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5" r:id="rId5"/>
    <p:sldId id="264" r:id="rId6"/>
    <p:sldId id="267" r:id="rId7"/>
    <p:sldId id="261" r:id="rId8"/>
    <p:sldId id="266" r:id="rId9"/>
    <p:sldId id="269" r:id="rId10"/>
    <p:sldId id="262" r:id="rId11"/>
    <p:sldId id="263" r:id="rId12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31A"/>
    <a:srgbClr val="245BFF"/>
    <a:srgbClr val="993300"/>
    <a:srgbClr val="CC3300"/>
    <a:srgbClr val="008000"/>
    <a:srgbClr val="A60000"/>
    <a:srgbClr val="FFCC00"/>
    <a:srgbClr val="CC0099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91" autoAdjust="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690F904F-8CC3-C34F-BA2A-AD6B4283F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83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9600"/>
            <a:ext cx="56165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B6EBB9A3-A05C-DD4C-9FC9-D247743C7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84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24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12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91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99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36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3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54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77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25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39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BB9A3-A05C-DD4C-9FC9-D247743C72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8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mtClean="0">
              <a:latin typeface="Times" charset="0"/>
            </a:endParaRPr>
          </a:p>
        </p:txBody>
      </p:sp>
      <p:sp>
        <p:nvSpPr>
          <p:cNvPr id="2949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6629400" cy="1066800"/>
          </a:xfrm>
        </p:spPr>
        <p:txBody>
          <a:bodyPr anchor="b"/>
          <a:lstStyle>
            <a:lvl1pPr>
              <a:defRPr>
                <a:solidFill>
                  <a:srgbClr val="C3131A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49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733800"/>
            <a:ext cx="6248400" cy="1752600"/>
          </a:xfrm>
        </p:spPr>
        <p:txBody>
          <a:bodyPr/>
          <a:lstStyle>
            <a:lvl1pPr marL="0" indent="0">
              <a:buFont typeface="Times" charset="0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24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1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838200"/>
            <a:ext cx="2057400" cy="5791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838200"/>
            <a:ext cx="6019800" cy="57912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3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3380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3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864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1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0986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73843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25" y="20986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8825" y="273843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1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1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4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0" y="8382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8382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464" y="199843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17842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76400" y="990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6400" y="5745163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23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478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95600"/>
            <a:ext cx="8229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mtClean="0">
              <a:latin typeface="Times" charset="0"/>
            </a:endParaRPr>
          </a:p>
        </p:txBody>
      </p:sp>
      <p:pic>
        <p:nvPicPr>
          <p:cNvPr id="1030" name="Picture 7" descr="ISUnameplatewhite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6423025"/>
            <a:ext cx="335280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" descr="COE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6465358"/>
            <a:ext cx="2895600" cy="164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381000" y="150167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0" i="0" kern="1200" baseline="0" dirty="0" smtClean="0">
                <a:solidFill>
                  <a:schemeClr val="bg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Estimating Activity-Travel Patterns from Cellular Network Data</a:t>
            </a:r>
            <a:endParaRPr lang="en-US" baseline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0">
          <a:solidFill>
            <a:srgbClr val="CE1126"/>
          </a:solidFill>
          <a:latin typeface="+mn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rongfulconvictionsblog.org/2012/06/01/cell-tower-triangulation-how-it-work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Hidden_Markov_mode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okhirev.com/nikolai/abc/alg/hmm/hmm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pectrum.ieee.org/geek-life/profiles/2010-medal-of-honor-winner-andrew-j-viterb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6629400" cy="2057400"/>
          </a:xfrm>
        </p:spPr>
        <p:txBody>
          <a:bodyPr/>
          <a:lstStyle/>
          <a:p>
            <a:r>
              <a:rPr lang="en-US" b="0" dirty="0"/>
              <a:t>Estimating Activity-Travel Patterns from Cellular Network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696200" cy="1752600"/>
          </a:xfrm>
        </p:spPr>
        <p:txBody>
          <a:bodyPr/>
          <a:lstStyle/>
          <a:p>
            <a:r>
              <a:rPr lang="en-US" dirty="0"/>
              <a:t>Luning Zhang </a:t>
            </a:r>
            <a:r>
              <a:rPr lang="en-US" dirty="0" smtClean="0"/>
              <a:t>and Jing </a:t>
            </a:r>
            <a:r>
              <a:rPr lang="en-US" dirty="0" smtClean="0"/>
              <a:t>Dong, Iowa State University</a:t>
            </a:r>
            <a:endParaRPr lang="en-US" dirty="0"/>
          </a:p>
          <a:p>
            <a:r>
              <a:rPr lang="en-US" dirty="0" err="1" smtClean="0"/>
              <a:t>Xuesong</a:t>
            </a:r>
            <a:r>
              <a:rPr lang="en-US" dirty="0" smtClean="0"/>
              <a:t> Zhou, Arizona State University</a:t>
            </a:r>
          </a:p>
          <a:p>
            <a:endParaRPr lang="en-US" dirty="0"/>
          </a:p>
          <a:p>
            <a:r>
              <a:rPr lang="en-US" dirty="0" smtClean="0"/>
              <a:t>May 18, 2015, Atlantic City, NJ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6134100"/>
            <a:ext cx="2430162" cy="38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89" y="6134100"/>
            <a:ext cx="1143000" cy="38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152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15th TRB Transportation Planning Applications Conference</a:t>
            </a:r>
          </a:p>
        </p:txBody>
      </p:sp>
    </p:spTree>
    <p:extLst>
      <p:ext uri="{BB962C8B-B14F-4D97-AF65-F5344CB8AC3E}">
        <p14:creationId xmlns:p14="http://schemas.microsoft.com/office/powerpoint/2010/main" val="374492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198410"/>
              </p:ext>
            </p:extLst>
          </p:nvPr>
        </p:nvGraphicFramePr>
        <p:xfrm>
          <a:off x="4572000" y="2286000"/>
          <a:ext cx="3886201" cy="2588385"/>
        </p:xfrm>
        <a:graphic>
          <a:graphicData uri="http://schemas.openxmlformats.org/drawingml/2006/table">
            <a:tbl>
              <a:tblPr/>
              <a:tblGrid>
                <a:gridCol w="1132276"/>
                <a:gridCol w="633306"/>
                <a:gridCol w="594925"/>
                <a:gridCol w="403013"/>
                <a:gridCol w="503767"/>
                <a:gridCol w="618914"/>
              </a:tblGrid>
              <a:tr h="406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17:00 -&gt; 18:00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Gym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</a:tr>
              <a:tr h="406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</a:tr>
              <a:tr h="406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</a:tr>
              <a:tr h="406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Gym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</a:tr>
              <a:tr h="4060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</a:tbl>
          </a:graphicData>
        </a:graphic>
      </p:graphicFrame>
      <p:sp>
        <p:nvSpPr>
          <p:cNvPr id="6" name="内容占位符 2"/>
          <p:cNvSpPr txBox="1">
            <a:spLocks/>
          </p:cNvSpPr>
          <p:nvPr/>
        </p:nvSpPr>
        <p:spPr bwMode="auto">
          <a:xfrm>
            <a:off x="838200" y="50292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 smtClean="0"/>
              <a:t>Example of transition matrix 7:00~8:00 and  17:00~18:00</a:t>
            </a:r>
          </a:p>
          <a:p>
            <a:endParaRPr lang="zh-CN" altLang="en-US" kern="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85800" y="2819400"/>
          <a:ext cx="3581400" cy="1718310"/>
        </p:xfrm>
        <a:graphic>
          <a:graphicData uri="http://schemas.openxmlformats.org/drawingml/2006/table">
            <a:tbl>
              <a:tblPr/>
              <a:tblGrid>
                <a:gridCol w="895350"/>
                <a:gridCol w="895350"/>
                <a:gridCol w="895350"/>
                <a:gridCol w="895350"/>
              </a:tblGrid>
              <a:tr h="38671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7:00 -&gt; 8:00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Home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Lab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Other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Home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</a:tr>
              <a:tr h="386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Lab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</a:tr>
              <a:tr h="386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Other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B8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61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Cellphone data </a:t>
            </a:r>
            <a:r>
              <a:rPr lang="en-US" dirty="0" smtClean="0"/>
              <a:t>can be </a:t>
            </a:r>
            <a:r>
              <a:rPr lang="en-US" dirty="0" smtClean="0"/>
              <a:t>used to supplement traditional travel </a:t>
            </a:r>
            <a:r>
              <a:rPr lang="en-US" dirty="0" smtClean="0"/>
              <a:t>survey data</a:t>
            </a:r>
            <a:endParaRPr lang="en-US" dirty="0" smtClean="0"/>
          </a:p>
          <a:p>
            <a:r>
              <a:rPr lang="en-US" dirty="0" smtClean="0"/>
              <a:t>Cell location inaccuracy </a:t>
            </a:r>
            <a:r>
              <a:rPr lang="en-US" dirty="0"/>
              <a:t>and multiple </a:t>
            </a:r>
            <a:r>
              <a:rPr lang="en-US" dirty="0" smtClean="0"/>
              <a:t>mapping </a:t>
            </a:r>
            <a:r>
              <a:rPr lang="en-US" dirty="0" smtClean="0"/>
              <a:t>issues are </a:t>
            </a:r>
            <a:r>
              <a:rPr lang="en-US" dirty="0" smtClean="0"/>
              <a:t>addressed </a:t>
            </a:r>
            <a:r>
              <a:rPr lang="en-US" dirty="0" smtClean="0"/>
              <a:t>using </a:t>
            </a:r>
            <a:r>
              <a:rPr lang="en-US" dirty="0" smtClean="0"/>
              <a:t>Hidden Markov model</a:t>
            </a:r>
          </a:p>
          <a:p>
            <a:r>
              <a:rPr lang="en-US" altLang="zh-CN" dirty="0" smtClean="0"/>
              <a:t>Activity </a:t>
            </a:r>
            <a:r>
              <a:rPr lang="en-US" altLang="zh-CN" dirty="0" smtClean="0"/>
              <a:t>patterns </a:t>
            </a:r>
            <a:r>
              <a:rPr lang="en-US" altLang="zh-CN" dirty="0" smtClean="0"/>
              <a:t>can be </a:t>
            </a:r>
            <a:r>
              <a:rPr lang="en-US" altLang="zh-CN" dirty="0" smtClean="0"/>
              <a:t>estimated using </a:t>
            </a:r>
            <a:r>
              <a:rPr lang="en-US" altLang="zh-CN" dirty="0"/>
              <a:t>Baum-Welch </a:t>
            </a:r>
            <a:r>
              <a:rPr lang="en-US" altLang="zh-CN" dirty="0" smtClean="0"/>
              <a:t>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80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352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Estimate the most likely activity patterns on the transportation </a:t>
            </a:r>
            <a:r>
              <a:rPr lang="en-US" sz="2800" dirty="0" smtClean="0"/>
              <a:t>network using cellphone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home </a:t>
            </a:r>
            <a:r>
              <a:rPr lang="en-US" sz="2600" dirty="0"/>
              <a:t>activity </a:t>
            </a:r>
            <a:r>
              <a:rPr lang="en-US" sz="2600" dirty="0" smtClean="0"/>
              <a:t>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major </a:t>
            </a:r>
            <a:r>
              <a:rPr lang="en-US" sz="2600" dirty="0"/>
              <a:t>office/work activity </a:t>
            </a:r>
            <a:r>
              <a:rPr lang="en-US" sz="2600" dirty="0" smtClean="0"/>
              <a:t>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frequently-visited other locations   </a:t>
            </a:r>
            <a:endParaRPr lang="en-US" sz="2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rough </a:t>
            </a:r>
            <a:r>
              <a:rPr lang="en-US" sz="2600" dirty="0"/>
              <a:t>estimate of departure </a:t>
            </a:r>
            <a:r>
              <a:rPr lang="en-US" sz="2600" dirty="0" smtClean="0"/>
              <a:t>and </a:t>
            </a:r>
            <a:r>
              <a:rPr lang="en-US" sz="2600" dirty="0"/>
              <a:t>arrival </a:t>
            </a:r>
            <a:r>
              <a:rPr lang="en-US" sz="2600" dirty="0" smtClean="0"/>
              <a:t>times</a:t>
            </a:r>
            <a:r>
              <a:rPr lang="en-US" sz="26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56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/>
              <a:t>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3733800"/>
          </a:xfrm>
        </p:spPr>
        <p:txBody>
          <a:bodyPr/>
          <a:lstStyle/>
          <a:p>
            <a:r>
              <a:rPr lang="en-US" dirty="0" smtClean="0"/>
              <a:t>Cellphone use data</a:t>
            </a:r>
          </a:p>
          <a:p>
            <a:pPr lvl="1"/>
            <a:r>
              <a:rPr lang="en-US" dirty="0" smtClean="0"/>
              <a:t>Phone locations are</a:t>
            </a:r>
            <a:r>
              <a:rPr lang="en-US" dirty="0"/>
              <a:t> </a:t>
            </a:r>
            <a:r>
              <a:rPr lang="en-US" dirty="0" smtClean="0"/>
              <a:t>based on cell towers</a:t>
            </a:r>
          </a:p>
          <a:p>
            <a:r>
              <a:rPr lang="en-US" dirty="0" smtClean="0"/>
              <a:t>Travel diaries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990600"/>
            <a:ext cx="977900" cy="19050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990600"/>
            <a:ext cx="15621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345" y="4057550"/>
            <a:ext cx="65913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553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- Inaccuracy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09800"/>
            <a:ext cx="3632101" cy="3733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91000" y="2209800"/>
            <a:ext cx="4800600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E1126"/>
              </a:buClr>
              <a:buSzPct val="80000"/>
              <a:buFont typeface="Times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Signal strength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varies:</a:t>
            </a:r>
            <a:endParaRPr lang="en-US" dirty="0">
              <a:solidFill>
                <a:srgbClr val="000000"/>
              </a:solidFill>
            </a:endParaRPr>
          </a:p>
          <a:p>
            <a:pPr marL="685800" lvl="1" indent="-228600" eaLnBrk="0" hangingPunct="0">
              <a:spcBef>
                <a:spcPct val="20000"/>
              </a:spcBef>
              <a:buClr>
                <a:srgbClr val="CE1126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Network Coverage</a:t>
            </a:r>
          </a:p>
          <a:p>
            <a:pPr marL="685800" lvl="1" indent="-228600" eaLnBrk="0" hangingPunct="0">
              <a:spcBef>
                <a:spcPct val="20000"/>
              </a:spcBef>
              <a:buClr>
                <a:srgbClr val="CE1126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Network </a:t>
            </a: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Congestion</a:t>
            </a:r>
          </a:p>
          <a:p>
            <a:pPr marL="685800" lvl="1" indent="-228600" eaLnBrk="0" hangingPunct="0">
              <a:spcBef>
                <a:spcPct val="20000"/>
              </a:spcBef>
              <a:buClr>
                <a:srgbClr val="CE1126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Obstruction</a:t>
            </a:r>
            <a:endParaRPr lang="en-US" sz="2000" kern="0" dirty="0">
              <a:solidFill>
                <a:srgbClr val="000000"/>
              </a:solidFill>
              <a:latin typeface="Arial"/>
            </a:endParaRPr>
          </a:p>
          <a:p>
            <a:pPr marL="685800" lvl="1" indent="-228600" eaLnBrk="0" hangingPunct="0">
              <a:spcBef>
                <a:spcPct val="20000"/>
              </a:spcBef>
              <a:buClr>
                <a:srgbClr val="CE1126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Hardware </a:t>
            </a:r>
            <a:r>
              <a:rPr lang="en-US" sz="2000" kern="0" dirty="0">
                <a:solidFill>
                  <a:srgbClr val="000000"/>
                </a:solidFill>
                <a:latin typeface="Arial"/>
              </a:rPr>
              <a:t>and software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E1126"/>
              </a:buClr>
              <a:buSzPct val="80000"/>
              <a:buFont typeface="Times" charset="0"/>
              <a:buChar char="•"/>
            </a:pPr>
            <a:r>
              <a:rPr lang="en-US" dirty="0" smtClean="0">
                <a:latin typeface="+mn-lt"/>
              </a:rPr>
              <a:t>Signal fluctuation happens may occur due to several factors:</a:t>
            </a:r>
          </a:p>
          <a:p>
            <a:pPr marL="685800" lvl="1" indent="-228600" eaLnBrk="0" hangingPunct="0">
              <a:spcBef>
                <a:spcPct val="20000"/>
              </a:spcBef>
              <a:buClr>
                <a:srgbClr val="CE1126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Network Congestion</a:t>
            </a:r>
          </a:p>
          <a:p>
            <a:pPr marL="685800" lvl="1" indent="-228600" eaLnBrk="0" hangingPunct="0">
              <a:spcBef>
                <a:spcPct val="20000"/>
              </a:spcBef>
              <a:buClr>
                <a:srgbClr val="CE1126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Radio interference</a:t>
            </a:r>
          </a:p>
          <a:p>
            <a:pPr marL="685800" lvl="1" indent="-228600" eaLnBrk="0" hangingPunct="0">
              <a:spcBef>
                <a:spcPct val="20000"/>
              </a:spcBef>
              <a:buClr>
                <a:srgbClr val="CE1126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Reflective/absorbent surfaces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83945" y="611551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Ref: </a:t>
            </a:r>
            <a:r>
              <a:rPr lang="en-US" sz="1200" dirty="0" smtClean="0">
                <a:hlinkClick r:id="rId4"/>
              </a:rPr>
              <a:t>http</a:t>
            </a:r>
            <a:r>
              <a:rPr lang="en-US" sz="1200" dirty="0">
                <a:hlinkClick r:id="rId4"/>
              </a:rPr>
              <a:t>://wrongfulconvictionsblog.org/2012/06/01/cell-tower-triangulation-how-it-works</a:t>
            </a:r>
            <a:r>
              <a:rPr lang="en-US" sz="1200" dirty="0" smtClean="0">
                <a:hlinkClick r:id="rId4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1170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- Multiple </a:t>
            </a:r>
            <a:r>
              <a:rPr lang="en-US" dirty="0"/>
              <a:t>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2209800"/>
            <a:ext cx="3886200" cy="3733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Cell location area may include multiple territorial </a:t>
            </a:r>
            <a:r>
              <a:rPr lang="en-US" dirty="0" smtClean="0"/>
              <a:t>function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commercial area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residential </a:t>
            </a:r>
            <a:r>
              <a:rPr lang="en-US" dirty="0" smtClean="0"/>
              <a:t>area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working area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09800"/>
            <a:ext cx="32766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81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Preparation</a:t>
            </a:r>
            <a:endParaRPr lang="zh-CN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209800"/>
            <a:ext cx="3657600" cy="2425566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2209800"/>
            <a:ext cx="38862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Travel diary data </a:t>
            </a:r>
            <a:r>
              <a:rPr lang="en-US" kern="0" dirty="0" smtClean="0"/>
              <a:t>are recorded at one-hour increment</a:t>
            </a:r>
            <a:endParaRPr lang="en-US" kern="0" dirty="0"/>
          </a:p>
          <a:p>
            <a:r>
              <a:rPr lang="en-US" kern="0" dirty="0" smtClean="0"/>
              <a:t>The travel day is segmented in 24 hours</a:t>
            </a:r>
            <a:endParaRPr lang="en-US" kern="0" dirty="0" smtClean="0"/>
          </a:p>
          <a:p>
            <a:endParaRPr lang="en-US" kern="0" dirty="0" smtClean="0"/>
          </a:p>
          <a:p>
            <a:endParaRPr lang="en-US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– </a:t>
            </a:r>
            <a:r>
              <a:rPr lang="en-US" dirty="0" smtClean="0"/>
              <a:t>HMM</a:t>
            </a:r>
            <a:endParaRPr lang="en-US" dirty="0"/>
          </a:p>
        </p:txBody>
      </p:sp>
      <p:pic>
        <p:nvPicPr>
          <p:cNvPr id="1028" name="Picture 4" descr="C:\Users\luningzhang\Desktop\750px-HiddenMarkovModel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057400"/>
            <a:ext cx="3962400" cy="3169920"/>
          </a:xfrm>
          <a:prstGeom prst="rect">
            <a:avLst/>
          </a:prstGeom>
          <a:noFill/>
        </p:spPr>
      </p:pic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533400" y="2438400"/>
            <a:ext cx="4724400" cy="3733800"/>
          </a:xfrm>
        </p:spPr>
        <p:txBody>
          <a:bodyPr/>
          <a:lstStyle/>
          <a:p>
            <a:pPr lvl="0">
              <a:buNone/>
            </a:pPr>
            <a:r>
              <a:rPr lang="en-US" altLang="zh-CN" dirty="0" smtClean="0"/>
              <a:t>Hidden Markov model </a:t>
            </a:r>
            <a:br>
              <a:rPr lang="en-US" altLang="zh-CN" dirty="0" smtClean="0"/>
            </a:br>
            <a:r>
              <a:rPr lang="en-US" altLang="zh-CN" dirty="0" smtClean="0"/>
              <a:t>x — states (real activity)</a:t>
            </a:r>
            <a:br>
              <a:rPr lang="en-US" altLang="zh-CN" dirty="0" smtClean="0"/>
            </a:br>
            <a:r>
              <a:rPr lang="en-US" altLang="zh-CN" dirty="0" smtClean="0"/>
              <a:t>y — observations (cell location)</a:t>
            </a:r>
            <a:br>
              <a:rPr lang="en-US" altLang="zh-CN" dirty="0" smtClean="0"/>
            </a:br>
            <a:r>
              <a:rPr lang="en-US" altLang="zh-CN" dirty="0" smtClean="0"/>
              <a:t>a — state transition probabilities</a:t>
            </a:r>
            <a:br>
              <a:rPr lang="en-US" altLang="zh-CN" dirty="0" smtClean="0"/>
            </a:br>
            <a:r>
              <a:rPr lang="en-US" altLang="zh-CN" dirty="0" smtClean="0"/>
              <a:t>b — emission probabilities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715000" y="5105400"/>
            <a:ext cx="266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Ref: </a:t>
            </a:r>
            <a:r>
              <a:rPr lang="en-US" altLang="zh-CN" sz="1200" dirty="0" smtClean="0">
                <a:hlinkClick r:id="rId4"/>
              </a:rPr>
              <a:t>http://en.wikipedia.org/wiki/Hidden_Markov_model#/media/File:HiddenMarkovModel.svg</a:t>
            </a:r>
            <a:endParaRPr lang="zh-CN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9030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Methodology – </a:t>
            </a:r>
            <a:r>
              <a:rPr lang="en-US" altLang="zh-CN" dirty="0" smtClean="0"/>
              <a:t>Baum-Welch Alg.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514600"/>
            <a:ext cx="4800600" cy="3733800"/>
          </a:xfrm>
        </p:spPr>
        <p:txBody>
          <a:bodyPr/>
          <a:lstStyle/>
          <a:p>
            <a:r>
              <a:rPr lang="en-US" altLang="zh-CN" dirty="0" smtClean="0"/>
              <a:t>Given a new </a:t>
            </a:r>
            <a:r>
              <a:rPr lang="en-US" altLang="zh-CN" dirty="0"/>
              <a:t>cell </a:t>
            </a:r>
            <a:r>
              <a:rPr lang="en-US" altLang="zh-CN" dirty="0" smtClean="0"/>
              <a:t>location sequence, </a:t>
            </a:r>
            <a:r>
              <a:rPr lang="en-US" altLang="zh-CN" dirty="0"/>
              <a:t>Baum-Welch </a:t>
            </a:r>
            <a:r>
              <a:rPr lang="en-US" altLang="zh-CN" dirty="0" smtClean="0"/>
              <a:t>algorithm can adjust model parameters to maximize the probability of the sequence given the model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572000" y="58674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dirty="0" smtClean="0"/>
              <a:t>Ref: </a:t>
            </a:r>
            <a:r>
              <a:rPr lang="en-US" altLang="zh-CN" sz="1200" dirty="0">
                <a:hlinkClick r:id="rId3"/>
              </a:rPr>
              <a:t>http://www.shokhirev.com/nikolai/abc/alg/hmm/hmm.html</a:t>
            </a:r>
            <a:endParaRPr lang="zh-CN" altLang="en-US" sz="1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209800"/>
            <a:ext cx="3677265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Methodology – </a:t>
            </a:r>
            <a:r>
              <a:rPr lang="en-US" altLang="zh-CN" dirty="0"/>
              <a:t>Viterbi </a:t>
            </a:r>
            <a:r>
              <a:rPr lang="en-US" altLang="zh-CN" dirty="0" smtClean="0"/>
              <a:t>Algorithm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514600"/>
            <a:ext cx="4572000" cy="3733800"/>
          </a:xfrm>
        </p:spPr>
        <p:txBody>
          <a:bodyPr/>
          <a:lstStyle/>
          <a:p>
            <a:r>
              <a:rPr lang="en-US" altLang="zh-CN" dirty="0" smtClean="0"/>
              <a:t>Given </a:t>
            </a:r>
            <a:r>
              <a:rPr lang="en-US" altLang="zh-CN" dirty="0"/>
              <a:t>a new sequence of cell </a:t>
            </a:r>
            <a:r>
              <a:rPr lang="en-US" altLang="zh-CN" dirty="0" smtClean="0"/>
              <a:t>location, </a:t>
            </a:r>
            <a:r>
              <a:rPr lang="en-US" altLang="zh-CN" dirty="0"/>
              <a:t>Viterbi </a:t>
            </a:r>
            <a:r>
              <a:rPr lang="en-US" altLang="zh-CN" dirty="0" smtClean="0"/>
              <a:t>algorithm can </a:t>
            </a:r>
            <a:r>
              <a:rPr lang="en-US" altLang="zh-CN" dirty="0"/>
              <a:t>f</a:t>
            </a:r>
            <a:r>
              <a:rPr lang="en-US" dirty="0"/>
              <a:t>ind the most likely sequence of </a:t>
            </a:r>
            <a:r>
              <a:rPr lang="en-US" dirty="0" smtClean="0"/>
              <a:t>activities</a:t>
            </a:r>
            <a:endParaRPr lang="zh-CN" altLang="en-US" dirty="0"/>
          </a:p>
          <a:p>
            <a:pPr>
              <a:buNone/>
            </a:pPr>
            <a:r>
              <a:rPr lang="en-US" altLang="zh-CN" dirty="0" smtClean="0"/>
              <a:t> </a:t>
            </a:r>
          </a:p>
          <a:p>
            <a:endParaRPr lang="zh-CN" altLang="en-US" dirty="0"/>
          </a:p>
        </p:txBody>
      </p:sp>
      <p:pic>
        <p:nvPicPr>
          <p:cNvPr id="2050" name="Picture 2" descr="C:\Users\luningzhang\Desktop\15711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362200"/>
            <a:ext cx="3372322" cy="323850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4572000" y="58674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dirty="0" smtClean="0"/>
              <a:t>Ref: </a:t>
            </a:r>
            <a:r>
              <a:rPr lang="en-US" altLang="zh-CN" sz="1200" dirty="0" smtClean="0">
                <a:hlinkClick r:id="rId4"/>
              </a:rPr>
              <a:t>http://spectrum.ieee.org/geek-life/profiles/2010-medal-of-honor-winner-andrew-j-viterbi</a:t>
            </a:r>
            <a:endParaRPr lang="zh-CN" altLang="en-US" sz="1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U_VisualID_PPT">
  <a:themeElements>
    <a:clrScheme name="ISU_VisualID_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SU_VisualID_PPT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SU_VisualID_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11061</TotalTime>
  <Words>331</Words>
  <Application>Microsoft Office PowerPoint</Application>
  <PresentationFormat>On-screen Show (4:3)</PresentationFormat>
  <Paragraphs>114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宋体</vt:lpstr>
      <vt:lpstr>Arial</vt:lpstr>
      <vt:lpstr>Arial Narrow</vt:lpstr>
      <vt:lpstr>Calibri</vt:lpstr>
      <vt:lpstr>Times</vt:lpstr>
      <vt:lpstr>Wingdings</vt:lpstr>
      <vt:lpstr>ISU_VisualID_PPT</vt:lpstr>
      <vt:lpstr>Estimating Activity-Travel Patterns from Cellular Network Data</vt:lpstr>
      <vt:lpstr>Objective</vt:lpstr>
      <vt:lpstr>Data Description</vt:lpstr>
      <vt:lpstr>Challenges - Inaccuracy</vt:lpstr>
      <vt:lpstr>Challenges - Multiple mapping</vt:lpstr>
      <vt:lpstr>Data Preparation</vt:lpstr>
      <vt:lpstr>Methodology – HMM</vt:lpstr>
      <vt:lpstr>Methodology – Baum-Welch Alg.</vt:lpstr>
      <vt:lpstr>Methodology – Viterbi Algorithm</vt:lpstr>
      <vt:lpstr>Result</vt:lpstr>
      <vt:lpstr>Conclusion</vt:lpstr>
    </vt:vector>
  </TitlesOfParts>
  <Company>Iowa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markc</dc:creator>
  <cp:lastModifiedBy>Dong, Jing [CCE E]</cp:lastModifiedBy>
  <cp:revision>567</cp:revision>
  <cp:lastPrinted>2011-08-22T15:33:05Z</cp:lastPrinted>
  <dcterms:created xsi:type="dcterms:W3CDTF">2010-02-16T15:48:38Z</dcterms:created>
  <dcterms:modified xsi:type="dcterms:W3CDTF">2015-05-15T21:35:01Z</dcterms:modified>
</cp:coreProperties>
</file>