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8" r:id="rId2"/>
    <p:sldId id="304" r:id="rId3"/>
    <p:sldId id="296" r:id="rId4"/>
    <p:sldId id="298" r:id="rId5"/>
    <p:sldId id="259" r:id="rId6"/>
    <p:sldId id="305" r:id="rId7"/>
    <p:sldId id="306" r:id="rId8"/>
    <p:sldId id="307" r:id="rId9"/>
    <p:sldId id="310" r:id="rId10"/>
    <p:sldId id="308" r:id="rId11"/>
    <p:sldId id="309" r:id="rId12"/>
    <p:sldId id="311" r:id="rId13"/>
    <p:sldId id="312" r:id="rId14"/>
    <p:sldId id="313" r:id="rId15"/>
    <p:sldId id="314" r:id="rId16"/>
    <p:sldId id="315" r:id="rId17"/>
    <p:sldId id="317" r:id="rId18"/>
    <p:sldId id="319" r:id="rId19"/>
    <p:sldId id="321" r:id="rId20"/>
    <p:sldId id="327" r:id="rId21"/>
    <p:sldId id="325" r:id="rId22"/>
    <p:sldId id="323" r:id="rId23"/>
    <p:sldId id="329" r:id="rId24"/>
    <p:sldId id="330" r:id="rId25"/>
    <p:sldId id="281" r:id="rId26"/>
    <p:sldId id="303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426"/>
    <a:srgbClr val="F3CF35"/>
    <a:srgbClr val="FFFEFB"/>
    <a:srgbClr val="FDF7DB"/>
    <a:srgbClr val="FAEAA8"/>
    <a:srgbClr val="8FFC0A"/>
    <a:srgbClr val="3EF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1618" y="-67"/>
      </p:cViewPr>
      <p:guideLst>
        <p:guide orient="horz" pos="2160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.wrallp.com\pwraproj\31896-005\Engineering\Corresp\Transmittals\from%20UDEL\2015-04-07%20whitmanApr2015\Working\trips2012thru14v3%20ant%20workin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.wrallp.com\pwraproj\31896-005\Engineering\Corresp\Transmittals\from%20UDEL\2015-04-07%20whitmanApr2015\Working\trips2012thru14v3%20accessibility_1mi%20adj%20bin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.wrallp.com\pwraproj\31896-005\Engineering\Corresp\Transmittals\from%20UDEL\2015-04-07%20whitmanApr2015\Working\trips2012thru14v3%20accessibility_50mi%20adj%20bin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.wrallp.com\pwraproj\31896-005\Engineering\Corresp\Transmittals\from%20UDEL\2015-04-07%20whitmanApr2015\Working\trips2012thru14v3%20accessibility_25mi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.wrallp.com\pwraproj\31896-005\Engineering\Corresp\Transmittals\from%20UDEL\2015-04-07%20whitmanApr2015\Working\trips2012thru14v3%20accessibility_25m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Suburban Grid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Peninsula Model</c:v>
                </c:pt>
                <c:pt idx="1">
                  <c:v>Micro Model</c:v>
                </c:pt>
                <c:pt idx="2">
                  <c:v>Parcel Model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147</c:v>
                </c:pt>
                <c:pt idx="1">
                  <c:v>150.63</c:v>
                </c:pt>
                <c:pt idx="2">
                  <c:v>152.56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Suburban Cul-de-sac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Peninsula Model</c:v>
                </c:pt>
                <c:pt idx="1">
                  <c:v>Micro Model</c:v>
                </c:pt>
                <c:pt idx="2">
                  <c:v>Parcel Model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147</c:v>
                </c:pt>
                <c:pt idx="1">
                  <c:v>150</c:v>
                </c:pt>
                <c:pt idx="2">
                  <c:v>151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Urban Grid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Peninsula Model</c:v>
                </c:pt>
                <c:pt idx="1">
                  <c:v>Micro Model</c:v>
                </c:pt>
                <c:pt idx="2">
                  <c:v>Parcel Model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149.75</c:v>
                </c:pt>
                <c:pt idx="1">
                  <c:v>152</c:v>
                </c:pt>
                <c:pt idx="2">
                  <c:v>176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Urban Cul-de-sac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Peninsula Model</c:v>
                </c:pt>
                <c:pt idx="1">
                  <c:v>Micro Model</c:v>
                </c:pt>
                <c:pt idx="2">
                  <c:v>Parcel Model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149.25</c:v>
                </c:pt>
                <c:pt idx="1">
                  <c:v>150</c:v>
                </c:pt>
                <c:pt idx="2">
                  <c:v>162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755456"/>
        <c:axId val="74761344"/>
      </c:barChart>
      <c:catAx>
        <c:axId val="74755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4761344"/>
        <c:crosses val="autoZero"/>
        <c:auto val="1"/>
        <c:lblAlgn val="ctr"/>
        <c:lblOffset val="100"/>
        <c:noMultiLvlLbl val="0"/>
      </c:catAx>
      <c:valAx>
        <c:axId val="74761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Daily Walking</a:t>
                </a:r>
                <a:r>
                  <a:rPr lang="en-US" baseline="0" dirty="0" smtClean="0"/>
                  <a:t> Trips within Study Area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4755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Mode Share</a:t>
            </a:r>
          </a:p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All trips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ALL_TRIPS!$AG$2</c:f>
              <c:strCache>
                <c:ptCount val="1"/>
                <c:pt idx="0">
                  <c:v>CAR</c:v>
                </c:pt>
              </c:strCache>
            </c:strRef>
          </c:tx>
          <c:spPr>
            <a:ln w="25400" cap="rnd">
              <a:solidFill>
                <a:srgbClr val="4F81BD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numRef>
              <c:f>ALL_TRIPS!$W$3:$W$28</c:f>
              <c:numCache>
                <c:formatCode>General</c:formatCode>
                <c:ptCount val="26"/>
                <c:pt idx="0">
                  <c:v>0.1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15</c:v>
                </c:pt>
                <c:pt idx="17">
                  <c:v>20</c:v>
                </c:pt>
                <c:pt idx="18">
                  <c:v>25</c:v>
                </c:pt>
                <c:pt idx="19">
                  <c:v>30</c:v>
                </c:pt>
                <c:pt idx="20">
                  <c:v>35</c:v>
                </c:pt>
                <c:pt idx="21">
                  <c:v>40</c:v>
                </c:pt>
                <c:pt idx="22">
                  <c:v>45</c:v>
                </c:pt>
                <c:pt idx="23">
                  <c:v>50</c:v>
                </c:pt>
                <c:pt idx="24">
                  <c:v>100</c:v>
                </c:pt>
                <c:pt idx="25">
                  <c:v>1000</c:v>
                </c:pt>
              </c:numCache>
            </c:numRef>
          </c:xVal>
          <c:yVal>
            <c:numRef>
              <c:f>ALL_TRIPS!$AG$3:$AG$28</c:f>
              <c:numCache>
                <c:formatCode>0.00</c:formatCode>
                <c:ptCount val="26"/>
                <c:pt idx="0">
                  <c:v>0.1471861471861472</c:v>
                </c:pt>
                <c:pt idx="1">
                  <c:v>0.2404255319148936</c:v>
                </c:pt>
                <c:pt idx="2">
                  <c:v>0.49339735894357745</c:v>
                </c:pt>
                <c:pt idx="3">
                  <c:v>0.77460317460317463</c:v>
                </c:pt>
                <c:pt idx="4">
                  <c:v>0.73790322580645162</c:v>
                </c:pt>
                <c:pt idx="5">
                  <c:v>0.90662139219015281</c:v>
                </c:pt>
                <c:pt idx="6">
                  <c:v>0.81786941580756012</c:v>
                </c:pt>
                <c:pt idx="7">
                  <c:v>0.96905222437137328</c:v>
                </c:pt>
                <c:pt idx="8">
                  <c:v>0.91552511415525117</c:v>
                </c:pt>
                <c:pt idx="9">
                  <c:v>0.97721518987341771</c:v>
                </c:pt>
                <c:pt idx="10">
                  <c:v>0.92411924119241196</c:v>
                </c:pt>
                <c:pt idx="11">
                  <c:v>0.96405228758169936</c:v>
                </c:pt>
                <c:pt idx="12">
                  <c:v>0.98724954462659376</c:v>
                </c:pt>
                <c:pt idx="13">
                  <c:v>0.98675496688741726</c:v>
                </c:pt>
                <c:pt idx="14">
                  <c:v>0.99465240641711228</c:v>
                </c:pt>
                <c:pt idx="15">
                  <c:v>0.97178683385579934</c:v>
                </c:pt>
                <c:pt idx="16">
                  <c:v>0.97799999999999998</c:v>
                </c:pt>
                <c:pt idx="17">
                  <c:v>0.98712446351931327</c:v>
                </c:pt>
                <c:pt idx="18">
                  <c:v>0.97297297297297303</c:v>
                </c:pt>
                <c:pt idx="19">
                  <c:v>0.98529411764705888</c:v>
                </c:pt>
                <c:pt idx="20">
                  <c:v>1</c:v>
                </c:pt>
                <c:pt idx="21">
                  <c:v>0.96551724137931039</c:v>
                </c:pt>
                <c:pt idx="22">
                  <c:v>0.98550724637681164</c:v>
                </c:pt>
                <c:pt idx="23">
                  <c:v>0.94736842105263153</c:v>
                </c:pt>
                <c:pt idx="24">
                  <c:v>0.98757763975155277</c:v>
                </c:pt>
                <c:pt idx="25">
                  <c:v>0.77777777777777779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ALL_TRIPS!$AH$2</c:f>
              <c:strCache>
                <c:ptCount val="1"/>
                <c:pt idx="0">
                  <c:v>WALK</c:v>
                </c:pt>
              </c:strCache>
            </c:strRef>
          </c:tx>
          <c:spPr>
            <a:ln w="25400" cap="rnd">
              <a:solidFill>
                <a:srgbClr val="C0504D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numRef>
              <c:f>ALL_TRIPS!$W$3:$W$28</c:f>
              <c:numCache>
                <c:formatCode>General</c:formatCode>
                <c:ptCount val="26"/>
                <c:pt idx="0">
                  <c:v>0.1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15</c:v>
                </c:pt>
                <c:pt idx="17">
                  <c:v>20</c:v>
                </c:pt>
                <c:pt idx="18">
                  <c:v>25</c:v>
                </c:pt>
                <c:pt idx="19">
                  <c:v>30</c:v>
                </c:pt>
                <c:pt idx="20">
                  <c:v>35</c:v>
                </c:pt>
                <c:pt idx="21">
                  <c:v>40</c:v>
                </c:pt>
                <c:pt idx="22">
                  <c:v>45</c:v>
                </c:pt>
                <c:pt idx="23">
                  <c:v>50</c:v>
                </c:pt>
                <c:pt idx="24">
                  <c:v>100</c:v>
                </c:pt>
                <c:pt idx="25">
                  <c:v>1000</c:v>
                </c:pt>
              </c:numCache>
            </c:numRef>
          </c:xVal>
          <c:yVal>
            <c:numRef>
              <c:f>ALL_TRIPS!$AH$3:$AH$28</c:f>
              <c:numCache>
                <c:formatCode>0.00</c:formatCode>
                <c:ptCount val="26"/>
                <c:pt idx="0">
                  <c:v>0.82683982683982682</c:v>
                </c:pt>
                <c:pt idx="1">
                  <c:v>0.73723404255319147</c:v>
                </c:pt>
                <c:pt idx="2">
                  <c:v>0.48019207683073228</c:v>
                </c:pt>
                <c:pt idx="3">
                  <c:v>0.22063492063492063</c:v>
                </c:pt>
                <c:pt idx="4">
                  <c:v>0.24193548387096775</c:v>
                </c:pt>
                <c:pt idx="5">
                  <c:v>8.3191850594227498E-2</c:v>
                </c:pt>
                <c:pt idx="6">
                  <c:v>0.16838487972508592</c:v>
                </c:pt>
                <c:pt idx="7">
                  <c:v>2.7079303675048357E-2</c:v>
                </c:pt>
                <c:pt idx="8">
                  <c:v>7.7625570776255703E-2</c:v>
                </c:pt>
                <c:pt idx="9">
                  <c:v>1.5189873417721518E-2</c:v>
                </c:pt>
                <c:pt idx="10">
                  <c:v>5.6910569105691054E-2</c:v>
                </c:pt>
                <c:pt idx="11">
                  <c:v>2.4509803921568627E-2</c:v>
                </c:pt>
                <c:pt idx="12">
                  <c:v>7.2859744990892532E-3</c:v>
                </c:pt>
                <c:pt idx="13">
                  <c:v>2.2075055187637969E-3</c:v>
                </c:pt>
                <c:pt idx="14">
                  <c:v>2.6737967914438501E-3</c:v>
                </c:pt>
                <c:pt idx="15">
                  <c:v>1.2539184952978056E-2</c:v>
                </c:pt>
                <c:pt idx="16">
                  <c:v>1.2999999999999999E-2</c:v>
                </c:pt>
                <c:pt idx="17">
                  <c:v>0</c:v>
                </c:pt>
                <c:pt idx="18">
                  <c:v>9.0090090090090089E-3</c:v>
                </c:pt>
                <c:pt idx="19">
                  <c:v>0</c:v>
                </c:pt>
                <c:pt idx="20">
                  <c:v>0</c:v>
                </c:pt>
                <c:pt idx="21">
                  <c:v>3.4482758620689655E-2</c:v>
                </c:pt>
                <c:pt idx="22">
                  <c:v>0</c:v>
                </c:pt>
                <c:pt idx="23">
                  <c:v>5.2631578947368418E-2</c:v>
                </c:pt>
                <c:pt idx="24">
                  <c:v>1.2422360248447204E-2</c:v>
                </c:pt>
                <c:pt idx="25">
                  <c:v>0.22222222222222221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116544"/>
        <c:axId val="75118848"/>
      </c:scatterChart>
      <c:valAx>
        <c:axId val="75116544"/>
        <c:scaling>
          <c:orientation val="minMax"/>
          <c:max val="4"/>
          <c:min val="0.25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(MI)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18848"/>
        <c:crosses val="autoZero"/>
        <c:crossBetween val="midCat"/>
        <c:majorUnit val="0.25"/>
      </c:valAx>
      <c:valAx>
        <c:axId val="7511884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SHARE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16544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 share</a:t>
            </a:r>
          </a:p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HBW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HBW!$AG$2</c:f>
              <c:strCache>
                <c:ptCount val="1"/>
                <c:pt idx="0">
                  <c:v>CAR</c:v>
                </c:pt>
              </c:strCache>
            </c:strRef>
          </c:tx>
          <c:spPr>
            <a:ln w="25400" cap="rnd">
              <a:solidFill>
                <a:srgbClr val="4F81BD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numRef>
              <c:f>HBW!$W$3:$W$28</c:f>
              <c:numCache>
                <c:formatCode>General</c:formatCode>
                <c:ptCount val="26"/>
                <c:pt idx="0">
                  <c:v>0.01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  <c:pt idx="4">
                  <c:v>1.5</c:v>
                </c:pt>
                <c:pt idx="5">
                  <c:v>2</c:v>
                </c:pt>
                <c:pt idx="6">
                  <c:v>2.5</c:v>
                </c:pt>
                <c:pt idx="7">
                  <c:v>3</c:v>
                </c:pt>
                <c:pt idx="8">
                  <c:v>3.5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15</c:v>
                </c:pt>
                <c:pt idx="17">
                  <c:v>20</c:v>
                </c:pt>
                <c:pt idx="18">
                  <c:v>25</c:v>
                </c:pt>
                <c:pt idx="19">
                  <c:v>30</c:v>
                </c:pt>
                <c:pt idx="20">
                  <c:v>35</c:v>
                </c:pt>
                <c:pt idx="21">
                  <c:v>40</c:v>
                </c:pt>
                <c:pt idx="22">
                  <c:v>45</c:v>
                </c:pt>
                <c:pt idx="23">
                  <c:v>50</c:v>
                </c:pt>
                <c:pt idx="24">
                  <c:v>100</c:v>
                </c:pt>
                <c:pt idx="25">
                  <c:v>1000</c:v>
                </c:pt>
              </c:numCache>
            </c:numRef>
          </c:xVal>
          <c:yVal>
            <c:numRef>
              <c:f>HBW!$AG$3:$AG$28</c:f>
              <c:numCache>
                <c:formatCode>0.00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0.82539682539682535</c:v>
                </c:pt>
                <c:pt idx="4">
                  <c:v>0.97058823529411764</c:v>
                </c:pt>
                <c:pt idx="5">
                  <c:v>0.95833333333333337</c:v>
                </c:pt>
                <c:pt idx="6">
                  <c:v>0.97222222222222221</c:v>
                </c:pt>
                <c:pt idx="7">
                  <c:v>0.97590361445783136</c:v>
                </c:pt>
                <c:pt idx="8">
                  <c:v>1</c:v>
                </c:pt>
                <c:pt idx="9">
                  <c:v>0.97727272727272729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0.98989898989898994</c:v>
                </c:pt>
                <c:pt idx="16">
                  <c:v>0.99465240641711228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0.97142857142857142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HBW!$AH$2</c:f>
              <c:strCache>
                <c:ptCount val="1"/>
                <c:pt idx="0">
                  <c:v>WALK</c:v>
                </c:pt>
              </c:strCache>
            </c:strRef>
          </c:tx>
          <c:spPr>
            <a:ln w="25400" cap="rnd">
              <a:solidFill>
                <a:srgbClr val="C0504D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numRef>
              <c:f>HBW!$W$3:$W$28</c:f>
              <c:numCache>
                <c:formatCode>General</c:formatCode>
                <c:ptCount val="26"/>
                <c:pt idx="0">
                  <c:v>0.01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  <c:pt idx="4">
                  <c:v>1.5</c:v>
                </c:pt>
                <c:pt idx="5">
                  <c:v>2</c:v>
                </c:pt>
                <c:pt idx="6">
                  <c:v>2.5</c:v>
                </c:pt>
                <c:pt idx="7">
                  <c:v>3</c:v>
                </c:pt>
                <c:pt idx="8">
                  <c:v>3.5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15</c:v>
                </c:pt>
                <c:pt idx="17">
                  <c:v>20</c:v>
                </c:pt>
                <c:pt idx="18">
                  <c:v>25</c:v>
                </c:pt>
                <c:pt idx="19">
                  <c:v>30</c:v>
                </c:pt>
                <c:pt idx="20">
                  <c:v>35</c:v>
                </c:pt>
                <c:pt idx="21">
                  <c:v>40</c:v>
                </c:pt>
                <c:pt idx="22">
                  <c:v>45</c:v>
                </c:pt>
                <c:pt idx="23">
                  <c:v>50</c:v>
                </c:pt>
                <c:pt idx="24">
                  <c:v>100</c:v>
                </c:pt>
                <c:pt idx="25">
                  <c:v>1000</c:v>
                </c:pt>
              </c:numCache>
            </c:numRef>
          </c:xVal>
          <c:yVal>
            <c:numRef>
              <c:f>HBW!$AH$3:$AH$28</c:f>
              <c:numCache>
                <c:formatCode>0.00</c:formatCode>
                <c:ptCount val="2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0.15873015873015872</c:v>
                </c:pt>
                <c:pt idx="4">
                  <c:v>2.9411764705882353E-2</c:v>
                </c:pt>
                <c:pt idx="5">
                  <c:v>1.3888888888888888E-2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2.2727272727272728E-2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1.0101010101010102E-2</c:v>
                </c:pt>
                <c:pt idx="16">
                  <c:v>5.3475935828877002E-3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2.8571428571428571E-2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243520"/>
        <c:axId val="75245824"/>
      </c:scatterChart>
      <c:valAx>
        <c:axId val="75243520"/>
        <c:scaling>
          <c:orientation val="minMax"/>
          <c:max val="4"/>
          <c:min val="0.25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(MI)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45824"/>
        <c:crosses val="autoZero"/>
        <c:crossBetween val="midCat"/>
        <c:majorUnit val="0.25"/>
      </c:valAx>
      <c:valAx>
        <c:axId val="7524582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SHARE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43520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HBR TRIPS </a:t>
            </a:r>
            <a:r>
              <a:rPr lang="en-US" baseline="0" dirty="0" smtClean="0"/>
              <a:t>SHARE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HBR!$AG$2</c:f>
              <c:strCache>
                <c:ptCount val="1"/>
                <c:pt idx="0">
                  <c:v>CAR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numRef>
              <c:f>HBR!$W$3:$W$28</c:f>
              <c:numCache>
                <c:formatCode>General</c:formatCode>
                <c:ptCount val="26"/>
                <c:pt idx="0">
                  <c:v>0.1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15</c:v>
                </c:pt>
                <c:pt idx="17">
                  <c:v>20</c:v>
                </c:pt>
                <c:pt idx="18">
                  <c:v>25</c:v>
                </c:pt>
                <c:pt idx="19">
                  <c:v>30</c:v>
                </c:pt>
                <c:pt idx="20">
                  <c:v>35</c:v>
                </c:pt>
                <c:pt idx="21">
                  <c:v>40</c:v>
                </c:pt>
                <c:pt idx="22">
                  <c:v>45</c:v>
                </c:pt>
                <c:pt idx="23">
                  <c:v>50</c:v>
                </c:pt>
                <c:pt idx="24">
                  <c:v>100</c:v>
                </c:pt>
                <c:pt idx="25">
                  <c:v>1000</c:v>
                </c:pt>
              </c:numCache>
            </c:numRef>
          </c:xVal>
          <c:yVal>
            <c:numRef>
              <c:f>HBR!$AG$3:$AG$28</c:f>
              <c:numCache>
                <c:formatCode>0.00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6.1433447098976107E-2</c:v>
                </c:pt>
                <c:pt idx="3">
                  <c:v>0.25396825396825395</c:v>
                </c:pt>
                <c:pt idx="4">
                  <c:v>0.22413793103448276</c:v>
                </c:pt>
                <c:pt idx="5">
                  <c:v>0.5</c:v>
                </c:pt>
                <c:pt idx="6">
                  <c:v>0.30851063829787234</c:v>
                </c:pt>
                <c:pt idx="7">
                  <c:v>0.80769230769230771</c:v>
                </c:pt>
                <c:pt idx="8">
                  <c:v>0.5892857142857143</c:v>
                </c:pt>
                <c:pt idx="9">
                  <c:v>0.94117647058823528</c:v>
                </c:pt>
                <c:pt idx="10">
                  <c:v>0.67307692307692313</c:v>
                </c:pt>
                <c:pt idx="11">
                  <c:v>0.75</c:v>
                </c:pt>
                <c:pt idx="12">
                  <c:v>0.93220338983050843</c:v>
                </c:pt>
                <c:pt idx="13">
                  <c:v>0.95121951219512191</c:v>
                </c:pt>
                <c:pt idx="14">
                  <c:v>0.96551724137931039</c:v>
                </c:pt>
                <c:pt idx="15">
                  <c:v>0.80555555555555558</c:v>
                </c:pt>
                <c:pt idx="16">
                  <c:v>0.90476190476190477</c:v>
                </c:pt>
                <c:pt idx="17">
                  <c:v>0.84210526315789469</c:v>
                </c:pt>
                <c:pt idx="18">
                  <c:v>0.8</c:v>
                </c:pt>
                <c:pt idx="19">
                  <c:v>0.88235294117647056</c:v>
                </c:pt>
                <c:pt idx="20">
                  <c:v>1</c:v>
                </c:pt>
                <c:pt idx="21">
                  <c:v>1</c:v>
                </c:pt>
                <c:pt idx="22">
                  <c:v>0.8</c:v>
                </c:pt>
                <c:pt idx="23">
                  <c:v>1</c:v>
                </c:pt>
                <c:pt idx="24">
                  <c:v>1</c:v>
                </c:pt>
                <c:pt idx="25">
                  <c:v>0.33333333333333331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HBR!$AH$2</c:f>
              <c:strCache>
                <c:ptCount val="1"/>
                <c:pt idx="0">
                  <c:v>WALK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numRef>
              <c:f>HBR!$W$3:$W$28</c:f>
              <c:numCache>
                <c:formatCode>General</c:formatCode>
                <c:ptCount val="26"/>
                <c:pt idx="0">
                  <c:v>0.1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15</c:v>
                </c:pt>
                <c:pt idx="17">
                  <c:v>20</c:v>
                </c:pt>
                <c:pt idx="18">
                  <c:v>25</c:v>
                </c:pt>
                <c:pt idx="19">
                  <c:v>30</c:v>
                </c:pt>
                <c:pt idx="20">
                  <c:v>35</c:v>
                </c:pt>
                <c:pt idx="21">
                  <c:v>40</c:v>
                </c:pt>
                <c:pt idx="22">
                  <c:v>45</c:v>
                </c:pt>
                <c:pt idx="23">
                  <c:v>50</c:v>
                </c:pt>
                <c:pt idx="24">
                  <c:v>100</c:v>
                </c:pt>
                <c:pt idx="25">
                  <c:v>1000</c:v>
                </c:pt>
              </c:numCache>
            </c:numRef>
          </c:xVal>
          <c:yVal>
            <c:numRef>
              <c:f>HBR!$AH$3:$AH$28</c:f>
              <c:numCache>
                <c:formatCode>0.00</c:formatCode>
                <c:ptCount val="26"/>
                <c:pt idx="0">
                  <c:v>1</c:v>
                </c:pt>
                <c:pt idx="1">
                  <c:v>0.96794871794871795</c:v>
                </c:pt>
                <c:pt idx="2">
                  <c:v>0.89761092150170652</c:v>
                </c:pt>
                <c:pt idx="3">
                  <c:v>0.73809523809523814</c:v>
                </c:pt>
                <c:pt idx="4">
                  <c:v>0.73563218390804597</c:v>
                </c:pt>
                <c:pt idx="5">
                  <c:v>0.47368421052631576</c:v>
                </c:pt>
                <c:pt idx="6">
                  <c:v>0.64893617021276595</c:v>
                </c:pt>
                <c:pt idx="7">
                  <c:v>0.17307692307692307</c:v>
                </c:pt>
                <c:pt idx="8">
                  <c:v>0.375</c:v>
                </c:pt>
                <c:pt idx="9">
                  <c:v>2.9411764705882353E-2</c:v>
                </c:pt>
                <c:pt idx="10">
                  <c:v>0.23076923076923078</c:v>
                </c:pt>
                <c:pt idx="11">
                  <c:v>0.125</c:v>
                </c:pt>
                <c:pt idx="12">
                  <c:v>1.6949152542372881E-2</c:v>
                </c:pt>
                <c:pt idx="13">
                  <c:v>2.4390243902439025E-2</c:v>
                </c:pt>
                <c:pt idx="14">
                  <c:v>0</c:v>
                </c:pt>
                <c:pt idx="15">
                  <c:v>8.3333333333333329E-2</c:v>
                </c:pt>
                <c:pt idx="16">
                  <c:v>5.9523809523809521E-2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0.66666666666666663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452800"/>
        <c:axId val="75455104"/>
      </c:scatterChart>
      <c:valAx>
        <c:axId val="75452800"/>
        <c:scaling>
          <c:orientation val="minMax"/>
          <c:max val="4"/>
          <c:min val="0.25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(MI)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55104"/>
        <c:crosses val="autoZero"/>
        <c:crossBetween val="midCat"/>
        <c:majorUnit val="0.25"/>
      </c:valAx>
      <c:valAx>
        <c:axId val="7545510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SHARE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52800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Avg</a:t>
            </a:r>
            <a:r>
              <a:rPr lang="en-US" baseline="0"/>
              <a:t> </a:t>
            </a:r>
            <a:r>
              <a:rPr lang="en-US"/>
              <a:t>Trips/Person by 1mi Accessibility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(Walk, HBW+HBSHOP)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'1MI HBW+HBSHOP all'!$H$3:$H$10</c:f>
              <c:strCache>
                <c:ptCount val="8"/>
                <c:pt idx="0">
                  <c:v>1</c:v>
                </c:pt>
                <c:pt idx="1">
                  <c:v>1 to 250</c:v>
                </c:pt>
                <c:pt idx="2">
                  <c:v>250 to 500</c:v>
                </c:pt>
                <c:pt idx="3">
                  <c:v>500 to 750</c:v>
                </c:pt>
                <c:pt idx="4">
                  <c:v>750 to 1000</c:v>
                </c:pt>
                <c:pt idx="5">
                  <c:v>1000 to 1250</c:v>
                </c:pt>
                <c:pt idx="6">
                  <c:v>1250 to 1500</c:v>
                </c:pt>
                <c:pt idx="7">
                  <c:v>1500 to other</c:v>
                </c:pt>
              </c:strCache>
            </c:strRef>
          </c:cat>
          <c:val>
            <c:numRef>
              <c:f>'1MI HBW+HBSHOP walk'!$L$3:$L$9</c:f>
              <c:numCache>
                <c:formatCode>0.00</c:formatCode>
                <c:ptCount val="7"/>
                <c:pt idx="0">
                  <c:v>0</c:v>
                </c:pt>
                <c:pt idx="1">
                  <c:v>0.36363636363636365</c:v>
                </c:pt>
                <c:pt idx="2">
                  <c:v>0.64583333333333337</c:v>
                </c:pt>
                <c:pt idx="3">
                  <c:v>1.3</c:v>
                </c:pt>
                <c:pt idx="4">
                  <c:v>0.54545454545454541</c:v>
                </c:pt>
                <c:pt idx="5">
                  <c:v>0.75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2524928"/>
        <c:axId val="72526848"/>
      </c:barChart>
      <c:catAx>
        <c:axId val="72524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/>
                  <a:t>Number of Destinations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26848"/>
        <c:crosses val="autoZero"/>
        <c:auto val="0"/>
        <c:lblAlgn val="ctr"/>
        <c:lblOffset val="100"/>
        <c:noMultiLvlLbl val="0"/>
      </c:catAx>
      <c:valAx>
        <c:axId val="72526848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/>
                  <a:t>Trip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2492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Avg</a:t>
            </a:r>
            <a:r>
              <a:rPr lang="en-US" baseline="0"/>
              <a:t> </a:t>
            </a:r>
            <a:r>
              <a:rPr lang="en-US"/>
              <a:t>Trips/Person by .50mi Accessibility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(Walk, </a:t>
            </a:r>
            <a:r>
              <a:rPr lang="en-US" sz="1400" b="0" i="0" u="none" strike="noStrike" baseline="0">
                <a:effectLst/>
              </a:rPr>
              <a:t>HBW+HBSHOP</a:t>
            </a:r>
            <a:r>
              <a:rPr lang="en-US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'50MI HBW+HBSHOP all'!$H$3:$H$10</c:f>
              <c:strCache>
                <c:ptCount val="8"/>
                <c:pt idx="0">
                  <c:v>1</c:v>
                </c:pt>
                <c:pt idx="1">
                  <c:v>1 to 50</c:v>
                </c:pt>
                <c:pt idx="2">
                  <c:v>50 to 100</c:v>
                </c:pt>
                <c:pt idx="3">
                  <c:v>100 to 150</c:v>
                </c:pt>
                <c:pt idx="4">
                  <c:v>150 to 200</c:v>
                </c:pt>
                <c:pt idx="5">
                  <c:v>200 to 250</c:v>
                </c:pt>
                <c:pt idx="6">
                  <c:v>250 to 300</c:v>
                </c:pt>
                <c:pt idx="7">
                  <c:v>300 to other</c:v>
                </c:pt>
              </c:strCache>
            </c:strRef>
          </c:cat>
          <c:val>
            <c:numRef>
              <c:f>'50MI HBW+HBSHOP walk'!$L$3:$L$9</c:f>
              <c:numCache>
                <c:formatCode>0.00</c:formatCode>
                <c:ptCount val="7"/>
                <c:pt idx="0">
                  <c:v>0.15384615384615385</c:v>
                </c:pt>
                <c:pt idx="1">
                  <c:v>0.3235294117647059</c:v>
                </c:pt>
                <c:pt idx="2">
                  <c:v>0.36956521739130432</c:v>
                </c:pt>
                <c:pt idx="3">
                  <c:v>0.73333333333333328</c:v>
                </c:pt>
                <c:pt idx="4">
                  <c:v>0.85</c:v>
                </c:pt>
                <c:pt idx="5">
                  <c:v>0.8571428571428571</c:v>
                </c:pt>
                <c:pt idx="6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6956032"/>
        <c:axId val="76957952"/>
      </c:barChart>
      <c:catAx>
        <c:axId val="76956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/>
                  <a:t>Number of Destinations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57952"/>
        <c:crosses val="autoZero"/>
        <c:auto val="0"/>
        <c:lblAlgn val="ctr"/>
        <c:lblOffset val="100"/>
        <c:noMultiLvlLbl val="0"/>
      </c:catAx>
      <c:valAx>
        <c:axId val="76957952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/>
                  <a:t>Trip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5603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Avg</a:t>
            </a:r>
            <a:r>
              <a:rPr lang="en-US" baseline="0"/>
              <a:t> </a:t>
            </a:r>
            <a:r>
              <a:rPr lang="en-US"/>
              <a:t>Trips/Person by .25mi Accessibility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(</a:t>
            </a:r>
            <a:r>
              <a:rPr lang="en-US" sz="1400" b="0" i="0" u="none" strike="noStrike" baseline="0">
                <a:effectLst/>
              </a:rPr>
              <a:t>Walk</a:t>
            </a:r>
            <a:r>
              <a:rPr lang="en-US"/>
              <a:t>, </a:t>
            </a:r>
            <a:r>
              <a:rPr lang="en-US" sz="1400" b="0" i="0" u="none" strike="noStrike" baseline="0">
                <a:effectLst/>
              </a:rPr>
              <a:t>HBW+HBSHOP</a:t>
            </a:r>
            <a:r>
              <a:rPr lang="en-US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'25MI all'!$H$3:$H$10</c:f>
              <c:strCache>
                <c:ptCount val="8"/>
                <c:pt idx="0">
                  <c:v>1</c:v>
                </c:pt>
                <c:pt idx="1">
                  <c:v>1 to 25</c:v>
                </c:pt>
                <c:pt idx="2">
                  <c:v>25 to 50</c:v>
                </c:pt>
                <c:pt idx="3">
                  <c:v>50 to 75</c:v>
                </c:pt>
                <c:pt idx="4">
                  <c:v>75 to 100</c:v>
                </c:pt>
                <c:pt idx="5">
                  <c:v>100 to 125</c:v>
                </c:pt>
                <c:pt idx="6">
                  <c:v>125 to 150</c:v>
                </c:pt>
                <c:pt idx="7">
                  <c:v>150 to other</c:v>
                </c:pt>
              </c:strCache>
            </c:strRef>
          </c:cat>
          <c:val>
            <c:numRef>
              <c:f>'25MI HBW+SHOP walk'!$L$3:$L$9</c:f>
              <c:numCache>
                <c:formatCode>0.00</c:formatCode>
                <c:ptCount val="7"/>
                <c:pt idx="0">
                  <c:v>0.19607843137254902</c:v>
                </c:pt>
                <c:pt idx="1">
                  <c:v>0.48205128205128206</c:v>
                </c:pt>
                <c:pt idx="2">
                  <c:v>0.76470588235294112</c:v>
                </c:pt>
                <c:pt idx="3">
                  <c:v>0.8</c:v>
                </c:pt>
                <c:pt idx="4">
                  <c:v>1</c:v>
                </c:pt>
                <c:pt idx="5">
                  <c:v>1.4444444444444444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8162944"/>
        <c:axId val="78177408"/>
      </c:barChart>
      <c:catAx>
        <c:axId val="78162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/>
                  <a:t>Number of Destinations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177408"/>
        <c:crosses val="autoZero"/>
        <c:auto val="0"/>
        <c:lblAlgn val="ctr"/>
        <c:lblOffset val="100"/>
        <c:noMultiLvlLbl val="0"/>
      </c:catAx>
      <c:valAx>
        <c:axId val="78177408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/>
                  <a:t>Trip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16294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Trips/Person by Accessibility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Walk,</a:t>
            </a:r>
            <a:r>
              <a:rPr lang="en-US" baseline="0"/>
              <a:t> HBW+HBSHOP (.25 MI)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accent1"/>
                </a:solidFill>
                <a:ln w="25400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9.3441965587634877E-3"/>
                  <c:y val="-0.4810465327348100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'25MI HBW+SHOP walk'!$G$3:$G$9</c:f>
              <c:numCache>
                <c:formatCode>General</c:formatCode>
                <c:ptCount val="7"/>
                <c:pt idx="0">
                  <c:v>1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</c:numCache>
            </c:numRef>
          </c:xVal>
          <c:yVal>
            <c:numRef>
              <c:f>'25MI HBW+SHOP walk'!$L$3:$L$9</c:f>
              <c:numCache>
                <c:formatCode>0.00</c:formatCode>
                <c:ptCount val="7"/>
                <c:pt idx="0">
                  <c:v>0.19607843137254902</c:v>
                </c:pt>
                <c:pt idx="1">
                  <c:v>0.48205128205128206</c:v>
                </c:pt>
                <c:pt idx="2">
                  <c:v>0.76470588235294112</c:v>
                </c:pt>
                <c:pt idx="3">
                  <c:v>0.8</c:v>
                </c:pt>
                <c:pt idx="4">
                  <c:v>1</c:v>
                </c:pt>
                <c:pt idx="5">
                  <c:v>1.4444444444444444</c:v>
                </c:pt>
                <c:pt idx="6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765440"/>
        <c:axId val="76771712"/>
      </c:scatterChart>
      <c:valAx>
        <c:axId val="76765440"/>
        <c:scaling>
          <c:orientation val="minMax"/>
          <c:max val="1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 dirty="0"/>
                  <a:t>Number of Destinations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71712"/>
        <c:crosses val="autoZero"/>
        <c:crossBetween val="midCat"/>
        <c:majorUnit val="25"/>
      </c:valAx>
      <c:valAx>
        <c:axId val="76771712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 dirty="0"/>
                  <a:t>Trip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65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1359569"/>
            <a:ext cx="8843211" cy="761999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73968"/>
            <a:ext cx="8839200" cy="621631"/>
          </a:xfrm>
          <a:noFill/>
        </p:spPr>
        <p:txBody>
          <a:bodyPr lIns="91440" tIns="9144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03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930255"/>
            <a:chOff x="0" y="0"/>
            <a:chExt cx="9144000" cy="930255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930255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8"/>
            <p:cNvSpPr/>
            <p:nvPr userDrawn="1"/>
          </p:nvSpPr>
          <p:spPr>
            <a:xfrm flipV="1">
              <a:off x="0" y="0"/>
              <a:ext cx="1679195" cy="930255"/>
            </a:xfrm>
            <a:custGeom>
              <a:avLst/>
              <a:gdLst>
                <a:gd name="connsiteX0" fmla="*/ 0 w 1981200"/>
                <a:gd name="connsiteY0" fmla="*/ 0 h 990601"/>
                <a:gd name="connsiteX1" fmla="*/ 1981200 w 1981200"/>
                <a:gd name="connsiteY1" fmla="*/ 0 h 990601"/>
                <a:gd name="connsiteX2" fmla="*/ 1981200 w 1981200"/>
                <a:gd name="connsiteY2" fmla="*/ 990601 h 990601"/>
                <a:gd name="connsiteX3" fmla="*/ 0 w 1981200"/>
                <a:gd name="connsiteY3" fmla="*/ 990601 h 990601"/>
                <a:gd name="connsiteX4" fmla="*/ 0 w 1981200"/>
                <a:gd name="connsiteY4" fmla="*/ 0 h 990601"/>
                <a:gd name="connsiteX0" fmla="*/ 0 w 1981200"/>
                <a:gd name="connsiteY0" fmla="*/ 0 h 990601"/>
                <a:gd name="connsiteX1" fmla="*/ 1159079 w 1981200"/>
                <a:gd name="connsiteY1" fmla="*/ 8389 h 990601"/>
                <a:gd name="connsiteX2" fmla="*/ 1981200 w 1981200"/>
                <a:gd name="connsiteY2" fmla="*/ 990601 h 990601"/>
                <a:gd name="connsiteX3" fmla="*/ 0 w 1981200"/>
                <a:gd name="connsiteY3" fmla="*/ 990601 h 990601"/>
                <a:gd name="connsiteX4" fmla="*/ 0 w 1981200"/>
                <a:gd name="connsiteY4" fmla="*/ 0 h 990601"/>
                <a:gd name="connsiteX0" fmla="*/ 0 w 1981200"/>
                <a:gd name="connsiteY0" fmla="*/ 0 h 990601"/>
                <a:gd name="connsiteX1" fmla="*/ 1268136 w 1981200"/>
                <a:gd name="connsiteY1" fmla="*/ 16778 h 990601"/>
                <a:gd name="connsiteX2" fmla="*/ 1981200 w 1981200"/>
                <a:gd name="connsiteY2" fmla="*/ 990601 h 990601"/>
                <a:gd name="connsiteX3" fmla="*/ 0 w 1981200"/>
                <a:gd name="connsiteY3" fmla="*/ 990601 h 990601"/>
                <a:gd name="connsiteX4" fmla="*/ 0 w 1981200"/>
                <a:gd name="connsiteY4" fmla="*/ 0 h 990601"/>
                <a:gd name="connsiteX0" fmla="*/ 0 w 1637251"/>
                <a:gd name="connsiteY0" fmla="*/ 0 h 998990"/>
                <a:gd name="connsiteX1" fmla="*/ 1268136 w 1637251"/>
                <a:gd name="connsiteY1" fmla="*/ 16778 h 998990"/>
                <a:gd name="connsiteX2" fmla="*/ 1637251 w 1637251"/>
                <a:gd name="connsiteY2" fmla="*/ 998990 h 998990"/>
                <a:gd name="connsiteX3" fmla="*/ 0 w 1637251"/>
                <a:gd name="connsiteY3" fmla="*/ 990601 h 998990"/>
                <a:gd name="connsiteX4" fmla="*/ 0 w 1637251"/>
                <a:gd name="connsiteY4" fmla="*/ 0 h 998990"/>
                <a:gd name="connsiteX0" fmla="*/ 0 w 1670807"/>
                <a:gd name="connsiteY0" fmla="*/ 0 h 998990"/>
                <a:gd name="connsiteX1" fmla="*/ 1268136 w 1670807"/>
                <a:gd name="connsiteY1" fmla="*/ 16778 h 998990"/>
                <a:gd name="connsiteX2" fmla="*/ 1670807 w 1670807"/>
                <a:gd name="connsiteY2" fmla="*/ 998990 h 998990"/>
                <a:gd name="connsiteX3" fmla="*/ 0 w 1670807"/>
                <a:gd name="connsiteY3" fmla="*/ 990601 h 998990"/>
                <a:gd name="connsiteX4" fmla="*/ 0 w 1670807"/>
                <a:gd name="connsiteY4" fmla="*/ 0 h 998990"/>
                <a:gd name="connsiteX0" fmla="*/ 0 w 1670807"/>
                <a:gd name="connsiteY0" fmla="*/ 0 h 998990"/>
                <a:gd name="connsiteX1" fmla="*/ 1301692 w 1670807"/>
                <a:gd name="connsiteY1" fmla="*/ 16778 h 998990"/>
                <a:gd name="connsiteX2" fmla="*/ 1670807 w 1670807"/>
                <a:gd name="connsiteY2" fmla="*/ 998990 h 998990"/>
                <a:gd name="connsiteX3" fmla="*/ 0 w 1670807"/>
                <a:gd name="connsiteY3" fmla="*/ 990601 h 998990"/>
                <a:gd name="connsiteX4" fmla="*/ 0 w 1670807"/>
                <a:gd name="connsiteY4" fmla="*/ 0 h 998990"/>
                <a:gd name="connsiteX0" fmla="*/ 0 w 1670807"/>
                <a:gd name="connsiteY0" fmla="*/ 0 h 998990"/>
                <a:gd name="connsiteX1" fmla="*/ 1310081 w 1670807"/>
                <a:gd name="connsiteY1" fmla="*/ 0 h 998990"/>
                <a:gd name="connsiteX2" fmla="*/ 1670807 w 1670807"/>
                <a:gd name="connsiteY2" fmla="*/ 998990 h 998990"/>
                <a:gd name="connsiteX3" fmla="*/ 0 w 1670807"/>
                <a:gd name="connsiteY3" fmla="*/ 990601 h 998990"/>
                <a:gd name="connsiteX4" fmla="*/ 0 w 1670807"/>
                <a:gd name="connsiteY4" fmla="*/ 0 h 998990"/>
                <a:gd name="connsiteX0" fmla="*/ 0 w 1687585"/>
                <a:gd name="connsiteY0" fmla="*/ 0 h 990601"/>
                <a:gd name="connsiteX1" fmla="*/ 1310081 w 1687585"/>
                <a:gd name="connsiteY1" fmla="*/ 0 h 990601"/>
                <a:gd name="connsiteX2" fmla="*/ 1687585 w 1687585"/>
                <a:gd name="connsiteY2" fmla="*/ 990601 h 990601"/>
                <a:gd name="connsiteX3" fmla="*/ 0 w 1687585"/>
                <a:gd name="connsiteY3" fmla="*/ 990601 h 990601"/>
                <a:gd name="connsiteX4" fmla="*/ 0 w 1687585"/>
                <a:gd name="connsiteY4" fmla="*/ 0 h 990601"/>
                <a:gd name="connsiteX0" fmla="*/ 0 w 1687585"/>
                <a:gd name="connsiteY0" fmla="*/ 0 h 990601"/>
                <a:gd name="connsiteX1" fmla="*/ 1284914 w 1687585"/>
                <a:gd name="connsiteY1" fmla="*/ 0 h 990601"/>
                <a:gd name="connsiteX2" fmla="*/ 1687585 w 1687585"/>
                <a:gd name="connsiteY2" fmla="*/ 990601 h 990601"/>
                <a:gd name="connsiteX3" fmla="*/ 0 w 1687585"/>
                <a:gd name="connsiteY3" fmla="*/ 990601 h 990601"/>
                <a:gd name="connsiteX4" fmla="*/ 0 w 1687585"/>
                <a:gd name="connsiteY4" fmla="*/ 0 h 990601"/>
                <a:gd name="connsiteX0" fmla="*/ 0 w 1670807"/>
                <a:gd name="connsiteY0" fmla="*/ 0 h 990601"/>
                <a:gd name="connsiteX1" fmla="*/ 1284914 w 1670807"/>
                <a:gd name="connsiteY1" fmla="*/ 0 h 990601"/>
                <a:gd name="connsiteX2" fmla="*/ 1670807 w 1670807"/>
                <a:gd name="connsiteY2" fmla="*/ 990601 h 990601"/>
                <a:gd name="connsiteX3" fmla="*/ 0 w 1670807"/>
                <a:gd name="connsiteY3" fmla="*/ 990601 h 990601"/>
                <a:gd name="connsiteX4" fmla="*/ 0 w 1670807"/>
                <a:gd name="connsiteY4" fmla="*/ 0 h 99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807" h="990601">
                  <a:moveTo>
                    <a:pt x="0" y="0"/>
                  </a:moveTo>
                  <a:lnTo>
                    <a:pt x="1284914" y="0"/>
                  </a:lnTo>
                  <a:lnTo>
                    <a:pt x="1670807" y="990601"/>
                  </a:lnTo>
                  <a:lnTo>
                    <a:pt x="0" y="990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162800" cy="914400"/>
          </a:xfrm>
        </p:spPr>
        <p:txBody>
          <a:bodyPr>
            <a:normAutofit/>
          </a:bodyPr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 lIns="182880" tIns="91440">
            <a:normAutofit/>
          </a:bodyPr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3200">
                <a:latin typeface="Arial" pitchFamily="34" charset="0"/>
                <a:cs typeface="Arial" pitchFamily="34" charset="0"/>
              </a:defRPr>
            </a:lvl2pPr>
            <a:lvl3pPr>
              <a:defRPr sz="3200">
                <a:latin typeface="Arial" pitchFamily="34" charset="0"/>
                <a:cs typeface="Arial" pitchFamily="34" charset="0"/>
              </a:defRPr>
            </a:lvl3pPr>
            <a:lvl4pPr>
              <a:defRPr sz="3200">
                <a:latin typeface="Arial" pitchFamily="34" charset="0"/>
                <a:cs typeface="Arial" pitchFamily="34" charset="0"/>
              </a:defRPr>
            </a:lvl4pPr>
            <a:lvl5pPr>
              <a:defRPr sz="3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04" y="6434926"/>
            <a:ext cx="762000" cy="423074"/>
          </a:xfrm>
          <a:prstGeom prst="rect">
            <a:avLst/>
          </a:prstGeom>
        </p:spPr>
      </p:pic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220131" y="6400800"/>
            <a:ext cx="8458199" cy="322263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000" kern="0" spc="100" baseline="0" dirty="0">
                <a:solidFill>
                  <a:srgbClr val="FCB42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15th TRB National Transportation Planning Applications Conference </a:t>
            </a:r>
            <a:r>
              <a:rPr lang="en-US" sz="1100" dirty="0" smtClean="0">
                <a:sym typeface="Symbol" panose="05050102010706020507" pitchFamily="18" charset="2"/>
              </a:rPr>
              <a:t> </a:t>
            </a:r>
            <a:r>
              <a:rPr lang="en-US" sz="1100" dirty="0" smtClean="0"/>
              <a:t>May 17-21 </a:t>
            </a:r>
            <a:r>
              <a:rPr lang="en-US" sz="1100" dirty="0" smtClean="0">
                <a:sym typeface="Symbol" panose="05050102010706020507" pitchFamily="18" charset="2"/>
              </a:rPr>
              <a:t> </a:t>
            </a:r>
            <a:r>
              <a:rPr lang="en-US" sz="1100" dirty="0" smtClean="0"/>
              <a:t>Atlantic City, NJ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88844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930255"/>
            <a:chOff x="0" y="0"/>
            <a:chExt cx="9144000" cy="930255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9144000" cy="930255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8"/>
            <p:cNvSpPr/>
            <p:nvPr userDrawn="1"/>
          </p:nvSpPr>
          <p:spPr>
            <a:xfrm flipV="1">
              <a:off x="0" y="0"/>
              <a:ext cx="1679195" cy="930255"/>
            </a:xfrm>
            <a:custGeom>
              <a:avLst/>
              <a:gdLst>
                <a:gd name="connsiteX0" fmla="*/ 0 w 1981200"/>
                <a:gd name="connsiteY0" fmla="*/ 0 h 990601"/>
                <a:gd name="connsiteX1" fmla="*/ 1981200 w 1981200"/>
                <a:gd name="connsiteY1" fmla="*/ 0 h 990601"/>
                <a:gd name="connsiteX2" fmla="*/ 1981200 w 1981200"/>
                <a:gd name="connsiteY2" fmla="*/ 990601 h 990601"/>
                <a:gd name="connsiteX3" fmla="*/ 0 w 1981200"/>
                <a:gd name="connsiteY3" fmla="*/ 990601 h 990601"/>
                <a:gd name="connsiteX4" fmla="*/ 0 w 1981200"/>
                <a:gd name="connsiteY4" fmla="*/ 0 h 990601"/>
                <a:gd name="connsiteX0" fmla="*/ 0 w 1981200"/>
                <a:gd name="connsiteY0" fmla="*/ 0 h 990601"/>
                <a:gd name="connsiteX1" fmla="*/ 1159079 w 1981200"/>
                <a:gd name="connsiteY1" fmla="*/ 8389 h 990601"/>
                <a:gd name="connsiteX2" fmla="*/ 1981200 w 1981200"/>
                <a:gd name="connsiteY2" fmla="*/ 990601 h 990601"/>
                <a:gd name="connsiteX3" fmla="*/ 0 w 1981200"/>
                <a:gd name="connsiteY3" fmla="*/ 990601 h 990601"/>
                <a:gd name="connsiteX4" fmla="*/ 0 w 1981200"/>
                <a:gd name="connsiteY4" fmla="*/ 0 h 990601"/>
                <a:gd name="connsiteX0" fmla="*/ 0 w 1981200"/>
                <a:gd name="connsiteY0" fmla="*/ 0 h 990601"/>
                <a:gd name="connsiteX1" fmla="*/ 1268136 w 1981200"/>
                <a:gd name="connsiteY1" fmla="*/ 16778 h 990601"/>
                <a:gd name="connsiteX2" fmla="*/ 1981200 w 1981200"/>
                <a:gd name="connsiteY2" fmla="*/ 990601 h 990601"/>
                <a:gd name="connsiteX3" fmla="*/ 0 w 1981200"/>
                <a:gd name="connsiteY3" fmla="*/ 990601 h 990601"/>
                <a:gd name="connsiteX4" fmla="*/ 0 w 1981200"/>
                <a:gd name="connsiteY4" fmla="*/ 0 h 990601"/>
                <a:gd name="connsiteX0" fmla="*/ 0 w 1637251"/>
                <a:gd name="connsiteY0" fmla="*/ 0 h 998990"/>
                <a:gd name="connsiteX1" fmla="*/ 1268136 w 1637251"/>
                <a:gd name="connsiteY1" fmla="*/ 16778 h 998990"/>
                <a:gd name="connsiteX2" fmla="*/ 1637251 w 1637251"/>
                <a:gd name="connsiteY2" fmla="*/ 998990 h 998990"/>
                <a:gd name="connsiteX3" fmla="*/ 0 w 1637251"/>
                <a:gd name="connsiteY3" fmla="*/ 990601 h 998990"/>
                <a:gd name="connsiteX4" fmla="*/ 0 w 1637251"/>
                <a:gd name="connsiteY4" fmla="*/ 0 h 998990"/>
                <a:gd name="connsiteX0" fmla="*/ 0 w 1670807"/>
                <a:gd name="connsiteY0" fmla="*/ 0 h 998990"/>
                <a:gd name="connsiteX1" fmla="*/ 1268136 w 1670807"/>
                <a:gd name="connsiteY1" fmla="*/ 16778 h 998990"/>
                <a:gd name="connsiteX2" fmla="*/ 1670807 w 1670807"/>
                <a:gd name="connsiteY2" fmla="*/ 998990 h 998990"/>
                <a:gd name="connsiteX3" fmla="*/ 0 w 1670807"/>
                <a:gd name="connsiteY3" fmla="*/ 990601 h 998990"/>
                <a:gd name="connsiteX4" fmla="*/ 0 w 1670807"/>
                <a:gd name="connsiteY4" fmla="*/ 0 h 998990"/>
                <a:gd name="connsiteX0" fmla="*/ 0 w 1670807"/>
                <a:gd name="connsiteY0" fmla="*/ 0 h 998990"/>
                <a:gd name="connsiteX1" fmla="*/ 1301692 w 1670807"/>
                <a:gd name="connsiteY1" fmla="*/ 16778 h 998990"/>
                <a:gd name="connsiteX2" fmla="*/ 1670807 w 1670807"/>
                <a:gd name="connsiteY2" fmla="*/ 998990 h 998990"/>
                <a:gd name="connsiteX3" fmla="*/ 0 w 1670807"/>
                <a:gd name="connsiteY3" fmla="*/ 990601 h 998990"/>
                <a:gd name="connsiteX4" fmla="*/ 0 w 1670807"/>
                <a:gd name="connsiteY4" fmla="*/ 0 h 998990"/>
                <a:gd name="connsiteX0" fmla="*/ 0 w 1670807"/>
                <a:gd name="connsiteY0" fmla="*/ 0 h 998990"/>
                <a:gd name="connsiteX1" fmla="*/ 1310081 w 1670807"/>
                <a:gd name="connsiteY1" fmla="*/ 0 h 998990"/>
                <a:gd name="connsiteX2" fmla="*/ 1670807 w 1670807"/>
                <a:gd name="connsiteY2" fmla="*/ 998990 h 998990"/>
                <a:gd name="connsiteX3" fmla="*/ 0 w 1670807"/>
                <a:gd name="connsiteY3" fmla="*/ 990601 h 998990"/>
                <a:gd name="connsiteX4" fmla="*/ 0 w 1670807"/>
                <a:gd name="connsiteY4" fmla="*/ 0 h 998990"/>
                <a:gd name="connsiteX0" fmla="*/ 0 w 1687585"/>
                <a:gd name="connsiteY0" fmla="*/ 0 h 990601"/>
                <a:gd name="connsiteX1" fmla="*/ 1310081 w 1687585"/>
                <a:gd name="connsiteY1" fmla="*/ 0 h 990601"/>
                <a:gd name="connsiteX2" fmla="*/ 1687585 w 1687585"/>
                <a:gd name="connsiteY2" fmla="*/ 990601 h 990601"/>
                <a:gd name="connsiteX3" fmla="*/ 0 w 1687585"/>
                <a:gd name="connsiteY3" fmla="*/ 990601 h 990601"/>
                <a:gd name="connsiteX4" fmla="*/ 0 w 1687585"/>
                <a:gd name="connsiteY4" fmla="*/ 0 h 990601"/>
                <a:gd name="connsiteX0" fmla="*/ 0 w 1687585"/>
                <a:gd name="connsiteY0" fmla="*/ 0 h 990601"/>
                <a:gd name="connsiteX1" fmla="*/ 1284914 w 1687585"/>
                <a:gd name="connsiteY1" fmla="*/ 0 h 990601"/>
                <a:gd name="connsiteX2" fmla="*/ 1687585 w 1687585"/>
                <a:gd name="connsiteY2" fmla="*/ 990601 h 990601"/>
                <a:gd name="connsiteX3" fmla="*/ 0 w 1687585"/>
                <a:gd name="connsiteY3" fmla="*/ 990601 h 990601"/>
                <a:gd name="connsiteX4" fmla="*/ 0 w 1687585"/>
                <a:gd name="connsiteY4" fmla="*/ 0 h 990601"/>
                <a:gd name="connsiteX0" fmla="*/ 0 w 1670807"/>
                <a:gd name="connsiteY0" fmla="*/ 0 h 990601"/>
                <a:gd name="connsiteX1" fmla="*/ 1284914 w 1670807"/>
                <a:gd name="connsiteY1" fmla="*/ 0 h 990601"/>
                <a:gd name="connsiteX2" fmla="*/ 1670807 w 1670807"/>
                <a:gd name="connsiteY2" fmla="*/ 990601 h 990601"/>
                <a:gd name="connsiteX3" fmla="*/ 0 w 1670807"/>
                <a:gd name="connsiteY3" fmla="*/ 990601 h 990601"/>
                <a:gd name="connsiteX4" fmla="*/ 0 w 1670807"/>
                <a:gd name="connsiteY4" fmla="*/ 0 h 99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807" h="990601">
                  <a:moveTo>
                    <a:pt x="0" y="0"/>
                  </a:moveTo>
                  <a:lnTo>
                    <a:pt x="1284914" y="0"/>
                  </a:lnTo>
                  <a:lnTo>
                    <a:pt x="1670807" y="990601"/>
                  </a:lnTo>
                  <a:lnTo>
                    <a:pt x="0" y="990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bg1"/>
          </a:solidFill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04" y="6434926"/>
            <a:ext cx="762000" cy="423074"/>
          </a:xfrm>
          <a:prstGeom prst="rect">
            <a:avLst/>
          </a:prstGeom>
        </p:spPr>
      </p:pic>
      <p:sp>
        <p:nvSpPr>
          <p:cNvPr id="13" name="Text Placeholder 8"/>
          <p:cNvSpPr txBox="1">
            <a:spLocks/>
          </p:cNvSpPr>
          <p:nvPr userDrawn="1"/>
        </p:nvSpPr>
        <p:spPr>
          <a:xfrm>
            <a:off x="270933" y="6400800"/>
            <a:ext cx="8458199" cy="322263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000" kern="0" spc="100" baseline="0" dirty="0">
                <a:solidFill>
                  <a:srgbClr val="FCB42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15th TRB National Transportation Planning Applications Conference </a:t>
            </a:r>
            <a:r>
              <a:rPr lang="en-US" sz="1100" dirty="0" smtClean="0">
                <a:sym typeface="Symbol" panose="05050102010706020507" pitchFamily="18" charset="2"/>
              </a:rPr>
              <a:t> </a:t>
            </a:r>
            <a:r>
              <a:rPr lang="en-US" sz="1100" dirty="0" smtClean="0"/>
              <a:t>May 17-21 </a:t>
            </a:r>
            <a:r>
              <a:rPr lang="en-US" sz="1100" dirty="0" smtClean="0">
                <a:sym typeface="Symbol" panose="05050102010706020507" pitchFamily="18" charset="2"/>
              </a:rPr>
              <a:t> </a:t>
            </a:r>
            <a:r>
              <a:rPr lang="en-US" sz="1100" dirty="0" smtClean="0"/>
              <a:t>Atlantic City, NJ</a:t>
            </a:r>
            <a:endParaRPr lang="en-US" sz="1100" dirty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1676400" y="0"/>
            <a:ext cx="716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8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930255"/>
            <a:chOff x="0" y="0"/>
            <a:chExt cx="9144000" cy="930255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930255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8"/>
            <p:cNvSpPr/>
            <p:nvPr userDrawn="1"/>
          </p:nvSpPr>
          <p:spPr>
            <a:xfrm flipV="1">
              <a:off x="0" y="0"/>
              <a:ext cx="1679195" cy="930255"/>
            </a:xfrm>
            <a:custGeom>
              <a:avLst/>
              <a:gdLst>
                <a:gd name="connsiteX0" fmla="*/ 0 w 1981200"/>
                <a:gd name="connsiteY0" fmla="*/ 0 h 990601"/>
                <a:gd name="connsiteX1" fmla="*/ 1981200 w 1981200"/>
                <a:gd name="connsiteY1" fmla="*/ 0 h 990601"/>
                <a:gd name="connsiteX2" fmla="*/ 1981200 w 1981200"/>
                <a:gd name="connsiteY2" fmla="*/ 990601 h 990601"/>
                <a:gd name="connsiteX3" fmla="*/ 0 w 1981200"/>
                <a:gd name="connsiteY3" fmla="*/ 990601 h 990601"/>
                <a:gd name="connsiteX4" fmla="*/ 0 w 1981200"/>
                <a:gd name="connsiteY4" fmla="*/ 0 h 990601"/>
                <a:gd name="connsiteX0" fmla="*/ 0 w 1981200"/>
                <a:gd name="connsiteY0" fmla="*/ 0 h 990601"/>
                <a:gd name="connsiteX1" fmla="*/ 1159079 w 1981200"/>
                <a:gd name="connsiteY1" fmla="*/ 8389 h 990601"/>
                <a:gd name="connsiteX2" fmla="*/ 1981200 w 1981200"/>
                <a:gd name="connsiteY2" fmla="*/ 990601 h 990601"/>
                <a:gd name="connsiteX3" fmla="*/ 0 w 1981200"/>
                <a:gd name="connsiteY3" fmla="*/ 990601 h 990601"/>
                <a:gd name="connsiteX4" fmla="*/ 0 w 1981200"/>
                <a:gd name="connsiteY4" fmla="*/ 0 h 990601"/>
                <a:gd name="connsiteX0" fmla="*/ 0 w 1981200"/>
                <a:gd name="connsiteY0" fmla="*/ 0 h 990601"/>
                <a:gd name="connsiteX1" fmla="*/ 1268136 w 1981200"/>
                <a:gd name="connsiteY1" fmla="*/ 16778 h 990601"/>
                <a:gd name="connsiteX2" fmla="*/ 1981200 w 1981200"/>
                <a:gd name="connsiteY2" fmla="*/ 990601 h 990601"/>
                <a:gd name="connsiteX3" fmla="*/ 0 w 1981200"/>
                <a:gd name="connsiteY3" fmla="*/ 990601 h 990601"/>
                <a:gd name="connsiteX4" fmla="*/ 0 w 1981200"/>
                <a:gd name="connsiteY4" fmla="*/ 0 h 990601"/>
                <a:gd name="connsiteX0" fmla="*/ 0 w 1637251"/>
                <a:gd name="connsiteY0" fmla="*/ 0 h 998990"/>
                <a:gd name="connsiteX1" fmla="*/ 1268136 w 1637251"/>
                <a:gd name="connsiteY1" fmla="*/ 16778 h 998990"/>
                <a:gd name="connsiteX2" fmla="*/ 1637251 w 1637251"/>
                <a:gd name="connsiteY2" fmla="*/ 998990 h 998990"/>
                <a:gd name="connsiteX3" fmla="*/ 0 w 1637251"/>
                <a:gd name="connsiteY3" fmla="*/ 990601 h 998990"/>
                <a:gd name="connsiteX4" fmla="*/ 0 w 1637251"/>
                <a:gd name="connsiteY4" fmla="*/ 0 h 998990"/>
                <a:gd name="connsiteX0" fmla="*/ 0 w 1670807"/>
                <a:gd name="connsiteY0" fmla="*/ 0 h 998990"/>
                <a:gd name="connsiteX1" fmla="*/ 1268136 w 1670807"/>
                <a:gd name="connsiteY1" fmla="*/ 16778 h 998990"/>
                <a:gd name="connsiteX2" fmla="*/ 1670807 w 1670807"/>
                <a:gd name="connsiteY2" fmla="*/ 998990 h 998990"/>
                <a:gd name="connsiteX3" fmla="*/ 0 w 1670807"/>
                <a:gd name="connsiteY3" fmla="*/ 990601 h 998990"/>
                <a:gd name="connsiteX4" fmla="*/ 0 w 1670807"/>
                <a:gd name="connsiteY4" fmla="*/ 0 h 998990"/>
                <a:gd name="connsiteX0" fmla="*/ 0 w 1670807"/>
                <a:gd name="connsiteY0" fmla="*/ 0 h 998990"/>
                <a:gd name="connsiteX1" fmla="*/ 1301692 w 1670807"/>
                <a:gd name="connsiteY1" fmla="*/ 16778 h 998990"/>
                <a:gd name="connsiteX2" fmla="*/ 1670807 w 1670807"/>
                <a:gd name="connsiteY2" fmla="*/ 998990 h 998990"/>
                <a:gd name="connsiteX3" fmla="*/ 0 w 1670807"/>
                <a:gd name="connsiteY3" fmla="*/ 990601 h 998990"/>
                <a:gd name="connsiteX4" fmla="*/ 0 w 1670807"/>
                <a:gd name="connsiteY4" fmla="*/ 0 h 998990"/>
                <a:gd name="connsiteX0" fmla="*/ 0 w 1670807"/>
                <a:gd name="connsiteY0" fmla="*/ 0 h 998990"/>
                <a:gd name="connsiteX1" fmla="*/ 1310081 w 1670807"/>
                <a:gd name="connsiteY1" fmla="*/ 0 h 998990"/>
                <a:gd name="connsiteX2" fmla="*/ 1670807 w 1670807"/>
                <a:gd name="connsiteY2" fmla="*/ 998990 h 998990"/>
                <a:gd name="connsiteX3" fmla="*/ 0 w 1670807"/>
                <a:gd name="connsiteY3" fmla="*/ 990601 h 998990"/>
                <a:gd name="connsiteX4" fmla="*/ 0 w 1670807"/>
                <a:gd name="connsiteY4" fmla="*/ 0 h 998990"/>
                <a:gd name="connsiteX0" fmla="*/ 0 w 1687585"/>
                <a:gd name="connsiteY0" fmla="*/ 0 h 990601"/>
                <a:gd name="connsiteX1" fmla="*/ 1310081 w 1687585"/>
                <a:gd name="connsiteY1" fmla="*/ 0 h 990601"/>
                <a:gd name="connsiteX2" fmla="*/ 1687585 w 1687585"/>
                <a:gd name="connsiteY2" fmla="*/ 990601 h 990601"/>
                <a:gd name="connsiteX3" fmla="*/ 0 w 1687585"/>
                <a:gd name="connsiteY3" fmla="*/ 990601 h 990601"/>
                <a:gd name="connsiteX4" fmla="*/ 0 w 1687585"/>
                <a:gd name="connsiteY4" fmla="*/ 0 h 990601"/>
                <a:gd name="connsiteX0" fmla="*/ 0 w 1687585"/>
                <a:gd name="connsiteY0" fmla="*/ 0 h 990601"/>
                <a:gd name="connsiteX1" fmla="*/ 1284914 w 1687585"/>
                <a:gd name="connsiteY1" fmla="*/ 0 h 990601"/>
                <a:gd name="connsiteX2" fmla="*/ 1687585 w 1687585"/>
                <a:gd name="connsiteY2" fmla="*/ 990601 h 990601"/>
                <a:gd name="connsiteX3" fmla="*/ 0 w 1687585"/>
                <a:gd name="connsiteY3" fmla="*/ 990601 h 990601"/>
                <a:gd name="connsiteX4" fmla="*/ 0 w 1687585"/>
                <a:gd name="connsiteY4" fmla="*/ 0 h 990601"/>
                <a:gd name="connsiteX0" fmla="*/ 0 w 1670807"/>
                <a:gd name="connsiteY0" fmla="*/ 0 h 990601"/>
                <a:gd name="connsiteX1" fmla="*/ 1284914 w 1670807"/>
                <a:gd name="connsiteY1" fmla="*/ 0 h 990601"/>
                <a:gd name="connsiteX2" fmla="*/ 1670807 w 1670807"/>
                <a:gd name="connsiteY2" fmla="*/ 990601 h 990601"/>
                <a:gd name="connsiteX3" fmla="*/ 0 w 1670807"/>
                <a:gd name="connsiteY3" fmla="*/ 990601 h 990601"/>
                <a:gd name="connsiteX4" fmla="*/ 0 w 1670807"/>
                <a:gd name="connsiteY4" fmla="*/ 0 h 99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807" h="990601">
                  <a:moveTo>
                    <a:pt x="0" y="0"/>
                  </a:moveTo>
                  <a:lnTo>
                    <a:pt x="1284914" y="0"/>
                  </a:lnTo>
                  <a:lnTo>
                    <a:pt x="1670807" y="990601"/>
                  </a:lnTo>
                  <a:lnTo>
                    <a:pt x="0" y="990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162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5029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5029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04" y="6434926"/>
            <a:ext cx="762000" cy="423074"/>
          </a:xfrm>
          <a:prstGeom prst="rect">
            <a:avLst/>
          </a:prstGeom>
        </p:spPr>
      </p:pic>
      <p:sp>
        <p:nvSpPr>
          <p:cNvPr id="13" name="Text Placeholder 8"/>
          <p:cNvSpPr txBox="1">
            <a:spLocks/>
          </p:cNvSpPr>
          <p:nvPr userDrawn="1"/>
        </p:nvSpPr>
        <p:spPr>
          <a:xfrm>
            <a:off x="228598" y="6400800"/>
            <a:ext cx="8458199" cy="322263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000" kern="0" spc="100" baseline="0" dirty="0">
                <a:solidFill>
                  <a:srgbClr val="FCB42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15th TRB National Transportation Planning Applications Conference </a:t>
            </a:r>
            <a:r>
              <a:rPr lang="en-US" sz="1100" dirty="0" smtClean="0">
                <a:sym typeface="Symbol" panose="05050102010706020507" pitchFamily="18" charset="2"/>
              </a:rPr>
              <a:t> </a:t>
            </a:r>
            <a:r>
              <a:rPr lang="en-US" sz="1100" dirty="0" smtClean="0"/>
              <a:t>May 17-21 </a:t>
            </a:r>
            <a:r>
              <a:rPr lang="en-US" sz="1100" dirty="0" smtClean="0">
                <a:sym typeface="Symbol" panose="05050102010706020507" pitchFamily="18" charset="2"/>
              </a:rPr>
              <a:t> </a:t>
            </a:r>
            <a:r>
              <a:rPr lang="en-US" sz="1100" dirty="0" smtClean="0"/>
              <a:t>Atlantic City, NJ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1048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930255"/>
            <a:chOff x="0" y="0"/>
            <a:chExt cx="9144000" cy="93025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930255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8"/>
            <p:cNvSpPr/>
            <p:nvPr userDrawn="1"/>
          </p:nvSpPr>
          <p:spPr>
            <a:xfrm flipV="1">
              <a:off x="0" y="0"/>
              <a:ext cx="1679195" cy="930255"/>
            </a:xfrm>
            <a:custGeom>
              <a:avLst/>
              <a:gdLst>
                <a:gd name="connsiteX0" fmla="*/ 0 w 1981200"/>
                <a:gd name="connsiteY0" fmla="*/ 0 h 990601"/>
                <a:gd name="connsiteX1" fmla="*/ 1981200 w 1981200"/>
                <a:gd name="connsiteY1" fmla="*/ 0 h 990601"/>
                <a:gd name="connsiteX2" fmla="*/ 1981200 w 1981200"/>
                <a:gd name="connsiteY2" fmla="*/ 990601 h 990601"/>
                <a:gd name="connsiteX3" fmla="*/ 0 w 1981200"/>
                <a:gd name="connsiteY3" fmla="*/ 990601 h 990601"/>
                <a:gd name="connsiteX4" fmla="*/ 0 w 1981200"/>
                <a:gd name="connsiteY4" fmla="*/ 0 h 990601"/>
                <a:gd name="connsiteX0" fmla="*/ 0 w 1981200"/>
                <a:gd name="connsiteY0" fmla="*/ 0 h 990601"/>
                <a:gd name="connsiteX1" fmla="*/ 1159079 w 1981200"/>
                <a:gd name="connsiteY1" fmla="*/ 8389 h 990601"/>
                <a:gd name="connsiteX2" fmla="*/ 1981200 w 1981200"/>
                <a:gd name="connsiteY2" fmla="*/ 990601 h 990601"/>
                <a:gd name="connsiteX3" fmla="*/ 0 w 1981200"/>
                <a:gd name="connsiteY3" fmla="*/ 990601 h 990601"/>
                <a:gd name="connsiteX4" fmla="*/ 0 w 1981200"/>
                <a:gd name="connsiteY4" fmla="*/ 0 h 990601"/>
                <a:gd name="connsiteX0" fmla="*/ 0 w 1981200"/>
                <a:gd name="connsiteY0" fmla="*/ 0 h 990601"/>
                <a:gd name="connsiteX1" fmla="*/ 1268136 w 1981200"/>
                <a:gd name="connsiteY1" fmla="*/ 16778 h 990601"/>
                <a:gd name="connsiteX2" fmla="*/ 1981200 w 1981200"/>
                <a:gd name="connsiteY2" fmla="*/ 990601 h 990601"/>
                <a:gd name="connsiteX3" fmla="*/ 0 w 1981200"/>
                <a:gd name="connsiteY3" fmla="*/ 990601 h 990601"/>
                <a:gd name="connsiteX4" fmla="*/ 0 w 1981200"/>
                <a:gd name="connsiteY4" fmla="*/ 0 h 990601"/>
                <a:gd name="connsiteX0" fmla="*/ 0 w 1637251"/>
                <a:gd name="connsiteY0" fmla="*/ 0 h 998990"/>
                <a:gd name="connsiteX1" fmla="*/ 1268136 w 1637251"/>
                <a:gd name="connsiteY1" fmla="*/ 16778 h 998990"/>
                <a:gd name="connsiteX2" fmla="*/ 1637251 w 1637251"/>
                <a:gd name="connsiteY2" fmla="*/ 998990 h 998990"/>
                <a:gd name="connsiteX3" fmla="*/ 0 w 1637251"/>
                <a:gd name="connsiteY3" fmla="*/ 990601 h 998990"/>
                <a:gd name="connsiteX4" fmla="*/ 0 w 1637251"/>
                <a:gd name="connsiteY4" fmla="*/ 0 h 998990"/>
                <a:gd name="connsiteX0" fmla="*/ 0 w 1670807"/>
                <a:gd name="connsiteY0" fmla="*/ 0 h 998990"/>
                <a:gd name="connsiteX1" fmla="*/ 1268136 w 1670807"/>
                <a:gd name="connsiteY1" fmla="*/ 16778 h 998990"/>
                <a:gd name="connsiteX2" fmla="*/ 1670807 w 1670807"/>
                <a:gd name="connsiteY2" fmla="*/ 998990 h 998990"/>
                <a:gd name="connsiteX3" fmla="*/ 0 w 1670807"/>
                <a:gd name="connsiteY3" fmla="*/ 990601 h 998990"/>
                <a:gd name="connsiteX4" fmla="*/ 0 w 1670807"/>
                <a:gd name="connsiteY4" fmla="*/ 0 h 998990"/>
                <a:gd name="connsiteX0" fmla="*/ 0 w 1670807"/>
                <a:gd name="connsiteY0" fmla="*/ 0 h 998990"/>
                <a:gd name="connsiteX1" fmla="*/ 1301692 w 1670807"/>
                <a:gd name="connsiteY1" fmla="*/ 16778 h 998990"/>
                <a:gd name="connsiteX2" fmla="*/ 1670807 w 1670807"/>
                <a:gd name="connsiteY2" fmla="*/ 998990 h 998990"/>
                <a:gd name="connsiteX3" fmla="*/ 0 w 1670807"/>
                <a:gd name="connsiteY3" fmla="*/ 990601 h 998990"/>
                <a:gd name="connsiteX4" fmla="*/ 0 w 1670807"/>
                <a:gd name="connsiteY4" fmla="*/ 0 h 998990"/>
                <a:gd name="connsiteX0" fmla="*/ 0 w 1670807"/>
                <a:gd name="connsiteY0" fmla="*/ 0 h 998990"/>
                <a:gd name="connsiteX1" fmla="*/ 1310081 w 1670807"/>
                <a:gd name="connsiteY1" fmla="*/ 0 h 998990"/>
                <a:gd name="connsiteX2" fmla="*/ 1670807 w 1670807"/>
                <a:gd name="connsiteY2" fmla="*/ 998990 h 998990"/>
                <a:gd name="connsiteX3" fmla="*/ 0 w 1670807"/>
                <a:gd name="connsiteY3" fmla="*/ 990601 h 998990"/>
                <a:gd name="connsiteX4" fmla="*/ 0 w 1670807"/>
                <a:gd name="connsiteY4" fmla="*/ 0 h 998990"/>
                <a:gd name="connsiteX0" fmla="*/ 0 w 1687585"/>
                <a:gd name="connsiteY0" fmla="*/ 0 h 990601"/>
                <a:gd name="connsiteX1" fmla="*/ 1310081 w 1687585"/>
                <a:gd name="connsiteY1" fmla="*/ 0 h 990601"/>
                <a:gd name="connsiteX2" fmla="*/ 1687585 w 1687585"/>
                <a:gd name="connsiteY2" fmla="*/ 990601 h 990601"/>
                <a:gd name="connsiteX3" fmla="*/ 0 w 1687585"/>
                <a:gd name="connsiteY3" fmla="*/ 990601 h 990601"/>
                <a:gd name="connsiteX4" fmla="*/ 0 w 1687585"/>
                <a:gd name="connsiteY4" fmla="*/ 0 h 990601"/>
                <a:gd name="connsiteX0" fmla="*/ 0 w 1687585"/>
                <a:gd name="connsiteY0" fmla="*/ 0 h 990601"/>
                <a:gd name="connsiteX1" fmla="*/ 1284914 w 1687585"/>
                <a:gd name="connsiteY1" fmla="*/ 0 h 990601"/>
                <a:gd name="connsiteX2" fmla="*/ 1687585 w 1687585"/>
                <a:gd name="connsiteY2" fmla="*/ 990601 h 990601"/>
                <a:gd name="connsiteX3" fmla="*/ 0 w 1687585"/>
                <a:gd name="connsiteY3" fmla="*/ 990601 h 990601"/>
                <a:gd name="connsiteX4" fmla="*/ 0 w 1687585"/>
                <a:gd name="connsiteY4" fmla="*/ 0 h 990601"/>
                <a:gd name="connsiteX0" fmla="*/ 0 w 1670807"/>
                <a:gd name="connsiteY0" fmla="*/ 0 h 990601"/>
                <a:gd name="connsiteX1" fmla="*/ 1284914 w 1670807"/>
                <a:gd name="connsiteY1" fmla="*/ 0 h 990601"/>
                <a:gd name="connsiteX2" fmla="*/ 1670807 w 1670807"/>
                <a:gd name="connsiteY2" fmla="*/ 990601 h 990601"/>
                <a:gd name="connsiteX3" fmla="*/ 0 w 1670807"/>
                <a:gd name="connsiteY3" fmla="*/ 990601 h 990601"/>
                <a:gd name="connsiteX4" fmla="*/ 0 w 1670807"/>
                <a:gd name="connsiteY4" fmla="*/ 0 h 99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807" h="990601">
                  <a:moveTo>
                    <a:pt x="0" y="0"/>
                  </a:moveTo>
                  <a:lnTo>
                    <a:pt x="1284914" y="0"/>
                  </a:lnTo>
                  <a:lnTo>
                    <a:pt x="1670807" y="990601"/>
                  </a:lnTo>
                  <a:lnTo>
                    <a:pt x="0" y="990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162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4192588" cy="79216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35162"/>
            <a:ext cx="4192588" cy="446563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194175" cy="79216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194175" cy="446563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04" y="6434926"/>
            <a:ext cx="762000" cy="423074"/>
          </a:xfrm>
          <a:prstGeom prst="rect">
            <a:avLst/>
          </a:prstGeom>
        </p:spPr>
      </p:pic>
      <p:sp>
        <p:nvSpPr>
          <p:cNvPr id="15" name="Text Placeholder 8"/>
          <p:cNvSpPr txBox="1">
            <a:spLocks/>
          </p:cNvSpPr>
          <p:nvPr userDrawn="1"/>
        </p:nvSpPr>
        <p:spPr>
          <a:xfrm>
            <a:off x="220131" y="6400800"/>
            <a:ext cx="8458199" cy="322263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000" kern="0" spc="100" baseline="0" dirty="0">
                <a:solidFill>
                  <a:srgbClr val="FCB42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15th TRB National Transportation Planning Applications Conference </a:t>
            </a:r>
            <a:r>
              <a:rPr lang="en-US" sz="1100" dirty="0" smtClean="0">
                <a:sym typeface="Symbol" panose="05050102010706020507" pitchFamily="18" charset="2"/>
              </a:rPr>
              <a:t> </a:t>
            </a:r>
            <a:r>
              <a:rPr lang="en-US" sz="1100" dirty="0" smtClean="0"/>
              <a:t>May 17-21 </a:t>
            </a:r>
            <a:r>
              <a:rPr lang="en-US" sz="1100" dirty="0" smtClean="0">
                <a:sym typeface="Symbol" panose="05050102010706020507" pitchFamily="18" charset="2"/>
              </a:rPr>
              <a:t> </a:t>
            </a:r>
            <a:r>
              <a:rPr lang="en-US" sz="1100" dirty="0" smtClean="0"/>
              <a:t>Atlantic City, NJ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8896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930255"/>
            <a:chOff x="0" y="0"/>
            <a:chExt cx="9144000" cy="930255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930255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8"/>
            <p:cNvSpPr/>
            <p:nvPr userDrawn="1"/>
          </p:nvSpPr>
          <p:spPr>
            <a:xfrm flipV="1">
              <a:off x="0" y="0"/>
              <a:ext cx="1679195" cy="930255"/>
            </a:xfrm>
            <a:custGeom>
              <a:avLst/>
              <a:gdLst>
                <a:gd name="connsiteX0" fmla="*/ 0 w 1981200"/>
                <a:gd name="connsiteY0" fmla="*/ 0 h 990601"/>
                <a:gd name="connsiteX1" fmla="*/ 1981200 w 1981200"/>
                <a:gd name="connsiteY1" fmla="*/ 0 h 990601"/>
                <a:gd name="connsiteX2" fmla="*/ 1981200 w 1981200"/>
                <a:gd name="connsiteY2" fmla="*/ 990601 h 990601"/>
                <a:gd name="connsiteX3" fmla="*/ 0 w 1981200"/>
                <a:gd name="connsiteY3" fmla="*/ 990601 h 990601"/>
                <a:gd name="connsiteX4" fmla="*/ 0 w 1981200"/>
                <a:gd name="connsiteY4" fmla="*/ 0 h 990601"/>
                <a:gd name="connsiteX0" fmla="*/ 0 w 1981200"/>
                <a:gd name="connsiteY0" fmla="*/ 0 h 990601"/>
                <a:gd name="connsiteX1" fmla="*/ 1159079 w 1981200"/>
                <a:gd name="connsiteY1" fmla="*/ 8389 h 990601"/>
                <a:gd name="connsiteX2" fmla="*/ 1981200 w 1981200"/>
                <a:gd name="connsiteY2" fmla="*/ 990601 h 990601"/>
                <a:gd name="connsiteX3" fmla="*/ 0 w 1981200"/>
                <a:gd name="connsiteY3" fmla="*/ 990601 h 990601"/>
                <a:gd name="connsiteX4" fmla="*/ 0 w 1981200"/>
                <a:gd name="connsiteY4" fmla="*/ 0 h 990601"/>
                <a:gd name="connsiteX0" fmla="*/ 0 w 1981200"/>
                <a:gd name="connsiteY0" fmla="*/ 0 h 990601"/>
                <a:gd name="connsiteX1" fmla="*/ 1268136 w 1981200"/>
                <a:gd name="connsiteY1" fmla="*/ 16778 h 990601"/>
                <a:gd name="connsiteX2" fmla="*/ 1981200 w 1981200"/>
                <a:gd name="connsiteY2" fmla="*/ 990601 h 990601"/>
                <a:gd name="connsiteX3" fmla="*/ 0 w 1981200"/>
                <a:gd name="connsiteY3" fmla="*/ 990601 h 990601"/>
                <a:gd name="connsiteX4" fmla="*/ 0 w 1981200"/>
                <a:gd name="connsiteY4" fmla="*/ 0 h 990601"/>
                <a:gd name="connsiteX0" fmla="*/ 0 w 1637251"/>
                <a:gd name="connsiteY0" fmla="*/ 0 h 998990"/>
                <a:gd name="connsiteX1" fmla="*/ 1268136 w 1637251"/>
                <a:gd name="connsiteY1" fmla="*/ 16778 h 998990"/>
                <a:gd name="connsiteX2" fmla="*/ 1637251 w 1637251"/>
                <a:gd name="connsiteY2" fmla="*/ 998990 h 998990"/>
                <a:gd name="connsiteX3" fmla="*/ 0 w 1637251"/>
                <a:gd name="connsiteY3" fmla="*/ 990601 h 998990"/>
                <a:gd name="connsiteX4" fmla="*/ 0 w 1637251"/>
                <a:gd name="connsiteY4" fmla="*/ 0 h 998990"/>
                <a:gd name="connsiteX0" fmla="*/ 0 w 1670807"/>
                <a:gd name="connsiteY0" fmla="*/ 0 h 998990"/>
                <a:gd name="connsiteX1" fmla="*/ 1268136 w 1670807"/>
                <a:gd name="connsiteY1" fmla="*/ 16778 h 998990"/>
                <a:gd name="connsiteX2" fmla="*/ 1670807 w 1670807"/>
                <a:gd name="connsiteY2" fmla="*/ 998990 h 998990"/>
                <a:gd name="connsiteX3" fmla="*/ 0 w 1670807"/>
                <a:gd name="connsiteY3" fmla="*/ 990601 h 998990"/>
                <a:gd name="connsiteX4" fmla="*/ 0 w 1670807"/>
                <a:gd name="connsiteY4" fmla="*/ 0 h 998990"/>
                <a:gd name="connsiteX0" fmla="*/ 0 w 1670807"/>
                <a:gd name="connsiteY0" fmla="*/ 0 h 998990"/>
                <a:gd name="connsiteX1" fmla="*/ 1301692 w 1670807"/>
                <a:gd name="connsiteY1" fmla="*/ 16778 h 998990"/>
                <a:gd name="connsiteX2" fmla="*/ 1670807 w 1670807"/>
                <a:gd name="connsiteY2" fmla="*/ 998990 h 998990"/>
                <a:gd name="connsiteX3" fmla="*/ 0 w 1670807"/>
                <a:gd name="connsiteY3" fmla="*/ 990601 h 998990"/>
                <a:gd name="connsiteX4" fmla="*/ 0 w 1670807"/>
                <a:gd name="connsiteY4" fmla="*/ 0 h 998990"/>
                <a:gd name="connsiteX0" fmla="*/ 0 w 1670807"/>
                <a:gd name="connsiteY0" fmla="*/ 0 h 998990"/>
                <a:gd name="connsiteX1" fmla="*/ 1310081 w 1670807"/>
                <a:gd name="connsiteY1" fmla="*/ 0 h 998990"/>
                <a:gd name="connsiteX2" fmla="*/ 1670807 w 1670807"/>
                <a:gd name="connsiteY2" fmla="*/ 998990 h 998990"/>
                <a:gd name="connsiteX3" fmla="*/ 0 w 1670807"/>
                <a:gd name="connsiteY3" fmla="*/ 990601 h 998990"/>
                <a:gd name="connsiteX4" fmla="*/ 0 w 1670807"/>
                <a:gd name="connsiteY4" fmla="*/ 0 h 998990"/>
                <a:gd name="connsiteX0" fmla="*/ 0 w 1687585"/>
                <a:gd name="connsiteY0" fmla="*/ 0 h 990601"/>
                <a:gd name="connsiteX1" fmla="*/ 1310081 w 1687585"/>
                <a:gd name="connsiteY1" fmla="*/ 0 h 990601"/>
                <a:gd name="connsiteX2" fmla="*/ 1687585 w 1687585"/>
                <a:gd name="connsiteY2" fmla="*/ 990601 h 990601"/>
                <a:gd name="connsiteX3" fmla="*/ 0 w 1687585"/>
                <a:gd name="connsiteY3" fmla="*/ 990601 h 990601"/>
                <a:gd name="connsiteX4" fmla="*/ 0 w 1687585"/>
                <a:gd name="connsiteY4" fmla="*/ 0 h 990601"/>
                <a:gd name="connsiteX0" fmla="*/ 0 w 1687585"/>
                <a:gd name="connsiteY0" fmla="*/ 0 h 990601"/>
                <a:gd name="connsiteX1" fmla="*/ 1284914 w 1687585"/>
                <a:gd name="connsiteY1" fmla="*/ 0 h 990601"/>
                <a:gd name="connsiteX2" fmla="*/ 1687585 w 1687585"/>
                <a:gd name="connsiteY2" fmla="*/ 990601 h 990601"/>
                <a:gd name="connsiteX3" fmla="*/ 0 w 1687585"/>
                <a:gd name="connsiteY3" fmla="*/ 990601 h 990601"/>
                <a:gd name="connsiteX4" fmla="*/ 0 w 1687585"/>
                <a:gd name="connsiteY4" fmla="*/ 0 h 990601"/>
                <a:gd name="connsiteX0" fmla="*/ 0 w 1670807"/>
                <a:gd name="connsiteY0" fmla="*/ 0 h 990601"/>
                <a:gd name="connsiteX1" fmla="*/ 1284914 w 1670807"/>
                <a:gd name="connsiteY1" fmla="*/ 0 h 990601"/>
                <a:gd name="connsiteX2" fmla="*/ 1670807 w 1670807"/>
                <a:gd name="connsiteY2" fmla="*/ 990601 h 990601"/>
                <a:gd name="connsiteX3" fmla="*/ 0 w 1670807"/>
                <a:gd name="connsiteY3" fmla="*/ 990601 h 990601"/>
                <a:gd name="connsiteX4" fmla="*/ 0 w 1670807"/>
                <a:gd name="connsiteY4" fmla="*/ 0 h 99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807" h="990601">
                  <a:moveTo>
                    <a:pt x="0" y="0"/>
                  </a:moveTo>
                  <a:lnTo>
                    <a:pt x="1284914" y="0"/>
                  </a:lnTo>
                  <a:lnTo>
                    <a:pt x="1670807" y="990601"/>
                  </a:lnTo>
                  <a:lnTo>
                    <a:pt x="0" y="990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411" y="0"/>
            <a:ext cx="7158789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04" y="6434926"/>
            <a:ext cx="762000" cy="423074"/>
          </a:xfrm>
          <a:prstGeom prst="rect">
            <a:avLst/>
          </a:prstGeom>
        </p:spPr>
      </p:pic>
      <p:sp>
        <p:nvSpPr>
          <p:cNvPr id="12" name="Text Placeholder 8"/>
          <p:cNvSpPr txBox="1">
            <a:spLocks/>
          </p:cNvSpPr>
          <p:nvPr userDrawn="1"/>
        </p:nvSpPr>
        <p:spPr>
          <a:xfrm>
            <a:off x="270933" y="6400800"/>
            <a:ext cx="8458199" cy="322263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000" kern="0" spc="100" baseline="0" dirty="0">
                <a:solidFill>
                  <a:srgbClr val="FCB42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15th TRB National Transportation Planning Applications Conference </a:t>
            </a:r>
            <a:r>
              <a:rPr lang="en-US" sz="1100" dirty="0" smtClean="0">
                <a:sym typeface="Symbol" panose="05050102010706020507" pitchFamily="18" charset="2"/>
              </a:rPr>
              <a:t> </a:t>
            </a:r>
            <a:r>
              <a:rPr lang="en-US" sz="1100" dirty="0" smtClean="0"/>
              <a:t>May 17-21 </a:t>
            </a:r>
            <a:r>
              <a:rPr lang="en-US" sz="1100" dirty="0" smtClean="0">
                <a:sym typeface="Symbol" panose="05050102010706020507" pitchFamily="18" charset="2"/>
              </a:rPr>
              <a:t> </a:t>
            </a:r>
            <a:r>
              <a:rPr lang="en-US" sz="1100" dirty="0" smtClean="0"/>
              <a:t>Atlantic City, NJ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6124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04" y="6434926"/>
            <a:ext cx="762000" cy="423074"/>
          </a:xfrm>
          <a:prstGeom prst="rect">
            <a:avLst/>
          </a:prstGeom>
        </p:spPr>
      </p:pic>
      <p:sp>
        <p:nvSpPr>
          <p:cNvPr id="5" name="Text Placeholder 8"/>
          <p:cNvSpPr txBox="1">
            <a:spLocks/>
          </p:cNvSpPr>
          <p:nvPr userDrawn="1"/>
        </p:nvSpPr>
        <p:spPr>
          <a:xfrm>
            <a:off x="321735" y="6400800"/>
            <a:ext cx="8458199" cy="322263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000" kern="0" spc="100" baseline="0" dirty="0">
                <a:solidFill>
                  <a:srgbClr val="FCB42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15th TRB National Transportation Planning Applications Conference </a:t>
            </a:r>
            <a:r>
              <a:rPr lang="en-US" sz="1100" dirty="0" smtClean="0">
                <a:sym typeface="Symbol" panose="05050102010706020507" pitchFamily="18" charset="2"/>
              </a:rPr>
              <a:t> </a:t>
            </a:r>
            <a:r>
              <a:rPr lang="en-US" sz="1100" dirty="0" smtClean="0"/>
              <a:t>May 17-21 </a:t>
            </a:r>
            <a:r>
              <a:rPr lang="en-US" sz="1100" dirty="0" smtClean="0">
                <a:sym typeface="Symbol" panose="05050102010706020507" pitchFamily="18" charset="2"/>
              </a:rPr>
              <a:t> </a:t>
            </a:r>
            <a:r>
              <a:rPr lang="en-US" sz="1100" dirty="0" smtClean="0"/>
              <a:t>Atlantic City, NJ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7276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0"/>
            <a:ext cx="716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8458200" cy="5181600"/>
          </a:xfrm>
          <a:prstGeom prst="rect">
            <a:avLst/>
          </a:prstGeom>
          <a:solidFill>
            <a:schemeClr val="bg1"/>
          </a:solidFill>
        </p:spPr>
        <p:txBody>
          <a:bodyPr vert="horz" lIns="182880" tIns="18288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1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4589" y="1523643"/>
            <a:ext cx="8843211" cy="1200329"/>
          </a:xfrm>
        </p:spPr>
        <p:txBody>
          <a:bodyPr wrap="square" anchor="ctr" anchorCtr="0">
            <a:noAutofit/>
          </a:bodyPr>
          <a:lstStyle/>
          <a:p>
            <a:pPr lvl="0"/>
            <a:r>
              <a:rPr lang="en-US" dirty="0"/>
              <a:t>Taking a Walk:</a:t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599" y="2273968"/>
            <a:ext cx="7548327" cy="93095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pc="100" dirty="0"/>
              <a:t>Modeling Pedestrians </a:t>
            </a:r>
            <a:r>
              <a:rPr lang="en-US" spc="100" dirty="0" smtClean="0"/>
              <a:t>and Bicycles </a:t>
            </a:r>
            <a:br>
              <a:rPr lang="en-US" spc="100" dirty="0" smtClean="0"/>
            </a:br>
            <a:r>
              <a:rPr lang="en-US" spc="100" dirty="0" smtClean="0"/>
              <a:t>at </a:t>
            </a:r>
            <a:r>
              <a:rPr lang="en-US" spc="100" dirty="0"/>
              <a:t>the Street Level</a:t>
            </a: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224589" y="4439930"/>
            <a:ext cx="8839201" cy="296867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000" kern="0" spc="100" baseline="0" dirty="0">
                <a:solidFill>
                  <a:srgbClr val="FCB42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15th TRB National Transportation Planning Applications Conference</a:t>
            </a:r>
            <a:endParaRPr lang="en-US" sz="13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589" y="5485324"/>
            <a:ext cx="1510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kern="0" spc="100" dirty="0">
                <a:solidFill>
                  <a:srgbClr val="FCB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May 17-21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589" y="4944256"/>
            <a:ext cx="22124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kern="0" spc="100" dirty="0">
                <a:solidFill>
                  <a:srgbClr val="FCB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Atlantic City, NJ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287" y="0"/>
            <a:ext cx="7475913" cy="914400"/>
          </a:xfrm>
        </p:spPr>
        <p:txBody>
          <a:bodyPr>
            <a:noAutofit/>
          </a:bodyPr>
          <a:lstStyle/>
          <a:p>
            <a:r>
              <a:rPr lang="en-US" dirty="0" smtClean="0"/>
              <a:t>Travel Network – New Castle County</a:t>
            </a:r>
            <a:endParaRPr lang="en-US" dirty="0"/>
          </a:p>
        </p:txBody>
      </p:sp>
      <p:pic>
        <p:nvPicPr>
          <p:cNvPr id="9" name="Picture 8" descr="C:\Users\atracy\Documents\TRB_ncc_links_peninsula.g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15" y="915483"/>
            <a:ext cx="4160520" cy="238633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Picture 9" descr="C:\Users\atracy\Documents\TRB_ncc_links_censusblock.gif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1512" y="2293314"/>
            <a:ext cx="4160520" cy="238633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Picture 10" descr="C:\Users\atracy\Documents\TRB_ncc_links_parcel.gif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7916" y="3786110"/>
            <a:ext cx="4160520" cy="238633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" name="Rectangle 17"/>
          <p:cNvSpPr/>
          <p:nvPr/>
        </p:nvSpPr>
        <p:spPr>
          <a:xfrm>
            <a:off x="228024" y="915483"/>
            <a:ext cx="4216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/>
              </a:rPr>
              <a:t>PENINSULA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36066" y="2301416"/>
            <a:ext cx="4216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/>
              </a:rPr>
              <a:t>CENSUS BLOCK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27916" y="3783109"/>
            <a:ext cx="4216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/>
              </a:rPr>
              <a:t>TAX PARCEL</a:t>
            </a:r>
          </a:p>
        </p:txBody>
      </p:sp>
    </p:spTree>
    <p:extLst>
      <p:ext uri="{BB962C8B-B14F-4D97-AF65-F5344CB8AC3E}">
        <p14:creationId xmlns:p14="http://schemas.microsoft.com/office/powerpoint/2010/main" val="632154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Network – Suburban Area</a:t>
            </a:r>
            <a:endParaRPr lang="en-US" dirty="0"/>
          </a:p>
        </p:txBody>
      </p:sp>
      <p:pic>
        <p:nvPicPr>
          <p:cNvPr id="4" name="Picture 3" descr="C:\Users\atracy\Documents\trb_SUBURB_peninsula.g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14" y="915483"/>
            <a:ext cx="4160520" cy="238633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Picture 4" descr="C:\Users\atracy\Documents\trb_SUBURB_censusblock.gif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976" y="2293314"/>
            <a:ext cx="4160520" cy="238633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Picture 5" descr="C:\Users\atracy\Documents\trb_SUBURB_parcel.gif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0380" y="3805394"/>
            <a:ext cx="4160520" cy="238633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" name="Rectangle 13"/>
          <p:cNvSpPr/>
          <p:nvPr/>
        </p:nvSpPr>
        <p:spPr>
          <a:xfrm>
            <a:off x="228024" y="915483"/>
            <a:ext cx="4216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/>
              </a:rPr>
              <a:t>PENINSULA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36066" y="2301416"/>
            <a:ext cx="4216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/>
              </a:rPr>
              <a:t>CENSUS BLOCK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27916" y="3783109"/>
            <a:ext cx="4216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/>
              </a:rPr>
              <a:t>TAX PARCEL</a:t>
            </a:r>
          </a:p>
        </p:txBody>
      </p:sp>
    </p:spTree>
    <p:extLst>
      <p:ext uri="{BB962C8B-B14F-4D97-AF65-F5344CB8AC3E}">
        <p14:creationId xmlns:p14="http://schemas.microsoft.com/office/powerpoint/2010/main" val="3319443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Destinations Available within 0.25 Miles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1915" y="930607"/>
            <a:ext cx="4160520" cy="2386330"/>
            <a:chOff x="740992" y="3051381"/>
            <a:chExt cx="4160520" cy="2386330"/>
          </a:xfrm>
        </p:grpSpPr>
        <p:pic>
          <p:nvPicPr>
            <p:cNvPr id="5" name="Picture 4" descr="C:\Users\atracy\Documents\trb_5a.jp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992" y="3051381"/>
              <a:ext cx="4160520" cy="238633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6" name="5-Point Star 5"/>
            <p:cNvSpPr/>
            <p:nvPr/>
          </p:nvSpPr>
          <p:spPr>
            <a:xfrm>
              <a:off x="2648255" y="4142311"/>
              <a:ext cx="217805" cy="204470"/>
            </a:xfrm>
            <a:prstGeom prst="star5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60677" y="2293314"/>
            <a:ext cx="4160520" cy="2386330"/>
            <a:chOff x="5234940" y="472937"/>
            <a:chExt cx="4160520" cy="2386330"/>
          </a:xfrm>
        </p:grpSpPr>
        <p:pic>
          <p:nvPicPr>
            <p:cNvPr id="8" name="Picture 7" descr="C:\Users\atracy\Documents\trb_5b.jpg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940" y="472937"/>
              <a:ext cx="4160520" cy="238633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9" name="5-Point Star 8"/>
            <p:cNvSpPr/>
            <p:nvPr/>
          </p:nvSpPr>
          <p:spPr>
            <a:xfrm>
              <a:off x="7097395" y="1563867"/>
              <a:ext cx="217805" cy="204470"/>
            </a:xfrm>
            <a:prstGeom prst="star5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1" name="Picture 1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18751" y="3805805"/>
            <a:ext cx="4160520" cy="2385508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" name="5-Point Star 11"/>
          <p:cNvSpPr/>
          <p:nvPr/>
        </p:nvSpPr>
        <p:spPr>
          <a:xfrm>
            <a:off x="6781206" y="4896324"/>
            <a:ext cx="217805" cy="20447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024" y="915483"/>
            <a:ext cx="421608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/>
              </a:rPr>
              <a:t>PENINSULA</a:t>
            </a:r>
          </a:p>
          <a:p>
            <a:r>
              <a:rPr lang="en-US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INTRAZONAL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0677" y="2300170"/>
            <a:ext cx="421608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/>
              </a:rPr>
              <a:t>CENSUS BLOCK</a:t>
            </a:r>
          </a:p>
          <a:p>
            <a:r>
              <a:rPr lang="en-US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 CENSUS BLOCKS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27916" y="3783109"/>
            <a:ext cx="421608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/>
              </a:rPr>
              <a:t>TAX PARCEL</a:t>
            </a:r>
          </a:p>
          <a:p>
            <a:r>
              <a:rPr lang="en-US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1257 PARCELS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4723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Annual Survey Background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Delaware Travel Monitoring System (DTMS) 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Annual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olling since 1997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Survey conducted by University of Delaware’s Center for Applied Demography and Survey Research (CADSR)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Computer Assisted Telephone Interviewing </a:t>
            </a:r>
            <a:r>
              <a:rPr lang="en-US" dirty="0" smtClean="0">
                <a:solidFill>
                  <a:schemeClr val="bg1"/>
                </a:solidFill>
              </a:rPr>
              <a:t>Over </a:t>
            </a:r>
            <a:r>
              <a:rPr lang="en-US" dirty="0" smtClean="0">
                <a:solidFill>
                  <a:schemeClr val="bg1"/>
                </a:solidFill>
              </a:rPr>
              <a:t>60,000 survey trips in comprehensive database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" y="239126"/>
            <a:ext cx="8823960" cy="54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spc="100" baseline="0">
                <a:ln>
                  <a:solidFill>
                    <a:srgbClr val="FAEAA8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calaSans-Caps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77389" y="0"/>
            <a:ext cx="7866611" cy="9144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Representation </a:t>
            </a:r>
            <a:r>
              <a:rPr lang="en-US" sz="2900" dirty="0"/>
              <a:t>of Biking and </a:t>
            </a:r>
            <a:r>
              <a:rPr lang="en-US" sz="2900" dirty="0" smtClean="0"/>
              <a:t>Walking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154075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Enhanced DTMS survey in 2012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Changes included introducing a new set of walking, bicycling, and transit specific </a:t>
            </a:r>
            <a:r>
              <a:rPr lang="en-US" dirty="0" smtClean="0">
                <a:solidFill>
                  <a:schemeClr val="bg1"/>
                </a:solidFill>
              </a:rPr>
              <a:t>questions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Prompted </a:t>
            </a:r>
            <a:r>
              <a:rPr lang="en-US" dirty="0" smtClean="0">
                <a:solidFill>
                  <a:schemeClr val="bg1"/>
                </a:solidFill>
              </a:rPr>
              <a:t>respondent to report recreational trips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Surveyed preference on comfort with walking or bicycling, maximum distance willing to use either </a:t>
            </a:r>
            <a:r>
              <a:rPr lang="en-US" dirty="0" smtClean="0">
                <a:solidFill>
                  <a:schemeClr val="bg1"/>
                </a:solidFill>
              </a:rPr>
              <a:t>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77389" y="0"/>
            <a:ext cx="7866611" cy="9144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Representation </a:t>
            </a:r>
            <a:r>
              <a:rPr lang="en-US" sz="2900" dirty="0"/>
              <a:t>of Biking and </a:t>
            </a:r>
            <a:r>
              <a:rPr lang="en-US" sz="2900" dirty="0" smtClean="0"/>
              <a:t>Walking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985478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Improved Results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Number of reported walk and bike trips increased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6755"/>
              </p:ext>
            </p:extLst>
          </p:nvPr>
        </p:nvGraphicFramePr>
        <p:xfrm>
          <a:off x="1167894" y="2951431"/>
          <a:ext cx="7179402" cy="2553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4882"/>
                <a:gridCol w="1170904"/>
                <a:gridCol w="1170904"/>
                <a:gridCol w="1170904"/>
                <a:gridCol w="1170904"/>
                <a:gridCol w="1170904"/>
              </a:tblGrid>
              <a:tr h="5106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Trip Mode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2012*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2013*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2014*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106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Walk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06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Bike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06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Bus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06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98%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95%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86%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89%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368394" y="5569264"/>
            <a:ext cx="2962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n-US" dirty="0">
                <a:solidFill>
                  <a:schemeClr val="bg1"/>
                </a:solidFill>
              </a:rPr>
              <a:t>*enhanced DTMS survey year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77389" y="0"/>
            <a:ext cx="7866611" cy="9144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Representation </a:t>
            </a:r>
            <a:r>
              <a:rPr lang="en-US" sz="2900" dirty="0"/>
              <a:t>of Biking and </a:t>
            </a:r>
            <a:r>
              <a:rPr lang="en-US" sz="2900" dirty="0" smtClean="0"/>
              <a:t>Walking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013620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Survey 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181673"/>
              </p:ext>
            </p:extLst>
          </p:nvPr>
        </p:nvGraphicFramePr>
        <p:xfrm>
          <a:off x="304800" y="1219200"/>
          <a:ext cx="8534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9749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Survey 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126263"/>
              </p:ext>
            </p:extLst>
          </p:nvPr>
        </p:nvGraphicFramePr>
        <p:xfrm>
          <a:off x="304800" y="1219200"/>
          <a:ext cx="8534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1322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Survey Results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966570"/>
              </p:ext>
            </p:extLst>
          </p:nvPr>
        </p:nvGraphicFramePr>
        <p:xfrm>
          <a:off x="304800" y="1219200"/>
          <a:ext cx="8534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9187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033" y="0"/>
            <a:ext cx="7642167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Influence of Accessibility on Travel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97" y="1211623"/>
            <a:ext cx="3595710" cy="5096353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level of accessibility influences travel mode the most?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 mile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0.5 </a:t>
            </a:r>
            <a:r>
              <a:rPr lang="en-US" dirty="0">
                <a:solidFill>
                  <a:schemeClr val="bg1"/>
                </a:solidFill>
              </a:rPr>
              <a:t>miles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0.25 miles</a:t>
            </a:r>
          </a:p>
          <a:p>
            <a:pPr marL="914400" lvl="2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3" descr="image00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9659" y="1324376"/>
            <a:ext cx="4738507" cy="347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41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We’ve Been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Established practice that modeling and estimating active transportation demand requires a fine grained network and detailed zonal structure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13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 Mile </a:t>
            </a:r>
            <a:r>
              <a:rPr lang="en-US" dirty="0" smtClean="0"/>
              <a:t>Accessibility (</a:t>
            </a:r>
            <a:r>
              <a:rPr lang="en-US" dirty="0" smtClean="0"/>
              <a:t>Walk Trips)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62994"/>
              </p:ext>
            </p:extLst>
          </p:nvPr>
        </p:nvGraphicFramePr>
        <p:xfrm>
          <a:off x="304800" y="1219200"/>
          <a:ext cx="8534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844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0.5 Mile </a:t>
            </a:r>
            <a:r>
              <a:rPr lang="en-US" dirty="0" smtClean="0"/>
              <a:t>Accessibility (</a:t>
            </a:r>
            <a:r>
              <a:rPr lang="en-US" dirty="0" smtClean="0"/>
              <a:t>Walk Trips)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174630"/>
              </p:ext>
            </p:extLst>
          </p:nvPr>
        </p:nvGraphicFramePr>
        <p:xfrm>
          <a:off x="304800" y="1219200"/>
          <a:ext cx="8534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1549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0.25 Mile </a:t>
            </a:r>
            <a:r>
              <a:rPr lang="en-US" dirty="0" smtClean="0"/>
              <a:t>Accessibility (</a:t>
            </a:r>
            <a:r>
              <a:rPr lang="en-US" dirty="0" smtClean="0"/>
              <a:t>Walk Trips)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730678"/>
              </p:ext>
            </p:extLst>
          </p:nvPr>
        </p:nvGraphicFramePr>
        <p:xfrm>
          <a:off x="304800" y="1219200"/>
          <a:ext cx="8534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2215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0.25 Mile </a:t>
            </a:r>
            <a:r>
              <a:rPr lang="en-US" dirty="0" smtClean="0"/>
              <a:t>Accessibility (Walk)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493276"/>
              </p:ext>
            </p:extLst>
          </p:nvPr>
        </p:nvGraphicFramePr>
        <p:xfrm>
          <a:off x="304800" y="1219200"/>
          <a:ext cx="8534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7608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Develop hybrid model that includes accessibility, distance, and presence of infrastructure (Late Summer 2015)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Streamline </a:t>
            </a:r>
            <a:r>
              <a:rPr lang="en-US" dirty="0" smtClean="0">
                <a:solidFill>
                  <a:schemeClr val="bg1"/>
                </a:solidFill>
              </a:rPr>
              <a:t>inclusion in statewide model (Early Fall 2015)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Sensitivity </a:t>
            </a:r>
            <a:r>
              <a:rPr lang="en-US" dirty="0" smtClean="0">
                <a:solidFill>
                  <a:schemeClr val="bg1"/>
                </a:solidFill>
              </a:rPr>
              <a:t>testing (Late Fall 2015)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19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Revised travel network, improved travel survey, and accessibility-based model will greatly enhance the ability to estimate active transportation at the street level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Revised </a:t>
            </a:r>
            <a:r>
              <a:rPr lang="en-US" dirty="0" smtClean="0">
                <a:solidFill>
                  <a:schemeClr val="bg1"/>
                </a:solidFill>
              </a:rPr>
              <a:t>process will streamline the ability to quickly provide results to decision makers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91745" y="1778924"/>
            <a:ext cx="2147455" cy="10474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15" descr="DelDOT 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1251" y="1453584"/>
            <a:ext cx="29718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57155" y="3275066"/>
            <a:ext cx="28953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FCB4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 Thompson-Graves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724-779-7940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sthompson-graves@wrallp.com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3554551" y="3275066"/>
            <a:ext cx="260520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FCB4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DuRoss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302-760-2110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michael.duross@state.de.us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110735" y="4206399"/>
            <a:ext cx="144462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CB4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 </a:t>
            </a:r>
            <a:r>
              <a:rPr lang="en-US" sz="1400" b="1" dirty="0" err="1" smtClean="0">
                <a:solidFill>
                  <a:srgbClr val="FCB4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endParaRPr lang="en-US" sz="1400" b="1" dirty="0">
              <a:solidFill>
                <a:srgbClr val="FCB4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703-293-7423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lli@wrallp.com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841847" y="3275066"/>
            <a:ext cx="16706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CB4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Dave </a:t>
            </a:r>
            <a:r>
              <a:rPr lang="en-US" sz="1400" b="1" dirty="0" err="1" smtClean="0">
                <a:solidFill>
                  <a:srgbClr val="FCB4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Racca</a:t>
            </a:r>
            <a:endParaRPr lang="en-US" sz="1400" b="1" dirty="0">
              <a:solidFill>
                <a:srgbClr val="FCB4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302-831-1698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dracca@udel.edu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882249" y="5097463"/>
            <a:ext cx="18229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CB4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Ashley Tracy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724-779-7940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atracy@wrallp.com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41" y="1093902"/>
            <a:ext cx="2746318" cy="2038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051" y="1853435"/>
            <a:ext cx="2070842" cy="898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80776" y="1153588"/>
            <a:ext cx="3673563" cy="498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50" name="AutoShape 2"/>
          <p:cNvCxnSpPr>
            <a:cxnSpLocks noChangeShapeType="1"/>
          </p:cNvCxnSpPr>
          <p:nvPr/>
        </p:nvCxnSpPr>
        <p:spPr bwMode="auto">
          <a:xfrm flipV="1">
            <a:off x="5488870" y="1588559"/>
            <a:ext cx="1246732" cy="2247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488870" y="3836459"/>
            <a:ext cx="928688" cy="106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52" name="AutoShape 4"/>
          <p:cNvCxnSpPr>
            <a:cxnSpLocks noChangeShapeType="1"/>
          </p:cNvCxnSpPr>
          <p:nvPr/>
        </p:nvCxnSpPr>
        <p:spPr bwMode="auto">
          <a:xfrm flipV="1">
            <a:off x="6417558" y="4574648"/>
            <a:ext cx="2602598" cy="32543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53" name="AutoShape 5"/>
          <p:cNvCxnSpPr>
            <a:cxnSpLocks noChangeShapeType="1"/>
          </p:cNvCxnSpPr>
          <p:nvPr/>
        </p:nvCxnSpPr>
        <p:spPr bwMode="auto">
          <a:xfrm flipV="1">
            <a:off x="5488870" y="4559370"/>
            <a:ext cx="1246732" cy="34071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54" name="AutoShape 6"/>
          <p:cNvCxnSpPr>
            <a:cxnSpLocks noChangeShapeType="1"/>
          </p:cNvCxnSpPr>
          <p:nvPr/>
        </p:nvCxnSpPr>
        <p:spPr bwMode="auto">
          <a:xfrm flipV="1">
            <a:off x="6417558" y="1588559"/>
            <a:ext cx="2557462" cy="2247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pic>
        <p:nvPicPr>
          <p:cNvPr id="10" name="Picture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35602" y="1579321"/>
            <a:ext cx="2324735" cy="2976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4815" y="1095021"/>
            <a:ext cx="4649025" cy="440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 unit subdivisions in Southern New Castle County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Suburban Middletown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Studies 1 </a:t>
            </a:r>
            <a:r>
              <a:rPr lang="en-US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2</a:t>
            </a:r>
            <a:endParaRPr lang="en-US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Urban Middletown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Studies 3 </a:t>
            </a:r>
            <a:r>
              <a:rPr lang="en-US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4</a:t>
            </a:r>
            <a:endParaRPr lang="en-US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Results for Study Area Trips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092590"/>
              </p:ext>
            </p:extLst>
          </p:nvPr>
        </p:nvGraphicFramePr>
        <p:xfrm>
          <a:off x="304800" y="1219200"/>
          <a:ext cx="8534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1656644" y="3624861"/>
            <a:ext cx="2961076" cy="745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62500" y="1463604"/>
            <a:ext cx="1402080" cy="2475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/>
              <a:t>DelDOT Peninsula Model Background</a:t>
            </a:r>
            <a:endParaRPr lang="en-US" kern="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0822" y="1155469"/>
            <a:ext cx="4564553" cy="449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spc="100" dirty="0" smtClean="0">
                <a:solidFill>
                  <a:srgbClr val="FFFE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spc="100" dirty="0" smtClean="0">
                <a:solidFill>
                  <a:srgbClr val="FFFE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Delaware plus Maryland’s “Eastern Shore”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spc="100" dirty="0" smtClean="0">
                <a:solidFill>
                  <a:srgbClr val="FFFE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of 1.2 Million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spc="100" dirty="0" smtClean="0">
                <a:solidFill>
                  <a:srgbClr val="FFFE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5,375 sq. miles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0" t="1333" r="3231" b="21761"/>
          <a:stretch>
            <a:fillRect/>
          </a:stretch>
        </p:blipFill>
        <p:spPr bwMode="auto">
          <a:xfrm>
            <a:off x="4905375" y="1050202"/>
            <a:ext cx="4006497" cy="525173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39126"/>
            <a:ext cx="8823960" cy="5421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Developed LUTSAM to Streamline Process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74040" y="2857500"/>
            <a:ext cx="8188960" cy="0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6019799" y="5257800"/>
            <a:ext cx="2200747" cy="762000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19800" y="3200400"/>
            <a:ext cx="2133600" cy="1066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Model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19800" y="1752600"/>
            <a:ext cx="2133600" cy="762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</a:t>
            </a:r>
            <a:endParaRPr lang="en-US" sz="3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7" idx="2"/>
            <a:endCxn id="6" idx="0"/>
          </p:cNvCxnSpPr>
          <p:nvPr/>
        </p:nvCxnSpPr>
        <p:spPr>
          <a:xfrm>
            <a:off x="7086600" y="2514600"/>
            <a:ext cx="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  <a:endCxn id="5" idx="0"/>
          </p:cNvCxnSpPr>
          <p:nvPr/>
        </p:nvCxnSpPr>
        <p:spPr>
          <a:xfrm>
            <a:off x="7086600" y="4267200"/>
            <a:ext cx="33573" cy="990600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4040" y="1215577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Design Scenarios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3-D Image Models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040" y="3214241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 Hour Travel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Auto, Bus, Bike, &amp;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040" y="4776519"/>
            <a:ext cx="4724400" cy="2298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&amp; Visualization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Measures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74040" y="4648200"/>
            <a:ext cx="8188960" cy="0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75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Refinement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3287"/>
            <a:ext cx="8229600" cy="4722876"/>
          </a:xfrm>
          <a:noFill/>
          <a:ln>
            <a:noFill/>
          </a:ln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US" dirty="0">
                <a:solidFill>
                  <a:schemeClr val="bg1"/>
                </a:solidFill>
              </a:rPr>
              <a:t>Enhanced </a:t>
            </a:r>
            <a:r>
              <a:rPr lang="en-US" dirty="0" smtClean="0">
                <a:solidFill>
                  <a:schemeClr val="bg1"/>
                </a:solidFill>
              </a:rPr>
              <a:t>network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zonal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tructure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</a:pPr>
            <a:r>
              <a:rPr lang="en-US" dirty="0" smtClean="0">
                <a:solidFill>
                  <a:schemeClr val="bg1"/>
                </a:solidFill>
              </a:rPr>
              <a:t>Representation of biking and walking</a:t>
            </a:r>
          </a:p>
          <a:p>
            <a:pPr>
              <a:lnSpc>
                <a:spcPct val="250000"/>
              </a:lnSpc>
            </a:pPr>
            <a:r>
              <a:rPr lang="en-US" dirty="0" smtClean="0">
                <a:solidFill>
                  <a:schemeClr val="bg1"/>
                </a:solidFill>
              </a:rPr>
              <a:t>Inclusion of accessibility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0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Enhanced Network and Zonal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Converted Model Network to Geodatabase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Routable Centerline File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RIMS Database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GIS file that can be maintained annually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Detailed information such as sidewalks, shoulder width, street width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Traffic Analysis Zone Resolutions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Standard (973 Zones)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Census Block (24,115 Census Blocks)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Tax Parcel (403,791 Tax Parcels)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Resolution specified by TAZ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33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Zonal Structure</a:t>
            </a:r>
            <a:endParaRPr lang="en-US" dirty="0"/>
          </a:p>
        </p:txBody>
      </p:sp>
      <p:pic>
        <p:nvPicPr>
          <p:cNvPr id="4" name="Picture 3" descr="C:\Users\atracy\Documents\TRB_ncc_peninsula.g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024" y="915483"/>
            <a:ext cx="4160520" cy="238633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Picture 4" descr="C:\Users\atracy\Documents\TRB_ncc_censusblock.gif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066" y="2293314"/>
            <a:ext cx="4160520" cy="238633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Picture 5" descr="C:\Users\atracy\Documents\TRB_ncc_parcel.gif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7916" y="3791139"/>
            <a:ext cx="4160520" cy="238633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Rectangle 6"/>
          <p:cNvSpPr/>
          <p:nvPr/>
        </p:nvSpPr>
        <p:spPr>
          <a:xfrm>
            <a:off x="228024" y="915483"/>
            <a:ext cx="4216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/>
              </a:rPr>
              <a:t>PENINSULA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6066" y="2301416"/>
            <a:ext cx="4216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/>
              </a:rPr>
              <a:t>CENSUS BLOCK</a:t>
            </a:r>
          </a:p>
        </p:txBody>
      </p:sp>
      <p:sp>
        <p:nvSpPr>
          <p:cNvPr id="9" name="Rectangle 8"/>
          <p:cNvSpPr/>
          <p:nvPr/>
        </p:nvSpPr>
        <p:spPr>
          <a:xfrm>
            <a:off x="4927916" y="3783109"/>
            <a:ext cx="4216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/>
              </a:rPr>
              <a:t>TAX PARCEL</a:t>
            </a:r>
          </a:p>
        </p:txBody>
      </p:sp>
    </p:spTree>
    <p:extLst>
      <p:ext uri="{BB962C8B-B14F-4D97-AF65-F5344CB8AC3E}">
        <p14:creationId xmlns:p14="http://schemas.microsoft.com/office/powerpoint/2010/main" val="24542809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0.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</TotalTime>
  <Words>660</Words>
  <Application>Microsoft Office PowerPoint</Application>
  <PresentationFormat>On-screen Show (4:3)</PresentationFormat>
  <Paragraphs>175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1_Office Theme</vt:lpstr>
      <vt:lpstr>Taking a Walk: </vt:lpstr>
      <vt:lpstr>Where We’ve Been</vt:lpstr>
      <vt:lpstr>Case Studies</vt:lpstr>
      <vt:lpstr>Model Results for Study Area Trips</vt:lpstr>
      <vt:lpstr>DelDOT Peninsula Model Background</vt:lpstr>
      <vt:lpstr>Developed LUTSAM to Streamline Process</vt:lpstr>
      <vt:lpstr>Opportunities for Refinement</vt:lpstr>
      <vt:lpstr>Enhanced Network and Zonal Structure</vt:lpstr>
      <vt:lpstr>Zonal Structure</vt:lpstr>
      <vt:lpstr>Travel Network – New Castle County</vt:lpstr>
      <vt:lpstr>Travel Network – Suburban Area</vt:lpstr>
      <vt:lpstr>Destinations Available within 0.25 Miles</vt:lpstr>
      <vt:lpstr>Representation of Biking and Walking</vt:lpstr>
      <vt:lpstr>Representation of Biking and Walking</vt:lpstr>
      <vt:lpstr>Representation of Biking and Walking</vt:lpstr>
      <vt:lpstr>Improved Survey Results</vt:lpstr>
      <vt:lpstr>Improved Survey Results</vt:lpstr>
      <vt:lpstr>Improved Survey Results</vt:lpstr>
      <vt:lpstr>Influence of Accessibility on Travel Mode</vt:lpstr>
      <vt:lpstr>1 Mile Accessibility (Walk Trips)</vt:lpstr>
      <vt:lpstr>0.5 Mile Accessibility (Walk Trips)</vt:lpstr>
      <vt:lpstr>0.25 Mile Accessibility (Walk Trips)</vt:lpstr>
      <vt:lpstr>0.25 Mile Accessibility (Walk)</vt:lpstr>
      <vt:lpstr>Next Steps</vt:lpstr>
      <vt:lpstr>Conclusions</vt:lpstr>
      <vt:lpstr>Questions?</vt:lpstr>
    </vt:vector>
  </TitlesOfParts>
  <Company>Whitman, Requardt &amp; Associates, LLP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Zena Levy</dc:creator>
  <cp:lastModifiedBy>Scott Thompson-Graves</cp:lastModifiedBy>
  <cp:revision>163</cp:revision>
  <dcterms:created xsi:type="dcterms:W3CDTF">2011-04-08T17:09:44Z</dcterms:created>
  <dcterms:modified xsi:type="dcterms:W3CDTF">2015-05-16T21:39:46Z</dcterms:modified>
</cp:coreProperties>
</file>