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07" r:id="rId2"/>
    <p:sldId id="368" r:id="rId3"/>
    <p:sldId id="349" r:id="rId4"/>
    <p:sldId id="319" r:id="rId5"/>
    <p:sldId id="325" r:id="rId6"/>
    <p:sldId id="343" r:id="rId7"/>
    <p:sldId id="330" r:id="rId8"/>
    <p:sldId id="371" r:id="rId9"/>
    <p:sldId id="351" r:id="rId10"/>
    <p:sldId id="357" r:id="rId11"/>
    <p:sldId id="370" r:id="rId12"/>
    <p:sldId id="332" r:id="rId13"/>
    <p:sldId id="364" r:id="rId14"/>
    <p:sldId id="369" r:id="rId15"/>
    <p:sldId id="365" r:id="rId16"/>
    <p:sldId id="366" r:id="rId17"/>
    <p:sldId id="367" r:id="rId18"/>
    <p:sldId id="350" r:id="rId19"/>
    <p:sldId id="336"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426"/>
    <a:srgbClr val="315182"/>
    <a:srgbClr val="FF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6" autoAdjust="0"/>
    <p:restoredTop sz="76909" autoAdjust="0"/>
  </p:normalViewPr>
  <p:slideViewPr>
    <p:cSldViewPr>
      <p:cViewPr varScale="1">
        <p:scale>
          <a:sx n="52" d="100"/>
          <a:sy n="52" d="100"/>
        </p:scale>
        <p:origin x="-1848"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10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CB27E-FDB8-4564-82E4-9970675AF540}"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F41AB70D-5AA8-45FC-AE1E-78DC7973A13F}">
      <dgm:prSet phldrT="[Text]" custT="1">
        <dgm:style>
          <a:lnRef idx="0">
            <a:schemeClr val="accent1"/>
          </a:lnRef>
          <a:fillRef idx="3">
            <a:schemeClr val="accent1"/>
          </a:fillRef>
          <a:effectRef idx="3">
            <a:schemeClr val="accent1"/>
          </a:effectRef>
          <a:fontRef idx="minor">
            <a:schemeClr val="lt1"/>
          </a:fontRef>
        </dgm:style>
      </dgm:prSet>
      <dgm:spPr>
        <a:solidFill>
          <a:schemeClr val="bg1"/>
        </a:solidFill>
        <a:ln>
          <a:solidFill>
            <a:schemeClr val="tx1"/>
          </a:solidFill>
        </a:ln>
      </dgm:spPr>
      <dgm:t>
        <a:bodyPr/>
        <a:lstStyle/>
        <a:p>
          <a:pPr>
            <a:spcAft>
              <a:spcPts val="0"/>
            </a:spcAft>
          </a:pPr>
          <a:r>
            <a:rPr lang="en-US" sz="3200" dirty="0" smtClean="0">
              <a:solidFill>
                <a:schemeClr val="tx2">
                  <a:lumMod val="75000"/>
                </a:schemeClr>
              </a:solidFill>
            </a:rPr>
            <a:t>Background Planning</a:t>
          </a:r>
          <a:endParaRPr lang="en-US" sz="3200" dirty="0">
            <a:solidFill>
              <a:schemeClr val="tx2">
                <a:lumMod val="75000"/>
              </a:schemeClr>
            </a:solidFill>
          </a:endParaRPr>
        </a:p>
      </dgm:t>
    </dgm:pt>
    <dgm:pt modelId="{31CD5F19-3F0B-4312-99C9-107A8F8EA443}" type="parTrans" cxnId="{D02A36DF-C2E6-49FF-9E39-1F6246E1CE7B}">
      <dgm:prSet/>
      <dgm:spPr/>
      <dgm:t>
        <a:bodyPr/>
        <a:lstStyle/>
        <a:p>
          <a:endParaRPr lang="en-US"/>
        </a:p>
      </dgm:t>
    </dgm:pt>
    <dgm:pt modelId="{10ACED15-CA86-45E6-B24D-07C54C03880A}" type="sibTrans" cxnId="{D02A36DF-C2E6-49FF-9E39-1F6246E1CE7B}">
      <dgm:prSet/>
      <dgm:spPr/>
      <dgm:t>
        <a:bodyPr/>
        <a:lstStyle/>
        <a:p>
          <a:endParaRPr lang="en-US"/>
        </a:p>
      </dgm:t>
    </dgm:pt>
    <dgm:pt modelId="{7265F91B-9FD5-41DF-BE36-2BDDA32D430B}">
      <dgm:prSet phldrT="[Text]" custT="1">
        <dgm:style>
          <a:lnRef idx="0">
            <a:schemeClr val="accent1"/>
          </a:lnRef>
          <a:fillRef idx="3">
            <a:schemeClr val="accent1"/>
          </a:fillRef>
          <a:effectRef idx="3">
            <a:schemeClr val="accent1"/>
          </a:effectRef>
          <a:fontRef idx="minor">
            <a:schemeClr val="lt1"/>
          </a:fontRef>
        </dgm:style>
      </dgm:prSet>
      <dgm:spPr>
        <a:solidFill>
          <a:srgbClr val="FCB426"/>
        </a:solidFill>
        <a:ln>
          <a:solidFill>
            <a:schemeClr val="tx1"/>
          </a:solidFill>
        </a:ln>
      </dgm:spPr>
      <dgm:t>
        <a:bodyPr/>
        <a:lstStyle/>
        <a:p>
          <a:r>
            <a:rPr lang="en-US" sz="3200" b="1" dirty="0" smtClean="0">
              <a:solidFill>
                <a:schemeClr val="tx2">
                  <a:lumMod val="75000"/>
                </a:schemeClr>
              </a:solidFill>
              <a:effectLst>
                <a:outerShdw blurRad="38100" dist="38100" dir="2700000" algn="tl">
                  <a:srgbClr val="000000">
                    <a:alpha val="43137"/>
                  </a:srgbClr>
                </a:outerShdw>
              </a:effectLst>
            </a:rPr>
            <a:t>Scenario Development</a:t>
          </a:r>
          <a:endParaRPr lang="en-US" sz="3200" b="1" dirty="0">
            <a:solidFill>
              <a:schemeClr val="tx2">
                <a:lumMod val="75000"/>
              </a:schemeClr>
            </a:solidFill>
            <a:effectLst>
              <a:outerShdw blurRad="38100" dist="38100" dir="2700000" algn="tl">
                <a:srgbClr val="000000">
                  <a:alpha val="43137"/>
                </a:srgbClr>
              </a:outerShdw>
            </a:effectLst>
          </a:endParaRPr>
        </a:p>
      </dgm:t>
    </dgm:pt>
    <dgm:pt modelId="{21437795-CF25-4561-A032-773E51169C01}" type="parTrans" cxnId="{2C35DE5D-5973-4851-955D-BF0F38DD9A98}">
      <dgm:prSet/>
      <dgm:spPr/>
      <dgm:t>
        <a:bodyPr/>
        <a:lstStyle/>
        <a:p>
          <a:endParaRPr lang="en-US"/>
        </a:p>
      </dgm:t>
    </dgm:pt>
    <dgm:pt modelId="{0F6D525F-0ED3-43D1-BE35-22E942D10460}" type="sibTrans" cxnId="{2C35DE5D-5973-4851-955D-BF0F38DD9A98}">
      <dgm:prSet/>
      <dgm:spPr/>
      <dgm:t>
        <a:bodyPr/>
        <a:lstStyle/>
        <a:p>
          <a:endParaRPr lang="en-US"/>
        </a:p>
      </dgm:t>
    </dgm:pt>
    <dgm:pt modelId="{61DD54DF-8C2D-4227-9CAD-9086D01CE124}">
      <dgm:prSet phldrT="[Text]" custT="1">
        <dgm:style>
          <a:lnRef idx="0">
            <a:schemeClr val="accent1"/>
          </a:lnRef>
          <a:fillRef idx="3">
            <a:schemeClr val="accent1"/>
          </a:fillRef>
          <a:effectRef idx="3">
            <a:schemeClr val="accent1"/>
          </a:effectRef>
          <a:fontRef idx="minor">
            <a:schemeClr val="lt1"/>
          </a:fontRef>
        </dgm:style>
      </dgm:prSet>
      <dgm:spPr>
        <a:solidFill>
          <a:schemeClr val="bg1"/>
        </a:solidFill>
        <a:ln>
          <a:solidFill>
            <a:schemeClr val="tx1"/>
          </a:solidFill>
        </a:ln>
      </dgm:spPr>
      <dgm:t>
        <a:bodyPr/>
        <a:lstStyle/>
        <a:p>
          <a:r>
            <a:rPr lang="en-US" sz="3200" dirty="0" smtClean="0">
              <a:solidFill>
                <a:schemeClr val="tx2">
                  <a:lumMod val="75000"/>
                </a:schemeClr>
              </a:solidFill>
            </a:rPr>
            <a:t>System Perspectives</a:t>
          </a:r>
          <a:endParaRPr lang="en-US" sz="3200" dirty="0">
            <a:solidFill>
              <a:schemeClr val="tx2">
                <a:lumMod val="75000"/>
              </a:schemeClr>
            </a:solidFill>
          </a:endParaRPr>
        </a:p>
      </dgm:t>
    </dgm:pt>
    <dgm:pt modelId="{33CC591A-2223-4B2E-9B0E-C8FEB2D1A663}" type="parTrans" cxnId="{4CF746D7-1707-47CC-B1CE-4A90BBC18F40}">
      <dgm:prSet/>
      <dgm:spPr/>
      <dgm:t>
        <a:bodyPr/>
        <a:lstStyle/>
        <a:p>
          <a:endParaRPr lang="en-US"/>
        </a:p>
      </dgm:t>
    </dgm:pt>
    <dgm:pt modelId="{2A278EEB-5ED0-4B37-B0D9-1F4607ABA7E9}" type="sibTrans" cxnId="{4CF746D7-1707-47CC-B1CE-4A90BBC18F40}">
      <dgm:prSet/>
      <dgm:spPr/>
      <dgm:t>
        <a:bodyPr/>
        <a:lstStyle/>
        <a:p>
          <a:endParaRPr lang="en-US"/>
        </a:p>
      </dgm:t>
    </dgm:pt>
    <dgm:pt modelId="{08D63C66-B2C1-4927-BD9A-BF0FB174E3CD}">
      <dgm:prSet phldrT="[Text]" custT="1">
        <dgm:style>
          <a:lnRef idx="0">
            <a:schemeClr val="accent1"/>
          </a:lnRef>
          <a:fillRef idx="3">
            <a:schemeClr val="accent1"/>
          </a:fillRef>
          <a:effectRef idx="3">
            <a:schemeClr val="accent1"/>
          </a:effectRef>
          <a:fontRef idx="minor">
            <a:schemeClr val="lt1"/>
          </a:fontRef>
        </dgm:style>
      </dgm:prSet>
      <dgm:spPr>
        <a:solidFill>
          <a:schemeClr val="bg1"/>
        </a:solidFill>
        <a:ln>
          <a:solidFill>
            <a:schemeClr val="tx1"/>
          </a:solidFill>
        </a:ln>
      </dgm:spPr>
      <dgm:t>
        <a:bodyPr/>
        <a:lstStyle/>
        <a:p>
          <a:r>
            <a:rPr lang="en-US" sz="3200" dirty="0" smtClean="0">
              <a:solidFill>
                <a:schemeClr val="tx2">
                  <a:lumMod val="75000"/>
                </a:schemeClr>
              </a:solidFill>
            </a:rPr>
            <a:t>Corridor Perspectives</a:t>
          </a:r>
          <a:endParaRPr lang="en-US" sz="3200" dirty="0">
            <a:solidFill>
              <a:schemeClr val="tx2">
                <a:lumMod val="75000"/>
              </a:schemeClr>
            </a:solidFill>
          </a:endParaRPr>
        </a:p>
      </dgm:t>
    </dgm:pt>
    <dgm:pt modelId="{83409D1D-FEFB-4390-BCD3-C33029826F47}" type="parTrans" cxnId="{6BD157F4-CED8-4F4A-83EA-83CE7C27F3F6}">
      <dgm:prSet/>
      <dgm:spPr/>
      <dgm:t>
        <a:bodyPr/>
        <a:lstStyle/>
        <a:p>
          <a:endParaRPr lang="en-US"/>
        </a:p>
      </dgm:t>
    </dgm:pt>
    <dgm:pt modelId="{686A2144-52A2-4933-B149-660B06D1626B}" type="sibTrans" cxnId="{6BD157F4-CED8-4F4A-83EA-83CE7C27F3F6}">
      <dgm:prSet/>
      <dgm:spPr/>
      <dgm:t>
        <a:bodyPr/>
        <a:lstStyle/>
        <a:p>
          <a:endParaRPr lang="en-US"/>
        </a:p>
      </dgm:t>
    </dgm:pt>
    <dgm:pt modelId="{5CF96574-6C2D-4FDB-9434-BB303F7D38D5}">
      <dgm:prSet phldrT="[Text]" custT="1">
        <dgm:style>
          <a:lnRef idx="0">
            <a:schemeClr val="accent1"/>
          </a:lnRef>
          <a:fillRef idx="3">
            <a:schemeClr val="accent1"/>
          </a:fillRef>
          <a:effectRef idx="3">
            <a:schemeClr val="accent1"/>
          </a:effectRef>
          <a:fontRef idx="minor">
            <a:schemeClr val="lt1"/>
          </a:fontRef>
        </dgm:style>
      </dgm:prSet>
      <dgm:spPr>
        <a:solidFill>
          <a:schemeClr val="bg1"/>
        </a:solidFill>
        <a:ln>
          <a:solidFill>
            <a:schemeClr val="tx1"/>
          </a:solidFill>
        </a:ln>
      </dgm:spPr>
      <dgm:t>
        <a:bodyPr/>
        <a:lstStyle/>
        <a:p>
          <a:r>
            <a:rPr lang="en-US" sz="3200" dirty="0" smtClean="0">
              <a:solidFill>
                <a:schemeClr val="tx2">
                  <a:lumMod val="75000"/>
                </a:schemeClr>
              </a:solidFill>
            </a:rPr>
            <a:t>Action Plan</a:t>
          </a:r>
          <a:endParaRPr lang="en-US" sz="3200" dirty="0">
            <a:solidFill>
              <a:schemeClr val="tx2">
                <a:lumMod val="75000"/>
              </a:schemeClr>
            </a:solidFill>
          </a:endParaRPr>
        </a:p>
      </dgm:t>
    </dgm:pt>
    <dgm:pt modelId="{AE002FF5-9230-4DC5-BCD7-52A966E90D41}" type="parTrans" cxnId="{2C1D3DDB-AA45-4519-A4DA-2A6C24FDBC31}">
      <dgm:prSet/>
      <dgm:spPr/>
      <dgm:t>
        <a:bodyPr/>
        <a:lstStyle/>
        <a:p>
          <a:endParaRPr lang="en-US"/>
        </a:p>
      </dgm:t>
    </dgm:pt>
    <dgm:pt modelId="{EE013C23-3A78-4981-AEA3-38017E529487}" type="sibTrans" cxnId="{2C1D3DDB-AA45-4519-A4DA-2A6C24FDBC31}">
      <dgm:prSet/>
      <dgm:spPr/>
      <dgm:t>
        <a:bodyPr/>
        <a:lstStyle/>
        <a:p>
          <a:endParaRPr lang="en-US"/>
        </a:p>
      </dgm:t>
    </dgm:pt>
    <dgm:pt modelId="{25011A84-E36B-47D9-85DC-BDBA8C0F8CD5}" type="pres">
      <dgm:prSet presAssocID="{B1ECB27E-FDB8-4564-82E4-9970675AF540}" presName="Name0" presStyleCnt="0">
        <dgm:presLayoutVars>
          <dgm:chMax val="5"/>
          <dgm:chPref val="5"/>
          <dgm:dir/>
          <dgm:animLvl val="lvl"/>
        </dgm:presLayoutVars>
      </dgm:prSet>
      <dgm:spPr/>
    </dgm:pt>
    <dgm:pt modelId="{38CC430F-5782-4612-A573-EBFC104E72E4}" type="pres">
      <dgm:prSet presAssocID="{F41AB70D-5AA8-45FC-AE1E-78DC7973A13F}" presName="parentText1" presStyleLbl="node1" presStyleIdx="0" presStyleCnt="5" custScaleX="97297" custLinFactY="-1008" custLinFactNeighborX="3494" custLinFactNeighborY="-100000">
        <dgm:presLayoutVars>
          <dgm:chMax/>
          <dgm:chPref val="3"/>
          <dgm:bulletEnabled val="1"/>
        </dgm:presLayoutVars>
      </dgm:prSet>
      <dgm:spPr/>
      <dgm:t>
        <a:bodyPr/>
        <a:lstStyle/>
        <a:p>
          <a:endParaRPr lang="en-US"/>
        </a:p>
      </dgm:t>
    </dgm:pt>
    <dgm:pt modelId="{EB36EE62-1AD7-4552-B8E1-F688FBACC252}" type="pres">
      <dgm:prSet presAssocID="{7265F91B-9FD5-41DF-BE36-2BDDA32D430B}" presName="parentText2" presStyleLbl="node1" presStyleIdx="1" presStyleCnt="5" custScaleX="108235" custLinFactNeighborX="-1281" custLinFactNeighborY="-52941">
        <dgm:presLayoutVars>
          <dgm:chMax/>
          <dgm:chPref val="3"/>
          <dgm:bulletEnabled val="1"/>
        </dgm:presLayoutVars>
      </dgm:prSet>
      <dgm:spPr/>
      <dgm:t>
        <a:bodyPr/>
        <a:lstStyle/>
        <a:p>
          <a:endParaRPr lang="en-US"/>
        </a:p>
      </dgm:t>
    </dgm:pt>
    <dgm:pt modelId="{03B7F0A3-1A66-437C-AB16-7E8407CB2461}" type="pres">
      <dgm:prSet presAssocID="{61DD54DF-8C2D-4227-9CAD-9086D01CE124}" presName="parentText3" presStyleLbl="node1" presStyleIdx="2" presStyleCnt="5" custScaleX="111224" custLinFactNeighborX="-2102" custLinFactNeighborY="-5762">
        <dgm:presLayoutVars>
          <dgm:chMax/>
          <dgm:chPref val="3"/>
          <dgm:bulletEnabled val="1"/>
        </dgm:presLayoutVars>
      </dgm:prSet>
      <dgm:spPr/>
      <dgm:t>
        <a:bodyPr/>
        <a:lstStyle/>
        <a:p>
          <a:endParaRPr lang="en-US"/>
        </a:p>
      </dgm:t>
    </dgm:pt>
    <dgm:pt modelId="{A18BB3BC-8BD1-46FC-B9C8-7415262AAE69}" type="pres">
      <dgm:prSet presAssocID="{08D63C66-B2C1-4927-BD9A-BF0FB174E3CD}" presName="parentText4" presStyleLbl="node1" presStyleIdx="3" presStyleCnt="5" custScaleX="117212" custLinFactNeighborX="-3369" custLinFactNeighborY="40553">
        <dgm:presLayoutVars>
          <dgm:chMax/>
          <dgm:chPref val="3"/>
          <dgm:bulletEnabled val="1"/>
        </dgm:presLayoutVars>
      </dgm:prSet>
      <dgm:spPr/>
      <dgm:t>
        <a:bodyPr/>
        <a:lstStyle/>
        <a:p>
          <a:endParaRPr lang="en-US"/>
        </a:p>
      </dgm:t>
    </dgm:pt>
    <dgm:pt modelId="{4598C952-6F5E-4D2A-BE9F-118C86526DE9}" type="pres">
      <dgm:prSet presAssocID="{5CF96574-6C2D-4FDB-9434-BB303F7D38D5}" presName="parentText5" presStyleLbl="node1" presStyleIdx="4" presStyleCnt="5" custScaleX="117212" custLinFactNeighborX="475" custLinFactNeighborY="81537">
        <dgm:presLayoutVars>
          <dgm:chMax/>
          <dgm:chPref val="3"/>
          <dgm:bulletEnabled val="1"/>
        </dgm:presLayoutVars>
      </dgm:prSet>
      <dgm:spPr/>
      <dgm:t>
        <a:bodyPr/>
        <a:lstStyle/>
        <a:p>
          <a:endParaRPr lang="en-US"/>
        </a:p>
      </dgm:t>
    </dgm:pt>
  </dgm:ptLst>
  <dgm:cxnLst>
    <dgm:cxn modelId="{D02A36DF-C2E6-49FF-9E39-1F6246E1CE7B}" srcId="{B1ECB27E-FDB8-4564-82E4-9970675AF540}" destId="{F41AB70D-5AA8-45FC-AE1E-78DC7973A13F}" srcOrd="0" destOrd="0" parTransId="{31CD5F19-3F0B-4312-99C9-107A8F8EA443}" sibTransId="{10ACED15-CA86-45E6-B24D-07C54C03880A}"/>
    <dgm:cxn modelId="{7E0532F7-1AE6-4CCC-97AD-3D5E29884CE2}" type="presOf" srcId="{B1ECB27E-FDB8-4564-82E4-9970675AF540}" destId="{25011A84-E36B-47D9-85DC-BDBA8C0F8CD5}" srcOrd="0" destOrd="0" presId="urn:microsoft.com/office/officeart/2009/3/layout/IncreasingArrowsProcess"/>
    <dgm:cxn modelId="{B56D6A6C-E734-498E-A759-CFBE5FCC21B8}" type="presOf" srcId="{5CF96574-6C2D-4FDB-9434-BB303F7D38D5}" destId="{4598C952-6F5E-4D2A-BE9F-118C86526DE9}" srcOrd="0" destOrd="0" presId="urn:microsoft.com/office/officeart/2009/3/layout/IncreasingArrowsProcess"/>
    <dgm:cxn modelId="{8EF2521C-3434-4A59-BFF8-86E0D63A30D8}" type="presOf" srcId="{08D63C66-B2C1-4927-BD9A-BF0FB174E3CD}" destId="{A18BB3BC-8BD1-46FC-B9C8-7415262AAE69}" srcOrd="0" destOrd="0" presId="urn:microsoft.com/office/officeart/2009/3/layout/IncreasingArrowsProcess"/>
    <dgm:cxn modelId="{2C1D3DDB-AA45-4519-A4DA-2A6C24FDBC31}" srcId="{B1ECB27E-FDB8-4564-82E4-9970675AF540}" destId="{5CF96574-6C2D-4FDB-9434-BB303F7D38D5}" srcOrd="4" destOrd="0" parTransId="{AE002FF5-9230-4DC5-BCD7-52A966E90D41}" sibTransId="{EE013C23-3A78-4981-AEA3-38017E529487}"/>
    <dgm:cxn modelId="{6BD157F4-CED8-4F4A-83EA-83CE7C27F3F6}" srcId="{B1ECB27E-FDB8-4564-82E4-9970675AF540}" destId="{08D63C66-B2C1-4927-BD9A-BF0FB174E3CD}" srcOrd="3" destOrd="0" parTransId="{83409D1D-FEFB-4390-BCD3-C33029826F47}" sibTransId="{686A2144-52A2-4933-B149-660B06D1626B}"/>
    <dgm:cxn modelId="{AFAF6270-913E-430D-9C29-03377CC46D95}" type="presOf" srcId="{F41AB70D-5AA8-45FC-AE1E-78DC7973A13F}" destId="{38CC430F-5782-4612-A573-EBFC104E72E4}" srcOrd="0" destOrd="0" presId="urn:microsoft.com/office/officeart/2009/3/layout/IncreasingArrowsProcess"/>
    <dgm:cxn modelId="{CA5E9620-A029-45BF-AF95-EB323623CA6B}" type="presOf" srcId="{7265F91B-9FD5-41DF-BE36-2BDDA32D430B}" destId="{EB36EE62-1AD7-4552-B8E1-F688FBACC252}" srcOrd="0" destOrd="0" presId="urn:microsoft.com/office/officeart/2009/3/layout/IncreasingArrowsProcess"/>
    <dgm:cxn modelId="{532923EB-CB22-42F9-9CC9-1A6386914413}" type="presOf" srcId="{61DD54DF-8C2D-4227-9CAD-9086D01CE124}" destId="{03B7F0A3-1A66-437C-AB16-7E8407CB2461}" srcOrd="0" destOrd="0" presId="urn:microsoft.com/office/officeart/2009/3/layout/IncreasingArrowsProcess"/>
    <dgm:cxn modelId="{4CF746D7-1707-47CC-B1CE-4A90BBC18F40}" srcId="{B1ECB27E-FDB8-4564-82E4-9970675AF540}" destId="{61DD54DF-8C2D-4227-9CAD-9086D01CE124}" srcOrd="2" destOrd="0" parTransId="{33CC591A-2223-4B2E-9B0E-C8FEB2D1A663}" sibTransId="{2A278EEB-5ED0-4B37-B0D9-1F4607ABA7E9}"/>
    <dgm:cxn modelId="{2C35DE5D-5973-4851-955D-BF0F38DD9A98}" srcId="{B1ECB27E-FDB8-4564-82E4-9970675AF540}" destId="{7265F91B-9FD5-41DF-BE36-2BDDA32D430B}" srcOrd="1" destOrd="0" parTransId="{21437795-CF25-4561-A032-773E51169C01}" sibTransId="{0F6D525F-0ED3-43D1-BE35-22E942D10460}"/>
    <dgm:cxn modelId="{9CEE4692-7E4C-463E-936F-ACE676391328}" type="presParOf" srcId="{25011A84-E36B-47D9-85DC-BDBA8C0F8CD5}" destId="{38CC430F-5782-4612-A573-EBFC104E72E4}" srcOrd="0" destOrd="0" presId="urn:microsoft.com/office/officeart/2009/3/layout/IncreasingArrowsProcess"/>
    <dgm:cxn modelId="{DF4AD4EB-B8D8-477F-8CBA-FD35EAF43AB1}" type="presParOf" srcId="{25011A84-E36B-47D9-85DC-BDBA8C0F8CD5}" destId="{EB36EE62-1AD7-4552-B8E1-F688FBACC252}" srcOrd="1" destOrd="0" presId="urn:microsoft.com/office/officeart/2009/3/layout/IncreasingArrowsProcess"/>
    <dgm:cxn modelId="{AE96FA79-0904-4DE4-98BA-864353E39C2E}" type="presParOf" srcId="{25011A84-E36B-47D9-85DC-BDBA8C0F8CD5}" destId="{03B7F0A3-1A66-437C-AB16-7E8407CB2461}" srcOrd="2" destOrd="0" presId="urn:microsoft.com/office/officeart/2009/3/layout/IncreasingArrowsProcess"/>
    <dgm:cxn modelId="{3659182B-81E7-4963-B121-CA9DCF7041B1}" type="presParOf" srcId="{25011A84-E36B-47D9-85DC-BDBA8C0F8CD5}" destId="{A18BB3BC-8BD1-46FC-B9C8-7415262AAE69}" srcOrd="3" destOrd="0" presId="urn:microsoft.com/office/officeart/2009/3/layout/IncreasingArrowsProcess"/>
    <dgm:cxn modelId="{C52A8B22-B8F2-4528-BBFE-8ABB34EFAD57}" type="presParOf" srcId="{25011A84-E36B-47D9-85DC-BDBA8C0F8CD5}" destId="{4598C952-6F5E-4D2A-BE9F-118C86526DE9}"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30F-5782-4612-A573-EBFC104E72E4}">
      <dsp:nvSpPr>
        <dsp:cNvPr id="0" name=""/>
        <dsp:cNvSpPr/>
      </dsp:nvSpPr>
      <dsp:spPr>
        <a:xfrm>
          <a:off x="190543" y="141474"/>
          <a:ext cx="8229574" cy="1230132"/>
        </a:xfrm>
        <a:prstGeom prst="rightArrow">
          <a:avLst>
            <a:gd name="adj1" fmla="val 50000"/>
            <a:gd name="adj2" fmla="val 50000"/>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254000" bIns="195283" numCol="1" spcCol="1270" anchor="ctr" anchorCtr="0">
          <a:noAutofit/>
        </a:bodyPr>
        <a:lstStyle/>
        <a:p>
          <a:pPr lvl="0" algn="l" defTabSz="1422400">
            <a:lnSpc>
              <a:spcPct val="90000"/>
            </a:lnSpc>
            <a:spcBef>
              <a:spcPct val="0"/>
            </a:spcBef>
            <a:spcAft>
              <a:spcPts val="0"/>
            </a:spcAft>
          </a:pPr>
          <a:r>
            <a:rPr lang="en-US" sz="3200" kern="1200" dirty="0" smtClean="0">
              <a:solidFill>
                <a:schemeClr val="tx2">
                  <a:lumMod val="75000"/>
                </a:schemeClr>
              </a:solidFill>
            </a:rPr>
            <a:t>Background Planning</a:t>
          </a:r>
          <a:endParaRPr lang="en-US" sz="3200" kern="1200" dirty="0">
            <a:solidFill>
              <a:schemeClr val="tx2">
                <a:lumMod val="75000"/>
              </a:schemeClr>
            </a:solidFill>
          </a:endParaRPr>
        </a:p>
      </dsp:txBody>
      <dsp:txXfrm>
        <a:off x="190543" y="449007"/>
        <a:ext cx="7922041" cy="615066"/>
      </dsp:txXfrm>
    </dsp:sp>
    <dsp:sp modelId="{EB36EE62-1AD7-4552-B8E1-F688FBACC252}">
      <dsp:nvSpPr>
        <dsp:cNvPr id="0" name=""/>
        <dsp:cNvSpPr/>
      </dsp:nvSpPr>
      <dsp:spPr>
        <a:xfrm>
          <a:off x="971543" y="1142997"/>
          <a:ext cx="7462938" cy="1230132"/>
        </a:xfrm>
        <a:prstGeom prst="rightArrow">
          <a:avLst>
            <a:gd name="adj1" fmla="val 50000"/>
            <a:gd name="adj2" fmla="val 50000"/>
          </a:avLst>
        </a:prstGeom>
        <a:solidFill>
          <a:srgbClr val="FCB426"/>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254000" bIns="195283" numCol="1" spcCol="1270" anchor="ctr" anchorCtr="0">
          <a:noAutofit/>
        </a:bodyPr>
        <a:lstStyle/>
        <a:p>
          <a:pPr lvl="0" algn="l" defTabSz="1422400">
            <a:lnSpc>
              <a:spcPct val="90000"/>
            </a:lnSpc>
            <a:spcBef>
              <a:spcPct val="0"/>
            </a:spcBef>
            <a:spcAft>
              <a:spcPct val="35000"/>
            </a:spcAft>
          </a:pPr>
          <a:r>
            <a:rPr lang="en-US" sz="3200" b="1" kern="1200" dirty="0" smtClean="0">
              <a:solidFill>
                <a:schemeClr val="tx2">
                  <a:lumMod val="75000"/>
                </a:schemeClr>
              </a:solidFill>
              <a:effectLst>
                <a:outerShdw blurRad="38100" dist="38100" dir="2700000" algn="tl">
                  <a:srgbClr val="000000">
                    <a:alpha val="43137"/>
                  </a:srgbClr>
                </a:outerShdw>
              </a:effectLst>
            </a:rPr>
            <a:t>Scenario Development</a:t>
          </a:r>
          <a:endParaRPr lang="en-US" sz="3200" b="1" kern="1200" dirty="0">
            <a:solidFill>
              <a:schemeClr val="tx2">
                <a:lumMod val="75000"/>
              </a:schemeClr>
            </a:solidFill>
            <a:effectLst>
              <a:outerShdw blurRad="38100" dist="38100" dir="2700000" algn="tl">
                <a:srgbClr val="000000">
                  <a:alpha val="43137"/>
                </a:srgbClr>
              </a:outerShdw>
            </a:effectLst>
          </a:endParaRPr>
        </a:p>
      </dsp:txBody>
      <dsp:txXfrm>
        <a:off x="971543" y="1450530"/>
        <a:ext cx="7155405" cy="615066"/>
      </dsp:txXfrm>
    </dsp:sp>
    <dsp:sp modelId="{03B7F0A3-1A66-437C-AB16-7E8407CB2461}">
      <dsp:nvSpPr>
        <dsp:cNvPr id="0" name=""/>
        <dsp:cNvSpPr/>
      </dsp:nvSpPr>
      <dsp:spPr>
        <a:xfrm>
          <a:off x="2495537" y="2133597"/>
          <a:ext cx="5930518" cy="1230132"/>
        </a:xfrm>
        <a:prstGeom prst="rightArrow">
          <a:avLst>
            <a:gd name="adj1" fmla="val 50000"/>
            <a:gd name="adj2" fmla="val 50000"/>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254000" bIns="195283"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75000"/>
                </a:schemeClr>
              </a:solidFill>
            </a:rPr>
            <a:t>System Perspectives</a:t>
          </a:r>
          <a:endParaRPr lang="en-US" sz="3200" kern="1200" dirty="0">
            <a:solidFill>
              <a:schemeClr val="tx2">
                <a:lumMod val="75000"/>
              </a:schemeClr>
            </a:solidFill>
          </a:endParaRPr>
        </a:p>
      </dsp:txBody>
      <dsp:txXfrm>
        <a:off x="2495537" y="2441130"/>
        <a:ext cx="5622985" cy="615066"/>
      </dsp:txXfrm>
    </dsp:sp>
    <dsp:sp modelId="{A18BB3BC-8BD1-46FC-B9C8-7415262AAE69}">
      <dsp:nvSpPr>
        <dsp:cNvPr id="0" name=""/>
        <dsp:cNvSpPr/>
      </dsp:nvSpPr>
      <dsp:spPr>
        <a:xfrm>
          <a:off x="4019539" y="3113281"/>
          <a:ext cx="4416698" cy="1230132"/>
        </a:xfrm>
        <a:prstGeom prst="rightArrow">
          <a:avLst>
            <a:gd name="adj1" fmla="val 50000"/>
            <a:gd name="adj2" fmla="val 50000"/>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254000" bIns="195283"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75000"/>
                </a:schemeClr>
              </a:solidFill>
            </a:rPr>
            <a:t>Corridor Perspectives</a:t>
          </a:r>
          <a:endParaRPr lang="en-US" sz="3200" kern="1200" dirty="0">
            <a:solidFill>
              <a:schemeClr val="tx2">
                <a:lumMod val="75000"/>
              </a:schemeClr>
            </a:solidFill>
          </a:endParaRPr>
        </a:p>
      </dsp:txBody>
      <dsp:txXfrm>
        <a:off x="4019539" y="3420814"/>
        <a:ext cx="4109165" cy="615066"/>
      </dsp:txXfrm>
    </dsp:sp>
    <dsp:sp modelId="{4598C952-6F5E-4D2A-BE9F-118C86526DE9}">
      <dsp:nvSpPr>
        <dsp:cNvPr id="0" name=""/>
        <dsp:cNvSpPr/>
      </dsp:nvSpPr>
      <dsp:spPr>
        <a:xfrm>
          <a:off x="5854555" y="4027674"/>
          <a:ext cx="2584586" cy="1230132"/>
        </a:xfrm>
        <a:prstGeom prst="rightArrow">
          <a:avLst>
            <a:gd name="adj1" fmla="val 50000"/>
            <a:gd name="adj2" fmla="val 50000"/>
          </a:avLst>
        </a:prstGeom>
        <a:solidFill>
          <a:schemeClr val="bg1"/>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121920" rIns="254000" bIns="195283" numCol="1" spcCol="1270" anchor="ctr" anchorCtr="0">
          <a:noAutofit/>
        </a:bodyPr>
        <a:lstStyle/>
        <a:p>
          <a:pPr lvl="0" algn="l" defTabSz="1422400">
            <a:lnSpc>
              <a:spcPct val="90000"/>
            </a:lnSpc>
            <a:spcBef>
              <a:spcPct val="0"/>
            </a:spcBef>
            <a:spcAft>
              <a:spcPct val="35000"/>
            </a:spcAft>
          </a:pPr>
          <a:r>
            <a:rPr lang="en-US" sz="3200" kern="1200" dirty="0" smtClean="0">
              <a:solidFill>
                <a:schemeClr val="tx2">
                  <a:lumMod val="75000"/>
                </a:schemeClr>
              </a:solidFill>
            </a:rPr>
            <a:t>Action Plan</a:t>
          </a:r>
          <a:endParaRPr lang="en-US" sz="3200" kern="1200" dirty="0">
            <a:solidFill>
              <a:schemeClr val="tx2">
                <a:lumMod val="75000"/>
              </a:schemeClr>
            </a:solidFill>
          </a:endParaRPr>
        </a:p>
      </dsp:txBody>
      <dsp:txXfrm>
        <a:off x="5854555" y="4335207"/>
        <a:ext cx="2277053" cy="61506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C4635C6-5E95-4ADC-9E4D-C9951C1B167E}" type="datetimeFigureOut">
              <a:rPr lang="en-US" smtClean="0"/>
              <a:t>5/20/2015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B0AE2B4-5251-4467-A2FC-907B934EFC32}" type="slidenum">
              <a:rPr lang="en-US" smtClean="0"/>
              <a:t>‹#›</a:t>
            </a:fld>
            <a:endParaRPr lang="en-US" dirty="0"/>
          </a:p>
        </p:txBody>
      </p:sp>
    </p:spTree>
    <p:extLst>
      <p:ext uri="{BB962C8B-B14F-4D97-AF65-F5344CB8AC3E}">
        <p14:creationId xmlns:p14="http://schemas.microsoft.com/office/powerpoint/2010/main" val="230018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a:t>
            </a:fld>
            <a:endParaRPr lang="en-US" dirty="0"/>
          </a:p>
        </p:txBody>
      </p:sp>
    </p:spTree>
    <p:extLst>
      <p:ext uri="{BB962C8B-B14F-4D97-AF65-F5344CB8AC3E}">
        <p14:creationId xmlns:p14="http://schemas.microsoft.com/office/powerpoint/2010/main" val="120686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Quantitative</a:t>
            </a:r>
            <a:r>
              <a:rPr lang="en-US" baseline="0" dirty="0" smtClean="0"/>
              <a:t> tool for performance measurement, system wide or corridor level assessments, industry or commodity specific flow characteristics, and scenario planning.  Model steps included:</a:t>
            </a:r>
          </a:p>
          <a:p>
            <a:endParaRPr lang="en-US" baseline="0" dirty="0" smtClean="0"/>
          </a:p>
          <a:p>
            <a:pPr marL="171450" indent="-171450">
              <a:buFont typeface="Arial" panose="020B0604020202020204" pitchFamily="34" charset="0"/>
              <a:buChar char="•"/>
            </a:pPr>
            <a:r>
              <a:rPr lang="en-US" dirty="0" smtClean="0"/>
              <a:t>Generation</a:t>
            </a:r>
          </a:p>
          <a:p>
            <a:pPr marL="171450" indent="-171450">
              <a:buFont typeface="Arial" panose="020B0604020202020204" pitchFamily="34" charset="0"/>
              <a:buChar char="•"/>
            </a:pPr>
            <a:r>
              <a:rPr lang="en-US" dirty="0" smtClean="0"/>
              <a:t>Modal Distribution</a:t>
            </a:r>
          </a:p>
          <a:p>
            <a:pPr marL="171450" indent="-171450">
              <a:buFont typeface="Arial" panose="020B0604020202020204" pitchFamily="34" charset="0"/>
              <a:buChar char="•"/>
            </a:pPr>
            <a:r>
              <a:rPr lang="en-US" dirty="0" smtClean="0"/>
              <a:t>Transport Logistics Nodes</a:t>
            </a:r>
          </a:p>
          <a:p>
            <a:pPr marL="171450" indent="-171450">
              <a:buFont typeface="Arial" panose="020B0604020202020204" pitchFamily="34" charset="0"/>
              <a:buChar char="•"/>
            </a:pPr>
            <a:r>
              <a:rPr lang="en-US" dirty="0" smtClean="0"/>
              <a:t>Fine Distribution Model</a:t>
            </a:r>
          </a:p>
          <a:p>
            <a:pPr marL="171450" indent="-171450">
              <a:buFont typeface="Arial" panose="020B0604020202020204" pitchFamily="34" charset="0"/>
              <a:buChar char="•"/>
            </a:pPr>
            <a:r>
              <a:rPr lang="en-US" dirty="0" smtClean="0"/>
              <a:t>Vehicle Model</a:t>
            </a:r>
          </a:p>
          <a:p>
            <a:pPr marL="171450" indent="-171450">
              <a:buFont typeface="Arial" panose="020B0604020202020204" pitchFamily="34" charset="0"/>
              <a:buChar char="•"/>
            </a:pPr>
            <a:r>
              <a:rPr lang="en-US" dirty="0" smtClean="0"/>
              <a:t>Urban Goods Models</a:t>
            </a:r>
          </a:p>
        </p:txBody>
      </p:sp>
      <p:sp>
        <p:nvSpPr>
          <p:cNvPr id="4" name="Slide Number Placeholder 3"/>
          <p:cNvSpPr>
            <a:spLocks noGrp="1"/>
          </p:cNvSpPr>
          <p:nvPr>
            <p:ph type="sldNum" sz="quarter" idx="10"/>
          </p:nvPr>
        </p:nvSpPr>
        <p:spPr/>
        <p:txBody>
          <a:bodyPr/>
          <a:lstStyle/>
          <a:p>
            <a:fld id="{8B0AE2B4-5251-4467-A2FC-907B934EFC32}" type="slidenum">
              <a:rPr lang="en-US" smtClean="0"/>
              <a:t>10</a:t>
            </a:fld>
            <a:endParaRPr lang="en-US" dirty="0"/>
          </a:p>
        </p:txBody>
      </p:sp>
    </p:spTree>
    <p:extLst>
      <p:ext uri="{BB962C8B-B14F-4D97-AF65-F5344CB8AC3E}">
        <p14:creationId xmlns:p14="http://schemas.microsoft.com/office/powerpoint/2010/main" val="392459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employment category, accelerated growth may appear as either an increase vs. Trendline growth, or a decreased rate of decline vs. Trendline Growth</a:t>
            </a:r>
          </a:p>
          <a:p>
            <a:endParaRPr lang="en-US" dirty="0" smtClean="0"/>
          </a:p>
          <a:p>
            <a:r>
              <a:rPr lang="en-US" dirty="0" smtClean="0"/>
              <a:t>Trendline growth adds 70-80% freight vs. Baseline, and accelerated growth adds 14% additional freight beyond the Trendline.</a:t>
            </a:r>
          </a:p>
          <a:p>
            <a:endParaRPr lang="en-US" dirty="0" smtClean="0"/>
          </a:p>
          <a:p>
            <a:r>
              <a:rPr lang="en-US" dirty="0" smtClean="0"/>
              <a:t>Accelerated Growth areas were assigned to high volume employment areas, high proportional growth areas, major employment or freight transfer hubs, based on surrounding transportation infrastructure, based on surrounding land use patterns, and based on the location of known industrial parks, enterprise zones, or other incentive areas.</a:t>
            </a:r>
          </a:p>
        </p:txBody>
      </p:sp>
      <p:sp>
        <p:nvSpPr>
          <p:cNvPr id="4" name="Slide Number Placeholder 3"/>
          <p:cNvSpPr>
            <a:spLocks noGrp="1"/>
          </p:cNvSpPr>
          <p:nvPr>
            <p:ph type="sldNum" sz="quarter" idx="10"/>
          </p:nvPr>
        </p:nvSpPr>
        <p:spPr/>
        <p:txBody>
          <a:bodyPr/>
          <a:lstStyle/>
          <a:p>
            <a:fld id="{8B0AE2B4-5251-4467-A2FC-907B934EFC32}" type="slidenum">
              <a:rPr lang="en-US" smtClean="0"/>
              <a:t>11</a:t>
            </a:fld>
            <a:endParaRPr lang="en-US" dirty="0"/>
          </a:p>
        </p:txBody>
      </p:sp>
    </p:spTree>
    <p:extLst>
      <p:ext uri="{BB962C8B-B14F-4D97-AF65-F5344CB8AC3E}">
        <p14:creationId xmlns:p14="http://schemas.microsoft.com/office/powerpoint/2010/main" val="401027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12</a:t>
            </a:fld>
            <a:endParaRPr lang="en-US" dirty="0"/>
          </a:p>
        </p:txBody>
      </p:sp>
    </p:spTree>
    <p:extLst>
      <p:ext uri="{BB962C8B-B14F-4D97-AF65-F5344CB8AC3E}">
        <p14:creationId xmlns:p14="http://schemas.microsoft.com/office/powerpoint/2010/main" val="401027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13</a:t>
            </a:fld>
            <a:endParaRPr lang="en-US" dirty="0"/>
          </a:p>
        </p:txBody>
      </p:sp>
    </p:spTree>
    <p:extLst>
      <p:ext uri="{BB962C8B-B14F-4D97-AF65-F5344CB8AC3E}">
        <p14:creationId xmlns:p14="http://schemas.microsoft.com/office/powerpoint/2010/main" val="416815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14</a:t>
            </a:fld>
            <a:endParaRPr lang="en-US" dirty="0"/>
          </a:p>
        </p:txBody>
      </p:sp>
    </p:spTree>
    <p:extLst>
      <p:ext uri="{BB962C8B-B14F-4D97-AF65-F5344CB8AC3E}">
        <p14:creationId xmlns:p14="http://schemas.microsoft.com/office/powerpoint/2010/main" val="4168150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
            </a:r>
            <a:r>
              <a:rPr lang="en-US" baseline="0" dirty="0" smtClean="0"/>
              <a:t> Perspectives include mode splits, travel time impacts, and general trends or implications relative to how the scenario affects the broader region.</a:t>
            </a:r>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15</a:t>
            </a:fld>
            <a:endParaRPr lang="en-US" dirty="0"/>
          </a:p>
        </p:txBody>
      </p:sp>
    </p:spTree>
    <p:extLst>
      <p:ext uri="{BB962C8B-B14F-4D97-AF65-F5344CB8AC3E}">
        <p14:creationId xmlns:p14="http://schemas.microsoft.com/office/powerpoint/2010/main" val="14008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Corridor perspectives</a:t>
            </a:r>
            <a:r>
              <a:rPr lang="en-US" baseline="0" dirty="0" smtClean="0"/>
              <a:t> include corridor-specific travel impacts and the identification of hot-spots or future study needs that may or may not have a project on the books.  At this stage, quantitative scenario results can also be used to assess more or less project need under any given scenario both now and into the future.</a:t>
            </a:r>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16</a:t>
            </a:fld>
            <a:endParaRPr lang="en-US" dirty="0"/>
          </a:p>
        </p:txBody>
      </p:sp>
    </p:spTree>
    <p:extLst>
      <p:ext uri="{BB962C8B-B14F-4D97-AF65-F5344CB8AC3E}">
        <p14:creationId xmlns:p14="http://schemas.microsoft.com/office/powerpoint/2010/main" val="4279219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Action Plan includes the results of the project screening and prioritization process, guiding principles and policies that may be used to help move toward, move away from, or simply react to future scenario possibilities, and implementation or plan enhancement options such as performance monitoring needs, follow-up scenarios, or other areas to investigate.</a:t>
            </a:r>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17</a:t>
            </a:fld>
            <a:endParaRPr lang="en-US" dirty="0"/>
          </a:p>
        </p:txBody>
      </p:sp>
    </p:spTree>
    <p:extLst>
      <p:ext uri="{BB962C8B-B14F-4D97-AF65-F5344CB8AC3E}">
        <p14:creationId xmlns:p14="http://schemas.microsoft.com/office/powerpoint/2010/main" val="338240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18</a:t>
            </a:fld>
            <a:endParaRPr lang="en-US" dirty="0"/>
          </a:p>
        </p:txBody>
      </p:sp>
    </p:spTree>
    <p:extLst>
      <p:ext uri="{BB962C8B-B14F-4D97-AF65-F5344CB8AC3E}">
        <p14:creationId xmlns:p14="http://schemas.microsoft.com/office/powerpoint/2010/main" val="907740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19</a:t>
            </a:fld>
            <a:endParaRPr lang="en-US" dirty="0"/>
          </a:p>
        </p:txBody>
      </p:sp>
    </p:spTree>
    <p:extLst>
      <p:ext uri="{BB962C8B-B14F-4D97-AF65-F5344CB8AC3E}">
        <p14:creationId xmlns:p14="http://schemas.microsoft.com/office/powerpoint/2010/main" val="3726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guidance in 2011 included how-to guidance</a:t>
            </a:r>
            <a:r>
              <a:rPr lang="en-US" baseline="0" dirty="0" smtClean="0"/>
              <a:t> from FHWA, NCFRP, and others relative to general scenario planning, freight planning, and performance measurement specific to freight.</a:t>
            </a:r>
            <a:endParaRPr lang="en-US" dirty="0" smtClean="0"/>
          </a:p>
          <a:p>
            <a:endParaRPr lang="en-US" dirty="0" smtClean="0"/>
          </a:p>
          <a:p>
            <a:r>
              <a:rPr lang="en-US" dirty="0" smtClean="0"/>
              <a:t>MAP-21 introduced</a:t>
            </a:r>
            <a:r>
              <a:rPr lang="en-US" baseline="0" dirty="0" smtClean="0"/>
              <a:t> s</a:t>
            </a:r>
            <a:r>
              <a:rPr lang="en-US" dirty="0" smtClean="0"/>
              <a:t>ignificant freight provisions,</a:t>
            </a:r>
            <a:r>
              <a:rPr lang="en-US" baseline="0" dirty="0" smtClean="0"/>
              <a:t> p</a:t>
            </a:r>
            <a:r>
              <a:rPr lang="en-US" dirty="0" smtClean="0"/>
              <a:t>erformance management, and optional scenario development.</a:t>
            </a:r>
          </a:p>
          <a:p>
            <a:endParaRPr lang="en-US" dirty="0" smtClean="0"/>
          </a:p>
          <a:p>
            <a:r>
              <a:rPr lang="en-US" dirty="0" smtClean="0"/>
              <a:t>NCHRP 750 defined scenarios as “methodically constructed stories” and applied those</a:t>
            </a:r>
            <a:r>
              <a:rPr lang="en-US" baseline="0" dirty="0" smtClean="0"/>
              <a:t> direct to freight infrastructure investments.</a:t>
            </a:r>
            <a:endParaRPr lang="en-US" dirty="0" smtClean="0"/>
          </a:p>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2</a:t>
            </a:fld>
            <a:endParaRPr lang="en-US" dirty="0"/>
          </a:p>
        </p:txBody>
      </p:sp>
    </p:spTree>
    <p:extLst>
      <p:ext uri="{BB962C8B-B14F-4D97-AF65-F5344CB8AC3E}">
        <p14:creationId xmlns:p14="http://schemas.microsoft.com/office/powerpoint/2010/main" val="131047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Highlights of the Delmarva</a:t>
            </a:r>
            <a:r>
              <a:rPr lang="en-US" baseline="0" dirty="0" smtClean="0"/>
              <a:t> Freight Plan included:</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Multi-jurisdictional coordination</a:t>
            </a:r>
          </a:p>
          <a:p>
            <a:pPr marL="171450" indent="-171450">
              <a:buFont typeface="Arial" panose="020B0604020202020204" pitchFamily="34" charset="0"/>
              <a:buChar char="•"/>
            </a:pPr>
            <a:r>
              <a:rPr lang="en-US" dirty="0" smtClean="0"/>
              <a:t>Commodity flow modeling</a:t>
            </a:r>
          </a:p>
          <a:p>
            <a:pPr marL="171450" indent="-171450">
              <a:buFont typeface="Arial" panose="020B0604020202020204" pitchFamily="34" charset="0"/>
              <a:buChar char="•"/>
            </a:pPr>
            <a:r>
              <a:rPr lang="en-US" dirty="0" smtClean="0"/>
              <a:t>Performance-based scenario planning</a:t>
            </a:r>
          </a:p>
          <a:p>
            <a:pPr marL="171450" indent="-171450">
              <a:buFont typeface="Arial" panose="020B0604020202020204" pitchFamily="34" charset="0"/>
              <a:buChar char="•"/>
            </a:pPr>
            <a:r>
              <a:rPr lang="en-US" dirty="0" smtClean="0"/>
              <a:t>Project screening &amp; prioritization</a:t>
            </a:r>
          </a:p>
          <a:p>
            <a:pPr marL="171450" indent="-171450">
              <a:buFont typeface="Arial" panose="020B0604020202020204" pitchFamily="34" charset="0"/>
              <a:buChar char="•"/>
            </a:pPr>
            <a:r>
              <a:rPr lang="en-US" dirty="0" smtClean="0"/>
              <a:t>Funding &amp; implementation opportunities</a:t>
            </a:r>
          </a:p>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3</a:t>
            </a:fld>
            <a:endParaRPr lang="en-US" dirty="0"/>
          </a:p>
        </p:txBody>
      </p:sp>
    </p:spTree>
    <p:extLst>
      <p:ext uri="{BB962C8B-B14F-4D97-AF65-F5344CB8AC3E}">
        <p14:creationId xmlns:p14="http://schemas.microsoft.com/office/powerpoint/2010/main" val="55775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4</a:t>
            </a:fld>
            <a:endParaRPr lang="en-US" dirty="0"/>
          </a:p>
        </p:txBody>
      </p:sp>
    </p:spTree>
    <p:extLst>
      <p:ext uri="{BB962C8B-B14F-4D97-AF65-F5344CB8AC3E}">
        <p14:creationId xmlns:p14="http://schemas.microsoft.com/office/powerpoint/2010/main" val="162929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a:t>
            </a:r>
            <a:r>
              <a:rPr lang="en-US" baseline="0" dirty="0" smtClean="0"/>
              <a:t> d</a:t>
            </a:r>
            <a:r>
              <a:rPr lang="en-US" dirty="0" smtClean="0"/>
              <a:t>ocument reviews, outreach &amp; planning insights, and other efforts to help identify freight focus areas</a:t>
            </a:r>
            <a:r>
              <a:rPr lang="en-US" baseline="0" dirty="0" smtClean="0"/>
              <a:t> and key issues.</a:t>
            </a:r>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5</a:t>
            </a:fld>
            <a:endParaRPr lang="en-US" dirty="0"/>
          </a:p>
        </p:txBody>
      </p:sp>
    </p:spTree>
    <p:extLst>
      <p:ext uri="{BB962C8B-B14F-4D97-AF65-F5344CB8AC3E}">
        <p14:creationId xmlns:p14="http://schemas.microsoft.com/office/powerpoint/2010/main" val="371454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6</a:t>
            </a:fld>
            <a:endParaRPr lang="en-US" dirty="0"/>
          </a:p>
        </p:txBody>
      </p:sp>
    </p:spTree>
    <p:extLst>
      <p:ext uri="{BB962C8B-B14F-4D97-AF65-F5344CB8AC3E}">
        <p14:creationId xmlns:p14="http://schemas.microsoft.com/office/powerpoint/2010/main" val="4131969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7</a:t>
            </a:fld>
            <a:endParaRPr lang="en-US" dirty="0"/>
          </a:p>
        </p:txBody>
      </p:sp>
    </p:spTree>
    <p:extLst>
      <p:ext uri="{BB962C8B-B14F-4D97-AF65-F5344CB8AC3E}">
        <p14:creationId xmlns:p14="http://schemas.microsoft.com/office/powerpoint/2010/main" val="143889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Targeted industries included food mfg, petroleum/coal prod, chemical mfg, fab metals, transportation &amp; utilities, and wholesale trade.</a:t>
            </a:r>
          </a:p>
          <a:p>
            <a:endParaRPr lang="en-US" dirty="0" smtClean="0"/>
          </a:p>
          <a:p>
            <a:r>
              <a:rPr lang="en-US" dirty="0" smtClean="0"/>
              <a:t>Market shifts reflected poultry exports, agribusiness or grain imports, higher-value crops or value-added food products.</a:t>
            </a:r>
          </a:p>
        </p:txBody>
      </p:sp>
      <p:sp>
        <p:nvSpPr>
          <p:cNvPr id="4" name="Slide Number Placeholder 3"/>
          <p:cNvSpPr>
            <a:spLocks noGrp="1"/>
          </p:cNvSpPr>
          <p:nvPr>
            <p:ph type="sldNum" sz="quarter" idx="10"/>
          </p:nvPr>
        </p:nvSpPr>
        <p:spPr/>
        <p:txBody>
          <a:bodyPr/>
          <a:lstStyle/>
          <a:p>
            <a:fld id="{8B0AE2B4-5251-4467-A2FC-907B934EFC32}" type="slidenum">
              <a:rPr lang="en-US" smtClean="0"/>
              <a:t>8</a:t>
            </a:fld>
            <a:endParaRPr lang="en-US" dirty="0"/>
          </a:p>
        </p:txBody>
      </p:sp>
    </p:spTree>
    <p:extLst>
      <p:ext uri="{BB962C8B-B14F-4D97-AF65-F5344CB8AC3E}">
        <p14:creationId xmlns:p14="http://schemas.microsoft.com/office/powerpoint/2010/main" val="207955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0AE2B4-5251-4467-A2FC-907B934EFC32}" type="slidenum">
              <a:rPr lang="en-US" smtClean="0"/>
              <a:t>9</a:t>
            </a:fld>
            <a:endParaRPr lang="en-US" dirty="0"/>
          </a:p>
        </p:txBody>
      </p:sp>
    </p:spTree>
    <p:extLst>
      <p:ext uri="{BB962C8B-B14F-4D97-AF65-F5344CB8AC3E}">
        <p14:creationId xmlns:p14="http://schemas.microsoft.com/office/powerpoint/2010/main" val="3596075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9" y="1359569"/>
            <a:ext cx="8843211" cy="761999"/>
          </a:xfrm>
        </p:spPr>
        <p:txBody>
          <a:bodyPr>
            <a:normAutofit/>
          </a:bodyPr>
          <a:lstStyle>
            <a:lvl1pPr algn="l">
              <a:defRPr sz="36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273968"/>
            <a:ext cx="8839200" cy="621631"/>
          </a:xfrm>
          <a:noFill/>
        </p:spPr>
        <p:txBody>
          <a:bodyPr lIns="91440" tIns="91440">
            <a:normAutofit/>
          </a:bodyPr>
          <a:lstStyle>
            <a:lvl1pPr marL="0" indent="0" algn="l">
              <a:buNone/>
              <a:defRPr sz="2400">
                <a:solidFill>
                  <a:schemeClr val="bg1"/>
                </a:solidFill>
                <a:latin typeface="Arial" panose="020B0604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61143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0" y="0"/>
            <a:ext cx="9144000" cy="930255"/>
            <a:chOff x="0" y="0"/>
            <a:chExt cx="9144000" cy="930255"/>
          </a:xfrm>
        </p:grpSpPr>
        <p:sp>
          <p:nvSpPr>
            <p:cNvPr id="7" name="Rectangle 6"/>
            <p:cNvSpPr/>
            <p:nvPr userDrawn="1"/>
          </p:nvSpPr>
          <p:spPr>
            <a:xfrm>
              <a:off x="0" y="0"/>
              <a:ext cx="9144000" cy="930255"/>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8"/>
            <p:cNvSpPr/>
            <p:nvPr userDrawn="1"/>
          </p:nvSpPr>
          <p:spPr>
            <a:xfrm flipV="1">
              <a:off x="0" y="0"/>
              <a:ext cx="1679195" cy="930255"/>
            </a:xfrm>
            <a:custGeom>
              <a:avLst/>
              <a:gdLst>
                <a:gd name="connsiteX0" fmla="*/ 0 w 1981200"/>
                <a:gd name="connsiteY0" fmla="*/ 0 h 990601"/>
                <a:gd name="connsiteX1" fmla="*/ 1981200 w 1981200"/>
                <a:gd name="connsiteY1" fmla="*/ 0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159079 w 1981200"/>
                <a:gd name="connsiteY1" fmla="*/ 8389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268136 w 1981200"/>
                <a:gd name="connsiteY1" fmla="*/ 16778 h 990601"/>
                <a:gd name="connsiteX2" fmla="*/ 1981200 w 1981200"/>
                <a:gd name="connsiteY2" fmla="*/ 990601 h 990601"/>
                <a:gd name="connsiteX3" fmla="*/ 0 w 1981200"/>
                <a:gd name="connsiteY3" fmla="*/ 990601 h 990601"/>
                <a:gd name="connsiteX4" fmla="*/ 0 w 1981200"/>
                <a:gd name="connsiteY4" fmla="*/ 0 h 990601"/>
                <a:gd name="connsiteX0" fmla="*/ 0 w 1637251"/>
                <a:gd name="connsiteY0" fmla="*/ 0 h 998990"/>
                <a:gd name="connsiteX1" fmla="*/ 1268136 w 1637251"/>
                <a:gd name="connsiteY1" fmla="*/ 16778 h 998990"/>
                <a:gd name="connsiteX2" fmla="*/ 1637251 w 1637251"/>
                <a:gd name="connsiteY2" fmla="*/ 998990 h 998990"/>
                <a:gd name="connsiteX3" fmla="*/ 0 w 1637251"/>
                <a:gd name="connsiteY3" fmla="*/ 990601 h 998990"/>
                <a:gd name="connsiteX4" fmla="*/ 0 w 1637251"/>
                <a:gd name="connsiteY4" fmla="*/ 0 h 998990"/>
                <a:gd name="connsiteX0" fmla="*/ 0 w 1670807"/>
                <a:gd name="connsiteY0" fmla="*/ 0 h 998990"/>
                <a:gd name="connsiteX1" fmla="*/ 1268136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01692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10081 w 1670807"/>
                <a:gd name="connsiteY1" fmla="*/ 0 h 998990"/>
                <a:gd name="connsiteX2" fmla="*/ 1670807 w 1670807"/>
                <a:gd name="connsiteY2" fmla="*/ 998990 h 998990"/>
                <a:gd name="connsiteX3" fmla="*/ 0 w 1670807"/>
                <a:gd name="connsiteY3" fmla="*/ 990601 h 998990"/>
                <a:gd name="connsiteX4" fmla="*/ 0 w 1670807"/>
                <a:gd name="connsiteY4" fmla="*/ 0 h 998990"/>
                <a:gd name="connsiteX0" fmla="*/ 0 w 1687585"/>
                <a:gd name="connsiteY0" fmla="*/ 0 h 990601"/>
                <a:gd name="connsiteX1" fmla="*/ 1310081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87585"/>
                <a:gd name="connsiteY0" fmla="*/ 0 h 990601"/>
                <a:gd name="connsiteX1" fmla="*/ 1284914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70807"/>
                <a:gd name="connsiteY0" fmla="*/ 0 h 990601"/>
                <a:gd name="connsiteX1" fmla="*/ 1284914 w 1670807"/>
                <a:gd name="connsiteY1" fmla="*/ 0 h 990601"/>
                <a:gd name="connsiteX2" fmla="*/ 1670807 w 1670807"/>
                <a:gd name="connsiteY2" fmla="*/ 990601 h 990601"/>
                <a:gd name="connsiteX3" fmla="*/ 0 w 1670807"/>
                <a:gd name="connsiteY3" fmla="*/ 990601 h 990601"/>
                <a:gd name="connsiteX4" fmla="*/ 0 w 1670807"/>
                <a:gd name="connsiteY4" fmla="*/ 0 h 99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07" h="990601">
                  <a:moveTo>
                    <a:pt x="0" y="0"/>
                  </a:moveTo>
                  <a:lnTo>
                    <a:pt x="1284914" y="0"/>
                  </a:lnTo>
                  <a:lnTo>
                    <a:pt x="1670807" y="990601"/>
                  </a:lnTo>
                  <a:lnTo>
                    <a:pt x="0" y="9906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76400" y="0"/>
            <a:ext cx="7162800" cy="9144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219200"/>
            <a:ext cx="8534400" cy="5181600"/>
          </a:xfrm>
          <a:noFill/>
        </p:spPr>
        <p:txBody>
          <a:bodyPr lIns="182880" tIns="91440">
            <a:normAutofit/>
          </a:bodyPr>
          <a:lstStyle>
            <a:lvl1pPr>
              <a:defRPr sz="3200">
                <a:solidFill>
                  <a:schemeClr val="bg1"/>
                </a:solidFill>
                <a:latin typeface="Arial" pitchFamily="34" charset="0"/>
                <a:cs typeface="Arial" pitchFamily="34" charset="0"/>
              </a:defRPr>
            </a:lvl1pPr>
            <a:lvl2pPr>
              <a:defRPr sz="2800">
                <a:solidFill>
                  <a:schemeClr val="bg1"/>
                </a:solidFill>
                <a:latin typeface="Arial" pitchFamily="34" charset="0"/>
                <a:cs typeface="Arial" pitchFamily="34" charset="0"/>
              </a:defRPr>
            </a:lvl2pPr>
            <a:lvl3pPr>
              <a:defRPr sz="2800">
                <a:solidFill>
                  <a:schemeClr val="bg1"/>
                </a:solidFill>
                <a:latin typeface="Arial" pitchFamily="34" charset="0"/>
                <a:cs typeface="Arial" pitchFamily="34" charset="0"/>
              </a:defRPr>
            </a:lvl3pPr>
            <a:lvl4pPr>
              <a:defRPr sz="2400">
                <a:solidFill>
                  <a:schemeClr val="bg1"/>
                </a:solidFill>
                <a:latin typeface="Arial" pitchFamily="34" charset="0"/>
                <a:cs typeface="Arial" pitchFamily="34" charset="0"/>
              </a:defRPr>
            </a:lvl4pPr>
            <a:lvl5pPr>
              <a:defRPr sz="2400">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8204" y="6434926"/>
            <a:ext cx="762000" cy="423074"/>
          </a:xfrm>
          <a:prstGeom prst="rect">
            <a:avLst/>
          </a:prstGeom>
        </p:spPr>
      </p:pic>
    </p:spTree>
    <p:extLst>
      <p:ext uri="{BB962C8B-B14F-4D97-AF65-F5344CB8AC3E}">
        <p14:creationId xmlns:p14="http://schemas.microsoft.com/office/powerpoint/2010/main" val="11991692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userDrawn="1"/>
        </p:nvGrpSpPr>
        <p:grpSpPr>
          <a:xfrm>
            <a:off x="0" y="0"/>
            <a:ext cx="9144000" cy="930255"/>
            <a:chOff x="0" y="0"/>
            <a:chExt cx="9144000" cy="930255"/>
          </a:xfrm>
        </p:grpSpPr>
        <p:sp>
          <p:nvSpPr>
            <p:cNvPr id="11" name="Rectangle 10"/>
            <p:cNvSpPr/>
            <p:nvPr userDrawn="1"/>
          </p:nvSpPr>
          <p:spPr>
            <a:xfrm>
              <a:off x="0" y="0"/>
              <a:ext cx="9144000" cy="930255"/>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p:cNvSpPr/>
            <p:nvPr userDrawn="1"/>
          </p:nvSpPr>
          <p:spPr>
            <a:xfrm flipV="1">
              <a:off x="0" y="0"/>
              <a:ext cx="1679195" cy="930255"/>
            </a:xfrm>
            <a:custGeom>
              <a:avLst/>
              <a:gdLst>
                <a:gd name="connsiteX0" fmla="*/ 0 w 1981200"/>
                <a:gd name="connsiteY0" fmla="*/ 0 h 990601"/>
                <a:gd name="connsiteX1" fmla="*/ 1981200 w 1981200"/>
                <a:gd name="connsiteY1" fmla="*/ 0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159079 w 1981200"/>
                <a:gd name="connsiteY1" fmla="*/ 8389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268136 w 1981200"/>
                <a:gd name="connsiteY1" fmla="*/ 16778 h 990601"/>
                <a:gd name="connsiteX2" fmla="*/ 1981200 w 1981200"/>
                <a:gd name="connsiteY2" fmla="*/ 990601 h 990601"/>
                <a:gd name="connsiteX3" fmla="*/ 0 w 1981200"/>
                <a:gd name="connsiteY3" fmla="*/ 990601 h 990601"/>
                <a:gd name="connsiteX4" fmla="*/ 0 w 1981200"/>
                <a:gd name="connsiteY4" fmla="*/ 0 h 990601"/>
                <a:gd name="connsiteX0" fmla="*/ 0 w 1637251"/>
                <a:gd name="connsiteY0" fmla="*/ 0 h 998990"/>
                <a:gd name="connsiteX1" fmla="*/ 1268136 w 1637251"/>
                <a:gd name="connsiteY1" fmla="*/ 16778 h 998990"/>
                <a:gd name="connsiteX2" fmla="*/ 1637251 w 1637251"/>
                <a:gd name="connsiteY2" fmla="*/ 998990 h 998990"/>
                <a:gd name="connsiteX3" fmla="*/ 0 w 1637251"/>
                <a:gd name="connsiteY3" fmla="*/ 990601 h 998990"/>
                <a:gd name="connsiteX4" fmla="*/ 0 w 1637251"/>
                <a:gd name="connsiteY4" fmla="*/ 0 h 998990"/>
                <a:gd name="connsiteX0" fmla="*/ 0 w 1670807"/>
                <a:gd name="connsiteY0" fmla="*/ 0 h 998990"/>
                <a:gd name="connsiteX1" fmla="*/ 1268136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01692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10081 w 1670807"/>
                <a:gd name="connsiteY1" fmla="*/ 0 h 998990"/>
                <a:gd name="connsiteX2" fmla="*/ 1670807 w 1670807"/>
                <a:gd name="connsiteY2" fmla="*/ 998990 h 998990"/>
                <a:gd name="connsiteX3" fmla="*/ 0 w 1670807"/>
                <a:gd name="connsiteY3" fmla="*/ 990601 h 998990"/>
                <a:gd name="connsiteX4" fmla="*/ 0 w 1670807"/>
                <a:gd name="connsiteY4" fmla="*/ 0 h 998990"/>
                <a:gd name="connsiteX0" fmla="*/ 0 w 1687585"/>
                <a:gd name="connsiteY0" fmla="*/ 0 h 990601"/>
                <a:gd name="connsiteX1" fmla="*/ 1310081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87585"/>
                <a:gd name="connsiteY0" fmla="*/ 0 h 990601"/>
                <a:gd name="connsiteX1" fmla="*/ 1284914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70807"/>
                <a:gd name="connsiteY0" fmla="*/ 0 h 990601"/>
                <a:gd name="connsiteX1" fmla="*/ 1284914 w 1670807"/>
                <a:gd name="connsiteY1" fmla="*/ 0 h 990601"/>
                <a:gd name="connsiteX2" fmla="*/ 1670807 w 1670807"/>
                <a:gd name="connsiteY2" fmla="*/ 990601 h 990601"/>
                <a:gd name="connsiteX3" fmla="*/ 0 w 1670807"/>
                <a:gd name="connsiteY3" fmla="*/ 990601 h 990601"/>
                <a:gd name="connsiteX4" fmla="*/ 0 w 1670807"/>
                <a:gd name="connsiteY4" fmla="*/ 0 h 99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07" h="990601">
                  <a:moveTo>
                    <a:pt x="0" y="0"/>
                  </a:moveTo>
                  <a:lnTo>
                    <a:pt x="1284914" y="0"/>
                  </a:lnTo>
                  <a:lnTo>
                    <a:pt x="1670807" y="990601"/>
                  </a:lnTo>
                  <a:lnTo>
                    <a:pt x="0" y="9906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722313" y="4406900"/>
            <a:ext cx="7772400" cy="1362075"/>
          </a:xfrm>
          <a:solidFill>
            <a:schemeClr val="bg1"/>
          </a:solidFill>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8204" y="6434926"/>
            <a:ext cx="762000" cy="423074"/>
          </a:xfrm>
          <a:prstGeom prst="rect">
            <a:avLst/>
          </a:prstGeom>
        </p:spPr>
      </p:pic>
    </p:spTree>
    <p:extLst>
      <p:ext uri="{BB962C8B-B14F-4D97-AF65-F5344CB8AC3E}">
        <p14:creationId xmlns:p14="http://schemas.microsoft.com/office/powerpoint/2010/main" val="22298368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0"/>
            <a:ext cx="9144000" cy="930255"/>
            <a:chOff x="0" y="0"/>
            <a:chExt cx="9144000" cy="930255"/>
          </a:xfrm>
        </p:grpSpPr>
        <p:sp>
          <p:nvSpPr>
            <p:cNvPr id="10" name="Rectangle 9"/>
            <p:cNvSpPr/>
            <p:nvPr userDrawn="1"/>
          </p:nvSpPr>
          <p:spPr>
            <a:xfrm>
              <a:off x="0" y="0"/>
              <a:ext cx="9144000" cy="930255"/>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p:cNvSpPr/>
            <p:nvPr userDrawn="1"/>
          </p:nvSpPr>
          <p:spPr>
            <a:xfrm flipV="1">
              <a:off x="0" y="0"/>
              <a:ext cx="1679195" cy="930255"/>
            </a:xfrm>
            <a:custGeom>
              <a:avLst/>
              <a:gdLst>
                <a:gd name="connsiteX0" fmla="*/ 0 w 1981200"/>
                <a:gd name="connsiteY0" fmla="*/ 0 h 990601"/>
                <a:gd name="connsiteX1" fmla="*/ 1981200 w 1981200"/>
                <a:gd name="connsiteY1" fmla="*/ 0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159079 w 1981200"/>
                <a:gd name="connsiteY1" fmla="*/ 8389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268136 w 1981200"/>
                <a:gd name="connsiteY1" fmla="*/ 16778 h 990601"/>
                <a:gd name="connsiteX2" fmla="*/ 1981200 w 1981200"/>
                <a:gd name="connsiteY2" fmla="*/ 990601 h 990601"/>
                <a:gd name="connsiteX3" fmla="*/ 0 w 1981200"/>
                <a:gd name="connsiteY3" fmla="*/ 990601 h 990601"/>
                <a:gd name="connsiteX4" fmla="*/ 0 w 1981200"/>
                <a:gd name="connsiteY4" fmla="*/ 0 h 990601"/>
                <a:gd name="connsiteX0" fmla="*/ 0 w 1637251"/>
                <a:gd name="connsiteY0" fmla="*/ 0 h 998990"/>
                <a:gd name="connsiteX1" fmla="*/ 1268136 w 1637251"/>
                <a:gd name="connsiteY1" fmla="*/ 16778 h 998990"/>
                <a:gd name="connsiteX2" fmla="*/ 1637251 w 1637251"/>
                <a:gd name="connsiteY2" fmla="*/ 998990 h 998990"/>
                <a:gd name="connsiteX3" fmla="*/ 0 w 1637251"/>
                <a:gd name="connsiteY3" fmla="*/ 990601 h 998990"/>
                <a:gd name="connsiteX4" fmla="*/ 0 w 1637251"/>
                <a:gd name="connsiteY4" fmla="*/ 0 h 998990"/>
                <a:gd name="connsiteX0" fmla="*/ 0 w 1670807"/>
                <a:gd name="connsiteY0" fmla="*/ 0 h 998990"/>
                <a:gd name="connsiteX1" fmla="*/ 1268136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01692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10081 w 1670807"/>
                <a:gd name="connsiteY1" fmla="*/ 0 h 998990"/>
                <a:gd name="connsiteX2" fmla="*/ 1670807 w 1670807"/>
                <a:gd name="connsiteY2" fmla="*/ 998990 h 998990"/>
                <a:gd name="connsiteX3" fmla="*/ 0 w 1670807"/>
                <a:gd name="connsiteY3" fmla="*/ 990601 h 998990"/>
                <a:gd name="connsiteX4" fmla="*/ 0 w 1670807"/>
                <a:gd name="connsiteY4" fmla="*/ 0 h 998990"/>
                <a:gd name="connsiteX0" fmla="*/ 0 w 1687585"/>
                <a:gd name="connsiteY0" fmla="*/ 0 h 990601"/>
                <a:gd name="connsiteX1" fmla="*/ 1310081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87585"/>
                <a:gd name="connsiteY0" fmla="*/ 0 h 990601"/>
                <a:gd name="connsiteX1" fmla="*/ 1284914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70807"/>
                <a:gd name="connsiteY0" fmla="*/ 0 h 990601"/>
                <a:gd name="connsiteX1" fmla="*/ 1284914 w 1670807"/>
                <a:gd name="connsiteY1" fmla="*/ 0 h 990601"/>
                <a:gd name="connsiteX2" fmla="*/ 1670807 w 1670807"/>
                <a:gd name="connsiteY2" fmla="*/ 990601 h 990601"/>
                <a:gd name="connsiteX3" fmla="*/ 0 w 1670807"/>
                <a:gd name="connsiteY3" fmla="*/ 990601 h 990601"/>
                <a:gd name="connsiteX4" fmla="*/ 0 w 1670807"/>
                <a:gd name="connsiteY4" fmla="*/ 0 h 99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07" h="990601">
                  <a:moveTo>
                    <a:pt x="0" y="0"/>
                  </a:moveTo>
                  <a:lnTo>
                    <a:pt x="1284914" y="0"/>
                  </a:lnTo>
                  <a:lnTo>
                    <a:pt x="1670807" y="990601"/>
                  </a:lnTo>
                  <a:lnTo>
                    <a:pt x="0" y="9906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76400" y="0"/>
            <a:ext cx="7162800" cy="914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04800" y="1295400"/>
            <a:ext cx="4191000" cy="5029200"/>
          </a:xfrm>
          <a:noFill/>
        </p:spPr>
        <p:txBody>
          <a:bodyPr>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191000" cy="5029200"/>
          </a:xfrm>
          <a:noFill/>
        </p:spPr>
        <p:txBody>
          <a:bodyPr>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8204" y="6434926"/>
            <a:ext cx="762000" cy="423074"/>
          </a:xfrm>
          <a:prstGeom prst="rect">
            <a:avLst/>
          </a:prstGeom>
        </p:spPr>
      </p:pic>
    </p:spTree>
    <p:extLst>
      <p:ext uri="{BB962C8B-B14F-4D97-AF65-F5344CB8AC3E}">
        <p14:creationId xmlns:p14="http://schemas.microsoft.com/office/powerpoint/2010/main" val="22141616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0"/>
            <a:ext cx="9144000" cy="930255"/>
            <a:chOff x="0" y="0"/>
            <a:chExt cx="9144000" cy="930255"/>
          </a:xfrm>
        </p:grpSpPr>
        <p:sp>
          <p:nvSpPr>
            <p:cNvPr id="12" name="Rectangle 11"/>
            <p:cNvSpPr/>
            <p:nvPr userDrawn="1"/>
          </p:nvSpPr>
          <p:spPr>
            <a:xfrm>
              <a:off x="0" y="0"/>
              <a:ext cx="9144000" cy="930255"/>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8"/>
            <p:cNvSpPr/>
            <p:nvPr userDrawn="1"/>
          </p:nvSpPr>
          <p:spPr>
            <a:xfrm flipV="1">
              <a:off x="0" y="0"/>
              <a:ext cx="1679195" cy="930255"/>
            </a:xfrm>
            <a:custGeom>
              <a:avLst/>
              <a:gdLst>
                <a:gd name="connsiteX0" fmla="*/ 0 w 1981200"/>
                <a:gd name="connsiteY0" fmla="*/ 0 h 990601"/>
                <a:gd name="connsiteX1" fmla="*/ 1981200 w 1981200"/>
                <a:gd name="connsiteY1" fmla="*/ 0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159079 w 1981200"/>
                <a:gd name="connsiteY1" fmla="*/ 8389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268136 w 1981200"/>
                <a:gd name="connsiteY1" fmla="*/ 16778 h 990601"/>
                <a:gd name="connsiteX2" fmla="*/ 1981200 w 1981200"/>
                <a:gd name="connsiteY2" fmla="*/ 990601 h 990601"/>
                <a:gd name="connsiteX3" fmla="*/ 0 w 1981200"/>
                <a:gd name="connsiteY3" fmla="*/ 990601 h 990601"/>
                <a:gd name="connsiteX4" fmla="*/ 0 w 1981200"/>
                <a:gd name="connsiteY4" fmla="*/ 0 h 990601"/>
                <a:gd name="connsiteX0" fmla="*/ 0 w 1637251"/>
                <a:gd name="connsiteY0" fmla="*/ 0 h 998990"/>
                <a:gd name="connsiteX1" fmla="*/ 1268136 w 1637251"/>
                <a:gd name="connsiteY1" fmla="*/ 16778 h 998990"/>
                <a:gd name="connsiteX2" fmla="*/ 1637251 w 1637251"/>
                <a:gd name="connsiteY2" fmla="*/ 998990 h 998990"/>
                <a:gd name="connsiteX3" fmla="*/ 0 w 1637251"/>
                <a:gd name="connsiteY3" fmla="*/ 990601 h 998990"/>
                <a:gd name="connsiteX4" fmla="*/ 0 w 1637251"/>
                <a:gd name="connsiteY4" fmla="*/ 0 h 998990"/>
                <a:gd name="connsiteX0" fmla="*/ 0 w 1670807"/>
                <a:gd name="connsiteY0" fmla="*/ 0 h 998990"/>
                <a:gd name="connsiteX1" fmla="*/ 1268136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01692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10081 w 1670807"/>
                <a:gd name="connsiteY1" fmla="*/ 0 h 998990"/>
                <a:gd name="connsiteX2" fmla="*/ 1670807 w 1670807"/>
                <a:gd name="connsiteY2" fmla="*/ 998990 h 998990"/>
                <a:gd name="connsiteX3" fmla="*/ 0 w 1670807"/>
                <a:gd name="connsiteY3" fmla="*/ 990601 h 998990"/>
                <a:gd name="connsiteX4" fmla="*/ 0 w 1670807"/>
                <a:gd name="connsiteY4" fmla="*/ 0 h 998990"/>
                <a:gd name="connsiteX0" fmla="*/ 0 w 1687585"/>
                <a:gd name="connsiteY0" fmla="*/ 0 h 990601"/>
                <a:gd name="connsiteX1" fmla="*/ 1310081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87585"/>
                <a:gd name="connsiteY0" fmla="*/ 0 h 990601"/>
                <a:gd name="connsiteX1" fmla="*/ 1284914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70807"/>
                <a:gd name="connsiteY0" fmla="*/ 0 h 990601"/>
                <a:gd name="connsiteX1" fmla="*/ 1284914 w 1670807"/>
                <a:gd name="connsiteY1" fmla="*/ 0 h 990601"/>
                <a:gd name="connsiteX2" fmla="*/ 1670807 w 1670807"/>
                <a:gd name="connsiteY2" fmla="*/ 990601 h 990601"/>
                <a:gd name="connsiteX3" fmla="*/ 0 w 1670807"/>
                <a:gd name="connsiteY3" fmla="*/ 990601 h 990601"/>
                <a:gd name="connsiteX4" fmla="*/ 0 w 1670807"/>
                <a:gd name="connsiteY4" fmla="*/ 0 h 99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07" h="990601">
                  <a:moveTo>
                    <a:pt x="0" y="0"/>
                  </a:moveTo>
                  <a:lnTo>
                    <a:pt x="1284914" y="0"/>
                  </a:lnTo>
                  <a:lnTo>
                    <a:pt x="1670807" y="990601"/>
                  </a:lnTo>
                  <a:lnTo>
                    <a:pt x="0" y="9906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76400" y="0"/>
            <a:ext cx="7162800"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143000"/>
            <a:ext cx="4192588" cy="990600"/>
          </a:xfrm>
          <a:noFill/>
        </p:spPr>
        <p:txBody>
          <a:bodyPr anchor="b">
            <a:noAutofit/>
          </a:bodyPr>
          <a:lstStyle>
            <a:lvl1pPr marL="0" indent="0">
              <a:buNone/>
              <a:defRPr sz="3200" b="1">
                <a:solidFill>
                  <a:srgbClr val="FCB4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04800" y="2209800"/>
            <a:ext cx="4192588" cy="4191000"/>
          </a:xfrm>
          <a:noFill/>
        </p:spPr>
        <p:txBody>
          <a:bodyPr>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194175" cy="990600"/>
          </a:xfrm>
          <a:noFill/>
        </p:spPr>
        <p:txBody>
          <a:bodyPr anchor="b">
            <a:noAutofit/>
          </a:bodyPr>
          <a:lstStyle>
            <a:lvl1pPr marL="0" indent="0">
              <a:buNone/>
              <a:defRPr sz="3200" b="1">
                <a:solidFill>
                  <a:srgbClr val="FCB4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09800"/>
            <a:ext cx="4194175" cy="4191000"/>
          </a:xfrm>
          <a:noFill/>
        </p:spPr>
        <p:txBody>
          <a:bodyPr>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8204" y="6434926"/>
            <a:ext cx="762000" cy="423074"/>
          </a:xfrm>
          <a:prstGeom prst="rect">
            <a:avLst/>
          </a:prstGeom>
        </p:spPr>
      </p:pic>
    </p:spTree>
    <p:extLst>
      <p:ext uri="{BB962C8B-B14F-4D97-AF65-F5344CB8AC3E}">
        <p14:creationId xmlns:p14="http://schemas.microsoft.com/office/powerpoint/2010/main" val="3451148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8" name="Group 7"/>
          <p:cNvGrpSpPr/>
          <p:nvPr userDrawn="1"/>
        </p:nvGrpSpPr>
        <p:grpSpPr>
          <a:xfrm>
            <a:off x="0" y="0"/>
            <a:ext cx="9144000" cy="930255"/>
            <a:chOff x="0" y="0"/>
            <a:chExt cx="9144000" cy="930255"/>
          </a:xfrm>
        </p:grpSpPr>
        <p:sp>
          <p:nvSpPr>
            <p:cNvPr id="9" name="Rectangle 8"/>
            <p:cNvSpPr/>
            <p:nvPr userDrawn="1"/>
          </p:nvSpPr>
          <p:spPr>
            <a:xfrm>
              <a:off x="0" y="0"/>
              <a:ext cx="9144000" cy="930255"/>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8"/>
            <p:cNvSpPr/>
            <p:nvPr userDrawn="1"/>
          </p:nvSpPr>
          <p:spPr>
            <a:xfrm flipV="1">
              <a:off x="0" y="0"/>
              <a:ext cx="1679195" cy="930255"/>
            </a:xfrm>
            <a:custGeom>
              <a:avLst/>
              <a:gdLst>
                <a:gd name="connsiteX0" fmla="*/ 0 w 1981200"/>
                <a:gd name="connsiteY0" fmla="*/ 0 h 990601"/>
                <a:gd name="connsiteX1" fmla="*/ 1981200 w 1981200"/>
                <a:gd name="connsiteY1" fmla="*/ 0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159079 w 1981200"/>
                <a:gd name="connsiteY1" fmla="*/ 8389 h 990601"/>
                <a:gd name="connsiteX2" fmla="*/ 1981200 w 1981200"/>
                <a:gd name="connsiteY2" fmla="*/ 990601 h 990601"/>
                <a:gd name="connsiteX3" fmla="*/ 0 w 1981200"/>
                <a:gd name="connsiteY3" fmla="*/ 990601 h 990601"/>
                <a:gd name="connsiteX4" fmla="*/ 0 w 1981200"/>
                <a:gd name="connsiteY4" fmla="*/ 0 h 990601"/>
                <a:gd name="connsiteX0" fmla="*/ 0 w 1981200"/>
                <a:gd name="connsiteY0" fmla="*/ 0 h 990601"/>
                <a:gd name="connsiteX1" fmla="*/ 1268136 w 1981200"/>
                <a:gd name="connsiteY1" fmla="*/ 16778 h 990601"/>
                <a:gd name="connsiteX2" fmla="*/ 1981200 w 1981200"/>
                <a:gd name="connsiteY2" fmla="*/ 990601 h 990601"/>
                <a:gd name="connsiteX3" fmla="*/ 0 w 1981200"/>
                <a:gd name="connsiteY3" fmla="*/ 990601 h 990601"/>
                <a:gd name="connsiteX4" fmla="*/ 0 w 1981200"/>
                <a:gd name="connsiteY4" fmla="*/ 0 h 990601"/>
                <a:gd name="connsiteX0" fmla="*/ 0 w 1637251"/>
                <a:gd name="connsiteY0" fmla="*/ 0 h 998990"/>
                <a:gd name="connsiteX1" fmla="*/ 1268136 w 1637251"/>
                <a:gd name="connsiteY1" fmla="*/ 16778 h 998990"/>
                <a:gd name="connsiteX2" fmla="*/ 1637251 w 1637251"/>
                <a:gd name="connsiteY2" fmla="*/ 998990 h 998990"/>
                <a:gd name="connsiteX3" fmla="*/ 0 w 1637251"/>
                <a:gd name="connsiteY3" fmla="*/ 990601 h 998990"/>
                <a:gd name="connsiteX4" fmla="*/ 0 w 1637251"/>
                <a:gd name="connsiteY4" fmla="*/ 0 h 998990"/>
                <a:gd name="connsiteX0" fmla="*/ 0 w 1670807"/>
                <a:gd name="connsiteY0" fmla="*/ 0 h 998990"/>
                <a:gd name="connsiteX1" fmla="*/ 1268136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01692 w 1670807"/>
                <a:gd name="connsiteY1" fmla="*/ 16778 h 998990"/>
                <a:gd name="connsiteX2" fmla="*/ 1670807 w 1670807"/>
                <a:gd name="connsiteY2" fmla="*/ 998990 h 998990"/>
                <a:gd name="connsiteX3" fmla="*/ 0 w 1670807"/>
                <a:gd name="connsiteY3" fmla="*/ 990601 h 998990"/>
                <a:gd name="connsiteX4" fmla="*/ 0 w 1670807"/>
                <a:gd name="connsiteY4" fmla="*/ 0 h 998990"/>
                <a:gd name="connsiteX0" fmla="*/ 0 w 1670807"/>
                <a:gd name="connsiteY0" fmla="*/ 0 h 998990"/>
                <a:gd name="connsiteX1" fmla="*/ 1310081 w 1670807"/>
                <a:gd name="connsiteY1" fmla="*/ 0 h 998990"/>
                <a:gd name="connsiteX2" fmla="*/ 1670807 w 1670807"/>
                <a:gd name="connsiteY2" fmla="*/ 998990 h 998990"/>
                <a:gd name="connsiteX3" fmla="*/ 0 w 1670807"/>
                <a:gd name="connsiteY3" fmla="*/ 990601 h 998990"/>
                <a:gd name="connsiteX4" fmla="*/ 0 w 1670807"/>
                <a:gd name="connsiteY4" fmla="*/ 0 h 998990"/>
                <a:gd name="connsiteX0" fmla="*/ 0 w 1687585"/>
                <a:gd name="connsiteY0" fmla="*/ 0 h 990601"/>
                <a:gd name="connsiteX1" fmla="*/ 1310081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87585"/>
                <a:gd name="connsiteY0" fmla="*/ 0 h 990601"/>
                <a:gd name="connsiteX1" fmla="*/ 1284914 w 1687585"/>
                <a:gd name="connsiteY1" fmla="*/ 0 h 990601"/>
                <a:gd name="connsiteX2" fmla="*/ 1687585 w 1687585"/>
                <a:gd name="connsiteY2" fmla="*/ 990601 h 990601"/>
                <a:gd name="connsiteX3" fmla="*/ 0 w 1687585"/>
                <a:gd name="connsiteY3" fmla="*/ 990601 h 990601"/>
                <a:gd name="connsiteX4" fmla="*/ 0 w 1687585"/>
                <a:gd name="connsiteY4" fmla="*/ 0 h 990601"/>
                <a:gd name="connsiteX0" fmla="*/ 0 w 1670807"/>
                <a:gd name="connsiteY0" fmla="*/ 0 h 990601"/>
                <a:gd name="connsiteX1" fmla="*/ 1284914 w 1670807"/>
                <a:gd name="connsiteY1" fmla="*/ 0 h 990601"/>
                <a:gd name="connsiteX2" fmla="*/ 1670807 w 1670807"/>
                <a:gd name="connsiteY2" fmla="*/ 990601 h 990601"/>
                <a:gd name="connsiteX3" fmla="*/ 0 w 1670807"/>
                <a:gd name="connsiteY3" fmla="*/ 990601 h 990601"/>
                <a:gd name="connsiteX4" fmla="*/ 0 w 1670807"/>
                <a:gd name="connsiteY4" fmla="*/ 0 h 990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807" h="990601">
                  <a:moveTo>
                    <a:pt x="0" y="0"/>
                  </a:moveTo>
                  <a:lnTo>
                    <a:pt x="1284914" y="0"/>
                  </a:lnTo>
                  <a:lnTo>
                    <a:pt x="1670807" y="990601"/>
                  </a:lnTo>
                  <a:lnTo>
                    <a:pt x="0" y="990601"/>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80411" y="0"/>
            <a:ext cx="7158789" cy="914400"/>
          </a:xfrm>
        </p:spPr>
        <p:txBody>
          <a:bodyPr/>
          <a:lstStyle/>
          <a:p>
            <a:r>
              <a:rPr lang="en-US" dirty="0" smtClean="0"/>
              <a:t>Click to edit Master title style</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8204" y="6434926"/>
            <a:ext cx="762000" cy="423074"/>
          </a:xfrm>
          <a:prstGeom prst="rect">
            <a:avLst/>
          </a:prstGeom>
        </p:spPr>
      </p:pic>
    </p:spTree>
    <p:extLst>
      <p:ext uri="{BB962C8B-B14F-4D97-AF65-F5344CB8AC3E}">
        <p14:creationId xmlns:p14="http://schemas.microsoft.com/office/powerpoint/2010/main" val="34754337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8204" y="6434926"/>
            <a:ext cx="762000" cy="423074"/>
          </a:xfrm>
          <a:prstGeom prst="rect">
            <a:avLst/>
          </a:prstGeom>
        </p:spPr>
      </p:pic>
    </p:spTree>
    <p:extLst>
      <p:ext uri="{BB962C8B-B14F-4D97-AF65-F5344CB8AC3E}">
        <p14:creationId xmlns:p14="http://schemas.microsoft.com/office/powerpoint/2010/main" val="6363052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0"/>
            <a:ext cx="71628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219200"/>
            <a:ext cx="8458200" cy="5181600"/>
          </a:xfrm>
          <a:prstGeom prst="rect">
            <a:avLst/>
          </a:prstGeom>
          <a:solidFill>
            <a:schemeClr val="bg1"/>
          </a:solidFill>
        </p:spPr>
        <p:txBody>
          <a:bodyPr vert="horz" lIns="182880" tIns="18288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705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r" defTabSz="914400" rtl="0" eaLnBrk="1" latinLnBrk="0" hangingPunct="1">
        <a:spcBef>
          <a:spcPct val="0"/>
        </a:spcBef>
        <a:buNone/>
        <a:defRPr sz="36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73968"/>
            <a:ext cx="5029200" cy="1764632"/>
          </a:xfrm>
        </p:spPr>
        <p:txBody>
          <a:bodyPr>
            <a:noAutofit/>
          </a:bodyPr>
          <a:lstStyle/>
          <a:p>
            <a:r>
              <a:rPr lang="en-US" sz="3200" dirty="0" smtClean="0"/>
              <a:t>Scenario Planning Customization for the Delmarva Freight Plan</a:t>
            </a:r>
            <a:endParaRPr lang="en-US" sz="3200" dirty="0"/>
          </a:p>
        </p:txBody>
      </p:sp>
      <p:sp>
        <p:nvSpPr>
          <p:cNvPr id="4" name="Title 3"/>
          <p:cNvSpPr>
            <a:spLocks noGrp="1"/>
          </p:cNvSpPr>
          <p:nvPr>
            <p:ph type="ctrTitle"/>
          </p:nvPr>
        </p:nvSpPr>
        <p:spPr/>
        <p:txBody>
          <a:bodyPr>
            <a:normAutofit/>
          </a:bodyPr>
          <a:lstStyle/>
          <a:p>
            <a:r>
              <a:rPr lang="en-US" sz="4000" dirty="0" smtClean="0"/>
              <a:t>Forget the Box:</a:t>
            </a:r>
            <a:endParaRPr lang="en-US" sz="4000" dirty="0"/>
          </a:p>
        </p:txBody>
      </p:sp>
      <p:pic>
        <p:nvPicPr>
          <p:cNvPr id="5" name="Picture 4"/>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4800600" y="304800"/>
            <a:ext cx="4083061" cy="3333638"/>
          </a:xfrm>
          <a:prstGeom prst="rect">
            <a:avLst/>
          </a:prstGeom>
          <a:noFill/>
          <a:ln>
            <a:noFill/>
          </a:ln>
          <a:effectLst>
            <a:softEdge rad="31750"/>
          </a:effectLst>
          <a:scene3d>
            <a:camera prst="perspectiveFront" fov="5100000">
              <a:rot lat="0" lon="2100000" rev="0"/>
            </a:camera>
            <a:lightRig rig="chilly" dir="t"/>
          </a:scene3d>
          <a:sp3d extrusionH="107950" prstMaterial="plastic">
            <a:bevelT w="82550" h="63500" prst="divot"/>
            <a:bevelB/>
          </a:sp3d>
        </p:spPr>
      </p:pic>
      <p:sp>
        <p:nvSpPr>
          <p:cNvPr id="6" name="Subtitle 2"/>
          <p:cNvSpPr txBox="1">
            <a:spLocks/>
          </p:cNvSpPr>
          <p:nvPr/>
        </p:nvSpPr>
        <p:spPr>
          <a:xfrm>
            <a:off x="228600" y="4876800"/>
            <a:ext cx="5029200" cy="1764632"/>
          </a:xfrm>
          <a:prstGeom prst="rect">
            <a:avLst/>
          </a:prstGeom>
          <a:noFill/>
        </p:spPr>
        <p:txBody>
          <a:bodyPr vert="horz" lIns="91440" tIns="91440" rIns="91440" bIns="45720" rtlCol="0">
            <a:noAutofit/>
          </a:bodyPr>
          <a:lstStyle>
            <a:lvl1pPr marL="0" indent="0" algn="l" defTabSz="914400" rtl="0" eaLnBrk="1" latinLnBrk="0" hangingPunct="1">
              <a:spcBef>
                <a:spcPct val="20000"/>
              </a:spcBef>
              <a:buFont typeface="Arial" pitchFamily="34" charset="0"/>
              <a:buNone/>
              <a:defRPr sz="2400" kern="1200">
                <a:solidFill>
                  <a:schemeClr val="bg1"/>
                </a:solidFill>
                <a:latin typeface="Arial" panose="020B0604020202020204"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FCB426"/>
                </a:solidFill>
                <a:effectLst>
                  <a:outerShdw blurRad="38100" dist="38100" dir="2700000" algn="tl">
                    <a:srgbClr val="000000">
                      <a:alpha val="43137"/>
                    </a:srgbClr>
                  </a:outerShdw>
                </a:effectLst>
              </a:rPr>
              <a:t>15</a:t>
            </a:r>
            <a:r>
              <a:rPr lang="en-US" baseline="30000" dirty="0" smtClean="0">
                <a:solidFill>
                  <a:srgbClr val="FCB426"/>
                </a:solidFill>
                <a:effectLst>
                  <a:outerShdw blurRad="38100" dist="38100" dir="2700000" algn="tl">
                    <a:srgbClr val="000000">
                      <a:alpha val="43137"/>
                    </a:srgbClr>
                  </a:outerShdw>
                </a:effectLst>
              </a:rPr>
              <a:t>th</a:t>
            </a:r>
            <a:r>
              <a:rPr lang="en-US" dirty="0" smtClean="0">
                <a:solidFill>
                  <a:srgbClr val="FCB426"/>
                </a:solidFill>
                <a:effectLst>
                  <a:outerShdw blurRad="38100" dist="38100" dir="2700000" algn="tl">
                    <a:srgbClr val="000000">
                      <a:alpha val="43137"/>
                    </a:srgbClr>
                  </a:outerShdw>
                </a:effectLst>
              </a:rPr>
              <a:t> TRB National Transportation Planning Applications Conference</a:t>
            </a:r>
          </a:p>
          <a:p>
            <a:r>
              <a:rPr lang="en-US" dirty="0" smtClean="0">
                <a:solidFill>
                  <a:srgbClr val="FCB426"/>
                </a:solidFill>
                <a:effectLst>
                  <a:outerShdw blurRad="38100" dist="38100" dir="2700000" algn="tl">
                    <a:srgbClr val="000000">
                      <a:alpha val="43137"/>
                    </a:srgbClr>
                  </a:outerShdw>
                </a:effectLst>
              </a:rPr>
              <a:t>Atlantic City, NJ</a:t>
            </a:r>
          </a:p>
          <a:p>
            <a:r>
              <a:rPr lang="en-US" b="1" dirty="0" smtClean="0">
                <a:solidFill>
                  <a:srgbClr val="FCB426"/>
                </a:solidFill>
                <a:effectLst>
                  <a:outerShdw blurRad="38100" dist="38100" dir="2700000" algn="tl">
                    <a:srgbClr val="000000">
                      <a:alpha val="43137"/>
                    </a:srgbClr>
                  </a:outerShdw>
                </a:effectLst>
              </a:rPr>
              <a:t>May 17-21, 2015</a:t>
            </a:r>
            <a:endParaRPr lang="en-US" b="1" dirty="0">
              <a:solidFill>
                <a:srgbClr val="FCB42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691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24200" y="1752600"/>
            <a:ext cx="3749040" cy="48539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Detailing the Scenarios</a:t>
            </a:r>
            <a:endParaRPr lang="en-US" dirty="0"/>
          </a:p>
        </p:txBody>
      </p:sp>
      <p:pic>
        <p:nvPicPr>
          <p:cNvPr id="3" name="Picture 2"/>
          <p:cNvPicPr>
            <a:picLocks noChangeAspect="1"/>
          </p:cNvPicPr>
          <p:nvPr/>
        </p:nvPicPr>
        <p:blipFill>
          <a:blip r:embed="rId4"/>
          <a:stretch>
            <a:fillRect/>
          </a:stretch>
        </p:blipFill>
        <p:spPr>
          <a:xfrm>
            <a:off x="258113" y="1295400"/>
            <a:ext cx="3520440" cy="455676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TextBox 10"/>
          <p:cNvSpPr txBox="1"/>
          <p:nvPr/>
        </p:nvSpPr>
        <p:spPr>
          <a:xfrm>
            <a:off x="181913" y="1167825"/>
            <a:ext cx="4466287"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Commodity Flow Model</a:t>
            </a:r>
          </a:p>
        </p:txBody>
      </p:sp>
      <p:pic>
        <p:nvPicPr>
          <p:cNvPr id="9" name="Picture 8"/>
          <p:cNvPicPr>
            <a:picLocks noChangeAspect="1"/>
          </p:cNvPicPr>
          <p:nvPr/>
        </p:nvPicPr>
        <p:blipFill>
          <a:blip r:embed="rId5"/>
          <a:stretch>
            <a:fillRect/>
          </a:stretch>
        </p:blipFill>
        <p:spPr>
          <a:xfrm>
            <a:off x="6309961" y="2779799"/>
            <a:ext cx="2712119" cy="171600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a:stretch>
            <a:fillRect/>
          </a:stretch>
        </p:blipFill>
        <p:spPr>
          <a:xfrm>
            <a:off x="6312964" y="4625340"/>
            <a:ext cx="2678636" cy="169926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712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Detailing the Scenarios</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solidFill>
                <a:srgbClr val="FCB426"/>
              </a:solidFill>
            </a:endParaRPr>
          </a:p>
          <a:p>
            <a:pPr marL="0" indent="0">
              <a:spcBef>
                <a:spcPts val="2400"/>
              </a:spcBef>
              <a:buNone/>
            </a:pPr>
            <a:r>
              <a:rPr lang="en-US" dirty="0" smtClean="0">
                <a:solidFill>
                  <a:srgbClr val="FCB426"/>
                </a:solidFill>
              </a:rPr>
              <a:t>   Accelerated Growth</a:t>
            </a:r>
          </a:p>
          <a:p>
            <a:pPr marL="457200" lvl="1" indent="0">
              <a:buNone/>
            </a:pPr>
            <a:r>
              <a:rPr lang="en-US" sz="3200" dirty="0"/>
              <a:t>x</a:t>
            </a:r>
            <a:r>
              <a:rPr lang="en-US" sz="3200" dirty="0" smtClean="0"/>
              <a:t> 120% Background</a:t>
            </a:r>
          </a:p>
          <a:p>
            <a:pPr marL="457200" lvl="1" indent="0">
              <a:buNone/>
            </a:pPr>
            <a:r>
              <a:rPr lang="en-US" sz="3200" dirty="0"/>
              <a:t>x</a:t>
            </a:r>
            <a:r>
              <a:rPr lang="en-US" sz="3200" dirty="0" smtClean="0"/>
              <a:t> 140% Targeted Industries</a:t>
            </a:r>
          </a:p>
          <a:p>
            <a:pPr marL="457200" lvl="1" indent="0">
              <a:buNone/>
            </a:pPr>
            <a:r>
              <a:rPr lang="en-US" sz="3200" dirty="0" smtClean="0"/>
              <a:t>x 105% Market Shifts</a:t>
            </a:r>
          </a:p>
          <a:p>
            <a:pPr marL="457200" lvl="1" indent="0">
              <a:buNone/>
            </a:pPr>
            <a:r>
              <a:rPr lang="en-US" sz="3200" dirty="0" smtClean="0"/>
              <a:t>x Model Productivity Factors</a:t>
            </a:r>
          </a:p>
          <a:p>
            <a:pPr marL="0" lvl="1" indent="0">
              <a:spcBef>
                <a:spcPts val="2400"/>
              </a:spcBef>
              <a:buNone/>
            </a:pPr>
            <a:r>
              <a:rPr lang="en-US" sz="3200" dirty="0" smtClean="0">
                <a:solidFill>
                  <a:srgbClr val="FCB426"/>
                </a:solidFill>
              </a:rPr>
              <a:t>   </a:t>
            </a:r>
            <a:endParaRPr lang="en-US" sz="3200" dirty="0" smtClean="0"/>
          </a:p>
        </p:txBody>
      </p:sp>
      <p:pic>
        <p:nvPicPr>
          <p:cNvPr id="13"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21336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244025"/>
            <a:ext cx="5059398"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Growth Levels &amp; Locations</a:t>
            </a:r>
          </a:p>
        </p:txBody>
      </p:sp>
      <p:sp>
        <p:nvSpPr>
          <p:cNvPr id="12" name="TextBox 11"/>
          <p:cNvSpPr txBox="1"/>
          <p:nvPr/>
        </p:nvSpPr>
        <p:spPr>
          <a:xfrm>
            <a:off x="1958906" y="5399782"/>
            <a:ext cx="7032694" cy="1077218"/>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r>
              <a:rPr lang="en-US" sz="3200" i="1" dirty="0" smtClean="0">
                <a:solidFill>
                  <a:srgbClr val="FCB426"/>
                </a:solidFill>
                <a:latin typeface="Arial" panose="020B0604020202020204" pitchFamily="34" charset="0"/>
                <a:cs typeface="Arial" panose="020B0604020202020204" pitchFamily="34" charset="0"/>
              </a:rPr>
              <a:t>  8% add’l pop &amp; employ vs. Trendline</a:t>
            </a:r>
          </a:p>
          <a:p>
            <a:r>
              <a:rPr lang="en-US" sz="3200" i="1" dirty="0" smtClean="0">
                <a:solidFill>
                  <a:srgbClr val="FCB426"/>
                </a:solidFill>
                <a:latin typeface="Arial" panose="020B0604020202020204" pitchFamily="34" charset="0"/>
                <a:cs typeface="Arial" panose="020B0604020202020204" pitchFamily="34" charset="0"/>
              </a:rPr>
              <a:t>14% add’l freight vs. Trendline</a:t>
            </a:r>
          </a:p>
        </p:txBody>
      </p:sp>
      <p:pic>
        <p:nvPicPr>
          <p:cNvPr id="9" name="Picture 8"/>
          <p:cNvPicPr>
            <a:picLocks noChangeAspect="1"/>
          </p:cNvPicPr>
          <p:nvPr/>
        </p:nvPicPr>
        <p:blipFill rotWithShape="1">
          <a:blip r:embed="rId4"/>
          <a:srcRect l="2381" t="1542" r="2083" b="1840"/>
          <a:stretch/>
        </p:blipFill>
        <p:spPr>
          <a:xfrm>
            <a:off x="6429102" y="1524000"/>
            <a:ext cx="2562497" cy="3352800"/>
          </a:xfrm>
          <a:prstGeom prst="rect">
            <a:avLst/>
          </a:prstGeom>
        </p:spPr>
      </p:pic>
    </p:spTree>
    <p:extLst>
      <p:ext uri="{BB962C8B-B14F-4D97-AF65-F5344CB8AC3E}">
        <p14:creationId xmlns:p14="http://schemas.microsoft.com/office/powerpoint/2010/main" val="397871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Detailing the Scenarios</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solidFill>
                <a:srgbClr val="FCB426"/>
              </a:solidFill>
            </a:endParaRPr>
          </a:p>
          <a:p>
            <a:pPr marL="0" indent="0">
              <a:spcBef>
                <a:spcPts val="2400"/>
              </a:spcBef>
              <a:buNone/>
            </a:pPr>
            <a:r>
              <a:rPr lang="en-US" dirty="0">
                <a:solidFill>
                  <a:srgbClr val="FCB426"/>
                </a:solidFill>
              </a:rPr>
              <a:t> </a:t>
            </a:r>
            <a:r>
              <a:rPr lang="en-US" dirty="0" smtClean="0">
                <a:solidFill>
                  <a:srgbClr val="FCB426"/>
                </a:solidFill>
              </a:rPr>
              <a:t>  Delaware City Refinery</a:t>
            </a:r>
          </a:p>
          <a:p>
            <a:pPr lvl="1"/>
            <a:r>
              <a:rPr lang="en-US" sz="3200" dirty="0" smtClean="0"/>
              <a:t>Grow oil to TAZ</a:t>
            </a:r>
          </a:p>
          <a:p>
            <a:pPr marL="0" indent="0">
              <a:spcBef>
                <a:spcPts val="2400"/>
              </a:spcBef>
              <a:buNone/>
            </a:pPr>
            <a:r>
              <a:rPr lang="en-US" dirty="0" smtClean="0">
                <a:solidFill>
                  <a:srgbClr val="FCB426"/>
                </a:solidFill>
              </a:rPr>
              <a:t>   Indian River Power Plant</a:t>
            </a:r>
          </a:p>
          <a:p>
            <a:pPr lvl="1"/>
            <a:r>
              <a:rPr lang="en-US" sz="3200" dirty="0" smtClean="0"/>
              <a:t>Delete coal to TAZ</a:t>
            </a:r>
          </a:p>
          <a:p>
            <a:pPr marL="0" lvl="1" indent="0">
              <a:spcBef>
                <a:spcPts val="2400"/>
              </a:spcBef>
              <a:buNone/>
            </a:pPr>
            <a:r>
              <a:rPr lang="en-US" sz="3200" dirty="0">
                <a:solidFill>
                  <a:srgbClr val="FCB426"/>
                </a:solidFill>
              </a:rPr>
              <a:t> </a:t>
            </a:r>
            <a:r>
              <a:rPr lang="en-US" sz="3200" dirty="0" smtClean="0">
                <a:solidFill>
                  <a:srgbClr val="FCB426"/>
                </a:solidFill>
              </a:rPr>
              <a:t>  Panama Canal Expansion</a:t>
            </a:r>
            <a:endParaRPr lang="en-US" sz="3200" dirty="0">
              <a:solidFill>
                <a:srgbClr val="FCB426"/>
              </a:solidFill>
            </a:endParaRPr>
          </a:p>
          <a:p>
            <a:pPr lvl="1"/>
            <a:r>
              <a:rPr lang="en-US" sz="3200" dirty="0" smtClean="0"/>
              <a:t>Explore &amp; isolate FAF import/exports</a:t>
            </a:r>
          </a:p>
          <a:p>
            <a:pPr lvl="1"/>
            <a:r>
              <a:rPr lang="en-US" sz="3200" dirty="0" smtClean="0"/>
              <a:t>Grow select flows by 20% (10M tons)</a:t>
            </a:r>
          </a:p>
        </p:txBody>
      </p:sp>
      <p:pic>
        <p:nvPicPr>
          <p:cNvPr id="13"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21336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4"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41300" y="35052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244025"/>
            <a:ext cx="3851504"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Trip</a:t>
            </a:r>
            <a:r>
              <a:rPr lang="en-US" sz="3200" dirty="0">
                <a:solidFill>
                  <a:schemeClr val="tx2">
                    <a:lumMod val="75000"/>
                  </a:schemeClr>
                </a:solidFill>
                <a:latin typeface="Arial" panose="020B0604020202020204" pitchFamily="34" charset="0"/>
                <a:cs typeface="Arial" panose="020B0604020202020204" pitchFamily="34" charset="0"/>
              </a:rPr>
              <a:t> </a:t>
            </a:r>
            <a:r>
              <a:rPr lang="en-US" sz="3200" dirty="0" smtClean="0">
                <a:solidFill>
                  <a:schemeClr val="tx2">
                    <a:lumMod val="75000"/>
                  </a:schemeClr>
                </a:solidFill>
                <a:latin typeface="Arial" panose="020B0604020202020204" pitchFamily="34" charset="0"/>
                <a:cs typeface="Arial" panose="020B0604020202020204" pitchFamily="34" charset="0"/>
              </a:rPr>
              <a:t>Table Revisions</a:t>
            </a:r>
          </a:p>
        </p:txBody>
      </p:sp>
      <p:pic>
        <p:nvPicPr>
          <p:cNvPr id="7"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48768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6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Detailing the Scenarios</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solidFill>
                <a:srgbClr val="FCB426"/>
              </a:solidFill>
            </a:endParaRPr>
          </a:p>
          <a:p>
            <a:pPr marL="0" indent="0">
              <a:spcBef>
                <a:spcPts val="2400"/>
              </a:spcBef>
              <a:buNone/>
            </a:pPr>
            <a:r>
              <a:rPr lang="en-US" dirty="0" smtClean="0">
                <a:solidFill>
                  <a:srgbClr val="FCB426"/>
                </a:solidFill>
              </a:rPr>
              <a:t>   Highway Projects</a:t>
            </a:r>
          </a:p>
          <a:p>
            <a:pPr lvl="1"/>
            <a:r>
              <a:rPr lang="en-US" sz="3200" dirty="0" smtClean="0"/>
              <a:t>Modify highway model network</a:t>
            </a:r>
          </a:p>
          <a:p>
            <a:pPr marL="0" indent="0">
              <a:spcBef>
                <a:spcPts val="2400"/>
              </a:spcBef>
              <a:buNone/>
            </a:pPr>
            <a:r>
              <a:rPr lang="en-US" dirty="0" smtClean="0">
                <a:solidFill>
                  <a:srgbClr val="FCB426"/>
                </a:solidFill>
              </a:rPr>
              <a:t>   Rail Bridge Constraints</a:t>
            </a:r>
            <a:endParaRPr lang="en-US" dirty="0">
              <a:solidFill>
                <a:srgbClr val="FCB426"/>
              </a:solidFill>
            </a:endParaRPr>
          </a:p>
          <a:p>
            <a:pPr lvl="1"/>
            <a:r>
              <a:rPr lang="en-US" sz="3200" dirty="0"/>
              <a:t>Delete rail network </a:t>
            </a:r>
            <a:r>
              <a:rPr lang="en-US" sz="3200" dirty="0" smtClean="0"/>
              <a:t>links</a:t>
            </a:r>
          </a:p>
          <a:p>
            <a:pPr marL="0" indent="0">
              <a:spcBef>
                <a:spcPts val="2400"/>
              </a:spcBef>
              <a:buNone/>
            </a:pPr>
            <a:r>
              <a:rPr lang="en-US" dirty="0" smtClean="0">
                <a:solidFill>
                  <a:srgbClr val="FCB426"/>
                </a:solidFill>
              </a:rPr>
              <a:t>   River </a:t>
            </a:r>
            <a:r>
              <a:rPr lang="en-US" dirty="0">
                <a:solidFill>
                  <a:srgbClr val="FCB426"/>
                </a:solidFill>
              </a:rPr>
              <a:t>Constraints</a:t>
            </a:r>
          </a:p>
          <a:p>
            <a:pPr lvl="1"/>
            <a:r>
              <a:rPr lang="en-US" sz="3200" dirty="0"/>
              <a:t>Delete river network links</a:t>
            </a:r>
          </a:p>
          <a:p>
            <a:pPr lvl="1"/>
            <a:r>
              <a:rPr lang="en-US" sz="3200" dirty="0" smtClean="0"/>
              <a:t>Adjust </a:t>
            </a:r>
            <a:r>
              <a:rPr lang="en-US" sz="3200" dirty="0"/>
              <a:t>trip table and O-D pairings</a:t>
            </a:r>
          </a:p>
          <a:p>
            <a:pPr lvl="1"/>
            <a:endParaRPr lang="en-US" sz="3200" dirty="0" smtClean="0"/>
          </a:p>
        </p:txBody>
      </p:sp>
      <p:sp>
        <p:nvSpPr>
          <p:cNvPr id="9" name="TextBox 8"/>
          <p:cNvSpPr txBox="1"/>
          <p:nvPr/>
        </p:nvSpPr>
        <p:spPr>
          <a:xfrm>
            <a:off x="228600" y="1244025"/>
            <a:ext cx="3579826"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Network Revisions</a:t>
            </a:r>
          </a:p>
        </p:txBody>
      </p:sp>
      <p:pic>
        <p:nvPicPr>
          <p:cNvPr id="10"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21336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1"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41300" y="35052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2"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48768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3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Detailing the Scenarios</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solidFill>
                <a:srgbClr val="FCB426"/>
              </a:solidFill>
            </a:endParaRPr>
          </a:p>
          <a:p>
            <a:pPr marL="0" indent="0">
              <a:spcBef>
                <a:spcPts val="2400"/>
              </a:spcBef>
              <a:buNone/>
            </a:pPr>
            <a:r>
              <a:rPr lang="en-US" dirty="0" smtClean="0">
                <a:solidFill>
                  <a:srgbClr val="FCB426"/>
                </a:solidFill>
              </a:rPr>
              <a:t>   Rail Service or Access</a:t>
            </a:r>
          </a:p>
          <a:p>
            <a:pPr lvl="1"/>
            <a:r>
              <a:rPr lang="en-US" sz="3200" dirty="0" smtClean="0"/>
              <a:t>Modify rail network link speeds</a:t>
            </a:r>
          </a:p>
          <a:p>
            <a:pPr marL="0" indent="0">
              <a:spcBef>
                <a:spcPts val="2400"/>
              </a:spcBef>
              <a:buNone/>
            </a:pPr>
            <a:r>
              <a:rPr lang="en-US" dirty="0" smtClean="0">
                <a:solidFill>
                  <a:srgbClr val="FCB426"/>
                </a:solidFill>
              </a:rPr>
              <a:t>   Highway/Rail Grade Separation</a:t>
            </a:r>
            <a:endParaRPr lang="en-US" dirty="0">
              <a:solidFill>
                <a:srgbClr val="FCB426"/>
              </a:solidFill>
            </a:endParaRPr>
          </a:p>
          <a:p>
            <a:pPr lvl="1"/>
            <a:r>
              <a:rPr lang="en-US" sz="3200" dirty="0" smtClean="0"/>
              <a:t>Modify highway network link speeds</a:t>
            </a:r>
          </a:p>
          <a:p>
            <a:pPr marL="0" indent="0">
              <a:spcBef>
                <a:spcPts val="2400"/>
              </a:spcBef>
              <a:buNone/>
            </a:pPr>
            <a:r>
              <a:rPr lang="en-US" dirty="0" smtClean="0">
                <a:solidFill>
                  <a:srgbClr val="FCB426"/>
                </a:solidFill>
              </a:rPr>
              <a:t>   Intermodal Operations</a:t>
            </a:r>
            <a:endParaRPr lang="en-US" dirty="0">
              <a:solidFill>
                <a:srgbClr val="FCB426"/>
              </a:solidFill>
            </a:endParaRPr>
          </a:p>
          <a:p>
            <a:pPr lvl="1"/>
            <a:r>
              <a:rPr lang="en-US" sz="3200" dirty="0" smtClean="0"/>
              <a:t>Add new transportation logistics node</a:t>
            </a:r>
          </a:p>
          <a:p>
            <a:pPr lvl="1"/>
            <a:r>
              <a:rPr lang="en-US" sz="3200" dirty="0" smtClean="0"/>
              <a:t>Adjust model weighting factors</a:t>
            </a:r>
          </a:p>
        </p:txBody>
      </p:sp>
      <p:sp>
        <p:nvSpPr>
          <p:cNvPr id="9" name="TextBox 8"/>
          <p:cNvSpPr txBox="1"/>
          <p:nvPr/>
        </p:nvSpPr>
        <p:spPr>
          <a:xfrm>
            <a:off x="228600" y="1244025"/>
            <a:ext cx="2688557"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Other Factors</a:t>
            </a:r>
          </a:p>
        </p:txBody>
      </p:sp>
      <p:pic>
        <p:nvPicPr>
          <p:cNvPr id="10"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21336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1"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41300" y="35052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2" name="Picture 2" descr="C:\Users\creese\AppData\Local\Microsoft\Windows\Temporary Internet Files\Content.IE5\MGDR9B18\MC900217482[1].wmf"/>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2201" b="68033"/>
          <a:stretch/>
        </p:blipFill>
        <p:spPr bwMode="auto">
          <a:xfrm>
            <a:off x="228600" y="4876800"/>
            <a:ext cx="403166" cy="45720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7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Scenarios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CB426"/>
                </a:solidFill>
              </a:rPr>
              <a:t>System Perspectives</a:t>
            </a:r>
          </a:p>
        </p:txBody>
      </p:sp>
      <p:pic>
        <p:nvPicPr>
          <p:cNvPr id="7" name="Picture 6"/>
          <p:cNvPicPr>
            <a:picLocks noChangeAspect="1"/>
          </p:cNvPicPr>
          <p:nvPr/>
        </p:nvPicPr>
        <p:blipFill>
          <a:blip r:embed="rId3"/>
          <a:stretch>
            <a:fillRect/>
          </a:stretch>
        </p:blipFill>
        <p:spPr>
          <a:xfrm>
            <a:off x="762000" y="1926969"/>
            <a:ext cx="7543800" cy="4001391"/>
          </a:xfrm>
          <a:prstGeom prst="rect">
            <a:avLst/>
          </a:prstGeom>
        </p:spPr>
      </p:pic>
      <p:sp>
        <p:nvSpPr>
          <p:cNvPr id="8" name="TextBox 7"/>
          <p:cNvSpPr txBox="1"/>
          <p:nvPr/>
        </p:nvSpPr>
        <p:spPr>
          <a:xfrm>
            <a:off x="1120145" y="1929825"/>
            <a:ext cx="6827510"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Example: Tons by Mode by Scenario</a:t>
            </a:r>
          </a:p>
        </p:txBody>
      </p:sp>
      <p:sp>
        <p:nvSpPr>
          <p:cNvPr id="4" name="Oval 3"/>
          <p:cNvSpPr/>
          <p:nvPr/>
        </p:nvSpPr>
        <p:spPr>
          <a:xfrm>
            <a:off x="6934200" y="2590800"/>
            <a:ext cx="685800" cy="685800"/>
          </a:xfrm>
          <a:prstGeom prst="ellipse">
            <a:avLst/>
          </a:prstGeom>
          <a:noFill/>
          <a:ln w="76200">
            <a:solidFill>
              <a:srgbClr val="FCB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 y="5867400"/>
            <a:ext cx="8177239" cy="584775"/>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r>
              <a:rPr lang="en-US" sz="3200" i="1" dirty="0" smtClean="0">
                <a:solidFill>
                  <a:srgbClr val="FCB426"/>
                </a:solidFill>
                <a:latin typeface="Arial" panose="020B0604020202020204" pitchFamily="34" charset="0"/>
                <a:cs typeface="Arial" panose="020B0604020202020204" pitchFamily="34" charset="0"/>
              </a:rPr>
              <a:t>Impact of accelerated growth on truck levels</a:t>
            </a:r>
          </a:p>
        </p:txBody>
      </p:sp>
    </p:spTree>
    <p:extLst>
      <p:ext uri="{BB962C8B-B14F-4D97-AF65-F5344CB8AC3E}">
        <p14:creationId xmlns:p14="http://schemas.microsoft.com/office/powerpoint/2010/main" val="6124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Scenarios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CB426"/>
                </a:solidFill>
              </a:rPr>
              <a:t>Corridor Perspectives</a:t>
            </a:r>
          </a:p>
        </p:txBody>
      </p:sp>
      <p:pic>
        <p:nvPicPr>
          <p:cNvPr id="8" name="Picture 7"/>
          <p:cNvPicPr>
            <a:picLocks noChangeAspect="1"/>
          </p:cNvPicPr>
          <p:nvPr/>
        </p:nvPicPr>
        <p:blipFill>
          <a:blip r:embed="rId3"/>
          <a:stretch>
            <a:fillRect/>
          </a:stretch>
        </p:blipFill>
        <p:spPr>
          <a:xfrm>
            <a:off x="274982" y="2895600"/>
            <a:ext cx="8640418" cy="3048000"/>
          </a:xfrm>
          <a:prstGeom prst="rect">
            <a:avLst/>
          </a:prstGeom>
        </p:spPr>
      </p:pic>
      <p:sp>
        <p:nvSpPr>
          <p:cNvPr id="7" name="TextBox 6"/>
          <p:cNvSpPr txBox="1"/>
          <p:nvPr/>
        </p:nvSpPr>
        <p:spPr>
          <a:xfrm>
            <a:off x="3505200" y="2209800"/>
            <a:ext cx="5417189"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Example: Truck VHT by LOS</a:t>
            </a:r>
          </a:p>
        </p:txBody>
      </p:sp>
      <p:sp>
        <p:nvSpPr>
          <p:cNvPr id="15" name="TextBox 14"/>
          <p:cNvSpPr txBox="1"/>
          <p:nvPr/>
        </p:nvSpPr>
        <p:spPr>
          <a:xfrm>
            <a:off x="274982" y="5943600"/>
            <a:ext cx="8040984" cy="584775"/>
          </a:xfrm>
          <a:prstGeom prst="rect">
            <a:avLst/>
          </a:prstGeom>
          <a:noFill/>
        </p:spPr>
        <p:style>
          <a:lnRef idx="0">
            <a:scrgbClr r="0" g="0" b="0"/>
          </a:lnRef>
          <a:fillRef idx="1002">
            <a:schemeClr val="lt1"/>
          </a:fillRef>
          <a:effectRef idx="0">
            <a:scrgbClr r="0" g="0" b="0"/>
          </a:effectRef>
          <a:fontRef idx="major"/>
        </p:style>
        <p:txBody>
          <a:bodyPr wrap="none" rtlCol="0">
            <a:spAutoFit/>
          </a:bodyPr>
          <a:lstStyle/>
          <a:p>
            <a:r>
              <a:rPr lang="en-US" sz="3200" i="1" dirty="0" smtClean="0">
                <a:solidFill>
                  <a:srgbClr val="FCB426"/>
                </a:solidFill>
                <a:latin typeface="Arial" panose="020B0604020202020204" pitchFamily="34" charset="0"/>
                <a:cs typeface="Arial" panose="020B0604020202020204" pitchFamily="34" charset="0"/>
              </a:rPr>
              <a:t>Impact of truck vs. barge traffic to Salisbury</a:t>
            </a:r>
          </a:p>
        </p:txBody>
      </p:sp>
    </p:spTree>
    <p:extLst>
      <p:ext uri="{BB962C8B-B14F-4D97-AF65-F5344CB8AC3E}">
        <p14:creationId xmlns:p14="http://schemas.microsoft.com/office/powerpoint/2010/main" val="148411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Scenarios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CB426"/>
                </a:solidFill>
              </a:rPr>
              <a:t>Action Plan</a:t>
            </a:r>
            <a:endParaRPr lang="en-US" dirty="0">
              <a:solidFill>
                <a:srgbClr val="FCB426"/>
              </a:solidFill>
            </a:endParaRPr>
          </a:p>
        </p:txBody>
      </p:sp>
      <p:pic>
        <p:nvPicPr>
          <p:cNvPr id="7" name="Picture 6"/>
          <p:cNvPicPr>
            <a:picLocks noChangeAspect="1"/>
          </p:cNvPicPr>
          <p:nvPr/>
        </p:nvPicPr>
        <p:blipFill>
          <a:blip r:embed="rId3"/>
          <a:stretch>
            <a:fillRect/>
          </a:stretch>
        </p:blipFill>
        <p:spPr>
          <a:xfrm>
            <a:off x="3505200" y="1524000"/>
            <a:ext cx="5522259" cy="3657600"/>
          </a:xfrm>
          <a:prstGeom prst="rect">
            <a:avLst/>
          </a:prstGeom>
        </p:spPr>
      </p:pic>
      <p:pic>
        <p:nvPicPr>
          <p:cNvPr id="11" name="Picture 10"/>
          <p:cNvPicPr>
            <a:picLocks noChangeAspect="1"/>
          </p:cNvPicPr>
          <p:nvPr/>
        </p:nvPicPr>
        <p:blipFill>
          <a:blip r:embed="rId4"/>
          <a:stretch>
            <a:fillRect/>
          </a:stretch>
        </p:blipFill>
        <p:spPr>
          <a:xfrm>
            <a:off x="228600" y="3453384"/>
            <a:ext cx="3198182" cy="1676400"/>
          </a:xfrm>
          <a:prstGeom prst="rect">
            <a:avLst/>
          </a:prstGeom>
        </p:spPr>
      </p:pic>
      <p:pic>
        <p:nvPicPr>
          <p:cNvPr id="6" name="Picture 5"/>
          <p:cNvPicPr>
            <a:picLocks noChangeAspect="1"/>
          </p:cNvPicPr>
          <p:nvPr/>
        </p:nvPicPr>
        <p:blipFill>
          <a:blip r:embed="rId5"/>
          <a:stretch>
            <a:fillRect/>
          </a:stretch>
        </p:blipFill>
        <p:spPr>
          <a:xfrm>
            <a:off x="358615" y="2133182"/>
            <a:ext cx="2917985" cy="1153216"/>
          </a:xfrm>
          <a:prstGeom prst="rect">
            <a:avLst/>
          </a:prstGeom>
        </p:spPr>
      </p:pic>
      <p:sp>
        <p:nvSpPr>
          <p:cNvPr id="9" name="TextBox 8"/>
          <p:cNvSpPr txBox="1"/>
          <p:nvPr/>
        </p:nvSpPr>
        <p:spPr>
          <a:xfrm>
            <a:off x="2209800" y="5323582"/>
            <a:ext cx="6766596" cy="1077218"/>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Example: Scenario Influence as part</a:t>
            </a:r>
          </a:p>
          <a:p>
            <a:r>
              <a:rPr lang="en-US" sz="3200" dirty="0" smtClean="0">
                <a:solidFill>
                  <a:schemeClr val="tx2">
                    <a:lumMod val="75000"/>
                  </a:schemeClr>
                </a:solidFill>
                <a:latin typeface="Arial" panose="020B0604020202020204" pitchFamily="34" charset="0"/>
                <a:cs typeface="Arial" panose="020B0604020202020204" pitchFamily="34" charset="0"/>
              </a:rPr>
              <a:t>of project screening &amp; prioritization</a:t>
            </a:r>
          </a:p>
        </p:txBody>
      </p:sp>
    </p:spTree>
    <p:extLst>
      <p:ext uri="{BB962C8B-B14F-4D97-AF65-F5344CB8AC3E}">
        <p14:creationId xmlns:p14="http://schemas.microsoft.com/office/powerpoint/2010/main" val="33439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rgbClr val="FCB426"/>
                </a:solidFill>
              </a:rPr>
              <a:t>Scenario Planners must…</a:t>
            </a:r>
          </a:p>
          <a:p>
            <a:r>
              <a:rPr lang="en-US" dirty="0" smtClean="0"/>
              <a:t>Engage stakeholders</a:t>
            </a:r>
          </a:p>
          <a:p>
            <a:r>
              <a:rPr lang="en-US" dirty="0" smtClean="0"/>
              <a:t>Accept uncertainty</a:t>
            </a:r>
            <a:endParaRPr lang="en-US" dirty="0"/>
          </a:p>
          <a:p>
            <a:r>
              <a:rPr lang="en-US" dirty="0" smtClean="0"/>
              <a:t>Beware of technical limbo</a:t>
            </a:r>
          </a:p>
          <a:p>
            <a:endParaRPr lang="en-US" dirty="0" smtClean="0"/>
          </a:p>
          <a:p>
            <a:pPr marL="0" indent="0">
              <a:buNone/>
            </a:pPr>
            <a:r>
              <a:rPr lang="en-US" b="1" dirty="0" smtClean="0">
                <a:solidFill>
                  <a:srgbClr val="FCB426"/>
                </a:solidFill>
              </a:rPr>
              <a:t>Scenario Planning will…</a:t>
            </a:r>
          </a:p>
          <a:p>
            <a:r>
              <a:rPr lang="en-US" dirty="0" smtClean="0"/>
              <a:t>Support regional perspectives</a:t>
            </a:r>
          </a:p>
          <a:p>
            <a:r>
              <a:rPr lang="en-US" dirty="0" smtClean="0"/>
              <a:t>Help to inform decision-making</a:t>
            </a:r>
          </a:p>
          <a:p>
            <a:r>
              <a:rPr lang="en-US" dirty="0" smtClean="0"/>
              <a:t>Serve as a planning catalyst</a:t>
            </a:r>
          </a:p>
        </p:txBody>
      </p:sp>
    </p:spTree>
    <p:extLst>
      <p:ext uri="{BB962C8B-B14F-4D97-AF65-F5344CB8AC3E}">
        <p14:creationId xmlns:p14="http://schemas.microsoft.com/office/powerpoint/2010/main" val="286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Box 9"/>
          <p:cNvSpPr txBox="1">
            <a:spLocks noChangeArrowheads="1"/>
          </p:cNvSpPr>
          <p:nvPr/>
        </p:nvSpPr>
        <p:spPr bwMode="auto">
          <a:xfrm>
            <a:off x="381000" y="4876800"/>
            <a:ext cx="4222438" cy="1384995"/>
          </a:xfrm>
          <a:prstGeom prst="rect">
            <a:avLst/>
          </a:prstGeom>
          <a:noFill/>
          <a:ln w="9525">
            <a:noFill/>
            <a:miter lim="800000"/>
            <a:headEnd/>
            <a:tailEnd/>
          </a:ln>
        </p:spPr>
        <p:txBody>
          <a:bodyPr wrap="none">
            <a:spAutoFit/>
          </a:bodyPr>
          <a:lstStyle/>
          <a:p>
            <a:r>
              <a:rPr lang="en-US" sz="3200" b="1" dirty="0" smtClean="0">
                <a:solidFill>
                  <a:srgbClr val="FCB426"/>
                </a:solidFill>
                <a:effectLst>
                  <a:outerShdw blurRad="38100" dist="38100" dir="2700000" algn="tl">
                    <a:srgbClr val="000000">
                      <a:alpha val="43137"/>
                    </a:srgbClr>
                  </a:outerShdw>
                </a:effectLst>
              </a:rPr>
              <a:t>Scott </a:t>
            </a:r>
            <a:r>
              <a:rPr lang="en-US" sz="3200" b="1" dirty="0">
                <a:solidFill>
                  <a:srgbClr val="FCB426"/>
                </a:solidFill>
                <a:effectLst>
                  <a:outerShdw blurRad="38100" dist="38100" dir="2700000" algn="tl">
                    <a:srgbClr val="000000">
                      <a:alpha val="43137"/>
                    </a:srgbClr>
                  </a:outerShdw>
                </a:effectLst>
              </a:rPr>
              <a:t>Thompson-Graves</a:t>
            </a:r>
          </a:p>
          <a:p>
            <a:r>
              <a:rPr lang="en-US" sz="2800" dirty="0">
                <a:solidFill>
                  <a:schemeClr val="bg1"/>
                </a:solidFill>
                <a:effectLst>
                  <a:outerShdw blurRad="38100" dist="38100" dir="2700000" algn="tl">
                    <a:srgbClr val="000000">
                      <a:alpha val="43137"/>
                    </a:srgbClr>
                  </a:outerShdw>
                </a:effectLst>
              </a:rPr>
              <a:t>724-779-7940</a:t>
            </a:r>
          </a:p>
          <a:p>
            <a:r>
              <a:rPr lang="en-US" sz="2400" dirty="0" smtClean="0">
                <a:solidFill>
                  <a:schemeClr val="bg1"/>
                </a:solidFill>
                <a:effectLst>
                  <a:outerShdw blurRad="38100" dist="38100" dir="2700000" algn="tl">
                    <a:srgbClr val="000000">
                      <a:alpha val="43137"/>
                    </a:srgbClr>
                  </a:outerShdw>
                </a:effectLst>
              </a:rPr>
              <a:t>sthompson-graves@wrallp.com</a:t>
            </a:r>
            <a:endParaRPr lang="en-US" sz="2400" dirty="0">
              <a:solidFill>
                <a:schemeClr val="bg1"/>
              </a:solidFill>
              <a:effectLst>
                <a:outerShdw blurRad="38100" dist="38100" dir="2700000" algn="tl">
                  <a:srgbClr val="000000">
                    <a:alpha val="43137"/>
                  </a:srgbClr>
                </a:outerShdw>
              </a:effectLst>
            </a:endParaRPr>
          </a:p>
        </p:txBody>
      </p:sp>
      <p:sp>
        <p:nvSpPr>
          <p:cNvPr id="6" name="TextBox 10"/>
          <p:cNvSpPr txBox="1">
            <a:spLocks noChangeArrowheads="1"/>
          </p:cNvSpPr>
          <p:nvPr/>
        </p:nvSpPr>
        <p:spPr bwMode="auto">
          <a:xfrm>
            <a:off x="5281097" y="2438400"/>
            <a:ext cx="3710503" cy="1384995"/>
          </a:xfrm>
          <a:prstGeom prst="rect">
            <a:avLst/>
          </a:prstGeom>
          <a:noFill/>
          <a:ln w="9525">
            <a:noFill/>
            <a:miter lim="800000"/>
            <a:headEnd/>
            <a:tailEnd/>
          </a:ln>
        </p:spPr>
        <p:txBody>
          <a:bodyPr wrap="none">
            <a:spAutoFit/>
          </a:bodyPr>
          <a:lstStyle/>
          <a:p>
            <a:r>
              <a:rPr lang="en-US" sz="3200" b="1" dirty="0">
                <a:solidFill>
                  <a:srgbClr val="FCB426"/>
                </a:solidFill>
                <a:effectLst>
                  <a:outerShdw blurRad="38100" dist="38100" dir="2700000" algn="tl">
                    <a:srgbClr val="000000">
                      <a:alpha val="43137"/>
                    </a:srgbClr>
                  </a:outerShdw>
                </a:effectLst>
              </a:rPr>
              <a:t>Mike DuRoss</a:t>
            </a:r>
          </a:p>
          <a:p>
            <a:r>
              <a:rPr lang="en-US" sz="2800" dirty="0">
                <a:solidFill>
                  <a:schemeClr val="bg1"/>
                </a:solidFill>
                <a:effectLst>
                  <a:outerShdw blurRad="38100" dist="38100" dir="2700000" algn="tl">
                    <a:srgbClr val="000000">
                      <a:alpha val="43137"/>
                    </a:srgbClr>
                  </a:outerShdw>
                </a:effectLst>
              </a:rPr>
              <a:t>302-760-2110</a:t>
            </a:r>
          </a:p>
          <a:p>
            <a:r>
              <a:rPr lang="en-US" sz="2400" dirty="0">
                <a:solidFill>
                  <a:schemeClr val="bg1"/>
                </a:solidFill>
                <a:effectLst>
                  <a:outerShdw blurRad="38100" dist="38100" dir="2700000" algn="tl">
                    <a:srgbClr val="000000">
                      <a:alpha val="43137"/>
                    </a:srgbClr>
                  </a:outerShdw>
                </a:effectLst>
              </a:rPr>
              <a:t>michael.duross@state.de.us</a:t>
            </a:r>
          </a:p>
        </p:txBody>
      </p:sp>
      <p:sp>
        <p:nvSpPr>
          <p:cNvPr id="7" name="TextBox 10"/>
          <p:cNvSpPr txBox="1">
            <a:spLocks noChangeArrowheads="1"/>
          </p:cNvSpPr>
          <p:nvPr/>
        </p:nvSpPr>
        <p:spPr bwMode="auto">
          <a:xfrm>
            <a:off x="5257800" y="4895671"/>
            <a:ext cx="3190040" cy="1384995"/>
          </a:xfrm>
          <a:prstGeom prst="rect">
            <a:avLst/>
          </a:prstGeom>
          <a:noFill/>
          <a:ln w="9525">
            <a:noFill/>
            <a:miter lim="800000"/>
            <a:headEnd/>
            <a:tailEnd/>
          </a:ln>
        </p:spPr>
        <p:txBody>
          <a:bodyPr wrap="none">
            <a:spAutoFit/>
          </a:bodyPr>
          <a:lstStyle/>
          <a:p>
            <a:r>
              <a:rPr lang="en-US" sz="3200" b="1" dirty="0" smtClean="0">
                <a:solidFill>
                  <a:srgbClr val="FCB426"/>
                </a:solidFill>
                <a:effectLst>
                  <a:outerShdw blurRad="38100" dist="38100" dir="2700000" algn="tl">
                    <a:srgbClr val="000000">
                      <a:alpha val="43137"/>
                    </a:srgbClr>
                  </a:outerShdw>
                </a:effectLst>
              </a:rPr>
              <a:t>Dan Blevins</a:t>
            </a:r>
          </a:p>
          <a:p>
            <a:r>
              <a:rPr lang="en-US" sz="2800" dirty="0" smtClean="0">
                <a:solidFill>
                  <a:schemeClr val="bg1"/>
                </a:solidFill>
                <a:effectLst>
                  <a:outerShdw blurRad="38100" dist="38100" dir="2700000" algn="tl">
                    <a:srgbClr val="000000">
                      <a:alpha val="43137"/>
                    </a:srgbClr>
                  </a:outerShdw>
                </a:effectLst>
              </a:rPr>
              <a:t>302-737-6205</a:t>
            </a:r>
          </a:p>
          <a:p>
            <a:r>
              <a:rPr lang="en-US" sz="2400" dirty="0" smtClean="0">
                <a:solidFill>
                  <a:schemeClr val="bg1"/>
                </a:solidFill>
                <a:effectLst>
                  <a:outerShdw blurRad="38100" dist="38100" dir="2700000" algn="tl">
                    <a:srgbClr val="000000">
                      <a:alpha val="43137"/>
                    </a:srgbClr>
                  </a:outerShdw>
                </a:effectLst>
              </a:rPr>
              <a:t>dblevins@wilmapco.org</a:t>
            </a:r>
            <a:endParaRPr lang="en-US" sz="2400" dirty="0">
              <a:solidFill>
                <a:schemeClr val="bg1"/>
              </a:solidFill>
              <a:effectLst>
                <a:outerShdw blurRad="38100" dist="38100" dir="2700000" algn="tl">
                  <a:srgbClr val="000000">
                    <a:alpha val="43137"/>
                  </a:srgbClr>
                </a:outerShdw>
              </a:effectLst>
            </a:endParaRPr>
          </a:p>
        </p:txBody>
      </p:sp>
      <p:pic>
        <p:nvPicPr>
          <p:cNvPr id="10" name="Picture 3"/>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34000" y="4309979"/>
            <a:ext cx="1842146" cy="49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5410200" y="1524000"/>
            <a:ext cx="1371600" cy="87015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4365" y="1524000"/>
            <a:ext cx="1480635" cy="822071"/>
          </a:xfrm>
          <a:prstGeom prst="rect">
            <a:avLst/>
          </a:prstGeom>
        </p:spPr>
      </p:pic>
      <p:sp>
        <p:nvSpPr>
          <p:cNvPr id="13" name="TextBox 9"/>
          <p:cNvSpPr txBox="1">
            <a:spLocks noChangeArrowheads="1"/>
          </p:cNvSpPr>
          <p:nvPr/>
        </p:nvSpPr>
        <p:spPr bwMode="auto">
          <a:xfrm>
            <a:off x="381000" y="2438400"/>
            <a:ext cx="2658035" cy="1384995"/>
          </a:xfrm>
          <a:prstGeom prst="rect">
            <a:avLst/>
          </a:prstGeom>
          <a:noFill/>
          <a:ln w="9525">
            <a:noFill/>
            <a:miter lim="800000"/>
            <a:headEnd/>
            <a:tailEnd/>
          </a:ln>
        </p:spPr>
        <p:txBody>
          <a:bodyPr wrap="none">
            <a:spAutoFit/>
          </a:bodyPr>
          <a:lstStyle/>
          <a:p>
            <a:r>
              <a:rPr lang="en-US" sz="3200" b="1" dirty="0" smtClean="0">
                <a:solidFill>
                  <a:srgbClr val="FCB426"/>
                </a:solidFill>
                <a:effectLst>
                  <a:outerShdw blurRad="38100" dist="38100" dir="2700000" algn="tl">
                    <a:srgbClr val="000000">
                      <a:alpha val="43137"/>
                    </a:srgbClr>
                  </a:outerShdw>
                </a:effectLst>
              </a:rPr>
              <a:t>Chad D. Reese</a:t>
            </a:r>
            <a:endParaRPr lang="en-US" sz="3200" b="1" dirty="0">
              <a:solidFill>
                <a:srgbClr val="FCB426"/>
              </a:solidFill>
              <a:effectLst>
                <a:outerShdw blurRad="38100" dist="38100" dir="2700000" algn="tl">
                  <a:srgbClr val="000000">
                    <a:alpha val="43137"/>
                  </a:srgbClr>
                </a:outerShdw>
              </a:effectLst>
            </a:endParaRPr>
          </a:p>
          <a:p>
            <a:r>
              <a:rPr lang="en-US" sz="2800" dirty="0">
                <a:solidFill>
                  <a:schemeClr val="bg1"/>
                </a:solidFill>
                <a:effectLst>
                  <a:outerShdw blurRad="38100" dist="38100" dir="2700000" algn="tl">
                    <a:srgbClr val="000000">
                      <a:alpha val="43137"/>
                    </a:srgbClr>
                  </a:outerShdw>
                </a:effectLst>
              </a:rPr>
              <a:t>724-779-7940</a:t>
            </a:r>
          </a:p>
          <a:p>
            <a:r>
              <a:rPr lang="en-US" sz="2400" dirty="0" smtClean="0">
                <a:solidFill>
                  <a:schemeClr val="bg1"/>
                </a:solidFill>
                <a:effectLst>
                  <a:outerShdw blurRad="38100" dist="38100" dir="2700000" algn="tl">
                    <a:srgbClr val="000000">
                      <a:alpha val="43137"/>
                    </a:srgbClr>
                  </a:outerShdw>
                </a:effectLst>
              </a:rPr>
              <a:t>creese@wrallp.com</a:t>
            </a:r>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4365" y="4038600"/>
            <a:ext cx="1480635" cy="822071"/>
          </a:xfrm>
          <a:prstGeom prst="rect">
            <a:avLst/>
          </a:prstGeom>
        </p:spPr>
      </p:pic>
    </p:spTree>
    <p:extLst>
      <p:ext uri="{BB962C8B-B14F-4D97-AF65-F5344CB8AC3E}">
        <p14:creationId xmlns:p14="http://schemas.microsoft.com/office/powerpoint/2010/main" val="85884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69658" y="2656026"/>
            <a:ext cx="1878542" cy="246062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594644" y="2288251"/>
            <a:ext cx="1894417" cy="24500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p:txBody>
          <a:bodyPr/>
          <a:lstStyle/>
          <a:p>
            <a:pPr marL="0" indent="0">
              <a:buNone/>
            </a:pPr>
            <a:r>
              <a:rPr lang="en-US" b="1" dirty="0" smtClean="0">
                <a:solidFill>
                  <a:srgbClr val="FCB426"/>
                </a:solidFill>
              </a:rPr>
              <a:t>2011</a:t>
            </a:r>
            <a:endParaRPr lang="en-US" b="1" dirty="0">
              <a:solidFill>
                <a:srgbClr val="FCB426"/>
              </a:solidFill>
            </a:endParaRPr>
          </a:p>
        </p:txBody>
      </p:sp>
      <p:sp>
        <p:nvSpPr>
          <p:cNvPr id="2" name="Title 1"/>
          <p:cNvSpPr>
            <a:spLocks noGrp="1"/>
          </p:cNvSpPr>
          <p:nvPr>
            <p:ph type="title"/>
          </p:nvPr>
        </p:nvSpPr>
        <p:spPr/>
        <p:txBody>
          <a:bodyPr>
            <a:normAutofit/>
          </a:bodyPr>
          <a:lstStyle/>
          <a:p>
            <a:r>
              <a:rPr lang="en-US" dirty="0" smtClean="0"/>
              <a:t>Recent Trends</a:t>
            </a:r>
            <a:endParaRPr lang="en-US" dirty="0"/>
          </a:p>
        </p:txBody>
      </p:sp>
      <p:pic>
        <p:nvPicPr>
          <p:cNvPr id="4" name="Picture 3"/>
          <p:cNvPicPr>
            <a:picLocks noChangeAspect="1"/>
          </p:cNvPicPr>
          <p:nvPr/>
        </p:nvPicPr>
        <p:blipFill>
          <a:blip r:embed="rId5"/>
          <a:stretch>
            <a:fillRect/>
          </a:stretch>
        </p:blipFill>
        <p:spPr>
          <a:xfrm>
            <a:off x="559858" y="1905000"/>
            <a:ext cx="1905000" cy="246062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861642" y="5794441"/>
            <a:ext cx="3360420" cy="657733"/>
          </a:xfrm>
          <a:prstGeom prst="rect">
            <a:avLst/>
          </a:prstGeom>
          <a:ln>
            <a:solidFill>
              <a:schemeClr val="bg1">
                <a:lumMod val="65000"/>
              </a:schemeClr>
            </a:solidFill>
          </a:ln>
        </p:spPr>
      </p:pic>
      <p:sp>
        <p:nvSpPr>
          <p:cNvPr id="6" name="TextBox 5"/>
          <p:cNvSpPr txBox="1"/>
          <p:nvPr/>
        </p:nvSpPr>
        <p:spPr>
          <a:xfrm>
            <a:off x="381000" y="5130225"/>
            <a:ext cx="1095172" cy="584775"/>
          </a:xfrm>
          <a:prstGeom prst="rect">
            <a:avLst/>
          </a:prstGeom>
          <a:noFill/>
        </p:spPr>
        <p:txBody>
          <a:bodyPr wrap="none" rtlCol="0">
            <a:spAutoFit/>
          </a:bodyPr>
          <a:lstStyle/>
          <a:p>
            <a:r>
              <a:rPr lang="en-US" sz="3200" b="1" dirty="0" smtClean="0">
                <a:solidFill>
                  <a:srgbClr val="FCB426"/>
                </a:solidFill>
                <a:latin typeface="Arial" panose="020B0604020202020204" pitchFamily="34" charset="0"/>
                <a:cs typeface="Arial" panose="020B0604020202020204" pitchFamily="34" charset="0"/>
              </a:rPr>
              <a:t>2012</a:t>
            </a:r>
          </a:p>
        </p:txBody>
      </p:sp>
      <p:pic>
        <p:nvPicPr>
          <p:cNvPr id="10" name="Picture 9"/>
          <p:cNvPicPr>
            <a:picLocks noChangeAspect="1"/>
          </p:cNvPicPr>
          <p:nvPr/>
        </p:nvPicPr>
        <p:blipFill>
          <a:blip r:embed="rId7"/>
          <a:stretch>
            <a:fillRect/>
          </a:stretch>
        </p:blipFill>
        <p:spPr>
          <a:xfrm>
            <a:off x="5277928" y="1872184"/>
            <a:ext cx="3505200" cy="4528616"/>
          </a:xfrm>
          <a:prstGeom prst="rect">
            <a:avLst/>
          </a:prstGeom>
          <a:ln>
            <a:solidFill>
              <a:schemeClr val="bg1">
                <a:lumMod val="75000"/>
              </a:schemeClr>
            </a:solidFill>
          </a:ln>
        </p:spPr>
      </p:pic>
      <p:sp>
        <p:nvSpPr>
          <p:cNvPr id="11" name="TextBox 10"/>
          <p:cNvSpPr txBox="1"/>
          <p:nvPr/>
        </p:nvSpPr>
        <p:spPr>
          <a:xfrm>
            <a:off x="5181600" y="1244025"/>
            <a:ext cx="1095172" cy="584775"/>
          </a:xfrm>
          <a:prstGeom prst="rect">
            <a:avLst/>
          </a:prstGeom>
          <a:noFill/>
        </p:spPr>
        <p:txBody>
          <a:bodyPr wrap="none" rtlCol="0">
            <a:spAutoFit/>
          </a:bodyPr>
          <a:lstStyle/>
          <a:p>
            <a:r>
              <a:rPr lang="en-US" sz="3200" b="1" dirty="0" smtClean="0">
                <a:solidFill>
                  <a:srgbClr val="FCB426"/>
                </a:solidFill>
                <a:latin typeface="Arial" panose="020B0604020202020204" pitchFamily="34" charset="0"/>
                <a:cs typeface="Arial" panose="020B0604020202020204" pitchFamily="34" charset="0"/>
              </a:rPr>
              <a:t>2013</a:t>
            </a:r>
          </a:p>
        </p:txBody>
      </p:sp>
    </p:spTree>
    <p:extLst>
      <p:ext uri="{BB962C8B-B14F-4D97-AF65-F5344CB8AC3E}">
        <p14:creationId xmlns:p14="http://schemas.microsoft.com/office/powerpoint/2010/main" val="310275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p:cNvPicPr>
            <a:picLocks noGrp="1" noChangeAspect="1"/>
          </p:cNvPicPr>
          <p:nvPr>
            <p:ph sz="half" idx="2"/>
          </p:nvPr>
        </p:nvPicPr>
        <p:blipFill>
          <a:blip r:embed="rId3"/>
          <a:stretch>
            <a:fillRect/>
          </a:stretch>
        </p:blipFill>
        <p:spPr>
          <a:xfrm>
            <a:off x="4844455" y="1295400"/>
            <a:ext cx="3798489" cy="5029200"/>
          </a:xfrm>
          <a:prstGeom prst="rect">
            <a:avLst/>
          </a:prstGeom>
          <a:ln>
            <a:solidFill>
              <a:schemeClr val="bg1">
                <a:lumMod val="75000"/>
              </a:schemeClr>
            </a:solidFill>
          </a:ln>
        </p:spPr>
      </p:pic>
      <p:sp>
        <p:nvSpPr>
          <p:cNvPr id="4" name="Freeform 3"/>
          <p:cNvSpPr/>
          <p:nvPr/>
        </p:nvSpPr>
        <p:spPr>
          <a:xfrm>
            <a:off x="5738813" y="1638300"/>
            <a:ext cx="1871662" cy="3176588"/>
          </a:xfrm>
          <a:custGeom>
            <a:avLst/>
            <a:gdLst>
              <a:gd name="connsiteX0" fmla="*/ 852487 w 1871662"/>
              <a:gd name="connsiteY0" fmla="*/ 0 h 3176588"/>
              <a:gd name="connsiteX1" fmla="*/ 252412 w 1871662"/>
              <a:gd name="connsiteY1" fmla="*/ 0 h 3176588"/>
              <a:gd name="connsiteX2" fmla="*/ 352425 w 1871662"/>
              <a:gd name="connsiteY2" fmla="*/ 119063 h 3176588"/>
              <a:gd name="connsiteX3" fmla="*/ 395287 w 1871662"/>
              <a:gd name="connsiteY3" fmla="*/ 200025 h 3176588"/>
              <a:gd name="connsiteX4" fmla="*/ 476250 w 1871662"/>
              <a:gd name="connsiteY4" fmla="*/ 276225 h 3176588"/>
              <a:gd name="connsiteX5" fmla="*/ 495300 w 1871662"/>
              <a:gd name="connsiteY5" fmla="*/ 333375 h 3176588"/>
              <a:gd name="connsiteX6" fmla="*/ 614362 w 1871662"/>
              <a:gd name="connsiteY6" fmla="*/ 261938 h 3176588"/>
              <a:gd name="connsiteX7" fmla="*/ 590550 w 1871662"/>
              <a:gd name="connsiteY7" fmla="*/ 371475 h 3176588"/>
              <a:gd name="connsiteX8" fmla="*/ 542925 w 1871662"/>
              <a:gd name="connsiteY8" fmla="*/ 442913 h 3176588"/>
              <a:gd name="connsiteX9" fmla="*/ 585787 w 1871662"/>
              <a:gd name="connsiteY9" fmla="*/ 481013 h 3176588"/>
              <a:gd name="connsiteX10" fmla="*/ 523875 w 1871662"/>
              <a:gd name="connsiteY10" fmla="*/ 557213 h 3176588"/>
              <a:gd name="connsiteX11" fmla="*/ 509587 w 1871662"/>
              <a:gd name="connsiteY11" fmla="*/ 590550 h 3176588"/>
              <a:gd name="connsiteX12" fmla="*/ 509587 w 1871662"/>
              <a:gd name="connsiteY12" fmla="*/ 590550 h 3176588"/>
              <a:gd name="connsiteX13" fmla="*/ 390525 w 1871662"/>
              <a:gd name="connsiteY13" fmla="*/ 623888 h 3176588"/>
              <a:gd name="connsiteX14" fmla="*/ 333375 w 1871662"/>
              <a:gd name="connsiteY14" fmla="*/ 704850 h 3176588"/>
              <a:gd name="connsiteX15" fmla="*/ 261937 w 1871662"/>
              <a:gd name="connsiteY15" fmla="*/ 776288 h 3176588"/>
              <a:gd name="connsiteX16" fmla="*/ 204787 w 1871662"/>
              <a:gd name="connsiteY16" fmla="*/ 904875 h 3176588"/>
              <a:gd name="connsiteX17" fmla="*/ 157162 w 1871662"/>
              <a:gd name="connsiteY17" fmla="*/ 1038225 h 3176588"/>
              <a:gd name="connsiteX18" fmla="*/ 252412 w 1871662"/>
              <a:gd name="connsiteY18" fmla="*/ 1062038 h 3176588"/>
              <a:gd name="connsiteX19" fmla="*/ 252412 w 1871662"/>
              <a:gd name="connsiteY19" fmla="*/ 1262063 h 3176588"/>
              <a:gd name="connsiteX20" fmla="*/ 309562 w 1871662"/>
              <a:gd name="connsiteY20" fmla="*/ 1233488 h 3176588"/>
              <a:gd name="connsiteX21" fmla="*/ 333375 w 1871662"/>
              <a:gd name="connsiteY21" fmla="*/ 1276350 h 3176588"/>
              <a:gd name="connsiteX22" fmla="*/ 195262 w 1871662"/>
              <a:gd name="connsiteY22" fmla="*/ 1323975 h 3176588"/>
              <a:gd name="connsiteX23" fmla="*/ 142875 w 1871662"/>
              <a:gd name="connsiteY23" fmla="*/ 1200150 h 3176588"/>
              <a:gd name="connsiteX24" fmla="*/ 109537 w 1871662"/>
              <a:gd name="connsiteY24" fmla="*/ 1285875 h 3176588"/>
              <a:gd name="connsiteX25" fmla="*/ 47625 w 1871662"/>
              <a:gd name="connsiteY25" fmla="*/ 1357313 h 3176588"/>
              <a:gd name="connsiteX26" fmla="*/ 47625 w 1871662"/>
              <a:gd name="connsiteY26" fmla="*/ 1404938 h 3176588"/>
              <a:gd name="connsiteX27" fmla="*/ 0 w 1871662"/>
              <a:gd name="connsiteY27" fmla="*/ 1543050 h 3176588"/>
              <a:gd name="connsiteX28" fmla="*/ 114300 w 1871662"/>
              <a:gd name="connsiteY28" fmla="*/ 1519238 h 3176588"/>
              <a:gd name="connsiteX29" fmla="*/ 138112 w 1871662"/>
              <a:gd name="connsiteY29" fmla="*/ 1404938 h 3176588"/>
              <a:gd name="connsiteX30" fmla="*/ 209550 w 1871662"/>
              <a:gd name="connsiteY30" fmla="*/ 1395413 h 3176588"/>
              <a:gd name="connsiteX31" fmla="*/ 280987 w 1871662"/>
              <a:gd name="connsiteY31" fmla="*/ 1471613 h 3176588"/>
              <a:gd name="connsiteX32" fmla="*/ 271462 w 1871662"/>
              <a:gd name="connsiteY32" fmla="*/ 1552575 h 3176588"/>
              <a:gd name="connsiteX33" fmla="*/ 304800 w 1871662"/>
              <a:gd name="connsiteY33" fmla="*/ 1647825 h 3176588"/>
              <a:gd name="connsiteX34" fmla="*/ 185737 w 1871662"/>
              <a:gd name="connsiteY34" fmla="*/ 1562100 h 3176588"/>
              <a:gd name="connsiteX35" fmla="*/ 185737 w 1871662"/>
              <a:gd name="connsiteY35" fmla="*/ 1562100 h 3176588"/>
              <a:gd name="connsiteX36" fmla="*/ 123825 w 1871662"/>
              <a:gd name="connsiteY36" fmla="*/ 1643063 h 3176588"/>
              <a:gd name="connsiteX37" fmla="*/ 47625 w 1871662"/>
              <a:gd name="connsiteY37" fmla="*/ 1762125 h 3176588"/>
              <a:gd name="connsiteX38" fmla="*/ 85725 w 1871662"/>
              <a:gd name="connsiteY38" fmla="*/ 1876425 h 3176588"/>
              <a:gd name="connsiteX39" fmla="*/ 176212 w 1871662"/>
              <a:gd name="connsiteY39" fmla="*/ 1733550 h 3176588"/>
              <a:gd name="connsiteX40" fmla="*/ 276225 w 1871662"/>
              <a:gd name="connsiteY40" fmla="*/ 1790700 h 3176588"/>
              <a:gd name="connsiteX41" fmla="*/ 361950 w 1871662"/>
              <a:gd name="connsiteY41" fmla="*/ 1881188 h 3176588"/>
              <a:gd name="connsiteX42" fmla="*/ 428625 w 1871662"/>
              <a:gd name="connsiteY42" fmla="*/ 1966913 h 3176588"/>
              <a:gd name="connsiteX43" fmla="*/ 328612 w 1871662"/>
              <a:gd name="connsiteY43" fmla="*/ 1971675 h 3176588"/>
              <a:gd name="connsiteX44" fmla="*/ 228600 w 1871662"/>
              <a:gd name="connsiteY44" fmla="*/ 1938338 h 3176588"/>
              <a:gd name="connsiteX45" fmla="*/ 147637 w 1871662"/>
              <a:gd name="connsiteY45" fmla="*/ 1919288 h 3176588"/>
              <a:gd name="connsiteX46" fmla="*/ 171450 w 1871662"/>
              <a:gd name="connsiteY46" fmla="*/ 2033588 h 3176588"/>
              <a:gd name="connsiteX47" fmla="*/ 219075 w 1871662"/>
              <a:gd name="connsiteY47" fmla="*/ 2066925 h 3176588"/>
              <a:gd name="connsiteX48" fmla="*/ 171450 w 1871662"/>
              <a:gd name="connsiteY48" fmla="*/ 2128838 h 3176588"/>
              <a:gd name="connsiteX49" fmla="*/ 61912 w 1871662"/>
              <a:gd name="connsiteY49" fmla="*/ 2176463 h 3176588"/>
              <a:gd name="connsiteX50" fmla="*/ 142875 w 1871662"/>
              <a:gd name="connsiteY50" fmla="*/ 2276475 h 3176588"/>
              <a:gd name="connsiteX51" fmla="*/ 204787 w 1871662"/>
              <a:gd name="connsiteY51" fmla="*/ 2390775 h 3176588"/>
              <a:gd name="connsiteX52" fmla="*/ 280987 w 1871662"/>
              <a:gd name="connsiteY52" fmla="*/ 2547938 h 3176588"/>
              <a:gd name="connsiteX53" fmla="*/ 371475 w 1871662"/>
              <a:gd name="connsiteY53" fmla="*/ 2600325 h 3176588"/>
              <a:gd name="connsiteX54" fmla="*/ 452437 w 1871662"/>
              <a:gd name="connsiteY54" fmla="*/ 2590800 h 3176588"/>
              <a:gd name="connsiteX55" fmla="*/ 466725 w 1871662"/>
              <a:gd name="connsiteY55" fmla="*/ 2643188 h 3176588"/>
              <a:gd name="connsiteX56" fmla="*/ 495300 w 1871662"/>
              <a:gd name="connsiteY56" fmla="*/ 2543175 h 3176588"/>
              <a:gd name="connsiteX57" fmla="*/ 495300 w 1871662"/>
              <a:gd name="connsiteY57" fmla="*/ 2447925 h 3176588"/>
              <a:gd name="connsiteX58" fmla="*/ 547687 w 1871662"/>
              <a:gd name="connsiteY58" fmla="*/ 2471738 h 3176588"/>
              <a:gd name="connsiteX59" fmla="*/ 552450 w 1871662"/>
              <a:gd name="connsiteY59" fmla="*/ 2547938 h 3176588"/>
              <a:gd name="connsiteX60" fmla="*/ 609600 w 1871662"/>
              <a:gd name="connsiteY60" fmla="*/ 2609850 h 3176588"/>
              <a:gd name="connsiteX61" fmla="*/ 690562 w 1871662"/>
              <a:gd name="connsiteY61" fmla="*/ 2490788 h 3176588"/>
              <a:gd name="connsiteX62" fmla="*/ 709612 w 1871662"/>
              <a:gd name="connsiteY62" fmla="*/ 2595563 h 3176588"/>
              <a:gd name="connsiteX63" fmla="*/ 814387 w 1871662"/>
              <a:gd name="connsiteY63" fmla="*/ 2628900 h 3176588"/>
              <a:gd name="connsiteX64" fmla="*/ 623887 w 1871662"/>
              <a:gd name="connsiteY64" fmla="*/ 2695575 h 3176588"/>
              <a:gd name="connsiteX65" fmla="*/ 614362 w 1871662"/>
              <a:gd name="connsiteY65" fmla="*/ 2800350 h 3176588"/>
              <a:gd name="connsiteX66" fmla="*/ 771525 w 1871662"/>
              <a:gd name="connsiteY66" fmla="*/ 2800350 h 3176588"/>
              <a:gd name="connsiteX67" fmla="*/ 738187 w 1871662"/>
              <a:gd name="connsiteY67" fmla="*/ 2871788 h 3176588"/>
              <a:gd name="connsiteX68" fmla="*/ 852487 w 1871662"/>
              <a:gd name="connsiteY68" fmla="*/ 2900363 h 3176588"/>
              <a:gd name="connsiteX69" fmla="*/ 709612 w 1871662"/>
              <a:gd name="connsiteY69" fmla="*/ 3009900 h 3176588"/>
              <a:gd name="connsiteX70" fmla="*/ 704850 w 1871662"/>
              <a:gd name="connsiteY70" fmla="*/ 3100388 h 3176588"/>
              <a:gd name="connsiteX71" fmla="*/ 714375 w 1871662"/>
              <a:gd name="connsiteY71" fmla="*/ 3176588 h 3176588"/>
              <a:gd name="connsiteX72" fmla="*/ 962025 w 1871662"/>
              <a:gd name="connsiteY72" fmla="*/ 3109913 h 3176588"/>
              <a:gd name="connsiteX73" fmla="*/ 1062037 w 1871662"/>
              <a:gd name="connsiteY73" fmla="*/ 3057525 h 3176588"/>
              <a:gd name="connsiteX74" fmla="*/ 1395412 w 1871662"/>
              <a:gd name="connsiteY74" fmla="*/ 3024188 h 3176588"/>
              <a:gd name="connsiteX75" fmla="*/ 1509712 w 1871662"/>
              <a:gd name="connsiteY75" fmla="*/ 2857500 h 3176588"/>
              <a:gd name="connsiteX76" fmla="*/ 1624012 w 1871662"/>
              <a:gd name="connsiteY76" fmla="*/ 2690813 h 3176588"/>
              <a:gd name="connsiteX77" fmla="*/ 1647825 w 1871662"/>
              <a:gd name="connsiteY77" fmla="*/ 2581275 h 3176588"/>
              <a:gd name="connsiteX78" fmla="*/ 1757362 w 1871662"/>
              <a:gd name="connsiteY78" fmla="*/ 2609850 h 3176588"/>
              <a:gd name="connsiteX79" fmla="*/ 1657350 w 1871662"/>
              <a:gd name="connsiteY79" fmla="*/ 2786063 h 3176588"/>
              <a:gd name="connsiteX80" fmla="*/ 1595437 w 1871662"/>
              <a:gd name="connsiteY80" fmla="*/ 2900363 h 3176588"/>
              <a:gd name="connsiteX81" fmla="*/ 1566862 w 1871662"/>
              <a:gd name="connsiteY81" fmla="*/ 2967038 h 3176588"/>
              <a:gd name="connsiteX82" fmla="*/ 1652587 w 1871662"/>
              <a:gd name="connsiteY82" fmla="*/ 2962275 h 3176588"/>
              <a:gd name="connsiteX83" fmla="*/ 1733550 w 1871662"/>
              <a:gd name="connsiteY83" fmla="*/ 2781300 h 3176588"/>
              <a:gd name="connsiteX84" fmla="*/ 1781175 w 1871662"/>
              <a:gd name="connsiteY84" fmla="*/ 2571750 h 3176588"/>
              <a:gd name="connsiteX85" fmla="*/ 1843087 w 1871662"/>
              <a:gd name="connsiteY85" fmla="*/ 2438400 h 3176588"/>
              <a:gd name="connsiteX86" fmla="*/ 1871662 w 1871662"/>
              <a:gd name="connsiteY86" fmla="*/ 2257425 h 3176588"/>
              <a:gd name="connsiteX87" fmla="*/ 976312 w 1871662"/>
              <a:gd name="connsiteY87" fmla="*/ 2228850 h 3176588"/>
              <a:gd name="connsiteX88" fmla="*/ 852487 w 1871662"/>
              <a:gd name="connsiteY88" fmla="*/ 0 h 317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871662" h="3176588">
                <a:moveTo>
                  <a:pt x="852487" y="0"/>
                </a:moveTo>
                <a:lnTo>
                  <a:pt x="252412" y="0"/>
                </a:lnTo>
                <a:lnTo>
                  <a:pt x="352425" y="119063"/>
                </a:lnTo>
                <a:lnTo>
                  <a:pt x="395287" y="200025"/>
                </a:lnTo>
                <a:lnTo>
                  <a:pt x="476250" y="276225"/>
                </a:lnTo>
                <a:lnTo>
                  <a:pt x="495300" y="333375"/>
                </a:lnTo>
                <a:lnTo>
                  <a:pt x="614362" y="261938"/>
                </a:lnTo>
                <a:lnTo>
                  <a:pt x="590550" y="371475"/>
                </a:lnTo>
                <a:lnTo>
                  <a:pt x="542925" y="442913"/>
                </a:lnTo>
                <a:lnTo>
                  <a:pt x="585787" y="481013"/>
                </a:lnTo>
                <a:lnTo>
                  <a:pt x="523875" y="557213"/>
                </a:lnTo>
                <a:lnTo>
                  <a:pt x="509587" y="590550"/>
                </a:lnTo>
                <a:lnTo>
                  <a:pt x="509587" y="590550"/>
                </a:lnTo>
                <a:lnTo>
                  <a:pt x="390525" y="623888"/>
                </a:lnTo>
                <a:lnTo>
                  <a:pt x="333375" y="704850"/>
                </a:lnTo>
                <a:lnTo>
                  <a:pt x="261937" y="776288"/>
                </a:lnTo>
                <a:lnTo>
                  <a:pt x="204787" y="904875"/>
                </a:lnTo>
                <a:lnTo>
                  <a:pt x="157162" y="1038225"/>
                </a:lnTo>
                <a:lnTo>
                  <a:pt x="252412" y="1062038"/>
                </a:lnTo>
                <a:lnTo>
                  <a:pt x="252412" y="1262063"/>
                </a:lnTo>
                <a:lnTo>
                  <a:pt x="309562" y="1233488"/>
                </a:lnTo>
                <a:lnTo>
                  <a:pt x="333375" y="1276350"/>
                </a:lnTo>
                <a:lnTo>
                  <a:pt x="195262" y="1323975"/>
                </a:lnTo>
                <a:lnTo>
                  <a:pt x="142875" y="1200150"/>
                </a:lnTo>
                <a:lnTo>
                  <a:pt x="109537" y="1285875"/>
                </a:lnTo>
                <a:lnTo>
                  <a:pt x="47625" y="1357313"/>
                </a:lnTo>
                <a:lnTo>
                  <a:pt x="47625" y="1404938"/>
                </a:lnTo>
                <a:lnTo>
                  <a:pt x="0" y="1543050"/>
                </a:lnTo>
                <a:lnTo>
                  <a:pt x="114300" y="1519238"/>
                </a:lnTo>
                <a:lnTo>
                  <a:pt x="138112" y="1404938"/>
                </a:lnTo>
                <a:lnTo>
                  <a:pt x="209550" y="1395413"/>
                </a:lnTo>
                <a:lnTo>
                  <a:pt x="280987" y="1471613"/>
                </a:lnTo>
                <a:lnTo>
                  <a:pt x="271462" y="1552575"/>
                </a:lnTo>
                <a:lnTo>
                  <a:pt x="304800" y="1647825"/>
                </a:lnTo>
                <a:lnTo>
                  <a:pt x="185737" y="1562100"/>
                </a:lnTo>
                <a:lnTo>
                  <a:pt x="185737" y="1562100"/>
                </a:lnTo>
                <a:lnTo>
                  <a:pt x="123825" y="1643063"/>
                </a:lnTo>
                <a:lnTo>
                  <a:pt x="47625" y="1762125"/>
                </a:lnTo>
                <a:lnTo>
                  <a:pt x="85725" y="1876425"/>
                </a:lnTo>
                <a:lnTo>
                  <a:pt x="176212" y="1733550"/>
                </a:lnTo>
                <a:lnTo>
                  <a:pt x="276225" y="1790700"/>
                </a:lnTo>
                <a:lnTo>
                  <a:pt x="361950" y="1881188"/>
                </a:lnTo>
                <a:lnTo>
                  <a:pt x="428625" y="1966913"/>
                </a:lnTo>
                <a:lnTo>
                  <a:pt x="328612" y="1971675"/>
                </a:lnTo>
                <a:lnTo>
                  <a:pt x="228600" y="1938338"/>
                </a:lnTo>
                <a:lnTo>
                  <a:pt x="147637" y="1919288"/>
                </a:lnTo>
                <a:lnTo>
                  <a:pt x="171450" y="2033588"/>
                </a:lnTo>
                <a:lnTo>
                  <a:pt x="219075" y="2066925"/>
                </a:lnTo>
                <a:lnTo>
                  <a:pt x="171450" y="2128838"/>
                </a:lnTo>
                <a:lnTo>
                  <a:pt x="61912" y="2176463"/>
                </a:lnTo>
                <a:lnTo>
                  <a:pt x="142875" y="2276475"/>
                </a:lnTo>
                <a:lnTo>
                  <a:pt x="204787" y="2390775"/>
                </a:lnTo>
                <a:lnTo>
                  <a:pt x="280987" y="2547938"/>
                </a:lnTo>
                <a:lnTo>
                  <a:pt x="371475" y="2600325"/>
                </a:lnTo>
                <a:lnTo>
                  <a:pt x="452437" y="2590800"/>
                </a:lnTo>
                <a:lnTo>
                  <a:pt x="466725" y="2643188"/>
                </a:lnTo>
                <a:lnTo>
                  <a:pt x="495300" y="2543175"/>
                </a:lnTo>
                <a:lnTo>
                  <a:pt x="495300" y="2447925"/>
                </a:lnTo>
                <a:lnTo>
                  <a:pt x="547687" y="2471738"/>
                </a:lnTo>
                <a:lnTo>
                  <a:pt x="552450" y="2547938"/>
                </a:lnTo>
                <a:lnTo>
                  <a:pt x="609600" y="2609850"/>
                </a:lnTo>
                <a:lnTo>
                  <a:pt x="690562" y="2490788"/>
                </a:lnTo>
                <a:lnTo>
                  <a:pt x="709612" y="2595563"/>
                </a:lnTo>
                <a:lnTo>
                  <a:pt x="814387" y="2628900"/>
                </a:lnTo>
                <a:lnTo>
                  <a:pt x="623887" y="2695575"/>
                </a:lnTo>
                <a:lnTo>
                  <a:pt x="614362" y="2800350"/>
                </a:lnTo>
                <a:lnTo>
                  <a:pt x="771525" y="2800350"/>
                </a:lnTo>
                <a:lnTo>
                  <a:pt x="738187" y="2871788"/>
                </a:lnTo>
                <a:lnTo>
                  <a:pt x="852487" y="2900363"/>
                </a:lnTo>
                <a:lnTo>
                  <a:pt x="709612" y="3009900"/>
                </a:lnTo>
                <a:lnTo>
                  <a:pt x="704850" y="3100388"/>
                </a:lnTo>
                <a:lnTo>
                  <a:pt x="714375" y="3176588"/>
                </a:lnTo>
                <a:lnTo>
                  <a:pt x="962025" y="3109913"/>
                </a:lnTo>
                <a:lnTo>
                  <a:pt x="1062037" y="3057525"/>
                </a:lnTo>
                <a:lnTo>
                  <a:pt x="1395412" y="3024188"/>
                </a:lnTo>
                <a:lnTo>
                  <a:pt x="1509712" y="2857500"/>
                </a:lnTo>
                <a:lnTo>
                  <a:pt x="1624012" y="2690813"/>
                </a:lnTo>
                <a:lnTo>
                  <a:pt x="1647825" y="2581275"/>
                </a:lnTo>
                <a:lnTo>
                  <a:pt x="1757362" y="2609850"/>
                </a:lnTo>
                <a:lnTo>
                  <a:pt x="1657350" y="2786063"/>
                </a:lnTo>
                <a:lnTo>
                  <a:pt x="1595437" y="2900363"/>
                </a:lnTo>
                <a:lnTo>
                  <a:pt x="1566862" y="2967038"/>
                </a:lnTo>
                <a:lnTo>
                  <a:pt x="1652587" y="2962275"/>
                </a:lnTo>
                <a:lnTo>
                  <a:pt x="1733550" y="2781300"/>
                </a:lnTo>
                <a:lnTo>
                  <a:pt x="1781175" y="2571750"/>
                </a:lnTo>
                <a:lnTo>
                  <a:pt x="1843087" y="2438400"/>
                </a:lnTo>
                <a:lnTo>
                  <a:pt x="1871662" y="2257425"/>
                </a:lnTo>
                <a:lnTo>
                  <a:pt x="976312" y="2228850"/>
                </a:lnTo>
                <a:lnTo>
                  <a:pt x="852487" y="0"/>
                </a:lnTo>
                <a:close/>
              </a:path>
            </a:pathLst>
          </a:custGeom>
          <a:solidFill>
            <a:schemeClr val="accent2">
              <a:lumMod val="60000"/>
              <a:lumOff val="40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6248400" y="4606925"/>
            <a:ext cx="1146175" cy="1609725"/>
          </a:xfrm>
          <a:custGeom>
            <a:avLst/>
            <a:gdLst>
              <a:gd name="connsiteX0" fmla="*/ 546100 w 1146175"/>
              <a:gd name="connsiteY0" fmla="*/ 82550 h 1609725"/>
              <a:gd name="connsiteX1" fmla="*/ 885825 w 1146175"/>
              <a:gd name="connsiteY1" fmla="*/ 53975 h 1609725"/>
              <a:gd name="connsiteX2" fmla="*/ 835025 w 1146175"/>
              <a:gd name="connsiteY2" fmla="*/ 149225 h 1609725"/>
              <a:gd name="connsiteX3" fmla="*/ 920750 w 1146175"/>
              <a:gd name="connsiteY3" fmla="*/ 161925 h 1609725"/>
              <a:gd name="connsiteX4" fmla="*/ 977900 w 1146175"/>
              <a:gd name="connsiteY4" fmla="*/ 92075 h 1609725"/>
              <a:gd name="connsiteX5" fmla="*/ 993775 w 1146175"/>
              <a:gd name="connsiteY5" fmla="*/ 120650 h 1609725"/>
              <a:gd name="connsiteX6" fmla="*/ 1057275 w 1146175"/>
              <a:gd name="connsiteY6" fmla="*/ 3175 h 1609725"/>
              <a:gd name="connsiteX7" fmla="*/ 1146175 w 1146175"/>
              <a:gd name="connsiteY7" fmla="*/ 0 h 1609725"/>
              <a:gd name="connsiteX8" fmla="*/ 914400 w 1146175"/>
              <a:gd name="connsiteY8" fmla="*/ 327025 h 1609725"/>
              <a:gd name="connsiteX9" fmla="*/ 847725 w 1146175"/>
              <a:gd name="connsiteY9" fmla="*/ 276225 h 1609725"/>
              <a:gd name="connsiteX10" fmla="*/ 765175 w 1146175"/>
              <a:gd name="connsiteY10" fmla="*/ 352425 h 1609725"/>
              <a:gd name="connsiteX11" fmla="*/ 698500 w 1146175"/>
              <a:gd name="connsiteY11" fmla="*/ 460375 h 1609725"/>
              <a:gd name="connsiteX12" fmla="*/ 657225 w 1146175"/>
              <a:gd name="connsiteY12" fmla="*/ 546100 h 1609725"/>
              <a:gd name="connsiteX13" fmla="*/ 587375 w 1146175"/>
              <a:gd name="connsiteY13" fmla="*/ 561975 h 1609725"/>
              <a:gd name="connsiteX14" fmla="*/ 600075 w 1146175"/>
              <a:gd name="connsiteY14" fmla="*/ 631825 h 1609725"/>
              <a:gd name="connsiteX15" fmla="*/ 603250 w 1146175"/>
              <a:gd name="connsiteY15" fmla="*/ 695325 h 1609725"/>
              <a:gd name="connsiteX16" fmla="*/ 581025 w 1146175"/>
              <a:gd name="connsiteY16" fmla="*/ 752475 h 1609725"/>
              <a:gd name="connsiteX17" fmla="*/ 530225 w 1146175"/>
              <a:gd name="connsiteY17" fmla="*/ 692150 h 1609725"/>
              <a:gd name="connsiteX18" fmla="*/ 501650 w 1146175"/>
              <a:gd name="connsiteY18" fmla="*/ 762000 h 1609725"/>
              <a:gd name="connsiteX19" fmla="*/ 603250 w 1146175"/>
              <a:gd name="connsiteY19" fmla="*/ 838200 h 1609725"/>
              <a:gd name="connsiteX20" fmla="*/ 517525 w 1146175"/>
              <a:gd name="connsiteY20" fmla="*/ 968375 h 1609725"/>
              <a:gd name="connsiteX21" fmla="*/ 457200 w 1146175"/>
              <a:gd name="connsiteY21" fmla="*/ 952500 h 1609725"/>
              <a:gd name="connsiteX22" fmla="*/ 450850 w 1146175"/>
              <a:gd name="connsiteY22" fmla="*/ 901700 h 1609725"/>
              <a:gd name="connsiteX23" fmla="*/ 412750 w 1146175"/>
              <a:gd name="connsiteY23" fmla="*/ 854075 h 1609725"/>
              <a:gd name="connsiteX24" fmla="*/ 381000 w 1146175"/>
              <a:gd name="connsiteY24" fmla="*/ 920750 h 1609725"/>
              <a:gd name="connsiteX25" fmla="*/ 501650 w 1146175"/>
              <a:gd name="connsiteY25" fmla="*/ 1038225 h 1609725"/>
              <a:gd name="connsiteX26" fmla="*/ 422275 w 1146175"/>
              <a:gd name="connsiteY26" fmla="*/ 1168400 h 1609725"/>
              <a:gd name="connsiteX27" fmla="*/ 454025 w 1146175"/>
              <a:gd name="connsiteY27" fmla="*/ 1038225 h 1609725"/>
              <a:gd name="connsiteX28" fmla="*/ 355600 w 1146175"/>
              <a:gd name="connsiteY28" fmla="*/ 946150 h 1609725"/>
              <a:gd name="connsiteX29" fmla="*/ 298450 w 1146175"/>
              <a:gd name="connsiteY29" fmla="*/ 1019175 h 1609725"/>
              <a:gd name="connsiteX30" fmla="*/ 301625 w 1146175"/>
              <a:gd name="connsiteY30" fmla="*/ 1095375 h 1609725"/>
              <a:gd name="connsiteX31" fmla="*/ 323850 w 1146175"/>
              <a:gd name="connsiteY31" fmla="*/ 1158875 h 1609725"/>
              <a:gd name="connsiteX32" fmla="*/ 327025 w 1146175"/>
              <a:gd name="connsiteY32" fmla="*/ 1231900 h 1609725"/>
              <a:gd name="connsiteX33" fmla="*/ 266700 w 1146175"/>
              <a:gd name="connsiteY33" fmla="*/ 1130300 h 1609725"/>
              <a:gd name="connsiteX34" fmla="*/ 225425 w 1146175"/>
              <a:gd name="connsiteY34" fmla="*/ 1196975 h 1609725"/>
              <a:gd name="connsiteX35" fmla="*/ 238125 w 1146175"/>
              <a:gd name="connsiteY35" fmla="*/ 1257300 h 1609725"/>
              <a:gd name="connsiteX36" fmla="*/ 219075 w 1146175"/>
              <a:gd name="connsiteY36" fmla="*/ 1292225 h 1609725"/>
              <a:gd name="connsiteX37" fmla="*/ 244475 w 1146175"/>
              <a:gd name="connsiteY37" fmla="*/ 1352550 h 1609725"/>
              <a:gd name="connsiteX38" fmla="*/ 196850 w 1146175"/>
              <a:gd name="connsiteY38" fmla="*/ 1444625 h 1609725"/>
              <a:gd name="connsiteX39" fmla="*/ 222250 w 1146175"/>
              <a:gd name="connsiteY39" fmla="*/ 1489075 h 1609725"/>
              <a:gd name="connsiteX40" fmla="*/ 292100 w 1146175"/>
              <a:gd name="connsiteY40" fmla="*/ 1473200 h 1609725"/>
              <a:gd name="connsiteX41" fmla="*/ 231775 w 1146175"/>
              <a:gd name="connsiteY41" fmla="*/ 1549400 h 1609725"/>
              <a:gd name="connsiteX42" fmla="*/ 149225 w 1146175"/>
              <a:gd name="connsiteY42" fmla="*/ 1606550 h 1609725"/>
              <a:gd name="connsiteX43" fmla="*/ 177800 w 1146175"/>
              <a:gd name="connsiteY43" fmla="*/ 1536700 h 1609725"/>
              <a:gd name="connsiteX44" fmla="*/ 149225 w 1146175"/>
              <a:gd name="connsiteY44" fmla="*/ 1463675 h 1609725"/>
              <a:gd name="connsiteX45" fmla="*/ 158750 w 1146175"/>
              <a:gd name="connsiteY45" fmla="*/ 1390650 h 1609725"/>
              <a:gd name="connsiteX46" fmla="*/ 196850 w 1146175"/>
              <a:gd name="connsiteY46" fmla="*/ 1336675 h 1609725"/>
              <a:gd name="connsiteX47" fmla="*/ 177800 w 1146175"/>
              <a:gd name="connsiteY47" fmla="*/ 1292225 h 1609725"/>
              <a:gd name="connsiteX48" fmla="*/ 200025 w 1146175"/>
              <a:gd name="connsiteY48" fmla="*/ 1235075 h 1609725"/>
              <a:gd name="connsiteX49" fmla="*/ 196850 w 1146175"/>
              <a:gd name="connsiteY49" fmla="*/ 1177925 h 1609725"/>
              <a:gd name="connsiteX50" fmla="*/ 133350 w 1146175"/>
              <a:gd name="connsiteY50" fmla="*/ 1320800 h 1609725"/>
              <a:gd name="connsiteX51" fmla="*/ 120650 w 1146175"/>
              <a:gd name="connsiteY51" fmla="*/ 1489075 h 1609725"/>
              <a:gd name="connsiteX52" fmla="*/ 120650 w 1146175"/>
              <a:gd name="connsiteY52" fmla="*/ 1606550 h 1609725"/>
              <a:gd name="connsiteX53" fmla="*/ 85725 w 1146175"/>
              <a:gd name="connsiteY53" fmla="*/ 1609725 h 1609725"/>
              <a:gd name="connsiteX54" fmla="*/ 6350 w 1146175"/>
              <a:gd name="connsiteY54" fmla="*/ 1435100 h 1609725"/>
              <a:gd name="connsiteX55" fmla="*/ 0 w 1146175"/>
              <a:gd name="connsiteY55" fmla="*/ 1320800 h 1609725"/>
              <a:gd name="connsiteX56" fmla="*/ 12700 w 1146175"/>
              <a:gd name="connsiteY56" fmla="*/ 1235075 h 1609725"/>
              <a:gd name="connsiteX57" fmla="*/ 60325 w 1146175"/>
              <a:gd name="connsiteY57" fmla="*/ 1155700 h 1609725"/>
              <a:gd name="connsiteX58" fmla="*/ 53975 w 1146175"/>
              <a:gd name="connsiteY58" fmla="*/ 1057275 h 1609725"/>
              <a:gd name="connsiteX59" fmla="*/ 95250 w 1146175"/>
              <a:gd name="connsiteY59" fmla="*/ 952500 h 1609725"/>
              <a:gd name="connsiteX60" fmla="*/ 146050 w 1146175"/>
              <a:gd name="connsiteY60" fmla="*/ 847725 h 1609725"/>
              <a:gd name="connsiteX61" fmla="*/ 139700 w 1146175"/>
              <a:gd name="connsiteY61" fmla="*/ 774700 h 1609725"/>
              <a:gd name="connsiteX62" fmla="*/ 212725 w 1146175"/>
              <a:gd name="connsiteY62" fmla="*/ 638175 h 1609725"/>
              <a:gd name="connsiteX63" fmla="*/ 257175 w 1146175"/>
              <a:gd name="connsiteY63" fmla="*/ 584200 h 1609725"/>
              <a:gd name="connsiteX64" fmla="*/ 342900 w 1146175"/>
              <a:gd name="connsiteY64" fmla="*/ 498475 h 1609725"/>
              <a:gd name="connsiteX65" fmla="*/ 301625 w 1146175"/>
              <a:gd name="connsiteY65" fmla="*/ 438150 h 1609725"/>
              <a:gd name="connsiteX66" fmla="*/ 339725 w 1146175"/>
              <a:gd name="connsiteY66" fmla="*/ 403225 h 1609725"/>
              <a:gd name="connsiteX67" fmla="*/ 425450 w 1146175"/>
              <a:gd name="connsiteY67" fmla="*/ 444500 h 1609725"/>
              <a:gd name="connsiteX68" fmla="*/ 460375 w 1146175"/>
              <a:gd name="connsiteY68" fmla="*/ 339725 h 1609725"/>
              <a:gd name="connsiteX69" fmla="*/ 476250 w 1146175"/>
              <a:gd name="connsiteY69" fmla="*/ 238125 h 1609725"/>
              <a:gd name="connsiteX70" fmla="*/ 412750 w 1146175"/>
              <a:gd name="connsiteY70" fmla="*/ 206375 h 1609725"/>
              <a:gd name="connsiteX71" fmla="*/ 438150 w 1146175"/>
              <a:gd name="connsiteY71" fmla="*/ 184150 h 1609725"/>
              <a:gd name="connsiteX72" fmla="*/ 539750 w 1146175"/>
              <a:gd name="connsiteY72" fmla="*/ 187325 h 1609725"/>
              <a:gd name="connsiteX73" fmla="*/ 546100 w 1146175"/>
              <a:gd name="connsiteY73" fmla="*/ 82550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46175" h="1609725">
                <a:moveTo>
                  <a:pt x="546100" y="82550"/>
                </a:moveTo>
                <a:lnTo>
                  <a:pt x="885825" y="53975"/>
                </a:lnTo>
                <a:lnTo>
                  <a:pt x="835025" y="149225"/>
                </a:lnTo>
                <a:lnTo>
                  <a:pt x="920750" y="161925"/>
                </a:lnTo>
                <a:lnTo>
                  <a:pt x="977900" y="92075"/>
                </a:lnTo>
                <a:lnTo>
                  <a:pt x="993775" y="120650"/>
                </a:lnTo>
                <a:lnTo>
                  <a:pt x="1057275" y="3175"/>
                </a:lnTo>
                <a:lnTo>
                  <a:pt x="1146175" y="0"/>
                </a:lnTo>
                <a:lnTo>
                  <a:pt x="914400" y="327025"/>
                </a:lnTo>
                <a:lnTo>
                  <a:pt x="847725" y="276225"/>
                </a:lnTo>
                <a:lnTo>
                  <a:pt x="765175" y="352425"/>
                </a:lnTo>
                <a:lnTo>
                  <a:pt x="698500" y="460375"/>
                </a:lnTo>
                <a:lnTo>
                  <a:pt x="657225" y="546100"/>
                </a:lnTo>
                <a:lnTo>
                  <a:pt x="587375" y="561975"/>
                </a:lnTo>
                <a:lnTo>
                  <a:pt x="600075" y="631825"/>
                </a:lnTo>
                <a:lnTo>
                  <a:pt x="603250" y="695325"/>
                </a:lnTo>
                <a:lnTo>
                  <a:pt x="581025" y="752475"/>
                </a:lnTo>
                <a:lnTo>
                  <a:pt x="530225" y="692150"/>
                </a:lnTo>
                <a:lnTo>
                  <a:pt x="501650" y="762000"/>
                </a:lnTo>
                <a:lnTo>
                  <a:pt x="603250" y="838200"/>
                </a:lnTo>
                <a:lnTo>
                  <a:pt x="517525" y="968375"/>
                </a:lnTo>
                <a:lnTo>
                  <a:pt x="457200" y="952500"/>
                </a:lnTo>
                <a:lnTo>
                  <a:pt x="450850" y="901700"/>
                </a:lnTo>
                <a:lnTo>
                  <a:pt x="412750" y="854075"/>
                </a:lnTo>
                <a:lnTo>
                  <a:pt x="381000" y="920750"/>
                </a:lnTo>
                <a:lnTo>
                  <a:pt x="501650" y="1038225"/>
                </a:lnTo>
                <a:lnTo>
                  <a:pt x="422275" y="1168400"/>
                </a:lnTo>
                <a:lnTo>
                  <a:pt x="454025" y="1038225"/>
                </a:lnTo>
                <a:lnTo>
                  <a:pt x="355600" y="946150"/>
                </a:lnTo>
                <a:lnTo>
                  <a:pt x="298450" y="1019175"/>
                </a:lnTo>
                <a:lnTo>
                  <a:pt x="301625" y="1095375"/>
                </a:lnTo>
                <a:lnTo>
                  <a:pt x="323850" y="1158875"/>
                </a:lnTo>
                <a:lnTo>
                  <a:pt x="327025" y="1231900"/>
                </a:lnTo>
                <a:lnTo>
                  <a:pt x="266700" y="1130300"/>
                </a:lnTo>
                <a:lnTo>
                  <a:pt x="225425" y="1196975"/>
                </a:lnTo>
                <a:lnTo>
                  <a:pt x="238125" y="1257300"/>
                </a:lnTo>
                <a:lnTo>
                  <a:pt x="219075" y="1292225"/>
                </a:lnTo>
                <a:lnTo>
                  <a:pt x="244475" y="1352550"/>
                </a:lnTo>
                <a:lnTo>
                  <a:pt x="196850" y="1444625"/>
                </a:lnTo>
                <a:lnTo>
                  <a:pt x="222250" y="1489075"/>
                </a:lnTo>
                <a:lnTo>
                  <a:pt x="292100" y="1473200"/>
                </a:lnTo>
                <a:lnTo>
                  <a:pt x="231775" y="1549400"/>
                </a:lnTo>
                <a:lnTo>
                  <a:pt x="149225" y="1606550"/>
                </a:lnTo>
                <a:lnTo>
                  <a:pt x="177800" y="1536700"/>
                </a:lnTo>
                <a:lnTo>
                  <a:pt x="149225" y="1463675"/>
                </a:lnTo>
                <a:lnTo>
                  <a:pt x="158750" y="1390650"/>
                </a:lnTo>
                <a:lnTo>
                  <a:pt x="196850" y="1336675"/>
                </a:lnTo>
                <a:lnTo>
                  <a:pt x="177800" y="1292225"/>
                </a:lnTo>
                <a:lnTo>
                  <a:pt x="200025" y="1235075"/>
                </a:lnTo>
                <a:lnTo>
                  <a:pt x="196850" y="1177925"/>
                </a:lnTo>
                <a:lnTo>
                  <a:pt x="133350" y="1320800"/>
                </a:lnTo>
                <a:lnTo>
                  <a:pt x="120650" y="1489075"/>
                </a:lnTo>
                <a:lnTo>
                  <a:pt x="120650" y="1606550"/>
                </a:lnTo>
                <a:lnTo>
                  <a:pt x="85725" y="1609725"/>
                </a:lnTo>
                <a:lnTo>
                  <a:pt x="6350" y="1435100"/>
                </a:lnTo>
                <a:lnTo>
                  <a:pt x="0" y="1320800"/>
                </a:lnTo>
                <a:lnTo>
                  <a:pt x="12700" y="1235075"/>
                </a:lnTo>
                <a:lnTo>
                  <a:pt x="60325" y="1155700"/>
                </a:lnTo>
                <a:lnTo>
                  <a:pt x="53975" y="1057275"/>
                </a:lnTo>
                <a:lnTo>
                  <a:pt x="95250" y="952500"/>
                </a:lnTo>
                <a:lnTo>
                  <a:pt x="146050" y="847725"/>
                </a:lnTo>
                <a:lnTo>
                  <a:pt x="139700" y="774700"/>
                </a:lnTo>
                <a:lnTo>
                  <a:pt x="212725" y="638175"/>
                </a:lnTo>
                <a:lnTo>
                  <a:pt x="257175" y="584200"/>
                </a:lnTo>
                <a:lnTo>
                  <a:pt x="342900" y="498475"/>
                </a:lnTo>
                <a:lnTo>
                  <a:pt x="301625" y="438150"/>
                </a:lnTo>
                <a:lnTo>
                  <a:pt x="339725" y="403225"/>
                </a:lnTo>
                <a:lnTo>
                  <a:pt x="425450" y="444500"/>
                </a:lnTo>
                <a:lnTo>
                  <a:pt x="460375" y="339725"/>
                </a:lnTo>
                <a:lnTo>
                  <a:pt x="476250" y="238125"/>
                </a:lnTo>
                <a:lnTo>
                  <a:pt x="412750" y="206375"/>
                </a:lnTo>
                <a:lnTo>
                  <a:pt x="438150" y="184150"/>
                </a:lnTo>
                <a:lnTo>
                  <a:pt x="539750" y="187325"/>
                </a:lnTo>
                <a:lnTo>
                  <a:pt x="546100" y="82550"/>
                </a:lnTo>
                <a:close/>
              </a:path>
            </a:pathLst>
          </a:custGeom>
          <a:solidFill>
            <a:schemeClr val="accent6">
              <a:lumMod val="75000"/>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Delmarva Freight Plan</a:t>
            </a:r>
            <a:endParaRPr lang="en-US" dirty="0"/>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0645" y="5334000"/>
            <a:ext cx="1089755" cy="361799"/>
          </a:xfrm>
          <a:prstGeom prst="rect">
            <a:avLst/>
          </a:prstGeom>
        </p:spPr>
      </p:pic>
      <p:sp>
        <p:nvSpPr>
          <p:cNvPr id="21" name="TextBox 20"/>
          <p:cNvSpPr txBox="1"/>
          <p:nvPr/>
        </p:nvSpPr>
        <p:spPr>
          <a:xfrm>
            <a:off x="6096000" y="5715000"/>
            <a:ext cx="589841"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VA</a:t>
            </a:r>
          </a:p>
        </p:txBody>
      </p:sp>
      <p:sp>
        <p:nvSpPr>
          <p:cNvPr id="3" name="Freeform 2"/>
          <p:cNvSpPr/>
          <p:nvPr/>
        </p:nvSpPr>
        <p:spPr>
          <a:xfrm>
            <a:off x="6597650" y="1438275"/>
            <a:ext cx="1006475" cy="2441574"/>
          </a:xfrm>
          <a:custGeom>
            <a:avLst/>
            <a:gdLst>
              <a:gd name="connsiteX0" fmla="*/ 1006475 w 1006475"/>
              <a:gd name="connsiteY0" fmla="*/ 2374900 h 2374900"/>
              <a:gd name="connsiteX1" fmla="*/ 996950 w 1006475"/>
              <a:gd name="connsiteY1" fmla="*/ 2035175 h 2374900"/>
              <a:gd name="connsiteX2" fmla="*/ 984250 w 1006475"/>
              <a:gd name="connsiteY2" fmla="*/ 1857375 h 2374900"/>
              <a:gd name="connsiteX3" fmla="*/ 955675 w 1006475"/>
              <a:gd name="connsiteY3" fmla="*/ 1755775 h 2374900"/>
              <a:gd name="connsiteX4" fmla="*/ 933450 w 1006475"/>
              <a:gd name="connsiteY4" fmla="*/ 1790700 h 2374900"/>
              <a:gd name="connsiteX5" fmla="*/ 809625 w 1006475"/>
              <a:gd name="connsiteY5" fmla="*/ 1768475 h 2374900"/>
              <a:gd name="connsiteX6" fmla="*/ 669925 w 1006475"/>
              <a:gd name="connsiteY6" fmla="*/ 1577975 h 2374900"/>
              <a:gd name="connsiteX7" fmla="*/ 631825 w 1006475"/>
              <a:gd name="connsiteY7" fmla="*/ 1530350 h 2374900"/>
              <a:gd name="connsiteX8" fmla="*/ 625475 w 1006475"/>
              <a:gd name="connsiteY8" fmla="*/ 1406525 h 2374900"/>
              <a:gd name="connsiteX9" fmla="*/ 571500 w 1006475"/>
              <a:gd name="connsiteY9" fmla="*/ 1333500 h 2374900"/>
              <a:gd name="connsiteX10" fmla="*/ 530225 w 1006475"/>
              <a:gd name="connsiteY10" fmla="*/ 1304925 h 2374900"/>
              <a:gd name="connsiteX11" fmla="*/ 517525 w 1006475"/>
              <a:gd name="connsiteY11" fmla="*/ 1203325 h 2374900"/>
              <a:gd name="connsiteX12" fmla="*/ 504825 w 1006475"/>
              <a:gd name="connsiteY12" fmla="*/ 1133475 h 2374900"/>
              <a:gd name="connsiteX13" fmla="*/ 539750 w 1006475"/>
              <a:gd name="connsiteY13" fmla="*/ 1050925 h 2374900"/>
              <a:gd name="connsiteX14" fmla="*/ 520700 w 1006475"/>
              <a:gd name="connsiteY14" fmla="*/ 993775 h 2374900"/>
              <a:gd name="connsiteX15" fmla="*/ 501650 w 1006475"/>
              <a:gd name="connsiteY15" fmla="*/ 927100 h 2374900"/>
              <a:gd name="connsiteX16" fmla="*/ 466725 w 1006475"/>
              <a:gd name="connsiteY16" fmla="*/ 860425 h 2374900"/>
              <a:gd name="connsiteX17" fmla="*/ 396875 w 1006475"/>
              <a:gd name="connsiteY17" fmla="*/ 800100 h 2374900"/>
              <a:gd name="connsiteX18" fmla="*/ 368300 w 1006475"/>
              <a:gd name="connsiteY18" fmla="*/ 749300 h 2374900"/>
              <a:gd name="connsiteX19" fmla="*/ 336550 w 1006475"/>
              <a:gd name="connsiteY19" fmla="*/ 688975 h 2374900"/>
              <a:gd name="connsiteX20" fmla="*/ 285750 w 1006475"/>
              <a:gd name="connsiteY20" fmla="*/ 635000 h 2374900"/>
              <a:gd name="connsiteX21" fmla="*/ 241300 w 1006475"/>
              <a:gd name="connsiteY21" fmla="*/ 546100 h 2374900"/>
              <a:gd name="connsiteX22" fmla="*/ 295275 w 1006475"/>
              <a:gd name="connsiteY22" fmla="*/ 457200 h 2374900"/>
              <a:gd name="connsiteX23" fmla="*/ 250825 w 1006475"/>
              <a:gd name="connsiteY23" fmla="*/ 365125 h 2374900"/>
              <a:gd name="connsiteX24" fmla="*/ 244475 w 1006475"/>
              <a:gd name="connsiteY24" fmla="*/ 295275 h 2374900"/>
              <a:gd name="connsiteX25" fmla="*/ 314325 w 1006475"/>
              <a:gd name="connsiteY25" fmla="*/ 247650 h 2374900"/>
              <a:gd name="connsiteX26" fmla="*/ 377825 w 1006475"/>
              <a:gd name="connsiteY26" fmla="*/ 174625 h 2374900"/>
              <a:gd name="connsiteX27" fmla="*/ 415925 w 1006475"/>
              <a:gd name="connsiteY27" fmla="*/ 114300 h 2374900"/>
              <a:gd name="connsiteX28" fmla="*/ 365125 w 1006475"/>
              <a:gd name="connsiteY28" fmla="*/ 66675 h 2374900"/>
              <a:gd name="connsiteX29" fmla="*/ 365125 w 1006475"/>
              <a:gd name="connsiteY29" fmla="*/ 0 h 2374900"/>
              <a:gd name="connsiteX30" fmla="*/ 85725 w 1006475"/>
              <a:gd name="connsiteY30" fmla="*/ 50800 h 2374900"/>
              <a:gd name="connsiteX31" fmla="*/ 0 w 1006475"/>
              <a:gd name="connsiteY31" fmla="*/ 111125 h 2374900"/>
              <a:gd name="connsiteX32" fmla="*/ 0 w 1006475"/>
              <a:gd name="connsiteY32" fmla="*/ 152400 h 2374900"/>
              <a:gd name="connsiteX33" fmla="*/ 120650 w 1006475"/>
              <a:gd name="connsiteY33" fmla="*/ 2349500 h 2374900"/>
              <a:gd name="connsiteX34" fmla="*/ 1006475 w 1006475"/>
              <a:gd name="connsiteY34" fmla="*/ 2374900 h 2374900"/>
              <a:gd name="connsiteX0" fmla="*/ 1006475 w 1006475"/>
              <a:gd name="connsiteY0" fmla="*/ 2390775 h 2390775"/>
              <a:gd name="connsiteX1" fmla="*/ 996950 w 1006475"/>
              <a:gd name="connsiteY1" fmla="*/ 2051050 h 2390775"/>
              <a:gd name="connsiteX2" fmla="*/ 984250 w 1006475"/>
              <a:gd name="connsiteY2" fmla="*/ 1873250 h 2390775"/>
              <a:gd name="connsiteX3" fmla="*/ 955675 w 1006475"/>
              <a:gd name="connsiteY3" fmla="*/ 1771650 h 2390775"/>
              <a:gd name="connsiteX4" fmla="*/ 933450 w 1006475"/>
              <a:gd name="connsiteY4" fmla="*/ 1806575 h 2390775"/>
              <a:gd name="connsiteX5" fmla="*/ 809625 w 1006475"/>
              <a:gd name="connsiteY5" fmla="*/ 1784350 h 2390775"/>
              <a:gd name="connsiteX6" fmla="*/ 669925 w 1006475"/>
              <a:gd name="connsiteY6" fmla="*/ 1593850 h 2390775"/>
              <a:gd name="connsiteX7" fmla="*/ 631825 w 1006475"/>
              <a:gd name="connsiteY7" fmla="*/ 1546225 h 2390775"/>
              <a:gd name="connsiteX8" fmla="*/ 625475 w 1006475"/>
              <a:gd name="connsiteY8" fmla="*/ 1422400 h 2390775"/>
              <a:gd name="connsiteX9" fmla="*/ 571500 w 1006475"/>
              <a:gd name="connsiteY9" fmla="*/ 1349375 h 2390775"/>
              <a:gd name="connsiteX10" fmla="*/ 530225 w 1006475"/>
              <a:gd name="connsiteY10" fmla="*/ 1320800 h 2390775"/>
              <a:gd name="connsiteX11" fmla="*/ 517525 w 1006475"/>
              <a:gd name="connsiteY11" fmla="*/ 1219200 h 2390775"/>
              <a:gd name="connsiteX12" fmla="*/ 504825 w 1006475"/>
              <a:gd name="connsiteY12" fmla="*/ 1149350 h 2390775"/>
              <a:gd name="connsiteX13" fmla="*/ 539750 w 1006475"/>
              <a:gd name="connsiteY13" fmla="*/ 1066800 h 2390775"/>
              <a:gd name="connsiteX14" fmla="*/ 520700 w 1006475"/>
              <a:gd name="connsiteY14" fmla="*/ 1009650 h 2390775"/>
              <a:gd name="connsiteX15" fmla="*/ 501650 w 1006475"/>
              <a:gd name="connsiteY15" fmla="*/ 942975 h 2390775"/>
              <a:gd name="connsiteX16" fmla="*/ 466725 w 1006475"/>
              <a:gd name="connsiteY16" fmla="*/ 876300 h 2390775"/>
              <a:gd name="connsiteX17" fmla="*/ 396875 w 1006475"/>
              <a:gd name="connsiteY17" fmla="*/ 815975 h 2390775"/>
              <a:gd name="connsiteX18" fmla="*/ 368300 w 1006475"/>
              <a:gd name="connsiteY18" fmla="*/ 765175 h 2390775"/>
              <a:gd name="connsiteX19" fmla="*/ 336550 w 1006475"/>
              <a:gd name="connsiteY19" fmla="*/ 704850 h 2390775"/>
              <a:gd name="connsiteX20" fmla="*/ 285750 w 1006475"/>
              <a:gd name="connsiteY20" fmla="*/ 650875 h 2390775"/>
              <a:gd name="connsiteX21" fmla="*/ 241300 w 1006475"/>
              <a:gd name="connsiteY21" fmla="*/ 561975 h 2390775"/>
              <a:gd name="connsiteX22" fmla="*/ 295275 w 1006475"/>
              <a:gd name="connsiteY22" fmla="*/ 473075 h 2390775"/>
              <a:gd name="connsiteX23" fmla="*/ 250825 w 1006475"/>
              <a:gd name="connsiteY23" fmla="*/ 381000 h 2390775"/>
              <a:gd name="connsiteX24" fmla="*/ 244475 w 1006475"/>
              <a:gd name="connsiteY24" fmla="*/ 311150 h 2390775"/>
              <a:gd name="connsiteX25" fmla="*/ 314325 w 1006475"/>
              <a:gd name="connsiteY25" fmla="*/ 263525 h 2390775"/>
              <a:gd name="connsiteX26" fmla="*/ 377825 w 1006475"/>
              <a:gd name="connsiteY26" fmla="*/ 190500 h 2390775"/>
              <a:gd name="connsiteX27" fmla="*/ 415925 w 1006475"/>
              <a:gd name="connsiteY27" fmla="*/ 130175 h 2390775"/>
              <a:gd name="connsiteX28" fmla="*/ 473075 w 1006475"/>
              <a:gd name="connsiteY28" fmla="*/ 0 h 2390775"/>
              <a:gd name="connsiteX29" fmla="*/ 365125 w 1006475"/>
              <a:gd name="connsiteY29" fmla="*/ 15875 h 2390775"/>
              <a:gd name="connsiteX30" fmla="*/ 85725 w 1006475"/>
              <a:gd name="connsiteY30" fmla="*/ 66675 h 2390775"/>
              <a:gd name="connsiteX31" fmla="*/ 0 w 1006475"/>
              <a:gd name="connsiteY31" fmla="*/ 127000 h 2390775"/>
              <a:gd name="connsiteX32" fmla="*/ 0 w 1006475"/>
              <a:gd name="connsiteY32" fmla="*/ 168275 h 2390775"/>
              <a:gd name="connsiteX33" fmla="*/ 120650 w 1006475"/>
              <a:gd name="connsiteY33" fmla="*/ 2365375 h 2390775"/>
              <a:gd name="connsiteX34" fmla="*/ 1006475 w 1006475"/>
              <a:gd name="connsiteY34" fmla="*/ 2390775 h 2390775"/>
              <a:gd name="connsiteX0" fmla="*/ 1006475 w 1006475"/>
              <a:gd name="connsiteY0" fmla="*/ 2422525 h 2422525"/>
              <a:gd name="connsiteX1" fmla="*/ 996950 w 1006475"/>
              <a:gd name="connsiteY1" fmla="*/ 2082800 h 2422525"/>
              <a:gd name="connsiteX2" fmla="*/ 984250 w 1006475"/>
              <a:gd name="connsiteY2" fmla="*/ 1905000 h 2422525"/>
              <a:gd name="connsiteX3" fmla="*/ 955675 w 1006475"/>
              <a:gd name="connsiteY3" fmla="*/ 1803400 h 2422525"/>
              <a:gd name="connsiteX4" fmla="*/ 933450 w 1006475"/>
              <a:gd name="connsiteY4" fmla="*/ 1838325 h 2422525"/>
              <a:gd name="connsiteX5" fmla="*/ 809625 w 1006475"/>
              <a:gd name="connsiteY5" fmla="*/ 1816100 h 2422525"/>
              <a:gd name="connsiteX6" fmla="*/ 669925 w 1006475"/>
              <a:gd name="connsiteY6" fmla="*/ 1625600 h 2422525"/>
              <a:gd name="connsiteX7" fmla="*/ 631825 w 1006475"/>
              <a:gd name="connsiteY7" fmla="*/ 1577975 h 2422525"/>
              <a:gd name="connsiteX8" fmla="*/ 625475 w 1006475"/>
              <a:gd name="connsiteY8" fmla="*/ 1454150 h 2422525"/>
              <a:gd name="connsiteX9" fmla="*/ 571500 w 1006475"/>
              <a:gd name="connsiteY9" fmla="*/ 1381125 h 2422525"/>
              <a:gd name="connsiteX10" fmla="*/ 530225 w 1006475"/>
              <a:gd name="connsiteY10" fmla="*/ 1352550 h 2422525"/>
              <a:gd name="connsiteX11" fmla="*/ 517525 w 1006475"/>
              <a:gd name="connsiteY11" fmla="*/ 1250950 h 2422525"/>
              <a:gd name="connsiteX12" fmla="*/ 504825 w 1006475"/>
              <a:gd name="connsiteY12" fmla="*/ 1181100 h 2422525"/>
              <a:gd name="connsiteX13" fmla="*/ 539750 w 1006475"/>
              <a:gd name="connsiteY13" fmla="*/ 1098550 h 2422525"/>
              <a:gd name="connsiteX14" fmla="*/ 520700 w 1006475"/>
              <a:gd name="connsiteY14" fmla="*/ 1041400 h 2422525"/>
              <a:gd name="connsiteX15" fmla="*/ 501650 w 1006475"/>
              <a:gd name="connsiteY15" fmla="*/ 974725 h 2422525"/>
              <a:gd name="connsiteX16" fmla="*/ 466725 w 1006475"/>
              <a:gd name="connsiteY16" fmla="*/ 908050 h 2422525"/>
              <a:gd name="connsiteX17" fmla="*/ 396875 w 1006475"/>
              <a:gd name="connsiteY17" fmla="*/ 847725 h 2422525"/>
              <a:gd name="connsiteX18" fmla="*/ 368300 w 1006475"/>
              <a:gd name="connsiteY18" fmla="*/ 796925 h 2422525"/>
              <a:gd name="connsiteX19" fmla="*/ 336550 w 1006475"/>
              <a:gd name="connsiteY19" fmla="*/ 736600 h 2422525"/>
              <a:gd name="connsiteX20" fmla="*/ 285750 w 1006475"/>
              <a:gd name="connsiteY20" fmla="*/ 682625 h 2422525"/>
              <a:gd name="connsiteX21" fmla="*/ 241300 w 1006475"/>
              <a:gd name="connsiteY21" fmla="*/ 593725 h 2422525"/>
              <a:gd name="connsiteX22" fmla="*/ 295275 w 1006475"/>
              <a:gd name="connsiteY22" fmla="*/ 504825 h 2422525"/>
              <a:gd name="connsiteX23" fmla="*/ 250825 w 1006475"/>
              <a:gd name="connsiteY23" fmla="*/ 412750 h 2422525"/>
              <a:gd name="connsiteX24" fmla="*/ 244475 w 1006475"/>
              <a:gd name="connsiteY24" fmla="*/ 342900 h 2422525"/>
              <a:gd name="connsiteX25" fmla="*/ 314325 w 1006475"/>
              <a:gd name="connsiteY25" fmla="*/ 295275 h 2422525"/>
              <a:gd name="connsiteX26" fmla="*/ 377825 w 1006475"/>
              <a:gd name="connsiteY26" fmla="*/ 222250 h 2422525"/>
              <a:gd name="connsiteX27" fmla="*/ 415925 w 1006475"/>
              <a:gd name="connsiteY27" fmla="*/ 161925 h 2422525"/>
              <a:gd name="connsiteX28" fmla="*/ 473075 w 1006475"/>
              <a:gd name="connsiteY28" fmla="*/ 31750 h 2422525"/>
              <a:gd name="connsiteX29" fmla="*/ 371475 w 1006475"/>
              <a:gd name="connsiteY29" fmla="*/ 0 h 2422525"/>
              <a:gd name="connsiteX30" fmla="*/ 85725 w 1006475"/>
              <a:gd name="connsiteY30" fmla="*/ 98425 h 2422525"/>
              <a:gd name="connsiteX31" fmla="*/ 0 w 1006475"/>
              <a:gd name="connsiteY31" fmla="*/ 158750 h 2422525"/>
              <a:gd name="connsiteX32" fmla="*/ 0 w 1006475"/>
              <a:gd name="connsiteY32" fmla="*/ 200025 h 2422525"/>
              <a:gd name="connsiteX33" fmla="*/ 120650 w 1006475"/>
              <a:gd name="connsiteY33" fmla="*/ 2397125 h 2422525"/>
              <a:gd name="connsiteX34" fmla="*/ 1006475 w 1006475"/>
              <a:gd name="connsiteY34" fmla="*/ 2422525 h 2422525"/>
              <a:gd name="connsiteX0" fmla="*/ 1006475 w 1006475"/>
              <a:gd name="connsiteY0" fmla="*/ 2422525 h 2422525"/>
              <a:gd name="connsiteX1" fmla="*/ 996950 w 1006475"/>
              <a:gd name="connsiteY1" fmla="*/ 2082800 h 2422525"/>
              <a:gd name="connsiteX2" fmla="*/ 984250 w 1006475"/>
              <a:gd name="connsiteY2" fmla="*/ 1905000 h 2422525"/>
              <a:gd name="connsiteX3" fmla="*/ 955675 w 1006475"/>
              <a:gd name="connsiteY3" fmla="*/ 1803400 h 2422525"/>
              <a:gd name="connsiteX4" fmla="*/ 933450 w 1006475"/>
              <a:gd name="connsiteY4" fmla="*/ 1838325 h 2422525"/>
              <a:gd name="connsiteX5" fmla="*/ 809625 w 1006475"/>
              <a:gd name="connsiteY5" fmla="*/ 1816100 h 2422525"/>
              <a:gd name="connsiteX6" fmla="*/ 669925 w 1006475"/>
              <a:gd name="connsiteY6" fmla="*/ 1625600 h 2422525"/>
              <a:gd name="connsiteX7" fmla="*/ 631825 w 1006475"/>
              <a:gd name="connsiteY7" fmla="*/ 1577975 h 2422525"/>
              <a:gd name="connsiteX8" fmla="*/ 625475 w 1006475"/>
              <a:gd name="connsiteY8" fmla="*/ 1454150 h 2422525"/>
              <a:gd name="connsiteX9" fmla="*/ 571500 w 1006475"/>
              <a:gd name="connsiteY9" fmla="*/ 1381125 h 2422525"/>
              <a:gd name="connsiteX10" fmla="*/ 530225 w 1006475"/>
              <a:gd name="connsiteY10" fmla="*/ 1352550 h 2422525"/>
              <a:gd name="connsiteX11" fmla="*/ 517525 w 1006475"/>
              <a:gd name="connsiteY11" fmla="*/ 1250950 h 2422525"/>
              <a:gd name="connsiteX12" fmla="*/ 504825 w 1006475"/>
              <a:gd name="connsiteY12" fmla="*/ 1181100 h 2422525"/>
              <a:gd name="connsiteX13" fmla="*/ 539750 w 1006475"/>
              <a:gd name="connsiteY13" fmla="*/ 1098550 h 2422525"/>
              <a:gd name="connsiteX14" fmla="*/ 520700 w 1006475"/>
              <a:gd name="connsiteY14" fmla="*/ 1041400 h 2422525"/>
              <a:gd name="connsiteX15" fmla="*/ 501650 w 1006475"/>
              <a:gd name="connsiteY15" fmla="*/ 974725 h 2422525"/>
              <a:gd name="connsiteX16" fmla="*/ 466725 w 1006475"/>
              <a:gd name="connsiteY16" fmla="*/ 908050 h 2422525"/>
              <a:gd name="connsiteX17" fmla="*/ 396875 w 1006475"/>
              <a:gd name="connsiteY17" fmla="*/ 847725 h 2422525"/>
              <a:gd name="connsiteX18" fmla="*/ 368300 w 1006475"/>
              <a:gd name="connsiteY18" fmla="*/ 796925 h 2422525"/>
              <a:gd name="connsiteX19" fmla="*/ 336550 w 1006475"/>
              <a:gd name="connsiteY19" fmla="*/ 736600 h 2422525"/>
              <a:gd name="connsiteX20" fmla="*/ 285750 w 1006475"/>
              <a:gd name="connsiteY20" fmla="*/ 682625 h 2422525"/>
              <a:gd name="connsiteX21" fmla="*/ 241300 w 1006475"/>
              <a:gd name="connsiteY21" fmla="*/ 593725 h 2422525"/>
              <a:gd name="connsiteX22" fmla="*/ 295275 w 1006475"/>
              <a:gd name="connsiteY22" fmla="*/ 504825 h 2422525"/>
              <a:gd name="connsiteX23" fmla="*/ 250825 w 1006475"/>
              <a:gd name="connsiteY23" fmla="*/ 412750 h 2422525"/>
              <a:gd name="connsiteX24" fmla="*/ 244475 w 1006475"/>
              <a:gd name="connsiteY24" fmla="*/ 342900 h 2422525"/>
              <a:gd name="connsiteX25" fmla="*/ 314325 w 1006475"/>
              <a:gd name="connsiteY25" fmla="*/ 295275 h 2422525"/>
              <a:gd name="connsiteX26" fmla="*/ 377825 w 1006475"/>
              <a:gd name="connsiteY26" fmla="*/ 222250 h 2422525"/>
              <a:gd name="connsiteX27" fmla="*/ 415925 w 1006475"/>
              <a:gd name="connsiteY27" fmla="*/ 161925 h 2422525"/>
              <a:gd name="connsiteX28" fmla="*/ 473075 w 1006475"/>
              <a:gd name="connsiteY28" fmla="*/ 31750 h 2422525"/>
              <a:gd name="connsiteX29" fmla="*/ 371475 w 1006475"/>
              <a:gd name="connsiteY29" fmla="*/ 0 h 2422525"/>
              <a:gd name="connsiteX30" fmla="*/ 244475 w 1006475"/>
              <a:gd name="connsiteY30" fmla="*/ 38101 h 2422525"/>
              <a:gd name="connsiteX31" fmla="*/ 85725 w 1006475"/>
              <a:gd name="connsiteY31" fmla="*/ 98425 h 2422525"/>
              <a:gd name="connsiteX32" fmla="*/ 0 w 1006475"/>
              <a:gd name="connsiteY32" fmla="*/ 158750 h 2422525"/>
              <a:gd name="connsiteX33" fmla="*/ 0 w 1006475"/>
              <a:gd name="connsiteY33" fmla="*/ 200025 h 2422525"/>
              <a:gd name="connsiteX34" fmla="*/ 120650 w 1006475"/>
              <a:gd name="connsiteY34" fmla="*/ 2397125 h 2422525"/>
              <a:gd name="connsiteX35" fmla="*/ 1006475 w 1006475"/>
              <a:gd name="connsiteY35" fmla="*/ 2422525 h 2422525"/>
              <a:gd name="connsiteX0" fmla="*/ 1006475 w 1006475"/>
              <a:gd name="connsiteY0" fmla="*/ 2441574 h 2441574"/>
              <a:gd name="connsiteX1" fmla="*/ 996950 w 1006475"/>
              <a:gd name="connsiteY1" fmla="*/ 2101849 h 2441574"/>
              <a:gd name="connsiteX2" fmla="*/ 984250 w 1006475"/>
              <a:gd name="connsiteY2" fmla="*/ 1924049 h 2441574"/>
              <a:gd name="connsiteX3" fmla="*/ 955675 w 1006475"/>
              <a:gd name="connsiteY3" fmla="*/ 1822449 h 2441574"/>
              <a:gd name="connsiteX4" fmla="*/ 933450 w 1006475"/>
              <a:gd name="connsiteY4" fmla="*/ 1857374 h 2441574"/>
              <a:gd name="connsiteX5" fmla="*/ 809625 w 1006475"/>
              <a:gd name="connsiteY5" fmla="*/ 1835149 h 2441574"/>
              <a:gd name="connsiteX6" fmla="*/ 669925 w 1006475"/>
              <a:gd name="connsiteY6" fmla="*/ 1644649 h 2441574"/>
              <a:gd name="connsiteX7" fmla="*/ 631825 w 1006475"/>
              <a:gd name="connsiteY7" fmla="*/ 1597024 h 2441574"/>
              <a:gd name="connsiteX8" fmla="*/ 625475 w 1006475"/>
              <a:gd name="connsiteY8" fmla="*/ 1473199 h 2441574"/>
              <a:gd name="connsiteX9" fmla="*/ 571500 w 1006475"/>
              <a:gd name="connsiteY9" fmla="*/ 1400174 h 2441574"/>
              <a:gd name="connsiteX10" fmla="*/ 530225 w 1006475"/>
              <a:gd name="connsiteY10" fmla="*/ 1371599 h 2441574"/>
              <a:gd name="connsiteX11" fmla="*/ 517525 w 1006475"/>
              <a:gd name="connsiteY11" fmla="*/ 1269999 h 2441574"/>
              <a:gd name="connsiteX12" fmla="*/ 504825 w 1006475"/>
              <a:gd name="connsiteY12" fmla="*/ 1200149 h 2441574"/>
              <a:gd name="connsiteX13" fmla="*/ 539750 w 1006475"/>
              <a:gd name="connsiteY13" fmla="*/ 1117599 h 2441574"/>
              <a:gd name="connsiteX14" fmla="*/ 520700 w 1006475"/>
              <a:gd name="connsiteY14" fmla="*/ 1060449 h 2441574"/>
              <a:gd name="connsiteX15" fmla="*/ 501650 w 1006475"/>
              <a:gd name="connsiteY15" fmla="*/ 993774 h 2441574"/>
              <a:gd name="connsiteX16" fmla="*/ 466725 w 1006475"/>
              <a:gd name="connsiteY16" fmla="*/ 927099 h 2441574"/>
              <a:gd name="connsiteX17" fmla="*/ 396875 w 1006475"/>
              <a:gd name="connsiteY17" fmla="*/ 866774 h 2441574"/>
              <a:gd name="connsiteX18" fmla="*/ 368300 w 1006475"/>
              <a:gd name="connsiteY18" fmla="*/ 815974 h 2441574"/>
              <a:gd name="connsiteX19" fmla="*/ 336550 w 1006475"/>
              <a:gd name="connsiteY19" fmla="*/ 755649 h 2441574"/>
              <a:gd name="connsiteX20" fmla="*/ 285750 w 1006475"/>
              <a:gd name="connsiteY20" fmla="*/ 701674 h 2441574"/>
              <a:gd name="connsiteX21" fmla="*/ 241300 w 1006475"/>
              <a:gd name="connsiteY21" fmla="*/ 612774 h 2441574"/>
              <a:gd name="connsiteX22" fmla="*/ 295275 w 1006475"/>
              <a:gd name="connsiteY22" fmla="*/ 523874 h 2441574"/>
              <a:gd name="connsiteX23" fmla="*/ 250825 w 1006475"/>
              <a:gd name="connsiteY23" fmla="*/ 431799 h 2441574"/>
              <a:gd name="connsiteX24" fmla="*/ 244475 w 1006475"/>
              <a:gd name="connsiteY24" fmla="*/ 361949 h 2441574"/>
              <a:gd name="connsiteX25" fmla="*/ 314325 w 1006475"/>
              <a:gd name="connsiteY25" fmla="*/ 314324 h 2441574"/>
              <a:gd name="connsiteX26" fmla="*/ 377825 w 1006475"/>
              <a:gd name="connsiteY26" fmla="*/ 241299 h 2441574"/>
              <a:gd name="connsiteX27" fmla="*/ 415925 w 1006475"/>
              <a:gd name="connsiteY27" fmla="*/ 180974 h 2441574"/>
              <a:gd name="connsiteX28" fmla="*/ 473075 w 1006475"/>
              <a:gd name="connsiteY28" fmla="*/ 50799 h 2441574"/>
              <a:gd name="connsiteX29" fmla="*/ 371475 w 1006475"/>
              <a:gd name="connsiteY29" fmla="*/ 19049 h 2441574"/>
              <a:gd name="connsiteX30" fmla="*/ 260350 w 1006475"/>
              <a:gd name="connsiteY30" fmla="*/ 0 h 2441574"/>
              <a:gd name="connsiteX31" fmla="*/ 85725 w 1006475"/>
              <a:gd name="connsiteY31" fmla="*/ 117474 h 2441574"/>
              <a:gd name="connsiteX32" fmla="*/ 0 w 1006475"/>
              <a:gd name="connsiteY32" fmla="*/ 177799 h 2441574"/>
              <a:gd name="connsiteX33" fmla="*/ 0 w 1006475"/>
              <a:gd name="connsiteY33" fmla="*/ 219074 h 2441574"/>
              <a:gd name="connsiteX34" fmla="*/ 120650 w 1006475"/>
              <a:gd name="connsiteY34" fmla="*/ 2416174 h 2441574"/>
              <a:gd name="connsiteX35" fmla="*/ 1006475 w 1006475"/>
              <a:gd name="connsiteY35" fmla="*/ 2441574 h 2441574"/>
              <a:gd name="connsiteX0" fmla="*/ 1006475 w 1006475"/>
              <a:gd name="connsiteY0" fmla="*/ 2441574 h 2441574"/>
              <a:gd name="connsiteX1" fmla="*/ 996950 w 1006475"/>
              <a:gd name="connsiteY1" fmla="*/ 2101849 h 2441574"/>
              <a:gd name="connsiteX2" fmla="*/ 984250 w 1006475"/>
              <a:gd name="connsiteY2" fmla="*/ 1924049 h 2441574"/>
              <a:gd name="connsiteX3" fmla="*/ 955675 w 1006475"/>
              <a:gd name="connsiteY3" fmla="*/ 1822449 h 2441574"/>
              <a:gd name="connsiteX4" fmla="*/ 933450 w 1006475"/>
              <a:gd name="connsiteY4" fmla="*/ 1857374 h 2441574"/>
              <a:gd name="connsiteX5" fmla="*/ 809625 w 1006475"/>
              <a:gd name="connsiteY5" fmla="*/ 1835149 h 2441574"/>
              <a:gd name="connsiteX6" fmla="*/ 669925 w 1006475"/>
              <a:gd name="connsiteY6" fmla="*/ 1644649 h 2441574"/>
              <a:gd name="connsiteX7" fmla="*/ 631825 w 1006475"/>
              <a:gd name="connsiteY7" fmla="*/ 1597024 h 2441574"/>
              <a:gd name="connsiteX8" fmla="*/ 625475 w 1006475"/>
              <a:gd name="connsiteY8" fmla="*/ 1473199 h 2441574"/>
              <a:gd name="connsiteX9" fmla="*/ 571500 w 1006475"/>
              <a:gd name="connsiteY9" fmla="*/ 1400174 h 2441574"/>
              <a:gd name="connsiteX10" fmla="*/ 530225 w 1006475"/>
              <a:gd name="connsiteY10" fmla="*/ 1371599 h 2441574"/>
              <a:gd name="connsiteX11" fmla="*/ 517525 w 1006475"/>
              <a:gd name="connsiteY11" fmla="*/ 1269999 h 2441574"/>
              <a:gd name="connsiteX12" fmla="*/ 504825 w 1006475"/>
              <a:gd name="connsiteY12" fmla="*/ 1200149 h 2441574"/>
              <a:gd name="connsiteX13" fmla="*/ 539750 w 1006475"/>
              <a:gd name="connsiteY13" fmla="*/ 1117599 h 2441574"/>
              <a:gd name="connsiteX14" fmla="*/ 520700 w 1006475"/>
              <a:gd name="connsiteY14" fmla="*/ 1060449 h 2441574"/>
              <a:gd name="connsiteX15" fmla="*/ 501650 w 1006475"/>
              <a:gd name="connsiteY15" fmla="*/ 993774 h 2441574"/>
              <a:gd name="connsiteX16" fmla="*/ 466725 w 1006475"/>
              <a:gd name="connsiteY16" fmla="*/ 927099 h 2441574"/>
              <a:gd name="connsiteX17" fmla="*/ 396875 w 1006475"/>
              <a:gd name="connsiteY17" fmla="*/ 866774 h 2441574"/>
              <a:gd name="connsiteX18" fmla="*/ 368300 w 1006475"/>
              <a:gd name="connsiteY18" fmla="*/ 815974 h 2441574"/>
              <a:gd name="connsiteX19" fmla="*/ 336550 w 1006475"/>
              <a:gd name="connsiteY19" fmla="*/ 755649 h 2441574"/>
              <a:gd name="connsiteX20" fmla="*/ 285750 w 1006475"/>
              <a:gd name="connsiteY20" fmla="*/ 701674 h 2441574"/>
              <a:gd name="connsiteX21" fmla="*/ 241300 w 1006475"/>
              <a:gd name="connsiteY21" fmla="*/ 612774 h 2441574"/>
              <a:gd name="connsiteX22" fmla="*/ 295275 w 1006475"/>
              <a:gd name="connsiteY22" fmla="*/ 523874 h 2441574"/>
              <a:gd name="connsiteX23" fmla="*/ 250825 w 1006475"/>
              <a:gd name="connsiteY23" fmla="*/ 431799 h 2441574"/>
              <a:gd name="connsiteX24" fmla="*/ 244475 w 1006475"/>
              <a:gd name="connsiteY24" fmla="*/ 361949 h 2441574"/>
              <a:gd name="connsiteX25" fmla="*/ 314325 w 1006475"/>
              <a:gd name="connsiteY25" fmla="*/ 314324 h 2441574"/>
              <a:gd name="connsiteX26" fmla="*/ 377825 w 1006475"/>
              <a:gd name="connsiteY26" fmla="*/ 241299 h 2441574"/>
              <a:gd name="connsiteX27" fmla="*/ 415925 w 1006475"/>
              <a:gd name="connsiteY27" fmla="*/ 180974 h 2441574"/>
              <a:gd name="connsiteX28" fmla="*/ 473075 w 1006475"/>
              <a:gd name="connsiteY28" fmla="*/ 50799 h 2441574"/>
              <a:gd name="connsiteX29" fmla="*/ 371475 w 1006475"/>
              <a:gd name="connsiteY29" fmla="*/ 19049 h 2441574"/>
              <a:gd name="connsiteX30" fmla="*/ 260350 w 1006475"/>
              <a:gd name="connsiteY30" fmla="*/ 0 h 2441574"/>
              <a:gd name="connsiteX31" fmla="*/ 165100 w 1006475"/>
              <a:gd name="connsiteY31" fmla="*/ 66675 h 2441574"/>
              <a:gd name="connsiteX32" fmla="*/ 85725 w 1006475"/>
              <a:gd name="connsiteY32" fmla="*/ 117474 h 2441574"/>
              <a:gd name="connsiteX33" fmla="*/ 0 w 1006475"/>
              <a:gd name="connsiteY33" fmla="*/ 177799 h 2441574"/>
              <a:gd name="connsiteX34" fmla="*/ 0 w 1006475"/>
              <a:gd name="connsiteY34" fmla="*/ 219074 h 2441574"/>
              <a:gd name="connsiteX35" fmla="*/ 120650 w 1006475"/>
              <a:gd name="connsiteY35" fmla="*/ 2416174 h 2441574"/>
              <a:gd name="connsiteX36" fmla="*/ 1006475 w 1006475"/>
              <a:gd name="connsiteY36" fmla="*/ 2441574 h 2441574"/>
              <a:gd name="connsiteX0" fmla="*/ 1006475 w 1006475"/>
              <a:gd name="connsiteY0" fmla="*/ 2441574 h 2441574"/>
              <a:gd name="connsiteX1" fmla="*/ 996950 w 1006475"/>
              <a:gd name="connsiteY1" fmla="*/ 2101849 h 2441574"/>
              <a:gd name="connsiteX2" fmla="*/ 984250 w 1006475"/>
              <a:gd name="connsiteY2" fmla="*/ 1924049 h 2441574"/>
              <a:gd name="connsiteX3" fmla="*/ 955675 w 1006475"/>
              <a:gd name="connsiteY3" fmla="*/ 1822449 h 2441574"/>
              <a:gd name="connsiteX4" fmla="*/ 933450 w 1006475"/>
              <a:gd name="connsiteY4" fmla="*/ 1857374 h 2441574"/>
              <a:gd name="connsiteX5" fmla="*/ 809625 w 1006475"/>
              <a:gd name="connsiteY5" fmla="*/ 1835149 h 2441574"/>
              <a:gd name="connsiteX6" fmla="*/ 669925 w 1006475"/>
              <a:gd name="connsiteY6" fmla="*/ 1644649 h 2441574"/>
              <a:gd name="connsiteX7" fmla="*/ 631825 w 1006475"/>
              <a:gd name="connsiteY7" fmla="*/ 1597024 h 2441574"/>
              <a:gd name="connsiteX8" fmla="*/ 625475 w 1006475"/>
              <a:gd name="connsiteY8" fmla="*/ 1473199 h 2441574"/>
              <a:gd name="connsiteX9" fmla="*/ 571500 w 1006475"/>
              <a:gd name="connsiteY9" fmla="*/ 1400174 h 2441574"/>
              <a:gd name="connsiteX10" fmla="*/ 530225 w 1006475"/>
              <a:gd name="connsiteY10" fmla="*/ 1371599 h 2441574"/>
              <a:gd name="connsiteX11" fmla="*/ 517525 w 1006475"/>
              <a:gd name="connsiteY11" fmla="*/ 1269999 h 2441574"/>
              <a:gd name="connsiteX12" fmla="*/ 504825 w 1006475"/>
              <a:gd name="connsiteY12" fmla="*/ 1200149 h 2441574"/>
              <a:gd name="connsiteX13" fmla="*/ 539750 w 1006475"/>
              <a:gd name="connsiteY13" fmla="*/ 1117599 h 2441574"/>
              <a:gd name="connsiteX14" fmla="*/ 520700 w 1006475"/>
              <a:gd name="connsiteY14" fmla="*/ 1060449 h 2441574"/>
              <a:gd name="connsiteX15" fmla="*/ 501650 w 1006475"/>
              <a:gd name="connsiteY15" fmla="*/ 993774 h 2441574"/>
              <a:gd name="connsiteX16" fmla="*/ 466725 w 1006475"/>
              <a:gd name="connsiteY16" fmla="*/ 927099 h 2441574"/>
              <a:gd name="connsiteX17" fmla="*/ 396875 w 1006475"/>
              <a:gd name="connsiteY17" fmla="*/ 866774 h 2441574"/>
              <a:gd name="connsiteX18" fmla="*/ 368300 w 1006475"/>
              <a:gd name="connsiteY18" fmla="*/ 815974 h 2441574"/>
              <a:gd name="connsiteX19" fmla="*/ 336550 w 1006475"/>
              <a:gd name="connsiteY19" fmla="*/ 755649 h 2441574"/>
              <a:gd name="connsiteX20" fmla="*/ 285750 w 1006475"/>
              <a:gd name="connsiteY20" fmla="*/ 701674 h 2441574"/>
              <a:gd name="connsiteX21" fmla="*/ 241300 w 1006475"/>
              <a:gd name="connsiteY21" fmla="*/ 612774 h 2441574"/>
              <a:gd name="connsiteX22" fmla="*/ 295275 w 1006475"/>
              <a:gd name="connsiteY22" fmla="*/ 523874 h 2441574"/>
              <a:gd name="connsiteX23" fmla="*/ 250825 w 1006475"/>
              <a:gd name="connsiteY23" fmla="*/ 431799 h 2441574"/>
              <a:gd name="connsiteX24" fmla="*/ 244475 w 1006475"/>
              <a:gd name="connsiteY24" fmla="*/ 361949 h 2441574"/>
              <a:gd name="connsiteX25" fmla="*/ 314325 w 1006475"/>
              <a:gd name="connsiteY25" fmla="*/ 314324 h 2441574"/>
              <a:gd name="connsiteX26" fmla="*/ 377825 w 1006475"/>
              <a:gd name="connsiteY26" fmla="*/ 241299 h 2441574"/>
              <a:gd name="connsiteX27" fmla="*/ 415925 w 1006475"/>
              <a:gd name="connsiteY27" fmla="*/ 180974 h 2441574"/>
              <a:gd name="connsiteX28" fmla="*/ 473075 w 1006475"/>
              <a:gd name="connsiteY28" fmla="*/ 50799 h 2441574"/>
              <a:gd name="connsiteX29" fmla="*/ 371475 w 1006475"/>
              <a:gd name="connsiteY29" fmla="*/ 19049 h 2441574"/>
              <a:gd name="connsiteX30" fmla="*/ 260350 w 1006475"/>
              <a:gd name="connsiteY30" fmla="*/ 0 h 2441574"/>
              <a:gd name="connsiteX31" fmla="*/ 130175 w 1006475"/>
              <a:gd name="connsiteY31" fmla="*/ 53975 h 2441574"/>
              <a:gd name="connsiteX32" fmla="*/ 85725 w 1006475"/>
              <a:gd name="connsiteY32" fmla="*/ 117474 h 2441574"/>
              <a:gd name="connsiteX33" fmla="*/ 0 w 1006475"/>
              <a:gd name="connsiteY33" fmla="*/ 177799 h 2441574"/>
              <a:gd name="connsiteX34" fmla="*/ 0 w 1006475"/>
              <a:gd name="connsiteY34" fmla="*/ 219074 h 2441574"/>
              <a:gd name="connsiteX35" fmla="*/ 120650 w 1006475"/>
              <a:gd name="connsiteY35" fmla="*/ 2416174 h 2441574"/>
              <a:gd name="connsiteX36" fmla="*/ 1006475 w 1006475"/>
              <a:gd name="connsiteY36" fmla="*/ 2441574 h 2441574"/>
              <a:gd name="connsiteX0" fmla="*/ 1006475 w 1006475"/>
              <a:gd name="connsiteY0" fmla="*/ 2441574 h 2441574"/>
              <a:gd name="connsiteX1" fmla="*/ 996950 w 1006475"/>
              <a:gd name="connsiteY1" fmla="*/ 2101849 h 2441574"/>
              <a:gd name="connsiteX2" fmla="*/ 984250 w 1006475"/>
              <a:gd name="connsiteY2" fmla="*/ 1924049 h 2441574"/>
              <a:gd name="connsiteX3" fmla="*/ 955675 w 1006475"/>
              <a:gd name="connsiteY3" fmla="*/ 1822449 h 2441574"/>
              <a:gd name="connsiteX4" fmla="*/ 933450 w 1006475"/>
              <a:gd name="connsiteY4" fmla="*/ 1857374 h 2441574"/>
              <a:gd name="connsiteX5" fmla="*/ 809625 w 1006475"/>
              <a:gd name="connsiteY5" fmla="*/ 1835149 h 2441574"/>
              <a:gd name="connsiteX6" fmla="*/ 669925 w 1006475"/>
              <a:gd name="connsiteY6" fmla="*/ 1644649 h 2441574"/>
              <a:gd name="connsiteX7" fmla="*/ 631825 w 1006475"/>
              <a:gd name="connsiteY7" fmla="*/ 1597024 h 2441574"/>
              <a:gd name="connsiteX8" fmla="*/ 625475 w 1006475"/>
              <a:gd name="connsiteY8" fmla="*/ 1473199 h 2441574"/>
              <a:gd name="connsiteX9" fmla="*/ 571500 w 1006475"/>
              <a:gd name="connsiteY9" fmla="*/ 1400174 h 2441574"/>
              <a:gd name="connsiteX10" fmla="*/ 530225 w 1006475"/>
              <a:gd name="connsiteY10" fmla="*/ 1371599 h 2441574"/>
              <a:gd name="connsiteX11" fmla="*/ 517525 w 1006475"/>
              <a:gd name="connsiteY11" fmla="*/ 1269999 h 2441574"/>
              <a:gd name="connsiteX12" fmla="*/ 504825 w 1006475"/>
              <a:gd name="connsiteY12" fmla="*/ 1200149 h 2441574"/>
              <a:gd name="connsiteX13" fmla="*/ 539750 w 1006475"/>
              <a:gd name="connsiteY13" fmla="*/ 1117599 h 2441574"/>
              <a:gd name="connsiteX14" fmla="*/ 520700 w 1006475"/>
              <a:gd name="connsiteY14" fmla="*/ 1060449 h 2441574"/>
              <a:gd name="connsiteX15" fmla="*/ 501650 w 1006475"/>
              <a:gd name="connsiteY15" fmla="*/ 993774 h 2441574"/>
              <a:gd name="connsiteX16" fmla="*/ 466725 w 1006475"/>
              <a:gd name="connsiteY16" fmla="*/ 927099 h 2441574"/>
              <a:gd name="connsiteX17" fmla="*/ 396875 w 1006475"/>
              <a:gd name="connsiteY17" fmla="*/ 866774 h 2441574"/>
              <a:gd name="connsiteX18" fmla="*/ 368300 w 1006475"/>
              <a:gd name="connsiteY18" fmla="*/ 815974 h 2441574"/>
              <a:gd name="connsiteX19" fmla="*/ 336550 w 1006475"/>
              <a:gd name="connsiteY19" fmla="*/ 755649 h 2441574"/>
              <a:gd name="connsiteX20" fmla="*/ 285750 w 1006475"/>
              <a:gd name="connsiteY20" fmla="*/ 701674 h 2441574"/>
              <a:gd name="connsiteX21" fmla="*/ 241300 w 1006475"/>
              <a:gd name="connsiteY21" fmla="*/ 612774 h 2441574"/>
              <a:gd name="connsiteX22" fmla="*/ 295275 w 1006475"/>
              <a:gd name="connsiteY22" fmla="*/ 523874 h 2441574"/>
              <a:gd name="connsiteX23" fmla="*/ 250825 w 1006475"/>
              <a:gd name="connsiteY23" fmla="*/ 431799 h 2441574"/>
              <a:gd name="connsiteX24" fmla="*/ 244475 w 1006475"/>
              <a:gd name="connsiteY24" fmla="*/ 361949 h 2441574"/>
              <a:gd name="connsiteX25" fmla="*/ 314325 w 1006475"/>
              <a:gd name="connsiteY25" fmla="*/ 314324 h 2441574"/>
              <a:gd name="connsiteX26" fmla="*/ 377825 w 1006475"/>
              <a:gd name="connsiteY26" fmla="*/ 241299 h 2441574"/>
              <a:gd name="connsiteX27" fmla="*/ 415925 w 1006475"/>
              <a:gd name="connsiteY27" fmla="*/ 180974 h 2441574"/>
              <a:gd name="connsiteX28" fmla="*/ 473075 w 1006475"/>
              <a:gd name="connsiteY28" fmla="*/ 50799 h 2441574"/>
              <a:gd name="connsiteX29" fmla="*/ 371475 w 1006475"/>
              <a:gd name="connsiteY29" fmla="*/ 19049 h 2441574"/>
              <a:gd name="connsiteX30" fmla="*/ 260350 w 1006475"/>
              <a:gd name="connsiteY30" fmla="*/ 0 h 2441574"/>
              <a:gd name="connsiteX31" fmla="*/ 130175 w 1006475"/>
              <a:gd name="connsiteY31" fmla="*/ 53975 h 2441574"/>
              <a:gd name="connsiteX32" fmla="*/ 53975 w 1006475"/>
              <a:gd name="connsiteY32" fmla="*/ 107949 h 2441574"/>
              <a:gd name="connsiteX33" fmla="*/ 0 w 1006475"/>
              <a:gd name="connsiteY33" fmla="*/ 177799 h 2441574"/>
              <a:gd name="connsiteX34" fmla="*/ 0 w 1006475"/>
              <a:gd name="connsiteY34" fmla="*/ 219074 h 2441574"/>
              <a:gd name="connsiteX35" fmla="*/ 120650 w 1006475"/>
              <a:gd name="connsiteY35" fmla="*/ 2416174 h 2441574"/>
              <a:gd name="connsiteX36" fmla="*/ 1006475 w 1006475"/>
              <a:gd name="connsiteY36" fmla="*/ 2441574 h 244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6475" h="2441574">
                <a:moveTo>
                  <a:pt x="1006475" y="2441574"/>
                </a:moveTo>
                <a:lnTo>
                  <a:pt x="996950" y="2101849"/>
                </a:lnTo>
                <a:lnTo>
                  <a:pt x="984250" y="1924049"/>
                </a:lnTo>
                <a:lnTo>
                  <a:pt x="955675" y="1822449"/>
                </a:lnTo>
                <a:lnTo>
                  <a:pt x="933450" y="1857374"/>
                </a:lnTo>
                <a:lnTo>
                  <a:pt x="809625" y="1835149"/>
                </a:lnTo>
                <a:lnTo>
                  <a:pt x="669925" y="1644649"/>
                </a:lnTo>
                <a:lnTo>
                  <a:pt x="631825" y="1597024"/>
                </a:lnTo>
                <a:lnTo>
                  <a:pt x="625475" y="1473199"/>
                </a:lnTo>
                <a:lnTo>
                  <a:pt x="571500" y="1400174"/>
                </a:lnTo>
                <a:lnTo>
                  <a:pt x="530225" y="1371599"/>
                </a:lnTo>
                <a:lnTo>
                  <a:pt x="517525" y="1269999"/>
                </a:lnTo>
                <a:lnTo>
                  <a:pt x="504825" y="1200149"/>
                </a:lnTo>
                <a:lnTo>
                  <a:pt x="539750" y="1117599"/>
                </a:lnTo>
                <a:lnTo>
                  <a:pt x="520700" y="1060449"/>
                </a:lnTo>
                <a:lnTo>
                  <a:pt x="501650" y="993774"/>
                </a:lnTo>
                <a:lnTo>
                  <a:pt x="466725" y="927099"/>
                </a:lnTo>
                <a:lnTo>
                  <a:pt x="396875" y="866774"/>
                </a:lnTo>
                <a:lnTo>
                  <a:pt x="368300" y="815974"/>
                </a:lnTo>
                <a:lnTo>
                  <a:pt x="336550" y="755649"/>
                </a:lnTo>
                <a:lnTo>
                  <a:pt x="285750" y="701674"/>
                </a:lnTo>
                <a:lnTo>
                  <a:pt x="241300" y="612774"/>
                </a:lnTo>
                <a:lnTo>
                  <a:pt x="295275" y="523874"/>
                </a:lnTo>
                <a:lnTo>
                  <a:pt x="250825" y="431799"/>
                </a:lnTo>
                <a:lnTo>
                  <a:pt x="244475" y="361949"/>
                </a:lnTo>
                <a:lnTo>
                  <a:pt x="314325" y="314324"/>
                </a:lnTo>
                <a:lnTo>
                  <a:pt x="377825" y="241299"/>
                </a:lnTo>
                <a:lnTo>
                  <a:pt x="415925" y="180974"/>
                </a:lnTo>
                <a:lnTo>
                  <a:pt x="473075" y="50799"/>
                </a:lnTo>
                <a:lnTo>
                  <a:pt x="371475" y="19049"/>
                </a:lnTo>
                <a:lnTo>
                  <a:pt x="260350" y="0"/>
                </a:lnTo>
                <a:lnTo>
                  <a:pt x="130175" y="53975"/>
                </a:lnTo>
                <a:lnTo>
                  <a:pt x="53975" y="107949"/>
                </a:lnTo>
                <a:lnTo>
                  <a:pt x="0" y="177799"/>
                </a:lnTo>
                <a:lnTo>
                  <a:pt x="0" y="219074"/>
                </a:lnTo>
                <a:lnTo>
                  <a:pt x="120650" y="2416174"/>
                </a:lnTo>
                <a:lnTo>
                  <a:pt x="1006475" y="2441574"/>
                </a:lnTo>
                <a:close/>
              </a:path>
            </a:pathLst>
          </a:custGeom>
          <a:solidFill>
            <a:schemeClr val="accent1">
              <a:lumMod val="60000"/>
              <a:lumOff val="40000"/>
              <a:alpha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67400" y="2971800"/>
            <a:ext cx="827078" cy="520700"/>
          </a:xfrm>
          <a:prstGeom prst="rect">
            <a:avLst/>
          </a:prstGeom>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29400" y="3124200"/>
            <a:ext cx="948057" cy="381000"/>
          </a:xfrm>
          <a:prstGeom prst="rect">
            <a:avLst/>
          </a:prstGeom>
        </p:spPr>
      </p:pic>
      <p:sp>
        <p:nvSpPr>
          <p:cNvPr id="19" name="TextBox 18"/>
          <p:cNvSpPr txBox="1"/>
          <p:nvPr/>
        </p:nvSpPr>
        <p:spPr>
          <a:xfrm>
            <a:off x="6781800" y="3429000"/>
            <a:ext cx="612668"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a:t>
            </a:r>
          </a:p>
        </p:txBody>
      </p:sp>
      <p:sp>
        <p:nvSpPr>
          <p:cNvPr id="20" name="TextBox 19"/>
          <p:cNvSpPr txBox="1"/>
          <p:nvPr/>
        </p:nvSpPr>
        <p:spPr>
          <a:xfrm>
            <a:off x="5965436" y="3424535"/>
            <a:ext cx="663964"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MD</a:t>
            </a:r>
          </a:p>
        </p:txBody>
      </p:sp>
      <p:pic>
        <p:nvPicPr>
          <p:cNvPr id="14"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629400" y="2362200"/>
            <a:ext cx="677437" cy="59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24600" y="3962400"/>
            <a:ext cx="1138659" cy="533400"/>
          </a:xfrm>
          <a:prstGeom prst="rect">
            <a:avLst/>
          </a:prstGeom>
        </p:spPr>
      </p:pic>
      <p:pic>
        <p:nvPicPr>
          <p:cNvPr id="23"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943600" y="1600200"/>
            <a:ext cx="1373924" cy="36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924800" y="1447800"/>
            <a:ext cx="579005"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NJ</a:t>
            </a:r>
          </a:p>
        </p:txBody>
      </p:sp>
      <p:sp>
        <p:nvSpPr>
          <p:cNvPr id="25" name="TextBox 24"/>
          <p:cNvSpPr txBox="1"/>
          <p:nvPr/>
        </p:nvSpPr>
        <p:spPr>
          <a:xfrm>
            <a:off x="4953000" y="1219200"/>
            <a:ext cx="589841" cy="461665"/>
          </a:xfrm>
          <a:prstGeom prst="rect">
            <a:avLst/>
          </a:prstGeom>
          <a:noFill/>
        </p:spPr>
        <p:txBody>
          <a:bodyPr wrap="none" rtlCol="0">
            <a:spAutoFit/>
          </a:bodyPr>
          <a:lstStyle/>
          <a:p>
            <a:r>
              <a:rPr lang="en-US"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PA</a:t>
            </a:r>
          </a:p>
        </p:txBody>
      </p:sp>
      <p:pic>
        <p:nvPicPr>
          <p:cNvPr id="26" name="Content Placeholder 25"/>
          <p:cNvPicPr>
            <a:picLocks noGrp="1" noChangeAspect="1"/>
          </p:cNvPicPr>
          <p:nvPr>
            <p:ph sz="half" idx="1"/>
          </p:nvPr>
        </p:nvPicPr>
        <p:blipFill>
          <a:blip r:embed="rId10"/>
          <a:stretch>
            <a:fillRect/>
          </a:stretch>
        </p:blipFill>
        <p:spPr>
          <a:xfrm>
            <a:off x="455473" y="1295400"/>
            <a:ext cx="3889653" cy="5029200"/>
          </a:xfrm>
          <a:prstGeom prst="rect">
            <a:avLst/>
          </a:prstGeom>
          <a:ln>
            <a:solidFill>
              <a:schemeClr val="bg1">
                <a:lumMod val="75000"/>
              </a:schemeClr>
            </a:solidFill>
          </a:ln>
        </p:spPr>
      </p:pic>
    </p:spTree>
    <p:extLst>
      <p:ext uri="{BB962C8B-B14F-4D97-AF65-F5344CB8AC3E}">
        <p14:creationId xmlns:p14="http://schemas.microsoft.com/office/powerpoint/2010/main" val="9134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Planning Process</a:t>
            </a:r>
            <a:endParaRPr lang="en-US" dirty="0"/>
          </a:p>
        </p:txBody>
      </p:sp>
      <p:graphicFrame>
        <p:nvGraphicFramePr>
          <p:cNvPr id="3" name="Diagram 2"/>
          <p:cNvGraphicFramePr/>
          <p:nvPr>
            <p:extLst>
              <p:ext uri="{D42A27DB-BD31-4B8C-83A1-F6EECF244321}">
                <p14:modId xmlns:p14="http://schemas.microsoft.com/office/powerpoint/2010/main" val="759457538"/>
              </p:ext>
            </p:extLst>
          </p:nvPr>
        </p:nvGraphicFramePr>
        <p:xfrm>
          <a:off x="342900" y="1066800"/>
          <a:ext cx="8458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050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990600"/>
            <a:ext cx="3749040" cy="5433060"/>
          </a:xfrm>
          <a:prstGeom prst="rect">
            <a:avLst/>
          </a:prstGeom>
        </p:spPr>
      </p:pic>
      <p:pic>
        <p:nvPicPr>
          <p:cNvPr id="4" name="Picture 3"/>
          <p:cNvPicPr>
            <a:picLocks noChangeAspect="1"/>
          </p:cNvPicPr>
          <p:nvPr/>
        </p:nvPicPr>
        <p:blipFill>
          <a:blip r:embed="rId4"/>
          <a:stretch>
            <a:fillRect/>
          </a:stretch>
        </p:blipFill>
        <p:spPr>
          <a:xfrm>
            <a:off x="4953000" y="990600"/>
            <a:ext cx="3764280" cy="5433060"/>
          </a:xfrm>
          <a:prstGeom prst="rect">
            <a:avLst/>
          </a:prstGeom>
        </p:spPr>
      </p:pic>
      <p:sp>
        <p:nvSpPr>
          <p:cNvPr id="13" name="Title 12"/>
          <p:cNvSpPr>
            <a:spLocks noGrp="1"/>
          </p:cNvSpPr>
          <p:nvPr>
            <p:ph type="title"/>
          </p:nvPr>
        </p:nvSpPr>
        <p:spPr/>
        <p:txBody>
          <a:bodyPr/>
          <a:lstStyle/>
          <a:p>
            <a:r>
              <a:rPr lang="en-US" dirty="0" smtClean="0"/>
              <a:t>Background Planning</a:t>
            </a:r>
            <a:endParaRPr lang="en-US" dirty="0"/>
          </a:p>
        </p:txBody>
      </p:sp>
      <p:sp>
        <p:nvSpPr>
          <p:cNvPr id="2" name="TextBox 1"/>
          <p:cNvSpPr txBox="1"/>
          <p:nvPr/>
        </p:nvSpPr>
        <p:spPr>
          <a:xfrm>
            <a:off x="2133600" y="5816025"/>
            <a:ext cx="1938351"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Concerns</a:t>
            </a:r>
          </a:p>
        </p:txBody>
      </p:sp>
      <p:sp>
        <p:nvSpPr>
          <p:cNvPr id="8" name="TextBox 7"/>
          <p:cNvSpPr txBox="1"/>
          <p:nvPr/>
        </p:nvSpPr>
        <p:spPr>
          <a:xfrm>
            <a:off x="6065570" y="5816025"/>
            <a:ext cx="2621230" cy="584775"/>
          </a:xfrm>
          <a:prstGeom prst="rect">
            <a:avLst/>
          </a:prstGeom>
          <a:solidFill>
            <a:srgbClr val="FCB426"/>
          </a:solidFill>
        </p:spPr>
        <p:style>
          <a:lnRef idx="0">
            <a:scrgbClr r="0" g="0" b="0"/>
          </a:lnRef>
          <a:fillRef idx="1002">
            <a:schemeClr val="lt1"/>
          </a:fillRef>
          <a:effectRef idx="0">
            <a:scrgbClr r="0" g="0" b="0"/>
          </a:effectRef>
          <a:fontRef idx="major"/>
        </p:style>
        <p:txBody>
          <a:bodyPr wrap="none" rtlCol="0">
            <a:spAutoFit/>
          </a:bodyPr>
          <a:lstStyle/>
          <a:p>
            <a:r>
              <a:rPr lang="en-US" sz="3200" dirty="0" smtClean="0">
                <a:solidFill>
                  <a:schemeClr val="tx2">
                    <a:lumMod val="75000"/>
                  </a:schemeClr>
                </a:solidFill>
                <a:latin typeface="Arial" panose="020B0604020202020204" pitchFamily="34" charset="0"/>
                <a:cs typeface="Arial" panose="020B0604020202020204" pitchFamily="34" charset="0"/>
              </a:rPr>
              <a:t>Opportunities</a:t>
            </a:r>
          </a:p>
        </p:txBody>
      </p:sp>
    </p:spTree>
    <p:extLst>
      <p:ext uri="{BB962C8B-B14F-4D97-AF65-F5344CB8AC3E}">
        <p14:creationId xmlns:p14="http://schemas.microsoft.com/office/powerpoint/2010/main" val="13229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85800" y="1972854"/>
            <a:ext cx="3657600" cy="2065020"/>
          </a:xfrm>
          <a:prstGeom prst="rect">
            <a:avLst/>
          </a:prstGeom>
        </p:spPr>
      </p:pic>
      <p:pic>
        <p:nvPicPr>
          <p:cNvPr id="18" name="Picture 17"/>
          <p:cNvPicPr>
            <a:picLocks noChangeAspect="1"/>
          </p:cNvPicPr>
          <p:nvPr/>
        </p:nvPicPr>
        <p:blipFill>
          <a:blip r:embed="rId4"/>
          <a:stretch>
            <a:fillRect/>
          </a:stretch>
        </p:blipFill>
        <p:spPr>
          <a:xfrm>
            <a:off x="533400" y="1935480"/>
            <a:ext cx="990600" cy="731520"/>
          </a:xfrm>
          <a:prstGeom prst="rect">
            <a:avLst/>
          </a:prstGeom>
        </p:spPr>
      </p:pic>
      <p:pic>
        <p:nvPicPr>
          <p:cNvPr id="6" name="Picture 5"/>
          <p:cNvPicPr>
            <a:picLocks noChangeAspect="1"/>
          </p:cNvPicPr>
          <p:nvPr/>
        </p:nvPicPr>
        <p:blipFill>
          <a:blip r:embed="rId5"/>
          <a:stretch>
            <a:fillRect/>
          </a:stretch>
        </p:blipFill>
        <p:spPr>
          <a:xfrm>
            <a:off x="685800" y="4389120"/>
            <a:ext cx="3649980" cy="1973580"/>
          </a:xfrm>
          <a:prstGeom prst="rect">
            <a:avLst/>
          </a:prstGeom>
        </p:spPr>
      </p:pic>
      <p:pic>
        <p:nvPicPr>
          <p:cNvPr id="12" name="Picture 11"/>
          <p:cNvPicPr>
            <a:picLocks noChangeAspect="1"/>
          </p:cNvPicPr>
          <p:nvPr/>
        </p:nvPicPr>
        <p:blipFill>
          <a:blip r:embed="rId6"/>
          <a:stretch>
            <a:fillRect/>
          </a:stretch>
        </p:blipFill>
        <p:spPr>
          <a:xfrm>
            <a:off x="5029200" y="1973580"/>
            <a:ext cx="3322320" cy="1988820"/>
          </a:xfrm>
          <a:prstGeom prst="rect">
            <a:avLst/>
          </a:prstGeom>
        </p:spPr>
      </p:pic>
      <p:pic>
        <p:nvPicPr>
          <p:cNvPr id="16" name="Picture 15"/>
          <p:cNvPicPr>
            <a:picLocks noChangeAspect="1"/>
          </p:cNvPicPr>
          <p:nvPr/>
        </p:nvPicPr>
        <p:blipFill>
          <a:blip r:embed="rId7"/>
          <a:stretch>
            <a:fillRect/>
          </a:stretch>
        </p:blipFill>
        <p:spPr>
          <a:xfrm>
            <a:off x="5029200" y="4259580"/>
            <a:ext cx="3337560" cy="2065020"/>
          </a:xfrm>
          <a:prstGeom prst="rect">
            <a:avLst/>
          </a:prstGeom>
        </p:spPr>
      </p:pic>
      <p:sp>
        <p:nvSpPr>
          <p:cNvPr id="2" name="Title 1"/>
          <p:cNvSpPr>
            <a:spLocks noGrp="1"/>
          </p:cNvSpPr>
          <p:nvPr>
            <p:ph type="title"/>
          </p:nvPr>
        </p:nvSpPr>
        <p:spPr/>
        <p:txBody>
          <a:bodyPr/>
          <a:lstStyle/>
          <a:p>
            <a:r>
              <a:rPr lang="en-US" dirty="0" smtClean="0"/>
              <a:t>Background Planning</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FCB426"/>
                </a:solidFill>
              </a:rPr>
              <a:t>External Forces…</a:t>
            </a:r>
            <a:endParaRPr lang="en-US" b="1" dirty="0">
              <a:solidFill>
                <a:srgbClr val="FCB426"/>
              </a:solidFill>
            </a:endParaRPr>
          </a:p>
        </p:txBody>
      </p:sp>
      <p:pic>
        <p:nvPicPr>
          <p:cNvPr id="17" name="Picture 16"/>
          <p:cNvPicPr>
            <a:picLocks noChangeAspect="1"/>
          </p:cNvPicPr>
          <p:nvPr/>
        </p:nvPicPr>
        <p:blipFill>
          <a:blip r:embed="rId8"/>
          <a:stretch>
            <a:fillRect/>
          </a:stretch>
        </p:blipFill>
        <p:spPr>
          <a:xfrm>
            <a:off x="533400" y="4320540"/>
            <a:ext cx="906780" cy="762000"/>
          </a:xfrm>
          <a:prstGeom prst="rect">
            <a:avLst/>
          </a:prstGeom>
        </p:spPr>
      </p:pic>
      <p:pic>
        <p:nvPicPr>
          <p:cNvPr id="19" name="Picture 18"/>
          <p:cNvPicPr>
            <a:picLocks noChangeAspect="1"/>
          </p:cNvPicPr>
          <p:nvPr/>
        </p:nvPicPr>
        <p:blipFill>
          <a:blip r:embed="rId9"/>
          <a:stretch>
            <a:fillRect/>
          </a:stretch>
        </p:blipFill>
        <p:spPr>
          <a:xfrm>
            <a:off x="4876800" y="1905000"/>
            <a:ext cx="1592580" cy="609600"/>
          </a:xfrm>
          <a:prstGeom prst="rect">
            <a:avLst/>
          </a:prstGeom>
        </p:spPr>
      </p:pic>
      <p:pic>
        <p:nvPicPr>
          <p:cNvPr id="20" name="Picture 19"/>
          <p:cNvPicPr>
            <a:picLocks noChangeAspect="1"/>
          </p:cNvPicPr>
          <p:nvPr/>
        </p:nvPicPr>
        <p:blipFill>
          <a:blip r:embed="rId10"/>
          <a:stretch>
            <a:fillRect/>
          </a:stretch>
        </p:blipFill>
        <p:spPr>
          <a:xfrm>
            <a:off x="7239000" y="3505200"/>
            <a:ext cx="1371600" cy="640080"/>
          </a:xfrm>
          <a:prstGeom prst="rect">
            <a:avLst/>
          </a:prstGeom>
        </p:spPr>
      </p:pic>
      <p:pic>
        <p:nvPicPr>
          <p:cNvPr id="21" name="Picture 20"/>
          <p:cNvPicPr>
            <a:picLocks noChangeAspect="1"/>
          </p:cNvPicPr>
          <p:nvPr/>
        </p:nvPicPr>
        <p:blipFill>
          <a:blip r:embed="rId11"/>
          <a:stretch>
            <a:fillRect/>
          </a:stretch>
        </p:blipFill>
        <p:spPr>
          <a:xfrm>
            <a:off x="7467600" y="5638800"/>
            <a:ext cx="1021080" cy="723900"/>
          </a:xfrm>
          <a:prstGeom prst="rect">
            <a:avLst/>
          </a:prstGeom>
        </p:spPr>
      </p:pic>
    </p:spTree>
    <p:extLst>
      <p:ext uri="{BB962C8B-B14F-4D97-AF65-F5344CB8AC3E}">
        <p14:creationId xmlns:p14="http://schemas.microsoft.com/office/powerpoint/2010/main" val="207589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Scenario Development</a:t>
            </a:r>
            <a:endParaRPr lang="en-US" dirty="0"/>
          </a:p>
        </p:txBody>
      </p:sp>
      <p:sp>
        <p:nvSpPr>
          <p:cNvPr id="6" name="Content Placeholder 5"/>
          <p:cNvSpPr>
            <a:spLocks noGrp="1"/>
          </p:cNvSpPr>
          <p:nvPr>
            <p:ph idx="1"/>
          </p:nvPr>
        </p:nvSpPr>
        <p:spPr>
          <a:xfrm>
            <a:off x="304800" y="1219200"/>
            <a:ext cx="8839200" cy="5181600"/>
          </a:xfrm>
        </p:spPr>
        <p:txBody>
          <a:bodyPr>
            <a:noAutofit/>
          </a:bodyPr>
          <a:lstStyle/>
          <a:p>
            <a:pPr marL="0" indent="0">
              <a:buNone/>
            </a:pPr>
            <a:r>
              <a:rPr lang="en-US" b="1" dirty="0" smtClean="0">
                <a:solidFill>
                  <a:srgbClr val="FCB426"/>
                </a:solidFill>
              </a:rPr>
              <a:t>Six Scenarios</a:t>
            </a:r>
          </a:p>
          <a:p>
            <a:pPr>
              <a:spcBef>
                <a:spcPts val="3000"/>
              </a:spcBef>
            </a:pPr>
            <a:r>
              <a:rPr lang="en-US" dirty="0" smtClean="0"/>
              <a:t>Baseline – 2010 Existing</a:t>
            </a:r>
          </a:p>
          <a:p>
            <a:r>
              <a:rPr lang="en-US" dirty="0" smtClean="0"/>
              <a:t>Baseline – 2040 Future</a:t>
            </a:r>
          </a:p>
          <a:p>
            <a:pPr>
              <a:spcBef>
                <a:spcPts val="3000"/>
              </a:spcBef>
            </a:pPr>
            <a:r>
              <a:rPr lang="en-US" dirty="0" smtClean="0"/>
              <a:t>Constraint – w/ Trendline Growth</a:t>
            </a:r>
          </a:p>
          <a:p>
            <a:r>
              <a:rPr lang="en-US" dirty="0" smtClean="0"/>
              <a:t>Constraint – w/ Accelerated Growth</a:t>
            </a:r>
          </a:p>
          <a:p>
            <a:pPr>
              <a:spcBef>
                <a:spcPts val="3000"/>
              </a:spcBef>
            </a:pPr>
            <a:r>
              <a:rPr lang="en-US" dirty="0" smtClean="0"/>
              <a:t>Enhancement – w/ Trendline Growth</a:t>
            </a:r>
          </a:p>
          <a:p>
            <a:r>
              <a:rPr lang="en-US" dirty="0" smtClean="0"/>
              <a:t>Enhancement – w/ Accelerated Growth</a:t>
            </a:r>
          </a:p>
        </p:txBody>
      </p:sp>
    </p:spTree>
    <p:extLst>
      <p:ext uri="{BB962C8B-B14F-4D97-AF65-F5344CB8AC3E}">
        <p14:creationId xmlns:p14="http://schemas.microsoft.com/office/powerpoint/2010/main" val="33478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Influence</a:t>
            </a:r>
            <a:endParaRPr lang="en-US" dirty="0"/>
          </a:p>
        </p:txBody>
      </p:sp>
      <p:sp>
        <p:nvSpPr>
          <p:cNvPr id="3" name="Text Placeholder 2"/>
          <p:cNvSpPr>
            <a:spLocks noGrp="1"/>
          </p:cNvSpPr>
          <p:nvPr>
            <p:ph type="body" idx="1"/>
          </p:nvPr>
        </p:nvSpPr>
        <p:spPr/>
        <p:txBody>
          <a:bodyPr/>
          <a:lstStyle/>
          <a:p>
            <a:pPr>
              <a:spcBef>
                <a:spcPts val="0"/>
              </a:spcBef>
            </a:pPr>
            <a:r>
              <a:rPr lang="en-US" dirty="0" smtClean="0"/>
              <a:t>Trendline</a:t>
            </a:r>
          </a:p>
          <a:p>
            <a:pPr>
              <a:spcBef>
                <a:spcPts val="0"/>
              </a:spcBef>
            </a:pPr>
            <a:r>
              <a:rPr lang="en-US" dirty="0" smtClean="0"/>
              <a:t>Growth</a:t>
            </a:r>
          </a:p>
        </p:txBody>
      </p:sp>
      <p:sp>
        <p:nvSpPr>
          <p:cNvPr id="4" name="Content Placeholder 3"/>
          <p:cNvSpPr>
            <a:spLocks noGrp="1"/>
          </p:cNvSpPr>
          <p:nvPr>
            <p:ph sz="half" idx="2"/>
          </p:nvPr>
        </p:nvSpPr>
        <p:spPr/>
        <p:txBody>
          <a:bodyPr/>
          <a:lstStyle/>
          <a:p>
            <a:r>
              <a:rPr lang="en-US" dirty="0" smtClean="0"/>
              <a:t>Census</a:t>
            </a:r>
          </a:p>
          <a:p>
            <a:r>
              <a:rPr lang="en-US" dirty="0" smtClean="0"/>
              <a:t>WILMAPCO</a:t>
            </a:r>
            <a:endParaRPr lang="en-US" dirty="0"/>
          </a:p>
        </p:txBody>
      </p:sp>
      <p:sp>
        <p:nvSpPr>
          <p:cNvPr id="5" name="Text Placeholder 4"/>
          <p:cNvSpPr>
            <a:spLocks noGrp="1"/>
          </p:cNvSpPr>
          <p:nvPr>
            <p:ph type="body" sz="quarter" idx="3"/>
          </p:nvPr>
        </p:nvSpPr>
        <p:spPr/>
        <p:txBody>
          <a:bodyPr/>
          <a:lstStyle/>
          <a:p>
            <a:pPr>
              <a:spcBef>
                <a:spcPts val="0"/>
              </a:spcBef>
            </a:pPr>
            <a:r>
              <a:rPr lang="en-US" dirty="0" smtClean="0"/>
              <a:t>Accelerated</a:t>
            </a:r>
          </a:p>
          <a:p>
            <a:pPr>
              <a:spcBef>
                <a:spcPts val="0"/>
              </a:spcBef>
            </a:pPr>
            <a:r>
              <a:rPr lang="en-US" dirty="0" smtClean="0"/>
              <a:t>Growth</a:t>
            </a:r>
            <a:endParaRPr lang="en-US" dirty="0"/>
          </a:p>
        </p:txBody>
      </p:sp>
      <p:sp>
        <p:nvSpPr>
          <p:cNvPr id="6" name="Content Placeholder 5"/>
          <p:cNvSpPr>
            <a:spLocks noGrp="1"/>
          </p:cNvSpPr>
          <p:nvPr>
            <p:ph sz="quarter" idx="4"/>
          </p:nvPr>
        </p:nvSpPr>
        <p:spPr/>
        <p:txBody>
          <a:bodyPr/>
          <a:lstStyle/>
          <a:p>
            <a:r>
              <a:rPr lang="en-US" dirty="0" smtClean="0"/>
              <a:t>Targeted industries</a:t>
            </a:r>
          </a:p>
          <a:p>
            <a:r>
              <a:rPr lang="en-US" dirty="0" smtClean="0"/>
              <a:t>Market shifts</a:t>
            </a:r>
          </a:p>
        </p:txBody>
      </p:sp>
      <p:pic>
        <p:nvPicPr>
          <p:cNvPr id="7" name="Picture 6"/>
          <p:cNvPicPr>
            <a:picLocks noChangeAspect="1"/>
          </p:cNvPicPr>
          <p:nvPr/>
        </p:nvPicPr>
        <p:blipFill>
          <a:blip r:embed="rId3"/>
          <a:stretch>
            <a:fillRect/>
          </a:stretch>
        </p:blipFill>
        <p:spPr>
          <a:xfrm>
            <a:off x="533400" y="4267200"/>
            <a:ext cx="3658276" cy="2186940"/>
          </a:xfrm>
          <a:prstGeom prst="rect">
            <a:avLst/>
          </a:prstGeom>
        </p:spPr>
      </p:pic>
      <p:pic>
        <p:nvPicPr>
          <p:cNvPr id="13" name="Picture 12"/>
          <p:cNvPicPr>
            <a:picLocks noChangeAspect="1"/>
          </p:cNvPicPr>
          <p:nvPr/>
        </p:nvPicPr>
        <p:blipFill>
          <a:blip r:embed="rId4"/>
          <a:stretch>
            <a:fillRect/>
          </a:stretch>
        </p:blipFill>
        <p:spPr>
          <a:xfrm>
            <a:off x="5334000" y="5486400"/>
            <a:ext cx="1196340" cy="861060"/>
          </a:xfrm>
          <a:prstGeom prst="rect">
            <a:avLst/>
          </a:prstGeom>
        </p:spPr>
      </p:pic>
      <p:pic>
        <p:nvPicPr>
          <p:cNvPr id="14" name="Picture 13"/>
          <p:cNvPicPr>
            <a:picLocks noChangeAspect="1"/>
          </p:cNvPicPr>
          <p:nvPr/>
        </p:nvPicPr>
        <p:blipFill>
          <a:blip r:embed="rId5"/>
          <a:stretch>
            <a:fillRect/>
          </a:stretch>
        </p:blipFill>
        <p:spPr>
          <a:xfrm>
            <a:off x="6019800" y="4419600"/>
            <a:ext cx="1600200" cy="883920"/>
          </a:xfrm>
          <a:prstGeom prst="rect">
            <a:avLst/>
          </a:prstGeom>
        </p:spPr>
      </p:pic>
      <p:pic>
        <p:nvPicPr>
          <p:cNvPr id="15" name="Picture 14"/>
          <p:cNvPicPr>
            <a:picLocks noChangeAspect="1"/>
          </p:cNvPicPr>
          <p:nvPr/>
        </p:nvPicPr>
        <p:blipFill>
          <a:blip r:embed="rId6"/>
          <a:stretch>
            <a:fillRect/>
          </a:stretch>
        </p:blipFill>
        <p:spPr>
          <a:xfrm>
            <a:off x="6858000" y="5486400"/>
            <a:ext cx="1592580" cy="609600"/>
          </a:xfrm>
          <a:prstGeom prst="rect">
            <a:avLst/>
          </a:prstGeom>
        </p:spPr>
      </p:pic>
    </p:spTree>
    <p:extLst>
      <p:ext uri="{BB962C8B-B14F-4D97-AF65-F5344CB8AC3E}">
        <p14:creationId xmlns:p14="http://schemas.microsoft.com/office/powerpoint/2010/main" val="19797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53200" y="4419600"/>
            <a:ext cx="2019300" cy="1501140"/>
          </a:xfrm>
          <a:prstGeom prst="rect">
            <a:avLst/>
          </a:prstGeom>
        </p:spPr>
      </p:pic>
      <p:sp>
        <p:nvSpPr>
          <p:cNvPr id="37" name="Title 36"/>
          <p:cNvSpPr>
            <a:spLocks noGrp="1"/>
          </p:cNvSpPr>
          <p:nvPr>
            <p:ph type="title"/>
          </p:nvPr>
        </p:nvSpPr>
        <p:spPr/>
        <p:txBody>
          <a:bodyPr/>
          <a:lstStyle/>
          <a:p>
            <a:r>
              <a:rPr lang="en-US" dirty="0" smtClean="0"/>
              <a:t>Infrastructure Influence</a:t>
            </a:r>
            <a:endParaRPr lang="en-US" dirty="0"/>
          </a:p>
        </p:txBody>
      </p:sp>
      <p:sp>
        <p:nvSpPr>
          <p:cNvPr id="25" name="Text Placeholder 24"/>
          <p:cNvSpPr>
            <a:spLocks noGrp="1"/>
          </p:cNvSpPr>
          <p:nvPr>
            <p:ph type="body" idx="1"/>
          </p:nvPr>
        </p:nvSpPr>
        <p:spPr/>
        <p:txBody>
          <a:bodyPr/>
          <a:lstStyle/>
          <a:p>
            <a:r>
              <a:rPr lang="en-US" dirty="0" smtClean="0"/>
              <a:t>Multimodal Constraint</a:t>
            </a:r>
            <a:endParaRPr lang="en-US" dirty="0"/>
          </a:p>
        </p:txBody>
      </p:sp>
      <p:sp>
        <p:nvSpPr>
          <p:cNvPr id="26" name="Content Placeholder 25"/>
          <p:cNvSpPr>
            <a:spLocks noGrp="1"/>
          </p:cNvSpPr>
          <p:nvPr>
            <p:ph sz="half" idx="2"/>
          </p:nvPr>
        </p:nvSpPr>
        <p:spPr/>
        <p:txBody>
          <a:bodyPr/>
          <a:lstStyle/>
          <a:p>
            <a:r>
              <a:rPr lang="en-US" dirty="0" smtClean="0"/>
              <a:t>Rail constraints</a:t>
            </a:r>
          </a:p>
          <a:p>
            <a:r>
              <a:rPr lang="en-US" dirty="0" smtClean="0"/>
              <a:t>Barge constraints</a:t>
            </a:r>
          </a:p>
          <a:p>
            <a:r>
              <a:rPr lang="en-US" dirty="0" smtClean="0"/>
              <a:t>Truck reliance</a:t>
            </a:r>
            <a:endParaRPr lang="en-US" dirty="0"/>
          </a:p>
        </p:txBody>
      </p:sp>
      <p:sp>
        <p:nvSpPr>
          <p:cNvPr id="27" name="Text Placeholder 26"/>
          <p:cNvSpPr>
            <a:spLocks noGrp="1"/>
          </p:cNvSpPr>
          <p:nvPr>
            <p:ph type="body" sz="quarter" idx="3"/>
          </p:nvPr>
        </p:nvSpPr>
        <p:spPr/>
        <p:txBody>
          <a:bodyPr/>
          <a:lstStyle/>
          <a:p>
            <a:r>
              <a:rPr lang="en-US" dirty="0" smtClean="0"/>
              <a:t>Multimodal Enhancement</a:t>
            </a:r>
            <a:endParaRPr lang="en-US" dirty="0"/>
          </a:p>
        </p:txBody>
      </p:sp>
      <p:sp>
        <p:nvSpPr>
          <p:cNvPr id="28" name="Content Placeholder 27"/>
          <p:cNvSpPr>
            <a:spLocks noGrp="1"/>
          </p:cNvSpPr>
          <p:nvPr>
            <p:ph sz="quarter" idx="4"/>
          </p:nvPr>
        </p:nvSpPr>
        <p:spPr/>
        <p:txBody>
          <a:bodyPr/>
          <a:lstStyle/>
          <a:p>
            <a:r>
              <a:rPr lang="en-US" dirty="0" smtClean="0"/>
              <a:t>Rail improvements</a:t>
            </a:r>
          </a:p>
          <a:p>
            <a:r>
              <a:rPr lang="en-US" dirty="0" smtClean="0"/>
              <a:t>Bridge upgrades</a:t>
            </a:r>
          </a:p>
          <a:p>
            <a:r>
              <a:rPr lang="en-US" dirty="0" smtClean="0"/>
              <a:t>Intermodal access</a:t>
            </a:r>
          </a:p>
        </p:txBody>
      </p:sp>
      <p:pic>
        <p:nvPicPr>
          <p:cNvPr id="3" name="Picture 2"/>
          <p:cNvPicPr>
            <a:picLocks noChangeAspect="1"/>
          </p:cNvPicPr>
          <p:nvPr/>
        </p:nvPicPr>
        <p:blipFill>
          <a:blip r:embed="rId4"/>
          <a:stretch>
            <a:fillRect/>
          </a:stretch>
        </p:blipFill>
        <p:spPr>
          <a:xfrm>
            <a:off x="457200" y="5105400"/>
            <a:ext cx="2034540" cy="1409700"/>
          </a:xfrm>
          <a:prstGeom prst="rect">
            <a:avLst/>
          </a:prstGeom>
        </p:spPr>
      </p:pic>
      <p:pic>
        <p:nvPicPr>
          <p:cNvPr id="4" name="Picture 3"/>
          <p:cNvPicPr>
            <a:picLocks noChangeAspect="1"/>
          </p:cNvPicPr>
          <p:nvPr/>
        </p:nvPicPr>
        <p:blipFill>
          <a:blip r:embed="rId5"/>
          <a:stretch>
            <a:fillRect/>
          </a:stretch>
        </p:blipFill>
        <p:spPr>
          <a:xfrm>
            <a:off x="1676400" y="4495800"/>
            <a:ext cx="2621280" cy="1264920"/>
          </a:xfrm>
          <a:prstGeom prst="rect">
            <a:avLst/>
          </a:prstGeom>
        </p:spPr>
      </p:pic>
      <p:pic>
        <p:nvPicPr>
          <p:cNvPr id="5" name="Picture 4"/>
          <p:cNvPicPr>
            <a:picLocks noChangeAspect="1"/>
          </p:cNvPicPr>
          <p:nvPr/>
        </p:nvPicPr>
        <p:blipFill>
          <a:blip r:embed="rId6"/>
          <a:stretch>
            <a:fillRect/>
          </a:stretch>
        </p:blipFill>
        <p:spPr>
          <a:xfrm>
            <a:off x="5029200" y="5029200"/>
            <a:ext cx="1760220" cy="1470660"/>
          </a:xfrm>
          <a:prstGeom prst="rect">
            <a:avLst/>
          </a:prstGeom>
        </p:spPr>
      </p:pic>
    </p:spTree>
    <p:extLst>
      <p:ext uri="{BB962C8B-B14F-4D97-AF65-F5344CB8AC3E}">
        <p14:creationId xmlns:p14="http://schemas.microsoft.com/office/powerpoint/2010/main" val="264835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200" dirty="0" smtClean="0">
            <a:solidFill>
              <a:schemeClr val="tx2">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TotalTime>
  <Words>852</Words>
  <Application>Microsoft Office PowerPoint</Application>
  <PresentationFormat>On-screen Show (4:3)</PresentationFormat>
  <Paragraphs>181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Forget the Box:</vt:lpstr>
      <vt:lpstr>Recent Trends</vt:lpstr>
      <vt:lpstr>Delmarva Freight Plan</vt:lpstr>
      <vt:lpstr>Scenario Planning Process</vt:lpstr>
      <vt:lpstr>Background Planning</vt:lpstr>
      <vt:lpstr>Background Planning</vt:lpstr>
      <vt:lpstr>Scenario Development</vt:lpstr>
      <vt:lpstr>Economic Influence</vt:lpstr>
      <vt:lpstr>Infrastructure Influence</vt:lpstr>
      <vt:lpstr>Detailing the Scenarios</vt:lpstr>
      <vt:lpstr>Detailing the Scenarios</vt:lpstr>
      <vt:lpstr>Detailing the Scenarios</vt:lpstr>
      <vt:lpstr>Detailing the Scenarios</vt:lpstr>
      <vt:lpstr>Detailing the Scenarios</vt:lpstr>
      <vt:lpstr>Interpreting the Scenarios</vt:lpstr>
      <vt:lpstr>Interpreting the Scenarios</vt:lpstr>
      <vt:lpstr>Interpreting the Scenarios</vt:lpstr>
      <vt:lpstr>Closing Thoughts</vt:lpstr>
      <vt:lpstr>Questions?</vt:lpstr>
    </vt:vector>
  </TitlesOfParts>
  <Company>Whitman, Requardt, &amp; Associates,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 Abbi</dc:creator>
  <cp:lastModifiedBy>Owner</cp:lastModifiedBy>
  <cp:revision>207</cp:revision>
  <cp:lastPrinted>2015-05-15T18:52:09Z</cp:lastPrinted>
  <dcterms:created xsi:type="dcterms:W3CDTF">2012-06-15T13:18:59Z</dcterms:created>
  <dcterms:modified xsi:type="dcterms:W3CDTF">2015-05-20T11:33:09Z</dcterms:modified>
</cp:coreProperties>
</file>