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Default Extension="fntdata" ContentType="application/x-fontdata"/>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commentAuthors.xml" ContentType="application/vnd.openxmlformats-officedocument.presentationml.commentAuthors+xml"/>
  <Override PartName="/ppt/slideLayouts/slideLayout10.xml" ContentType="application/vnd.openxmlformats-officedocument.presentationml.slideLayout+xml"/>
  <Override PartName="/ppt/comments/comment1.xml" ContentType="application/vnd.openxmlformats-officedocument.presentationml.comments+xml"/>
  <Default Extension="gif" ContentType="image/gif"/>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56" r:id="rId1"/>
  </p:sldMasterIdLst>
  <p:notesMasterIdLst>
    <p:notesMasterId r:id="rId24"/>
  </p:notesMasterIdLst>
  <p:handoutMasterIdLst>
    <p:handoutMasterId r:id="rId25"/>
  </p:handoutMasterIdLst>
  <p:sldIdLst>
    <p:sldId id="529" r:id="rId2"/>
    <p:sldId id="539" r:id="rId3"/>
    <p:sldId id="540" r:id="rId4"/>
    <p:sldId id="531" r:id="rId5"/>
    <p:sldId id="541" r:id="rId6"/>
    <p:sldId id="542" r:id="rId7"/>
    <p:sldId id="543" r:id="rId8"/>
    <p:sldId id="544" r:id="rId9"/>
    <p:sldId id="501" r:id="rId10"/>
    <p:sldId id="502" r:id="rId11"/>
    <p:sldId id="530" r:id="rId12"/>
    <p:sldId id="505" r:id="rId13"/>
    <p:sldId id="533" r:id="rId14"/>
    <p:sldId id="534" r:id="rId15"/>
    <p:sldId id="547" r:id="rId16"/>
    <p:sldId id="492" r:id="rId17"/>
    <p:sldId id="519" r:id="rId18"/>
    <p:sldId id="520" r:id="rId19"/>
    <p:sldId id="548" r:id="rId20"/>
    <p:sldId id="490" r:id="rId21"/>
    <p:sldId id="546" r:id="rId22"/>
    <p:sldId id="537" r:id="rId23"/>
  </p:sldIdLst>
  <p:sldSz cx="9144000" cy="6858000" type="screen4x3"/>
  <p:notesSz cx="9236075" cy="6950075"/>
  <p:embeddedFontLst>
    <p:embeddedFont>
      <p:font typeface="Calibri" pitchFamily="34" charset="0"/>
      <p:regular r:id="rId26"/>
      <p:bold r:id="rId27"/>
      <p:italic r:id="rId28"/>
      <p:boldItalic r:id="rId29"/>
    </p:embeddedFont>
    <p:embeddedFont>
      <p:font typeface="MS PGothic" pitchFamily="34" charset="-128"/>
      <p:regular r:id="rId30"/>
    </p:embeddedFont>
    <p:embeddedFont>
      <p:font typeface="Aharoni" pitchFamily="2" charset="-79"/>
      <p:bold r:id="rId31"/>
    </p:embeddedFont>
    <p:embeddedFont>
      <p:font typeface="Cambria" pitchFamily="18" charset="0"/>
      <p:regular r:id="rId32"/>
      <p:bold r:id="rId33"/>
      <p:italic r:id="rId34"/>
      <p:boldItalic r:id="rId3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hett fussell" initials="RF"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clrMru>
    <a:srgbClr val="00518E"/>
    <a:srgbClr val="005DA2"/>
    <a:srgbClr val="FFFF99"/>
    <a:srgbClr val="336600"/>
    <a:srgbClr val="9C9AA0"/>
    <a:srgbClr val="607A61"/>
    <a:srgbClr val="FDE383"/>
    <a:srgbClr val="FDE691"/>
    <a:srgbClr val="FDE9A1"/>
    <a:srgbClr val="FFDF9F"/>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049" autoAdjust="0"/>
    <p:restoredTop sz="82464" autoAdjust="0"/>
  </p:normalViewPr>
  <p:slideViewPr>
    <p:cSldViewPr>
      <p:cViewPr>
        <p:scale>
          <a:sx n="70" d="100"/>
          <a:sy n="70" d="100"/>
        </p:scale>
        <p:origin x="-1440" y="-114"/>
      </p:cViewPr>
      <p:guideLst>
        <p:guide orient="horz" pos="2160"/>
        <p:guide pos="2880"/>
      </p:guideLst>
    </p:cSldViewPr>
  </p:slideViewPr>
  <p:notesTextViewPr>
    <p:cViewPr>
      <p:scale>
        <a:sx n="1" d="1"/>
        <a:sy n="1" d="1"/>
      </p:scale>
      <p:origin x="0" y="0"/>
    </p:cViewPr>
  </p:notesTextViewPr>
  <p:sorterViewPr>
    <p:cViewPr>
      <p:scale>
        <a:sx n="66" d="100"/>
        <a:sy n="66" d="100"/>
      </p:scale>
      <p:origin x="0" y="0"/>
    </p:cViewPr>
  </p:sorterViewPr>
  <p:notesViewPr>
    <p:cSldViewPr>
      <p:cViewPr>
        <p:scale>
          <a:sx n="200" d="100"/>
          <a:sy n="200" d="100"/>
        </p:scale>
        <p:origin x="-72" y="498"/>
      </p:cViewPr>
      <p:guideLst>
        <p:guide orient="horz" pos="2189"/>
        <p:guide pos="2909"/>
      </p:guideLst>
    </p:cSldViewPr>
  </p:notes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9.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33" Type="http://schemas.openxmlformats.org/officeDocument/2006/relationships/font" Target="fonts/font8.fntdata"/><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32" Type="http://schemas.openxmlformats.org/officeDocument/2006/relationships/font" Target="fonts/font7.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36"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s>
</file>

<file path=ppt/charts/_rels/chart1.xml.rels><?xml version="1.0" encoding="UTF-8" standalone="yes"?>
<Relationships xmlns="http://schemas.openxmlformats.org/package/2006/relationships"><Relationship Id="rId1" Type="http://schemas.openxmlformats.org/officeDocument/2006/relationships/oleObject" Target="file:///C:\currentlaptop\NC\Moore%20County\Airsage\DataMay2013\Analysis%20of%20Data\TLFD\TLFD%20Summary.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lang val="en-US"/>
  <c:chart>
    <c:title>
      <c:tx>
        <c:rich>
          <a:bodyPr/>
          <a:lstStyle/>
          <a:p>
            <a:pPr>
              <a:defRPr/>
            </a:pPr>
            <a:r>
              <a:rPr lang="en-US"/>
              <a:t>HBW Trips - Model vs Airsage (%)</a:t>
            </a:r>
          </a:p>
        </c:rich>
      </c:tx>
      <c:layout/>
    </c:title>
    <c:plotArea>
      <c:layout/>
      <c:lineChart>
        <c:grouping val="standard"/>
        <c:ser>
          <c:idx val="2"/>
          <c:order val="0"/>
          <c:tx>
            <c:strRef>
              <c:f>Sheet1!$C$2</c:f>
              <c:strCache>
                <c:ptCount val="1"/>
                <c:pt idx="0">
                  <c:v>hbw model %</c:v>
                </c:pt>
              </c:strCache>
            </c:strRef>
          </c:tx>
          <c:marker>
            <c:symbol val="none"/>
          </c:marker>
          <c:val>
            <c:numRef>
              <c:f>Sheet1!$C$3:$C$68</c:f>
              <c:numCache>
                <c:formatCode>0.0</c:formatCode>
                <c:ptCount val="66"/>
                <c:pt idx="0">
                  <c:v>0</c:v>
                </c:pt>
                <c:pt idx="1">
                  <c:v>0</c:v>
                </c:pt>
                <c:pt idx="2">
                  <c:v>0</c:v>
                </c:pt>
                <c:pt idx="3">
                  <c:v>0.31147700000000095</c:v>
                </c:pt>
                <c:pt idx="4">
                  <c:v>2.384325</c:v>
                </c:pt>
                <c:pt idx="5">
                  <c:v>3.8255340000000002</c:v>
                </c:pt>
                <c:pt idx="6">
                  <c:v>6.288564</c:v>
                </c:pt>
                <c:pt idx="7">
                  <c:v>5.7802769999999999</c:v>
                </c:pt>
                <c:pt idx="8">
                  <c:v>6.265244</c:v>
                </c:pt>
                <c:pt idx="9">
                  <c:v>7.2462140000000002</c:v>
                </c:pt>
                <c:pt idx="10">
                  <c:v>7.1260859999999777</c:v>
                </c:pt>
                <c:pt idx="11">
                  <c:v>6.7345730000000001</c:v>
                </c:pt>
                <c:pt idx="12">
                  <c:v>5.8345659999999864</c:v>
                </c:pt>
                <c:pt idx="13">
                  <c:v>5.1240789999999814</c:v>
                </c:pt>
                <c:pt idx="14">
                  <c:v>6.5834890000000001</c:v>
                </c:pt>
                <c:pt idx="15">
                  <c:v>4.2555119999999862</c:v>
                </c:pt>
                <c:pt idx="16">
                  <c:v>4.4051879999999946</c:v>
                </c:pt>
                <c:pt idx="17">
                  <c:v>3.9106969999999968</c:v>
                </c:pt>
                <c:pt idx="18">
                  <c:v>3.5743549999999997</c:v>
                </c:pt>
                <c:pt idx="19">
                  <c:v>2.1202260000000002</c:v>
                </c:pt>
                <c:pt idx="20">
                  <c:v>2.1943649999999999</c:v>
                </c:pt>
                <c:pt idx="21">
                  <c:v>2.2087260000000066</c:v>
                </c:pt>
                <c:pt idx="22">
                  <c:v>2.1138659999999967</c:v>
                </c:pt>
                <c:pt idx="23">
                  <c:v>1.6545530000000033</c:v>
                </c:pt>
                <c:pt idx="24">
                  <c:v>1.5491729999999999</c:v>
                </c:pt>
                <c:pt idx="25">
                  <c:v>1.3201080000000001</c:v>
                </c:pt>
                <c:pt idx="26">
                  <c:v>1.046835</c:v>
                </c:pt>
                <c:pt idx="27">
                  <c:v>1.0387580000000001</c:v>
                </c:pt>
                <c:pt idx="28">
                  <c:v>0.73548100000000005</c:v>
                </c:pt>
                <c:pt idx="29">
                  <c:v>0.63139100000000214</c:v>
                </c:pt>
                <c:pt idx="30">
                  <c:v>0.48605500000000001</c:v>
                </c:pt>
                <c:pt idx="31">
                  <c:v>0.36387100000000083</c:v>
                </c:pt>
                <c:pt idx="32">
                  <c:v>0.37744200000000083</c:v>
                </c:pt>
                <c:pt idx="33">
                  <c:v>0.37038500000000107</c:v>
                </c:pt>
                <c:pt idx="34">
                  <c:v>0.20514199999999999</c:v>
                </c:pt>
                <c:pt idx="35">
                  <c:v>0.31486000000000125</c:v>
                </c:pt>
                <c:pt idx="36">
                  <c:v>0.28220000000000001</c:v>
                </c:pt>
                <c:pt idx="37">
                  <c:v>0.22350100000000003</c:v>
                </c:pt>
                <c:pt idx="38">
                  <c:v>0.17226200000000041</c:v>
                </c:pt>
                <c:pt idx="39">
                  <c:v>0.12679199999999999</c:v>
                </c:pt>
                <c:pt idx="40">
                  <c:v>0.14805800000000024</c:v>
                </c:pt>
                <c:pt idx="41">
                  <c:v>0.13573099999999999</c:v>
                </c:pt>
                <c:pt idx="42">
                  <c:v>9.8075000000000259E-2</c:v>
                </c:pt>
                <c:pt idx="43">
                  <c:v>0.11390599999999999</c:v>
                </c:pt>
                <c:pt idx="44">
                  <c:v>8.168400000000002E-2</c:v>
                </c:pt>
                <c:pt idx="45">
                  <c:v>4.6356000000000029E-2</c:v>
                </c:pt>
                <c:pt idx="46">
                  <c:v>4.8973000000000003E-2</c:v>
                </c:pt>
                <c:pt idx="47">
                  <c:v>5.5950000000000021E-2</c:v>
                </c:pt>
                <c:pt idx="48">
                  <c:v>1.9682000000000064E-2</c:v>
                </c:pt>
                <c:pt idx="49">
                  <c:v>6.8080000000000007E-3</c:v>
                </c:pt>
                <c:pt idx="50">
                  <c:v>6.1520000000000004E-3</c:v>
                </c:pt>
                <c:pt idx="51">
                  <c:v>1.1809000000000036E-2</c:v>
                </c:pt>
                <c:pt idx="52">
                  <c:v>1.7077000000000002E-2</c:v>
                </c:pt>
                <c:pt idx="53">
                  <c:v>7.2460000000000181E-3</c:v>
                </c:pt>
                <c:pt idx="54">
                  <c:v>1.1631000000000002E-2</c:v>
                </c:pt>
                <c:pt idx="55">
                  <c:v>1.1640000000000049E-3</c:v>
                </c:pt>
                <c:pt idx="56">
                  <c:v>1.1650000000000037E-3</c:v>
                </c:pt>
                <c:pt idx="57">
                  <c:v>1.0300000000000003E-3</c:v>
                </c:pt>
                <c:pt idx="58">
                  <c:v>1.0910000000000021E-3</c:v>
                </c:pt>
                <c:pt idx="59">
                  <c:v>6.4000000000000336E-5</c:v>
                </c:pt>
                <c:pt idx="60">
                  <c:v>5.6000000000000169E-5</c:v>
                </c:pt>
                <c:pt idx="61">
                  <c:v>9.5000000000000398E-5</c:v>
                </c:pt>
                <c:pt idx="62">
                  <c:v>2.7000000000000165E-5</c:v>
                </c:pt>
                <c:pt idx="63">
                  <c:v>0</c:v>
                </c:pt>
                <c:pt idx="64">
                  <c:v>0</c:v>
                </c:pt>
                <c:pt idx="65">
                  <c:v>0</c:v>
                </c:pt>
              </c:numCache>
            </c:numRef>
          </c:val>
        </c:ser>
        <c:ser>
          <c:idx val="4"/>
          <c:order val="1"/>
          <c:tx>
            <c:strRef>
              <c:f>Sheet1!$E$2</c:f>
              <c:strCache>
                <c:ptCount val="1"/>
                <c:pt idx="0">
                  <c:v>hbw airsage %</c:v>
                </c:pt>
              </c:strCache>
            </c:strRef>
          </c:tx>
          <c:marker>
            <c:symbol val="none"/>
          </c:marker>
          <c:val>
            <c:numRef>
              <c:f>Sheet1!$E$3:$E$68</c:f>
              <c:numCache>
                <c:formatCode>0.0</c:formatCode>
                <c:ptCount val="66"/>
                <c:pt idx="0">
                  <c:v>0</c:v>
                </c:pt>
                <c:pt idx="1">
                  <c:v>0</c:v>
                </c:pt>
                <c:pt idx="2">
                  <c:v>0</c:v>
                </c:pt>
                <c:pt idx="3">
                  <c:v>6.2407000000000157E-2</c:v>
                </c:pt>
                <c:pt idx="4">
                  <c:v>0.5224679999999976</c:v>
                </c:pt>
                <c:pt idx="5">
                  <c:v>0.68745900000000015</c:v>
                </c:pt>
                <c:pt idx="6">
                  <c:v>1.2813159999999999</c:v>
                </c:pt>
                <c:pt idx="7">
                  <c:v>1.9891749999999997</c:v>
                </c:pt>
                <c:pt idx="8">
                  <c:v>3.255922</c:v>
                </c:pt>
                <c:pt idx="9">
                  <c:v>5.9326309999999998</c:v>
                </c:pt>
                <c:pt idx="10">
                  <c:v>8.1208970000000011</c:v>
                </c:pt>
                <c:pt idx="11">
                  <c:v>8.7710850000000011</c:v>
                </c:pt>
                <c:pt idx="12">
                  <c:v>6.3993159999999945</c:v>
                </c:pt>
                <c:pt idx="13">
                  <c:v>7.2480859999999945</c:v>
                </c:pt>
                <c:pt idx="14">
                  <c:v>8.2070249999999998</c:v>
                </c:pt>
                <c:pt idx="15">
                  <c:v>5.6493180000000001</c:v>
                </c:pt>
                <c:pt idx="16">
                  <c:v>5.5526410000000004</c:v>
                </c:pt>
                <c:pt idx="17">
                  <c:v>5.1542509999999861</c:v>
                </c:pt>
                <c:pt idx="18">
                  <c:v>4.7967550000000001</c:v>
                </c:pt>
                <c:pt idx="19">
                  <c:v>3.4399919999999997</c:v>
                </c:pt>
                <c:pt idx="20">
                  <c:v>3.2247659999999998</c:v>
                </c:pt>
                <c:pt idx="21">
                  <c:v>2.6999579999999987</c:v>
                </c:pt>
                <c:pt idx="22">
                  <c:v>2.7480419999999999</c:v>
                </c:pt>
                <c:pt idx="23">
                  <c:v>2.1839820000000012</c:v>
                </c:pt>
                <c:pt idx="24">
                  <c:v>1.948451000000003</c:v>
                </c:pt>
                <c:pt idx="25">
                  <c:v>1.6543049999999999</c:v>
                </c:pt>
                <c:pt idx="26">
                  <c:v>1.3928639999999999</c:v>
                </c:pt>
                <c:pt idx="27">
                  <c:v>1.3137559999999999</c:v>
                </c:pt>
                <c:pt idx="28">
                  <c:v>0.86656500000000003</c:v>
                </c:pt>
                <c:pt idx="29">
                  <c:v>0.86216800000000005</c:v>
                </c:pt>
                <c:pt idx="30">
                  <c:v>0.68681700000000012</c:v>
                </c:pt>
                <c:pt idx="31">
                  <c:v>0.64188500000000215</c:v>
                </c:pt>
                <c:pt idx="32">
                  <c:v>0.39463400000000032</c:v>
                </c:pt>
                <c:pt idx="33">
                  <c:v>0.29099400000000031</c:v>
                </c:pt>
                <c:pt idx="34">
                  <c:v>0.23275699999999999</c:v>
                </c:pt>
                <c:pt idx="35">
                  <c:v>0.35623200000000005</c:v>
                </c:pt>
                <c:pt idx="36">
                  <c:v>0.26714099999999996</c:v>
                </c:pt>
                <c:pt idx="37">
                  <c:v>0.18697600000000045</c:v>
                </c:pt>
                <c:pt idx="38">
                  <c:v>0.17604900000000057</c:v>
                </c:pt>
                <c:pt idx="39">
                  <c:v>0.15062999999999999</c:v>
                </c:pt>
                <c:pt idx="40">
                  <c:v>0.136156</c:v>
                </c:pt>
                <c:pt idx="41">
                  <c:v>0.125777</c:v>
                </c:pt>
                <c:pt idx="42">
                  <c:v>0.11870000000000014</c:v>
                </c:pt>
                <c:pt idx="43">
                  <c:v>8.7883000000000017E-2</c:v>
                </c:pt>
                <c:pt idx="44">
                  <c:v>6.5313000000000204E-2</c:v>
                </c:pt>
                <c:pt idx="45">
                  <c:v>4.636700000000004E-2</c:v>
                </c:pt>
                <c:pt idx="46">
                  <c:v>2.0739000000000014E-2</c:v>
                </c:pt>
                <c:pt idx="47">
                  <c:v>2.2457000000000074E-2</c:v>
                </c:pt>
                <c:pt idx="48">
                  <c:v>9.2280000000000001E-3</c:v>
                </c:pt>
                <c:pt idx="49">
                  <c:v>1.1738000000000002E-2</c:v>
                </c:pt>
                <c:pt idx="50">
                  <c:v>3.4350000000000006E-3</c:v>
                </c:pt>
                <c:pt idx="51">
                  <c:v>1.2450000000000002E-3</c:v>
                </c:pt>
                <c:pt idx="52">
                  <c:v>1.2450000000000002E-3</c:v>
                </c:pt>
                <c:pt idx="53">
                  <c:v>0</c:v>
                </c:pt>
                <c:pt idx="54">
                  <c:v>0</c:v>
                </c:pt>
                <c:pt idx="55">
                  <c:v>0</c:v>
                </c:pt>
                <c:pt idx="56">
                  <c:v>0</c:v>
                </c:pt>
                <c:pt idx="57">
                  <c:v>0</c:v>
                </c:pt>
                <c:pt idx="58">
                  <c:v>0</c:v>
                </c:pt>
                <c:pt idx="59">
                  <c:v>0</c:v>
                </c:pt>
                <c:pt idx="60">
                  <c:v>0</c:v>
                </c:pt>
                <c:pt idx="61">
                  <c:v>0</c:v>
                </c:pt>
                <c:pt idx="62">
                  <c:v>0</c:v>
                </c:pt>
                <c:pt idx="63">
                  <c:v>0</c:v>
                </c:pt>
                <c:pt idx="64">
                  <c:v>0</c:v>
                </c:pt>
                <c:pt idx="65">
                  <c:v>0</c:v>
                </c:pt>
              </c:numCache>
            </c:numRef>
          </c:val>
        </c:ser>
        <c:marker val="1"/>
        <c:axId val="90161920"/>
        <c:axId val="90163840"/>
      </c:lineChart>
      <c:catAx>
        <c:axId val="90161920"/>
        <c:scaling>
          <c:orientation val="minMax"/>
        </c:scaling>
        <c:axPos val="b"/>
        <c:title>
          <c:tx>
            <c:rich>
              <a:bodyPr/>
              <a:lstStyle/>
              <a:p>
                <a:pPr>
                  <a:defRPr/>
                </a:pPr>
                <a:r>
                  <a:rPr lang="en-US"/>
                  <a:t>TIME (Minutes)</a:t>
                </a:r>
              </a:p>
            </c:rich>
          </c:tx>
          <c:layout/>
        </c:title>
        <c:tickLblPos val="nextTo"/>
        <c:crossAx val="90163840"/>
        <c:crosses val="autoZero"/>
        <c:auto val="1"/>
        <c:lblAlgn val="ctr"/>
        <c:lblOffset val="100"/>
      </c:catAx>
      <c:valAx>
        <c:axId val="90163840"/>
        <c:scaling>
          <c:orientation val="minMax"/>
        </c:scaling>
        <c:axPos val="l"/>
        <c:majorGridlines/>
        <c:title>
          <c:tx>
            <c:rich>
              <a:bodyPr rot="-5400000" vert="horz"/>
              <a:lstStyle/>
              <a:p>
                <a:pPr>
                  <a:defRPr/>
                </a:pPr>
                <a:r>
                  <a:rPr lang="en-US"/>
                  <a:t>Count or % of Trips</a:t>
                </a:r>
              </a:p>
            </c:rich>
          </c:tx>
          <c:layout/>
        </c:title>
        <c:numFmt formatCode="0.0" sourceLinked="1"/>
        <c:tickLblPos val="nextTo"/>
        <c:crossAx val="90161920"/>
        <c:crosses val="autoZero"/>
        <c:crossBetween val="between"/>
      </c:valAx>
    </c:plotArea>
    <c:legend>
      <c:legendPos val="r"/>
      <c:layout>
        <c:manualLayout>
          <c:xMode val="edge"/>
          <c:yMode val="edge"/>
          <c:x val="0.75741476978531375"/>
          <c:y val="0.14747300186135881"/>
          <c:w val="0.23315914121107531"/>
          <c:h val="0.70524477685390163"/>
        </c:manualLayout>
      </c:layout>
      <c:txPr>
        <a:bodyPr/>
        <a:lstStyle/>
        <a:p>
          <a:pPr>
            <a:defRPr sz="1400"/>
          </a:pPr>
          <a:endParaRPr lang="en-US"/>
        </a:p>
      </c:txPr>
    </c:legend>
    <c:plotVisOnly val="1"/>
    <c:dispBlanksAs val="gap"/>
  </c:chart>
  <c:spPr>
    <a:solidFill>
      <a:schemeClr val="bg1">
        <a:lumMod val="85000"/>
      </a:schemeClr>
    </a:solidFill>
    <a:ln w="19050">
      <a:solidFill>
        <a:srgbClr val="00518E"/>
      </a:solidFill>
    </a:ln>
  </c:spPr>
  <c:externalData r:id="rId1"/>
</c:chartSpace>
</file>

<file path=ppt/comments/comment1.xml><?xml version="1.0" encoding="utf-8"?>
<p:cmLst xmlns:a="http://schemas.openxmlformats.org/drawingml/2006/main" xmlns:r="http://schemas.openxmlformats.org/officeDocument/2006/relationships" xmlns:p="http://schemas.openxmlformats.org/presentationml/2006/main">
  <p:cm authorId="0" dt="2015-05-16T12:52:33.615" idx="1">
    <p:pos x="10" y="10"/>
    <p:text>insert new picture of the region
zoom into corridor
highlight US1
Very Congested
horse and golf pictures</p:tex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4002019" cy="347624"/>
          </a:xfrm>
          <a:prstGeom prst="rect">
            <a:avLst/>
          </a:prstGeom>
        </p:spPr>
        <p:txBody>
          <a:bodyPr vert="horz" lIns="91435" tIns="45717" rIns="91435" bIns="45717" rtlCol="0"/>
          <a:lstStyle>
            <a:lvl1pPr algn="l">
              <a:defRPr sz="1200"/>
            </a:lvl1pPr>
          </a:lstStyle>
          <a:p>
            <a:endParaRPr lang="en-US"/>
          </a:p>
        </p:txBody>
      </p:sp>
      <p:sp>
        <p:nvSpPr>
          <p:cNvPr id="3" name="Date Placeholder 2"/>
          <p:cNvSpPr>
            <a:spLocks noGrp="1"/>
          </p:cNvSpPr>
          <p:nvPr>
            <p:ph type="dt" sz="quarter" idx="1"/>
          </p:nvPr>
        </p:nvSpPr>
        <p:spPr>
          <a:xfrm>
            <a:off x="5231947" y="1"/>
            <a:ext cx="4002019" cy="347624"/>
          </a:xfrm>
          <a:prstGeom prst="rect">
            <a:avLst/>
          </a:prstGeom>
        </p:spPr>
        <p:txBody>
          <a:bodyPr vert="horz" lIns="91435" tIns="45717" rIns="91435" bIns="45717" rtlCol="0"/>
          <a:lstStyle>
            <a:lvl1pPr algn="r">
              <a:defRPr sz="1200"/>
            </a:lvl1pPr>
          </a:lstStyle>
          <a:p>
            <a:fld id="{E91D8BFF-ED40-46B7-87FF-D555B7F6FF1A}" type="datetimeFigureOut">
              <a:rPr lang="en-US" smtClean="0"/>
              <a:pPr/>
              <a:t>5/18/2015</a:t>
            </a:fld>
            <a:endParaRPr lang="en-US"/>
          </a:p>
        </p:txBody>
      </p:sp>
      <p:sp>
        <p:nvSpPr>
          <p:cNvPr id="4" name="Footer Placeholder 3"/>
          <p:cNvSpPr>
            <a:spLocks noGrp="1"/>
          </p:cNvSpPr>
          <p:nvPr>
            <p:ph type="ftr" sz="quarter" idx="2"/>
          </p:nvPr>
        </p:nvSpPr>
        <p:spPr>
          <a:xfrm>
            <a:off x="0" y="6601258"/>
            <a:ext cx="4002019" cy="347624"/>
          </a:xfrm>
          <a:prstGeom prst="rect">
            <a:avLst/>
          </a:prstGeom>
        </p:spPr>
        <p:txBody>
          <a:bodyPr vert="horz" lIns="91435" tIns="45717" rIns="91435" bIns="45717" rtlCol="0" anchor="b"/>
          <a:lstStyle>
            <a:lvl1pPr algn="l">
              <a:defRPr sz="1200"/>
            </a:lvl1pPr>
          </a:lstStyle>
          <a:p>
            <a:endParaRPr lang="en-US"/>
          </a:p>
        </p:txBody>
      </p:sp>
      <p:sp>
        <p:nvSpPr>
          <p:cNvPr id="5" name="Slide Number Placeholder 4"/>
          <p:cNvSpPr>
            <a:spLocks noGrp="1"/>
          </p:cNvSpPr>
          <p:nvPr>
            <p:ph type="sldNum" sz="quarter" idx="3"/>
          </p:nvPr>
        </p:nvSpPr>
        <p:spPr>
          <a:xfrm>
            <a:off x="5231947" y="6601258"/>
            <a:ext cx="4002019" cy="347624"/>
          </a:xfrm>
          <a:prstGeom prst="rect">
            <a:avLst/>
          </a:prstGeom>
        </p:spPr>
        <p:txBody>
          <a:bodyPr vert="horz" lIns="91435" tIns="45717" rIns="91435" bIns="45717" rtlCol="0" anchor="b"/>
          <a:lstStyle>
            <a:lvl1pPr algn="r">
              <a:defRPr sz="1200"/>
            </a:lvl1pPr>
          </a:lstStyle>
          <a:p>
            <a:fld id="{34C6B516-C4BA-40CC-A275-5FA168542396}" type="slidenum">
              <a:rPr lang="en-US" smtClean="0"/>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4002299" cy="347504"/>
          </a:xfrm>
          <a:prstGeom prst="rect">
            <a:avLst/>
          </a:prstGeom>
        </p:spPr>
        <p:txBody>
          <a:bodyPr vert="horz" lIns="91590" tIns="45795" rIns="91590" bIns="45795" rtlCol="0"/>
          <a:lstStyle>
            <a:lvl1pPr algn="l">
              <a:defRPr sz="1200"/>
            </a:lvl1pPr>
          </a:lstStyle>
          <a:p>
            <a:endParaRPr lang="en-US"/>
          </a:p>
        </p:txBody>
      </p:sp>
      <p:sp>
        <p:nvSpPr>
          <p:cNvPr id="3" name="Date Placeholder 2"/>
          <p:cNvSpPr>
            <a:spLocks noGrp="1"/>
          </p:cNvSpPr>
          <p:nvPr>
            <p:ph type="dt" idx="1"/>
          </p:nvPr>
        </p:nvSpPr>
        <p:spPr>
          <a:xfrm>
            <a:off x="5231641" y="0"/>
            <a:ext cx="4002299" cy="347504"/>
          </a:xfrm>
          <a:prstGeom prst="rect">
            <a:avLst/>
          </a:prstGeom>
        </p:spPr>
        <p:txBody>
          <a:bodyPr vert="horz" lIns="91590" tIns="45795" rIns="91590" bIns="45795" rtlCol="0"/>
          <a:lstStyle>
            <a:lvl1pPr algn="r">
              <a:defRPr sz="1200"/>
            </a:lvl1pPr>
          </a:lstStyle>
          <a:p>
            <a:fld id="{8EA87BFA-5C10-42FF-81F3-E06A08CCA476}" type="datetimeFigureOut">
              <a:rPr lang="en-US" smtClean="0"/>
              <a:pPr/>
              <a:t>5/18/2015</a:t>
            </a:fld>
            <a:endParaRPr lang="en-US"/>
          </a:p>
        </p:txBody>
      </p:sp>
      <p:sp>
        <p:nvSpPr>
          <p:cNvPr id="4" name="Slide Image Placeholder 3"/>
          <p:cNvSpPr>
            <a:spLocks noGrp="1" noRot="1" noChangeAspect="1"/>
          </p:cNvSpPr>
          <p:nvPr>
            <p:ph type="sldImg" idx="2"/>
          </p:nvPr>
        </p:nvSpPr>
        <p:spPr>
          <a:xfrm>
            <a:off x="2879725" y="520700"/>
            <a:ext cx="3476625" cy="2606675"/>
          </a:xfrm>
          <a:prstGeom prst="rect">
            <a:avLst/>
          </a:prstGeom>
          <a:noFill/>
          <a:ln w="12700">
            <a:solidFill>
              <a:prstClr val="black"/>
            </a:solidFill>
          </a:ln>
        </p:spPr>
        <p:txBody>
          <a:bodyPr vert="horz" lIns="91590" tIns="45795" rIns="91590" bIns="45795" rtlCol="0" anchor="ctr"/>
          <a:lstStyle/>
          <a:p>
            <a:endParaRPr lang="en-US"/>
          </a:p>
        </p:txBody>
      </p:sp>
      <p:sp>
        <p:nvSpPr>
          <p:cNvPr id="5" name="Notes Placeholder 4"/>
          <p:cNvSpPr>
            <a:spLocks noGrp="1"/>
          </p:cNvSpPr>
          <p:nvPr>
            <p:ph type="body" sz="quarter" idx="3"/>
          </p:nvPr>
        </p:nvSpPr>
        <p:spPr>
          <a:xfrm>
            <a:off x="923608" y="3301286"/>
            <a:ext cx="7388860" cy="3127534"/>
          </a:xfrm>
          <a:prstGeom prst="rect">
            <a:avLst/>
          </a:prstGeom>
        </p:spPr>
        <p:txBody>
          <a:bodyPr vert="horz" lIns="91590" tIns="45795" rIns="91590" bIns="45795"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2" y="6601366"/>
            <a:ext cx="4002299" cy="347504"/>
          </a:xfrm>
          <a:prstGeom prst="rect">
            <a:avLst/>
          </a:prstGeom>
        </p:spPr>
        <p:txBody>
          <a:bodyPr vert="horz" lIns="91590" tIns="45795" rIns="91590" bIns="45795" rtlCol="0" anchor="b"/>
          <a:lstStyle>
            <a:lvl1pPr algn="l">
              <a:defRPr sz="1200"/>
            </a:lvl1pPr>
          </a:lstStyle>
          <a:p>
            <a:endParaRPr lang="en-US"/>
          </a:p>
        </p:txBody>
      </p:sp>
      <p:sp>
        <p:nvSpPr>
          <p:cNvPr id="7" name="Slide Number Placeholder 6"/>
          <p:cNvSpPr>
            <a:spLocks noGrp="1"/>
          </p:cNvSpPr>
          <p:nvPr>
            <p:ph type="sldNum" sz="quarter" idx="5"/>
          </p:nvPr>
        </p:nvSpPr>
        <p:spPr>
          <a:xfrm>
            <a:off x="5231641" y="6601366"/>
            <a:ext cx="4002299" cy="347504"/>
          </a:xfrm>
          <a:prstGeom prst="rect">
            <a:avLst/>
          </a:prstGeom>
        </p:spPr>
        <p:txBody>
          <a:bodyPr vert="horz" lIns="91590" tIns="45795" rIns="91590" bIns="45795" rtlCol="0" anchor="b"/>
          <a:lstStyle>
            <a:lvl1pPr algn="r">
              <a:defRPr sz="1200"/>
            </a:lvl1pPr>
          </a:lstStyle>
          <a:p>
            <a:fld id="{78A72EE0-F089-4DDE-BFA3-D8B57C424895}" type="slidenum">
              <a:rPr lang="en-US" smtClean="0"/>
              <a:pPr/>
              <a:t>‹#›</a:t>
            </a:fld>
            <a:endParaRPr lang="en-US"/>
          </a:p>
        </p:txBody>
      </p:sp>
    </p:spTree>
    <p:extLst>
      <p:ext uri="{BB962C8B-B14F-4D97-AF65-F5344CB8AC3E}">
        <p14:creationId xmlns="" xmlns:p14="http://schemas.microsoft.com/office/powerpoint/2010/main" val="92893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Anyone</a:t>
            </a:r>
            <a:r>
              <a:rPr lang="en-US" baseline="0" dirty="0" smtClean="0"/>
              <a:t> </a:t>
            </a:r>
            <a:r>
              <a:rPr lang="en-US" baseline="0" dirty="0" err="1" smtClean="0"/>
              <a:t>wanna</a:t>
            </a:r>
            <a:r>
              <a:rPr lang="en-US" baseline="0" dirty="0" smtClean="0"/>
              <a:t> guess what a horse a hole in one and mobile phone data have in common?  </a:t>
            </a:r>
            <a:endParaRPr lang="en-US" dirty="0"/>
          </a:p>
        </p:txBody>
      </p:sp>
      <p:sp>
        <p:nvSpPr>
          <p:cNvPr id="4" name="Slide Number Placeholder 3"/>
          <p:cNvSpPr>
            <a:spLocks noGrp="1"/>
          </p:cNvSpPr>
          <p:nvPr>
            <p:ph type="sldNum" sz="quarter" idx="10"/>
          </p:nvPr>
        </p:nvSpPr>
        <p:spPr/>
        <p:txBody>
          <a:bodyPr/>
          <a:lstStyle/>
          <a:p>
            <a:fld id="{78A72EE0-F089-4DDE-BFA3-D8B57C424895}"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Reason</a:t>
            </a:r>
            <a:r>
              <a:rPr lang="en-US" baseline="0" dirty="0" smtClean="0"/>
              <a:t> I am showing this data- proper development of zones is important</a:t>
            </a:r>
            <a:endParaRPr lang="en-US" dirty="0"/>
          </a:p>
        </p:txBody>
      </p:sp>
      <p:sp>
        <p:nvSpPr>
          <p:cNvPr id="4" name="Slide Number Placeholder 3"/>
          <p:cNvSpPr>
            <a:spLocks noGrp="1"/>
          </p:cNvSpPr>
          <p:nvPr>
            <p:ph type="sldNum" sz="quarter" idx="10"/>
          </p:nvPr>
        </p:nvSpPr>
        <p:spPr/>
        <p:txBody>
          <a:bodyPr/>
          <a:lstStyle/>
          <a:p>
            <a:fld id="{78A72EE0-F089-4DDE-BFA3-D8B57C424895}" type="slidenum">
              <a:rPr lang="en-US" smtClean="0"/>
              <a:pPr/>
              <a:t>11</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Lot</a:t>
            </a:r>
            <a:r>
              <a:rPr lang="en-US" baseline="0" dirty="0" smtClean="0"/>
              <a:t> of people are leaving this county to work elsewhere</a:t>
            </a:r>
            <a:endParaRPr lang="en-US" dirty="0"/>
          </a:p>
        </p:txBody>
      </p:sp>
      <p:sp>
        <p:nvSpPr>
          <p:cNvPr id="4" name="Slide Number Placeholder 3"/>
          <p:cNvSpPr>
            <a:spLocks noGrp="1"/>
          </p:cNvSpPr>
          <p:nvPr>
            <p:ph type="sldNum" sz="quarter" idx="10"/>
          </p:nvPr>
        </p:nvSpPr>
        <p:spPr/>
        <p:txBody>
          <a:bodyPr/>
          <a:lstStyle/>
          <a:p>
            <a:fld id="{78A72EE0-F089-4DDE-BFA3-D8B57C424895}" type="slidenum">
              <a:rPr lang="en-US" smtClean="0"/>
              <a:pPr/>
              <a:t>12</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Did we have confidence</a:t>
            </a:r>
            <a:r>
              <a:rPr lang="en-US" baseline="0" dirty="0" smtClean="0"/>
              <a:t> in the data????  We did a few initial comparison before we did anything to the travel model.  </a:t>
            </a:r>
            <a:r>
              <a:rPr lang="en-US" dirty="0" smtClean="0"/>
              <a:t>This </a:t>
            </a:r>
            <a:r>
              <a:rPr lang="en-US" dirty="0" smtClean="0"/>
              <a:t>is running the model using the borrowed rates etc</a:t>
            </a:r>
            <a:r>
              <a:rPr lang="en-US" baseline="0" dirty="0" smtClean="0"/>
              <a:t> from Fayetteville “as is” right.  So generally the </a:t>
            </a:r>
            <a:r>
              <a:rPr lang="en-US" baseline="0" dirty="0" err="1" smtClean="0"/>
              <a:t>airsage</a:t>
            </a:r>
            <a:r>
              <a:rPr lang="en-US" baseline="0" dirty="0" smtClean="0"/>
              <a:t> verified we </a:t>
            </a:r>
            <a:r>
              <a:rPr lang="en-US" baseline="0" dirty="0" err="1" smtClean="0"/>
              <a:t>werent</a:t>
            </a:r>
            <a:r>
              <a:rPr lang="en-US" baseline="0" dirty="0" smtClean="0"/>
              <a:t> far off</a:t>
            </a:r>
            <a:endParaRPr lang="en-US" dirty="0"/>
          </a:p>
        </p:txBody>
      </p:sp>
      <p:sp>
        <p:nvSpPr>
          <p:cNvPr id="4" name="Slide Number Placeholder 3"/>
          <p:cNvSpPr>
            <a:spLocks noGrp="1"/>
          </p:cNvSpPr>
          <p:nvPr>
            <p:ph type="sldNum" sz="quarter" idx="10"/>
          </p:nvPr>
        </p:nvSpPr>
        <p:spPr/>
        <p:txBody>
          <a:bodyPr/>
          <a:lstStyle/>
          <a:p>
            <a:fld id="{78A72EE0-F089-4DDE-BFA3-D8B57C424895}" type="slidenum">
              <a:rPr lang="en-US" smtClean="0"/>
              <a:pPr/>
              <a:t>13</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Yellow is again using the trip dist from </a:t>
            </a:r>
            <a:r>
              <a:rPr lang="en-US" dirty="0" err="1" smtClean="0"/>
              <a:t>fay</a:t>
            </a:r>
            <a:r>
              <a:rPr lang="en-US" dirty="0" smtClean="0"/>
              <a:t> model and then</a:t>
            </a:r>
            <a:r>
              <a:rPr lang="en-US" baseline="0" dirty="0" smtClean="0"/>
              <a:t> comparing to the </a:t>
            </a:r>
            <a:r>
              <a:rPr lang="en-US" baseline="0" dirty="0" err="1" smtClean="0"/>
              <a:t>airsage</a:t>
            </a:r>
            <a:r>
              <a:rPr lang="en-US" baseline="0" dirty="0" smtClean="0"/>
              <a:t> data- again that we </a:t>
            </a:r>
            <a:r>
              <a:rPr lang="en-US" baseline="0" dirty="0" err="1" smtClean="0"/>
              <a:t>werent</a:t>
            </a:r>
            <a:r>
              <a:rPr lang="en-US" baseline="0" dirty="0" smtClean="0"/>
              <a:t> off that far but that we could then </a:t>
            </a:r>
            <a:r>
              <a:rPr lang="en-US" baseline="0" smtClean="0"/>
              <a:t>adjust things.</a:t>
            </a:r>
            <a:endParaRPr lang="en-US"/>
          </a:p>
        </p:txBody>
      </p:sp>
      <p:sp>
        <p:nvSpPr>
          <p:cNvPr id="4" name="Slide Number Placeholder 3"/>
          <p:cNvSpPr>
            <a:spLocks noGrp="1"/>
          </p:cNvSpPr>
          <p:nvPr>
            <p:ph type="sldNum" sz="quarter" idx="10"/>
          </p:nvPr>
        </p:nvSpPr>
        <p:spPr/>
        <p:txBody>
          <a:bodyPr/>
          <a:lstStyle/>
          <a:p>
            <a:fld id="{78A72EE0-F089-4DDE-BFA3-D8B57C424895}" type="slidenum">
              <a:rPr lang="en-US" smtClean="0"/>
              <a:pPr/>
              <a:t>14</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Horse on mobile phone????</a:t>
            </a:r>
            <a:endParaRPr lang="en-US" dirty="0"/>
          </a:p>
        </p:txBody>
      </p:sp>
      <p:sp>
        <p:nvSpPr>
          <p:cNvPr id="4" name="Slide Number Placeholder 3"/>
          <p:cNvSpPr>
            <a:spLocks noGrp="1"/>
          </p:cNvSpPr>
          <p:nvPr>
            <p:ph type="sldNum" sz="quarter" idx="10"/>
          </p:nvPr>
        </p:nvSpPr>
        <p:spPr/>
        <p:txBody>
          <a:bodyPr/>
          <a:lstStyle/>
          <a:p>
            <a:fld id="{78A72EE0-F089-4DDE-BFA3-D8B57C424895}" type="slidenum">
              <a:rPr lang="en-US" smtClean="0"/>
              <a:pPr/>
              <a:t>15</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For</a:t>
            </a:r>
            <a:r>
              <a:rPr lang="en-US" baseline="0" dirty="0" smtClean="0"/>
              <a:t> these figures you will see we grouped TAZs into “districts”  so that we could get all the flows into that particular region</a:t>
            </a:r>
          </a:p>
          <a:p>
            <a:endParaRPr lang="en-US" baseline="0" dirty="0" smtClean="0"/>
          </a:p>
          <a:p>
            <a:r>
              <a:rPr lang="en-US" baseline="0" dirty="0" smtClean="0"/>
              <a:t>The lines on this map show the DESIRE to go between two areas and the thickness of the lines shows the higher flows!  </a:t>
            </a:r>
          </a:p>
          <a:p>
            <a:endParaRPr lang="en-US" baseline="0" dirty="0" smtClean="0"/>
          </a:p>
          <a:p>
            <a:r>
              <a:rPr lang="en-US" baseline="0" dirty="0" smtClean="0"/>
              <a:t>We have color coded the districts so that you can visually see which areas are the most attractive to travel to from the key location.</a:t>
            </a:r>
          </a:p>
          <a:p>
            <a:endParaRPr lang="en-US" baseline="0" dirty="0" smtClean="0"/>
          </a:p>
          <a:p>
            <a:r>
              <a:rPr lang="en-US" baseline="0" dirty="0" smtClean="0"/>
              <a:t>Lot of people coming through the circle are headed into downtown southern pines obviously but also outside of the county</a:t>
            </a:r>
            <a:endParaRPr lang="en-US" dirty="0"/>
          </a:p>
        </p:txBody>
      </p:sp>
      <p:sp>
        <p:nvSpPr>
          <p:cNvPr id="4" name="Slide Number Placeholder 3"/>
          <p:cNvSpPr>
            <a:spLocks noGrp="1"/>
          </p:cNvSpPr>
          <p:nvPr>
            <p:ph type="sldNum" sz="quarter" idx="10"/>
          </p:nvPr>
        </p:nvSpPr>
        <p:spPr/>
        <p:txBody>
          <a:bodyPr/>
          <a:lstStyle/>
          <a:p>
            <a:fld id="{78A72EE0-F089-4DDE-BFA3-D8B57C424895}" type="slidenum">
              <a:rPr lang="en-US" smtClean="0"/>
              <a:pPr/>
              <a:t>16</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 this map</a:t>
            </a:r>
            <a:r>
              <a:rPr lang="en-US" baseline="0" dirty="0" smtClean="0"/>
              <a:t> essentially shows that flow pattern.  To make it easier to read we have placed ALL EI/IE trips into the district.  So you see that Lee county</a:t>
            </a:r>
            <a:endParaRPr lang="en-US" dirty="0"/>
          </a:p>
        </p:txBody>
      </p:sp>
      <p:sp>
        <p:nvSpPr>
          <p:cNvPr id="4" name="Slide Number Placeholder 3"/>
          <p:cNvSpPr>
            <a:spLocks noGrp="1"/>
          </p:cNvSpPr>
          <p:nvPr>
            <p:ph type="sldNum" sz="quarter" idx="10"/>
          </p:nvPr>
        </p:nvSpPr>
        <p:spPr/>
        <p:txBody>
          <a:bodyPr/>
          <a:lstStyle/>
          <a:p>
            <a:fld id="{78A72EE0-F089-4DDE-BFA3-D8B57C424895}" type="slidenum">
              <a:rPr lang="en-US" smtClean="0"/>
              <a:pPr/>
              <a:t>17</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shows the through trips.  It doesn’t show the routes they take but it emphasizes the counties that have the most amount of people going</a:t>
            </a:r>
            <a:r>
              <a:rPr lang="en-US" baseline="0" dirty="0" smtClean="0"/>
              <a:t> through the Moore County area.</a:t>
            </a:r>
            <a:endParaRPr lang="en-US" dirty="0"/>
          </a:p>
        </p:txBody>
      </p:sp>
      <p:sp>
        <p:nvSpPr>
          <p:cNvPr id="4" name="Slide Number Placeholder 3"/>
          <p:cNvSpPr>
            <a:spLocks noGrp="1"/>
          </p:cNvSpPr>
          <p:nvPr>
            <p:ph type="sldNum" sz="quarter" idx="10"/>
          </p:nvPr>
        </p:nvSpPr>
        <p:spPr/>
        <p:txBody>
          <a:bodyPr/>
          <a:lstStyle/>
          <a:p>
            <a:fld id="{78A72EE0-F089-4DDE-BFA3-D8B57C424895}" type="slidenum">
              <a:rPr lang="en-US" smtClean="0"/>
              <a:pPr/>
              <a:t>18</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showed them that a lot of the links were not just internal traffic,</a:t>
            </a:r>
            <a:r>
              <a:rPr lang="en-US" baseline="0" dirty="0" smtClean="0"/>
              <a:t> that a lot of it is going outside of the county and that portions are also through.  That likely will continue into the future.</a:t>
            </a:r>
            <a:endParaRPr lang="en-US" dirty="0" smtClean="0"/>
          </a:p>
          <a:p>
            <a:endParaRPr lang="en-US" dirty="0" smtClean="0"/>
          </a:p>
          <a:p>
            <a:r>
              <a:rPr lang="en-US" dirty="0" smtClean="0"/>
              <a:t>These results and this map was far more important to the success of the study than</a:t>
            </a:r>
            <a:r>
              <a:rPr lang="en-US" baseline="0" dirty="0" smtClean="0"/>
              <a:t> any model or persons opinion.  </a:t>
            </a:r>
            <a:endParaRPr lang="en-US" dirty="0"/>
          </a:p>
        </p:txBody>
      </p:sp>
      <p:sp>
        <p:nvSpPr>
          <p:cNvPr id="4" name="Slide Number Placeholder 3"/>
          <p:cNvSpPr>
            <a:spLocks noGrp="1"/>
          </p:cNvSpPr>
          <p:nvPr>
            <p:ph type="sldNum" sz="quarter" idx="10"/>
          </p:nvPr>
        </p:nvSpPr>
        <p:spPr/>
        <p:txBody>
          <a:bodyPr/>
          <a:lstStyle/>
          <a:p>
            <a:fld id="{78A72EE0-F089-4DDE-BFA3-D8B57C424895}" type="slidenum">
              <a:rPr lang="en-US" smtClean="0"/>
              <a:pPr/>
              <a:t>19</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dirty="0" smtClean="0">
                <a:latin typeface="Calibri" pitchFamily="34" charset="0"/>
                <a:cs typeface="Calibri" pitchFamily="34" charset="0"/>
              </a:rPr>
              <a:t>get purpose or OD wrong</a:t>
            </a:r>
            <a:endParaRPr lang="en-US" dirty="0"/>
          </a:p>
        </p:txBody>
      </p:sp>
      <p:sp>
        <p:nvSpPr>
          <p:cNvPr id="4" name="Slide Number Placeholder 3"/>
          <p:cNvSpPr>
            <a:spLocks noGrp="1"/>
          </p:cNvSpPr>
          <p:nvPr>
            <p:ph type="sldNum" sz="quarter" idx="10"/>
          </p:nvPr>
        </p:nvSpPr>
        <p:spPr/>
        <p:txBody>
          <a:bodyPr/>
          <a:lstStyle/>
          <a:p>
            <a:fld id="{78A72EE0-F089-4DDE-BFA3-D8B57C424895}" type="slidenum">
              <a:rPr lang="en-US" smtClean="0"/>
              <a:pPr/>
              <a:t>20</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Horse on mobile phone</a:t>
            </a:r>
            <a:r>
              <a:rPr lang="en-US" dirty="0" smtClean="0"/>
              <a:t>????  Yes it is NC…..no this not our version of mobile</a:t>
            </a:r>
            <a:r>
              <a:rPr lang="en-US" baseline="0" dirty="0" smtClean="0"/>
              <a:t> phone data</a:t>
            </a:r>
            <a:endParaRPr lang="en-US" dirty="0"/>
          </a:p>
        </p:txBody>
      </p:sp>
      <p:sp>
        <p:nvSpPr>
          <p:cNvPr id="4" name="Slide Number Placeholder 3"/>
          <p:cNvSpPr>
            <a:spLocks noGrp="1"/>
          </p:cNvSpPr>
          <p:nvPr>
            <p:ph type="sldNum" sz="quarter" idx="10"/>
          </p:nvPr>
        </p:nvSpPr>
        <p:spPr/>
        <p:txBody>
          <a:bodyPr/>
          <a:lstStyle/>
          <a:p>
            <a:fld id="{78A72EE0-F089-4DDE-BFA3-D8B57C424895}" type="slidenum">
              <a:rPr lang="en-US" smtClean="0"/>
              <a:pPr/>
              <a:t>3</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They were learning and we were learning.</a:t>
            </a:r>
            <a:r>
              <a:rPr lang="en-US" baseline="0" dirty="0" smtClean="0"/>
              <a:t>  Much </a:t>
            </a:r>
            <a:r>
              <a:rPr lang="en-US" baseline="0" smtClean="0"/>
              <a:t>better process now</a:t>
            </a:r>
            <a:endParaRPr lang="en-US"/>
          </a:p>
        </p:txBody>
      </p:sp>
      <p:sp>
        <p:nvSpPr>
          <p:cNvPr id="4" name="Slide Number Placeholder 3"/>
          <p:cNvSpPr>
            <a:spLocks noGrp="1"/>
          </p:cNvSpPr>
          <p:nvPr>
            <p:ph type="sldNum" sz="quarter" idx="10"/>
          </p:nvPr>
        </p:nvSpPr>
        <p:spPr/>
        <p:txBody>
          <a:bodyPr/>
          <a:lstStyle/>
          <a:p>
            <a:fld id="{78A72EE0-F089-4DDE-BFA3-D8B57C424895}" type="slidenum">
              <a:rPr lang="en-US" smtClean="0"/>
              <a:pPr/>
              <a:t>21</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Thanks the NCDOT staff and the local planning organization</a:t>
            </a:r>
            <a:endParaRPr lang="en-US" dirty="0"/>
          </a:p>
        </p:txBody>
      </p:sp>
      <p:sp>
        <p:nvSpPr>
          <p:cNvPr id="4" name="Slide Number Placeholder 3"/>
          <p:cNvSpPr>
            <a:spLocks noGrp="1"/>
          </p:cNvSpPr>
          <p:nvPr>
            <p:ph type="sldNum" sz="quarter" idx="10"/>
          </p:nvPr>
        </p:nvSpPr>
        <p:spPr/>
        <p:txBody>
          <a:bodyPr/>
          <a:lstStyle/>
          <a:p>
            <a:fld id="{78A72EE0-F089-4DDE-BFA3-D8B57C424895}" type="slidenum">
              <a:rPr lang="en-US" smtClean="0"/>
              <a:pPr/>
              <a:t>22</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Anyone know where Moore Co is?  And why you would care??</a:t>
            </a:r>
          </a:p>
          <a:p>
            <a:endParaRPr lang="en-US" dirty="0" smtClean="0"/>
          </a:p>
          <a:p>
            <a:r>
              <a:rPr lang="en-US" dirty="0" smtClean="0"/>
              <a:t>Mostly a corridor issue but they had to build a simple</a:t>
            </a:r>
            <a:r>
              <a:rPr lang="en-US" baseline="0" dirty="0" smtClean="0"/>
              <a:t> four step model to handle and have data support.</a:t>
            </a:r>
          </a:p>
          <a:p>
            <a:endParaRPr lang="en-US" baseline="0" dirty="0" smtClean="0"/>
          </a:p>
          <a:p>
            <a:r>
              <a:rPr lang="en-US" baseline="0" dirty="0" smtClean="0"/>
              <a:t>NIMBY</a:t>
            </a:r>
            <a:endParaRPr lang="en-US" dirty="0"/>
          </a:p>
        </p:txBody>
      </p:sp>
      <p:sp>
        <p:nvSpPr>
          <p:cNvPr id="4" name="Slide Number Placeholder 3"/>
          <p:cNvSpPr>
            <a:spLocks noGrp="1"/>
          </p:cNvSpPr>
          <p:nvPr>
            <p:ph type="sldNum" sz="quarter" idx="10"/>
          </p:nvPr>
        </p:nvSpPr>
        <p:spPr/>
        <p:txBody>
          <a:bodyPr/>
          <a:lstStyle/>
          <a:p>
            <a:fld id="{78A72EE0-F089-4DDE-BFA3-D8B57C424895}" type="slidenum">
              <a:rPr lang="en-US" smtClean="0"/>
              <a:pPr/>
              <a:t>4</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1">
              <a:spcAft>
                <a:spcPts val="1200"/>
              </a:spcAft>
              <a:buBlip>
                <a:blip r:embed="rId3"/>
              </a:buBlip>
            </a:pPr>
            <a:r>
              <a:rPr lang="en-US" sz="2400" b="1" dirty="0" smtClean="0"/>
              <a:t>Borrowing Model Structure had </a:t>
            </a:r>
            <a:r>
              <a:rPr lang="en-US" b="1" dirty="0" smtClean="0">
                <a:solidFill>
                  <a:srgbClr val="005DA2"/>
                </a:solidFill>
              </a:rPr>
              <a:t>No HH Survey, wasn’t sure of travel patterns –more on next slide</a:t>
            </a:r>
          </a:p>
          <a:p>
            <a:pPr lvl="1">
              <a:spcAft>
                <a:spcPts val="1200"/>
              </a:spcAft>
              <a:buBlip>
                <a:blip r:embed="rId3"/>
              </a:buBlip>
            </a:pPr>
            <a:endParaRPr lang="en-US" b="1" dirty="0" smtClean="0">
              <a:solidFill>
                <a:srgbClr val="005DA2"/>
              </a:solidFill>
            </a:endParaRPr>
          </a:p>
          <a:p>
            <a:endParaRPr lang="en-US" dirty="0"/>
          </a:p>
        </p:txBody>
      </p:sp>
      <p:sp>
        <p:nvSpPr>
          <p:cNvPr id="4" name="Slide Number Placeholder 3"/>
          <p:cNvSpPr>
            <a:spLocks noGrp="1"/>
          </p:cNvSpPr>
          <p:nvPr>
            <p:ph type="sldNum" sz="quarter" idx="10"/>
          </p:nvPr>
        </p:nvSpPr>
        <p:spPr/>
        <p:txBody>
          <a:bodyPr/>
          <a:lstStyle/>
          <a:p>
            <a:fld id="{78A72EE0-F089-4DDE-BFA3-D8B57C424895}" type="slidenum">
              <a:rPr lang="en-US" smtClean="0"/>
              <a:pPr/>
              <a:t>5</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1">
              <a:spcAft>
                <a:spcPts val="1200"/>
              </a:spcAft>
              <a:buBlip>
                <a:blip r:embed="rId3"/>
              </a:buBlip>
            </a:pPr>
            <a:endParaRPr lang="en-US" b="1" dirty="0" smtClean="0">
              <a:solidFill>
                <a:srgbClr val="005DA2"/>
              </a:solidFill>
            </a:endParaRPr>
          </a:p>
          <a:p>
            <a:endParaRPr lang="en-US" dirty="0"/>
          </a:p>
        </p:txBody>
      </p:sp>
      <p:sp>
        <p:nvSpPr>
          <p:cNvPr id="4" name="Slide Number Placeholder 3"/>
          <p:cNvSpPr>
            <a:spLocks noGrp="1"/>
          </p:cNvSpPr>
          <p:nvPr>
            <p:ph type="sldNum" sz="quarter" idx="10"/>
          </p:nvPr>
        </p:nvSpPr>
        <p:spPr/>
        <p:txBody>
          <a:bodyPr/>
          <a:lstStyle/>
          <a:p>
            <a:fld id="{78A72EE0-F089-4DDE-BFA3-D8B57C424895}" type="slidenum">
              <a:rPr lang="en-US" smtClean="0"/>
              <a:pPr/>
              <a:t>6</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Horse on mobile phone????</a:t>
            </a:r>
            <a:endParaRPr lang="en-US" dirty="0"/>
          </a:p>
        </p:txBody>
      </p:sp>
      <p:sp>
        <p:nvSpPr>
          <p:cNvPr id="4" name="Slide Number Placeholder 3"/>
          <p:cNvSpPr>
            <a:spLocks noGrp="1"/>
          </p:cNvSpPr>
          <p:nvPr>
            <p:ph type="sldNum" sz="quarter" idx="10"/>
          </p:nvPr>
        </p:nvSpPr>
        <p:spPr/>
        <p:txBody>
          <a:bodyPr/>
          <a:lstStyle/>
          <a:p>
            <a:fld id="{78A72EE0-F089-4DDE-BFA3-D8B57C424895}" type="slidenum">
              <a:rPr lang="en-US" smtClean="0"/>
              <a:pPr/>
              <a:t>7</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Any time</a:t>
            </a:r>
            <a:r>
              <a:rPr lang="en-US" baseline="0" dirty="0" smtClean="0"/>
              <a:t> a signal ping is made…data, turn on or off phone, tower contact, just has to be on.</a:t>
            </a:r>
          </a:p>
          <a:p>
            <a:endParaRPr lang="en-US" dirty="0"/>
          </a:p>
        </p:txBody>
      </p:sp>
      <p:sp>
        <p:nvSpPr>
          <p:cNvPr id="4" name="Slide Number Placeholder 3"/>
          <p:cNvSpPr>
            <a:spLocks noGrp="1"/>
          </p:cNvSpPr>
          <p:nvPr>
            <p:ph type="sldNum" sz="quarter" idx="10"/>
          </p:nvPr>
        </p:nvSpPr>
        <p:spPr/>
        <p:txBody>
          <a:bodyPr/>
          <a:lstStyle/>
          <a:p>
            <a:fld id="{78A72EE0-F089-4DDE-BFA3-D8B57C424895}" type="slidenum">
              <a:rPr lang="en-US" smtClean="0"/>
              <a:pPr/>
              <a:t>8</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Lots of pings between theses</a:t>
            </a:r>
            <a:r>
              <a:rPr lang="en-US" baseline="0" dirty="0" smtClean="0"/>
              <a:t> hours.</a:t>
            </a:r>
            <a:endParaRPr lang="en-US" dirty="0"/>
          </a:p>
        </p:txBody>
      </p:sp>
      <p:sp>
        <p:nvSpPr>
          <p:cNvPr id="4" name="Slide Number Placeholder 3"/>
          <p:cNvSpPr>
            <a:spLocks noGrp="1"/>
          </p:cNvSpPr>
          <p:nvPr>
            <p:ph type="sldNum" sz="quarter" idx="10"/>
          </p:nvPr>
        </p:nvSpPr>
        <p:spPr/>
        <p:txBody>
          <a:bodyPr/>
          <a:lstStyle/>
          <a:p>
            <a:fld id="{78A72EE0-F089-4DDE-BFA3-D8B57C424895}" type="slidenum">
              <a:rPr lang="en-US" smtClean="0"/>
              <a:pPr/>
              <a:t>9</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*Based on </a:t>
            </a:r>
            <a:r>
              <a:rPr lang="en-US" dirty="0" err="1" smtClean="0"/>
              <a:t>Airsage</a:t>
            </a:r>
            <a:r>
              <a:rPr lang="en-US" dirty="0" smtClean="0"/>
              <a:t> Mobile Device Methodology</a:t>
            </a:r>
          </a:p>
          <a:p>
            <a:pPr>
              <a:defRPr/>
            </a:pPr>
            <a:r>
              <a:rPr lang="en-US" sz="1200" dirty="0" smtClean="0"/>
              <a:t>11,590,819 - Total number of trips recorded							       </a:t>
            </a:r>
          </a:p>
          <a:p>
            <a:pPr>
              <a:defRPr/>
            </a:pPr>
            <a:r>
              <a:rPr lang="en-US" sz="1200" dirty="0" smtClean="0"/>
              <a:t>3,017,382 Unique mobiles seen at least once in focus study area</a:t>
            </a:r>
          </a:p>
          <a:p>
            <a:endParaRPr lang="en-US" dirty="0" smtClean="0"/>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weekend data is only used to help determine the home and work locations of the devices.  This data is NOT USED in developing the OD matrices used in the analysis described for Moore County</a:t>
            </a:r>
          </a:p>
          <a:p>
            <a:endParaRPr lang="en-US" dirty="0"/>
          </a:p>
        </p:txBody>
      </p:sp>
      <p:sp>
        <p:nvSpPr>
          <p:cNvPr id="4" name="Slide Number Placeholder 3"/>
          <p:cNvSpPr>
            <a:spLocks noGrp="1"/>
          </p:cNvSpPr>
          <p:nvPr>
            <p:ph type="sldNum" sz="quarter" idx="10"/>
          </p:nvPr>
        </p:nvSpPr>
        <p:spPr/>
        <p:txBody>
          <a:bodyPr/>
          <a:lstStyle/>
          <a:p>
            <a:fld id="{78A72EE0-F089-4DDE-BFA3-D8B57C424895}" type="slidenum">
              <a:rPr lang="en-US" smtClean="0"/>
              <a:pPr/>
              <a:t>10</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515326"/>
            <a:ext cx="7772400" cy="1085124"/>
          </a:xfrm>
          <a:solidFill>
            <a:srgbClr val="B50217"/>
          </a:solidFill>
        </p:spPr>
        <p:txBody>
          <a:bodyPr>
            <a:noAutofit/>
          </a:bodyPr>
          <a:lstStyle>
            <a:lvl1pPr algn="r">
              <a:defRPr sz="4400" b="0" i="0">
                <a:solidFill>
                  <a:schemeClr val="bg1"/>
                </a:solidFill>
                <a:latin typeface="Calibri" pitchFamily="34" charset="0"/>
                <a:cs typeface="Calibri"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3299622" y="3652046"/>
            <a:ext cx="5158577" cy="1216729"/>
          </a:xfrm>
          <a:solidFill>
            <a:srgbClr val="282828"/>
          </a:solidFill>
        </p:spPr>
        <p:txBody>
          <a:bodyPr anchor="ctr">
            <a:normAutofit/>
          </a:bodyPr>
          <a:lstStyle>
            <a:lvl1pPr marL="0" indent="0" algn="r">
              <a:buNone/>
              <a:defRPr sz="2400" b="0" i="0">
                <a:solidFill>
                  <a:schemeClr val="bg1">
                    <a:lumMod val="65000"/>
                  </a:schemeClr>
                </a:solidFill>
                <a:latin typeface="Calibri" pitchFamily="34" charset="0"/>
                <a:cs typeface="Calibri"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5" name="Slide Number Placeholder 5"/>
          <p:cNvSpPr>
            <a:spLocks noGrp="1"/>
          </p:cNvSpPr>
          <p:nvPr>
            <p:ph type="sldNum" sz="quarter" idx="10"/>
          </p:nvPr>
        </p:nvSpPr>
        <p:spPr/>
        <p:txBody>
          <a:bodyPr/>
          <a:lstStyle>
            <a:lvl1pPr>
              <a:defRPr/>
            </a:lvl1pPr>
          </a:lstStyle>
          <a:p>
            <a:fld id="{59C3CC49-BF2C-4011-A055-D6B1D3041C9B}" type="slidenum">
              <a:rPr lang="en-US"/>
              <a:pPr/>
              <a:t>‹#›</a:t>
            </a:fld>
            <a:endParaRPr lang="en-US"/>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cxnSp>
        <p:nvCxnSpPr>
          <p:cNvPr id="6" name="Straight Connector 5"/>
          <p:cNvCxnSpPr/>
          <p:nvPr/>
        </p:nvCxnSpPr>
        <p:spPr>
          <a:xfrm flipV="1">
            <a:off x="1792288" y="8923338"/>
            <a:ext cx="5473700" cy="0"/>
          </a:xfrm>
          <a:prstGeom prst="line">
            <a:avLst/>
          </a:prstGeom>
          <a:ln>
            <a:solidFill>
              <a:schemeClr val="bg2">
                <a:lumMod val="75000"/>
              </a:schemeClr>
            </a:solidFill>
            <a:prstDash val="sysDot"/>
          </a:ln>
        </p:spPr>
        <p:style>
          <a:lnRef idx="1">
            <a:schemeClr val="dk1"/>
          </a:lnRef>
          <a:fillRef idx="0">
            <a:schemeClr val="dk1"/>
          </a:fillRef>
          <a:effectRef idx="0">
            <a:schemeClr val="dk1"/>
          </a:effectRef>
          <a:fontRef idx="minor">
            <a:schemeClr val="tx1"/>
          </a:fontRef>
        </p:style>
      </p:cxnSp>
      <p:sp>
        <p:nvSpPr>
          <p:cNvPr id="2" name="Title 1"/>
          <p:cNvSpPr>
            <a:spLocks noGrp="1"/>
          </p:cNvSpPr>
          <p:nvPr>
            <p:ph type="title"/>
          </p:nvPr>
        </p:nvSpPr>
        <p:spPr>
          <a:xfrm>
            <a:off x="1792288" y="4800600"/>
            <a:ext cx="5486400" cy="566738"/>
          </a:xfrm>
        </p:spPr>
        <p:txBody>
          <a:bodyPr anchor="b"/>
          <a:lstStyle>
            <a:lvl1pPr algn="l">
              <a:defRPr sz="2000" b="1">
                <a:latin typeface="Myriad Pro "/>
              </a:defRPr>
            </a:lvl1pPr>
          </a:lstStyle>
          <a:p>
            <a:r>
              <a:rPr lang="en-US"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atin typeface="Myriad Pro "/>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atin typeface="Myriad Pro "/>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Slide Number Placeholder 6"/>
          <p:cNvSpPr>
            <a:spLocks noGrp="1"/>
          </p:cNvSpPr>
          <p:nvPr>
            <p:ph type="sldNum" sz="quarter" idx="10"/>
          </p:nvPr>
        </p:nvSpPr>
        <p:spPr/>
        <p:txBody>
          <a:bodyPr/>
          <a:lstStyle>
            <a:lvl1pPr>
              <a:defRPr/>
            </a:lvl1pPr>
          </a:lstStyle>
          <a:p>
            <a:fld id="{B5545AB2-F546-438B-836F-AFDEFD2C40F9}" type="slidenum">
              <a:rPr lang="en-US"/>
              <a:pPr/>
              <a:t>‹#›</a:t>
            </a:fld>
            <a:endParaRPr lang="en-US"/>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grpSp>
        <p:nvGrpSpPr>
          <p:cNvPr id="4" name="Group 5"/>
          <p:cNvGrpSpPr>
            <a:grpSpLocks/>
          </p:cNvGrpSpPr>
          <p:nvPr/>
        </p:nvGrpSpPr>
        <p:grpSpPr bwMode="auto">
          <a:xfrm>
            <a:off x="457200" y="1435100"/>
            <a:ext cx="8229600" cy="28575"/>
            <a:chOff x="457200" y="1435608"/>
            <a:chExt cx="8229600" cy="27432"/>
          </a:xfrm>
        </p:grpSpPr>
        <p:cxnSp>
          <p:nvCxnSpPr>
            <p:cNvPr id="5" name="Straight Connector 4"/>
            <p:cNvCxnSpPr/>
            <p:nvPr userDrawn="1"/>
          </p:nvCxnSpPr>
          <p:spPr>
            <a:xfrm>
              <a:off x="457200" y="1447800"/>
              <a:ext cx="8229600" cy="0"/>
            </a:xfrm>
            <a:prstGeom prst="line">
              <a:avLst/>
            </a:prstGeom>
            <a:ln>
              <a:solidFill>
                <a:schemeClr val="bg2">
                  <a:lumMod val="75000"/>
                </a:schemeClr>
              </a:solidFill>
              <a:prstDash val="sysDot"/>
            </a:ln>
          </p:spPr>
          <p:style>
            <a:lnRef idx="1">
              <a:schemeClr val="dk1"/>
            </a:lnRef>
            <a:fillRef idx="0">
              <a:schemeClr val="dk1"/>
            </a:fillRef>
            <a:effectRef idx="0">
              <a:schemeClr val="dk1"/>
            </a:effectRef>
            <a:fontRef idx="minor">
              <a:schemeClr val="tx1"/>
            </a:fontRef>
          </p:style>
        </p:cxnSp>
        <p:cxnSp>
          <p:nvCxnSpPr>
            <p:cNvPr id="6" name="Straight Connector 5"/>
            <p:cNvCxnSpPr/>
            <p:nvPr userDrawn="1"/>
          </p:nvCxnSpPr>
          <p:spPr>
            <a:xfrm>
              <a:off x="457200" y="1463040"/>
              <a:ext cx="8229600" cy="0"/>
            </a:xfrm>
            <a:prstGeom prst="line">
              <a:avLst/>
            </a:prstGeom>
            <a:ln>
              <a:solidFill>
                <a:schemeClr val="bg2">
                  <a:lumMod val="75000"/>
                </a:schemeClr>
              </a:solidFill>
              <a:prstDash val="sysDot"/>
            </a:ln>
          </p:spPr>
          <p:style>
            <a:lnRef idx="1">
              <a:schemeClr val="dk1"/>
            </a:lnRef>
            <a:fillRef idx="0">
              <a:schemeClr val="dk1"/>
            </a:fillRef>
            <a:effectRef idx="0">
              <a:schemeClr val="dk1"/>
            </a:effectRef>
            <a:fontRef idx="minor">
              <a:schemeClr val="tx1"/>
            </a:fontRef>
          </p:style>
        </p:cxnSp>
        <p:cxnSp>
          <p:nvCxnSpPr>
            <p:cNvPr id="7" name="Straight Connector 6"/>
            <p:cNvCxnSpPr/>
            <p:nvPr userDrawn="1"/>
          </p:nvCxnSpPr>
          <p:spPr>
            <a:xfrm>
              <a:off x="457200" y="1435608"/>
              <a:ext cx="8229600" cy="0"/>
            </a:xfrm>
            <a:prstGeom prst="line">
              <a:avLst/>
            </a:prstGeom>
            <a:ln>
              <a:solidFill>
                <a:schemeClr val="bg2">
                  <a:lumMod val="75000"/>
                </a:schemeClr>
              </a:solidFill>
              <a:prstDash val="sysDot"/>
            </a:ln>
          </p:spPr>
          <p:style>
            <a:lnRef idx="1">
              <a:schemeClr val="dk1"/>
            </a:lnRef>
            <a:fillRef idx="0">
              <a:schemeClr val="dk1"/>
            </a:fillRef>
            <a:effectRef idx="0">
              <a:schemeClr val="dk1"/>
            </a:effectRef>
            <a:fontRef idx="minor">
              <a:schemeClr val="tx1"/>
            </a:fontRef>
          </p:style>
        </p:cxnSp>
      </p:grpSp>
      <p:sp>
        <p:nvSpPr>
          <p:cNvPr id="2" name="Title 1"/>
          <p:cNvSpPr>
            <a:spLocks noGrp="1"/>
          </p:cNvSpPr>
          <p:nvPr>
            <p:ph type="title"/>
          </p:nvPr>
        </p:nvSpPr>
        <p:spPr/>
        <p:txBody>
          <a:bodyPr/>
          <a:lstStyle>
            <a:lvl1pPr>
              <a:defRPr>
                <a:latin typeface="Myriad Pro "/>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lvl1pPr>
              <a:defRPr>
                <a:latin typeface="Myriad Pro "/>
              </a:defRPr>
            </a:lvl1pPr>
            <a:lvl2pPr>
              <a:defRPr>
                <a:latin typeface="Myriad Pro "/>
              </a:defRPr>
            </a:lvl2pPr>
            <a:lvl3pPr>
              <a:defRPr>
                <a:latin typeface="Myriad Pro "/>
              </a:defRPr>
            </a:lvl3pPr>
            <a:lvl4pPr>
              <a:defRPr>
                <a:latin typeface="Myriad Pro "/>
              </a:defRPr>
            </a:lvl4pPr>
            <a:lvl5pPr>
              <a:defRPr>
                <a:latin typeface="Myriad Pro "/>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Slide Number Placeholder 5"/>
          <p:cNvSpPr>
            <a:spLocks noGrp="1"/>
          </p:cNvSpPr>
          <p:nvPr>
            <p:ph type="sldNum" sz="quarter" idx="10"/>
          </p:nvPr>
        </p:nvSpPr>
        <p:spPr/>
        <p:txBody>
          <a:bodyPr/>
          <a:lstStyle>
            <a:lvl1pPr>
              <a:defRPr/>
            </a:lvl1pPr>
          </a:lstStyle>
          <a:p>
            <a:fld id="{8F5266A5-AF9E-4A16-BEC5-EDE0BEF550F6}" type="slidenum">
              <a:rPr lang="en-US"/>
              <a:pPr/>
              <a:t>‹#›</a:t>
            </a:fld>
            <a:endParaRPr lang="en-US"/>
          </a:p>
        </p:txBody>
      </p:sp>
    </p:spTree>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grpSp>
        <p:nvGrpSpPr>
          <p:cNvPr id="4" name="Group 5"/>
          <p:cNvGrpSpPr>
            <a:grpSpLocks/>
          </p:cNvGrpSpPr>
          <p:nvPr/>
        </p:nvGrpSpPr>
        <p:grpSpPr bwMode="auto">
          <a:xfrm rot="5400000">
            <a:off x="3653631" y="3177382"/>
            <a:ext cx="5851525" cy="46038"/>
            <a:chOff x="457200" y="1435608"/>
            <a:chExt cx="8229600" cy="27432"/>
          </a:xfrm>
        </p:grpSpPr>
        <p:cxnSp>
          <p:nvCxnSpPr>
            <p:cNvPr id="5" name="Straight Connector 4"/>
            <p:cNvCxnSpPr/>
            <p:nvPr userDrawn="1"/>
          </p:nvCxnSpPr>
          <p:spPr>
            <a:xfrm>
              <a:off x="457200" y="1446959"/>
              <a:ext cx="8229600" cy="0"/>
            </a:xfrm>
            <a:prstGeom prst="line">
              <a:avLst/>
            </a:prstGeom>
            <a:ln>
              <a:solidFill>
                <a:schemeClr val="bg2">
                  <a:lumMod val="75000"/>
                </a:schemeClr>
              </a:solidFill>
              <a:prstDash val="sysDot"/>
            </a:ln>
          </p:spPr>
          <p:style>
            <a:lnRef idx="1">
              <a:schemeClr val="dk1"/>
            </a:lnRef>
            <a:fillRef idx="0">
              <a:schemeClr val="dk1"/>
            </a:fillRef>
            <a:effectRef idx="0">
              <a:schemeClr val="dk1"/>
            </a:effectRef>
            <a:fontRef idx="minor">
              <a:schemeClr val="tx1"/>
            </a:fontRef>
          </p:style>
        </p:cxnSp>
        <p:cxnSp>
          <p:nvCxnSpPr>
            <p:cNvPr id="6" name="Straight Connector 5"/>
            <p:cNvCxnSpPr/>
            <p:nvPr userDrawn="1"/>
          </p:nvCxnSpPr>
          <p:spPr>
            <a:xfrm>
              <a:off x="457200" y="1462094"/>
              <a:ext cx="8229600" cy="0"/>
            </a:xfrm>
            <a:prstGeom prst="line">
              <a:avLst/>
            </a:prstGeom>
            <a:ln>
              <a:solidFill>
                <a:schemeClr val="bg2">
                  <a:lumMod val="75000"/>
                </a:schemeClr>
              </a:solidFill>
              <a:prstDash val="sysDot"/>
            </a:ln>
          </p:spPr>
          <p:style>
            <a:lnRef idx="1">
              <a:schemeClr val="dk1"/>
            </a:lnRef>
            <a:fillRef idx="0">
              <a:schemeClr val="dk1"/>
            </a:fillRef>
            <a:effectRef idx="0">
              <a:schemeClr val="dk1"/>
            </a:effectRef>
            <a:fontRef idx="minor">
              <a:schemeClr val="tx1"/>
            </a:fontRef>
          </p:style>
        </p:cxnSp>
        <p:cxnSp>
          <p:nvCxnSpPr>
            <p:cNvPr id="7" name="Straight Connector 6"/>
            <p:cNvCxnSpPr/>
            <p:nvPr userDrawn="1"/>
          </p:nvCxnSpPr>
          <p:spPr>
            <a:xfrm>
              <a:off x="457200" y="1434662"/>
              <a:ext cx="8229600" cy="0"/>
            </a:xfrm>
            <a:prstGeom prst="line">
              <a:avLst/>
            </a:prstGeom>
            <a:ln>
              <a:solidFill>
                <a:schemeClr val="bg2">
                  <a:lumMod val="75000"/>
                </a:schemeClr>
              </a:solidFill>
              <a:prstDash val="sysDot"/>
            </a:ln>
          </p:spPr>
          <p:style>
            <a:lnRef idx="1">
              <a:schemeClr val="dk1"/>
            </a:lnRef>
            <a:fillRef idx="0">
              <a:schemeClr val="dk1"/>
            </a:fillRef>
            <a:effectRef idx="0">
              <a:schemeClr val="dk1"/>
            </a:effectRef>
            <a:fontRef idx="minor">
              <a:schemeClr val="tx1"/>
            </a:fontRef>
          </p:style>
        </p:cxnSp>
      </p:grpSp>
      <p:sp>
        <p:nvSpPr>
          <p:cNvPr id="8" name="Rectangle 7"/>
          <p:cNvSpPr/>
          <p:nvPr/>
        </p:nvSpPr>
        <p:spPr>
          <a:xfrm>
            <a:off x="6629400" y="-1"/>
            <a:ext cx="2057400" cy="274637"/>
          </a:xfrm>
          <a:prstGeom prst="rect">
            <a:avLst/>
          </a:prstGeom>
          <a:solidFill>
            <a:srgbClr val="B5021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10" name="Rectangle 9"/>
          <p:cNvSpPr/>
          <p:nvPr/>
        </p:nvSpPr>
        <p:spPr>
          <a:xfrm>
            <a:off x="457200" y="6786563"/>
            <a:ext cx="8229600" cy="71437"/>
          </a:xfrm>
          <a:prstGeom prst="rect">
            <a:avLst/>
          </a:prstGeom>
          <a:solidFill>
            <a:srgbClr val="B50217"/>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2" name="Vertical Title 1"/>
          <p:cNvSpPr>
            <a:spLocks noGrp="1"/>
          </p:cNvSpPr>
          <p:nvPr>
            <p:ph type="title" orient="vert"/>
          </p:nvPr>
        </p:nvSpPr>
        <p:spPr>
          <a:xfrm>
            <a:off x="6629400" y="274638"/>
            <a:ext cx="2057400" cy="5851525"/>
          </a:xfrm>
        </p:spPr>
        <p:txBody>
          <a:bodyPr vert="eaVert"/>
          <a:lstStyle>
            <a:lvl1pPr>
              <a:defRPr>
                <a:latin typeface="Myriad Pro "/>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lvl1pPr>
              <a:defRPr>
                <a:latin typeface="Myriad Pro "/>
              </a:defRPr>
            </a:lvl1pPr>
            <a:lvl2pPr>
              <a:defRPr>
                <a:latin typeface="Myriad Pro "/>
              </a:defRPr>
            </a:lvl2pPr>
            <a:lvl3pPr>
              <a:defRPr>
                <a:latin typeface="Myriad Pro "/>
              </a:defRPr>
            </a:lvl3pPr>
            <a:lvl4pPr>
              <a:defRPr>
                <a:latin typeface="Myriad Pro "/>
              </a:defRPr>
            </a:lvl4pPr>
            <a:lvl5pPr>
              <a:defRPr>
                <a:latin typeface="Myriad Pro "/>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Slide Number Placeholder 5"/>
          <p:cNvSpPr>
            <a:spLocks noGrp="1"/>
          </p:cNvSpPr>
          <p:nvPr>
            <p:ph type="sldNum" sz="quarter" idx="10"/>
          </p:nvPr>
        </p:nvSpPr>
        <p:spPr/>
        <p:txBody>
          <a:bodyPr/>
          <a:lstStyle>
            <a:lvl1pPr>
              <a:defRPr/>
            </a:lvl1pPr>
          </a:lstStyle>
          <a:p>
            <a:fld id="{A53F9B59-5BA8-4FA8-AC4D-7AFA043395D8}" type="slidenum">
              <a:rPr lang="en-US"/>
              <a:pPr/>
              <a:t>‹#›</a:t>
            </a:fld>
            <a:endParaRPr lang="en-US"/>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rot="16200000">
            <a:off x="-2857500" y="2857500"/>
            <a:ext cx="6858000" cy="1143000"/>
          </a:xfrm>
        </p:spPr>
        <p:txBody>
          <a:bodyPr/>
          <a:lstStyle>
            <a:lvl1pPr>
              <a:defRPr sz="3600">
                <a:latin typeface="Calibri" pitchFamily="34" charset="0"/>
                <a:cs typeface="Calibri" pitchFamily="34" charset="0"/>
              </a:defRPr>
            </a:lvl1pPr>
          </a:lstStyle>
          <a:p>
            <a:r>
              <a:rPr lang="en-US" dirty="0" smtClean="0"/>
              <a:t>Click to edit Master title style</a:t>
            </a:r>
            <a:endParaRPr lang="en-US" dirty="0"/>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p>
            <a:fld id="{037AFDCB-8F11-402C-80E8-31D275967FB7}"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grpSp>
        <p:nvGrpSpPr>
          <p:cNvPr id="4" name="Group 5"/>
          <p:cNvGrpSpPr>
            <a:grpSpLocks/>
          </p:cNvGrpSpPr>
          <p:nvPr/>
        </p:nvGrpSpPr>
        <p:grpSpPr bwMode="auto">
          <a:xfrm>
            <a:off x="457200" y="1435100"/>
            <a:ext cx="8229600" cy="28575"/>
            <a:chOff x="457200" y="1435608"/>
            <a:chExt cx="8229600" cy="27432"/>
          </a:xfrm>
        </p:grpSpPr>
        <p:cxnSp>
          <p:nvCxnSpPr>
            <p:cNvPr id="5" name="Straight Connector 4"/>
            <p:cNvCxnSpPr/>
            <p:nvPr userDrawn="1"/>
          </p:nvCxnSpPr>
          <p:spPr>
            <a:xfrm>
              <a:off x="457200" y="1447800"/>
              <a:ext cx="8229600" cy="0"/>
            </a:xfrm>
            <a:prstGeom prst="line">
              <a:avLst/>
            </a:prstGeom>
            <a:ln>
              <a:solidFill>
                <a:schemeClr val="bg2">
                  <a:lumMod val="75000"/>
                </a:schemeClr>
              </a:solidFill>
              <a:prstDash val="sysDot"/>
            </a:ln>
          </p:spPr>
          <p:style>
            <a:lnRef idx="1">
              <a:schemeClr val="dk1"/>
            </a:lnRef>
            <a:fillRef idx="0">
              <a:schemeClr val="dk1"/>
            </a:fillRef>
            <a:effectRef idx="0">
              <a:schemeClr val="dk1"/>
            </a:effectRef>
            <a:fontRef idx="minor">
              <a:schemeClr val="tx1"/>
            </a:fontRef>
          </p:style>
        </p:cxnSp>
        <p:cxnSp>
          <p:nvCxnSpPr>
            <p:cNvPr id="6" name="Straight Connector 5"/>
            <p:cNvCxnSpPr/>
            <p:nvPr userDrawn="1"/>
          </p:nvCxnSpPr>
          <p:spPr>
            <a:xfrm>
              <a:off x="457200" y="1463040"/>
              <a:ext cx="8229600" cy="0"/>
            </a:xfrm>
            <a:prstGeom prst="line">
              <a:avLst/>
            </a:prstGeom>
            <a:ln>
              <a:solidFill>
                <a:schemeClr val="bg2">
                  <a:lumMod val="75000"/>
                </a:schemeClr>
              </a:solidFill>
              <a:prstDash val="sysDot"/>
            </a:ln>
          </p:spPr>
          <p:style>
            <a:lnRef idx="1">
              <a:schemeClr val="dk1"/>
            </a:lnRef>
            <a:fillRef idx="0">
              <a:schemeClr val="dk1"/>
            </a:fillRef>
            <a:effectRef idx="0">
              <a:schemeClr val="dk1"/>
            </a:effectRef>
            <a:fontRef idx="minor">
              <a:schemeClr val="tx1"/>
            </a:fontRef>
          </p:style>
        </p:cxnSp>
        <p:cxnSp>
          <p:nvCxnSpPr>
            <p:cNvPr id="7" name="Straight Connector 6"/>
            <p:cNvCxnSpPr/>
            <p:nvPr userDrawn="1"/>
          </p:nvCxnSpPr>
          <p:spPr>
            <a:xfrm>
              <a:off x="457200" y="1435608"/>
              <a:ext cx="8229600" cy="0"/>
            </a:xfrm>
            <a:prstGeom prst="line">
              <a:avLst/>
            </a:prstGeom>
            <a:ln>
              <a:solidFill>
                <a:schemeClr val="bg2">
                  <a:lumMod val="75000"/>
                </a:schemeClr>
              </a:solidFill>
              <a:prstDash val="sysDot"/>
            </a:ln>
          </p:spPr>
          <p:style>
            <a:lnRef idx="1">
              <a:schemeClr val="dk1"/>
            </a:lnRef>
            <a:fillRef idx="0">
              <a:schemeClr val="dk1"/>
            </a:fillRef>
            <a:effectRef idx="0">
              <a:schemeClr val="dk1"/>
            </a:effectRef>
            <a:fontRef idx="minor">
              <a:schemeClr val="tx1"/>
            </a:fontRef>
          </p:style>
        </p:cxnSp>
      </p:grpSp>
      <p:sp>
        <p:nvSpPr>
          <p:cNvPr id="2" name="Title 1"/>
          <p:cNvSpPr>
            <a:spLocks noGrp="1"/>
          </p:cNvSpPr>
          <p:nvPr>
            <p:ph type="title"/>
          </p:nvPr>
        </p:nvSpPr>
        <p:spPr>
          <a:xfrm>
            <a:off x="457199" y="274638"/>
            <a:ext cx="8229601" cy="1143000"/>
          </a:xfrm>
          <a:solidFill>
            <a:srgbClr val="282828"/>
          </a:solidFill>
        </p:spPr>
        <p:txBody>
          <a:bodyPr/>
          <a:lstStyle>
            <a:lvl1pPr>
              <a:defRPr b="0" i="0">
                <a:solidFill>
                  <a:schemeClr val="bg1"/>
                </a:solidFill>
                <a:latin typeface="Calibri" pitchFamily="34" charset="0"/>
                <a:cs typeface="Calibri"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solidFill>
                  <a:schemeClr val="tx1"/>
                </a:solidFill>
                <a:latin typeface="Calibri" pitchFamily="34" charset="0"/>
                <a:cs typeface="Calibri" pitchFamily="34" charset="0"/>
              </a:defRPr>
            </a:lvl1pPr>
            <a:lvl2pPr>
              <a:defRPr>
                <a:latin typeface="Calibri" pitchFamily="34" charset="0"/>
                <a:cs typeface="Calibri" pitchFamily="34" charset="0"/>
              </a:defRPr>
            </a:lvl2pPr>
            <a:lvl3pPr>
              <a:defRPr>
                <a:latin typeface="Calibri" pitchFamily="34" charset="0"/>
                <a:cs typeface="Calibri" pitchFamily="34" charset="0"/>
              </a:defRPr>
            </a:lvl3pPr>
            <a:lvl4pPr>
              <a:defRPr>
                <a:latin typeface="Calibri" pitchFamily="34" charset="0"/>
                <a:cs typeface="Calibri" pitchFamily="34" charset="0"/>
              </a:defRPr>
            </a:lvl4pPr>
            <a:lvl5pPr>
              <a:defRPr>
                <a:latin typeface="Calibri" pitchFamily="34" charset="0"/>
                <a:cs typeface="Calibri"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Slide Number Placeholder 5"/>
          <p:cNvSpPr>
            <a:spLocks noGrp="1"/>
          </p:cNvSpPr>
          <p:nvPr>
            <p:ph type="sldNum" sz="quarter" idx="10"/>
          </p:nvPr>
        </p:nvSpPr>
        <p:spPr/>
        <p:txBody>
          <a:bodyPr/>
          <a:lstStyle>
            <a:lvl1pPr>
              <a:defRPr/>
            </a:lvl1pPr>
          </a:lstStyle>
          <a:p>
            <a:fld id="{DE142FBE-4C24-4A4D-B24B-F3E14F544D71}" type="slidenum">
              <a:rPr lang="en-US"/>
              <a:pPr/>
              <a:t>‹#›</a:t>
            </a:fld>
            <a:endParaRPr lang="en-US"/>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4" name="Group 5"/>
          <p:cNvGrpSpPr>
            <a:grpSpLocks/>
          </p:cNvGrpSpPr>
          <p:nvPr/>
        </p:nvGrpSpPr>
        <p:grpSpPr bwMode="auto">
          <a:xfrm>
            <a:off x="457200" y="4379913"/>
            <a:ext cx="8229600" cy="26987"/>
            <a:chOff x="457200" y="1435608"/>
            <a:chExt cx="8229600" cy="27432"/>
          </a:xfrm>
        </p:grpSpPr>
        <p:cxnSp>
          <p:nvCxnSpPr>
            <p:cNvPr id="5" name="Straight Connector 4"/>
            <p:cNvCxnSpPr/>
            <p:nvPr userDrawn="1"/>
          </p:nvCxnSpPr>
          <p:spPr>
            <a:xfrm>
              <a:off x="457200" y="1448517"/>
              <a:ext cx="8229600" cy="0"/>
            </a:xfrm>
            <a:prstGeom prst="line">
              <a:avLst/>
            </a:prstGeom>
            <a:ln>
              <a:solidFill>
                <a:schemeClr val="bg2">
                  <a:lumMod val="75000"/>
                </a:schemeClr>
              </a:solidFill>
              <a:prstDash val="sysDot"/>
            </a:ln>
          </p:spPr>
          <p:style>
            <a:lnRef idx="1">
              <a:schemeClr val="dk1"/>
            </a:lnRef>
            <a:fillRef idx="0">
              <a:schemeClr val="dk1"/>
            </a:fillRef>
            <a:effectRef idx="0">
              <a:schemeClr val="dk1"/>
            </a:effectRef>
            <a:fontRef idx="minor">
              <a:schemeClr val="tx1"/>
            </a:fontRef>
          </p:style>
        </p:cxnSp>
        <p:cxnSp>
          <p:nvCxnSpPr>
            <p:cNvPr id="6" name="Straight Connector 5"/>
            <p:cNvCxnSpPr/>
            <p:nvPr userDrawn="1"/>
          </p:nvCxnSpPr>
          <p:spPr>
            <a:xfrm>
              <a:off x="457200" y="1463040"/>
              <a:ext cx="8229600" cy="0"/>
            </a:xfrm>
            <a:prstGeom prst="line">
              <a:avLst/>
            </a:prstGeom>
            <a:ln>
              <a:solidFill>
                <a:schemeClr val="bg2">
                  <a:lumMod val="75000"/>
                </a:schemeClr>
              </a:solidFill>
              <a:prstDash val="sysDot"/>
            </a:ln>
          </p:spPr>
          <p:style>
            <a:lnRef idx="1">
              <a:schemeClr val="dk1"/>
            </a:lnRef>
            <a:fillRef idx="0">
              <a:schemeClr val="dk1"/>
            </a:fillRef>
            <a:effectRef idx="0">
              <a:schemeClr val="dk1"/>
            </a:effectRef>
            <a:fontRef idx="minor">
              <a:schemeClr val="tx1"/>
            </a:fontRef>
          </p:style>
        </p:cxnSp>
        <p:cxnSp>
          <p:nvCxnSpPr>
            <p:cNvPr id="7" name="Straight Connector 6"/>
            <p:cNvCxnSpPr/>
            <p:nvPr userDrawn="1"/>
          </p:nvCxnSpPr>
          <p:spPr>
            <a:xfrm>
              <a:off x="457200" y="1435608"/>
              <a:ext cx="8229600" cy="0"/>
            </a:xfrm>
            <a:prstGeom prst="line">
              <a:avLst/>
            </a:prstGeom>
            <a:ln>
              <a:solidFill>
                <a:schemeClr val="bg2">
                  <a:lumMod val="75000"/>
                </a:schemeClr>
              </a:solidFill>
              <a:prstDash val="sysDot"/>
            </a:ln>
          </p:spPr>
          <p:style>
            <a:lnRef idx="1">
              <a:schemeClr val="dk1"/>
            </a:lnRef>
            <a:fillRef idx="0">
              <a:schemeClr val="dk1"/>
            </a:fillRef>
            <a:effectRef idx="0">
              <a:schemeClr val="dk1"/>
            </a:effectRef>
            <a:fontRef idx="minor">
              <a:schemeClr val="tx1"/>
            </a:fontRef>
          </p:style>
        </p:cxnSp>
      </p:grpSp>
      <p:sp>
        <p:nvSpPr>
          <p:cNvPr id="9" name="Rectangle 8"/>
          <p:cNvSpPr/>
          <p:nvPr userDrawn="1"/>
        </p:nvSpPr>
        <p:spPr>
          <a:xfrm>
            <a:off x="457200" y="6786563"/>
            <a:ext cx="8229600" cy="71437"/>
          </a:xfrm>
          <a:prstGeom prst="rect">
            <a:avLst/>
          </a:prstGeom>
          <a:solidFill>
            <a:srgbClr val="B50217"/>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2" name="Title 1"/>
          <p:cNvSpPr>
            <a:spLocks noGrp="1"/>
          </p:cNvSpPr>
          <p:nvPr>
            <p:ph type="title"/>
          </p:nvPr>
        </p:nvSpPr>
        <p:spPr>
          <a:xfrm>
            <a:off x="722313" y="4406900"/>
            <a:ext cx="7772400" cy="1362075"/>
          </a:xfrm>
        </p:spPr>
        <p:txBody>
          <a:bodyPr anchor="t"/>
          <a:lstStyle>
            <a:lvl1pPr algn="l">
              <a:defRPr sz="4000" b="1" cap="all">
                <a:latin typeface="Calibri" pitchFamily="34" charset="0"/>
                <a:cs typeface="Calibri" pitchFamily="34"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latin typeface="Calibri" pitchFamily="34" charset="0"/>
                <a:cs typeface="Calibri"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10" name="Slide Number Placeholder 5"/>
          <p:cNvSpPr>
            <a:spLocks noGrp="1"/>
          </p:cNvSpPr>
          <p:nvPr>
            <p:ph type="sldNum" sz="quarter" idx="10"/>
          </p:nvPr>
        </p:nvSpPr>
        <p:spPr/>
        <p:txBody>
          <a:bodyPr/>
          <a:lstStyle>
            <a:lvl1pPr>
              <a:defRPr/>
            </a:lvl1pPr>
          </a:lstStyle>
          <a:p>
            <a:fld id="{22C3CE25-CFAC-4E50-980A-F8F59188727F}" type="slidenum">
              <a:rPr lang="en-US"/>
              <a:pPr/>
              <a:t>‹#›</a:t>
            </a:fld>
            <a:endParaRPr lang="en-US"/>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grpSp>
        <p:nvGrpSpPr>
          <p:cNvPr id="5" name="Group 5"/>
          <p:cNvGrpSpPr>
            <a:grpSpLocks/>
          </p:cNvGrpSpPr>
          <p:nvPr/>
        </p:nvGrpSpPr>
        <p:grpSpPr bwMode="auto">
          <a:xfrm>
            <a:off x="457200" y="1435100"/>
            <a:ext cx="8229600" cy="28575"/>
            <a:chOff x="457200" y="1435608"/>
            <a:chExt cx="8229600" cy="27432"/>
          </a:xfrm>
        </p:grpSpPr>
        <p:cxnSp>
          <p:nvCxnSpPr>
            <p:cNvPr id="6" name="Straight Connector 5"/>
            <p:cNvCxnSpPr/>
            <p:nvPr userDrawn="1"/>
          </p:nvCxnSpPr>
          <p:spPr>
            <a:xfrm>
              <a:off x="457200" y="1447800"/>
              <a:ext cx="8229600" cy="0"/>
            </a:xfrm>
            <a:prstGeom prst="line">
              <a:avLst/>
            </a:prstGeom>
            <a:ln>
              <a:solidFill>
                <a:schemeClr val="bg2">
                  <a:lumMod val="75000"/>
                </a:schemeClr>
              </a:solidFill>
              <a:prstDash val="sysDot"/>
            </a:ln>
          </p:spPr>
          <p:style>
            <a:lnRef idx="1">
              <a:schemeClr val="dk1"/>
            </a:lnRef>
            <a:fillRef idx="0">
              <a:schemeClr val="dk1"/>
            </a:fillRef>
            <a:effectRef idx="0">
              <a:schemeClr val="dk1"/>
            </a:effectRef>
            <a:fontRef idx="minor">
              <a:schemeClr val="tx1"/>
            </a:fontRef>
          </p:style>
        </p:cxnSp>
        <p:cxnSp>
          <p:nvCxnSpPr>
            <p:cNvPr id="7" name="Straight Connector 6"/>
            <p:cNvCxnSpPr/>
            <p:nvPr userDrawn="1"/>
          </p:nvCxnSpPr>
          <p:spPr>
            <a:xfrm>
              <a:off x="457200" y="1463040"/>
              <a:ext cx="8229600" cy="0"/>
            </a:xfrm>
            <a:prstGeom prst="line">
              <a:avLst/>
            </a:prstGeom>
            <a:ln>
              <a:solidFill>
                <a:schemeClr val="bg2">
                  <a:lumMod val="75000"/>
                </a:schemeClr>
              </a:solidFill>
              <a:prstDash val="sysDot"/>
            </a:ln>
          </p:spPr>
          <p:style>
            <a:lnRef idx="1">
              <a:schemeClr val="dk1"/>
            </a:lnRef>
            <a:fillRef idx="0">
              <a:schemeClr val="dk1"/>
            </a:fillRef>
            <a:effectRef idx="0">
              <a:schemeClr val="dk1"/>
            </a:effectRef>
            <a:fontRef idx="minor">
              <a:schemeClr val="tx1"/>
            </a:fontRef>
          </p:style>
        </p:cxnSp>
        <p:cxnSp>
          <p:nvCxnSpPr>
            <p:cNvPr id="8" name="Straight Connector 7"/>
            <p:cNvCxnSpPr/>
            <p:nvPr userDrawn="1"/>
          </p:nvCxnSpPr>
          <p:spPr>
            <a:xfrm>
              <a:off x="457200" y="1435608"/>
              <a:ext cx="8229600" cy="0"/>
            </a:xfrm>
            <a:prstGeom prst="line">
              <a:avLst/>
            </a:prstGeom>
            <a:ln>
              <a:solidFill>
                <a:schemeClr val="bg2">
                  <a:lumMod val="75000"/>
                </a:schemeClr>
              </a:solidFill>
              <a:prstDash val="sysDot"/>
            </a:ln>
          </p:spPr>
          <p:style>
            <a:lnRef idx="1">
              <a:schemeClr val="dk1"/>
            </a:lnRef>
            <a:fillRef idx="0">
              <a:schemeClr val="dk1"/>
            </a:fillRef>
            <a:effectRef idx="0">
              <a:schemeClr val="dk1"/>
            </a:effectRef>
            <a:fontRef idx="minor">
              <a:schemeClr val="tx1"/>
            </a:fontRef>
          </p:style>
        </p:cxnSp>
      </p:grpSp>
      <p:sp>
        <p:nvSpPr>
          <p:cNvPr id="10" name="Rectangle 9"/>
          <p:cNvSpPr/>
          <p:nvPr/>
        </p:nvSpPr>
        <p:spPr>
          <a:xfrm>
            <a:off x="457200" y="6786563"/>
            <a:ext cx="8229600" cy="71437"/>
          </a:xfrm>
          <a:prstGeom prst="rect">
            <a:avLst/>
          </a:prstGeom>
          <a:solidFill>
            <a:srgbClr val="B50217"/>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2" name="Title 1"/>
          <p:cNvSpPr>
            <a:spLocks noGrp="1"/>
          </p:cNvSpPr>
          <p:nvPr>
            <p:ph type="title"/>
          </p:nvPr>
        </p:nvSpPr>
        <p:spPr/>
        <p:txBody>
          <a:bodyPr/>
          <a:lstStyle>
            <a:lvl1pPr>
              <a:defRPr>
                <a:latin typeface="Myriad Pro "/>
              </a:defRPr>
            </a:lvl1pPr>
          </a:lstStyle>
          <a:p>
            <a:r>
              <a:rPr lang="en-US"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atin typeface="Myriad Pro "/>
              </a:defRPr>
            </a:lvl1pPr>
            <a:lvl2pPr>
              <a:defRPr sz="2400">
                <a:latin typeface="Myriad Pro "/>
              </a:defRPr>
            </a:lvl2pPr>
            <a:lvl3pPr>
              <a:defRPr sz="2000">
                <a:latin typeface="Myriad Pro "/>
              </a:defRPr>
            </a:lvl3pPr>
            <a:lvl4pPr>
              <a:defRPr sz="1800">
                <a:latin typeface="Myriad Pro "/>
              </a:defRPr>
            </a:lvl4pPr>
            <a:lvl5pPr>
              <a:defRPr sz="1800">
                <a:latin typeface="Myriad Pro "/>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latin typeface="Myriad Pro "/>
              </a:defRPr>
            </a:lvl1pPr>
            <a:lvl2pPr>
              <a:defRPr sz="2400">
                <a:latin typeface="Myriad Pro "/>
              </a:defRPr>
            </a:lvl2pPr>
            <a:lvl3pPr>
              <a:defRPr sz="2000">
                <a:latin typeface="Myriad Pro "/>
              </a:defRPr>
            </a:lvl3pPr>
            <a:lvl4pPr>
              <a:defRPr sz="1800">
                <a:latin typeface="Myriad Pro "/>
              </a:defRPr>
            </a:lvl4pPr>
            <a:lvl5pPr>
              <a:defRPr sz="1800">
                <a:latin typeface="Myriad Pro "/>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Slide Number Placeholder 6"/>
          <p:cNvSpPr>
            <a:spLocks noGrp="1"/>
          </p:cNvSpPr>
          <p:nvPr>
            <p:ph type="sldNum" sz="quarter" idx="10"/>
          </p:nvPr>
        </p:nvSpPr>
        <p:spPr/>
        <p:txBody>
          <a:bodyPr/>
          <a:lstStyle>
            <a:lvl1pPr>
              <a:defRPr/>
            </a:lvl1pPr>
          </a:lstStyle>
          <a:p>
            <a:fld id="{66897A9E-5964-4331-8D41-71E474D36223}" type="slidenum">
              <a:rPr lang="en-US"/>
              <a:pPr/>
              <a:t>‹#›</a:t>
            </a:fld>
            <a:endParaRPr lang="en-US"/>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7" name="Group 5"/>
          <p:cNvGrpSpPr>
            <a:grpSpLocks/>
          </p:cNvGrpSpPr>
          <p:nvPr/>
        </p:nvGrpSpPr>
        <p:grpSpPr bwMode="auto">
          <a:xfrm>
            <a:off x="457200" y="1435100"/>
            <a:ext cx="8229600" cy="28575"/>
            <a:chOff x="457200" y="1435608"/>
            <a:chExt cx="8229600" cy="27432"/>
          </a:xfrm>
        </p:grpSpPr>
        <p:cxnSp>
          <p:nvCxnSpPr>
            <p:cNvPr id="8" name="Straight Connector 7"/>
            <p:cNvCxnSpPr/>
            <p:nvPr userDrawn="1"/>
          </p:nvCxnSpPr>
          <p:spPr>
            <a:xfrm>
              <a:off x="457200" y="1447800"/>
              <a:ext cx="8229600" cy="0"/>
            </a:xfrm>
            <a:prstGeom prst="line">
              <a:avLst/>
            </a:prstGeom>
            <a:ln>
              <a:solidFill>
                <a:schemeClr val="bg2">
                  <a:lumMod val="75000"/>
                </a:schemeClr>
              </a:solidFill>
              <a:prstDash val="sysDot"/>
            </a:ln>
          </p:spPr>
          <p:style>
            <a:lnRef idx="1">
              <a:schemeClr val="dk1"/>
            </a:lnRef>
            <a:fillRef idx="0">
              <a:schemeClr val="dk1"/>
            </a:fillRef>
            <a:effectRef idx="0">
              <a:schemeClr val="dk1"/>
            </a:effectRef>
            <a:fontRef idx="minor">
              <a:schemeClr val="tx1"/>
            </a:fontRef>
          </p:style>
        </p:cxnSp>
        <p:cxnSp>
          <p:nvCxnSpPr>
            <p:cNvPr id="9" name="Straight Connector 8"/>
            <p:cNvCxnSpPr/>
            <p:nvPr userDrawn="1"/>
          </p:nvCxnSpPr>
          <p:spPr>
            <a:xfrm>
              <a:off x="457200" y="1463040"/>
              <a:ext cx="8229600" cy="0"/>
            </a:xfrm>
            <a:prstGeom prst="line">
              <a:avLst/>
            </a:prstGeom>
            <a:ln>
              <a:solidFill>
                <a:schemeClr val="bg2">
                  <a:lumMod val="75000"/>
                </a:schemeClr>
              </a:solidFill>
              <a:prstDash val="sysDot"/>
            </a:ln>
          </p:spPr>
          <p:style>
            <a:lnRef idx="1">
              <a:schemeClr val="dk1"/>
            </a:lnRef>
            <a:fillRef idx="0">
              <a:schemeClr val="dk1"/>
            </a:fillRef>
            <a:effectRef idx="0">
              <a:schemeClr val="dk1"/>
            </a:effectRef>
            <a:fontRef idx="minor">
              <a:schemeClr val="tx1"/>
            </a:fontRef>
          </p:style>
        </p:cxnSp>
        <p:cxnSp>
          <p:nvCxnSpPr>
            <p:cNvPr id="10" name="Straight Connector 9"/>
            <p:cNvCxnSpPr/>
            <p:nvPr userDrawn="1"/>
          </p:nvCxnSpPr>
          <p:spPr>
            <a:xfrm>
              <a:off x="457200" y="1435608"/>
              <a:ext cx="8229600" cy="0"/>
            </a:xfrm>
            <a:prstGeom prst="line">
              <a:avLst/>
            </a:prstGeom>
            <a:ln>
              <a:solidFill>
                <a:schemeClr val="bg2">
                  <a:lumMod val="75000"/>
                </a:schemeClr>
              </a:solidFill>
              <a:prstDash val="sysDot"/>
            </a:ln>
          </p:spPr>
          <p:style>
            <a:lnRef idx="1">
              <a:schemeClr val="dk1"/>
            </a:lnRef>
            <a:fillRef idx="0">
              <a:schemeClr val="dk1"/>
            </a:fillRef>
            <a:effectRef idx="0">
              <a:schemeClr val="dk1"/>
            </a:effectRef>
            <a:fontRef idx="minor">
              <a:schemeClr val="tx1"/>
            </a:fontRef>
          </p:style>
        </p:cxnSp>
      </p:grpSp>
      <p:sp>
        <p:nvSpPr>
          <p:cNvPr id="2" name="Title 1"/>
          <p:cNvSpPr>
            <a:spLocks noGrp="1"/>
          </p:cNvSpPr>
          <p:nvPr>
            <p:ph type="title"/>
          </p:nvPr>
        </p:nvSpPr>
        <p:spPr/>
        <p:txBody>
          <a:bodyPr/>
          <a:lstStyle>
            <a:lvl1pPr>
              <a:defRPr>
                <a:latin typeface="Myriad Pro "/>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atin typeface="Myriad Pro "/>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atin typeface="Myriad Pro "/>
              </a:defRPr>
            </a:lvl1pPr>
            <a:lvl2pPr>
              <a:defRPr sz="2000">
                <a:latin typeface="Myriad Pro "/>
              </a:defRPr>
            </a:lvl2pPr>
            <a:lvl3pPr>
              <a:defRPr sz="1800">
                <a:latin typeface="Myriad Pro "/>
              </a:defRPr>
            </a:lvl3pPr>
            <a:lvl4pPr>
              <a:defRPr sz="1600">
                <a:latin typeface="Myriad Pro "/>
              </a:defRPr>
            </a:lvl4pPr>
            <a:lvl5pPr>
              <a:defRPr sz="1600">
                <a:latin typeface="Myriad Pro "/>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atin typeface="Myriad Pro "/>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atin typeface="Myriad Pro "/>
              </a:defRPr>
            </a:lvl1pPr>
            <a:lvl2pPr>
              <a:defRPr sz="2000">
                <a:latin typeface="Myriad Pro "/>
              </a:defRPr>
            </a:lvl2pPr>
            <a:lvl3pPr>
              <a:defRPr sz="1800">
                <a:latin typeface="Myriad Pro "/>
              </a:defRPr>
            </a:lvl3pPr>
            <a:lvl4pPr>
              <a:defRPr sz="1600">
                <a:latin typeface="Myriad Pro "/>
              </a:defRPr>
            </a:lvl4pPr>
            <a:lvl5pPr>
              <a:defRPr sz="1600">
                <a:latin typeface="Myriad Pro "/>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4" name="Slide Number Placeholder 8"/>
          <p:cNvSpPr>
            <a:spLocks noGrp="1"/>
          </p:cNvSpPr>
          <p:nvPr>
            <p:ph type="sldNum" sz="quarter" idx="10"/>
          </p:nvPr>
        </p:nvSpPr>
        <p:spPr/>
        <p:txBody>
          <a:bodyPr/>
          <a:lstStyle>
            <a:lvl1pPr>
              <a:defRPr/>
            </a:lvl1pPr>
          </a:lstStyle>
          <a:p>
            <a:fld id="{15129E9D-B7F4-41DE-B05B-A201920FA7E9}" type="slidenum">
              <a:rPr lang="en-US"/>
              <a:pPr/>
              <a:t>‹#›</a:t>
            </a:fld>
            <a:endParaRPr lang="en-US"/>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lstStyle>
            <a:lvl1pPr>
              <a:defRPr>
                <a:latin typeface="Myriad Pro "/>
              </a:defRPr>
            </a:lvl1pPr>
          </a:lstStyle>
          <a:p>
            <a:r>
              <a:rPr lang="en-US" dirty="0" smtClean="0"/>
              <a:t>Click to edit Master title style</a:t>
            </a:r>
            <a:endParaRPr lang="en-US" dirty="0"/>
          </a:p>
        </p:txBody>
      </p:sp>
      <p:sp>
        <p:nvSpPr>
          <p:cNvPr id="10" name="Slide Number Placeholder 4"/>
          <p:cNvSpPr>
            <a:spLocks noGrp="1"/>
          </p:cNvSpPr>
          <p:nvPr>
            <p:ph type="sldNum" sz="quarter" idx="10"/>
          </p:nvPr>
        </p:nvSpPr>
        <p:spPr/>
        <p:txBody>
          <a:bodyPr/>
          <a:lstStyle>
            <a:lvl1pPr>
              <a:defRPr/>
            </a:lvl1pPr>
          </a:lstStyle>
          <a:p>
            <a:fld id="{441A7790-5F8D-468D-B3F8-70C01FD51299}" type="slidenum">
              <a:rPr lang="en-US"/>
              <a:pPr/>
              <a:t>‹#›</a:t>
            </a:fld>
            <a:endParaRPr lang="en-US"/>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lvl1pPr>
              <a:defRPr/>
            </a:lvl1pPr>
          </a:lstStyle>
          <a:p>
            <a:fld id="{FCDC8ED2-C125-4ACC-8BDD-3C6448640A8D}" type="slidenum">
              <a:rPr lang="en-US"/>
              <a:pPr/>
              <a:t>‹#›</a:t>
            </a:fld>
            <a:endParaRPr lang="en-US"/>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atin typeface="Myriad Pro "/>
              </a:defRPr>
            </a:lvl1pPr>
          </a:lstStyle>
          <a:p>
            <a:r>
              <a:rPr lang="en-US" smtClean="0"/>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3200">
                <a:latin typeface="Myriad Pro "/>
              </a:defRPr>
            </a:lvl1pPr>
            <a:lvl2pPr>
              <a:defRPr sz="2800">
                <a:latin typeface="Myriad Pro "/>
              </a:defRPr>
            </a:lvl2pPr>
            <a:lvl3pPr>
              <a:defRPr sz="2400">
                <a:latin typeface="Myriad Pro "/>
              </a:defRPr>
            </a:lvl3pPr>
            <a:lvl4pPr>
              <a:defRPr sz="2000">
                <a:latin typeface="Myriad Pro "/>
              </a:defRPr>
            </a:lvl4pPr>
            <a:lvl5pPr>
              <a:defRPr sz="2000">
                <a:latin typeface="Myriad Pro "/>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atin typeface="Myriad Pro "/>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Slide Number Placeholder 6"/>
          <p:cNvSpPr>
            <a:spLocks noGrp="1"/>
          </p:cNvSpPr>
          <p:nvPr>
            <p:ph type="sldNum" sz="quarter" idx="10"/>
          </p:nvPr>
        </p:nvSpPr>
        <p:spPr/>
        <p:txBody>
          <a:bodyPr/>
          <a:lstStyle>
            <a:lvl1pPr>
              <a:defRPr/>
            </a:lvl1pPr>
          </a:lstStyle>
          <a:p>
            <a:fld id="{D5769432-C5D0-4E96-9047-0BDDA184AFF4}" type="slidenum">
              <a:rPr lang="en-US"/>
              <a:pPr/>
              <a:t>‹#›</a:t>
            </a:fld>
            <a:endParaRPr lang="en-US"/>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solidFill>
            <a:srgbClr val="282828"/>
          </a:solid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 name="Slide Number Placeholder 5"/>
          <p:cNvSpPr>
            <a:spLocks noGrp="1"/>
          </p:cNvSpPr>
          <p:nvPr>
            <p:ph type="sldNum" sz="quarter" idx="4"/>
          </p:nvPr>
        </p:nvSpPr>
        <p:spPr>
          <a:xfrm>
            <a:off x="4351338" y="6356350"/>
            <a:ext cx="436562" cy="365125"/>
          </a:xfrm>
          <a:prstGeom prst="rect">
            <a:avLst/>
          </a:prstGeom>
        </p:spPr>
        <p:txBody>
          <a:bodyPr vert="horz" wrap="square" lIns="91440" tIns="45720" rIns="91440" bIns="45720" numCol="1" anchor="t" anchorCtr="0" compatLnSpc="1">
            <a:prstTxWarp prst="textNoShape">
              <a:avLst/>
            </a:prstTxWarp>
          </a:bodyPr>
          <a:lstStyle>
            <a:lvl1pPr>
              <a:defRPr sz="1600">
                <a:solidFill>
                  <a:srgbClr val="B50217"/>
                </a:solidFill>
              </a:defRPr>
            </a:lvl1pPr>
          </a:lstStyle>
          <a:p>
            <a:pPr fontAlgn="base">
              <a:spcBef>
                <a:spcPct val="0"/>
              </a:spcBef>
              <a:spcAft>
                <a:spcPct val="0"/>
              </a:spcAft>
            </a:pPr>
            <a:fld id="{5822C1D7-7D96-417F-B5C6-CEA887978C1A}" type="slidenum">
              <a:rPr lang="en-US" smtClean="0">
                <a:ea typeface="MS PGothic" pitchFamily="34" charset="-128"/>
              </a:rPr>
              <a:pPr fontAlgn="base">
                <a:spcBef>
                  <a:spcPct val="0"/>
                </a:spcBef>
                <a:spcAft>
                  <a:spcPct val="0"/>
                </a:spcAft>
              </a:pPr>
              <a:t>‹#›</a:t>
            </a:fld>
            <a:endParaRPr lang="en-US" smtClean="0">
              <a:ea typeface="MS PGothic" pitchFamily="34" charset="-128"/>
            </a:endParaRPr>
          </a:p>
        </p:txBody>
      </p:sp>
    </p:spTree>
  </p:cSld>
  <p:clrMap bg1="lt1" tx1="dk1" bg2="lt2" tx2="dk2" accent1="accent1" accent2="accent2" accent3="accent3" accent4="accent4" accent5="accent5" accent6="accent6" hlink="hlink" folHlink="folHlink"/>
  <p:sldLayoutIdLst>
    <p:sldLayoutId id="2147483657" r:id="rId1"/>
    <p:sldLayoutId id="2147483669" r:id="rId2"/>
    <p:sldLayoutId id="2147483658" r:id="rId3"/>
    <p:sldLayoutId id="2147483659" r:id="rId4"/>
    <p:sldLayoutId id="2147483660" r:id="rId5"/>
    <p:sldLayoutId id="2147483661" r:id="rId6"/>
    <p:sldLayoutId id="2147483662" r:id="rId7"/>
    <p:sldLayoutId id="2147483663" r:id="rId8"/>
    <p:sldLayoutId id="2147483664" r:id="rId9"/>
    <p:sldLayoutId id="2147483665" r:id="rId10"/>
    <p:sldLayoutId id="2147483666" r:id="rId11"/>
    <p:sldLayoutId id="2147483667" r:id="rId12"/>
  </p:sldLayoutIdLst>
  <p:timing>
    <p:tnLst>
      <p:par>
        <p:cTn id="1" dur="indefinite" restart="never" nodeType="tmRoot"/>
      </p:par>
    </p:tnLst>
  </p:timing>
  <p:txStyles>
    <p:titleStyle>
      <a:lvl1pPr algn="l" defTabSz="457200" rtl="0" fontAlgn="base">
        <a:spcBef>
          <a:spcPct val="0"/>
        </a:spcBef>
        <a:spcAft>
          <a:spcPct val="0"/>
        </a:spcAft>
        <a:defRPr sz="4400" kern="1200">
          <a:solidFill>
            <a:srgbClr val="FFFFFF"/>
          </a:solidFill>
          <a:latin typeface="Myriad Pro "/>
          <a:ea typeface="MS PGothic" pitchFamily="34" charset="-128"/>
          <a:cs typeface="Myriad Pro "/>
        </a:defRPr>
      </a:lvl1pPr>
      <a:lvl2pPr algn="l" defTabSz="457200" rtl="0" fontAlgn="base">
        <a:spcBef>
          <a:spcPct val="0"/>
        </a:spcBef>
        <a:spcAft>
          <a:spcPct val="0"/>
        </a:spcAft>
        <a:defRPr sz="4400">
          <a:solidFill>
            <a:srgbClr val="FFFFFF"/>
          </a:solidFill>
          <a:latin typeface="Myriad Pro " charset="0"/>
          <a:ea typeface="MS PGothic" pitchFamily="34" charset="-128"/>
        </a:defRPr>
      </a:lvl2pPr>
      <a:lvl3pPr algn="l" defTabSz="457200" rtl="0" fontAlgn="base">
        <a:spcBef>
          <a:spcPct val="0"/>
        </a:spcBef>
        <a:spcAft>
          <a:spcPct val="0"/>
        </a:spcAft>
        <a:defRPr sz="4400">
          <a:solidFill>
            <a:srgbClr val="FFFFFF"/>
          </a:solidFill>
          <a:latin typeface="Myriad Pro " charset="0"/>
          <a:ea typeface="MS PGothic" pitchFamily="34" charset="-128"/>
        </a:defRPr>
      </a:lvl3pPr>
      <a:lvl4pPr algn="l" defTabSz="457200" rtl="0" fontAlgn="base">
        <a:spcBef>
          <a:spcPct val="0"/>
        </a:spcBef>
        <a:spcAft>
          <a:spcPct val="0"/>
        </a:spcAft>
        <a:defRPr sz="4400">
          <a:solidFill>
            <a:srgbClr val="FFFFFF"/>
          </a:solidFill>
          <a:latin typeface="Myriad Pro " charset="0"/>
          <a:ea typeface="MS PGothic" pitchFamily="34" charset="-128"/>
        </a:defRPr>
      </a:lvl4pPr>
      <a:lvl5pPr algn="l" defTabSz="457200" rtl="0" fontAlgn="base">
        <a:spcBef>
          <a:spcPct val="0"/>
        </a:spcBef>
        <a:spcAft>
          <a:spcPct val="0"/>
        </a:spcAft>
        <a:defRPr sz="4400">
          <a:solidFill>
            <a:srgbClr val="FFFFFF"/>
          </a:solidFill>
          <a:latin typeface="Myriad Pro " charset="0"/>
          <a:ea typeface="MS PGothic" pitchFamily="34" charset="-128"/>
        </a:defRPr>
      </a:lvl5pPr>
      <a:lvl6pPr marL="457200" algn="l" defTabSz="457200" rtl="0" fontAlgn="base">
        <a:spcBef>
          <a:spcPct val="0"/>
        </a:spcBef>
        <a:spcAft>
          <a:spcPct val="0"/>
        </a:spcAft>
        <a:defRPr sz="4400">
          <a:solidFill>
            <a:srgbClr val="FFFFFF"/>
          </a:solidFill>
          <a:latin typeface="Myriad Pro " charset="0"/>
          <a:ea typeface="MS PGothic" pitchFamily="34" charset="-128"/>
        </a:defRPr>
      </a:lvl6pPr>
      <a:lvl7pPr marL="914400" algn="l" defTabSz="457200" rtl="0" fontAlgn="base">
        <a:spcBef>
          <a:spcPct val="0"/>
        </a:spcBef>
        <a:spcAft>
          <a:spcPct val="0"/>
        </a:spcAft>
        <a:defRPr sz="4400">
          <a:solidFill>
            <a:srgbClr val="FFFFFF"/>
          </a:solidFill>
          <a:latin typeface="Myriad Pro " charset="0"/>
          <a:ea typeface="MS PGothic" pitchFamily="34" charset="-128"/>
        </a:defRPr>
      </a:lvl7pPr>
      <a:lvl8pPr marL="1371600" algn="l" defTabSz="457200" rtl="0" fontAlgn="base">
        <a:spcBef>
          <a:spcPct val="0"/>
        </a:spcBef>
        <a:spcAft>
          <a:spcPct val="0"/>
        </a:spcAft>
        <a:defRPr sz="4400">
          <a:solidFill>
            <a:srgbClr val="FFFFFF"/>
          </a:solidFill>
          <a:latin typeface="Myriad Pro " charset="0"/>
          <a:ea typeface="MS PGothic" pitchFamily="34" charset="-128"/>
        </a:defRPr>
      </a:lvl8pPr>
      <a:lvl9pPr marL="1828800" algn="l" defTabSz="457200" rtl="0" fontAlgn="base">
        <a:spcBef>
          <a:spcPct val="0"/>
        </a:spcBef>
        <a:spcAft>
          <a:spcPct val="0"/>
        </a:spcAft>
        <a:defRPr sz="4400">
          <a:solidFill>
            <a:srgbClr val="FFFFFF"/>
          </a:solidFill>
          <a:latin typeface="Myriad Pro " charset="0"/>
          <a:ea typeface="MS PGothic" pitchFamily="34" charset="-128"/>
        </a:defRPr>
      </a:lvl9pPr>
    </p:titleStyle>
    <p:bodyStyle>
      <a:lvl1pPr marL="342900" indent="-342900" algn="l" defTabSz="457200" rtl="0" fontAlgn="base">
        <a:spcBef>
          <a:spcPct val="20000"/>
        </a:spcBef>
        <a:spcAft>
          <a:spcPct val="0"/>
        </a:spcAft>
        <a:buFont typeface="Arial" pitchFamily="34" charset="0"/>
        <a:buChar char="•"/>
        <a:defRPr sz="3200" kern="1200">
          <a:solidFill>
            <a:schemeClr val="tx1"/>
          </a:solidFill>
          <a:latin typeface="Myriad Pro "/>
          <a:ea typeface="MS PGothic" pitchFamily="34" charset="-128"/>
          <a:cs typeface="Myriad Pro "/>
        </a:defRPr>
      </a:lvl1pPr>
      <a:lvl2pPr marL="742950" indent="-285750" algn="l" defTabSz="457200" rtl="0" fontAlgn="base">
        <a:spcBef>
          <a:spcPct val="20000"/>
        </a:spcBef>
        <a:spcAft>
          <a:spcPct val="0"/>
        </a:spcAft>
        <a:buFont typeface="Arial" pitchFamily="34" charset="0"/>
        <a:buChar char="–"/>
        <a:defRPr sz="2800" kern="1200">
          <a:solidFill>
            <a:schemeClr val="tx1"/>
          </a:solidFill>
          <a:latin typeface="Myriad Pro "/>
          <a:ea typeface="MS PGothic" pitchFamily="34" charset="-128"/>
          <a:cs typeface="Myriad Pro "/>
        </a:defRPr>
      </a:lvl2pPr>
      <a:lvl3pPr marL="1143000" indent="-228600" algn="l" defTabSz="457200" rtl="0" fontAlgn="base">
        <a:spcBef>
          <a:spcPct val="20000"/>
        </a:spcBef>
        <a:spcAft>
          <a:spcPct val="0"/>
        </a:spcAft>
        <a:buFont typeface="Arial" pitchFamily="34" charset="0"/>
        <a:buChar char="•"/>
        <a:defRPr sz="2400" kern="1200">
          <a:solidFill>
            <a:schemeClr val="tx1"/>
          </a:solidFill>
          <a:latin typeface="Myriad Pro "/>
          <a:ea typeface="MS PGothic" pitchFamily="34" charset="-128"/>
          <a:cs typeface="Myriad Pro "/>
        </a:defRPr>
      </a:lvl3pPr>
      <a:lvl4pPr marL="1600200" indent="-228600" algn="l" defTabSz="457200" rtl="0" fontAlgn="base">
        <a:spcBef>
          <a:spcPct val="20000"/>
        </a:spcBef>
        <a:spcAft>
          <a:spcPct val="0"/>
        </a:spcAft>
        <a:buFont typeface="Arial" pitchFamily="34" charset="0"/>
        <a:buChar char="–"/>
        <a:defRPr sz="2000" kern="1200">
          <a:solidFill>
            <a:schemeClr val="tx1"/>
          </a:solidFill>
          <a:latin typeface="Myriad Pro "/>
          <a:ea typeface="MS PGothic" pitchFamily="34" charset="-128"/>
          <a:cs typeface="Myriad Pro "/>
        </a:defRPr>
      </a:lvl4pPr>
      <a:lvl5pPr marL="2057400" indent="-228600" algn="l" defTabSz="457200" rtl="0" fontAlgn="base">
        <a:spcBef>
          <a:spcPct val="20000"/>
        </a:spcBef>
        <a:spcAft>
          <a:spcPct val="0"/>
        </a:spcAft>
        <a:buFont typeface="Arial" pitchFamily="34" charset="0"/>
        <a:buChar char="»"/>
        <a:defRPr sz="2000" kern="1200">
          <a:solidFill>
            <a:schemeClr val="tx1"/>
          </a:solidFill>
          <a:latin typeface="Myriad Pro "/>
          <a:ea typeface="MS PGothic" pitchFamily="34" charset="-128"/>
          <a:cs typeface="Myriad Pro "/>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5.jpeg"/><Relationship Id="rId7" Type="http://schemas.openxmlformats.org/officeDocument/2006/relationships/image" Target="../media/image19.jpe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17.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21.jpeg"/><Relationship Id="rId7" Type="http://schemas.openxmlformats.org/officeDocument/2006/relationships/image" Target="../media/image19.jpe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18.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22.jpeg"/><Relationship Id="rId7" Type="http://schemas.openxmlformats.org/officeDocument/2006/relationships/image" Target="../media/image19.jpe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jpe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pn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comments" Target="../comments/comment1.xml"/><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7.jpeg"/><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9.wmf"/></Relationships>
</file>

<file path=ppt/slides/_rels/slide6.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1.wmf"/><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bwMode="auto">
          <a:xfrm>
            <a:off x="0" y="3352800"/>
            <a:ext cx="4724400" cy="2743200"/>
          </a:xfrm>
          <a:prstGeom prst="rect">
            <a:avLst/>
          </a:prstGeom>
          <a:solidFill>
            <a:schemeClr val="bg1"/>
          </a:solidFill>
          <a:ln w="9525">
            <a:noFill/>
            <a:miter lim="800000"/>
            <a:headEnd/>
            <a:tailEnd/>
          </a:ln>
        </p:spPr>
        <p:txBody>
          <a:bodyPr vert="horz" wrap="square" lIns="91440" tIns="45720" rIns="91440" bIns="45720" numCol="1" anchor="ctr" anchorCtr="0" compatLnSpc="1">
            <a:prstTxWarp prst="textNoShape">
              <a:avLst/>
            </a:prstTxWarp>
            <a:normAutofit/>
          </a:bodyPr>
          <a:lstStyle/>
          <a:p>
            <a:pPr marL="0" marR="0" lvl="0" indent="0" algn="r" defTabSz="457200" rtl="0" eaLnBrk="1" fontAlgn="base" latinLnBrk="0" hangingPunct="1">
              <a:lnSpc>
                <a:spcPct val="100000"/>
              </a:lnSpc>
              <a:spcBef>
                <a:spcPct val="20000"/>
              </a:spcBef>
              <a:spcAft>
                <a:spcPct val="0"/>
              </a:spcAft>
              <a:buClrTx/>
              <a:buSzTx/>
              <a:buFont typeface="Arial" pitchFamily="34" charset="0"/>
              <a:buNone/>
              <a:tabLst/>
              <a:defRPr/>
            </a:pPr>
            <a:r>
              <a:rPr kumimoji="0" lang="en-US" sz="3600" b="0" i="0" u="none" strike="noStrike" kern="1200" cap="none" spc="0" normalizeH="0" baseline="0" noProof="0" dirty="0" smtClean="0">
                <a:ln>
                  <a:noFill/>
                </a:ln>
                <a:solidFill>
                  <a:schemeClr val="bg2">
                    <a:lumMod val="10000"/>
                  </a:schemeClr>
                </a:solidFill>
                <a:effectLst/>
                <a:uLnTx/>
                <a:uFillTx/>
                <a:latin typeface="Calibri" pitchFamily="34" charset="0"/>
                <a:ea typeface="MS PGothic" pitchFamily="34" charset="-128"/>
                <a:cs typeface="Calibri" pitchFamily="34" charset="0"/>
              </a:rPr>
              <a:t>Rhett</a:t>
            </a:r>
            <a:r>
              <a:rPr kumimoji="0" lang="en-US" sz="3600" b="0" i="0" u="none" strike="noStrike" kern="1200" cap="none" spc="0" normalizeH="0" noProof="0" dirty="0" smtClean="0">
                <a:ln>
                  <a:noFill/>
                </a:ln>
                <a:solidFill>
                  <a:schemeClr val="bg2">
                    <a:lumMod val="10000"/>
                  </a:schemeClr>
                </a:solidFill>
                <a:effectLst/>
                <a:uLnTx/>
                <a:uFillTx/>
                <a:latin typeface="Calibri" pitchFamily="34" charset="0"/>
                <a:ea typeface="MS PGothic" pitchFamily="34" charset="-128"/>
                <a:cs typeface="Calibri" pitchFamily="34" charset="0"/>
              </a:rPr>
              <a:t> Fussell, PE</a:t>
            </a:r>
          </a:p>
          <a:p>
            <a:pPr marL="0" marR="0" lvl="0" indent="0" algn="r" defTabSz="457200" rtl="0" eaLnBrk="1" fontAlgn="base" latinLnBrk="0" hangingPunct="1">
              <a:lnSpc>
                <a:spcPct val="100000"/>
              </a:lnSpc>
              <a:spcBef>
                <a:spcPct val="20000"/>
              </a:spcBef>
              <a:spcAft>
                <a:spcPct val="0"/>
              </a:spcAft>
              <a:buClrTx/>
              <a:buSzTx/>
              <a:buFont typeface="Arial" pitchFamily="34" charset="0"/>
              <a:buNone/>
              <a:tabLst/>
              <a:defRPr/>
            </a:pPr>
            <a:r>
              <a:rPr lang="en-US" sz="3600" dirty="0" smtClean="0">
                <a:solidFill>
                  <a:schemeClr val="bg2">
                    <a:lumMod val="10000"/>
                  </a:schemeClr>
                </a:solidFill>
                <a:latin typeface="Calibri" pitchFamily="34" charset="0"/>
                <a:ea typeface="MS PGothic" pitchFamily="34" charset="-128"/>
                <a:cs typeface="Calibri" pitchFamily="34" charset="0"/>
              </a:rPr>
              <a:t>Craig Gresham, PE</a:t>
            </a:r>
            <a:endParaRPr kumimoji="0" lang="en-US" sz="3600" b="0" i="0" u="none" strike="noStrike" kern="1200" cap="none" spc="0" normalizeH="0" noProof="0" dirty="0" smtClean="0">
              <a:ln>
                <a:noFill/>
              </a:ln>
              <a:solidFill>
                <a:schemeClr val="bg2">
                  <a:lumMod val="10000"/>
                </a:schemeClr>
              </a:solidFill>
              <a:effectLst/>
              <a:uLnTx/>
              <a:uFillTx/>
              <a:latin typeface="Calibri" pitchFamily="34" charset="0"/>
              <a:ea typeface="MS PGothic" pitchFamily="34" charset="-128"/>
              <a:cs typeface="Calibri" pitchFamily="34" charset="0"/>
            </a:endParaRPr>
          </a:p>
          <a:p>
            <a:pPr marL="0" marR="0" lvl="0" indent="0" algn="r" defTabSz="457200" rtl="0" eaLnBrk="1" fontAlgn="base" latinLnBrk="0" hangingPunct="1">
              <a:lnSpc>
                <a:spcPct val="100000"/>
              </a:lnSpc>
              <a:spcBef>
                <a:spcPct val="20000"/>
              </a:spcBef>
              <a:spcAft>
                <a:spcPct val="0"/>
              </a:spcAft>
              <a:buClrTx/>
              <a:buSzTx/>
              <a:buFont typeface="Arial" pitchFamily="34" charset="0"/>
              <a:buNone/>
              <a:tabLst/>
              <a:defRPr/>
            </a:pPr>
            <a:endParaRPr kumimoji="0" lang="en-US" sz="3600" b="1" i="1" u="sng" strike="noStrike" kern="1200" cap="none" spc="0" normalizeH="0" baseline="0" noProof="0" dirty="0" smtClean="0">
              <a:ln>
                <a:noFill/>
              </a:ln>
              <a:solidFill>
                <a:schemeClr val="bg2">
                  <a:lumMod val="10000"/>
                </a:schemeClr>
              </a:solidFill>
              <a:effectLst/>
              <a:uLnTx/>
              <a:uFillTx/>
              <a:latin typeface="Calibri" pitchFamily="34" charset="0"/>
              <a:ea typeface="MS PGothic" pitchFamily="34" charset="-128"/>
              <a:cs typeface="Calibri" pitchFamily="34" charset="0"/>
            </a:endParaRPr>
          </a:p>
        </p:txBody>
      </p:sp>
      <p:sp>
        <p:nvSpPr>
          <p:cNvPr id="2" name="Title 1"/>
          <p:cNvSpPr>
            <a:spLocks noGrp="1"/>
          </p:cNvSpPr>
          <p:nvPr>
            <p:ph type="ctrTitle"/>
          </p:nvPr>
        </p:nvSpPr>
        <p:spPr>
          <a:xfrm>
            <a:off x="685800" y="533400"/>
            <a:ext cx="7772400" cy="1219200"/>
          </a:xfrm>
        </p:spPr>
        <p:txBody>
          <a:bodyPr/>
          <a:lstStyle/>
          <a:p>
            <a:r>
              <a:rPr lang="en-US" sz="4000" b="1" dirty="0" smtClean="0">
                <a:latin typeface="Calibri" pitchFamily="34" charset="0"/>
                <a:cs typeface="Calibri" pitchFamily="34" charset="0"/>
              </a:rPr>
              <a:t>No Horsing Around, A Hole in One with Mobile Phone Data</a:t>
            </a:r>
            <a:endParaRPr lang="en-US" sz="4000" dirty="0">
              <a:latin typeface="Calibri" pitchFamily="34" charset="0"/>
              <a:cs typeface="Calibri" pitchFamily="34" charset="0"/>
            </a:endParaRPr>
          </a:p>
        </p:txBody>
      </p:sp>
      <p:sp>
        <p:nvSpPr>
          <p:cNvPr id="3" name="Subtitle 2"/>
          <p:cNvSpPr>
            <a:spLocks noGrp="1"/>
          </p:cNvSpPr>
          <p:nvPr>
            <p:ph type="subTitle" idx="1"/>
          </p:nvPr>
        </p:nvSpPr>
        <p:spPr>
          <a:xfrm>
            <a:off x="609600" y="2057400"/>
            <a:ext cx="7901777" cy="1216729"/>
          </a:xfrm>
        </p:spPr>
        <p:txBody>
          <a:bodyPr/>
          <a:lstStyle/>
          <a:p>
            <a:r>
              <a:rPr lang="en-US" b="1" dirty="0" smtClean="0">
                <a:solidFill>
                  <a:schemeClr val="bg1">
                    <a:lumMod val="85000"/>
                  </a:schemeClr>
                </a:solidFill>
                <a:latin typeface="Calibri" pitchFamily="34" charset="0"/>
                <a:ea typeface="Calibri"/>
                <a:cs typeface="Calibri" pitchFamily="34" charset="0"/>
              </a:rPr>
              <a:t>Using Mobile Phone Location Data to Support Corridor Analysis</a:t>
            </a:r>
            <a:endParaRPr lang="en-US" dirty="0">
              <a:solidFill>
                <a:schemeClr val="bg1">
                  <a:lumMod val="85000"/>
                </a:schemeClr>
              </a:solidFill>
              <a:latin typeface="Calibri" pitchFamily="34" charset="0"/>
              <a:cs typeface="Calibri" pitchFamily="34" charset="0"/>
            </a:endParaRPr>
          </a:p>
        </p:txBody>
      </p:sp>
      <p:pic>
        <p:nvPicPr>
          <p:cNvPr id="6" name="Picture 2" descr="O:\Corporate Identity\LOGO\2011 PB Logos\PB Blue 2011.jpg"/>
          <p:cNvPicPr>
            <a:picLocks noChangeAspect="1" noChangeArrowheads="1"/>
          </p:cNvPicPr>
          <p:nvPr/>
        </p:nvPicPr>
        <p:blipFill>
          <a:blip r:embed="rId3" cstate="print"/>
          <a:srcRect/>
          <a:stretch>
            <a:fillRect/>
          </a:stretch>
        </p:blipFill>
        <p:spPr bwMode="auto">
          <a:xfrm>
            <a:off x="5029200" y="3733800"/>
            <a:ext cx="2749337" cy="609600"/>
          </a:xfrm>
          <a:prstGeom prst="rect">
            <a:avLst/>
          </a:prstGeom>
          <a:noFill/>
        </p:spPr>
      </p:pic>
      <p:sp>
        <p:nvSpPr>
          <p:cNvPr id="36865" name="Rectangle 1"/>
          <p:cNvSpPr>
            <a:spLocks noChangeArrowheads="1"/>
          </p:cNvSpPr>
          <p:nvPr/>
        </p:nvSpPr>
        <p:spPr bwMode="auto">
          <a:xfrm>
            <a:off x="0" y="5473005"/>
            <a:ext cx="9144000" cy="138499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tab pos="3679825" algn="l"/>
              </a:tabLst>
            </a:pPr>
            <a:r>
              <a:rPr lang="en-US" dirty="0" smtClean="0">
                <a:latin typeface="Calibri" pitchFamily="34" charset="0"/>
                <a:cs typeface="Calibri" pitchFamily="34" charset="0"/>
              </a:rPr>
              <a:t>National Transportation Planning Applications Conference</a:t>
            </a:r>
          </a:p>
          <a:p>
            <a:pPr marL="0" marR="0" lvl="0" indent="0" algn="ctr" defTabSz="914400" rtl="0" eaLnBrk="1" fontAlgn="base" latinLnBrk="0" hangingPunct="1">
              <a:lnSpc>
                <a:spcPct val="100000"/>
              </a:lnSpc>
              <a:spcBef>
                <a:spcPct val="0"/>
              </a:spcBef>
              <a:spcAft>
                <a:spcPct val="0"/>
              </a:spcAft>
              <a:buClrTx/>
              <a:buSzTx/>
              <a:buFontTx/>
              <a:buNone/>
              <a:tabLst>
                <a:tab pos="3679825" algn="l"/>
              </a:tabLst>
            </a:pPr>
            <a:r>
              <a:rPr kumimoji="0" lang="en-US" b="0" i="0" u="none" strike="noStrike" cap="none" normalizeH="0" baseline="0" dirty="0" smtClean="0">
                <a:ln>
                  <a:noFill/>
                </a:ln>
                <a:solidFill>
                  <a:schemeClr val="tx1"/>
                </a:solidFill>
                <a:effectLst/>
                <a:latin typeface="Calibri" pitchFamily="34" charset="0"/>
                <a:cs typeface="Calibri" pitchFamily="34" charset="0"/>
              </a:rPr>
              <a:t>Atlantic City, NJ</a:t>
            </a:r>
          </a:p>
          <a:p>
            <a:pPr marL="0" marR="0" lvl="0" indent="0" algn="ctr" defTabSz="914400" rtl="0" eaLnBrk="1" fontAlgn="base" latinLnBrk="0" hangingPunct="1">
              <a:lnSpc>
                <a:spcPct val="100000"/>
              </a:lnSpc>
              <a:spcBef>
                <a:spcPct val="0"/>
              </a:spcBef>
              <a:spcAft>
                <a:spcPct val="0"/>
              </a:spcAft>
              <a:buClrTx/>
              <a:buSzTx/>
              <a:buFontTx/>
              <a:buNone/>
              <a:tabLst>
                <a:tab pos="3679825" algn="l"/>
              </a:tabLst>
            </a:pPr>
            <a:r>
              <a:rPr lang="en-US" dirty="0" smtClean="0">
                <a:latin typeface="Calibri" pitchFamily="34" charset="0"/>
                <a:cs typeface="Calibri" pitchFamily="34" charset="0"/>
              </a:rPr>
              <a:t>May 19, 2015</a:t>
            </a:r>
            <a:endParaRPr kumimoji="0" lang="en-US" b="0" i="0" u="none" strike="noStrike" cap="none" normalizeH="0" baseline="0" dirty="0" smtClean="0">
              <a:ln>
                <a:noFill/>
              </a:ln>
              <a:solidFill>
                <a:schemeClr val="tx1"/>
              </a:solidFill>
              <a:effectLst/>
              <a:latin typeface="Calibri" pitchFamily="34" charset="0"/>
              <a:cs typeface="Calibri"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tab pos="3679825" algn="l"/>
              </a:tabLst>
            </a:pPr>
            <a:r>
              <a:rPr kumimoji="0" lang="en-US" sz="1200" b="0" i="0" u="none" strike="noStrike" cap="none" normalizeH="0" baseline="0" dirty="0" smtClean="0">
                <a:ln>
                  <a:noFill/>
                </a:ln>
                <a:solidFill>
                  <a:schemeClr val="tx1"/>
                </a:solidFill>
                <a:effectLst/>
                <a:latin typeface="Calibri" pitchFamily="34" charset="0"/>
                <a:ea typeface="Times New Roman" pitchFamily="18" charset="0"/>
                <a:cs typeface="Calibri" pitchFamily="34" charset="0"/>
              </a:rPr>
              <a:t>	</a:t>
            </a:r>
            <a:endParaRPr kumimoji="0" lang="en-US" sz="700" b="0" i="0" u="none" strike="noStrike" cap="none" normalizeH="0" baseline="0" dirty="0" smtClean="0">
              <a:ln>
                <a:noFill/>
              </a:ln>
              <a:solidFill>
                <a:schemeClr val="tx1"/>
              </a:solidFill>
              <a:effectLst/>
              <a:latin typeface="Calibri" pitchFamily="34" charset="0"/>
              <a:cs typeface="Calibri"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tab pos="3679825" algn="l"/>
              </a:tabLst>
            </a:pPr>
            <a:endParaRPr kumimoji="0" lang="en-US" sz="1800" b="0" i="0" u="none" strike="noStrike" cap="none" normalizeH="0" baseline="0" dirty="0" smtClean="0">
              <a:ln>
                <a:noFill/>
              </a:ln>
              <a:solidFill>
                <a:schemeClr val="tx1"/>
              </a:solidFill>
              <a:effectLst/>
              <a:latin typeface="Calibri" pitchFamily="34" charset="0"/>
              <a:cs typeface="Calibri" pitchFamily="34" charset="0"/>
            </a:endParaRPr>
          </a:p>
        </p:txBody>
      </p:sp>
      <p:pic>
        <p:nvPicPr>
          <p:cNvPr id="7" name="Picture 6" descr="Business_Logo.png"/>
          <p:cNvPicPr/>
          <p:nvPr/>
        </p:nvPicPr>
        <p:blipFill>
          <a:blip r:embed="rId4" cstate="print"/>
          <a:stretch>
            <a:fillRect/>
          </a:stretch>
        </p:blipFill>
        <p:spPr>
          <a:xfrm>
            <a:off x="5105400" y="4572000"/>
            <a:ext cx="2057400" cy="609600"/>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228600" y="152400"/>
            <a:ext cx="8763000" cy="1219200"/>
          </a:xfrm>
        </p:spPr>
        <p:txBody>
          <a:bodyPr>
            <a:normAutofit/>
          </a:bodyPr>
          <a:lstStyle/>
          <a:p>
            <a:r>
              <a:rPr lang="en-US" dirty="0" smtClean="0"/>
              <a:t>Data Fast Facts</a:t>
            </a:r>
          </a:p>
        </p:txBody>
      </p:sp>
      <p:grpSp>
        <p:nvGrpSpPr>
          <p:cNvPr id="8" name="Group 7"/>
          <p:cNvGrpSpPr/>
          <p:nvPr/>
        </p:nvGrpSpPr>
        <p:grpSpPr>
          <a:xfrm>
            <a:off x="4191000" y="1981200"/>
            <a:ext cx="4724400" cy="4648200"/>
            <a:chOff x="1676400" y="1371600"/>
            <a:chExt cx="5867400" cy="5257800"/>
          </a:xfrm>
        </p:grpSpPr>
        <p:pic>
          <p:nvPicPr>
            <p:cNvPr id="3074" name="Picture 2"/>
            <p:cNvPicPr>
              <a:picLocks noChangeAspect="1" noChangeArrowheads="1"/>
            </p:cNvPicPr>
            <p:nvPr/>
          </p:nvPicPr>
          <p:blipFill>
            <a:blip r:embed="rId3" cstate="print"/>
            <a:srcRect l="12745" t="18182" r="11765" b="29545"/>
            <a:stretch>
              <a:fillRect/>
            </a:stretch>
          </p:blipFill>
          <p:spPr bwMode="auto">
            <a:xfrm>
              <a:off x="1676400" y="1371600"/>
              <a:ext cx="5867400" cy="5257800"/>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6" name="Content Placeholder 3"/>
            <p:cNvPicPr>
              <a:picLocks noChangeAspect="1"/>
            </p:cNvPicPr>
            <p:nvPr/>
          </p:nvPicPr>
          <p:blipFill rotWithShape="1">
            <a:blip r:embed="rId4" cstate="print">
              <a:extLst>
                <a:ext uri="{28A0092B-C50C-407E-A947-70E740481C1C}">
                  <a14:useLocalDpi xmlns="" xmlns:a14="http://schemas.microsoft.com/office/drawing/2010/main" val="0"/>
                </a:ext>
              </a:extLst>
            </a:blip>
            <a:srcRect l="6871" t="29036" r="27858" b="41114"/>
            <a:stretch/>
          </p:blipFill>
          <p:spPr>
            <a:xfrm>
              <a:off x="5562600" y="6019800"/>
              <a:ext cx="1959187" cy="490959"/>
            </a:xfrm>
            <a:prstGeom prst="rect">
              <a:avLst/>
            </a:prstGeom>
          </p:spPr>
        </p:pic>
      </p:grpSp>
      <p:sp>
        <p:nvSpPr>
          <p:cNvPr id="9" name="Rectangle 8"/>
          <p:cNvSpPr/>
          <p:nvPr/>
        </p:nvSpPr>
        <p:spPr>
          <a:xfrm>
            <a:off x="228600" y="1676400"/>
            <a:ext cx="3975640" cy="2246769"/>
          </a:xfrm>
          <a:prstGeom prst="rect">
            <a:avLst/>
          </a:prstGeom>
        </p:spPr>
        <p:txBody>
          <a:bodyPr wrap="none">
            <a:spAutoFit/>
          </a:bodyPr>
          <a:lstStyle/>
          <a:p>
            <a:pPr>
              <a:defRPr/>
            </a:pPr>
            <a:r>
              <a:rPr lang="en-US" sz="2800" dirty="0" smtClean="0">
                <a:latin typeface="Calibri" pitchFamily="34" charset="0"/>
                <a:cs typeface="Calibri" pitchFamily="34" charset="0"/>
              </a:rPr>
              <a:t>1 month of Verizon Data</a:t>
            </a:r>
          </a:p>
          <a:p>
            <a:pPr>
              <a:defRPr/>
            </a:pPr>
            <a:endParaRPr lang="en-US" sz="2800" dirty="0" smtClean="0">
              <a:latin typeface="Calibri" pitchFamily="34" charset="0"/>
              <a:cs typeface="Calibri" pitchFamily="34" charset="0"/>
            </a:endParaRPr>
          </a:p>
          <a:p>
            <a:pPr>
              <a:defRPr/>
            </a:pPr>
            <a:r>
              <a:rPr lang="en-US" sz="2800" dirty="0" smtClean="0">
                <a:latin typeface="Calibri" pitchFamily="34" charset="0"/>
                <a:cs typeface="Calibri" pitchFamily="34" charset="0"/>
              </a:rPr>
              <a:t>11 Million Recorded Trips</a:t>
            </a:r>
          </a:p>
          <a:p>
            <a:pPr>
              <a:defRPr/>
            </a:pPr>
            <a:endParaRPr lang="en-US" sz="2800" dirty="0" smtClean="0">
              <a:latin typeface="Calibri" pitchFamily="34" charset="0"/>
              <a:cs typeface="Calibri" pitchFamily="34" charset="0"/>
            </a:endParaRPr>
          </a:p>
          <a:p>
            <a:pPr>
              <a:defRPr/>
            </a:pPr>
            <a:r>
              <a:rPr lang="en-US" sz="2800" dirty="0" smtClean="0">
                <a:latin typeface="Calibri" pitchFamily="34" charset="0"/>
                <a:cs typeface="Calibri" pitchFamily="34" charset="0"/>
              </a:rPr>
              <a:t>~3 Million Unique Devices</a:t>
            </a:r>
          </a:p>
        </p:txBody>
      </p:sp>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Airsage</a:t>
            </a:r>
            <a:r>
              <a:rPr lang="en-US" dirty="0" smtClean="0"/>
              <a:t> TAZ System</a:t>
            </a:r>
            <a:endParaRPr lang="en-US" dirty="0"/>
          </a:p>
        </p:txBody>
      </p:sp>
      <p:pic>
        <p:nvPicPr>
          <p:cNvPr id="3" name="Picture 2" descr="Airsage Final TAZmarch2013.jpg"/>
          <p:cNvPicPr>
            <a:picLocks noChangeAspect="1"/>
          </p:cNvPicPr>
          <p:nvPr/>
        </p:nvPicPr>
        <p:blipFill>
          <a:blip r:embed="rId3" cstate="print"/>
          <a:stretch>
            <a:fillRect/>
          </a:stretch>
        </p:blipFill>
        <p:spPr>
          <a:xfrm>
            <a:off x="0" y="1325916"/>
            <a:ext cx="9144000" cy="5532084"/>
          </a:xfrm>
          <a:prstGeom prst="rect">
            <a:avLst/>
          </a:prstGeom>
        </p:spPr>
      </p:pic>
      <p:pic>
        <p:nvPicPr>
          <p:cNvPr id="4" name="Picture 2" descr="O:\Corporate Identity\LOGO\2011 PB Logos\PB Blue 2011.jpg"/>
          <p:cNvPicPr>
            <a:picLocks noChangeAspect="1" noChangeArrowheads="1"/>
          </p:cNvPicPr>
          <p:nvPr/>
        </p:nvPicPr>
        <p:blipFill>
          <a:blip r:embed="rId4" cstate="print"/>
          <a:srcRect/>
          <a:stretch>
            <a:fillRect/>
          </a:stretch>
        </p:blipFill>
        <p:spPr bwMode="auto">
          <a:xfrm>
            <a:off x="6394663" y="6248400"/>
            <a:ext cx="2749337" cy="609600"/>
          </a:xfrm>
          <a:prstGeom prst="rect">
            <a:avLst/>
          </a:prstGeom>
          <a:noFill/>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p:txBody>
          <a:bodyPr>
            <a:normAutofit fontScale="90000"/>
          </a:bodyPr>
          <a:lstStyle/>
          <a:p>
            <a:r>
              <a:rPr lang="en-US" dirty="0" smtClean="0"/>
              <a:t>Moore County Study Facts &amp; Figures</a:t>
            </a:r>
          </a:p>
        </p:txBody>
      </p:sp>
      <p:graphicFrame>
        <p:nvGraphicFramePr>
          <p:cNvPr id="7" name="Table 6"/>
          <p:cNvGraphicFramePr>
            <a:graphicFrameLocks noGrp="1"/>
          </p:cNvGraphicFramePr>
          <p:nvPr/>
        </p:nvGraphicFramePr>
        <p:xfrm>
          <a:off x="1219201" y="1905002"/>
          <a:ext cx="5334000" cy="3581396"/>
        </p:xfrm>
        <a:graphic>
          <a:graphicData uri="http://schemas.openxmlformats.org/drawingml/2006/table">
            <a:tbl>
              <a:tblPr/>
              <a:tblGrid>
                <a:gridCol w="2035926"/>
                <a:gridCol w="1547558"/>
                <a:gridCol w="1750516"/>
              </a:tblGrid>
              <a:tr h="511628">
                <a:tc>
                  <a:txBody>
                    <a:bodyPr/>
                    <a:lstStyle/>
                    <a:p>
                      <a:pPr algn="ctr" fontAlgn="b"/>
                      <a:r>
                        <a:rPr lang="en-US" sz="2000" b="1" i="0" u="none" strike="noStrike" dirty="0">
                          <a:solidFill>
                            <a:srgbClr val="FFFFFF"/>
                          </a:solidFill>
                          <a:latin typeface="Calibri"/>
                        </a:rPr>
                        <a:t>Trip Type</a:t>
                      </a:r>
                    </a:p>
                  </a:txBody>
                  <a:tcPr marL="9525" marR="9525" marT="9525"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504D"/>
                    </a:solidFill>
                  </a:tcPr>
                </a:tc>
                <a:tc>
                  <a:txBody>
                    <a:bodyPr/>
                    <a:lstStyle/>
                    <a:p>
                      <a:pPr algn="ctr" fontAlgn="b"/>
                      <a:r>
                        <a:rPr lang="en-US" sz="2000" b="1" i="0" u="none" strike="noStrike">
                          <a:solidFill>
                            <a:srgbClr val="FFFFFF"/>
                          </a:solidFill>
                          <a:latin typeface="Calibri"/>
                        </a:rPr>
                        <a:t>Trip</a:t>
                      </a:r>
                    </a:p>
                  </a:txBody>
                  <a:tcPr marL="9525" marR="9525" marT="9525"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504D"/>
                    </a:solidFill>
                  </a:tcPr>
                </a:tc>
                <a:tc>
                  <a:txBody>
                    <a:bodyPr/>
                    <a:lstStyle/>
                    <a:p>
                      <a:pPr algn="ctr" fontAlgn="b"/>
                      <a:r>
                        <a:rPr lang="en-US" sz="2000" b="1" i="0" u="none" strike="noStrike">
                          <a:solidFill>
                            <a:srgbClr val="FFFFFF"/>
                          </a:solidFill>
                          <a:latin typeface="Calibri"/>
                        </a:rPr>
                        <a:t>Percentage</a:t>
                      </a:r>
                    </a:p>
                  </a:txBody>
                  <a:tcPr marL="9525" marR="9525" marT="9525"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504D"/>
                    </a:solidFill>
                  </a:tcPr>
                </a:tc>
              </a:tr>
              <a:tr h="511628">
                <a:tc>
                  <a:txBody>
                    <a:bodyPr/>
                    <a:lstStyle/>
                    <a:p>
                      <a:pPr algn="l" fontAlgn="b"/>
                      <a:r>
                        <a:rPr lang="en-US" sz="2000" b="0" i="0" u="none" strike="noStrike">
                          <a:solidFill>
                            <a:srgbClr val="000000"/>
                          </a:solidFill>
                          <a:latin typeface="Calibri"/>
                        </a:rPr>
                        <a:t>Total</a:t>
                      </a:r>
                    </a:p>
                  </a:txBody>
                  <a:tcPr marL="9525" marR="9525" marT="9525" marB="0" anchor="b">
                    <a:lnL>
                      <a:noFill/>
                    </a:lnL>
                    <a:lnR>
                      <a:noFill/>
                    </a:lnR>
                    <a:lnT w="12700" cap="flat" cmpd="sng" algn="ctr">
                      <a:solidFill>
                        <a:srgbClr val="000000"/>
                      </a:solidFill>
                      <a:prstDash val="solid"/>
                      <a:round/>
                      <a:headEnd type="none" w="med" len="med"/>
                      <a:tailEnd type="none" w="med" len="med"/>
                    </a:lnT>
                    <a:lnB>
                      <a:noFill/>
                    </a:lnB>
                    <a:solidFill>
                      <a:srgbClr val="D8D8D8"/>
                    </a:solidFill>
                  </a:tcPr>
                </a:tc>
                <a:tc>
                  <a:txBody>
                    <a:bodyPr/>
                    <a:lstStyle/>
                    <a:p>
                      <a:pPr algn="ctr" fontAlgn="b"/>
                      <a:r>
                        <a:rPr lang="en-US" sz="2000" b="0" i="0" u="none" strike="noStrike">
                          <a:solidFill>
                            <a:srgbClr val="000000"/>
                          </a:solidFill>
                          <a:latin typeface="Calibri"/>
                        </a:rPr>
                        <a:t>         378,965 </a:t>
                      </a:r>
                    </a:p>
                  </a:txBody>
                  <a:tcPr marL="9525" marR="9525" marT="9525" marB="0" anchor="b">
                    <a:lnL>
                      <a:noFill/>
                    </a:lnL>
                    <a:lnR>
                      <a:noFill/>
                    </a:lnR>
                    <a:lnT w="12700" cap="flat" cmpd="sng" algn="ctr">
                      <a:solidFill>
                        <a:srgbClr val="000000"/>
                      </a:solidFill>
                      <a:prstDash val="solid"/>
                      <a:round/>
                      <a:headEnd type="none" w="med" len="med"/>
                      <a:tailEnd type="none" w="med" len="med"/>
                    </a:lnT>
                    <a:lnB>
                      <a:noFill/>
                    </a:lnB>
                    <a:solidFill>
                      <a:srgbClr val="D8D8D8"/>
                    </a:solidFill>
                  </a:tcPr>
                </a:tc>
                <a:tc>
                  <a:txBody>
                    <a:bodyPr/>
                    <a:lstStyle/>
                    <a:p>
                      <a:pPr algn="ctr" fontAlgn="b"/>
                      <a:r>
                        <a:rPr lang="en-US" sz="2000" b="0" i="0" u="none" strike="noStrike">
                          <a:solidFill>
                            <a:srgbClr val="000000"/>
                          </a:solidFill>
                          <a:latin typeface="Calibri"/>
                        </a:rPr>
                        <a:t>100%</a:t>
                      </a:r>
                    </a:p>
                  </a:txBody>
                  <a:tcPr marL="9525" marR="9525" marT="9525" marB="0" anchor="b">
                    <a:lnL>
                      <a:noFill/>
                    </a:lnL>
                    <a:lnR>
                      <a:noFill/>
                    </a:lnR>
                    <a:lnT w="12700" cap="flat" cmpd="sng" algn="ctr">
                      <a:solidFill>
                        <a:srgbClr val="000000"/>
                      </a:solidFill>
                      <a:prstDash val="solid"/>
                      <a:round/>
                      <a:headEnd type="none" w="med" len="med"/>
                      <a:tailEnd type="none" w="med" len="med"/>
                    </a:lnT>
                    <a:lnB>
                      <a:noFill/>
                    </a:lnB>
                    <a:solidFill>
                      <a:srgbClr val="D8D8D8"/>
                    </a:solidFill>
                  </a:tcPr>
                </a:tc>
              </a:tr>
              <a:tr h="511628">
                <a:tc>
                  <a:txBody>
                    <a:bodyPr/>
                    <a:lstStyle/>
                    <a:p>
                      <a:pPr algn="l" fontAlgn="b"/>
                      <a:r>
                        <a:rPr lang="en-US" sz="2000" b="0" i="0" u="none" strike="noStrike">
                          <a:solidFill>
                            <a:srgbClr val="000000"/>
                          </a:solidFill>
                          <a:latin typeface="Calibri"/>
                        </a:rPr>
                        <a:t>IE_NonResident</a:t>
                      </a:r>
                    </a:p>
                  </a:txBody>
                  <a:tcPr marL="9525" marR="9525" marT="9525" marB="0" anchor="b">
                    <a:lnL>
                      <a:noFill/>
                    </a:lnL>
                    <a:lnR>
                      <a:noFill/>
                    </a:lnR>
                    <a:lnT>
                      <a:noFill/>
                    </a:lnT>
                    <a:lnB>
                      <a:noFill/>
                    </a:lnB>
                  </a:tcPr>
                </a:tc>
                <a:tc>
                  <a:txBody>
                    <a:bodyPr/>
                    <a:lstStyle/>
                    <a:p>
                      <a:pPr algn="ctr" fontAlgn="b"/>
                      <a:r>
                        <a:rPr lang="en-US" sz="2000" b="0" i="0" u="none" strike="noStrike">
                          <a:solidFill>
                            <a:srgbClr val="000000"/>
                          </a:solidFill>
                          <a:latin typeface="Calibri"/>
                        </a:rPr>
                        <a:t>             6,245 </a:t>
                      </a:r>
                    </a:p>
                  </a:txBody>
                  <a:tcPr marL="9525" marR="9525" marT="9525" marB="0" anchor="b">
                    <a:lnL>
                      <a:noFill/>
                    </a:lnL>
                    <a:lnR>
                      <a:noFill/>
                    </a:lnR>
                    <a:lnT>
                      <a:noFill/>
                    </a:lnT>
                    <a:lnB>
                      <a:noFill/>
                    </a:lnB>
                  </a:tcPr>
                </a:tc>
                <a:tc>
                  <a:txBody>
                    <a:bodyPr/>
                    <a:lstStyle/>
                    <a:p>
                      <a:pPr algn="ctr" fontAlgn="b"/>
                      <a:r>
                        <a:rPr lang="en-US" sz="2000" b="0" i="0" u="none" strike="noStrike">
                          <a:solidFill>
                            <a:srgbClr val="000000"/>
                          </a:solidFill>
                          <a:latin typeface="Calibri"/>
                        </a:rPr>
                        <a:t>2%</a:t>
                      </a:r>
                    </a:p>
                  </a:txBody>
                  <a:tcPr marL="9525" marR="9525" marT="9525" marB="0" anchor="b">
                    <a:lnL>
                      <a:noFill/>
                    </a:lnL>
                    <a:lnR>
                      <a:noFill/>
                    </a:lnR>
                    <a:lnT>
                      <a:noFill/>
                    </a:lnT>
                    <a:lnB>
                      <a:noFill/>
                    </a:lnB>
                  </a:tcPr>
                </a:tc>
              </a:tr>
              <a:tr h="511628">
                <a:tc>
                  <a:txBody>
                    <a:bodyPr/>
                    <a:lstStyle/>
                    <a:p>
                      <a:pPr algn="l" fontAlgn="b"/>
                      <a:r>
                        <a:rPr lang="en-US" sz="2000" b="0" i="0" u="none" strike="noStrike">
                          <a:solidFill>
                            <a:srgbClr val="000000"/>
                          </a:solidFill>
                          <a:latin typeface="Calibri"/>
                        </a:rPr>
                        <a:t>II_NonResident</a:t>
                      </a:r>
                    </a:p>
                  </a:txBody>
                  <a:tcPr marL="9525" marR="9525" marT="9525" marB="0" anchor="b">
                    <a:lnL>
                      <a:noFill/>
                    </a:lnL>
                    <a:lnR>
                      <a:noFill/>
                    </a:lnR>
                    <a:lnT>
                      <a:noFill/>
                    </a:lnT>
                    <a:lnB>
                      <a:noFill/>
                    </a:lnB>
                    <a:solidFill>
                      <a:srgbClr val="D8D8D8"/>
                    </a:solidFill>
                  </a:tcPr>
                </a:tc>
                <a:tc>
                  <a:txBody>
                    <a:bodyPr/>
                    <a:lstStyle/>
                    <a:p>
                      <a:pPr algn="ctr" fontAlgn="b"/>
                      <a:r>
                        <a:rPr lang="en-US" sz="2000" b="0" i="0" u="none" strike="noStrike">
                          <a:solidFill>
                            <a:srgbClr val="000000"/>
                          </a:solidFill>
                          <a:latin typeface="Calibri"/>
                        </a:rPr>
                        <a:t>           10,561 </a:t>
                      </a:r>
                    </a:p>
                  </a:txBody>
                  <a:tcPr marL="9525" marR="9525" marT="9525" marB="0" anchor="b">
                    <a:lnL>
                      <a:noFill/>
                    </a:lnL>
                    <a:lnR>
                      <a:noFill/>
                    </a:lnR>
                    <a:lnT>
                      <a:noFill/>
                    </a:lnT>
                    <a:lnB>
                      <a:noFill/>
                    </a:lnB>
                    <a:solidFill>
                      <a:srgbClr val="D8D8D8"/>
                    </a:solidFill>
                  </a:tcPr>
                </a:tc>
                <a:tc>
                  <a:txBody>
                    <a:bodyPr/>
                    <a:lstStyle/>
                    <a:p>
                      <a:pPr algn="ctr" fontAlgn="b"/>
                      <a:r>
                        <a:rPr lang="en-US" sz="2000" b="0" i="0" u="none" strike="noStrike">
                          <a:solidFill>
                            <a:srgbClr val="000000"/>
                          </a:solidFill>
                          <a:latin typeface="Calibri"/>
                        </a:rPr>
                        <a:t>3%</a:t>
                      </a:r>
                    </a:p>
                  </a:txBody>
                  <a:tcPr marL="9525" marR="9525" marT="9525" marB="0" anchor="b">
                    <a:lnL>
                      <a:noFill/>
                    </a:lnL>
                    <a:lnR>
                      <a:noFill/>
                    </a:lnR>
                    <a:lnT>
                      <a:noFill/>
                    </a:lnT>
                    <a:lnB>
                      <a:noFill/>
                    </a:lnB>
                    <a:solidFill>
                      <a:srgbClr val="D8D8D8"/>
                    </a:solidFill>
                  </a:tcPr>
                </a:tc>
              </a:tr>
              <a:tr h="511628">
                <a:tc>
                  <a:txBody>
                    <a:bodyPr/>
                    <a:lstStyle/>
                    <a:p>
                      <a:pPr algn="l" fontAlgn="b"/>
                      <a:r>
                        <a:rPr lang="en-US" sz="2000" b="0" i="0" u="none" strike="noStrike">
                          <a:solidFill>
                            <a:srgbClr val="000000"/>
                          </a:solidFill>
                          <a:latin typeface="Calibri"/>
                        </a:rPr>
                        <a:t>II_Resident</a:t>
                      </a:r>
                    </a:p>
                  </a:txBody>
                  <a:tcPr marL="9525" marR="9525" marT="9525" marB="0" anchor="b">
                    <a:lnL>
                      <a:noFill/>
                    </a:lnL>
                    <a:lnR>
                      <a:noFill/>
                    </a:lnR>
                    <a:lnT>
                      <a:noFill/>
                    </a:lnT>
                    <a:lnB>
                      <a:noFill/>
                    </a:lnB>
                  </a:tcPr>
                </a:tc>
                <a:tc>
                  <a:txBody>
                    <a:bodyPr/>
                    <a:lstStyle/>
                    <a:p>
                      <a:pPr algn="ctr" fontAlgn="b"/>
                      <a:r>
                        <a:rPr lang="en-US" sz="2000" b="0" i="0" u="none" strike="noStrike">
                          <a:solidFill>
                            <a:srgbClr val="000000"/>
                          </a:solidFill>
                          <a:latin typeface="Calibri"/>
                        </a:rPr>
                        <a:t>         274,351 </a:t>
                      </a:r>
                    </a:p>
                  </a:txBody>
                  <a:tcPr marL="9525" marR="9525" marT="9525" marB="0" anchor="b">
                    <a:lnL>
                      <a:noFill/>
                    </a:lnL>
                    <a:lnR>
                      <a:noFill/>
                    </a:lnR>
                    <a:lnT>
                      <a:noFill/>
                    </a:lnT>
                    <a:lnB>
                      <a:noFill/>
                    </a:lnB>
                  </a:tcPr>
                </a:tc>
                <a:tc>
                  <a:txBody>
                    <a:bodyPr/>
                    <a:lstStyle/>
                    <a:p>
                      <a:pPr algn="ctr" fontAlgn="b"/>
                      <a:r>
                        <a:rPr lang="en-US" sz="2000" b="0" i="0" u="none" strike="noStrike">
                          <a:solidFill>
                            <a:srgbClr val="000000"/>
                          </a:solidFill>
                          <a:latin typeface="Calibri"/>
                        </a:rPr>
                        <a:t>72%</a:t>
                      </a:r>
                    </a:p>
                  </a:txBody>
                  <a:tcPr marL="9525" marR="9525" marT="9525" marB="0" anchor="b">
                    <a:lnL>
                      <a:noFill/>
                    </a:lnL>
                    <a:lnR>
                      <a:noFill/>
                    </a:lnR>
                    <a:lnT>
                      <a:noFill/>
                    </a:lnT>
                    <a:lnB>
                      <a:noFill/>
                    </a:lnB>
                  </a:tcPr>
                </a:tc>
              </a:tr>
              <a:tr h="511628">
                <a:tc>
                  <a:txBody>
                    <a:bodyPr/>
                    <a:lstStyle/>
                    <a:p>
                      <a:pPr algn="l" fontAlgn="b"/>
                      <a:r>
                        <a:rPr lang="en-US" sz="2000" b="0" i="0" u="none" strike="noStrike">
                          <a:solidFill>
                            <a:srgbClr val="000000"/>
                          </a:solidFill>
                          <a:latin typeface="Calibri"/>
                        </a:rPr>
                        <a:t>IE_Resident</a:t>
                      </a:r>
                    </a:p>
                  </a:txBody>
                  <a:tcPr marL="9525" marR="9525" marT="9525" marB="0" anchor="b">
                    <a:lnL>
                      <a:noFill/>
                    </a:lnL>
                    <a:lnR>
                      <a:noFill/>
                    </a:lnR>
                    <a:lnT>
                      <a:noFill/>
                    </a:lnT>
                    <a:lnB>
                      <a:noFill/>
                    </a:lnB>
                    <a:solidFill>
                      <a:srgbClr val="D8D8D8"/>
                    </a:solidFill>
                  </a:tcPr>
                </a:tc>
                <a:tc>
                  <a:txBody>
                    <a:bodyPr/>
                    <a:lstStyle/>
                    <a:p>
                      <a:pPr algn="ctr" fontAlgn="b"/>
                      <a:r>
                        <a:rPr lang="en-US" sz="2000" b="0" i="0" u="none" strike="noStrike">
                          <a:solidFill>
                            <a:srgbClr val="000000"/>
                          </a:solidFill>
                          <a:latin typeface="Calibri"/>
                        </a:rPr>
                        <a:t>           80,878 </a:t>
                      </a:r>
                    </a:p>
                  </a:txBody>
                  <a:tcPr marL="9525" marR="9525" marT="9525" marB="0" anchor="b">
                    <a:lnL>
                      <a:noFill/>
                    </a:lnL>
                    <a:lnR>
                      <a:noFill/>
                    </a:lnR>
                    <a:lnT>
                      <a:noFill/>
                    </a:lnT>
                    <a:lnB>
                      <a:noFill/>
                    </a:lnB>
                    <a:solidFill>
                      <a:srgbClr val="D8D8D8"/>
                    </a:solidFill>
                  </a:tcPr>
                </a:tc>
                <a:tc>
                  <a:txBody>
                    <a:bodyPr/>
                    <a:lstStyle/>
                    <a:p>
                      <a:pPr algn="ctr" fontAlgn="b"/>
                      <a:r>
                        <a:rPr lang="en-US" sz="2000" b="0" i="0" u="none" strike="noStrike">
                          <a:solidFill>
                            <a:srgbClr val="000000"/>
                          </a:solidFill>
                          <a:latin typeface="Calibri"/>
                        </a:rPr>
                        <a:t>21%</a:t>
                      </a:r>
                    </a:p>
                  </a:txBody>
                  <a:tcPr marL="9525" marR="9525" marT="9525" marB="0" anchor="b">
                    <a:lnL>
                      <a:noFill/>
                    </a:lnL>
                    <a:lnR>
                      <a:noFill/>
                    </a:lnR>
                    <a:lnT>
                      <a:noFill/>
                    </a:lnT>
                    <a:lnB>
                      <a:noFill/>
                    </a:lnB>
                    <a:solidFill>
                      <a:srgbClr val="D8D8D8"/>
                    </a:solidFill>
                  </a:tcPr>
                </a:tc>
              </a:tr>
              <a:tr h="511628">
                <a:tc>
                  <a:txBody>
                    <a:bodyPr/>
                    <a:lstStyle/>
                    <a:p>
                      <a:pPr algn="l" fontAlgn="b"/>
                      <a:r>
                        <a:rPr lang="en-US" sz="2000" b="0" i="0" u="none" strike="noStrike">
                          <a:solidFill>
                            <a:srgbClr val="000000"/>
                          </a:solidFill>
                          <a:latin typeface="Calibri"/>
                        </a:rPr>
                        <a:t>EE_Trips</a:t>
                      </a:r>
                    </a:p>
                  </a:txBody>
                  <a:tcPr marL="9525" marR="9525" marT="9525"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b"/>
                      <a:r>
                        <a:rPr lang="en-US" sz="2000" b="0" i="0" u="none" strike="noStrike">
                          <a:solidFill>
                            <a:srgbClr val="000000"/>
                          </a:solidFill>
                          <a:latin typeface="Calibri"/>
                        </a:rPr>
                        <a:t>             6,930 </a:t>
                      </a:r>
                    </a:p>
                  </a:txBody>
                  <a:tcPr marL="9525" marR="9525" marT="9525"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b"/>
                      <a:r>
                        <a:rPr lang="en-US" sz="2000" b="0" i="0" u="none" strike="noStrike" dirty="0">
                          <a:solidFill>
                            <a:srgbClr val="000000"/>
                          </a:solidFill>
                          <a:latin typeface="Calibri"/>
                        </a:rPr>
                        <a:t>2%</a:t>
                      </a:r>
                    </a:p>
                  </a:txBody>
                  <a:tcPr marL="9525" marR="9525" marT="9525" marB="0" anchor="b">
                    <a:lnL>
                      <a:noFill/>
                    </a:lnL>
                    <a:lnR>
                      <a:noFill/>
                    </a:lnR>
                    <a:lnT>
                      <a:noFill/>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haroni" pitchFamily="2" charset="-79"/>
                <a:cs typeface="Aharoni" pitchFamily="2" charset="-79"/>
              </a:rPr>
              <a:t>Comparison of Raw Data</a:t>
            </a:r>
            <a:endParaRPr lang="en-US" dirty="0">
              <a:latin typeface="Aharoni" pitchFamily="2" charset="-79"/>
              <a:cs typeface="Aharoni" pitchFamily="2" charset="-79"/>
            </a:endParaRPr>
          </a:p>
        </p:txBody>
      </p:sp>
      <p:graphicFrame>
        <p:nvGraphicFramePr>
          <p:cNvPr id="4" name="Table 3"/>
          <p:cNvGraphicFramePr>
            <a:graphicFrameLocks noGrp="1"/>
          </p:cNvGraphicFramePr>
          <p:nvPr/>
        </p:nvGraphicFramePr>
        <p:xfrm>
          <a:off x="914398" y="1447798"/>
          <a:ext cx="7239001" cy="4612088"/>
        </p:xfrm>
        <a:graphic>
          <a:graphicData uri="http://schemas.openxmlformats.org/drawingml/2006/table">
            <a:tbl>
              <a:tblPr/>
              <a:tblGrid>
                <a:gridCol w="1276028"/>
                <a:gridCol w="1192594"/>
                <a:gridCol w="1192594"/>
                <a:gridCol w="986468"/>
                <a:gridCol w="986468"/>
                <a:gridCol w="1604849"/>
              </a:tblGrid>
              <a:tr h="828261">
                <a:tc rowSpan="2">
                  <a:txBody>
                    <a:bodyPr/>
                    <a:lstStyle/>
                    <a:p>
                      <a:pPr algn="ctr" fontAlgn="b"/>
                      <a:r>
                        <a:rPr lang="en-US" sz="1800" b="1" i="0" u="none" strike="noStrike" dirty="0">
                          <a:solidFill>
                            <a:srgbClr val="000000"/>
                          </a:solidFill>
                          <a:latin typeface="Calibri"/>
                        </a:rPr>
                        <a:t>Purpose</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algn="ctr" fontAlgn="b"/>
                      <a:r>
                        <a:rPr lang="en-US" sz="2400" b="1" i="0" u="none" strike="noStrike" dirty="0">
                          <a:solidFill>
                            <a:srgbClr val="1F497D"/>
                          </a:solidFill>
                          <a:latin typeface="Cambria"/>
                        </a:rPr>
                        <a:t>Person Trips</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gridSpan="2">
                  <a:txBody>
                    <a:bodyPr/>
                    <a:lstStyle/>
                    <a:p>
                      <a:pPr algn="ctr" fontAlgn="b"/>
                      <a:r>
                        <a:rPr lang="en-US" sz="2400" b="1" i="0" u="none" strike="noStrike" dirty="0">
                          <a:solidFill>
                            <a:srgbClr val="1F497D"/>
                          </a:solidFill>
                          <a:latin typeface="Cambria"/>
                        </a:rPr>
                        <a:t>% of Internal Trips</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r>
              <a:tr h="434837">
                <a:tc vMerge="1">
                  <a:txBody>
                    <a:bodyPr/>
                    <a:lstStyle/>
                    <a:p>
                      <a:endParaRPr lang="en-US"/>
                    </a:p>
                  </a:txBody>
                  <a:tcPr/>
                </a:tc>
                <a:tc>
                  <a:txBody>
                    <a:bodyPr/>
                    <a:lstStyle/>
                    <a:p>
                      <a:pPr algn="ctr" fontAlgn="b"/>
                      <a:r>
                        <a:rPr lang="en-US" sz="1800" b="1" i="0" u="none" strike="noStrike">
                          <a:solidFill>
                            <a:srgbClr val="000000"/>
                          </a:solidFill>
                          <a:latin typeface="Calibri"/>
                        </a:rPr>
                        <a:t>Model</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800" b="1" i="0" u="none" strike="noStrike">
                          <a:solidFill>
                            <a:srgbClr val="000000"/>
                          </a:solidFill>
                          <a:latin typeface="Calibri"/>
                        </a:rPr>
                        <a:t>Airsage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800" b="1" i="0" u="none" strike="noStrike">
                          <a:solidFill>
                            <a:srgbClr val="000000"/>
                          </a:solidFill>
                          <a:latin typeface="Calibri"/>
                        </a:rPr>
                        <a:t>% Diff</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800" b="1" i="0" u="none" strike="noStrike">
                          <a:solidFill>
                            <a:srgbClr val="000000"/>
                          </a:solidFill>
                          <a:latin typeface="Calibri"/>
                        </a:rPr>
                        <a:t>Model</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800" b="1" i="0" u="none" strike="noStrike">
                          <a:solidFill>
                            <a:srgbClr val="000000"/>
                          </a:solidFill>
                          <a:latin typeface="Calibri"/>
                        </a:rPr>
                        <a:t>Airsage </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14131">
                <a:tc>
                  <a:txBody>
                    <a:bodyPr/>
                    <a:lstStyle/>
                    <a:p>
                      <a:pPr algn="l" fontAlgn="b"/>
                      <a:r>
                        <a:rPr lang="en-US" sz="1800" b="0" i="0" u="none" strike="noStrike">
                          <a:solidFill>
                            <a:srgbClr val="000000"/>
                          </a:solidFill>
                          <a:latin typeface="Calibri"/>
                        </a:rPr>
                        <a:t>HBW</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800" b="0" i="0" u="none" strike="noStrike">
                          <a:solidFill>
                            <a:srgbClr val="000000"/>
                          </a:solidFill>
                          <a:latin typeface="Calibri"/>
                        </a:rPr>
                        <a:t>           55,489 </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800" b="0" i="0" u="none" strike="noStrike">
                          <a:solidFill>
                            <a:srgbClr val="000000"/>
                          </a:solidFill>
                          <a:latin typeface="Calibri"/>
                        </a:rPr>
                        <a:t>           52,991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800" b="0" i="0" u="none" strike="noStrike">
                          <a:solidFill>
                            <a:srgbClr val="9C0006"/>
                          </a:solidFill>
                          <a:latin typeface="Calibri"/>
                        </a:rPr>
                        <a:t>-4.5%</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ctr" fontAlgn="b"/>
                      <a:r>
                        <a:rPr lang="en-US" sz="1800" b="0" i="0" u="none" strike="noStrike">
                          <a:solidFill>
                            <a:srgbClr val="000000"/>
                          </a:solidFill>
                          <a:latin typeface="Calibri"/>
                        </a:rPr>
                        <a:t>19%</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8CCE4"/>
                    </a:solidFill>
                  </a:tcPr>
                </a:tc>
                <a:tc>
                  <a:txBody>
                    <a:bodyPr/>
                    <a:lstStyle/>
                    <a:p>
                      <a:pPr algn="ctr" fontAlgn="b"/>
                      <a:r>
                        <a:rPr lang="en-US" sz="1800" b="0" i="0" u="none" strike="noStrike" dirty="0">
                          <a:solidFill>
                            <a:srgbClr val="000000"/>
                          </a:solidFill>
                          <a:latin typeface="Calibri"/>
                        </a:rPr>
                        <a:t>19%</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9B8"/>
                    </a:solidFill>
                  </a:tcPr>
                </a:tc>
              </a:tr>
              <a:tr h="414131">
                <a:tc>
                  <a:txBody>
                    <a:bodyPr/>
                    <a:lstStyle/>
                    <a:p>
                      <a:pPr algn="l" fontAlgn="b"/>
                      <a:r>
                        <a:rPr lang="en-US" sz="1800" b="0" i="0" u="none" strike="noStrike">
                          <a:solidFill>
                            <a:srgbClr val="000000"/>
                          </a:solidFill>
                          <a:latin typeface="Calibri"/>
                        </a:rPr>
                        <a:t>HBO</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800" b="0" i="0" u="none" strike="noStrike">
                          <a:solidFill>
                            <a:srgbClr val="000000"/>
                          </a:solidFill>
                          <a:latin typeface="Calibri"/>
                        </a:rPr>
                        <a:t>         145,224 </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800" b="0" i="0" u="none" strike="noStrike">
                          <a:solidFill>
                            <a:srgbClr val="000000"/>
                          </a:solidFill>
                          <a:latin typeface="Calibri"/>
                        </a:rPr>
                        <a:t>         136,381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800" b="0" i="0" u="none" strike="noStrike">
                          <a:solidFill>
                            <a:srgbClr val="9C0006"/>
                          </a:solidFill>
                          <a:latin typeface="Calibri"/>
                        </a:rPr>
                        <a:t>-6.1%</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ctr" fontAlgn="b"/>
                      <a:r>
                        <a:rPr lang="en-US" sz="1800" b="0" i="0" u="none" strike="noStrike">
                          <a:solidFill>
                            <a:srgbClr val="000000"/>
                          </a:solidFill>
                          <a:latin typeface="Calibri"/>
                        </a:rPr>
                        <a:t>49%</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8CCE4"/>
                    </a:solidFill>
                  </a:tcPr>
                </a:tc>
                <a:tc>
                  <a:txBody>
                    <a:bodyPr/>
                    <a:lstStyle/>
                    <a:p>
                      <a:pPr algn="ctr" fontAlgn="b"/>
                      <a:r>
                        <a:rPr lang="en-US" sz="1800" b="0" i="0" u="none" strike="noStrike">
                          <a:solidFill>
                            <a:srgbClr val="000000"/>
                          </a:solidFill>
                          <a:latin typeface="Calibri"/>
                        </a:rPr>
                        <a:t>48%</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9B8"/>
                    </a:solidFill>
                  </a:tcPr>
                </a:tc>
              </a:tr>
              <a:tr h="434837">
                <a:tc>
                  <a:txBody>
                    <a:bodyPr/>
                    <a:lstStyle/>
                    <a:p>
                      <a:pPr algn="l" fontAlgn="b"/>
                      <a:r>
                        <a:rPr lang="en-US" sz="1800" b="0" i="0" u="none" strike="noStrike">
                          <a:solidFill>
                            <a:srgbClr val="000000"/>
                          </a:solidFill>
                          <a:latin typeface="Calibri"/>
                        </a:rPr>
                        <a:t>NHB</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800" b="0" i="0" u="none" strike="noStrike">
                          <a:solidFill>
                            <a:srgbClr val="000000"/>
                          </a:solidFill>
                          <a:latin typeface="Calibri"/>
                        </a:rPr>
                        <a:t>           92,902 </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800" b="0" i="0" u="none" strike="noStrike">
                          <a:solidFill>
                            <a:srgbClr val="000000"/>
                          </a:solidFill>
                          <a:latin typeface="Calibri"/>
                        </a:rPr>
                        <a:t>           95,539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800" b="0" i="0" u="none" strike="noStrike">
                          <a:solidFill>
                            <a:srgbClr val="006100"/>
                          </a:solidFill>
                          <a:latin typeface="Calibri"/>
                        </a:rPr>
                        <a:t>2.8%</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ctr" fontAlgn="b"/>
                      <a:r>
                        <a:rPr lang="en-US" sz="1800" b="0" i="0" u="none" strike="noStrike">
                          <a:solidFill>
                            <a:srgbClr val="000000"/>
                          </a:solidFill>
                          <a:latin typeface="Calibri"/>
                        </a:rPr>
                        <a:t>32%</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8CCE4"/>
                    </a:solidFill>
                  </a:tcPr>
                </a:tc>
                <a:tc>
                  <a:txBody>
                    <a:bodyPr/>
                    <a:lstStyle/>
                    <a:p>
                      <a:pPr algn="ctr" fontAlgn="b"/>
                      <a:r>
                        <a:rPr lang="en-US" sz="1800" b="0" i="0" u="none" strike="noStrike">
                          <a:solidFill>
                            <a:srgbClr val="000000"/>
                          </a:solidFill>
                          <a:latin typeface="Calibri"/>
                        </a:rPr>
                        <a:t>34%</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B9B8"/>
                    </a:solidFill>
                  </a:tcPr>
                </a:tc>
              </a:tr>
              <a:tr h="414131">
                <a:tc>
                  <a:txBody>
                    <a:bodyPr/>
                    <a:lstStyle/>
                    <a:p>
                      <a:pPr algn="l" fontAlgn="b"/>
                      <a:r>
                        <a:rPr lang="en-US" sz="1800" b="0" i="0" u="none" strike="noStrike">
                          <a:solidFill>
                            <a:srgbClr val="000000"/>
                          </a:solidFill>
                          <a:latin typeface="Calibri"/>
                        </a:rPr>
                        <a:t>EIIE</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800" b="0" i="0" u="none" strike="noStrike">
                          <a:solidFill>
                            <a:srgbClr val="000000"/>
                          </a:solidFill>
                          <a:latin typeface="Calibri"/>
                        </a:rPr>
                        <a:t>           99,076 </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800" b="0" i="0" u="none" strike="noStrike">
                          <a:solidFill>
                            <a:srgbClr val="000000"/>
                          </a:solidFill>
                          <a:latin typeface="Calibri"/>
                        </a:rPr>
                        <a:t>         102,117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800" b="0" i="0" u="none" strike="noStrike">
                          <a:solidFill>
                            <a:srgbClr val="006100"/>
                          </a:solidFill>
                          <a:latin typeface="Calibri"/>
                        </a:rPr>
                        <a:t>3.1%</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l" fontAlgn="b"/>
                      <a:endParaRPr lang="en-US" sz="1800" b="0" i="0" u="none" strike="noStrike">
                        <a:solidFill>
                          <a:srgbClr val="000000"/>
                        </a:solidFill>
                        <a:latin typeface="Calibri"/>
                      </a:endParaRPr>
                    </a:p>
                  </a:txBody>
                  <a:tcPr marL="9525" marR="9525" marT="9525"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US" sz="1800" b="0" i="0" u="none" strike="noStrike">
                        <a:solidFill>
                          <a:srgbClr val="000000"/>
                        </a:solidFill>
                        <a:latin typeface="Calibri"/>
                      </a:endParaRPr>
                    </a:p>
                  </a:txBody>
                  <a:tcPr marL="9525" marR="9525" marT="9525" marB="0" anchor="b">
                    <a:lnL>
                      <a:noFill/>
                    </a:lnL>
                    <a:lnR>
                      <a:noFill/>
                    </a:lnR>
                    <a:lnT w="12700" cap="flat" cmpd="sng" algn="ctr">
                      <a:solidFill>
                        <a:srgbClr val="000000"/>
                      </a:solidFill>
                      <a:prstDash val="solid"/>
                      <a:round/>
                      <a:headEnd type="none" w="med" len="med"/>
                      <a:tailEnd type="none" w="med" len="med"/>
                    </a:lnT>
                    <a:lnB>
                      <a:noFill/>
                    </a:lnB>
                  </a:tcPr>
                </a:tc>
              </a:tr>
              <a:tr h="434837">
                <a:tc>
                  <a:txBody>
                    <a:bodyPr/>
                    <a:lstStyle/>
                    <a:p>
                      <a:pPr algn="l" fontAlgn="b"/>
                      <a:r>
                        <a:rPr lang="en-US" sz="1800" b="0" i="0" u="none" strike="noStrike">
                          <a:solidFill>
                            <a:srgbClr val="000000"/>
                          </a:solidFill>
                          <a:latin typeface="Calibri"/>
                        </a:rPr>
                        <a:t>EE (vehicle)</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800" b="0" i="0" u="none" strike="noStrike">
                          <a:solidFill>
                            <a:srgbClr val="000000"/>
                          </a:solidFill>
                          <a:latin typeface="Calibri"/>
                        </a:rPr>
                        <a:t>           12,084 </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800" b="0" i="0" u="none" strike="noStrike">
                          <a:solidFill>
                            <a:srgbClr val="000000"/>
                          </a:solidFill>
                          <a:latin typeface="Calibri"/>
                        </a:rPr>
                        <a:t>           12,084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800" b="0" i="0" u="none" strike="noStrike">
                          <a:solidFill>
                            <a:srgbClr val="000000"/>
                          </a:solidFill>
                          <a:latin typeface="Calibri"/>
                        </a:rPr>
                        <a:t>0.0%</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en-US" sz="1800" b="0" i="0" u="none" strike="noStrike">
                        <a:solidFill>
                          <a:srgbClr val="000000"/>
                        </a:solidFill>
                        <a:latin typeface="Calibri"/>
                      </a:endParaRPr>
                    </a:p>
                  </a:txBody>
                  <a:tcPr marL="9525" marR="9525" marT="9525"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US" sz="1800" b="0" i="0" u="none" strike="noStrike">
                        <a:solidFill>
                          <a:srgbClr val="000000"/>
                        </a:solidFill>
                        <a:latin typeface="Calibri"/>
                      </a:endParaRPr>
                    </a:p>
                  </a:txBody>
                  <a:tcPr marL="9525" marR="9525" marT="9525" marB="0" anchor="b">
                    <a:lnL>
                      <a:noFill/>
                    </a:lnL>
                    <a:lnR>
                      <a:noFill/>
                    </a:lnR>
                    <a:lnT>
                      <a:noFill/>
                    </a:lnT>
                    <a:lnB>
                      <a:noFill/>
                    </a:lnB>
                  </a:tcPr>
                </a:tc>
              </a:tr>
              <a:tr h="434837">
                <a:tc>
                  <a:txBody>
                    <a:bodyPr/>
                    <a:lstStyle/>
                    <a:p>
                      <a:pPr algn="l" fontAlgn="b"/>
                      <a:r>
                        <a:rPr lang="en-US" sz="1800" b="0" i="0" u="none" strike="noStrike">
                          <a:solidFill>
                            <a:srgbClr val="000000"/>
                          </a:solidFill>
                          <a:latin typeface="Calibri"/>
                        </a:rPr>
                        <a:t>Total</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800" b="1" i="0" u="none" strike="noStrike">
                          <a:solidFill>
                            <a:srgbClr val="000000"/>
                          </a:solidFill>
                          <a:latin typeface="Calibri"/>
                        </a:rPr>
                        <a:t>         404,775 </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800" b="1" i="0" u="none" strike="noStrike">
                          <a:solidFill>
                            <a:srgbClr val="000000"/>
                          </a:solidFill>
                          <a:latin typeface="Calibri"/>
                        </a:rPr>
                        <a:t>         399,112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800" b="0" i="0" u="none" strike="noStrike">
                          <a:solidFill>
                            <a:srgbClr val="000000"/>
                          </a:solidFill>
                          <a:latin typeface="Calibri"/>
                        </a:rPr>
                        <a:t>-1.4%</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en-US" sz="1800" b="0" i="0" u="none" strike="noStrike">
                        <a:solidFill>
                          <a:srgbClr val="000000"/>
                        </a:solidFill>
                        <a:latin typeface="Calibri"/>
                      </a:endParaRPr>
                    </a:p>
                  </a:txBody>
                  <a:tcPr marL="9525" marR="9525" marT="9525"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US" sz="1800" b="0" i="0" u="none" strike="noStrike" dirty="0">
                        <a:solidFill>
                          <a:srgbClr val="000000"/>
                        </a:solidFill>
                        <a:latin typeface="Calibri"/>
                      </a:endParaRPr>
                    </a:p>
                  </a:txBody>
                  <a:tcPr marL="9525" marR="9525" marT="9525" marB="0" anchor="b">
                    <a:lnL>
                      <a:noFill/>
                    </a:lnL>
                    <a:lnR>
                      <a:noFill/>
                    </a:lnR>
                    <a:lnT>
                      <a:noFill/>
                    </a:lnT>
                    <a:lnB>
                      <a:noFill/>
                    </a:lnB>
                  </a:tcP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HBW Trips Raw Comparison</a:t>
            </a:r>
            <a:endParaRPr lang="en-US" dirty="0"/>
          </a:p>
        </p:txBody>
      </p:sp>
      <p:graphicFrame>
        <p:nvGraphicFramePr>
          <p:cNvPr id="7" name="Chart 6"/>
          <p:cNvGraphicFramePr>
            <a:graphicFrameLocks/>
          </p:cNvGraphicFramePr>
          <p:nvPr/>
        </p:nvGraphicFramePr>
        <p:xfrm>
          <a:off x="304800" y="1219200"/>
          <a:ext cx="8382000" cy="5257800"/>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Box 8"/>
          <p:cNvSpPr txBox="1"/>
          <p:nvPr/>
        </p:nvSpPr>
        <p:spPr>
          <a:xfrm>
            <a:off x="0" y="6488668"/>
            <a:ext cx="7150163" cy="276999"/>
          </a:xfrm>
          <a:prstGeom prst="rect">
            <a:avLst/>
          </a:prstGeom>
          <a:noFill/>
        </p:spPr>
        <p:txBody>
          <a:bodyPr wrap="none" rtlCol="0">
            <a:spAutoFit/>
          </a:bodyPr>
          <a:lstStyle/>
          <a:p>
            <a:r>
              <a:rPr lang="en-US" sz="1200" dirty="0" smtClean="0"/>
              <a:t>This is not the calibrated model.  This was raw data comparison of </a:t>
            </a:r>
            <a:r>
              <a:rPr lang="en-US" sz="1200" dirty="0" err="1" smtClean="0"/>
              <a:t>airsage</a:t>
            </a:r>
            <a:r>
              <a:rPr lang="en-US" sz="1200" dirty="0" smtClean="0"/>
              <a:t> to initial </a:t>
            </a:r>
            <a:r>
              <a:rPr lang="en-US" sz="1200" dirty="0" smtClean="0"/>
              <a:t>borrowed model</a:t>
            </a:r>
            <a:endParaRPr lang="en-US" sz="1200"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Outcome…A Visual Impact</a:t>
            </a:r>
            <a:endParaRPr lang="en-US" dirty="0"/>
          </a:p>
        </p:txBody>
      </p:sp>
      <p:sp>
        <p:nvSpPr>
          <p:cNvPr id="3" name="Text Placeholder 2"/>
          <p:cNvSpPr>
            <a:spLocks noGrp="1"/>
          </p:cNvSpPr>
          <p:nvPr>
            <p:ph type="body" idx="1"/>
          </p:nvPr>
        </p:nvSpPr>
        <p:spPr/>
        <p:txBody>
          <a:bodyPr/>
          <a:lstStyle/>
          <a:p>
            <a:r>
              <a:rPr lang="en-US" sz="2800" dirty="0" smtClean="0"/>
              <a:t>A Hole in One</a:t>
            </a:r>
            <a:endParaRPr lang="en-US" sz="2800"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Dist 61 circle.jpg"/>
          <p:cNvPicPr>
            <a:picLocks noChangeAspect="1"/>
          </p:cNvPicPr>
          <p:nvPr/>
        </p:nvPicPr>
        <p:blipFill>
          <a:blip r:embed="rId3" cstate="print"/>
          <a:stretch>
            <a:fillRect/>
          </a:stretch>
        </p:blipFill>
        <p:spPr>
          <a:xfrm>
            <a:off x="51230" y="803301"/>
            <a:ext cx="9041539" cy="6054699"/>
          </a:xfrm>
          <a:prstGeom prst="rect">
            <a:avLst/>
          </a:prstGeom>
        </p:spPr>
      </p:pic>
      <p:sp>
        <p:nvSpPr>
          <p:cNvPr id="2" name="Title 1"/>
          <p:cNvSpPr>
            <a:spLocks noGrp="1"/>
          </p:cNvSpPr>
          <p:nvPr>
            <p:ph type="title"/>
          </p:nvPr>
        </p:nvSpPr>
        <p:spPr/>
        <p:txBody>
          <a:bodyPr/>
          <a:lstStyle/>
          <a:p>
            <a:r>
              <a:rPr lang="en-US" dirty="0" smtClean="0">
                <a:solidFill>
                  <a:srgbClr val="FF0000"/>
                </a:solidFill>
              </a:rPr>
              <a:t>Pinehurst Circle </a:t>
            </a:r>
            <a:r>
              <a:rPr lang="en-US" dirty="0" smtClean="0"/>
              <a:t>ODs</a:t>
            </a:r>
            <a:endParaRPr lang="en-US" dirty="0"/>
          </a:p>
        </p:txBody>
      </p:sp>
      <p:pic>
        <p:nvPicPr>
          <p:cNvPr id="1026" name="Picture 2" descr="C:\currentlaptop\NC\Moore County\OD meeting\OD District Plots\Dist 60 hospital.jpg"/>
          <p:cNvPicPr>
            <a:picLocks noChangeAspect="1" noChangeArrowheads="1"/>
          </p:cNvPicPr>
          <p:nvPr/>
        </p:nvPicPr>
        <p:blipFill>
          <a:blip r:embed="rId4" cstate="print"/>
          <a:srcRect/>
          <a:stretch>
            <a:fillRect/>
          </a:stretch>
        </p:blipFill>
        <p:spPr bwMode="auto">
          <a:xfrm>
            <a:off x="11125200" y="16916400"/>
            <a:ext cx="20731150" cy="13882688"/>
          </a:xfrm>
          <a:prstGeom prst="rect">
            <a:avLst/>
          </a:prstGeom>
          <a:noFill/>
        </p:spPr>
      </p:pic>
      <p:pic>
        <p:nvPicPr>
          <p:cNvPr id="1028" name="Picture 4" descr="C:\currentlaptop\NC\Moore County\OD meeting\OD District Plots\Dist 62 US1 southern pines.jpg"/>
          <p:cNvPicPr>
            <a:picLocks noChangeAspect="1" noChangeArrowheads="1"/>
          </p:cNvPicPr>
          <p:nvPr/>
        </p:nvPicPr>
        <p:blipFill>
          <a:blip r:embed="rId5" cstate="print"/>
          <a:srcRect/>
          <a:stretch>
            <a:fillRect/>
          </a:stretch>
        </p:blipFill>
        <p:spPr bwMode="auto">
          <a:xfrm>
            <a:off x="-46634400" y="-588841"/>
            <a:ext cx="22240875" cy="14893681"/>
          </a:xfrm>
          <a:prstGeom prst="rect">
            <a:avLst/>
          </a:prstGeom>
          <a:noFill/>
        </p:spPr>
      </p:pic>
      <p:pic>
        <p:nvPicPr>
          <p:cNvPr id="1029" name="Picture 5" descr="C:\currentlaptop\NC\Moore County\OD meeting\OD District Plots\Dist 63 aberdeen.jpg"/>
          <p:cNvPicPr>
            <a:picLocks noChangeAspect="1" noChangeArrowheads="1"/>
          </p:cNvPicPr>
          <p:nvPr/>
        </p:nvPicPr>
        <p:blipFill>
          <a:blip r:embed="rId6" cstate="print"/>
          <a:srcRect/>
          <a:stretch>
            <a:fillRect/>
          </a:stretch>
        </p:blipFill>
        <p:spPr bwMode="auto">
          <a:xfrm>
            <a:off x="43129200" y="21644488"/>
            <a:ext cx="21088350" cy="14121888"/>
          </a:xfrm>
          <a:prstGeom prst="rect">
            <a:avLst/>
          </a:prstGeom>
          <a:noFill/>
        </p:spPr>
      </p:pic>
      <p:pic>
        <p:nvPicPr>
          <p:cNvPr id="1030" name="Picture 6" descr="C:\currentlaptop\NC\Moore County\OD meeting\OD District Plots\Dist 64 sandhills.jpg"/>
          <p:cNvPicPr>
            <a:picLocks noChangeAspect="1" noChangeArrowheads="1"/>
          </p:cNvPicPr>
          <p:nvPr/>
        </p:nvPicPr>
        <p:blipFill>
          <a:blip r:embed="rId7" cstate="print"/>
          <a:srcRect/>
          <a:stretch>
            <a:fillRect/>
          </a:stretch>
        </p:blipFill>
        <p:spPr bwMode="auto">
          <a:xfrm>
            <a:off x="-38252400" y="-22936200"/>
            <a:ext cx="15297150" cy="10239376"/>
          </a:xfrm>
          <a:prstGeom prst="rect">
            <a:avLst/>
          </a:prstGeom>
          <a:noFill/>
        </p:spPr>
      </p:pic>
      <p:pic>
        <p:nvPicPr>
          <p:cNvPr id="1031" name="Picture 7" descr="C:\currentlaptop\NC\Moore County\OD meeting\OD District Plots\Total EI&amp;IE Trips.jpg"/>
          <p:cNvPicPr>
            <a:picLocks noChangeAspect="1" noChangeArrowheads="1"/>
          </p:cNvPicPr>
          <p:nvPr/>
        </p:nvPicPr>
        <p:blipFill>
          <a:blip r:embed="rId8" cstate="print"/>
          <a:srcRect/>
          <a:stretch>
            <a:fillRect/>
          </a:stretch>
        </p:blipFill>
        <p:spPr bwMode="auto">
          <a:xfrm>
            <a:off x="33680400" y="-20193000"/>
            <a:ext cx="22698075" cy="15199846"/>
          </a:xfrm>
          <a:prstGeom prst="rect">
            <a:avLst/>
          </a:prstGeom>
          <a:noFill/>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Dist 61 circle.jpg"/>
          <p:cNvPicPr>
            <a:picLocks noChangeAspect="1"/>
          </p:cNvPicPr>
          <p:nvPr/>
        </p:nvPicPr>
        <p:blipFill>
          <a:blip r:embed="rId3" cstate="print"/>
          <a:stretch>
            <a:fillRect/>
          </a:stretch>
        </p:blipFill>
        <p:spPr>
          <a:xfrm>
            <a:off x="51230" y="803301"/>
            <a:ext cx="9041538" cy="6054697"/>
          </a:xfrm>
          <a:prstGeom prst="rect">
            <a:avLst/>
          </a:prstGeom>
        </p:spPr>
      </p:pic>
      <p:sp>
        <p:nvSpPr>
          <p:cNvPr id="2" name="Title 1"/>
          <p:cNvSpPr>
            <a:spLocks noGrp="1"/>
          </p:cNvSpPr>
          <p:nvPr>
            <p:ph type="title"/>
          </p:nvPr>
        </p:nvSpPr>
        <p:spPr/>
        <p:txBody>
          <a:bodyPr/>
          <a:lstStyle/>
          <a:p>
            <a:pPr algn="ctr"/>
            <a:r>
              <a:rPr lang="en-US" dirty="0" smtClean="0">
                <a:solidFill>
                  <a:srgbClr val="FF0000"/>
                </a:solidFill>
              </a:rPr>
              <a:t>Trips Leaving Moore County Daily</a:t>
            </a:r>
            <a:br>
              <a:rPr lang="en-US" dirty="0" smtClean="0">
                <a:solidFill>
                  <a:srgbClr val="FF0000"/>
                </a:solidFill>
              </a:rPr>
            </a:br>
            <a:r>
              <a:rPr lang="en-US" sz="3600" dirty="0" smtClean="0">
                <a:solidFill>
                  <a:schemeClr val="bg1"/>
                </a:solidFill>
              </a:rPr>
              <a:t>(External to Internal)</a:t>
            </a:r>
            <a:endParaRPr lang="en-US" sz="3600" dirty="0">
              <a:solidFill>
                <a:schemeClr val="bg1"/>
              </a:solidFill>
            </a:endParaRPr>
          </a:p>
        </p:txBody>
      </p:sp>
      <p:pic>
        <p:nvPicPr>
          <p:cNvPr id="1026" name="Picture 2" descr="C:\currentlaptop\NC\Moore County\OD meeting\OD District Plots\Dist 60 hospital.jpg"/>
          <p:cNvPicPr>
            <a:picLocks noChangeAspect="1" noChangeArrowheads="1"/>
          </p:cNvPicPr>
          <p:nvPr/>
        </p:nvPicPr>
        <p:blipFill>
          <a:blip r:embed="rId4" cstate="print"/>
          <a:srcRect/>
          <a:stretch>
            <a:fillRect/>
          </a:stretch>
        </p:blipFill>
        <p:spPr bwMode="auto">
          <a:xfrm>
            <a:off x="11125200" y="16916400"/>
            <a:ext cx="20731150" cy="13882688"/>
          </a:xfrm>
          <a:prstGeom prst="rect">
            <a:avLst/>
          </a:prstGeom>
          <a:noFill/>
        </p:spPr>
      </p:pic>
      <p:pic>
        <p:nvPicPr>
          <p:cNvPr id="1028" name="Picture 4" descr="C:\currentlaptop\NC\Moore County\OD meeting\OD District Plots\Dist 62 US1 southern pines.jpg"/>
          <p:cNvPicPr>
            <a:picLocks noChangeAspect="1" noChangeArrowheads="1"/>
          </p:cNvPicPr>
          <p:nvPr/>
        </p:nvPicPr>
        <p:blipFill>
          <a:blip r:embed="rId5" cstate="print"/>
          <a:srcRect/>
          <a:stretch>
            <a:fillRect/>
          </a:stretch>
        </p:blipFill>
        <p:spPr bwMode="auto">
          <a:xfrm>
            <a:off x="-46634400" y="-588841"/>
            <a:ext cx="22240875" cy="14893681"/>
          </a:xfrm>
          <a:prstGeom prst="rect">
            <a:avLst/>
          </a:prstGeom>
          <a:noFill/>
        </p:spPr>
      </p:pic>
      <p:pic>
        <p:nvPicPr>
          <p:cNvPr id="1029" name="Picture 5" descr="C:\currentlaptop\NC\Moore County\OD meeting\OD District Plots\Dist 63 aberdeen.jpg"/>
          <p:cNvPicPr>
            <a:picLocks noChangeAspect="1" noChangeArrowheads="1"/>
          </p:cNvPicPr>
          <p:nvPr/>
        </p:nvPicPr>
        <p:blipFill>
          <a:blip r:embed="rId6" cstate="print"/>
          <a:srcRect/>
          <a:stretch>
            <a:fillRect/>
          </a:stretch>
        </p:blipFill>
        <p:spPr bwMode="auto">
          <a:xfrm>
            <a:off x="43129200" y="21644488"/>
            <a:ext cx="21088350" cy="14121888"/>
          </a:xfrm>
          <a:prstGeom prst="rect">
            <a:avLst/>
          </a:prstGeom>
          <a:noFill/>
        </p:spPr>
      </p:pic>
      <p:pic>
        <p:nvPicPr>
          <p:cNvPr id="1030" name="Picture 6" descr="C:\currentlaptop\NC\Moore County\OD meeting\OD District Plots\Dist 64 sandhills.jpg"/>
          <p:cNvPicPr>
            <a:picLocks noChangeAspect="1" noChangeArrowheads="1"/>
          </p:cNvPicPr>
          <p:nvPr/>
        </p:nvPicPr>
        <p:blipFill>
          <a:blip r:embed="rId7" cstate="print"/>
          <a:srcRect/>
          <a:stretch>
            <a:fillRect/>
          </a:stretch>
        </p:blipFill>
        <p:spPr bwMode="auto">
          <a:xfrm>
            <a:off x="-38252400" y="-22936200"/>
            <a:ext cx="15297150" cy="10239376"/>
          </a:xfrm>
          <a:prstGeom prst="rect">
            <a:avLst/>
          </a:prstGeom>
          <a:noFill/>
        </p:spPr>
      </p:pic>
      <p:pic>
        <p:nvPicPr>
          <p:cNvPr id="1031" name="Picture 7" descr="C:\currentlaptop\NC\Moore County\OD meeting\OD District Plots\Total EI&amp;IE Trips.jpg"/>
          <p:cNvPicPr>
            <a:picLocks noChangeAspect="1" noChangeArrowheads="1"/>
          </p:cNvPicPr>
          <p:nvPr/>
        </p:nvPicPr>
        <p:blipFill>
          <a:blip r:embed="rId8" cstate="print"/>
          <a:srcRect/>
          <a:stretch>
            <a:fillRect/>
          </a:stretch>
        </p:blipFill>
        <p:spPr bwMode="auto">
          <a:xfrm>
            <a:off x="33680400" y="-20193000"/>
            <a:ext cx="22698075" cy="15199846"/>
          </a:xfrm>
          <a:prstGeom prst="rect">
            <a:avLst/>
          </a:prstGeom>
          <a:noFill/>
        </p:spPr>
      </p:pic>
      <p:graphicFrame>
        <p:nvGraphicFramePr>
          <p:cNvPr id="10" name="Table 9"/>
          <p:cNvGraphicFramePr>
            <a:graphicFrameLocks noGrp="1"/>
          </p:cNvGraphicFramePr>
          <p:nvPr/>
        </p:nvGraphicFramePr>
        <p:xfrm>
          <a:off x="5257800" y="1219200"/>
          <a:ext cx="3657600" cy="3810000"/>
        </p:xfrm>
        <a:graphic>
          <a:graphicData uri="http://schemas.openxmlformats.org/drawingml/2006/table">
            <a:tbl>
              <a:tblPr>
                <a:tableStyleId>{18603FDC-E32A-4AB5-989C-0864C3EAD2B8}</a:tableStyleId>
              </a:tblPr>
              <a:tblGrid>
                <a:gridCol w="1261241"/>
                <a:gridCol w="1272145"/>
                <a:gridCol w="1124214"/>
              </a:tblGrid>
              <a:tr h="381000">
                <a:tc>
                  <a:txBody>
                    <a:bodyPr/>
                    <a:lstStyle/>
                    <a:p>
                      <a:pPr algn="ctr" fontAlgn="b"/>
                      <a:r>
                        <a:rPr lang="en-US" sz="1200" b="1" u="none" strike="noStrike" dirty="0"/>
                        <a:t>County </a:t>
                      </a:r>
                      <a:endParaRPr lang="en-US" sz="1200" b="1" i="0" u="none" strike="noStrike" dirty="0">
                        <a:solidFill>
                          <a:srgbClr val="FFFFFF"/>
                        </a:solidFill>
                        <a:latin typeface="Calibri"/>
                      </a:endParaRPr>
                    </a:p>
                  </a:txBody>
                  <a:tcPr marL="9525" marR="9525" marT="9525" marB="0" anchor="b"/>
                </a:tc>
                <a:tc>
                  <a:txBody>
                    <a:bodyPr/>
                    <a:lstStyle/>
                    <a:p>
                      <a:pPr algn="ctr" fontAlgn="b"/>
                      <a:r>
                        <a:rPr lang="en-US" sz="1200" b="1" u="none" strike="noStrike"/>
                        <a:t>Total EI/IE Trips</a:t>
                      </a:r>
                      <a:endParaRPr lang="en-US" sz="1200" b="1" i="0" u="none" strike="noStrike">
                        <a:solidFill>
                          <a:srgbClr val="FFFFFF"/>
                        </a:solidFill>
                        <a:latin typeface="Calibri"/>
                      </a:endParaRPr>
                    </a:p>
                  </a:txBody>
                  <a:tcPr marL="9525" marR="9525" marT="9525" marB="0" anchor="b"/>
                </a:tc>
                <a:tc>
                  <a:txBody>
                    <a:bodyPr/>
                    <a:lstStyle/>
                    <a:p>
                      <a:pPr algn="ctr" fontAlgn="b"/>
                      <a:r>
                        <a:rPr lang="en-US" sz="1200" b="1" u="none" strike="noStrike"/>
                        <a:t>% of EI Trips</a:t>
                      </a:r>
                      <a:endParaRPr lang="en-US" sz="1200" b="1" i="0" u="none" strike="noStrike">
                        <a:solidFill>
                          <a:srgbClr val="FFFFFF"/>
                        </a:solidFill>
                        <a:latin typeface="Calibri"/>
                      </a:endParaRPr>
                    </a:p>
                  </a:txBody>
                  <a:tcPr marL="9525" marR="9525" marT="9525" marB="0" anchor="b"/>
                </a:tc>
              </a:tr>
              <a:tr h="381000">
                <a:tc>
                  <a:txBody>
                    <a:bodyPr/>
                    <a:lstStyle/>
                    <a:p>
                      <a:pPr algn="ctr" fontAlgn="b"/>
                      <a:r>
                        <a:rPr lang="en-US" sz="1200" b="1" u="none" strike="noStrike"/>
                        <a:t>Chatham</a:t>
                      </a:r>
                      <a:endParaRPr lang="en-US" sz="1200" b="1" i="0" u="none" strike="noStrike">
                        <a:solidFill>
                          <a:srgbClr val="000000"/>
                        </a:solidFill>
                        <a:latin typeface="Calibri"/>
                      </a:endParaRPr>
                    </a:p>
                  </a:txBody>
                  <a:tcPr marL="9525" marR="9525" marT="9525" marB="0" anchor="b"/>
                </a:tc>
                <a:tc>
                  <a:txBody>
                    <a:bodyPr/>
                    <a:lstStyle/>
                    <a:p>
                      <a:pPr algn="ctr" fontAlgn="b"/>
                      <a:r>
                        <a:rPr lang="en-US" sz="1200" b="1" u="none" strike="noStrike"/>
                        <a:t>                         7,668 </a:t>
                      </a:r>
                      <a:endParaRPr lang="en-US" sz="1200" b="1" i="0" u="none" strike="noStrike">
                        <a:solidFill>
                          <a:srgbClr val="000000"/>
                        </a:solidFill>
                        <a:latin typeface="Calibri"/>
                      </a:endParaRPr>
                    </a:p>
                  </a:txBody>
                  <a:tcPr marL="9525" marR="9525" marT="9525" marB="0" anchor="b"/>
                </a:tc>
                <a:tc>
                  <a:txBody>
                    <a:bodyPr/>
                    <a:lstStyle/>
                    <a:p>
                      <a:pPr algn="ctr" fontAlgn="b"/>
                      <a:r>
                        <a:rPr lang="en-US" sz="1200" b="1" u="none" strike="noStrike"/>
                        <a:t>9%</a:t>
                      </a:r>
                      <a:endParaRPr lang="en-US" sz="1200" b="1" i="0" u="none" strike="noStrike">
                        <a:solidFill>
                          <a:srgbClr val="000000"/>
                        </a:solidFill>
                        <a:latin typeface="Calibri"/>
                      </a:endParaRPr>
                    </a:p>
                  </a:txBody>
                  <a:tcPr marL="9525" marR="9525" marT="9525" marB="0" anchor="b"/>
                </a:tc>
              </a:tr>
              <a:tr h="381000">
                <a:tc>
                  <a:txBody>
                    <a:bodyPr/>
                    <a:lstStyle/>
                    <a:p>
                      <a:pPr algn="ctr" fontAlgn="b"/>
                      <a:r>
                        <a:rPr lang="en-US" sz="1200" b="1" u="none" strike="noStrike"/>
                        <a:t>Randolph</a:t>
                      </a:r>
                      <a:endParaRPr lang="en-US" sz="1200" b="1" i="0" u="none" strike="noStrike">
                        <a:solidFill>
                          <a:srgbClr val="000000"/>
                        </a:solidFill>
                        <a:latin typeface="Calibri"/>
                      </a:endParaRPr>
                    </a:p>
                  </a:txBody>
                  <a:tcPr marL="9525" marR="9525" marT="9525" marB="0" anchor="b"/>
                </a:tc>
                <a:tc>
                  <a:txBody>
                    <a:bodyPr/>
                    <a:lstStyle/>
                    <a:p>
                      <a:pPr algn="ctr" fontAlgn="b"/>
                      <a:r>
                        <a:rPr lang="en-US" sz="1200" b="1" u="none" strike="noStrike"/>
                        <a:t>                       11,752 </a:t>
                      </a:r>
                      <a:endParaRPr lang="en-US" sz="1200" b="1" i="0" u="none" strike="noStrike">
                        <a:solidFill>
                          <a:srgbClr val="000000"/>
                        </a:solidFill>
                        <a:latin typeface="Calibri"/>
                      </a:endParaRPr>
                    </a:p>
                  </a:txBody>
                  <a:tcPr marL="9525" marR="9525" marT="9525" marB="0" anchor="b"/>
                </a:tc>
                <a:tc>
                  <a:txBody>
                    <a:bodyPr/>
                    <a:lstStyle/>
                    <a:p>
                      <a:pPr algn="ctr" fontAlgn="b"/>
                      <a:r>
                        <a:rPr lang="en-US" sz="1200" b="1" u="none" strike="noStrike"/>
                        <a:t>13%</a:t>
                      </a:r>
                      <a:endParaRPr lang="en-US" sz="1200" b="1" i="0" u="none" strike="noStrike">
                        <a:solidFill>
                          <a:srgbClr val="000000"/>
                        </a:solidFill>
                        <a:latin typeface="Calibri"/>
                      </a:endParaRPr>
                    </a:p>
                  </a:txBody>
                  <a:tcPr marL="9525" marR="9525" marT="9525" marB="0" anchor="b"/>
                </a:tc>
              </a:tr>
              <a:tr h="381000">
                <a:tc>
                  <a:txBody>
                    <a:bodyPr/>
                    <a:lstStyle/>
                    <a:p>
                      <a:pPr algn="ctr" fontAlgn="b"/>
                      <a:r>
                        <a:rPr lang="en-US" sz="1200" b="1" u="none" strike="noStrike"/>
                        <a:t>Lee</a:t>
                      </a:r>
                      <a:endParaRPr lang="en-US" sz="1200" b="1" i="0" u="none" strike="noStrike">
                        <a:solidFill>
                          <a:srgbClr val="000000"/>
                        </a:solidFill>
                        <a:latin typeface="Calibri"/>
                      </a:endParaRPr>
                    </a:p>
                  </a:txBody>
                  <a:tcPr marL="9525" marR="9525" marT="9525" marB="0" anchor="b"/>
                </a:tc>
                <a:tc>
                  <a:txBody>
                    <a:bodyPr/>
                    <a:lstStyle/>
                    <a:p>
                      <a:pPr algn="ctr" fontAlgn="b"/>
                      <a:r>
                        <a:rPr lang="en-US" sz="1200" b="1" u="none" strike="noStrike"/>
                        <a:t>                       16,852 </a:t>
                      </a:r>
                      <a:endParaRPr lang="en-US" sz="1200" b="1" i="0" u="none" strike="noStrike">
                        <a:solidFill>
                          <a:srgbClr val="000000"/>
                        </a:solidFill>
                        <a:latin typeface="Calibri"/>
                      </a:endParaRPr>
                    </a:p>
                  </a:txBody>
                  <a:tcPr marL="9525" marR="9525" marT="9525" marB="0" anchor="b"/>
                </a:tc>
                <a:tc>
                  <a:txBody>
                    <a:bodyPr/>
                    <a:lstStyle/>
                    <a:p>
                      <a:pPr algn="ctr" fontAlgn="b"/>
                      <a:r>
                        <a:rPr lang="en-US" sz="1200" b="1" u="none" strike="noStrike"/>
                        <a:t>19%</a:t>
                      </a:r>
                      <a:endParaRPr lang="en-US" sz="1200" b="1" i="0" u="none" strike="noStrike">
                        <a:solidFill>
                          <a:srgbClr val="000000"/>
                        </a:solidFill>
                        <a:latin typeface="Calibri"/>
                      </a:endParaRPr>
                    </a:p>
                  </a:txBody>
                  <a:tcPr marL="9525" marR="9525" marT="9525" marB="0" anchor="b"/>
                </a:tc>
              </a:tr>
              <a:tr h="381000">
                <a:tc>
                  <a:txBody>
                    <a:bodyPr/>
                    <a:lstStyle/>
                    <a:p>
                      <a:pPr algn="ctr" fontAlgn="b"/>
                      <a:r>
                        <a:rPr lang="en-US" sz="1200" b="1" u="none" strike="noStrike"/>
                        <a:t>Montgomery</a:t>
                      </a:r>
                      <a:endParaRPr lang="en-US" sz="1200" b="1" i="0" u="none" strike="noStrike">
                        <a:solidFill>
                          <a:srgbClr val="000000"/>
                        </a:solidFill>
                        <a:latin typeface="Calibri"/>
                      </a:endParaRPr>
                    </a:p>
                  </a:txBody>
                  <a:tcPr marL="9525" marR="9525" marT="9525" marB="0" anchor="b"/>
                </a:tc>
                <a:tc>
                  <a:txBody>
                    <a:bodyPr/>
                    <a:lstStyle/>
                    <a:p>
                      <a:pPr algn="ctr" fontAlgn="b"/>
                      <a:r>
                        <a:rPr lang="en-US" sz="1200" b="1" u="none" strike="noStrike"/>
                        <a:t>                       11,364 </a:t>
                      </a:r>
                      <a:endParaRPr lang="en-US" sz="1200" b="1" i="0" u="none" strike="noStrike">
                        <a:solidFill>
                          <a:srgbClr val="000000"/>
                        </a:solidFill>
                        <a:latin typeface="Calibri"/>
                      </a:endParaRPr>
                    </a:p>
                  </a:txBody>
                  <a:tcPr marL="9525" marR="9525" marT="9525" marB="0" anchor="b"/>
                </a:tc>
                <a:tc>
                  <a:txBody>
                    <a:bodyPr/>
                    <a:lstStyle/>
                    <a:p>
                      <a:pPr algn="ctr" fontAlgn="b"/>
                      <a:r>
                        <a:rPr lang="en-US" sz="1200" b="1" u="none" strike="noStrike"/>
                        <a:t>13%</a:t>
                      </a:r>
                      <a:endParaRPr lang="en-US" sz="1200" b="1" i="0" u="none" strike="noStrike">
                        <a:solidFill>
                          <a:srgbClr val="000000"/>
                        </a:solidFill>
                        <a:latin typeface="Calibri"/>
                      </a:endParaRPr>
                    </a:p>
                  </a:txBody>
                  <a:tcPr marL="9525" marR="9525" marT="9525" marB="0" anchor="b"/>
                </a:tc>
              </a:tr>
              <a:tr h="381000">
                <a:tc>
                  <a:txBody>
                    <a:bodyPr/>
                    <a:lstStyle/>
                    <a:p>
                      <a:pPr algn="ctr" fontAlgn="b"/>
                      <a:r>
                        <a:rPr lang="en-US" sz="1200" b="1" u="none" strike="noStrike"/>
                        <a:t>Cumberland</a:t>
                      </a:r>
                      <a:endParaRPr lang="en-US" sz="1200" b="1" i="0" u="none" strike="noStrike">
                        <a:solidFill>
                          <a:srgbClr val="000000"/>
                        </a:solidFill>
                        <a:latin typeface="Calibri"/>
                      </a:endParaRPr>
                    </a:p>
                  </a:txBody>
                  <a:tcPr marL="9525" marR="9525" marT="9525" marB="0" anchor="b"/>
                </a:tc>
                <a:tc>
                  <a:txBody>
                    <a:bodyPr/>
                    <a:lstStyle/>
                    <a:p>
                      <a:pPr algn="ctr" fontAlgn="b"/>
                      <a:r>
                        <a:rPr lang="en-US" sz="1200" b="1" u="none" strike="noStrike"/>
                        <a:t>                         2,093 </a:t>
                      </a:r>
                      <a:endParaRPr lang="en-US" sz="1200" b="1" i="0" u="none" strike="noStrike">
                        <a:solidFill>
                          <a:srgbClr val="000000"/>
                        </a:solidFill>
                        <a:latin typeface="Calibri"/>
                      </a:endParaRPr>
                    </a:p>
                  </a:txBody>
                  <a:tcPr marL="9525" marR="9525" marT="9525" marB="0" anchor="b"/>
                </a:tc>
                <a:tc>
                  <a:txBody>
                    <a:bodyPr/>
                    <a:lstStyle/>
                    <a:p>
                      <a:pPr algn="ctr" fontAlgn="b"/>
                      <a:r>
                        <a:rPr lang="en-US" sz="1200" b="1" u="none" strike="noStrike"/>
                        <a:t>2%</a:t>
                      </a:r>
                      <a:endParaRPr lang="en-US" sz="1200" b="1" i="0" u="none" strike="noStrike">
                        <a:solidFill>
                          <a:srgbClr val="000000"/>
                        </a:solidFill>
                        <a:latin typeface="Calibri"/>
                      </a:endParaRPr>
                    </a:p>
                  </a:txBody>
                  <a:tcPr marL="9525" marR="9525" marT="9525" marB="0" anchor="b"/>
                </a:tc>
              </a:tr>
              <a:tr h="381000">
                <a:tc>
                  <a:txBody>
                    <a:bodyPr/>
                    <a:lstStyle/>
                    <a:p>
                      <a:pPr algn="ctr" fontAlgn="b"/>
                      <a:r>
                        <a:rPr lang="en-US" sz="1200" b="1" u="none" strike="noStrike"/>
                        <a:t>Richmond</a:t>
                      </a:r>
                      <a:endParaRPr lang="en-US" sz="1200" b="1" i="0" u="none" strike="noStrike">
                        <a:solidFill>
                          <a:srgbClr val="000000"/>
                        </a:solidFill>
                        <a:latin typeface="Calibri"/>
                      </a:endParaRPr>
                    </a:p>
                  </a:txBody>
                  <a:tcPr marL="9525" marR="9525" marT="9525" marB="0" anchor="b"/>
                </a:tc>
                <a:tc>
                  <a:txBody>
                    <a:bodyPr/>
                    <a:lstStyle/>
                    <a:p>
                      <a:pPr algn="ctr" fontAlgn="b"/>
                      <a:r>
                        <a:rPr lang="en-US" sz="1200" b="1" u="none" strike="noStrike"/>
                        <a:t>                       10,908 </a:t>
                      </a:r>
                      <a:endParaRPr lang="en-US" sz="1200" b="1" i="0" u="none" strike="noStrike">
                        <a:solidFill>
                          <a:srgbClr val="000000"/>
                        </a:solidFill>
                        <a:latin typeface="Calibri"/>
                      </a:endParaRPr>
                    </a:p>
                  </a:txBody>
                  <a:tcPr marL="9525" marR="9525" marT="9525" marB="0" anchor="b"/>
                </a:tc>
                <a:tc>
                  <a:txBody>
                    <a:bodyPr/>
                    <a:lstStyle/>
                    <a:p>
                      <a:pPr algn="ctr" fontAlgn="b"/>
                      <a:r>
                        <a:rPr lang="en-US" sz="1200" b="1" u="none" strike="noStrike"/>
                        <a:t>13%</a:t>
                      </a:r>
                      <a:endParaRPr lang="en-US" sz="1200" b="1" i="0" u="none" strike="noStrike">
                        <a:solidFill>
                          <a:srgbClr val="000000"/>
                        </a:solidFill>
                        <a:latin typeface="Calibri"/>
                      </a:endParaRPr>
                    </a:p>
                  </a:txBody>
                  <a:tcPr marL="9525" marR="9525" marT="9525" marB="0" anchor="b"/>
                </a:tc>
              </a:tr>
              <a:tr h="381000">
                <a:tc>
                  <a:txBody>
                    <a:bodyPr/>
                    <a:lstStyle/>
                    <a:p>
                      <a:pPr algn="ctr" fontAlgn="b"/>
                      <a:r>
                        <a:rPr lang="en-US" sz="1200" b="1" u="none" strike="noStrike"/>
                        <a:t>Harnett</a:t>
                      </a:r>
                      <a:endParaRPr lang="en-US" sz="1200" b="1" i="0" u="none" strike="noStrike">
                        <a:solidFill>
                          <a:srgbClr val="000000"/>
                        </a:solidFill>
                        <a:latin typeface="Calibri"/>
                      </a:endParaRPr>
                    </a:p>
                  </a:txBody>
                  <a:tcPr marL="9525" marR="9525" marT="9525" marB="0" anchor="b"/>
                </a:tc>
                <a:tc>
                  <a:txBody>
                    <a:bodyPr/>
                    <a:lstStyle/>
                    <a:p>
                      <a:pPr algn="ctr" fontAlgn="b"/>
                      <a:r>
                        <a:rPr lang="en-US" sz="1200" b="1" u="none" strike="noStrike"/>
                        <a:t>                         6,865 </a:t>
                      </a:r>
                      <a:endParaRPr lang="en-US" sz="1200" b="1" i="0" u="none" strike="noStrike">
                        <a:solidFill>
                          <a:srgbClr val="000000"/>
                        </a:solidFill>
                        <a:latin typeface="Calibri"/>
                      </a:endParaRPr>
                    </a:p>
                  </a:txBody>
                  <a:tcPr marL="9525" marR="9525" marT="9525" marB="0" anchor="b"/>
                </a:tc>
                <a:tc>
                  <a:txBody>
                    <a:bodyPr/>
                    <a:lstStyle/>
                    <a:p>
                      <a:pPr algn="ctr" fontAlgn="b"/>
                      <a:r>
                        <a:rPr lang="en-US" sz="1200" b="1" u="none" strike="noStrike"/>
                        <a:t>8%</a:t>
                      </a:r>
                      <a:endParaRPr lang="en-US" sz="1200" b="1" i="0" u="none" strike="noStrike">
                        <a:solidFill>
                          <a:srgbClr val="000000"/>
                        </a:solidFill>
                        <a:latin typeface="Calibri"/>
                      </a:endParaRPr>
                    </a:p>
                  </a:txBody>
                  <a:tcPr marL="9525" marR="9525" marT="9525" marB="0" anchor="b"/>
                </a:tc>
              </a:tr>
              <a:tr h="381000">
                <a:tc>
                  <a:txBody>
                    <a:bodyPr/>
                    <a:lstStyle/>
                    <a:p>
                      <a:pPr algn="ctr" fontAlgn="b"/>
                      <a:r>
                        <a:rPr lang="en-US" sz="1200" b="1" u="none" strike="noStrike"/>
                        <a:t>Hoke</a:t>
                      </a:r>
                      <a:endParaRPr lang="en-US" sz="1200" b="1" i="0" u="none" strike="noStrike">
                        <a:solidFill>
                          <a:srgbClr val="000000"/>
                        </a:solidFill>
                        <a:latin typeface="Calibri"/>
                      </a:endParaRPr>
                    </a:p>
                  </a:txBody>
                  <a:tcPr marL="9525" marR="9525" marT="9525" marB="0" anchor="b"/>
                </a:tc>
                <a:tc>
                  <a:txBody>
                    <a:bodyPr/>
                    <a:lstStyle/>
                    <a:p>
                      <a:pPr algn="ctr" fontAlgn="b"/>
                      <a:r>
                        <a:rPr lang="en-US" sz="1200" b="1" u="none" strike="noStrike"/>
                        <a:t>                       19,619 </a:t>
                      </a:r>
                      <a:endParaRPr lang="en-US" sz="1200" b="1" i="0" u="none" strike="noStrike">
                        <a:solidFill>
                          <a:srgbClr val="000000"/>
                        </a:solidFill>
                        <a:latin typeface="Calibri"/>
                      </a:endParaRPr>
                    </a:p>
                  </a:txBody>
                  <a:tcPr marL="9525" marR="9525" marT="9525" marB="0" anchor="b"/>
                </a:tc>
                <a:tc>
                  <a:txBody>
                    <a:bodyPr/>
                    <a:lstStyle/>
                    <a:p>
                      <a:pPr algn="ctr" fontAlgn="b"/>
                      <a:r>
                        <a:rPr lang="en-US" sz="1200" b="1" u="none" strike="noStrike"/>
                        <a:t>23%</a:t>
                      </a:r>
                      <a:endParaRPr lang="en-US" sz="1200" b="1" i="0" u="none" strike="noStrike">
                        <a:solidFill>
                          <a:srgbClr val="000000"/>
                        </a:solidFill>
                        <a:latin typeface="Calibri"/>
                      </a:endParaRPr>
                    </a:p>
                  </a:txBody>
                  <a:tcPr marL="9525" marR="9525" marT="9525" marB="0" anchor="b"/>
                </a:tc>
              </a:tr>
              <a:tr h="381000">
                <a:tc>
                  <a:txBody>
                    <a:bodyPr/>
                    <a:lstStyle/>
                    <a:p>
                      <a:pPr algn="ctr" fontAlgn="b"/>
                      <a:r>
                        <a:rPr lang="en-US" sz="1200" b="1" u="none" strike="noStrike"/>
                        <a:t>Total</a:t>
                      </a:r>
                      <a:endParaRPr lang="en-US" sz="1200" b="1" i="0" u="none" strike="noStrike">
                        <a:solidFill>
                          <a:srgbClr val="000000"/>
                        </a:solidFill>
                        <a:latin typeface="Calibri"/>
                      </a:endParaRPr>
                    </a:p>
                  </a:txBody>
                  <a:tcPr marL="9525" marR="9525" marT="9525" marB="0" anchor="b"/>
                </a:tc>
                <a:tc>
                  <a:txBody>
                    <a:bodyPr/>
                    <a:lstStyle/>
                    <a:p>
                      <a:pPr algn="ctr" fontAlgn="b"/>
                      <a:r>
                        <a:rPr lang="en-US" sz="1200" b="1" u="none" strike="noStrike"/>
                        <a:t>                       87,120 </a:t>
                      </a:r>
                      <a:endParaRPr lang="en-US" sz="1200" b="1" i="0" u="none" strike="noStrike">
                        <a:solidFill>
                          <a:srgbClr val="000000"/>
                        </a:solidFill>
                        <a:latin typeface="Calibri"/>
                      </a:endParaRPr>
                    </a:p>
                  </a:txBody>
                  <a:tcPr marL="9525" marR="9525" marT="9525" marB="0" anchor="b"/>
                </a:tc>
                <a:tc>
                  <a:txBody>
                    <a:bodyPr/>
                    <a:lstStyle/>
                    <a:p>
                      <a:pPr algn="ctr" fontAlgn="b"/>
                      <a:r>
                        <a:rPr lang="en-US" sz="1200" b="1" u="none" strike="noStrike" dirty="0"/>
                        <a:t>100%</a:t>
                      </a:r>
                      <a:endParaRPr lang="en-US" sz="1200" b="1" i="0" u="none" strike="noStrike" dirty="0">
                        <a:solidFill>
                          <a:srgbClr val="000000"/>
                        </a:solidFill>
                        <a:latin typeface="Calibri"/>
                      </a:endParaRPr>
                    </a:p>
                  </a:txBody>
                  <a:tcPr marL="9525" marR="9525" marT="9525" marB="0" anchor="b"/>
                </a:tc>
              </a:tr>
            </a:tbl>
          </a:graphicData>
        </a:graphic>
      </p:graphicFrame>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Dist 61 circle.jpg"/>
          <p:cNvPicPr>
            <a:picLocks noChangeAspect="1"/>
          </p:cNvPicPr>
          <p:nvPr/>
        </p:nvPicPr>
        <p:blipFill>
          <a:blip r:embed="rId3" cstate="print"/>
          <a:stretch>
            <a:fillRect/>
          </a:stretch>
        </p:blipFill>
        <p:spPr>
          <a:xfrm>
            <a:off x="51231" y="803301"/>
            <a:ext cx="9041536" cy="6054697"/>
          </a:xfrm>
          <a:prstGeom prst="rect">
            <a:avLst/>
          </a:prstGeom>
        </p:spPr>
      </p:pic>
      <p:sp>
        <p:nvSpPr>
          <p:cNvPr id="2" name="Title 1"/>
          <p:cNvSpPr>
            <a:spLocks noGrp="1"/>
          </p:cNvSpPr>
          <p:nvPr>
            <p:ph type="title"/>
          </p:nvPr>
        </p:nvSpPr>
        <p:spPr/>
        <p:txBody>
          <a:bodyPr/>
          <a:lstStyle/>
          <a:p>
            <a:pPr algn="ctr"/>
            <a:r>
              <a:rPr lang="en-US" dirty="0" smtClean="0">
                <a:solidFill>
                  <a:srgbClr val="FF0000"/>
                </a:solidFill>
              </a:rPr>
              <a:t>County to County Flows</a:t>
            </a:r>
            <a:br>
              <a:rPr lang="en-US" dirty="0" smtClean="0">
                <a:solidFill>
                  <a:srgbClr val="FF0000"/>
                </a:solidFill>
              </a:rPr>
            </a:br>
            <a:r>
              <a:rPr lang="en-US" sz="3600" dirty="0" smtClean="0">
                <a:solidFill>
                  <a:schemeClr val="bg1"/>
                </a:solidFill>
              </a:rPr>
              <a:t>(Through Trips)</a:t>
            </a:r>
            <a:endParaRPr lang="en-US" sz="3600" dirty="0">
              <a:solidFill>
                <a:schemeClr val="bg1"/>
              </a:solidFill>
            </a:endParaRPr>
          </a:p>
        </p:txBody>
      </p:sp>
      <p:pic>
        <p:nvPicPr>
          <p:cNvPr id="1026" name="Picture 2" descr="C:\currentlaptop\NC\Moore County\OD meeting\OD District Plots\Dist 60 hospital.jpg"/>
          <p:cNvPicPr>
            <a:picLocks noChangeAspect="1" noChangeArrowheads="1"/>
          </p:cNvPicPr>
          <p:nvPr/>
        </p:nvPicPr>
        <p:blipFill>
          <a:blip r:embed="rId4" cstate="print"/>
          <a:srcRect/>
          <a:stretch>
            <a:fillRect/>
          </a:stretch>
        </p:blipFill>
        <p:spPr bwMode="auto">
          <a:xfrm>
            <a:off x="11125200" y="16916400"/>
            <a:ext cx="20731150" cy="13882688"/>
          </a:xfrm>
          <a:prstGeom prst="rect">
            <a:avLst/>
          </a:prstGeom>
          <a:noFill/>
        </p:spPr>
      </p:pic>
      <p:pic>
        <p:nvPicPr>
          <p:cNvPr id="1028" name="Picture 4" descr="C:\currentlaptop\NC\Moore County\OD meeting\OD District Plots\Dist 62 US1 southern pines.jpg"/>
          <p:cNvPicPr>
            <a:picLocks noChangeAspect="1" noChangeArrowheads="1"/>
          </p:cNvPicPr>
          <p:nvPr/>
        </p:nvPicPr>
        <p:blipFill>
          <a:blip r:embed="rId5" cstate="print"/>
          <a:srcRect/>
          <a:stretch>
            <a:fillRect/>
          </a:stretch>
        </p:blipFill>
        <p:spPr bwMode="auto">
          <a:xfrm>
            <a:off x="-46634400" y="-588841"/>
            <a:ext cx="22240875" cy="14893681"/>
          </a:xfrm>
          <a:prstGeom prst="rect">
            <a:avLst/>
          </a:prstGeom>
          <a:noFill/>
        </p:spPr>
      </p:pic>
      <p:pic>
        <p:nvPicPr>
          <p:cNvPr id="1029" name="Picture 5" descr="C:\currentlaptop\NC\Moore County\OD meeting\OD District Plots\Dist 63 aberdeen.jpg"/>
          <p:cNvPicPr>
            <a:picLocks noChangeAspect="1" noChangeArrowheads="1"/>
          </p:cNvPicPr>
          <p:nvPr/>
        </p:nvPicPr>
        <p:blipFill>
          <a:blip r:embed="rId6" cstate="print"/>
          <a:srcRect/>
          <a:stretch>
            <a:fillRect/>
          </a:stretch>
        </p:blipFill>
        <p:spPr bwMode="auto">
          <a:xfrm>
            <a:off x="43129200" y="21644488"/>
            <a:ext cx="21088350" cy="14121888"/>
          </a:xfrm>
          <a:prstGeom prst="rect">
            <a:avLst/>
          </a:prstGeom>
          <a:noFill/>
        </p:spPr>
      </p:pic>
      <p:pic>
        <p:nvPicPr>
          <p:cNvPr id="1030" name="Picture 6" descr="C:\currentlaptop\NC\Moore County\OD meeting\OD District Plots\Dist 64 sandhills.jpg"/>
          <p:cNvPicPr>
            <a:picLocks noChangeAspect="1" noChangeArrowheads="1"/>
          </p:cNvPicPr>
          <p:nvPr/>
        </p:nvPicPr>
        <p:blipFill>
          <a:blip r:embed="rId7" cstate="print"/>
          <a:srcRect/>
          <a:stretch>
            <a:fillRect/>
          </a:stretch>
        </p:blipFill>
        <p:spPr bwMode="auto">
          <a:xfrm>
            <a:off x="-38252400" y="-22936200"/>
            <a:ext cx="15297150" cy="10239376"/>
          </a:xfrm>
          <a:prstGeom prst="rect">
            <a:avLst/>
          </a:prstGeom>
          <a:noFill/>
        </p:spPr>
      </p:pic>
      <p:pic>
        <p:nvPicPr>
          <p:cNvPr id="1031" name="Picture 7" descr="C:\currentlaptop\NC\Moore County\OD meeting\OD District Plots\Total EI&amp;IE Trips.jpg"/>
          <p:cNvPicPr>
            <a:picLocks noChangeAspect="1" noChangeArrowheads="1"/>
          </p:cNvPicPr>
          <p:nvPr/>
        </p:nvPicPr>
        <p:blipFill>
          <a:blip r:embed="rId8" cstate="print"/>
          <a:srcRect/>
          <a:stretch>
            <a:fillRect/>
          </a:stretch>
        </p:blipFill>
        <p:spPr bwMode="auto">
          <a:xfrm>
            <a:off x="33680400" y="-20193000"/>
            <a:ext cx="22698075" cy="15199846"/>
          </a:xfrm>
          <a:prstGeom prst="rect">
            <a:avLst/>
          </a:prstGeom>
          <a:noFill/>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currentlaptop\NC\Moore County\OD meeting\US 1 OD map.jpg"/>
          <p:cNvPicPr>
            <a:picLocks noChangeAspect="1" noChangeArrowheads="1"/>
          </p:cNvPicPr>
          <p:nvPr/>
        </p:nvPicPr>
        <p:blipFill>
          <a:blip r:embed="rId3" cstate="print"/>
          <a:srcRect/>
          <a:stretch>
            <a:fillRect/>
          </a:stretch>
        </p:blipFill>
        <p:spPr bwMode="auto">
          <a:xfrm>
            <a:off x="0" y="236537"/>
            <a:ext cx="8828617" cy="6621463"/>
          </a:xfrm>
          <a:prstGeom prst="rect">
            <a:avLst/>
          </a:prstGeom>
          <a:noFill/>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Are We Chatting About?</a:t>
            </a:r>
            <a:endParaRPr lang="en-US" dirty="0"/>
          </a:p>
        </p:txBody>
      </p:sp>
      <p:sp>
        <p:nvSpPr>
          <p:cNvPr id="3" name="Content Placeholder 2"/>
          <p:cNvSpPr>
            <a:spLocks noGrp="1"/>
          </p:cNvSpPr>
          <p:nvPr>
            <p:ph idx="1"/>
          </p:nvPr>
        </p:nvSpPr>
        <p:spPr/>
        <p:txBody>
          <a:bodyPr/>
          <a:lstStyle/>
          <a:p>
            <a:r>
              <a:rPr lang="en-US" dirty="0" smtClean="0"/>
              <a:t>The Project &amp; Why Mobile Phone Data?</a:t>
            </a:r>
          </a:p>
          <a:p>
            <a:endParaRPr lang="en-US" dirty="0" smtClean="0"/>
          </a:p>
          <a:p>
            <a:r>
              <a:rPr lang="en-US" dirty="0" smtClean="0"/>
              <a:t>Our Data</a:t>
            </a:r>
          </a:p>
          <a:p>
            <a:endParaRPr lang="en-US" dirty="0" smtClean="0"/>
          </a:p>
          <a:p>
            <a:r>
              <a:rPr lang="en-US" dirty="0" smtClean="0"/>
              <a:t>The Outcome- “A Hole in One”</a:t>
            </a:r>
          </a:p>
          <a:p>
            <a:endParaRPr lang="en-US" dirty="0" smtClean="0"/>
          </a:p>
          <a:p>
            <a:r>
              <a:rPr lang="en-US" dirty="0" smtClean="0"/>
              <a:t>Thoughts for You</a:t>
            </a:r>
          </a:p>
          <a:p>
            <a:endParaRPr lang="en-US" dirty="0" smtClean="0"/>
          </a:p>
          <a:p>
            <a:endParaRPr lang="en-US" dirty="0" smtClean="0"/>
          </a:p>
          <a:p>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irsage Final TAZmarch2013.jpg"/>
          <p:cNvPicPr>
            <a:picLocks noChangeAspect="1"/>
          </p:cNvPicPr>
          <p:nvPr/>
        </p:nvPicPr>
        <p:blipFill>
          <a:blip r:embed="rId3" cstate="print"/>
          <a:stretch>
            <a:fillRect/>
          </a:stretch>
        </p:blipFill>
        <p:spPr>
          <a:xfrm>
            <a:off x="4419600" y="3581400"/>
            <a:ext cx="4724400" cy="2971800"/>
          </a:xfrm>
          <a:prstGeom prst="rect">
            <a:avLst/>
          </a:prstGeom>
        </p:spPr>
      </p:pic>
      <p:sp>
        <p:nvSpPr>
          <p:cNvPr id="2" name="Title 1"/>
          <p:cNvSpPr>
            <a:spLocks noGrp="1"/>
          </p:cNvSpPr>
          <p:nvPr>
            <p:ph type="title"/>
          </p:nvPr>
        </p:nvSpPr>
        <p:spPr>
          <a:xfrm>
            <a:off x="457200" y="274638"/>
            <a:ext cx="8458200" cy="1143000"/>
          </a:xfrm>
        </p:spPr>
        <p:txBody>
          <a:bodyPr/>
          <a:lstStyle/>
          <a:p>
            <a:r>
              <a:rPr lang="en-US" sz="4000" dirty="0" smtClean="0"/>
              <a:t>Thoughts for You!</a:t>
            </a:r>
            <a:endParaRPr lang="en-US" sz="4000" dirty="0"/>
          </a:p>
        </p:txBody>
      </p:sp>
      <p:sp>
        <p:nvSpPr>
          <p:cNvPr id="3" name="Rectangle 2"/>
          <p:cNvSpPr/>
          <p:nvPr/>
        </p:nvSpPr>
        <p:spPr>
          <a:xfrm>
            <a:off x="-228600" y="1447800"/>
            <a:ext cx="8229600" cy="5216813"/>
          </a:xfrm>
          <a:prstGeom prst="rect">
            <a:avLst/>
          </a:prstGeom>
        </p:spPr>
        <p:txBody>
          <a:bodyPr wrap="square">
            <a:spAutoFit/>
          </a:bodyPr>
          <a:lstStyle/>
          <a:p>
            <a:pPr marL="800100" lvl="1" indent="-342900">
              <a:buFont typeface="Arial" pitchFamily="34" charset="0"/>
              <a:buChar char="•"/>
            </a:pPr>
            <a:r>
              <a:rPr lang="en-US" sz="2400" dirty="0" smtClean="0">
                <a:latin typeface="Calibri" pitchFamily="34" charset="0"/>
                <a:cs typeface="Calibri" pitchFamily="34" charset="0"/>
              </a:rPr>
              <a:t>Start with the End in Mind….Why Do I Need this?</a:t>
            </a:r>
          </a:p>
          <a:p>
            <a:pPr marL="800100" lvl="1" indent="-342900">
              <a:buFont typeface="Arial" pitchFamily="34" charset="0"/>
              <a:buChar char="•"/>
            </a:pPr>
            <a:endParaRPr lang="en-US" sz="2400" dirty="0" smtClean="0">
              <a:latin typeface="Calibri" pitchFamily="34" charset="0"/>
              <a:cs typeface="Calibri" pitchFamily="34" charset="0"/>
            </a:endParaRPr>
          </a:p>
          <a:p>
            <a:pPr marL="800100" lvl="1" indent="-342900">
              <a:buFont typeface="Arial" pitchFamily="34" charset="0"/>
              <a:buChar char="•"/>
            </a:pPr>
            <a:r>
              <a:rPr lang="en-US" sz="2400" dirty="0" smtClean="0">
                <a:latin typeface="Calibri" pitchFamily="34" charset="0"/>
                <a:cs typeface="Calibri" pitchFamily="34" charset="0"/>
              </a:rPr>
              <a:t>Break up districts/TAZs to get flows on right roads outside region</a:t>
            </a:r>
          </a:p>
          <a:p>
            <a:pPr marL="1257300" lvl="2" indent="-342900">
              <a:spcAft>
                <a:spcPts val="1800"/>
              </a:spcAft>
              <a:buFont typeface="Arial" pitchFamily="34" charset="0"/>
              <a:buChar char="•"/>
            </a:pPr>
            <a:r>
              <a:rPr lang="en-US" sz="2400" dirty="0" smtClean="0">
                <a:solidFill>
                  <a:srgbClr val="FF0000"/>
                </a:solidFill>
                <a:latin typeface="Calibri" pitchFamily="34" charset="0"/>
                <a:cs typeface="Calibri" pitchFamily="34" charset="0"/>
              </a:rPr>
              <a:t>Accounting for actual “travel flows” properly</a:t>
            </a:r>
            <a:endParaRPr lang="en-US" sz="2400" dirty="0" smtClean="0">
              <a:latin typeface="Calibri" pitchFamily="34" charset="0"/>
              <a:cs typeface="Calibri" pitchFamily="34" charset="0"/>
            </a:endParaRPr>
          </a:p>
          <a:p>
            <a:pPr marL="800100" lvl="1" indent="-342900">
              <a:spcAft>
                <a:spcPts val="1800"/>
              </a:spcAft>
              <a:buFont typeface="Arial" pitchFamily="34" charset="0"/>
              <a:buChar char="•"/>
            </a:pPr>
            <a:r>
              <a:rPr lang="en-US" sz="2400" dirty="0" smtClean="0">
                <a:latin typeface="Calibri" pitchFamily="34" charset="0"/>
                <a:cs typeface="Calibri" pitchFamily="34" charset="0"/>
              </a:rPr>
              <a:t>Understand Unusual </a:t>
            </a:r>
            <a:r>
              <a:rPr lang="en-US" sz="2400" dirty="0" err="1" smtClean="0">
                <a:latin typeface="Calibri" pitchFamily="34" charset="0"/>
                <a:cs typeface="Calibri" pitchFamily="34" charset="0"/>
              </a:rPr>
              <a:t>regionality</a:t>
            </a:r>
            <a:endParaRPr lang="en-US" sz="2400" dirty="0" smtClean="0">
              <a:latin typeface="Calibri" pitchFamily="34" charset="0"/>
              <a:cs typeface="Calibri" pitchFamily="34" charset="0"/>
            </a:endParaRPr>
          </a:p>
          <a:p>
            <a:pPr marL="1257300" lvl="2" indent="-342900">
              <a:spcAft>
                <a:spcPts val="600"/>
              </a:spcAft>
              <a:buFont typeface="Arial" pitchFamily="34" charset="0"/>
              <a:buChar char="•"/>
            </a:pPr>
            <a:r>
              <a:rPr lang="en-US" sz="2400" dirty="0" smtClean="0">
                <a:latin typeface="Calibri" pitchFamily="34" charset="0"/>
                <a:cs typeface="Calibri" pitchFamily="34" charset="0"/>
              </a:rPr>
              <a:t>Hospitals</a:t>
            </a:r>
          </a:p>
          <a:p>
            <a:pPr marL="1257300" lvl="2" indent="-342900">
              <a:spcAft>
                <a:spcPts val="600"/>
              </a:spcAft>
              <a:buFont typeface="Arial" pitchFamily="34" charset="0"/>
              <a:buChar char="•"/>
            </a:pPr>
            <a:r>
              <a:rPr lang="en-US" sz="2400" dirty="0" smtClean="0">
                <a:latin typeface="Calibri" pitchFamily="34" charset="0"/>
                <a:cs typeface="Calibri" pitchFamily="34" charset="0"/>
              </a:rPr>
              <a:t>Shift workers</a:t>
            </a:r>
          </a:p>
          <a:p>
            <a:pPr marL="1257300" lvl="2" indent="-342900">
              <a:spcAft>
                <a:spcPts val="600"/>
              </a:spcAft>
              <a:buFont typeface="Arial" pitchFamily="34" charset="0"/>
              <a:buChar char="•"/>
            </a:pPr>
            <a:r>
              <a:rPr lang="en-US" sz="2400" dirty="0" smtClean="0">
                <a:latin typeface="Calibri" pitchFamily="34" charset="0"/>
                <a:cs typeface="Calibri" pitchFamily="34" charset="0"/>
              </a:rPr>
              <a:t>Special </a:t>
            </a:r>
            <a:r>
              <a:rPr lang="en-US" sz="2400" dirty="0" smtClean="0">
                <a:latin typeface="Calibri" pitchFamily="34" charset="0"/>
                <a:cs typeface="Calibri" pitchFamily="34" charset="0"/>
              </a:rPr>
              <a:t>events</a:t>
            </a:r>
          </a:p>
          <a:p>
            <a:pPr marL="800100" lvl="1" indent="-342900">
              <a:buFont typeface="Arial" pitchFamily="34" charset="0"/>
              <a:buChar char="•"/>
            </a:pPr>
            <a:endParaRPr lang="en-US" sz="2400" dirty="0" smtClean="0">
              <a:latin typeface="Calibri" pitchFamily="34" charset="0"/>
              <a:cs typeface="Calibri" pitchFamily="34" charset="0"/>
            </a:endParaRPr>
          </a:p>
          <a:p>
            <a:pPr marL="800100" lvl="1" indent="-342900">
              <a:buFont typeface="Arial" pitchFamily="34" charset="0"/>
              <a:buChar char="•"/>
            </a:pPr>
            <a:endParaRPr lang="en-US" sz="2400" dirty="0" smtClean="0">
              <a:latin typeface="Calibri" pitchFamily="34" charset="0"/>
              <a:cs typeface="Calibri" pitchFamily="34" charset="0"/>
            </a:endParaRPr>
          </a:p>
          <a:p>
            <a:pPr marL="800100" lvl="1" indent="-342900">
              <a:buFont typeface="+mj-lt"/>
              <a:buAutoNum type="arabicPeriod" startAt="2"/>
            </a:pPr>
            <a:endParaRPr lang="en-US" sz="2400" dirty="0" smtClean="0">
              <a:latin typeface="Calibri" pitchFamily="34" charset="0"/>
              <a:cs typeface="Calibri" pitchFamily="34" charset="0"/>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28600" y="1524000"/>
            <a:ext cx="8915400" cy="4401205"/>
          </a:xfrm>
          <a:prstGeom prst="rect">
            <a:avLst/>
          </a:prstGeom>
        </p:spPr>
        <p:txBody>
          <a:bodyPr wrap="square">
            <a:spAutoFit/>
          </a:bodyPr>
          <a:lstStyle/>
          <a:p>
            <a:pPr marL="800100" lvl="1" indent="-342900">
              <a:buFont typeface="Arial" pitchFamily="34" charset="0"/>
              <a:buChar char="•"/>
            </a:pPr>
            <a:r>
              <a:rPr lang="en-US" sz="2800" dirty="0" smtClean="0">
                <a:latin typeface="Calibri" pitchFamily="34" charset="0"/>
                <a:cs typeface="Calibri" pitchFamily="34" charset="0"/>
              </a:rPr>
              <a:t>Gives you </a:t>
            </a:r>
            <a:r>
              <a:rPr lang="en-US" sz="2800" dirty="0" smtClean="0">
                <a:solidFill>
                  <a:srgbClr val="FF0000"/>
                </a:solidFill>
                <a:latin typeface="Calibri" pitchFamily="34" charset="0"/>
                <a:cs typeface="Calibri" pitchFamily="34" charset="0"/>
              </a:rPr>
              <a:t>LOCAL travel data</a:t>
            </a:r>
          </a:p>
          <a:p>
            <a:pPr marL="1257300" lvl="2" indent="-342900">
              <a:buFont typeface="Arial" pitchFamily="34" charset="0"/>
              <a:buChar char="•"/>
            </a:pPr>
            <a:r>
              <a:rPr lang="en-US" sz="2800" dirty="0" smtClean="0">
                <a:latin typeface="Calibri" pitchFamily="34" charset="0"/>
                <a:cs typeface="Calibri" pitchFamily="34" charset="0"/>
              </a:rPr>
              <a:t>Understand resident/Non resident patterns</a:t>
            </a:r>
            <a:endParaRPr lang="en-US" sz="2800" dirty="0" smtClean="0">
              <a:solidFill>
                <a:srgbClr val="FF0000"/>
              </a:solidFill>
              <a:latin typeface="Calibri" pitchFamily="34" charset="0"/>
              <a:cs typeface="Calibri" pitchFamily="34" charset="0"/>
            </a:endParaRPr>
          </a:p>
          <a:p>
            <a:pPr marL="800100" lvl="1" indent="-342900">
              <a:buFont typeface="Arial" pitchFamily="34" charset="0"/>
              <a:buChar char="•"/>
            </a:pPr>
            <a:endParaRPr lang="en-US" sz="2800" dirty="0" smtClean="0">
              <a:latin typeface="Calibri" pitchFamily="34" charset="0"/>
              <a:cs typeface="Calibri" pitchFamily="34" charset="0"/>
            </a:endParaRPr>
          </a:p>
          <a:p>
            <a:pPr marL="800100" lvl="1" indent="-342900">
              <a:buFont typeface="Arial" pitchFamily="34" charset="0"/>
              <a:buChar char="•"/>
            </a:pPr>
            <a:r>
              <a:rPr lang="en-US" sz="2800" dirty="0" smtClean="0">
                <a:latin typeface="Calibri" pitchFamily="34" charset="0"/>
                <a:cs typeface="Calibri" pitchFamily="34" charset="0"/>
              </a:rPr>
              <a:t>Gives “unbiased” samples and representative data</a:t>
            </a:r>
          </a:p>
          <a:p>
            <a:pPr marL="800100" lvl="1" indent="-342900">
              <a:buFont typeface="Arial" pitchFamily="34" charset="0"/>
              <a:buChar char="•"/>
            </a:pPr>
            <a:endParaRPr lang="en-US" sz="2800" dirty="0" smtClean="0">
              <a:latin typeface="Calibri" pitchFamily="34" charset="0"/>
              <a:cs typeface="Calibri" pitchFamily="34" charset="0"/>
            </a:endParaRPr>
          </a:p>
          <a:p>
            <a:pPr marL="800100" lvl="1" indent="-342900">
              <a:buFont typeface="Arial" pitchFamily="34" charset="0"/>
              <a:buChar char="•"/>
            </a:pPr>
            <a:r>
              <a:rPr lang="en-US" sz="2800" dirty="0" smtClean="0">
                <a:latin typeface="Calibri" pitchFamily="34" charset="0"/>
                <a:cs typeface="Calibri" pitchFamily="34" charset="0"/>
              </a:rPr>
              <a:t>Un-intrusive/easy to collect</a:t>
            </a:r>
            <a:endParaRPr lang="en-US" sz="2800" b="1" dirty="0" smtClean="0">
              <a:latin typeface="Calibri" pitchFamily="34" charset="0"/>
              <a:cs typeface="Calibri" pitchFamily="34" charset="0"/>
            </a:endParaRPr>
          </a:p>
          <a:p>
            <a:pPr marL="800100" lvl="1" indent="-342900">
              <a:buFont typeface="Arial" pitchFamily="34" charset="0"/>
              <a:buChar char="•"/>
            </a:pPr>
            <a:endParaRPr lang="en-US" sz="2800" dirty="0" smtClean="0">
              <a:latin typeface="Calibri" pitchFamily="34" charset="0"/>
              <a:cs typeface="Calibri" pitchFamily="34" charset="0"/>
            </a:endParaRPr>
          </a:p>
          <a:p>
            <a:pPr marL="800100" lvl="1" indent="-342900">
              <a:buFont typeface="Arial" pitchFamily="34" charset="0"/>
              <a:buChar char="•"/>
            </a:pPr>
            <a:r>
              <a:rPr lang="en-US" sz="2800" dirty="0" smtClean="0">
                <a:latin typeface="Calibri" pitchFamily="34" charset="0"/>
                <a:cs typeface="Calibri" pitchFamily="34" charset="0"/>
              </a:rPr>
              <a:t>Provides outstanding visual information to decision makers</a:t>
            </a:r>
          </a:p>
          <a:p>
            <a:pPr marL="800100" lvl="1" indent="-342900">
              <a:buFont typeface="Arial" pitchFamily="34" charset="0"/>
              <a:buChar char="•"/>
            </a:pPr>
            <a:endParaRPr lang="en-US" sz="2800" dirty="0" smtClean="0">
              <a:latin typeface="Calibri" pitchFamily="34" charset="0"/>
              <a:cs typeface="Calibri" pitchFamily="34" charset="0"/>
            </a:endParaRPr>
          </a:p>
        </p:txBody>
      </p:sp>
      <p:sp>
        <p:nvSpPr>
          <p:cNvPr id="6" name="Title 1"/>
          <p:cNvSpPr txBox="1">
            <a:spLocks/>
          </p:cNvSpPr>
          <p:nvPr/>
        </p:nvSpPr>
        <p:spPr bwMode="auto">
          <a:xfrm>
            <a:off x="228600" y="152400"/>
            <a:ext cx="8458200" cy="1143000"/>
          </a:xfrm>
          <a:prstGeom prst="rect">
            <a:avLst/>
          </a:prstGeom>
          <a:solidFill>
            <a:srgbClr val="282828"/>
          </a:solid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smtClean="0">
                <a:ln>
                  <a:noFill/>
                </a:ln>
                <a:solidFill>
                  <a:srgbClr val="FFFFFF"/>
                </a:solidFill>
                <a:effectLst/>
                <a:uLnTx/>
                <a:uFillTx/>
                <a:latin typeface="Myriad Pro "/>
                <a:ea typeface="MS PGothic" pitchFamily="34" charset="-128"/>
                <a:cs typeface="Myriad Pro "/>
              </a:rPr>
              <a:t>Thoughts for You!</a:t>
            </a:r>
            <a:endParaRPr kumimoji="0" lang="en-US" sz="4000" b="0" i="0" u="none" strike="noStrike" kern="1200" cap="none" spc="0" normalizeH="0" baseline="0" noProof="0" dirty="0">
              <a:ln>
                <a:noFill/>
              </a:ln>
              <a:solidFill>
                <a:srgbClr val="FFFFFF"/>
              </a:solidFill>
              <a:effectLst/>
              <a:uLnTx/>
              <a:uFillTx/>
              <a:latin typeface="Myriad Pro "/>
              <a:ea typeface="MS PGothic" pitchFamily="34" charset="-128"/>
              <a:cs typeface="Myriad Pro "/>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latin typeface="Aharoni" pitchFamily="2" charset="-79"/>
                <a:cs typeface="Aharoni" pitchFamily="2" charset="-79"/>
              </a:rPr>
              <a:t>Many Thanks to Our Other Friends</a:t>
            </a:r>
            <a:endParaRPr lang="en-US" dirty="0">
              <a:latin typeface="Aharoni" pitchFamily="2" charset="-79"/>
              <a:cs typeface="Aharoni" pitchFamily="2" charset="-79"/>
            </a:endParaRPr>
          </a:p>
        </p:txBody>
      </p:sp>
      <p:pic>
        <p:nvPicPr>
          <p:cNvPr id="6" name="Picture 15"/>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990600" y="1828800"/>
            <a:ext cx="1524000" cy="1524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7" name="Picture 16"/>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6553200" y="1981200"/>
            <a:ext cx="1219200" cy="1219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8" name="Picture 17" descr="county seal #2 a"/>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3810000" y="1828800"/>
            <a:ext cx="1447800" cy="14291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 name="TextBox 9"/>
          <p:cNvSpPr txBox="1"/>
          <p:nvPr/>
        </p:nvSpPr>
        <p:spPr>
          <a:xfrm>
            <a:off x="228600" y="4953000"/>
            <a:ext cx="4191000" cy="1477328"/>
          </a:xfrm>
          <a:prstGeom prst="rect">
            <a:avLst/>
          </a:prstGeom>
          <a:noFill/>
        </p:spPr>
        <p:txBody>
          <a:bodyPr wrap="square" rtlCol="0">
            <a:spAutoFit/>
          </a:bodyPr>
          <a:lstStyle/>
          <a:p>
            <a:r>
              <a:rPr lang="en-US" b="1" dirty="0" smtClean="0"/>
              <a:t>Contact:</a:t>
            </a:r>
          </a:p>
          <a:p>
            <a:r>
              <a:rPr lang="en-US" dirty="0" smtClean="0"/>
              <a:t>	</a:t>
            </a:r>
            <a:r>
              <a:rPr lang="en-US" b="1" dirty="0" smtClean="0"/>
              <a:t>Rhett Fussell, PE</a:t>
            </a:r>
          </a:p>
          <a:p>
            <a:r>
              <a:rPr lang="en-US" b="1" dirty="0" smtClean="0"/>
              <a:t>	Parsons Brinckerhoff</a:t>
            </a:r>
          </a:p>
          <a:p>
            <a:r>
              <a:rPr lang="en-US" b="1" dirty="0" smtClean="0">
                <a:solidFill>
                  <a:srgbClr val="00518E"/>
                </a:solidFill>
              </a:rPr>
              <a:t>	Fussell@pbworld.com</a:t>
            </a:r>
          </a:p>
          <a:p>
            <a:endParaRPr lang="en-US" dirty="0"/>
          </a:p>
        </p:txBody>
      </p:sp>
      <p:pic>
        <p:nvPicPr>
          <p:cNvPr id="9" name="Picture 8" descr="140908-beer-germany-5a_e7d07f1d56661c0db314a2d7e1053cf1.jpg"/>
          <p:cNvPicPr>
            <a:picLocks noChangeAspect="1"/>
          </p:cNvPicPr>
          <p:nvPr/>
        </p:nvPicPr>
        <p:blipFill>
          <a:blip r:embed="rId6" cstate="print"/>
          <a:stretch>
            <a:fillRect/>
          </a:stretch>
        </p:blipFill>
        <p:spPr>
          <a:xfrm>
            <a:off x="6096000" y="4419600"/>
            <a:ext cx="2470016" cy="1828800"/>
          </a:xfrm>
          <a:prstGeom prst="rect">
            <a:avLst/>
          </a:prstGeom>
        </p:spPr>
      </p:pic>
      <p:pic>
        <p:nvPicPr>
          <p:cNvPr id="12" name="Picture 11" descr="vodka.jpg"/>
          <p:cNvPicPr>
            <a:picLocks noChangeAspect="1"/>
          </p:cNvPicPr>
          <p:nvPr/>
        </p:nvPicPr>
        <p:blipFill>
          <a:blip r:embed="rId7" cstate="print"/>
          <a:stretch>
            <a:fillRect/>
          </a:stretch>
        </p:blipFill>
        <p:spPr>
          <a:xfrm>
            <a:off x="4038600" y="3810000"/>
            <a:ext cx="1821644" cy="1347040"/>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Project &amp; why mobile phone data</a:t>
            </a:r>
            <a:endParaRPr lang="en-US" dirty="0"/>
          </a:p>
        </p:txBody>
      </p:sp>
      <p:sp>
        <p:nvSpPr>
          <p:cNvPr id="3" name="Text Placeholder 2"/>
          <p:cNvSpPr>
            <a:spLocks noGrp="1"/>
          </p:cNvSpPr>
          <p:nvPr>
            <p:ph type="body" idx="1"/>
          </p:nvPr>
        </p:nvSpPr>
        <p:spPr/>
        <p:txBody>
          <a:bodyPr/>
          <a:lstStyle/>
          <a:p>
            <a:r>
              <a:rPr lang="en-US" sz="2800" dirty="0" smtClean="0"/>
              <a:t>No Horsing Around!!!</a:t>
            </a:r>
            <a:endParaRPr lang="en-US" sz="2800" dirty="0"/>
          </a:p>
        </p:txBody>
      </p:sp>
      <p:sp>
        <p:nvSpPr>
          <p:cNvPr id="40962" name="AutoShape 2" descr="Image result for horse on mobile phon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40964" name="AutoShape 4" descr="Image result for horse on mobile phon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6" name="Picture 5" descr="horse-cart-phone.jpg"/>
          <p:cNvPicPr>
            <a:picLocks noChangeAspect="1"/>
          </p:cNvPicPr>
          <p:nvPr/>
        </p:nvPicPr>
        <p:blipFill>
          <a:blip r:embed="rId3" cstate="print"/>
          <a:stretch>
            <a:fillRect/>
          </a:stretch>
        </p:blipFill>
        <p:spPr>
          <a:xfrm>
            <a:off x="3200400" y="457200"/>
            <a:ext cx="5048250" cy="3285246"/>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l="22234" t="21084" r="21367"/>
          <a:stretch>
            <a:fillRect/>
          </a:stretch>
        </p:blipFill>
        <p:spPr bwMode="auto">
          <a:xfrm>
            <a:off x="228600" y="914400"/>
            <a:ext cx="4953000" cy="4367213"/>
          </a:xfrm>
          <a:prstGeom prst="rect">
            <a:avLst/>
          </a:prstGeom>
          <a:noFill/>
          <a:ln w="9525">
            <a:noFill/>
            <a:miter lim="800000"/>
            <a:headEnd/>
            <a:tailEnd/>
          </a:ln>
          <a:effectLst/>
        </p:spPr>
      </p:pic>
      <p:sp>
        <p:nvSpPr>
          <p:cNvPr id="2" name="Title 1"/>
          <p:cNvSpPr>
            <a:spLocks noGrp="1"/>
          </p:cNvSpPr>
          <p:nvPr>
            <p:ph type="title"/>
          </p:nvPr>
        </p:nvSpPr>
        <p:spPr>
          <a:xfrm>
            <a:off x="457200" y="0"/>
            <a:ext cx="8229600" cy="1143000"/>
          </a:xfrm>
        </p:spPr>
        <p:txBody>
          <a:bodyPr/>
          <a:lstStyle/>
          <a:p>
            <a:r>
              <a:rPr lang="en-US" sz="3200" dirty="0" smtClean="0">
                <a:latin typeface="Aharoni" pitchFamily="2" charset="-79"/>
                <a:cs typeface="Aharoni" pitchFamily="2" charset="-79"/>
              </a:rPr>
              <a:t>The Project: Moore County Region</a:t>
            </a:r>
            <a:br>
              <a:rPr lang="en-US" sz="3200" dirty="0" smtClean="0">
                <a:latin typeface="Aharoni" pitchFamily="2" charset="-79"/>
                <a:cs typeface="Aharoni" pitchFamily="2" charset="-79"/>
              </a:rPr>
            </a:br>
            <a:r>
              <a:rPr lang="en-US" sz="3200" dirty="0" smtClean="0">
                <a:latin typeface="Aharoni" pitchFamily="2" charset="-79"/>
                <a:cs typeface="Aharoni" pitchFamily="2" charset="-79"/>
              </a:rPr>
              <a:t>(Southwest of Raleigh, NC)</a:t>
            </a:r>
            <a:endParaRPr lang="en-US" sz="3200" dirty="0">
              <a:latin typeface="Aharoni" pitchFamily="2" charset="-79"/>
              <a:cs typeface="Aharoni" pitchFamily="2" charset="-79"/>
            </a:endParaRPr>
          </a:p>
        </p:txBody>
      </p:sp>
      <p:pic>
        <p:nvPicPr>
          <p:cNvPr id="6" name="Picture 1"/>
          <p:cNvPicPr>
            <a:picLocks noChangeAspect="1" noChangeArrowheads="1"/>
          </p:cNvPicPr>
          <p:nvPr/>
        </p:nvPicPr>
        <p:blipFill>
          <a:blip r:embed="rId4" cstate="print"/>
          <a:srcRect l="17315" t="9030"/>
          <a:stretch>
            <a:fillRect/>
          </a:stretch>
        </p:blipFill>
        <p:spPr bwMode="auto">
          <a:xfrm>
            <a:off x="3276600" y="1676400"/>
            <a:ext cx="5867400" cy="5181600"/>
          </a:xfrm>
          <a:prstGeom prst="rect">
            <a:avLst/>
          </a:prstGeom>
          <a:noFill/>
          <a:ln w="12700">
            <a:solidFill>
              <a:schemeClr val="tx1"/>
            </a:solidFill>
            <a:miter lim="800000"/>
            <a:headEnd/>
            <a:tailEnd/>
          </a:ln>
        </p:spPr>
      </p:pic>
      <p:sp>
        <p:nvSpPr>
          <p:cNvPr id="7" name="Freeform 6"/>
          <p:cNvSpPr/>
          <p:nvPr/>
        </p:nvSpPr>
        <p:spPr>
          <a:xfrm>
            <a:off x="3370997" y="1828800"/>
            <a:ext cx="5295331" cy="4531057"/>
          </a:xfrm>
          <a:custGeom>
            <a:avLst/>
            <a:gdLst>
              <a:gd name="connsiteX0" fmla="*/ 0 w 5295331"/>
              <a:gd name="connsiteY0" fmla="*/ 4531057 h 4531057"/>
              <a:gd name="connsiteX1" fmla="*/ 504967 w 5295331"/>
              <a:gd name="connsiteY1" fmla="*/ 4367284 h 4531057"/>
              <a:gd name="connsiteX2" fmla="*/ 832513 w 5295331"/>
              <a:gd name="connsiteY2" fmla="*/ 4244454 h 4531057"/>
              <a:gd name="connsiteX3" fmla="*/ 1009934 w 5295331"/>
              <a:gd name="connsiteY3" fmla="*/ 4039737 h 4531057"/>
              <a:gd name="connsiteX4" fmla="*/ 1228299 w 5295331"/>
              <a:gd name="connsiteY4" fmla="*/ 3534770 h 4531057"/>
              <a:gd name="connsiteX5" fmla="*/ 1555845 w 5295331"/>
              <a:gd name="connsiteY5" fmla="*/ 2947916 h 4531057"/>
              <a:gd name="connsiteX6" fmla="*/ 1692322 w 5295331"/>
              <a:gd name="connsiteY6" fmla="*/ 2552131 h 4531057"/>
              <a:gd name="connsiteX7" fmla="*/ 1897039 w 5295331"/>
              <a:gd name="connsiteY7" fmla="*/ 2415654 h 4531057"/>
              <a:gd name="connsiteX8" fmla="*/ 2115403 w 5295331"/>
              <a:gd name="connsiteY8" fmla="*/ 2019869 h 4531057"/>
              <a:gd name="connsiteX9" fmla="*/ 2606722 w 5295331"/>
              <a:gd name="connsiteY9" fmla="*/ 1719618 h 4531057"/>
              <a:gd name="connsiteX10" fmla="*/ 3452884 w 5295331"/>
              <a:gd name="connsiteY10" fmla="*/ 1542197 h 4531057"/>
              <a:gd name="connsiteX11" fmla="*/ 3794078 w 5295331"/>
              <a:gd name="connsiteY11" fmla="*/ 1282890 h 4531057"/>
              <a:gd name="connsiteX12" fmla="*/ 3916907 w 5295331"/>
              <a:gd name="connsiteY12" fmla="*/ 859809 h 4531057"/>
              <a:gd name="connsiteX13" fmla="*/ 4285397 w 5295331"/>
              <a:gd name="connsiteY13" fmla="*/ 477672 h 4531057"/>
              <a:gd name="connsiteX14" fmla="*/ 5008728 w 5295331"/>
              <a:gd name="connsiteY14" fmla="*/ 177421 h 4531057"/>
              <a:gd name="connsiteX15" fmla="*/ 5295331 w 5295331"/>
              <a:gd name="connsiteY15" fmla="*/ 0 h 4531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95331" h="4531057">
                <a:moveTo>
                  <a:pt x="0" y="4531057"/>
                </a:moveTo>
                <a:lnTo>
                  <a:pt x="504967" y="4367284"/>
                </a:lnTo>
                <a:lnTo>
                  <a:pt x="832513" y="4244454"/>
                </a:lnTo>
                <a:lnTo>
                  <a:pt x="1009934" y="4039737"/>
                </a:lnTo>
                <a:lnTo>
                  <a:pt x="1228299" y="3534770"/>
                </a:lnTo>
                <a:lnTo>
                  <a:pt x="1555845" y="2947916"/>
                </a:lnTo>
                <a:lnTo>
                  <a:pt x="1692322" y="2552131"/>
                </a:lnTo>
                <a:lnTo>
                  <a:pt x="1897039" y="2415654"/>
                </a:lnTo>
                <a:lnTo>
                  <a:pt x="2115403" y="2019869"/>
                </a:lnTo>
                <a:lnTo>
                  <a:pt x="2606722" y="1719618"/>
                </a:lnTo>
                <a:lnTo>
                  <a:pt x="3452884" y="1542197"/>
                </a:lnTo>
                <a:lnTo>
                  <a:pt x="3794078" y="1282890"/>
                </a:lnTo>
                <a:lnTo>
                  <a:pt x="3916907" y="859809"/>
                </a:lnTo>
                <a:lnTo>
                  <a:pt x="4285397" y="477672"/>
                </a:lnTo>
                <a:lnTo>
                  <a:pt x="5008728" y="177421"/>
                </a:lnTo>
                <a:lnTo>
                  <a:pt x="5295331" y="0"/>
                </a:lnTo>
              </a:path>
            </a:pathLst>
          </a:custGeom>
          <a:ln w="47625">
            <a:solidFill>
              <a:srgbClr val="00B05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pic>
        <p:nvPicPr>
          <p:cNvPr id="8" name="Picture 7" descr="2014-US-OPEN_LOGO_Final.png"/>
          <p:cNvPicPr>
            <a:picLocks noChangeAspect="1"/>
          </p:cNvPicPr>
          <p:nvPr/>
        </p:nvPicPr>
        <p:blipFill>
          <a:blip r:embed="rId5" cstate="print"/>
          <a:stretch>
            <a:fillRect/>
          </a:stretch>
        </p:blipFill>
        <p:spPr>
          <a:xfrm>
            <a:off x="2057400" y="3276600"/>
            <a:ext cx="957343" cy="1174613"/>
          </a:xfrm>
          <a:prstGeom prst="rect">
            <a:avLst/>
          </a:prstGeom>
        </p:spPr>
      </p:pic>
      <p:pic>
        <p:nvPicPr>
          <p:cNvPr id="9" name="Picture 8" descr="animal-expression-goofy-farmyard-animals-goofy-horse-pictures-smiling-horse-60410.jpg"/>
          <p:cNvPicPr>
            <a:picLocks noChangeAspect="1"/>
          </p:cNvPicPr>
          <p:nvPr/>
        </p:nvPicPr>
        <p:blipFill>
          <a:blip r:embed="rId6" cstate="print"/>
          <a:srcRect l="20690" r="13793" b="17241"/>
          <a:stretch>
            <a:fillRect/>
          </a:stretch>
        </p:blipFill>
        <p:spPr>
          <a:xfrm>
            <a:off x="6324600" y="3581400"/>
            <a:ext cx="1447800" cy="1371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down)">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Mobile Phone Data?</a:t>
            </a:r>
            <a:endParaRPr lang="en-US" dirty="0"/>
          </a:p>
        </p:txBody>
      </p:sp>
      <p:sp>
        <p:nvSpPr>
          <p:cNvPr id="3" name="TextBox 2"/>
          <p:cNvSpPr txBox="1"/>
          <p:nvPr/>
        </p:nvSpPr>
        <p:spPr>
          <a:xfrm>
            <a:off x="990600" y="457200"/>
            <a:ext cx="8153400" cy="4308872"/>
          </a:xfrm>
          <a:prstGeom prst="rect">
            <a:avLst/>
          </a:prstGeom>
          <a:noFill/>
        </p:spPr>
        <p:txBody>
          <a:bodyPr wrap="square" rtlCol="0">
            <a:spAutoFit/>
          </a:bodyPr>
          <a:lstStyle/>
          <a:p>
            <a:pPr lvl="1">
              <a:spcAft>
                <a:spcPts val="600"/>
              </a:spcAft>
              <a:buBlip>
                <a:blip r:embed="rId3"/>
              </a:buBlip>
            </a:pPr>
            <a:r>
              <a:rPr lang="en-US" sz="2400" b="1" dirty="0" smtClean="0">
                <a:latin typeface="Calibri" pitchFamily="34" charset="0"/>
                <a:cs typeface="Calibri" pitchFamily="34" charset="0"/>
              </a:rPr>
              <a:t>NCDOT Controversial Project</a:t>
            </a:r>
          </a:p>
          <a:p>
            <a:pPr lvl="3">
              <a:spcAft>
                <a:spcPts val="600"/>
              </a:spcAft>
              <a:buFont typeface="Arial" pitchFamily="34" charset="0"/>
              <a:buChar char="•"/>
            </a:pPr>
            <a:r>
              <a:rPr lang="en-US" b="1" dirty="0" smtClean="0">
                <a:solidFill>
                  <a:srgbClr val="005DA2"/>
                </a:solidFill>
                <a:latin typeface="Calibri" pitchFamily="34" charset="0"/>
                <a:cs typeface="Calibri" pitchFamily="34" charset="0"/>
              </a:rPr>
              <a:t>Bypass Through Prime Land</a:t>
            </a:r>
          </a:p>
          <a:p>
            <a:pPr lvl="3">
              <a:spcAft>
                <a:spcPts val="600"/>
              </a:spcAft>
            </a:pPr>
            <a:endParaRPr lang="en-US" b="1" dirty="0" smtClean="0">
              <a:solidFill>
                <a:srgbClr val="005DA2"/>
              </a:solidFill>
              <a:latin typeface="Calibri" pitchFamily="34" charset="0"/>
              <a:cs typeface="Calibri" pitchFamily="34" charset="0"/>
            </a:endParaRPr>
          </a:p>
          <a:p>
            <a:pPr lvl="1">
              <a:spcAft>
                <a:spcPts val="2400"/>
              </a:spcAft>
              <a:buBlip>
                <a:blip r:embed="rId3"/>
              </a:buBlip>
            </a:pPr>
            <a:r>
              <a:rPr lang="en-US" sz="2400" b="1" dirty="0" smtClean="0">
                <a:solidFill>
                  <a:srgbClr val="262626"/>
                </a:solidFill>
                <a:latin typeface="Calibri" pitchFamily="34" charset="0"/>
                <a:cs typeface="Calibri" pitchFamily="34" charset="0"/>
              </a:rPr>
              <a:t>Borrowing Model Structure</a:t>
            </a:r>
            <a:endParaRPr lang="en-US" sz="2400" b="1" dirty="0" smtClean="0">
              <a:latin typeface="Calibri" pitchFamily="34" charset="0"/>
              <a:cs typeface="Calibri" pitchFamily="34" charset="0"/>
            </a:endParaRPr>
          </a:p>
          <a:p>
            <a:pPr lvl="1">
              <a:spcAft>
                <a:spcPts val="600"/>
              </a:spcAft>
              <a:buBlip>
                <a:blip r:embed="rId3"/>
              </a:buBlip>
            </a:pPr>
            <a:r>
              <a:rPr lang="en-US" sz="2400" b="1" dirty="0" smtClean="0">
                <a:latin typeface="Calibri" pitchFamily="34" charset="0"/>
                <a:cs typeface="Calibri" pitchFamily="34" charset="0"/>
              </a:rPr>
              <a:t>Needed a Data Source that Was Reliable</a:t>
            </a:r>
          </a:p>
          <a:p>
            <a:pPr lvl="3">
              <a:spcAft>
                <a:spcPts val="600"/>
              </a:spcAft>
              <a:buFont typeface="Arial" pitchFamily="34" charset="0"/>
              <a:buChar char="•"/>
            </a:pPr>
            <a:r>
              <a:rPr lang="en-US" b="1" dirty="0" smtClean="0">
                <a:solidFill>
                  <a:srgbClr val="005DA2"/>
                </a:solidFill>
                <a:latin typeface="Calibri" pitchFamily="34" charset="0"/>
                <a:cs typeface="Calibri" pitchFamily="34" charset="0"/>
              </a:rPr>
              <a:t>Trustworthy &amp; Not Biased By Locals</a:t>
            </a:r>
          </a:p>
          <a:p>
            <a:pPr lvl="3">
              <a:spcAft>
                <a:spcPts val="600"/>
              </a:spcAft>
            </a:pPr>
            <a:endParaRPr lang="en-US" b="1" dirty="0" smtClean="0">
              <a:solidFill>
                <a:srgbClr val="005DA2"/>
              </a:solidFill>
              <a:latin typeface="Calibri" pitchFamily="34" charset="0"/>
              <a:cs typeface="Calibri" pitchFamily="34" charset="0"/>
            </a:endParaRPr>
          </a:p>
          <a:p>
            <a:pPr lvl="1">
              <a:spcAft>
                <a:spcPts val="1200"/>
              </a:spcAft>
              <a:buBlip>
                <a:blip r:embed="rId3"/>
              </a:buBlip>
            </a:pPr>
            <a:r>
              <a:rPr lang="en-US" sz="2400" b="1" dirty="0" smtClean="0">
                <a:latin typeface="Calibri" pitchFamily="34" charset="0"/>
                <a:cs typeface="Calibri" pitchFamily="34" charset="0"/>
              </a:rPr>
              <a:t>Cheap and Easy Data to Help The Modelers</a:t>
            </a:r>
          </a:p>
          <a:p>
            <a:pPr lvl="3">
              <a:spcAft>
                <a:spcPts val="1200"/>
              </a:spcAft>
              <a:buFont typeface="Arial" pitchFamily="34" charset="0"/>
              <a:buChar char="•"/>
            </a:pPr>
            <a:r>
              <a:rPr lang="en-US" b="1" dirty="0" smtClean="0">
                <a:solidFill>
                  <a:srgbClr val="0070C0"/>
                </a:solidFill>
                <a:latin typeface="Calibri" pitchFamily="34" charset="0"/>
                <a:cs typeface="Calibri" pitchFamily="34" charset="0"/>
              </a:rPr>
              <a:t>$10k-25k versus $250K Survey</a:t>
            </a:r>
            <a:endParaRPr lang="en-US" b="1" dirty="0">
              <a:solidFill>
                <a:srgbClr val="0070C0"/>
              </a:solidFill>
              <a:latin typeface="Calibri" pitchFamily="34" charset="0"/>
              <a:cs typeface="Calibri" pitchFamily="34" charset="0"/>
            </a:endParaRPr>
          </a:p>
          <a:p>
            <a:pPr>
              <a:spcAft>
                <a:spcPts val="600"/>
              </a:spcAft>
            </a:pPr>
            <a:endParaRPr lang="en-US" dirty="0">
              <a:latin typeface="Calibri" pitchFamily="34" charset="0"/>
              <a:cs typeface="Calibri" pitchFamily="34" charset="0"/>
            </a:endParaRPr>
          </a:p>
        </p:txBody>
      </p:sp>
      <p:grpSp>
        <p:nvGrpSpPr>
          <p:cNvPr id="7" name="Group 6"/>
          <p:cNvGrpSpPr/>
          <p:nvPr/>
        </p:nvGrpSpPr>
        <p:grpSpPr>
          <a:xfrm>
            <a:off x="533400" y="5257800"/>
            <a:ext cx="8610600" cy="1368857"/>
            <a:chOff x="533400" y="5257800"/>
            <a:chExt cx="8610600" cy="1368857"/>
          </a:xfrm>
        </p:grpSpPr>
        <p:pic>
          <p:nvPicPr>
            <p:cNvPr id="5" name="Picture 4" descr="MC900012906.WMF"/>
            <p:cNvPicPr>
              <a:picLocks noChangeAspect="1"/>
            </p:cNvPicPr>
            <p:nvPr/>
          </p:nvPicPr>
          <p:blipFill>
            <a:blip r:embed="rId4" cstate="print"/>
            <a:stretch>
              <a:fillRect/>
            </a:stretch>
          </p:blipFill>
          <p:spPr>
            <a:xfrm>
              <a:off x="7338974" y="5257800"/>
              <a:ext cx="1805026" cy="1368857"/>
            </a:xfrm>
            <a:prstGeom prst="rect">
              <a:avLst/>
            </a:prstGeom>
          </p:spPr>
        </p:pic>
        <p:sp>
          <p:nvSpPr>
            <p:cNvPr id="6" name="Title 1"/>
            <p:cNvSpPr txBox="1">
              <a:spLocks/>
            </p:cNvSpPr>
            <p:nvPr/>
          </p:nvSpPr>
          <p:spPr>
            <a:xfrm>
              <a:off x="533400" y="5791200"/>
              <a:ext cx="7961028" cy="703169"/>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smtClean="0">
                  <a:ln>
                    <a:noFill/>
                  </a:ln>
                  <a:solidFill>
                    <a:srgbClr val="C00000"/>
                  </a:solidFill>
                  <a:effectLst/>
                  <a:uLnTx/>
                  <a:uFillTx/>
                  <a:latin typeface="Calibri" pitchFamily="34" charset="0"/>
                  <a:ea typeface="+mj-ea"/>
                  <a:cs typeface="Calibri" pitchFamily="34" charset="0"/>
                </a:rPr>
                <a:t>Something to Hang Our</a:t>
              </a:r>
              <a:r>
                <a:rPr kumimoji="0" lang="en-US" sz="3200" b="1" i="0" u="none" strike="noStrike" kern="1200" cap="none" spc="0" normalizeH="0" noProof="0" dirty="0" smtClean="0">
                  <a:ln>
                    <a:noFill/>
                  </a:ln>
                  <a:solidFill>
                    <a:srgbClr val="C00000"/>
                  </a:solidFill>
                  <a:effectLst/>
                  <a:uLnTx/>
                  <a:uFillTx/>
                  <a:latin typeface="Calibri" pitchFamily="34" charset="0"/>
                  <a:ea typeface="+mj-ea"/>
                  <a:cs typeface="Calibri" pitchFamily="34" charset="0"/>
                </a:rPr>
                <a:t> Hat On!!</a:t>
              </a:r>
              <a:endParaRPr kumimoji="0" lang="en-US" sz="3200" b="1" i="0" u="none" strike="noStrike" kern="1200" cap="none" spc="0" normalizeH="0" baseline="0" noProof="0" dirty="0">
                <a:ln>
                  <a:noFill/>
                </a:ln>
                <a:solidFill>
                  <a:srgbClr val="C00000"/>
                </a:solidFill>
                <a:effectLst/>
                <a:uLnTx/>
                <a:uFillTx/>
                <a:latin typeface="Calibri" pitchFamily="34" charset="0"/>
                <a:ea typeface="+mj-ea"/>
                <a:cs typeface="Calibri"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Mobile Phone Data?</a:t>
            </a:r>
            <a:endParaRPr lang="en-US" dirty="0"/>
          </a:p>
        </p:txBody>
      </p:sp>
      <p:sp>
        <p:nvSpPr>
          <p:cNvPr id="3" name="TextBox 2"/>
          <p:cNvSpPr txBox="1"/>
          <p:nvPr/>
        </p:nvSpPr>
        <p:spPr>
          <a:xfrm>
            <a:off x="990600" y="457200"/>
            <a:ext cx="8153400" cy="5386090"/>
          </a:xfrm>
          <a:prstGeom prst="rect">
            <a:avLst/>
          </a:prstGeom>
          <a:noFill/>
        </p:spPr>
        <p:txBody>
          <a:bodyPr wrap="square" rtlCol="0">
            <a:spAutoFit/>
          </a:bodyPr>
          <a:lstStyle/>
          <a:p>
            <a:pPr lvl="1">
              <a:spcAft>
                <a:spcPts val="2400"/>
              </a:spcAft>
              <a:buBlip>
                <a:blip r:embed="rId3"/>
              </a:buBlip>
            </a:pPr>
            <a:endParaRPr lang="en-US" sz="3200" b="1" dirty="0" smtClean="0">
              <a:latin typeface="Calibri" pitchFamily="34" charset="0"/>
              <a:cs typeface="Calibri" pitchFamily="34" charset="0"/>
            </a:endParaRPr>
          </a:p>
          <a:p>
            <a:pPr lvl="1">
              <a:spcAft>
                <a:spcPts val="2400"/>
              </a:spcAft>
              <a:buBlip>
                <a:blip r:embed="rId3"/>
              </a:buBlip>
            </a:pPr>
            <a:r>
              <a:rPr lang="en-US" sz="3200" b="1" dirty="0" smtClean="0">
                <a:latin typeface="Calibri" pitchFamily="34" charset="0"/>
                <a:cs typeface="Calibri" pitchFamily="34" charset="0"/>
              </a:rPr>
              <a:t>Local Travel Only?</a:t>
            </a:r>
          </a:p>
          <a:p>
            <a:pPr lvl="1">
              <a:spcAft>
                <a:spcPts val="2400"/>
              </a:spcAft>
              <a:buBlip>
                <a:blip r:embed="rId3"/>
              </a:buBlip>
            </a:pPr>
            <a:endParaRPr lang="en-US" sz="3200" b="1" dirty="0" smtClean="0">
              <a:latin typeface="Calibri" pitchFamily="34" charset="0"/>
              <a:cs typeface="Calibri" pitchFamily="34" charset="0"/>
            </a:endParaRPr>
          </a:p>
          <a:p>
            <a:pPr lvl="1">
              <a:spcAft>
                <a:spcPts val="2400"/>
              </a:spcAft>
              <a:buBlip>
                <a:blip r:embed="rId3"/>
              </a:buBlip>
            </a:pPr>
            <a:r>
              <a:rPr lang="en-US" sz="3200" b="1" dirty="0" smtClean="0">
                <a:latin typeface="Calibri" pitchFamily="34" charset="0"/>
                <a:cs typeface="Calibri" pitchFamily="34" charset="0"/>
              </a:rPr>
              <a:t>Needed to Know Resident </a:t>
            </a:r>
            <a:r>
              <a:rPr lang="en-US" sz="3200" b="1" dirty="0" err="1" smtClean="0">
                <a:latin typeface="Calibri" pitchFamily="34" charset="0"/>
                <a:cs typeface="Calibri" pitchFamily="34" charset="0"/>
              </a:rPr>
              <a:t>vs</a:t>
            </a:r>
            <a:r>
              <a:rPr lang="en-US" sz="3200" b="1" dirty="0" smtClean="0">
                <a:latin typeface="Calibri" pitchFamily="34" charset="0"/>
                <a:cs typeface="Calibri" pitchFamily="34" charset="0"/>
              </a:rPr>
              <a:t> Non-Resident</a:t>
            </a:r>
          </a:p>
          <a:p>
            <a:pPr lvl="1">
              <a:spcAft>
                <a:spcPts val="2400"/>
              </a:spcAft>
              <a:buBlip>
                <a:blip r:embed="rId3"/>
              </a:buBlip>
            </a:pPr>
            <a:endParaRPr lang="en-US" sz="3200" b="1" dirty="0" smtClean="0">
              <a:solidFill>
                <a:srgbClr val="0070C0"/>
              </a:solidFill>
              <a:latin typeface="Calibri" pitchFamily="34" charset="0"/>
              <a:cs typeface="Calibri" pitchFamily="34" charset="0"/>
            </a:endParaRPr>
          </a:p>
          <a:p>
            <a:pPr lvl="1">
              <a:spcAft>
                <a:spcPts val="2400"/>
              </a:spcAft>
              <a:buBlip>
                <a:blip r:embed="rId3"/>
              </a:buBlip>
            </a:pPr>
            <a:r>
              <a:rPr lang="en-US" sz="3200" b="1" dirty="0" smtClean="0">
                <a:latin typeface="Calibri" pitchFamily="34" charset="0"/>
                <a:cs typeface="Calibri" pitchFamily="34" charset="0"/>
              </a:rPr>
              <a:t>Through Trips</a:t>
            </a:r>
            <a:endParaRPr lang="en-US" sz="3200" b="1" dirty="0">
              <a:latin typeface="Calibri" pitchFamily="34" charset="0"/>
              <a:cs typeface="Calibri" pitchFamily="34" charset="0"/>
            </a:endParaRPr>
          </a:p>
          <a:p>
            <a:pPr>
              <a:spcAft>
                <a:spcPts val="600"/>
              </a:spcAft>
            </a:pPr>
            <a:endParaRPr lang="en-US" sz="3200" dirty="0">
              <a:latin typeface="Calibri" pitchFamily="34" charset="0"/>
              <a:cs typeface="Calibri" pitchFamily="34" charset="0"/>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Our data</a:t>
            </a:r>
            <a:endParaRPr lang="en-US" dirty="0"/>
          </a:p>
        </p:txBody>
      </p:sp>
      <p:sp>
        <p:nvSpPr>
          <p:cNvPr id="3" name="Text Placeholder 2"/>
          <p:cNvSpPr>
            <a:spLocks noGrp="1"/>
          </p:cNvSpPr>
          <p:nvPr>
            <p:ph type="body" idx="1"/>
          </p:nvPr>
        </p:nvSpPr>
        <p:spPr/>
        <p:txBody>
          <a:bodyPr/>
          <a:lstStyle/>
          <a:p>
            <a:endParaRPr lang="en-US" sz="2800"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AirSage </a:t>
            </a:r>
            <a:r>
              <a:rPr lang="en-US" dirty="0" err="1" smtClean="0"/>
              <a:t>WiSE</a:t>
            </a:r>
            <a:r>
              <a:rPr lang="en-US" dirty="0" smtClean="0"/>
              <a:t> Platform</a:t>
            </a:r>
            <a:endParaRPr lang="en-US" dirty="0"/>
          </a:p>
        </p:txBody>
      </p:sp>
      <p:pic>
        <p:nvPicPr>
          <p:cNvPr id="4" name="Picture 2" descr="NEW-GRAPHIC4 page 4"/>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r="-61"/>
          <a:stretch/>
        </p:blipFill>
        <p:spPr bwMode="auto">
          <a:xfrm>
            <a:off x="381000" y="1752600"/>
            <a:ext cx="8439150" cy="4102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95447855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381000" y="274638"/>
            <a:ext cx="8610600" cy="1173162"/>
          </a:xfrm>
        </p:spPr>
        <p:txBody>
          <a:bodyPr>
            <a:noAutofit/>
          </a:bodyPr>
          <a:lstStyle/>
          <a:p>
            <a:r>
              <a:rPr lang="en-US" sz="3600" dirty="0" smtClean="0"/>
              <a:t>Methodology – Subscriber Classification</a:t>
            </a:r>
          </a:p>
        </p:txBody>
      </p:sp>
      <p:sp>
        <p:nvSpPr>
          <p:cNvPr id="11267" name="Content Placeholder 2"/>
          <p:cNvSpPr>
            <a:spLocks noGrp="1"/>
          </p:cNvSpPr>
          <p:nvPr>
            <p:ph idx="1"/>
          </p:nvPr>
        </p:nvSpPr>
        <p:spPr/>
        <p:txBody>
          <a:bodyPr/>
          <a:lstStyle/>
          <a:p>
            <a:pPr>
              <a:defRPr/>
            </a:pPr>
            <a:r>
              <a:rPr lang="en-US" sz="2800" dirty="0" smtClean="0"/>
              <a:t>Assign a 'home zone' as being wherever a subscriber was during 'home time' for at least half the weekdays (20 for Moore County) during the study period.  'home time' is from 9 PM to 7 AM.</a:t>
            </a:r>
          </a:p>
          <a:p>
            <a:pPr marL="0" indent="0">
              <a:buFont typeface="Wingdings" pitchFamily="2" charset="2"/>
              <a:buNone/>
              <a:defRPr/>
            </a:pPr>
            <a:endParaRPr lang="en-US" sz="2800" dirty="0" smtClean="0"/>
          </a:p>
          <a:p>
            <a:pPr>
              <a:defRPr/>
            </a:pPr>
            <a:r>
              <a:rPr lang="en-US" sz="2800" dirty="0" smtClean="0">
                <a:solidFill>
                  <a:srgbClr val="FF0000"/>
                </a:solidFill>
              </a:rPr>
              <a:t>Residents</a:t>
            </a:r>
            <a:r>
              <a:rPr lang="en-US" sz="2800" dirty="0" smtClean="0"/>
              <a:t> are defined as having a 'home zone' in the study area.</a:t>
            </a:r>
          </a:p>
          <a:p>
            <a:pPr>
              <a:defRPr/>
            </a:pPr>
            <a:endParaRPr lang="en-US" sz="2800" dirty="0" smtClean="0"/>
          </a:p>
          <a:p>
            <a:pPr>
              <a:defRPr/>
            </a:pPr>
            <a:r>
              <a:rPr lang="en-US" sz="2800" dirty="0" smtClean="0">
                <a:solidFill>
                  <a:srgbClr val="FF0000"/>
                </a:solidFill>
              </a:rPr>
              <a:t>Non-Residents</a:t>
            </a:r>
            <a:r>
              <a:rPr lang="en-US" sz="2800" dirty="0" smtClean="0"/>
              <a:t> are outside Moore County</a:t>
            </a:r>
          </a:p>
          <a:p>
            <a:pPr>
              <a:defRPr/>
            </a:pPr>
            <a:endParaRPr lang="en-US" sz="2800" dirty="0"/>
          </a:p>
          <a:p>
            <a:pPr>
              <a:buFont typeface="Wingdings" pitchFamily="2" charset="2"/>
              <a:buNone/>
              <a:defRPr/>
            </a:pPr>
            <a:endParaRPr lang="en-US" sz="1600" dirty="0" smtClean="0"/>
          </a:p>
          <a:p>
            <a:pPr>
              <a:buFont typeface="Wingdings" pitchFamily="2" charset="2"/>
              <a:buNone/>
              <a:defRPr/>
            </a:pPr>
            <a:endParaRPr lang="en-US" sz="1600" dirty="0" smtClean="0"/>
          </a:p>
        </p:txBody>
      </p:sp>
      <p:pic>
        <p:nvPicPr>
          <p:cNvPr id="5123" name="Picture 3" descr="C:\Users\fussell\AppData\Local\Microsoft\Windows\Temporary Internet Files\Content.IE5\0TFMMUT4\MC900389392[1].wmf"/>
          <p:cNvPicPr>
            <a:picLocks noChangeAspect="1" noChangeArrowheads="1"/>
          </p:cNvPicPr>
          <p:nvPr/>
        </p:nvPicPr>
        <p:blipFill>
          <a:blip r:embed="rId3" cstate="print"/>
          <a:srcRect/>
          <a:stretch>
            <a:fillRect/>
          </a:stretch>
        </p:blipFill>
        <p:spPr bwMode="auto">
          <a:xfrm>
            <a:off x="7620000" y="5257800"/>
            <a:ext cx="868363" cy="911225"/>
          </a:xfrm>
          <a:prstGeom prst="rect">
            <a:avLst/>
          </a:prstGeom>
          <a:noFill/>
        </p:spPr>
      </p:pic>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AirSage Template">
  <a:themeElements>
    <a:clrScheme name="Airsage">
      <a:dk1>
        <a:srgbClr val="262626"/>
      </a:dk1>
      <a:lt1>
        <a:sysClr val="window" lastClr="FFFFFF"/>
      </a:lt1>
      <a:dk2>
        <a:srgbClr val="98080B"/>
      </a:dk2>
      <a:lt2>
        <a:srgbClr val="D6D5D8"/>
      </a:lt2>
      <a:accent1>
        <a:srgbClr val="002E58"/>
      </a:accent1>
      <a:accent2>
        <a:srgbClr val="C4161C"/>
      </a:accent2>
      <a:accent3>
        <a:srgbClr val="336688"/>
      </a:accent3>
      <a:accent4>
        <a:srgbClr val="523457"/>
      </a:accent4>
      <a:accent5>
        <a:srgbClr val="9BC7C6"/>
      </a:accent5>
      <a:accent6>
        <a:srgbClr val="C12322"/>
      </a:accent6>
      <a:hlink>
        <a:srgbClr val="B17486"/>
      </a:hlink>
      <a:folHlink>
        <a:srgbClr val="777777"/>
      </a:folHlink>
    </a:clrScheme>
    <a:fontScheme name="AirSage">
      <a:majorFont>
        <a:latin typeface="Myriad Pro"/>
        <a:ea typeface=""/>
        <a:cs typeface=""/>
      </a:majorFont>
      <a:minorFont>
        <a:latin typeface="Myriad Pro"/>
        <a:ea typeface=""/>
        <a:cs typeface=""/>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Adjacency</Template>
  <TotalTime>7545</TotalTime>
  <Words>1070</Words>
  <Application>Microsoft Office PowerPoint</Application>
  <PresentationFormat>On-screen Show (4:3)</PresentationFormat>
  <Paragraphs>237</Paragraphs>
  <Slides>22</Slides>
  <Notes>21</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22</vt:i4>
      </vt:variant>
    </vt:vector>
  </HeadingPairs>
  <TitlesOfParts>
    <vt:vector size="32" baseType="lpstr">
      <vt:lpstr>Arial</vt:lpstr>
      <vt:lpstr>Calibri</vt:lpstr>
      <vt:lpstr>MS PGothic</vt:lpstr>
      <vt:lpstr>Times New Roman</vt:lpstr>
      <vt:lpstr>Myriad Pro</vt:lpstr>
      <vt:lpstr>Aharoni</vt:lpstr>
      <vt:lpstr>Wingdings</vt:lpstr>
      <vt:lpstr>Myriad Pro </vt:lpstr>
      <vt:lpstr>Cambria</vt:lpstr>
      <vt:lpstr>AirSage Template</vt:lpstr>
      <vt:lpstr>No Horsing Around, A Hole in One with Mobile Phone Data</vt:lpstr>
      <vt:lpstr>What Are We Chatting About?</vt:lpstr>
      <vt:lpstr>The Project &amp; why mobile phone data</vt:lpstr>
      <vt:lpstr>The Project: Moore County Region (Southwest of Raleigh, NC)</vt:lpstr>
      <vt:lpstr>Why Mobile Phone Data?</vt:lpstr>
      <vt:lpstr>Why Mobile Phone Data?</vt:lpstr>
      <vt:lpstr>Our data</vt:lpstr>
      <vt:lpstr>AirSage WiSE Platform</vt:lpstr>
      <vt:lpstr>Methodology – Subscriber Classification</vt:lpstr>
      <vt:lpstr>Data Fast Facts</vt:lpstr>
      <vt:lpstr>Airsage TAZ System</vt:lpstr>
      <vt:lpstr>Moore County Study Facts &amp; Figures</vt:lpstr>
      <vt:lpstr>Comparison of Raw Data</vt:lpstr>
      <vt:lpstr>HBW Trips Raw Comparison</vt:lpstr>
      <vt:lpstr>The Outcome…A Visual Impact</vt:lpstr>
      <vt:lpstr>Pinehurst Circle ODs</vt:lpstr>
      <vt:lpstr>Trips Leaving Moore County Daily (External to Internal)</vt:lpstr>
      <vt:lpstr>County to County Flows (Through Trips)</vt:lpstr>
      <vt:lpstr>Slide 19</vt:lpstr>
      <vt:lpstr>Thoughts for You!</vt:lpstr>
      <vt:lpstr>Slide 21</vt:lpstr>
      <vt:lpstr>Many Thanks to Our Other Friends</vt:lpstr>
    </vt:vector>
  </TitlesOfParts>
  <Company>Hewlett-Packard</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Moore County November 2011</dc:title>
  <dc:creator>Johnetta Perry</dc:creator>
  <cp:lastModifiedBy>Rhett fussell</cp:lastModifiedBy>
  <cp:revision>510</cp:revision>
  <cp:lastPrinted>2013-02-06T14:12:50Z</cp:lastPrinted>
  <dcterms:created xsi:type="dcterms:W3CDTF">2011-10-23T14:29:12Z</dcterms:created>
  <dcterms:modified xsi:type="dcterms:W3CDTF">2015-05-18T12:57:43Z</dcterms:modified>
</cp:coreProperties>
</file>