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79" r:id="rId2"/>
    <p:sldId id="290" r:id="rId3"/>
    <p:sldId id="309" r:id="rId4"/>
    <p:sldId id="276" r:id="rId5"/>
    <p:sldId id="286" r:id="rId6"/>
    <p:sldId id="285" r:id="rId7"/>
    <p:sldId id="256" r:id="rId8"/>
    <p:sldId id="308" r:id="rId9"/>
    <p:sldId id="271" r:id="rId10"/>
    <p:sldId id="304" r:id="rId11"/>
    <p:sldId id="270" r:id="rId12"/>
    <p:sldId id="298" r:id="rId13"/>
    <p:sldId id="307" r:id="rId14"/>
    <p:sldId id="287" r:id="rId15"/>
    <p:sldId id="288" r:id="rId16"/>
    <p:sldId id="303" r:id="rId17"/>
    <p:sldId id="297" r:id="rId18"/>
    <p:sldId id="302" r:id="rId19"/>
    <p:sldId id="305" r:id="rId20"/>
    <p:sldId id="291" r:id="rId21"/>
    <p:sldId id="292" r:id="rId22"/>
    <p:sldId id="293" r:id="rId23"/>
    <p:sldId id="294" r:id="rId24"/>
    <p:sldId id="295" r:id="rId25"/>
    <p:sldId id="296" r:id="rId26"/>
    <p:sldId id="306" r:id="rId27"/>
    <p:sldId id="275" r:id="rId28"/>
    <p:sldId id="273" r:id="rId29"/>
    <p:sldId id="274" r:id="rId30"/>
    <p:sldId id="278" r:id="rId31"/>
    <p:sldId id="277" r:id="rId32"/>
    <p:sldId id="299" r:id="rId33"/>
    <p:sldId id="301" r:id="rId34"/>
    <p:sldId id="284" r:id="rId3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7708" autoAdjust="0"/>
  </p:normalViewPr>
  <p:slideViewPr>
    <p:cSldViewPr>
      <p:cViewPr>
        <p:scale>
          <a:sx n="100" d="100"/>
          <a:sy n="100" d="100"/>
        </p:scale>
        <p:origin x="-110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325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9FFAB53D-30DF-4281-8BFC-B8BE67DD5205}" type="datetimeFigureOut">
              <a:rPr lang="en-US" smtClean="0"/>
              <a:pPr/>
              <a:t>5/16/2015</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DEE39102-B71C-495C-94C2-61858C8414B7}" type="slidenum">
              <a:rPr lang="en-US" smtClean="0"/>
              <a:pPr/>
              <a:t>‹#›</a:t>
            </a:fld>
            <a:endParaRPr lang="en-US"/>
          </a:p>
        </p:txBody>
      </p:sp>
    </p:spTree>
    <p:extLst>
      <p:ext uri="{BB962C8B-B14F-4D97-AF65-F5344CB8AC3E}">
        <p14:creationId xmlns:p14="http://schemas.microsoft.com/office/powerpoint/2010/main" xmlns="" val="1880257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7" tIns="46219" rIns="92437" bIns="46219" rtlCol="0"/>
          <a:lstStyle>
            <a:lvl1pPr algn="l">
              <a:defRPr sz="1200"/>
            </a:lvl1pPr>
          </a:lstStyle>
          <a:p>
            <a:endParaRPr lang="en-US"/>
          </a:p>
        </p:txBody>
      </p:sp>
      <p:sp>
        <p:nvSpPr>
          <p:cNvPr id="3" name="Date Placeholder 2"/>
          <p:cNvSpPr>
            <a:spLocks noGrp="1"/>
          </p:cNvSpPr>
          <p:nvPr>
            <p:ph type="dt" idx="1"/>
          </p:nvPr>
        </p:nvSpPr>
        <p:spPr>
          <a:xfrm>
            <a:off x="3898101" y="0"/>
            <a:ext cx="2982119" cy="464820"/>
          </a:xfrm>
          <a:prstGeom prst="rect">
            <a:avLst/>
          </a:prstGeom>
        </p:spPr>
        <p:txBody>
          <a:bodyPr vert="horz" lIns="92437" tIns="46219" rIns="92437" bIns="46219" rtlCol="0"/>
          <a:lstStyle>
            <a:lvl1pPr algn="r">
              <a:defRPr sz="1200"/>
            </a:lvl1pPr>
          </a:lstStyle>
          <a:p>
            <a:fld id="{5862F665-1B7F-45B2-A674-752EC8B5AFDF}" type="datetimeFigureOut">
              <a:rPr lang="en-US" smtClean="0"/>
              <a:pPr/>
              <a:t>5/16/2015</a:t>
            </a:fld>
            <a:endParaRPr lang="en-US"/>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2437" tIns="46219" rIns="92437" bIns="4621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37" tIns="46219" rIns="92437" bIns="462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37" tIns="46219" rIns="92437"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898101" y="8829967"/>
            <a:ext cx="2982119" cy="464820"/>
          </a:xfrm>
          <a:prstGeom prst="rect">
            <a:avLst/>
          </a:prstGeom>
        </p:spPr>
        <p:txBody>
          <a:bodyPr vert="horz" lIns="92437" tIns="46219" rIns="92437" bIns="46219" rtlCol="0" anchor="b"/>
          <a:lstStyle>
            <a:lvl1pPr algn="r">
              <a:defRPr sz="1200"/>
            </a:lvl1pPr>
          </a:lstStyle>
          <a:p>
            <a:fld id="{E2666ED0-B9FB-4D11-8DDE-2D276C966712}" type="slidenum">
              <a:rPr lang="en-US" smtClean="0"/>
              <a:pPr/>
              <a:t>‹#›</a:t>
            </a:fld>
            <a:endParaRPr lang="en-US"/>
          </a:p>
        </p:txBody>
      </p:sp>
    </p:spTree>
    <p:extLst>
      <p:ext uri="{BB962C8B-B14F-4D97-AF65-F5344CB8AC3E}">
        <p14:creationId xmlns:p14="http://schemas.microsoft.com/office/powerpoint/2010/main" xmlns="" val="170631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FD7D96-CC1F-4A89-A23B-1CDEEF4269E5}" type="slidenum">
              <a:rPr lang="en-US">
                <a:solidFill>
                  <a:prstClr val="black"/>
                </a:solidFill>
              </a:rPr>
              <a:pPr fontAlgn="base">
                <a:spcBef>
                  <a:spcPct val="0"/>
                </a:spcBef>
                <a:spcAft>
                  <a:spcPct val="0"/>
                </a:spcAft>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4441">
              <a:defRPr/>
            </a:pPr>
            <a:r>
              <a:rPr lang="en-US" altLang="en-US" dirty="0" smtClean="0"/>
              <a:t>Created in 1965, the Delaware Valley Regional Planning Commission (DVRPC) is the federally designated Metropolitan Planning Organization (MPO) for the Delaware Valley region (Greater Philadelphia region).  Somewhat unique among MPOs in that we are a bi-state agency covering sections of </a:t>
            </a:r>
            <a:r>
              <a:rPr lang="en-US" altLang="en-US" dirty="0" err="1" smtClean="0"/>
              <a:t>nj</a:t>
            </a:r>
            <a:r>
              <a:rPr lang="en-US" altLang="en-US" dirty="0" smtClean="0"/>
              <a:t> and pa. The region includes Bucks, Chester, Delaware, and Montgomery counties as well as the City of Philadelphia, in Pennsylvania; and Burlington, Camden, Gloucester, and Mercer counties in New Jersey. These nine counties together comprise over 3,800 square miles and are made up of over 350 municipalities. The region is home to 5.5 million residents and 2.8 million jobs. </a:t>
            </a:r>
            <a:r>
              <a:rPr lang="en-US" altLang="en-US" smtClean="0"/>
              <a:t>Land use varies from the dense urban core of Center City Philadelphia to the open rural areas of the New Jersey Pinelands. </a:t>
            </a:r>
          </a:p>
          <a:p>
            <a:endParaRPr lang="en-US"/>
          </a:p>
        </p:txBody>
      </p:sp>
      <p:sp>
        <p:nvSpPr>
          <p:cNvPr id="4" name="Slide Number Placeholder 3"/>
          <p:cNvSpPr>
            <a:spLocks noGrp="1"/>
          </p:cNvSpPr>
          <p:nvPr>
            <p:ph type="sldNum" sz="quarter" idx="10"/>
          </p:nvPr>
        </p:nvSpPr>
        <p:spPr/>
        <p:txBody>
          <a:bodyPr/>
          <a:lstStyle/>
          <a:p>
            <a:fld id="{E2666ED0-B9FB-4D11-8DDE-2D276C966712}" type="slidenum">
              <a:rPr lang="en-US" smtClean="0"/>
              <a:pPr/>
              <a:t>2</a:t>
            </a:fld>
            <a:endParaRPr lang="en-US"/>
          </a:p>
        </p:txBody>
      </p:sp>
    </p:spTree>
    <p:extLst>
      <p:ext uri="{BB962C8B-B14F-4D97-AF65-F5344CB8AC3E}">
        <p14:creationId xmlns:p14="http://schemas.microsoft.com/office/powerpoint/2010/main" xmlns="" val="2819385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Qualcomm</a:t>
            </a:r>
            <a:r>
              <a:rPr lang="en-US" baseline="0" dirty="0" smtClean="0"/>
              <a:t> Press Release</a:t>
            </a:r>
            <a:endParaRPr lang="en-US" dirty="0"/>
          </a:p>
        </p:txBody>
      </p:sp>
      <p:sp>
        <p:nvSpPr>
          <p:cNvPr id="4" name="Slide Number Placeholder 3"/>
          <p:cNvSpPr>
            <a:spLocks noGrp="1"/>
          </p:cNvSpPr>
          <p:nvPr>
            <p:ph type="sldNum" sz="quarter" idx="10"/>
          </p:nvPr>
        </p:nvSpPr>
        <p:spPr/>
        <p:txBody>
          <a:bodyPr/>
          <a:lstStyle/>
          <a:p>
            <a:fld id="{E2666ED0-B9FB-4D11-8DDE-2D276C966712}" type="slidenum">
              <a:rPr lang="en-US" smtClean="0"/>
              <a:pPr/>
              <a:t>4</a:t>
            </a:fld>
            <a:endParaRPr lang="en-US"/>
          </a:p>
        </p:txBody>
      </p:sp>
    </p:spTree>
    <p:extLst>
      <p:ext uri="{BB962C8B-B14F-4D97-AF65-F5344CB8AC3E}">
        <p14:creationId xmlns:p14="http://schemas.microsoft.com/office/powerpoint/2010/main" xmlns="" val="1941197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66ED0-B9FB-4D11-8DDE-2D276C966712}" type="slidenum">
              <a:rPr lang="en-US" smtClean="0"/>
              <a:pPr/>
              <a:t>21</a:t>
            </a:fld>
            <a:endParaRPr lang="en-US"/>
          </a:p>
        </p:txBody>
      </p:sp>
    </p:spTree>
    <p:extLst>
      <p:ext uri="{BB962C8B-B14F-4D97-AF65-F5344CB8AC3E}">
        <p14:creationId xmlns:p14="http://schemas.microsoft.com/office/powerpoint/2010/main" xmlns="" val="504685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338 Users</a:t>
            </a:r>
            <a:endParaRPr lang="en-US" dirty="0"/>
          </a:p>
        </p:txBody>
      </p:sp>
      <p:sp>
        <p:nvSpPr>
          <p:cNvPr id="4" name="Slide Number Placeholder 3"/>
          <p:cNvSpPr>
            <a:spLocks noGrp="1"/>
          </p:cNvSpPr>
          <p:nvPr>
            <p:ph type="sldNum" sz="quarter" idx="10"/>
          </p:nvPr>
        </p:nvSpPr>
        <p:spPr/>
        <p:txBody>
          <a:bodyPr/>
          <a:lstStyle/>
          <a:p>
            <a:fld id="{E2666ED0-B9FB-4D11-8DDE-2D276C966712}" type="slidenum">
              <a:rPr lang="en-US" smtClean="0"/>
              <a:pPr/>
              <a:t>27</a:t>
            </a:fld>
            <a:endParaRPr lang="en-US"/>
          </a:p>
        </p:txBody>
      </p:sp>
    </p:spTree>
    <p:extLst>
      <p:ext uri="{BB962C8B-B14F-4D97-AF65-F5344CB8AC3E}">
        <p14:creationId xmlns:p14="http://schemas.microsoft.com/office/powerpoint/2010/main" xmlns="" val="578052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5674 Commute</a:t>
            </a:r>
            <a:r>
              <a:rPr lang="en-US" baseline="0" dirty="0" smtClean="0"/>
              <a:t> trips</a:t>
            </a:r>
            <a:endParaRPr lang="en-US" dirty="0"/>
          </a:p>
        </p:txBody>
      </p:sp>
      <p:sp>
        <p:nvSpPr>
          <p:cNvPr id="4" name="Slide Number Placeholder 3"/>
          <p:cNvSpPr>
            <a:spLocks noGrp="1"/>
          </p:cNvSpPr>
          <p:nvPr>
            <p:ph type="sldNum" sz="quarter" idx="10"/>
          </p:nvPr>
        </p:nvSpPr>
        <p:spPr/>
        <p:txBody>
          <a:bodyPr/>
          <a:lstStyle/>
          <a:p>
            <a:fld id="{E2666ED0-B9FB-4D11-8DDE-2D276C966712}" type="slidenum">
              <a:rPr lang="en-US" smtClean="0"/>
              <a:pPr/>
              <a:t>28</a:t>
            </a:fld>
            <a:endParaRPr lang="en-US"/>
          </a:p>
        </p:txBody>
      </p:sp>
    </p:spTree>
    <p:extLst>
      <p:ext uri="{BB962C8B-B14F-4D97-AF65-F5344CB8AC3E}">
        <p14:creationId xmlns:p14="http://schemas.microsoft.com/office/powerpoint/2010/main" xmlns="" val="2734039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3555 Non-commute trips</a:t>
            </a:r>
            <a:endParaRPr lang="en-US" dirty="0"/>
          </a:p>
        </p:txBody>
      </p:sp>
      <p:sp>
        <p:nvSpPr>
          <p:cNvPr id="4" name="Slide Number Placeholder 3"/>
          <p:cNvSpPr>
            <a:spLocks noGrp="1"/>
          </p:cNvSpPr>
          <p:nvPr>
            <p:ph type="sldNum" sz="quarter" idx="10"/>
          </p:nvPr>
        </p:nvSpPr>
        <p:spPr/>
        <p:txBody>
          <a:bodyPr/>
          <a:lstStyle/>
          <a:p>
            <a:fld id="{E2666ED0-B9FB-4D11-8DDE-2D276C966712}" type="slidenum">
              <a:rPr lang="en-US" smtClean="0"/>
              <a:pPr/>
              <a:t>29</a:t>
            </a:fld>
            <a:endParaRPr lang="en-US"/>
          </a:p>
        </p:txBody>
      </p:sp>
    </p:spTree>
    <p:extLst>
      <p:ext uri="{BB962C8B-B14F-4D97-AF65-F5344CB8AC3E}">
        <p14:creationId xmlns:p14="http://schemas.microsoft.com/office/powerpoint/2010/main" xmlns="" val="1957050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Issues</a:t>
            </a:r>
            <a:r>
              <a:rPr lang="en-US" baseline="0" dirty="0" smtClean="0"/>
              <a:t> </a:t>
            </a:r>
            <a:r>
              <a:rPr lang="en-US" baseline="0" dirty="0" err="1" smtClean="0"/>
              <a:t>coloured</a:t>
            </a:r>
            <a:r>
              <a:rPr lang="en-US" baseline="0" dirty="0" smtClean="0"/>
              <a:t> red, Limitations </a:t>
            </a:r>
            <a:r>
              <a:rPr lang="en-US" baseline="0" dirty="0" err="1" smtClean="0"/>
              <a:t>coloured</a:t>
            </a:r>
            <a:r>
              <a:rPr lang="en-US" baseline="0" dirty="0" smtClean="0"/>
              <a:t> blue</a:t>
            </a:r>
            <a:endParaRPr lang="en-US" dirty="0"/>
          </a:p>
        </p:txBody>
      </p:sp>
      <p:sp>
        <p:nvSpPr>
          <p:cNvPr id="4" name="Slide Number Placeholder 3"/>
          <p:cNvSpPr>
            <a:spLocks noGrp="1"/>
          </p:cNvSpPr>
          <p:nvPr>
            <p:ph type="sldNum" sz="quarter" idx="10"/>
          </p:nvPr>
        </p:nvSpPr>
        <p:spPr/>
        <p:txBody>
          <a:bodyPr/>
          <a:lstStyle/>
          <a:p>
            <a:fld id="{E2666ED0-B9FB-4D11-8DDE-2D276C966712}" type="slidenum">
              <a:rPr lang="en-US" smtClean="0"/>
              <a:pPr/>
              <a:t>32</a:t>
            </a:fld>
            <a:endParaRPr lang="en-US"/>
          </a:p>
        </p:txBody>
      </p:sp>
    </p:spTree>
    <p:extLst>
      <p:ext uri="{BB962C8B-B14F-4D97-AF65-F5344CB8AC3E}">
        <p14:creationId xmlns:p14="http://schemas.microsoft.com/office/powerpoint/2010/main" xmlns="" val="279144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FD7D96-CC1F-4A89-A23B-1CDEEF4269E5}" type="slidenum">
              <a:rPr lang="en-US">
                <a:solidFill>
                  <a:prstClr val="black"/>
                </a:solidFill>
              </a:rPr>
              <a:pPr fontAlgn="base">
                <a:spcBef>
                  <a:spcPct val="0"/>
                </a:spcBef>
                <a:spcAft>
                  <a:spcPct val="0"/>
                </a:spcAft>
              </a:pPr>
              <a:t>34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6BFC8E-B490-4ABA-A4D9-30E146D1A821}"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D0997-7A49-4E55-B625-2AEEDE578928}" type="slidenum">
              <a:rPr lang="en-US" smtClean="0"/>
              <a:pPr/>
              <a:t>‹#›</a:t>
            </a:fld>
            <a:endParaRPr lang="en-US"/>
          </a:p>
        </p:txBody>
      </p:sp>
    </p:spTree>
    <p:extLst>
      <p:ext uri="{BB962C8B-B14F-4D97-AF65-F5344CB8AC3E}">
        <p14:creationId xmlns:p14="http://schemas.microsoft.com/office/powerpoint/2010/main" xmlns="" val="2646584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BFC8E-B490-4ABA-A4D9-30E146D1A821}"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D0997-7A49-4E55-B625-2AEEDE578928}" type="slidenum">
              <a:rPr lang="en-US" smtClean="0"/>
              <a:pPr/>
              <a:t>‹#›</a:t>
            </a:fld>
            <a:endParaRPr lang="en-US"/>
          </a:p>
        </p:txBody>
      </p:sp>
    </p:spTree>
    <p:extLst>
      <p:ext uri="{BB962C8B-B14F-4D97-AF65-F5344CB8AC3E}">
        <p14:creationId xmlns:p14="http://schemas.microsoft.com/office/powerpoint/2010/main" xmlns="" val="2049474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BFC8E-B490-4ABA-A4D9-30E146D1A821}"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D0997-7A49-4E55-B625-2AEEDE578928}" type="slidenum">
              <a:rPr lang="en-US" smtClean="0"/>
              <a:pPr/>
              <a:t>‹#›</a:t>
            </a:fld>
            <a:endParaRPr lang="en-US"/>
          </a:p>
        </p:txBody>
      </p:sp>
    </p:spTree>
    <p:extLst>
      <p:ext uri="{BB962C8B-B14F-4D97-AF65-F5344CB8AC3E}">
        <p14:creationId xmlns:p14="http://schemas.microsoft.com/office/powerpoint/2010/main" xmlns="" val="302667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BFC8E-B490-4ABA-A4D9-30E146D1A821}"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D0997-7A49-4E55-B625-2AEEDE578928}" type="slidenum">
              <a:rPr lang="en-US" smtClean="0"/>
              <a:pPr/>
              <a:t>‹#›</a:t>
            </a:fld>
            <a:endParaRPr lang="en-US"/>
          </a:p>
        </p:txBody>
      </p:sp>
    </p:spTree>
    <p:extLst>
      <p:ext uri="{BB962C8B-B14F-4D97-AF65-F5344CB8AC3E}">
        <p14:creationId xmlns:p14="http://schemas.microsoft.com/office/powerpoint/2010/main" xmlns="" val="21191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6BFC8E-B490-4ABA-A4D9-30E146D1A821}"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D0997-7A49-4E55-B625-2AEEDE578928}" type="slidenum">
              <a:rPr lang="en-US" smtClean="0"/>
              <a:pPr/>
              <a:t>‹#›</a:t>
            </a:fld>
            <a:endParaRPr lang="en-US"/>
          </a:p>
        </p:txBody>
      </p:sp>
    </p:spTree>
    <p:extLst>
      <p:ext uri="{BB962C8B-B14F-4D97-AF65-F5344CB8AC3E}">
        <p14:creationId xmlns:p14="http://schemas.microsoft.com/office/powerpoint/2010/main" xmlns="" val="76739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6BFC8E-B490-4ABA-A4D9-30E146D1A821}" type="datetimeFigureOut">
              <a:rPr lang="en-US" smtClean="0"/>
              <a:pPr/>
              <a:t>5/16/2015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D0997-7A49-4E55-B625-2AEEDE578928}" type="slidenum">
              <a:rPr lang="en-US" smtClean="0"/>
              <a:pPr/>
              <a:t>‹#›</a:t>
            </a:fld>
            <a:endParaRPr lang="en-US"/>
          </a:p>
        </p:txBody>
      </p:sp>
    </p:spTree>
    <p:extLst>
      <p:ext uri="{BB962C8B-B14F-4D97-AF65-F5344CB8AC3E}">
        <p14:creationId xmlns:p14="http://schemas.microsoft.com/office/powerpoint/2010/main" xmlns="" val="410791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6BFC8E-B490-4ABA-A4D9-30E146D1A821}" type="datetimeFigureOut">
              <a:rPr lang="en-US" smtClean="0"/>
              <a:pPr/>
              <a:t>5/16/2015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0D0997-7A49-4E55-B625-2AEEDE578928}" type="slidenum">
              <a:rPr lang="en-US" smtClean="0"/>
              <a:pPr/>
              <a:t>‹#›</a:t>
            </a:fld>
            <a:endParaRPr lang="en-US"/>
          </a:p>
        </p:txBody>
      </p:sp>
    </p:spTree>
    <p:extLst>
      <p:ext uri="{BB962C8B-B14F-4D97-AF65-F5344CB8AC3E}">
        <p14:creationId xmlns:p14="http://schemas.microsoft.com/office/powerpoint/2010/main" xmlns="" val="363229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6BFC8E-B490-4ABA-A4D9-30E146D1A821}" type="datetimeFigureOut">
              <a:rPr lang="en-US" smtClean="0"/>
              <a:pPr/>
              <a:t>5/16/2015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0D0997-7A49-4E55-B625-2AEEDE578928}" type="slidenum">
              <a:rPr lang="en-US" smtClean="0"/>
              <a:pPr/>
              <a:t>‹#›</a:t>
            </a:fld>
            <a:endParaRPr lang="en-US"/>
          </a:p>
        </p:txBody>
      </p:sp>
    </p:spTree>
    <p:extLst>
      <p:ext uri="{BB962C8B-B14F-4D97-AF65-F5344CB8AC3E}">
        <p14:creationId xmlns:p14="http://schemas.microsoft.com/office/powerpoint/2010/main" xmlns="" val="3549858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BFC8E-B490-4ABA-A4D9-30E146D1A821}" type="datetimeFigureOut">
              <a:rPr lang="en-US" smtClean="0"/>
              <a:pPr/>
              <a:t>5/16/2015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0D0997-7A49-4E55-B625-2AEEDE578928}" type="slidenum">
              <a:rPr lang="en-US" smtClean="0"/>
              <a:pPr/>
              <a:t>‹#›</a:t>
            </a:fld>
            <a:endParaRPr lang="en-US"/>
          </a:p>
        </p:txBody>
      </p:sp>
    </p:spTree>
    <p:extLst>
      <p:ext uri="{BB962C8B-B14F-4D97-AF65-F5344CB8AC3E}">
        <p14:creationId xmlns:p14="http://schemas.microsoft.com/office/powerpoint/2010/main" xmlns="" val="315154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BFC8E-B490-4ABA-A4D9-30E146D1A821}" type="datetimeFigureOut">
              <a:rPr lang="en-US" smtClean="0"/>
              <a:pPr/>
              <a:t>5/16/2015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D0997-7A49-4E55-B625-2AEEDE578928}" type="slidenum">
              <a:rPr lang="en-US" smtClean="0"/>
              <a:pPr/>
              <a:t>‹#›</a:t>
            </a:fld>
            <a:endParaRPr lang="en-US"/>
          </a:p>
        </p:txBody>
      </p:sp>
    </p:spTree>
    <p:extLst>
      <p:ext uri="{BB962C8B-B14F-4D97-AF65-F5344CB8AC3E}">
        <p14:creationId xmlns:p14="http://schemas.microsoft.com/office/powerpoint/2010/main" xmlns="" val="150200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BFC8E-B490-4ABA-A4D9-30E146D1A821}" type="datetimeFigureOut">
              <a:rPr lang="en-US" smtClean="0"/>
              <a:pPr/>
              <a:t>5/16/2015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D0997-7A49-4E55-B625-2AEEDE578928}" type="slidenum">
              <a:rPr lang="en-US" smtClean="0"/>
              <a:pPr/>
              <a:t>‹#›</a:t>
            </a:fld>
            <a:endParaRPr lang="en-US"/>
          </a:p>
        </p:txBody>
      </p:sp>
    </p:spTree>
    <p:extLst>
      <p:ext uri="{BB962C8B-B14F-4D97-AF65-F5344CB8AC3E}">
        <p14:creationId xmlns:p14="http://schemas.microsoft.com/office/powerpoint/2010/main" xmlns="" val="3766606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BFC8E-B490-4ABA-A4D9-30E146D1A821}" type="datetimeFigureOut">
              <a:rPr lang="en-US" smtClean="0"/>
              <a:pPr/>
              <a:t>5/16/2015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0D0997-7A49-4E55-B625-2AEEDE578928}" type="slidenum">
              <a:rPr lang="en-US" smtClean="0"/>
              <a:pPr/>
              <a:t>‹#›</a:t>
            </a:fld>
            <a:endParaRPr lang="en-US"/>
          </a:p>
        </p:txBody>
      </p:sp>
    </p:spTree>
    <p:extLst>
      <p:ext uri="{BB962C8B-B14F-4D97-AF65-F5344CB8AC3E}">
        <p14:creationId xmlns:p14="http://schemas.microsoft.com/office/powerpoint/2010/main" xmlns="" val="330004491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09600" y="228600"/>
            <a:ext cx="3505200" cy="2062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3200" dirty="0"/>
              <a:t>Automatically Cleaning and Processing Bicycle GPS Traces</a:t>
            </a:r>
            <a:endParaRPr lang="en-US" sz="3200" b="1" dirty="0">
              <a:solidFill>
                <a:prstClr val="white"/>
              </a:solidFill>
            </a:endParaRPr>
          </a:p>
        </p:txBody>
      </p:sp>
      <p:sp>
        <p:nvSpPr>
          <p:cNvPr id="2" name="Rectangle 1"/>
          <p:cNvSpPr/>
          <p:nvPr/>
        </p:nvSpPr>
        <p:spPr>
          <a:xfrm>
            <a:off x="609600" y="3352800"/>
            <a:ext cx="3505200" cy="461665"/>
          </a:xfrm>
          <a:prstGeom prst="rect">
            <a:avLst/>
          </a:prstGeom>
        </p:spPr>
        <p:txBody>
          <a:bodyPr wrap="square">
            <a:spAutoFit/>
          </a:bodyPr>
          <a:lstStyle/>
          <a:p>
            <a:r>
              <a:rPr lang="en-US" sz="2400" dirty="0" smtClean="0">
                <a:solidFill>
                  <a:prstClr val="white"/>
                </a:solidFill>
              </a:rPr>
              <a:t>Will Tsay</a:t>
            </a:r>
          </a:p>
        </p:txBody>
      </p:sp>
      <p:pic>
        <p:nvPicPr>
          <p:cNvPr id="1026" name="Picture 2" descr="P:\DVRPC_logo_formats_and_guidlines\logo PROMO usage ONLY\Official Color\DVRPC logo_Alternate_official 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502" y="4191000"/>
            <a:ext cx="1645698" cy="54303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640302" y="5638800"/>
            <a:ext cx="3474498" cy="400110"/>
          </a:xfrm>
          <a:prstGeom prst="rect">
            <a:avLst/>
          </a:prstGeom>
        </p:spPr>
        <p:txBody>
          <a:bodyPr wrap="square">
            <a:spAutoFit/>
          </a:bodyPr>
          <a:lstStyle/>
          <a:p>
            <a:r>
              <a:rPr lang="en-US" sz="2000" dirty="0" smtClean="0">
                <a:solidFill>
                  <a:prstClr val="white"/>
                </a:solidFill>
              </a:rPr>
              <a:t>May 17, 2015</a:t>
            </a:r>
            <a:endParaRPr lang="en-US" sz="2000" dirty="0">
              <a:solidFill>
                <a:prstClr val="white"/>
              </a:solidFill>
            </a:endParaRPr>
          </a:p>
        </p:txBody>
      </p:sp>
      <p:pic>
        <p:nvPicPr>
          <p:cNvPr id="3075" name="Picture 3" descr="C:\Users\cboulan\Desktop\Screen+Shot+2015-02-18+at+7.10.56+A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78304" y="16610"/>
            <a:ext cx="7099296" cy="68413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116706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Processing</a:t>
            </a:r>
            <a:endParaRPr lang="en-US" dirty="0"/>
          </a:p>
        </p:txBody>
      </p:sp>
      <p:sp>
        <p:nvSpPr>
          <p:cNvPr id="3" name="Content Placeholder 2"/>
          <p:cNvSpPr>
            <a:spLocks noGrp="1"/>
          </p:cNvSpPr>
          <p:nvPr>
            <p:ph idx="1"/>
          </p:nvPr>
        </p:nvSpPr>
        <p:spPr/>
        <p:txBody>
          <a:bodyPr>
            <a:normAutofit lnSpcReduction="10000"/>
          </a:bodyPr>
          <a:lstStyle/>
          <a:p>
            <a:r>
              <a:rPr lang="en-US" dirty="0" smtClean="0"/>
              <a:t>Written in Python 2.7 (64-bit)</a:t>
            </a:r>
          </a:p>
          <a:p>
            <a:pPr lvl="1"/>
            <a:r>
              <a:rPr lang="en-US" dirty="0" err="1" smtClean="0"/>
              <a:t>SciPy</a:t>
            </a:r>
            <a:r>
              <a:rPr lang="en-US" dirty="0" smtClean="0"/>
              <a:t> (spatial)</a:t>
            </a:r>
          </a:p>
          <a:p>
            <a:pPr lvl="1"/>
            <a:r>
              <a:rPr lang="en-US" dirty="0" err="1" smtClean="0"/>
              <a:t>NetworkX</a:t>
            </a:r>
            <a:r>
              <a:rPr lang="en-US" dirty="0" smtClean="0"/>
              <a:t> (path finding)</a:t>
            </a:r>
          </a:p>
          <a:p>
            <a:pPr lvl="1"/>
            <a:r>
              <a:rPr lang="en-US" dirty="0" err="1" smtClean="0"/>
              <a:t>PyShp</a:t>
            </a:r>
            <a:r>
              <a:rPr lang="en-US" dirty="0" smtClean="0"/>
              <a:t> (</a:t>
            </a:r>
            <a:r>
              <a:rPr lang="en-US" dirty="0" err="1" smtClean="0"/>
              <a:t>Shapefile</a:t>
            </a:r>
            <a:r>
              <a:rPr lang="en-US" dirty="0" smtClean="0"/>
              <a:t> IO)</a:t>
            </a:r>
          </a:p>
          <a:p>
            <a:r>
              <a:rPr lang="en-US" dirty="0" smtClean="0"/>
              <a:t>Runs Multithreaded</a:t>
            </a:r>
          </a:p>
          <a:p>
            <a:r>
              <a:rPr lang="en-US" dirty="0" smtClean="0"/>
              <a:t>Visualization</a:t>
            </a:r>
            <a:endParaRPr lang="en-US" dirty="0"/>
          </a:p>
          <a:p>
            <a:pPr lvl="1"/>
            <a:r>
              <a:rPr lang="en-US" dirty="0" err="1" smtClean="0"/>
              <a:t>CartoDB</a:t>
            </a:r>
            <a:r>
              <a:rPr lang="en-US" dirty="0" smtClean="0"/>
              <a:t>, Leaflet</a:t>
            </a:r>
          </a:p>
          <a:p>
            <a:pPr lvl="1"/>
            <a:endParaRPr lang="en-US" dirty="0"/>
          </a:p>
          <a:p>
            <a:r>
              <a:rPr lang="en-US" dirty="0" smtClean="0"/>
              <a:t>Tools used are freely available</a:t>
            </a:r>
          </a:p>
        </p:txBody>
      </p:sp>
    </p:spTree>
    <p:extLst>
      <p:ext uri="{BB962C8B-B14F-4D97-AF65-F5344CB8AC3E}">
        <p14:creationId xmlns:p14="http://schemas.microsoft.com/office/powerpoint/2010/main" xmlns="" val="2700667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Processing Flow</a:t>
            </a:r>
            <a:endParaRPr lang="en-US" dirty="0"/>
          </a:p>
        </p:txBody>
      </p:sp>
      <p:sp>
        <p:nvSpPr>
          <p:cNvPr id="4" name="Rectangle 3"/>
          <p:cNvSpPr/>
          <p:nvPr/>
        </p:nvSpPr>
        <p:spPr>
          <a:xfrm>
            <a:off x="914400" y="2514600"/>
            <a:ext cx="914400" cy="9144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14400" y="4343400"/>
            <a:ext cx="914400" cy="914400"/>
          </a:xfrm>
          <a:prstGeom prst="rect">
            <a:avLst/>
          </a:prstGeom>
          <a:blipFill dpi="0" rotWithShape="1">
            <a:blip r:embed="rId3" cstate="print"/>
            <a:srcRect/>
            <a:tile tx="12700" ty="50800" sx="33000" sy="33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57600" y="3429000"/>
            <a:ext cx="914400" cy="914400"/>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86400" y="3429000"/>
            <a:ext cx="914400" cy="914400"/>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5877" y="2052935"/>
            <a:ext cx="1531445" cy="461665"/>
          </a:xfrm>
          <a:prstGeom prst="rect">
            <a:avLst/>
          </a:prstGeom>
          <a:noFill/>
        </p:spPr>
        <p:txBody>
          <a:bodyPr wrap="none" rtlCol="0">
            <a:spAutoFit/>
          </a:bodyPr>
          <a:lstStyle/>
          <a:p>
            <a:pPr algn="ctr"/>
            <a:r>
              <a:rPr lang="en-US" sz="2400" dirty="0" smtClean="0"/>
              <a:t>GPS Traces</a:t>
            </a:r>
            <a:endParaRPr lang="en-US" sz="2400" dirty="0"/>
          </a:p>
        </p:txBody>
      </p:sp>
      <p:sp>
        <p:nvSpPr>
          <p:cNvPr id="9" name="TextBox 8"/>
          <p:cNvSpPr txBox="1"/>
          <p:nvPr/>
        </p:nvSpPr>
        <p:spPr>
          <a:xfrm>
            <a:off x="526304" y="5257800"/>
            <a:ext cx="1690591" cy="830997"/>
          </a:xfrm>
          <a:prstGeom prst="rect">
            <a:avLst/>
          </a:prstGeom>
          <a:noFill/>
        </p:spPr>
        <p:txBody>
          <a:bodyPr wrap="none" rtlCol="0">
            <a:spAutoFit/>
          </a:bodyPr>
          <a:lstStyle/>
          <a:p>
            <a:pPr algn="ctr"/>
            <a:r>
              <a:rPr lang="en-US" sz="2400" dirty="0" smtClean="0"/>
              <a:t>Open Street</a:t>
            </a:r>
          </a:p>
          <a:p>
            <a:pPr algn="ctr"/>
            <a:r>
              <a:rPr lang="en-US" sz="2400" dirty="0" smtClean="0"/>
              <a:t>Map</a:t>
            </a:r>
          </a:p>
        </p:txBody>
      </p:sp>
      <p:cxnSp>
        <p:nvCxnSpPr>
          <p:cNvPr id="11" name="Straight Arrow Connector 10"/>
          <p:cNvCxnSpPr/>
          <p:nvPr/>
        </p:nvCxnSpPr>
        <p:spPr>
          <a:xfrm>
            <a:off x="1968975" y="3048000"/>
            <a:ext cx="1536225" cy="7620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968975" y="3962400"/>
            <a:ext cx="1536225" cy="75033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724400" y="3886200"/>
            <a:ext cx="685800"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76600" y="4343400"/>
            <a:ext cx="1676400" cy="830997"/>
          </a:xfrm>
          <a:prstGeom prst="rect">
            <a:avLst/>
          </a:prstGeom>
          <a:noFill/>
        </p:spPr>
        <p:txBody>
          <a:bodyPr wrap="square" rtlCol="0">
            <a:spAutoFit/>
          </a:bodyPr>
          <a:lstStyle/>
          <a:p>
            <a:pPr algn="ctr"/>
            <a:r>
              <a:rPr lang="en-US" sz="2400" dirty="0" smtClean="0"/>
              <a:t>Data Processing</a:t>
            </a:r>
            <a:endParaRPr lang="en-US" sz="2400" dirty="0"/>
          </a:p>
        </p:txBody>
      </p:sp>
      <p:sp>
        <p:nvSpPr>
          <p:cNvPr id="23" name="TextBox 22"/>
          <p:cNvSpPr txBox="1"/>
          <p:nvPr/>
        </p:nvSpPr>
        <p:spPr>
          <a:xfrm>
            <a:off x="5181600" y="4343400"/>
            <a:ext cx="1524000" cy="1569660"/>
          </a:xfrm>
          <a:prstGeom prst="rect">
            <a:avLst/>
          </a:prstGeom>
          <a:noFill/>
        </p:spPr>
        <p:txBody>
          <a:bodyPr wrap="square" rtlCol="0">
            <a:spAutoFit/>
          </a:bodyPr>
          <a:lstStyle/>
          <a:p>
            <a:pPr algn="ctr"/>
            <a:r>
              <a:rPr lang="en-US" sz="2400" dirty="0" smtClean="0"/>
              <a:t>GPS traces related</a:t>
            </a:r>
          </a:p>
          <a:p>
            <a:pPr algn="ctr"/>
            <a:r>
              <a:rPr lang="en-US" sz="2400" dirty="0" smtClean="0"/>
              <a:t>to street network</a:t>
            </a:r>
          </a:p>
        </p:txBody>
      </p:sp>
      <p:sp>
        <p:nvSpPr>
          <p:cNvPr id="24" name="Left Brace 23"/>
          <p:cNvSpPr/>
          <p:nvPr/>
        </p:nvSpPr>
        <p:spPr>
          <a:xfrm rot="5400000">
            <a:off x="5729287" y="442916"/>
            <a:ext cx="352426" cy="480060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5316749" y="2052935"/>
            <a:ext cx="1177502" cy="523220"/>
          </a:xfrm>
          <a:prstGeom prst="rect">
            <a:avLst/>
          </a:prstGeom>
          <a:noFill/>
        </p:spPr>
        <p:txBody>
          <a:bodyPr wrap="none" rtlCol="0">
            <a:spAutoFit/>
          </a:bodyPr>
          <a:lstStyle/>
          <a:p>
            <a:r>
              <a:rPr lang="en-US" sz="2800" dirty="0" smtClean="0"/>
              <a:t>DVRPC</a:t>
            </a:r>
            <a:endParaRPr lang="en-US" sz="2800" dirty="0"/>
          </a:p>
        </p:txBody>
      </p:sp>
      <p:sp>
        <p:nvSpPr>
          <p:cNvPr id="27" name="Rectangle 26"/>
          <p:cNvSpPr/>
          <p:nvPr/>
        </p:nvSpPr>
        <p:spPr>
          <a:xfrm>
            <a:off x="7315200" y="3429000"/>
            <a:ext cx="914400" cy="914400"/>
          </a:xfrm>
          <a:prstGeom prst="rect">
            <a:avLst/>
          </a:prstGeom>
          <a:blipFill dpi="0" rotWithShape="1">
            <a:blip r:embed="rId6"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6543675" y="3886200"/>
            <a:ext cx="685800"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010400" y="4343400"/>
            <a:ext cx="1524000" cy="830997"/>
          </a:xfrm>
          <a:prstGeom prst="rect">
            <a:avLst/>
          </a:prstGeom>
          <a:noFill/>
        </p:spPr>
        <p:txBody>
          <a:bodyPr wrap="square" rtlCol="0">
            <a:spAutoFit/>
          </a:bodyPr>
          <a:lstStyle/>
          <a:p>
            <a:pPr algn="ctr"/>
            <a:r>
              <a:rPr lang="en-US" sz="2400" dirty="0" smtClean="0"/>
              <a:t>Public Database</a:t>
            </a:r>
            <a:endParaRPr lang="en-US" sz="2400" dirty="0"/>
          </a:p>
        </p:txBody>
      </p:sp>
    </p:spTree>
    <p:extLst>
      <p:ext uri="{BB962C8B-B14F-4D97-AF65-F5344CB8AC3E}">
        <p14:creationId xmlns:p14="http://schemas.microsoft.com/office/powerpoint/2010/main" xmlns="" val="824266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Open Street Map</a:t>
            </a:r>
          </a:p>
          <a:p>
            <a:pPr lvl="1"/>
            <a:r>
              <a:rPr lang="en-US" dirty="0" smtClean="0"/>
              <a:t>Road Type</a:t>
            </a:r>
          </a:p>
          <a:p>
            <a:pPr lvl="1"/>
            <a:r>
              <a:rPr lang="en-US" dirty="0" smtClean="0"/>
              <a:t>Directionality</a:t>
            </a:r>
          </a:p>
          <a:p>
            <a:pPr marL="514350" indent="-514350">
              <a:buFont typeface="+mj-lt"/>
              <a:buAutoNum type="arabicPeriod"/>
            </a:pPr>
            <a:r>
              <a:rPr lang="en-US" dirty="0" err="1" smtClean="0"/>
              <a:t>CyclePhilly</a:t>
            </a:r>
            <a:r>
              <a:rPr lang="en-US" dirty="0" smtClean="0"/>
              <a:t> GPS Traces</a:t>
            </a:r>
          </a:p>
          <a:p>
            <a:pPr lvl="1"/>
            <a:r>
              <a:rPr lang="en-US" dirty="0" smtClean="0"/>
              <a:t>Longitude, Latitude</a:t>
            </a:r>
          </a:p>
          <a:p>
            <a:pPr lvl="1"/>
            <a:r>
              <a:rPr lang="en-US" dirty="0" smtClean="0"/>
              <a:t>GPS Accuracy</a:t>
            </a:r>
          </a:p>
          <a:p>
            <a:pPr lvl="1"/>
            <a:r>
              <a:rPr lang="en-US" dirty="0" smtClean="0"/>
              <a:t>Speed</a:t>
            </a:r>
          </a:p>
          <a:p>
            <a:r>
              <a:rPr lang="en-US" dirty="0" smtClean="0"/>
              <a:t>OSM Data accuracy/completeness is critical</a:t>
            </a:r>
            <a:endParaRPr lang="en-US" dirty="0"/>
          </a:p>
        </p:txBody>
      </p:sp>
    </p:spTree>
    <p:extLst>
      <p:ext uri="{BB962C8B-B14F-4D97-AF65-F5344CB8AC3E}">
        <p14:creationId xmlns:p14="http://schemas.microsoft.com/office/powerpoint/2010/main" xmlns="" val="3880773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Handling Raw Data</a:t>
            </a:r>
            <a:endParaRPr lang="en-US" dirty="0"/>
          </a:p>
        </p:txBody>
      </p:sp>
      <p:sp>
        <p:nvSpPr>
          <p:cNvPr id="6" name="Content Placeholder 5"/>
          <p:cNvSpPr>
            <a:spLocks noGrp="1"/>
          </p:cNvSpPr>
          <p:nvPr>
            <p:ph idx="1"/>
          </p:nvPr>
        </p:nvSpPr>
        <p:spPr/>
        <p:txBody>
          <a:bodyPr/>
          <a:lstStyle/>
          <a:p>
            <a:r>
              <a:rPr lang="en-US" dirty="0" smtClean="0"/>
              <a:t>GPS accuracy variability</a:t>
            </a:r>
          </a:p>
          <a:p>
            <a:pPr lvl="1"/>
            <a:r>
              <a:rPr lang="en-US" dirty="0" smtClean="0"/>
              <a:t>Urban (Street) Canyon</a:t>
            </a:r>
          </a:p>
          <a:p>
            <a:pPr lvl="1"/>
            <a:r>
              <a:rPr lang="en-US" dirty="0" smtClean="0"/>
              <a:t>Obscured line of sight</a:t>
            </a:r>
          </a:p>
          <a:p>
            <a:r>
              <a:rPr lang="en-US" dirty="0" err="1" smtClean="0"/>
              <a:t>Anonymization</a:t>
            </a:r>
            <a:r>
              <a:rPr lang="en-US" dirty="0" smtClean="0"/>
              <a:t> concerns</a:t>
            </a:r>
          </a:p>
          <a:p>
            <a:r>
              <a:rPr lang="en-US" dirty="0" smtClean="0"/>
              <a:t>Accidental multi-modal trips</a:t>
            </a:r>
          </a:p>
          <a:p>
            <a:r>
              <a:rPr lang="en-US" dirty="0" smtClean="0"/>
              <a:t>… other unspecified strangeness</a:t>
            </a:r>
          </a:p>
          <a:p>
            <a:endParaRPr lang="en-US" dirty="0"/>
          </a:p>
        </p:txBody>
      </p:sp>
    </p:spTree>
    <p:extLst>
      <p:ext uri="{BB962C8B-B14F-4D97-AF65-F5344CB8AC3E}">
        <p14:creationId xmlns:p14="http://schemas.microsoft.com/office/powerpoint/2010/main" xmlns="" val="1939958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Cleaning &amp; </a:t>
            </a:r>
            <a:r>
              <a:rPr lang="en-US" dirty="0" err="1" smtClean="0"/>
              <a:t>Anonymization</a:t>
            </a:r>
            <a:endParaRPr lang="en-US" dirty="0"/>
          </a:p>
        </p:txBody>
      </p:sp>
      <p:sp>
        <p:nvSpPr>
          <p:cNvPr id="9" name="Rectangle 8"/>
          <p:cNvSpPr/>
          <p:nvPr/>
        </p:nvSpPr>
        <p:spPr>
          <a:xfrm>
            <a:off x="457200" y="1609725"/>
            <a:ext cx="13716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rPr>
              <a:t>Raw GPS Trace</a:t>
            </a:r>
            <a:endParaRPr lang="en-US" sz="2400" b="1" dirty="0">
              <a:solidFill>
                <a:schemeClr val="bg2"/>
              </a:solidFill>
            </a:endParaRPr>
          </a:p>
        </p:txBody>
      </p:sp>
      <p:sp>
        <p:nvSpPr>
          <p:cNvPr id="10" name="Rectangle 9"/>
          <p:cNvSpPr/>
          <p:nvPr/>
        </p:nvSpPr>
        <p:spPr>
          <a:xfrm>
            <a:off x="2743200" y="1609725"/>
            <a:ext cx="13716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rPr>
              <a:t>Convex Hull</a:t>
            </a:r>
            <a:endParaRPr lang="en-US" sz="2400" b="1" dirty="0">
              <a:solidFill>
                <a:schemeClr val="bg2"/>
              </a:solidFill>
            </a:endParaRPr>
          </a:p>
        </p:txBody>
      </p:sp>
      <p:sp>
        <p:nvSpPr>
          <p:cNvPr id="11" name="Rectangle 10"/>
          <p:cNvSpPr/>
          <p:nvPr/>
        </p:nvSpPr>
        <p:spPr>
          <a:xfrm>
            <a:off x="2743199" y="2971800"/>
            <a:ext cx="13716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rPr>
              <a:t>Centroid</a:t>
            </a:r>
            <a:endParaRPr lang="en-US" sz="2400" b="1" dirty="0">
              <a:solidFill>
                <a:schemeClr val="bg2"/>
              </a:solidFill>
            </a:endParaRPr>
          </a:p>
        </p:txBody>
      </p:sp>
      <p:sp>
        <p:nvSpPr>
          <p:cNvPr id="12" name="Rectangle 11"/>
          <p:cNvSpPr/>
          <p:nvPr/>
        </p:nvSpPr>
        <p:spPr>
          <a:xfrm>
            <a:off x="2743199" y="4343400"/>
            <a:ext cx="13716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rPr>
              <a:t>Polygon Radius</a:t>
            </a:r>
            <a:endParaRPr lang="en-US" sz="2400" b="1" dirty="0">
              <a:solidFill>
                <a:schemeClr val="bg2"/>
              </a:solidFill>
            </a:endParaRPr>
          </a:p>
        </p:txBody>
      </p:sp>
      <p:sp>
        <p:nvSpPr>
          <p:cNvPr id="13" name="Rectangle 12"/>
          <p:cNvSpPr/>
          <p:nvPr/>
        </p:nvSpPr>
        <p:spPr>
          <a:xfrm>
            <a:off x="5029200" y="4343400"/>
            <a:ext cx="13716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rPr>
              <a:t>Point in Polygon</a:t>
            </a:r>
            <a:endParaRPr lang="en-US" sz="2400" b="1" dirty="0">
              <a:solidFill>
                <a:schemeClr val="bg2"/>
              </a:solidFill>
            </a:endParaRPr>
          </a:p>
        </p:txBody>
      </p:sp>
      <p:sp>
        <p:nvSpPr>
          <p:cNvPr id="14" name="Rectangle 13"/>
          <p:cNvSpPr/>
          <p:nvPr/>
        </p:nvSpPr>
        <p:spPr>
          <a:xfrm>
            <a:off x="7315200" y="4343400"/>
            <a:ext cx="13716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rPr>
              <a:t>Cleaned Trace</a:t>
            </a:r>
            <a:endParaRPr lang="en-US" sz="2400" b="1" dirty="0">
              <a:solidFill>
                <a:schemeClr val="bg2"/>
              </a:solidFill>
            </a:endParaRPr>
          </a:p>
        </p:txBody>
      </p:sp>
      <p:cxnSp>
        <p:nvCxnSpPr>
          <p:cNvPr id="16" name="Straight Arrow Connector 15"/>
          <p:cNvCxnSpPr/>
          <p:nvPr/>
        </p:nvCxnSpPr>
        <p:spPr>
          <a:xfrm>
            <a:off x="1905000" y="2066925"/>
            <a:ext cx="762000"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428999" y="2590800"/>
            <a:ext cx="1" cy="3048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429000" y="3965448"/>
            <a:ext cx="0" cy="30175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91000" y="4800600"/>
            <a:ext cx="762000"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477000" y="4800600"/>
            <a:ext cx="762000"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2274332" y="4800600"/>
            <a:ext cx="380999"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V="1">
            <a:off x="2286000" y="2133600"/>
            <a:ext cx="1" cy="26670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267200" y="4507468"/>
            <a:ext cx="466794" cy="369332"/>
          </a:xfrm>
          <a:prstGeom prst="rect">
            <a:avLst/>
          </a:prstGeom>
          <a:noFill/>
        </p:spPr>
        <p:txBody>
          <a:bodyPr wrap="none" rtlCol="0">
            <a:spAutoFit/>
          </a:bodyPr>
          <a:lstStyle/>
          <a:p>
            <a:r>
              <a:rPr lang="en-US" b="1" dirty="0" smtClean="0"/>
              <a:t>OK</a:t>
            </a:r>
            <a:endParaRPr lang="en-US" b="1" dirty="0"/>
          </a:p>
        </p:txBody>
      </p:sp>
      <p:sp>
        <p:nvSpPr>
          <p:cNvPr id="103" name="TextBox 102"/>
          <p:cNvSpPr txBox="1"/>
          <p:nvPr/>
        </p:nvSpPr>
        <p:spPr>
          <a:xfrm rot="16200000">
            <a:off x="1358183" y="3339382"/>
            <a:ext cx="1486304" cy="369332"/>
          </a:xfrm>
          <a:prstGeom prst="rect">
            <a:avLst/>
          </a:prstGeom>
          <a:noFill/>
        </p:spPr>
        <p:txBody>
          <a:bodyPr wrap="none" rtlCol="0">
            <a:spAutoFit/>
          </a:bodyPr>
          <a:lstStyle/>
          <a:p>
            <a:r>
              <a:rPr lang="en-US" b="1" dirty="0" smtClean="0">
                <a:solidFill>
                  <a:schemeClr val="accent1"/>
                </a:solidFill>
              </a:rPr>
              <a:t>&lt; Min. Radius</a:t>
            </a:r>
            <a:endParaRPr lang="en-US" b="1" dirty="0">
              <a:solidFill>
                <a:schemeClr val="accent1"/>
              </a:solidFill>
            </a:endParaRPr>
          </a:p>
        </p:txBody>
      </p:sp>
      <p:sp>
        <p:nvSpPr>
          <p:cNvPr id="104" name="TextBox 103"/>
          <p:cNvSpPr txBox="1"/>
          <p:nvPr/>
        </p:nvSpPr>
        <p:spPr>
          <a:xfrm>
            <a:off x="6400800" y="1609725"/>
            <a:ext cx="1828800" cy="2339102"/>
          </a:xfrm>
          <a:prstGeom prst="rect">
            <a:avLst/>
          </a:prstGeom>
          <a:noFill/>
        </p:spPr>
        <p:txBody>
          <a:bodyPr wrap="square" rtlCol="0">
            <a:spAutoFit/>
          </a:bodyPr>
          <a:lstStyle/>
          <a:p>
            <a:r>
              <a:rPr lang="en-US" sz="2000" b="1" dirty="0" smtClean="0"/>
              <a:t>Note 2:</a:t>
            </a:r>
          </a:p>
          <a:p>
            <a:r>
              <a:rPr lang="en-US" dirty="0" smtClean="0"/>
              <a:t>Point in Polygon iterates over all points in the trace to flag points within the generated polygons</a:t>
            </a:r>
            <a:endParaRPr lang="en-US" dirty="0"/>
          </a:p>
        </p:txBody>
      </p:sp>
      <p:sp>
        <p:nvSpPr>
          <p:cNvPr id="105" name="TextBox 104"/>
          <p:cNvSpPr txBox="1"/>
          <p:nvPr/>
        </p:nvSpPr>
        <p:spPr>
          <a:xfrm>
            <a:off x="4559280" y="1609725"/>
            <a:ext cx="1841519" cy="1785104"/>
          </a:xfrm>
          <a:prstGeom prst="rect">
            <a:avLst/>
          </a:prstGeom>
          <a:noFill/>
        </p:spPr>
        <p:txBody>
          <a:bodyPr wrap="square" rtlCol="0">
            <a:spAutoFit/>
          </a:bodyPr>
          <a:lstStyle/>
          <a:p>
            <a:r>
              <a:rPr lang="en-US" sz="2000" b="1" dirty="0" smtClean="0"/>
              <a:t>Note 1:</a:t>
            </a:r>
          </a:p>
          <a:p>
            <a:r>
              <a:rPr lang="en-US" dirty="0" smtClean="0"/>
              <a:t>Polygon </a:t>
            </a:r>
            <a:r>
              <a:rPr lang="en-US" dirty="0"/>
              <a:t>generation iteration sequentially adds points in trace</a:t>
            </a:r>
          </a:p>
        </p:txBody>
      </p:sp>
      <p:sp>
        <p:nvSpPr>
          <p:cNvPr id="115" name="Left Brace 114"/>
          <p:cNvSpPr/>
          <p:nvPr/>
        </p:nvSpPr>
        <p:spPr>
          <a:xfrm rot="16200000">
            <a:off x="3308865" y="4768334"/>
            <a:ext cx="240271" cy="1524002"/>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TextBox 115"/>
          <p:cNvSpPr txBox="1"/>
          <p:nvPr/>
        </p:nvSpPr>
        <p:spPr>
          <a:xfrm>
            <a:off x="2743199" y="5638800"/>
            <a:ext cx="1371601" cy="646331"/>
          </a:xfrm>
          <a:prstGeom prst="rect">
            <a:avLst/>
          </a:prstGeom>
          <a:noFill/>
        </p:spPr>
        <p:txBody>
          <a:bodyPr wrap="square" rtlCol="0">
            <a:spAutoFit/>
          </a:bodyPr>
          <a:lstStyle/>
          <a:p>
            <a:pPr algn="ctr"/>
            <a:r>
              <a:rPr lang="en-US" dirty="0" smtClean="0"/>
              <a:t>Polygon Generation</a:t>
            </a:r>
            <a:endParaRPr lang="en-US" dirty="0"/>
          </a:p>
        </p:txBody>
      </p:sp>
      <p:cxnSp>
        <p:nvCxnSpPr>
          <p:cNvPr id="118" name="Straight Connector 117"/>
          <p:cNvCxnSpPr/>
          <p:nvPr/>
        </p:nvCxnSpPr>
        <p:spPr>
          <a:xfrm flipH="1" flipV="1">
            <a:off x="2655331" y="1524000"/>
            <a:ext cx="11669" cy="388619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667000" y="1524000"/>
            <a:ext cx="152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4191000" y="1524000"/>
            <a:ext cx="0" cy="3886199"/>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58612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&amp; </a:t>
            </a:r>
            <a:r>
              <a:rPr lang="en-US" dirty="0" err="1" smtClean="0"/>
              <a:t>Anonymization</a:t>
            </a:r>
            <a:endParaRPr lang="en-US" dirty="0"/>
          </a:p>
        </p:txBody>
      </p:sp>
      <p:sp>
        <p:nvSpPr>
          <p:cNvPr id="6" name="Rectangle 5"/>
          <p:cNvSpPr/>
          <p:nvPr/>
        </p:nvSpPr>
        <p:spPr>
          <a:xfrm>
            <a:off x="457200" y="1600200"/>
            <a:ext cx="4038600" cy="4953000"/>
          </a:xfrm>
          <a:prstGeom prst="rect">
            <a:avLst/>
          </a:prstGeom>
          <a:blipFill dpi="0" rotWithShape="1">
            <a:blip r:embed="rId2" cstate="print">
              <a:extLst>
                <a:ext uri="{28A0092B-C50C-407E-A947-70E740481C1C}">
                  <a14:useLocalDpi xmlns:a14="http://schemas.microsoft.com/office/drawing/2010/main" xmlns="" val="0"/>
                </a:ext>
              </a:extLst>
            </a:blip>
            <a:srcRect/>
            <a:tile tx="-4445000" ty="-228600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t>RAW</a:t>
            </a:r>
            <a:endParaRPr lang="en-US" dirty="0"/>
          </a:p>
        </p:txBody>
      </p:sp>
      <p:sp>
        <p:nvSpPr>
          <p:cNvPr id="7" name="Rectangle 6"/>
          <p:cNvSpPr/>
          <p:nvPr/>
        </p:nvSpPr>
        <p:spPr>
          <a:xfrm>
            <a:off x="4648200" y="1600200"/>
            <a:ext cx="4114800" cy="4953000"/>
          </a:xfrm>
          <a:prstGeom prst="rect">
            <a:avLst/>
          </a:prstGeom>
          <a:blipFill dpi="0" rotWithShape="1">
            <a:blip r:embed="rId3" cstate="print"/>
            <a:srcRect/>
            <a:tile tx="-4445000" ty="-228600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t>Polygon Generated</a:t>
            </a:r>
            <a:endParaRPr lang="en-US" dirty="0"/>
          </a:p>
        </p:txBody>
      </p:sp>
    </p:spTree>
    <p:extLst>
      <p:ext uri="{BB962C8B-B14F-4D97-AF65-F5344CB8AC3E}">
        <p14:creationId xmlns:p14="http://schemas.microsoft.com/office/powerpoint/2010/main" xmlns="" val="198352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&amp; </a:t>
            </a:r>
            <a:r>
              <a:rPr lang="en-US" dirty="0" err="1" smtClean="0"/>
              <a:t>Anonymization</a:t>
            </a:r>
            <a:endParaRPr lang="en-US" dirty="0"/>
          </a:p>
        </p:txBody>
      </p:sp>
      <p:sp>
        <p:nvSpPr>
          <p:cNvPr id="6" name="Rectangle 5"/>
          <p:cNvSpPr/>
          <p:nvPr/>
        </p:nvSpPr>
        <p:spPr>
          <a:xfrm>
            <a:off x="457200" y="1600200"/>
            <a:ext cx="4038600" cy="4953000"/>
          </a:xfrm>
          <a:prstGeom prst="rect">
            <a:avLst/>
          </a:prstGeom>
          <a:blipFill dpi="0" rotWithShape="1">
            <a:blip r:embed="rId2" cstate="print"/>
            <a:srcRect/>
            <a:tile tx="-4445000" ty="-228600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t>Polygon Generated</a:t>
            </a:r>
            <a:endParaRPr lang="en-US" dirty="0"/>
          </a:p>
        </p:txBody>
      </p:sp>
      <p:sp>
        <p:nvSpPr>
          <p:cNvPr id="7" name="Rectangle 6"/>
          <p:cNvSpPr/>
          <p:nvPr/>
        </p:nvSpPr>
        <p:spPr>
          <a:xfrm>
            <a:off x="4648200" y="1600200"/>
            <a:ext cx="4114800" cy="4953000"/>
          </a:xfrm>
          <a:prstGeom prst="rect">
            <a:avLst/>
          </a:prstGeom>
          <a:blipFill dpi="0" rotWithShape="1">
            <a:blip r:embed="rId3" cstate="print"/>
            <a:srcRect/>
            <a:tile tx="-4445000" ty="-228600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t>Trip Clipped</a:t>
            </a:r>
            <a:endParaRPr lang="en-US" dirty="0"/>
          </a:p>
        </p:txBody>
      </p:sp>
    </p:spTree>
    <p:extLst>
      <p:ext uri="{BB962C8B-B14F-4D97-AF65-F5344CB8AC3E}">
        <p14:creationId xmlns:p14="http://schemas.microsoft.com/office/powerpoint/2010/main" xmlns="" val="3648012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 Snapping</a:t>
            </a:r>
            <a:endParaRPr lang="en-US" dirty="0"/>
          </a:p>
        </p:txBody>
      </p:sp>
      <p:sp>
        <p:nvSpPr>
          <p:cNvPr id="6" name="Rectangle 5"/>
          <p:cNvSpPr/>
          <p:nvPr/>
        </p:nvSpPr>
        <p:spPr>
          <a:xfrm>
            <a:off x="457200" y="1609725"/>
            <a:ext cx="13716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rPr>
              <a:t>Cleaned Trace</a:t>
            </a:r>
            <a:endParaRPr lang="en-US" sz="2400" b="1" dirty="0">
              <a:solidFill>
                <a:schemeClr val="bg2"/>
              </a:solidFill>
            </a:endParaRPr>
          </a:p>
        </p:txBody>
      </p:sp>
      <p:sp>
        <p:nvSpPr>
          <p:cNvPr id="7" name="Rectangle 6"/>
          <p:cNvSpPr/>
          <p:nvPr/>
        </p:nvSpPr>
        <p:spPr>
          <a:xfrm>
            <a:off x="2743200" y="1609725"/>
            <a:ext cx="13716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rPr>
              <a:t>OSM Network</a:t>
            </a:r>
            <a:endParaRPr lang="en-US" sz="2400" b="1" dirty="0">
              <a:solidFill>
                <a:schemeClr val="bg2"/>
              </a:solidFill>
            </a:endParaRPr>
          </a:p>
        </p:txBody>
      </p:sp>
      <p:sp>
        <p:nvSpPr>
          <p:cNvPr id="8" name="Rectangle 7"/>
          <p:cNvSpPr/>
          <p:nvPr/>
        </p:nvSpPr>
        <p:spPr>
          <a:xfrm>
            <a:off x="2743200" y="3429000"/>
            <a:ext cx="13716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rPr>
              <a:t>K-D Tree</a:t>
            </a:r>
            <a:endParaRPr lang="en-US" sz="2400" b="1" dirty="0">
              <a:solidFill>
                <a:schemeClr val="bg2"/>
              </a:solidFill>
            </a:endParaRPr>
          </a:p>
        </p:txBody>
      </p:sp>
      <p:sp>
        <p:nvSpPr>
          <p:cNvPr id="9" name="Rectangle 8"/>
          <p:cNvSpPr/>
          <p:nvPr/>
        </p:nvSpPr>
        <p:spPr>
          <a:xfrm>
            <a:off x="457200" y="3429000"/>
            <a:ext cx="13716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rPr>
              <a:t>GPS Points</a:t>
            </a:r>
            <a:endParaRPr lang="en-US" sz="2400" b="1" dirty="0">
              <a:solidFill>
                <a:schemeClr val="bg2"/>
              </a:solidFill>
            </a:endParaRPr>
          </a:p>
        </p:txBody>
      </p:sp>
      <p:sp>
        <p:nvSpPr>
          <p:cNvPr id="10" name="Rectangle 9"/>
          <p:cNvSpPr/>
          <p:nvPr/>
        </p:nvSpPr>
        <p:spPr>
          <a:xfrm>
            <a:off x="5029200" y="3429000"/>
            <a:ext cx="13716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rPr>
              <a:t>Link Hedge</a:t>
            </a:r>
            <a:endParaRPr lang="en-US" sz="2400" b="1" dirty="0">
              <a:solidFill>
                <a:schemeClr val="bg2"/>
              </a:solidFill>
            </a:endParaRPr>
          </a:p>
        </p:txBody>
      </p:sp>
      <p:sp>
        <p:nvSpPr>
          <p:cNvPr id="11" name="Rectangle 10"/>
          <p:cNvSpPr/>
          <p:nvPr/>
        </p:nvSpPr>
        <p:spPr>
          <a:xfrm>
            <a:off x="7315200" y="3429000"/>
            <a:ext cx="13716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solidFill>
                  <a:schemeClr val="bg2"/>
                </a:solidFill>
              </a:rPr>
              <a:t>Weighted SP Search</a:t>
            </a:r>
            <a:endParaRPr lang="en-US" sz="2300" b="1" dirty="0">
              <a:solidFill>
                <a:schemeClr val="bg2"/>
              </a:solidFill>
            </a:endParaRPr>
          </a:p>
        </p:txBody>
      </p:sp>
      <p:cxnSp>
        <p:nvCxnSpPr>
          <p:cNvPr id="13" name="Straight Arrow Connector 12"/>
          <p:cNvCxnSpPr/>
          <p:nvPr/>
        </p:nvCxnSpPr>
        <p:spPr>
          <a:xfrm>
            <a:off x="1143000" y="2590800"/>
            <a:ext cx="0" cy="7620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29000" y="2590800"/>
            <a:ext cx="0" cy="7620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905000" y="3886200"/>
            <a:ext cx="762000"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191000" y="3886200"/>
            <a:ext cx="762000"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477000" y="3886200"/>
            <a:ext cx="762000"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315200" y="5257800"/>
            <a:ext cx="13716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rPr>
              <a:t>Snapped Trace</a:t>
            </a:r>
            <a:endParaRPr lang="en-US" sz="2400" b="1" dirty="0">
              <a:solidFill>
                <a:schemeClr val="bg2"/>
              </a:solidFill>
            </a:endParaRPr>
          </a:p>
        </p:txBody>
      </p:sp>
      <p:cxnSp>
        <p:nvCxnSpPr>
          <p:cNvPr id="26" name="Straight Arrow Connector 25"/>
          <p:cNvCxnSpPr/>
          <p:nvPr/>
        </p:nvCxnSpPr>
        <p:spPr>
          <a:xfrm>
            <a:off x="8001000" y="4419600"/>
            <a:ext cx="0" cy="7620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1143000" y="4419600"/>
            <a:ext cx="0" cy="3810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715000" y="4419600"/>
            <a:ext cx="0" cy="381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143000" y="4800600"/>
            <a:ext cx="4572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914401" y="5257800"/>
            <a:ext cx="5486400" cy="954107"/>
          </a:xfrm>
          <a:prstGeom prst="rect">
            <a:avLst/>
          </a:prstGeom>
          <a:noFill/>
        </p:spPr>
        <p:txBody>
          <a:bodyPr wrap="square" rtlCol="0">
            <a:spAutoFit/>
          </a:bodyPr>
          <a:lstStyle/>
          <a:p>
            <a:r>
              <a:rPr lang="en-US" sz="2000" b="1" dirty="0" smtClean="0"/>
              <a:t>Note:</a:t>
            </a:r>
          </a:p>
          <a:p>
            <a:r>
              <a:rPr lang="en-US" dirty="0" smtClean="0"/>
              <a:t>K-D Tree: K-dimensional binary tree – enables efficient searching by splitting groups of data</a:t>
            </a:r>
            <a:endParaRPr lang="en-US" dirty="0"/>
          </a:p>
        </p:txBody>
      </p:sp>
    </p:spTree>
    <p:extLst>
      <p:ext uri="{BB962C8B-B14F-4D97-AF65-F5344CB8AC3E}">
        <p14:creationId xmlns:p14="http://schemas.microsoft.com/office/powerpoint/2010/main" xmlns="" val="642124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 Snapping</a:t>
            </a:r>
            <a:endParaRPr lang="en-US" dirty="0"/>
          </a:p>
        </p:txBody>
      </p:sp>
      <p:sp>
        <p:nvSpPr>
          <p:cNvPr id="6" name="Rectangle 5"/>
          <p:cNvSpPr/>
          <p:nvPr/>
        </p:nvSpPr>
        <p:spPr>
          <a:xfrm>
            <a:off x="457200" y="1600200"/>
            <a:ext cx="4038600" cy="4953000"/>
          </a:xfrm>
          <a:prstGeom prst="rect">
            <a:avLst/>
          </a:prstGeom>
          <a:blipFill dpi="0" rotWithShape="1">
            <a:blip r:embed="rId2" cstate="print"/>
            <a:srcRect/>
            <a:tile tx="-3556000" ty="-10160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dirty="0" smtClean="0">
                <a:solidFill>
                  <a:srgbClr val="00B0F0"/>
                </a:solidFill>
              </a:rPr>
              <a:t>Raw Trace</a:t>
            </a:r>
            <a:endParaRPr lang="en-US" dirty="0">
              <a:solidFill>
                <a:srgbClr val="00B0F0"/>
              </a:solidFill>
            </a:endParaRPr>
          </a:p>
        </p:txBody>
      </p:sp>
      <p:sp>
        <p:nvSpPr>
          <p:cNvPr id="7" name="Rectangle 6"/>
          <p:cNvSpPr/>
          <p:nvPr/>
        </p:nvSpPr>
        <p:spPr>
          <a:xfrm>
            <a:off x="4648200" y="1600200"/>
            <a:ext cx="4114800" cy="4953000"/>
          </a:xfrm>
          <a:prstGeom prst="rect">
            <a:avLst/>
          </a:prstGeom>
          <a:blipFill dpi="0" rotWithShape="1">
            <a:blip r:embed="rId3" cstate="print"/>
            <a:srcRect/>
            <a:tile tx="-3556000" ty="-10160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dirty="0" smtClean="0">
                <a:solidFill>
                  <a:srgbClr val="00B0F0"/>
                </a:solidFill>
              </a:rPr>
              <a:t>Raw Trace</a:t>
            </a:r>
            <a:r>
              <a:rPr lang="en-US" dirty="0" smtClean="0"/>
              <a:t> – </a:t>
            </a:r>
            <a:r>
              <a:rPr lang="en-US" dirty="0" smtClean="0">
                <a:solidFill>
                  <a:srgbClr val="FF0000"/>
                </a:solidFill>
              </a:rPr>
              <a:t>Snapped Trace</a:t>
            </a:r>
            <a:endParaRPr lang="en-US" dirty="0">
              <a:solidFill>
                <a:srgbClr val="FF0000"/>
              </a:solidFill>
            </a:endParaRPr>
          </a:p>
        </p:txBody>
      </p:sp>
    </p:spTree>
    <p:extLst>
      <p:ext uri="{BB962C8B-B14F-4D97-AF65-F5344CB8AC3E}">
        <p14:creationId xmlns:p14="http://schemas.microsoft.com/office/powerpoint/2010/main" xmlns="" val="1591591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 Snapping</a:t>
            </a:r>
            <a:endParaRPr lang="en-US" dirty="0"/>
          </a:p>
        </p:txBody>
      </p:sp>
      <p:sp>
        <p:nvSpPr>
          <p:cNvPr id="6" name="Rectangle 5"/>
          <p:cNvSpPr/>
          <p:nvPr/>
        </p:nvSpPr>
        <p:spPr>
          <a:xfrm>
            <a:off x="457200" y="1600200"/>
            <a:ext cx="4038600" cy="4953000"/>
          </a:xfrm>
          <a:prstGeom prst="rect">
            <a:avLst/>
          </a:prstGeom>
          <a:blipFill dpi="0" rotWithShape="1">
            <a:blip r:embed="rId2" cstate="print"/>
            <a:srcRect/>
            <a:tile tx="-3556000" ty="-10160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dirty="0" smtClean="0">
                <a:solidFill>
                  <a:srgbClr val="00B0F0"/>
                </a:solidFill>
              </a:rPr>
              <a:t>Raw Trace </a:t>
            </a:r>
            <a:r>
              <a:rPr lang="en-US" dirty="0" smtClean="0"/>
              <a:t>– </a:t>
            </a:r>
            <a:r>
              <a:rPr lang="en-US" dirty="0" smtClean="0">
                <a:solidFill>
                  <a:srgbClr val="FF0000"/>
                </a:solidFill>
              </a:rPr>
              <a:t>Snapped Trace</a:t>
            </a:r>
            <a:endParaRPr lang="en-US" dirty="0">
              <a:solidFill>
                <a:srgbClr val="FF0000"/>
              </a:solidFill>
            </a:endParaRPr>
          </a:p>
        </p:txBody>
      </p:sp>
      <p:sp>
        <p:nvSpPr>
          <p:cNvPr id="7" name="Rectangle 6"/>
          <p:cNvSpPr/>
          <p:nvPr/>
        </p:nvSpPr>
        <p:spPr>
          <a:xfrm>
            <a:off x="4648200" y="1600200"/>
            <a:ext cx="4114800" cy="4953000"/>
          </a:xfrm>
          <a:prstGeom prst="rect">
            <a:avLst/>
          </a:prstGeom>
          <a:blipFill dpi="0" rotWithShape="1">
            <a:blip r:embed="rId3" cstate="print"/>
            <a:srcRect/>
            <a:tile tx="-3556000" ty="-10160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dirty="0" smtClean="0">
                <a:solidFill>
                  <a:srgbClr val="FF0000"/>
                </a:solidFill>
              </a:rPr>
              <a:t>Snapped Trace</a:t>
            </a:r>
            <a:endParaRPr lang="en-US" dirty="0">
              <a:solidFill>
                <a:srgbClr val="FF0000"/>
              </a:solidFill>
            </a:endParaRPr>
          </a:p>
        </p:txBody>
      </p:sp>
    </p:spTree>
    <p:extLst>
      <p:ext uri="{BB962C8B-B14F-4D97-AF65-F5344CB8AC3E}">
        <p14:creationId xmlns:p14="http://schemas.microsoft.com/office/powerpoint/2010/main" xmlns="" val="4159638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Delaware Valley Regional Planning Commission</a:t>
            </a:r>
          </a:p>
        </p:txBody>
      </p:sp>
      <p:sp>
        <p:nvSpPr>
          <p:cNvPr id="3" name="Content Placeholder 2"/>
          <p:cNvSpPr>
            <a:spLocks noGrp="1"/>
          </p:cNvSpPr>
          <p:nvPr>
            <p:ph idx="1"/>
          </p:nvPr>
        </p:nvSpPr>
        <p:spPr/>
        <p:txBody>
          <a:bodyPr>
            <a:normAutofit/>
          </a:bodyPr>
          <a:lstStyle/>
          <a:p>
            <a:r>
              <a:rPr lang="en-US" altLang="en-US" dirty="0" smtClean="0"/>
              <a:t>Regional </a:t>
            </a:r>
            <a:r>
              <a:rPr lang="en-US" altLang="en-US" dirty="0"/>
              <a:t>MPO</a:t>
            </a:r>
          </a:p>
          <a:p>
            <a:r>
              <a:rPr lang="en-US" altLang="en-US" dirty="0"/>
              <a:t>2 States</a:t>
            </a:r>
          </a:p>
          <a:p>
            <a:r>
              <a:rPr lang="en-US" altLang="en-US" dirty="0"/>
              <a:t>9 Counties</a:t>
            </a:r>
          </a:p>
          <a:p>
            <a:r>
              <a:rPr lang="en-US" altLang="en-US" dirty="0"/>
              <a:t>355 Municipalities</a:t>
            </a:r>
          </a:p>
          <a:p>
            <a:r>
              <a:rPr lang="en-US" altLang="en-US" dirty="0"/>
              <a:t>5.5 Million Population</a:t>
            </a:r>
          </a:p>
          <a:p>
            <a:r>
              <a:rPr lang="en-US" altLang="en-US" dirty="0"/>
              <a:t>3,800 sq. miles</a:t>
            </a:r>
          </a:p>
          <a:p>
            <a:endParaRPr lang="en-US" dirty="0"/>
          </a:p>
        </p:txBody>
      </p:sp>
    </p:spTree>
    <p:extLst>
      <p:ext uri="{BB962C8B-B14F-4D97-AF65-F5344CB8AC3E}">
        <p14:creationId xmlns:p14="http://schemas.microsoft.com/office/powerpoint/2010/main" xmlns="" val="10503819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Trips</a:t>
            </a:r>
            <a:endParaRPr lang="en-US" dirty="0"/>
          </a:p>
        </p:txBody>
      </p:sp>
      <p:sp>
        <p:nvSpPr>
          <p:cNvPr id="5" name="Rectangle 4"/>
          <p:cNvSpPr/>
          <p:nvPr/>
        </p:nvSpPr>
        <p:spPr>
          <a:xfrm>
            <a:off x="457200" y="1600200"/>
            <a:ext cx="8229600" cy="4953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58822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Selection</a:t>
            </a:r>
            <a:endParaRPr lang="en-US" dirty="0"/>
          </a:p>
        </p:txBody>
      </p:sp>
      <p:sp>
        <p:nvSpPr>
          <p:cNvPr id="5" name="Rectangle 4"/>
          <p:cNvSpPr/>
          <p:nvPr/>
        </p:nvSpPr>
        <p:spPr>
          <a:xfrm>
            <a:off x="457200" y="1600200"/>
            <a:ext cx="8229600" cy="495300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66191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Errand</a:t>
            </a:r>
            <a:endParaRPr lang="en-US" dirty="0"/>
          </a:p>
        </p:txBody>
      </p:sp>
      <p:sp>
        <p:nvSpPr>
          <p:cNvPr id="5" name="Rectangle 4"/>
          <p:cNvSpPr/>
          <p:nvPr/>
        </p:nvSpPr>
        <p:spPr>
          <a:xfrm>
            <a:off x="457200" y="1600200"/>
            <a:ext cx="8229600" cy="4953000"/>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77204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Exercise</a:t>
            </a:r>
            <a:endParaRPr lang="en-US" dirty="0"/>
          </a:p>
        </p:txBody>
      </p:sp>
      <p:sp>
        <p:nvSpPr>
          <p:cNvPr id="5" name="Rectangle 4"/>
          <p:cNvSpPr/>
          <p:nvPr/>
        </p:nvSpPr>
        <p:spPr>
          <a:xfrm>
            <a:off x="457200" y="1600200"/>
            <a:ext cx="8229600" cy="4953000"/>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44648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Shopping</a:t>
            </a:r>
            <a:endParaRPr lang="en-US" dirty="0"/>
          </a:p>
        </p:txBody>
      </p:sp>
      <p:sp>
        <p:nvSpPr>
          <p:cNvPr id="5" name="Rectangle 4"/>
          <p:cNvSpPr/>
          <p:nvPr/>
        </p:nvSpPr>
        <p:spPr>
          <a:xfrm>
            <a:off x="457200" y="1600200"/>
            <a:ext cx="8229600" cy="4953000"/>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04139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Social</a:t>
            </a:r>
            <a:endParaRPr lang="en-US" dirty="0"/>
          </a:p>
        </p:txBody>
      </p:sp>
      <p:sp>
        <p:nvSpPr>
          <p:cNvPr id="5" name="Rectangle 4"/>
          <p:cNvSpPr/>
          <p:nvPr/>
        </p:nvSpPr>
        <p:spPr>
          <a:xfrm>
            <a:off x="457200" y="1600200"/>
            <a:ext cx="8229600" cy="4953000"/>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05591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Data Overview</a:t>
            </a:r>
            <a:endParaRPr lang="en-US" dirty="0"/>
          </a:p>
        </p:txBody>
      </p:sp>
      <p:sp>
        <p:nvSpPr>
          <p:cNvPr id="3" name="Content Placeholder 2"/>
          <p:cNvSpPr>
            <a:spLocks noGrp="1"/>
          </p:cNvSpPr>
          <p:nvPr>
            <p:ph idx="1"/>
          </p:nvPr>
        </p:nvSpPr>
        <p:spPr/>
        <p:txBody>
          <a:bodyPr/>
          <a:lstStyle/>
          <a:p>
            <a:r>
              <a:rPr lang="en-US" dirty="0" smtClean="0"/>
              <a:t>May – October, 2014</a:t>
            </a:r>
          </a:p>
          <a:p>
            <a:r>
              <a:rPr lang="en-US" dirty="0" smtClean="0"/>
              <a:t>330 Users</a:t>
            </a:r>
          </a:p>
          <a:p>
            <a:r>
              <a:rPr lang="en-US" dirty="0" smtClean="0"/>
              <a:t>9200 Trips</a:t>
            </a:r>
          </a:p>
          <a:p>
            <a:pPr lvl="1"/>
            <a:r>
              <a:rPr lang="en-US" dirty="0" smtClean="0"/>
              <a:t>5600 Commute Purpose</a:t>
            </a:r>
          </a:p>
          <a:p>
            <a:pPr lvl="1"/>
            <a:r>
              <a:rPr lang="en-US" dirty="0" smtClean="0"/>
              <a:t>3500 Non-Commute</a:t>
            </a:r>
          </a:p>
          <a:p>
            <a:r>
              <a:rPr lang="en-US" dirty="0" smtClean="0"/>
              <a:t>~18,000,000 rows (1.5 GB)</a:t>
            </a:r>
          </a:p>
          <a:p>
            <a:endParaRPr lang="en-US" dirty="0"/>
          </a:p>
        </p:txBody>
      </p:sp>
    </p:spTree>
    <p:extLst>
      <p:ext uri="{BB962C8B-B14F-4D97-AF65-F5344CB8AC3E}">
        <p14:creationId xmlns:p14="http://schemas.microsoft.com/office/powerpoint/2010/main" xmlns="" val="290868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Rider Characteristics</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457200" y="1600200"/>
            <a:ext cx="8229600" cy="4572000"/>
          </a:xfrm>
          <a:prstGeom prst="rect">
            <a:avLst/>
          </a:prstGeom>
          <a:blipFill dpi="0" rotWithShape="1">
            <a:blip r:embed="rId3" cstate="print"/>
            <a:srcRect/>
            <a:tile tx="3810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83113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Trips by Purpose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457200" y="1600200"/>
            <a:ext cx="8229600" cy="4572000"/>
          </a:xfrm>
          <a:prstGeom prst="rect">
            <a:avLst/>
          </a:prstGeom>
          <a:blipFill dpi="0" rotWithShape="1">
            <a:blip r:embed="rId3" cstate="print"/>
            <a:srcRect/>
            <a:tile tx="1270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30795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Trips by Purpose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457200" y="1600200"/>
            <a:ext cx="8229600" cy="4572000"/>
          </a:xfrm>
          <a:prstGeom prst="rect">
            <a:avLst/>
          </a:prstGeom>
          <a:blipFill dpi="0" rotWithShape="1">
            <a:blip r:embed="rId3" cstate="print"/>
            <a:srcRect/>
            <a:tile tx="2540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83151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Outline</a:t>
            </a:r>
            <a:endParaRPr lang="en-US" dirty="0"/>
          </a:p>
        </p:txBody>
      </p:sp>
      <p:sp>
        <p:nvSpPr>
          <p:cNvPr id="6" name="Content Placeholder 5"/>
          <p:cNvSpPr>
            <a:spLocks noGrp="1"/>
          </p:cNvSpPr>
          <p:nvPr>
            <p:ph idx="1"/>
          </p:nvPr>
        </p:nvSpPr>
        <p:spPr/>
        <p:txBody>
          <a:bodyPr/>
          <a:lstStyle/>
          <a:p>
            <a:r>
              <a:rPr lang="en-US" dirty="0" err="1" smtClean="0"/>
              <a:t>CyclePhilly</a:t>
            </a:r>
            <a:r>
              <a:rPr lang="en-US" dirty="0"/>
              <a:t> </a:t>
            </a:r>
            <a:r>
              <a:rPr lang="en-US" dirty="0" smtClean="0"/>
              <a:t>Smartphone App</a:t>
            </a:r>
          </a:p>
          <a:p>
            <a:r>
              <a:rPr lang="en-US" dirty="0" smtClean="0"/>
              <a:t>GPS Data Collection</a:t>
            </a:r>
          </a:p>
          <a:p>
            <a:r>
              <a:rPr lang="en-US" dirty="0" smtClean="0"/>
              <a:t>GPS Data Processing</a:t>
            </a:r>
          </a:p>
          <a:p>
            <a:r>
              <a:rPr lang="en-US" dirty="0" smtClean="0"/>
              <a:t>Processing Results</a:t>
            </a:r>
          </a:p>
          <a:p>
            <a:r>
              <a:rPr lang="en-US" dirty="0" smtClean="0"/>
              <a:t>Limitations</a:t>
            </a:r>
          </a:p>
          <a:p>
            <a:r>
              <a:rPr lang="en-US" dirty="0" smtClean="0"/>
              <a:t>Future</a:t>
            </a:r>
            <a:endParaRPr lang="en-US" dirty="0"/>
          </a:p>
        </p:txBody>
      </p:sp>
    </p:spTree>
    <p:extLst>
      <p:ext uri="{BB962C8B-B14F-4D97-AF65-F5344CB8AC3E}">
        <p14:creationId xmlns:p14="http://schemas.microsoft.com/office/powerpoint/2010/main" xmlns="" val="208936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Time by Purpose</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a:spLocks/>
          </p:cNvSpPr>
          <p:nvPr/>
        </p:nvSpPr>
        <p:spPr>
          <a:xfrm>
            <a:off x="457200" y="1600200"/>
            <a:ext cx="8229600" cy="4572000"/>
          </a:xfrm>
          <a:prstGeom prst="rect">
            <a:avLst/>
          </a:prstGeom>
          <a:blipFill dpi="0" rotWithShape="1">
            <a:blip r:embed="rId2" cstate="print"/>
            <a:srcRect/>
            <a:tile tx="2540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7755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Time by Purpose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457200" y="1600200"/>
            <a:ext cx="8229600" cy="4572000"/>
          </a:xfrm>
          <a:prstGeom prst="rect">
            <a:avLst/>
          </a:prstGeom>
          <a:blipFill dpi="0" rotWithShape="1">
            <a:blip r:embed="rId2" cstate="print"/>
            <a:srcRect/>
            <a:tile tx="2540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045559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Issues</a:t>
            </a:r>
            <a:r>
              <a:rPr lang="en-US" dirty="0" smtClean="0"/>
              <a:t>/</a:t>
            </a:r>
            <a:r>
              <a:rPr lang="en-US" dirty="0" smtClean="0">
                <a:solidFill>
                  <a:srgbClr val="00B0F0"/>
                </a:solidFill>
              </a:rPr>
              <a:t>Limitations</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Data Collection</a:t>
            </a:r>
          </a:p>
          <a:p>
            <a:pPr lvl="1"/>
            <a:r>
              <a:rPr lang="en-US" dirty="0" smtClean="0">
                <a:solidFill>
                  <a:srgbClr val="FF0000"/>
                </a:solidFill>
              </a:rPr>
              <a:t>Un-calibrated data</a:t>
            </a:r>
          </a:p>
          <a:p>
            <a:pPr lvl="1"/>
            <a:r>
              <a:rPr lang="en-US" dirty="0" smtClean="0">
                <a:solidFill>
                  <a:srgbClr val="00B0F0"/>
                </a:solidFill>
              </a:rPr>
              <a:t>Duplication of trips</a:t>
            </a:r>
          </a:p>
          <a:p>
            <a:pPr lvl="1"/>
            <a:r>
              <a:rPr lang="en-US" dirty="0" smtClean="0">
                <a:solidFill>
                  <a:srgbClr val="00B0F0"/>
                </a:solidFill>
              </a:rPr>
              <a:t>Users voluntarily log trips</a:t>
            </a:r>
            <a:endParaRPr lang="en-US" dirty="0" smtClean="0"/>
          </a:p>
          <a:p>
            <a:r>
              <a:rPr lang="en-US" dirty="0" smtClean="0"/>
              <a:t>Algorithm</a:t>
            </a:r>
          </a:p>
          <a:p>
            <a:pPr lvl="1"/>
            <a:r>
              <a:rPr lang="en-US" dirty="0" smtClean="0">
                <a:solidFill>
                  <a:srgbClr val="FF0000"/>
                </a:solidFill>
              </a:rPr>
              <a:t>Backtracking</a:t>
            </a:r>
          </a:p>
          <a:p>
            <a:pPr lvl="1"/>
            <a:r>
              <a:rPr lang="en-US" dirty="0" smtClean="0">
                <a:solidFill>
                  <a:srgbClr val="FF0000"/>
                </a:solidFill>
              </a:rPr>
              <a:t>Round trips</a:t>
            </a:r>
          </a:p>
          <a:p>
            <a:pPr lvl="1"/>
            <a:r>
              <a:rPr lang="en-US" dirty="0" smtClean="0">
                <a:solidFill>
                  <a:srgbClr val="FF0000"/>
                </a:solidFill>
              </a:rPr>
              <a:t>Small spurs</a:t>
            </a:r>
            <a:endParaRPr lang="en-US" dirty="0">
              <a:solidFill>
                <a:srgbClr val="FF0000"/>
              </a:solidFill>
            </a:endParaRPr>
          </a:p>
        </p:txBody>
      </p:sp>
    </p:spTree>
    <p:extLst>
      <p:ext uri="{BB962C8B-B14F-4D97-AF65-F5344CB8AC3E}">
        <p14:creationId xmlns:p14="http://schemas.microsoft.com/office/powerpoint/2010/main" xmlns="" val="29291204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a:t>
            </a:r>
            <a:endParaRPr lang="en-US" dirty="0"/>
          </a:p>
        </p:txBody>
      </p:sp>
      <p:sp>
        <p:nvSpPr>
          <p:cNvPr id="3" name="Content Placeholder 2"/>
          <p:cNvSpPr>
            <a:spLocks noGrp="1"/>
          </p:cNvSpPr>
          <p:nvPr>
            <p:ph idx="1"/>
          </p:nvPr>
        </p:nvSpPr>
        <p:spPr/>
        <p:txBody>
          <a:bodyPr/>
          <a:lstStyle/>
          <a:p>
            <a:r>
              <a:rPr lang="en-US" dirty="0" smtClean="0"/>
              <a:t>Improvements</a:t>
            </a:r>
          </a:p>
          <a:p>
            <a:pPr lvl="1"/>
            <a:r>
              <a:rPr lang="en-US" dirty="0" smtClean="0"/>
              <a:t>Phone app re-write</a:t>
            </a:r>
          </a:p>
          <a:p>
            <a:pPr lvl="2"/>
            <a:r>
              <a:rPr lang="en-US" dirty="0" smtClean="0"/>
              <a:t>Collect additional sensor data</a:t>
            </a:r>
          </a:p>
          <a:p>
            <a:pPr lvl="2"/>
            <a:r>
              <a:rPr lang="en-US" dirty="0" smtClean="0"/>
              <a:t>Easier debugging</a:t>
            </a:r>
          </a:p>
          <a:p>
            <a:r>
              <a:rPr lang="en-US" dirty="0" smtClean="0"/>
              <a:t>Uses</a:t>
            </a:r>
          </a:p>
          <a:p>
            <a:pPr lvl="1"/>
            <a:r>
              <a:rPr lang="en-US" dirty="0" smtClean="0"/>
              <a:t>Possible bike path choice model</a:t>
            </a:r>
          </a:p>
          <a:p>
            <a:pPr lvl="1"/>
            <a:r>
              <a:rPr lang="en-US" dirty="0" smtClean="0"/>
              <a:t>Seasonal correction factor</a:t>
            </a:r>
          </a:p>
          <a:p>
            <a:pPr lvl="1"/>
            <a:r>
              <a:rPr lang="en-US" dirty="0" smtClean="0"/>
              <a:t>Complement to permanent &amp; mobile bike counts</a:t>
            </a:r>
            <a:endParaRPr lang="en-US" dirty="0"/>
          </a:p>
        </p:txBody>
      </p:sp>
    </p:spTree>
    <p:extLst>
      <p:ext uri="{BB962C8B-B14F-4D97-AF65-F5344CB8AC3E}">
        <p14:creationId xmlns:p14="http://schemas.microsoft.com/office/powerpoint/2010/main" xmlns="" val="1764919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DVRPC_logo_formats_and_guidlines\logo PROMO usage ONLY\Official Color\DVRPC logo_Alternate_official 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502" y="4333770"/>
            <a:ext cx="1645698" cy="54303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640302" y="5638800"/>
            <a:ext cx="3474498" cy="400110"/>
          </a:xfrm>
          <a:prstGeom prst="rect">
            <a:avLst/>
          </a:prstGeom>
        </p:spPr>
        <p:txBody>
          <a:bodyPr wrap="square">
            <a:spAutoFit/>
          </a:bodyPr>
          <a:lstStyle/>
          <a:p>
            <a:r>
              <a:rPr lang="en-US" sz="2000" dirty="0" smtClean="0">
                <a:solidFill>
                  <a:prstClr val="white"/>
                </a:solidFill>
              </a:rPr>
              <a:t>May 17, 2015</a:t>
            </a:r>
            <a:endParaRPr lang="en-US" sz="2000" dirty="0">
              <a:solidFill>
                <a:prstClr val="white"/>
              </a:solidFill>
            </a:endParaRPr>
          </a:p>
        </p:txBody>
      </p:sp>
      <p:pic>
        <p:nvPicPr>
          <p:cNvPr id="3075" name="Picture 3" descr="C:\Users\cboulan\Desktop\Screen+Shot+2015-02-18+at+7.10.56+A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78304" y="16610"/>
            <a:ext cx="7099296" cy="684139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609599" y="241280"/>
            <a:ext cx="3200401" cy="2985433"/>
          </a:xfrm>
          <a:prstGeom prst="rect">
            <a:avLst/>
          </a:prstGeom>
          <a:noFill/>
        </p:spPr>
        <p:txBody>
          <a:bodyPr wrap="square" rtlCol="0">
            <a:spAutoFit/>
          </a:bodyPr>
          <a:lstStyle/>
          <a:p>
            <a:r>
              <a:rPr lang="en-US" sz="2800" dirty="0" smtClean="0">
                <a:solidFill>
                  <a:srgbClr val="0070C0"/>
                </a:solidFill>
              </a:rPr>
              <a:t>Data:</a:t>
            </a:r>
          </a:p>
          <a:p>
            <a:r>
              <a:rPr lang="en-US" sz="2400" dirty="0" smtClean="0">
                <a:solidFill>
                  <a:prstClr val="white"/>
                </a:solidFill>
              </a:rPr>
              <a:t>http://www.dvrpc.org/webmaps/cyclephilly</a:t>
            </a:r>
          </a:p>
          <a:p>
            <a:endParaRPr lang="en-US" sz="2800" dirty="0" smtClean="0">
              <a:solidFill>
                <a:prstClr val="black"/>
              </a:solidFill>
            </a:endParaRPr>
          </a:p>
          <a:p>
            <a:endParaRPr lang="en-US" sz="2800" dirty="0" smtClean="0">
              <a:solidFill>
                <a:prstClr val="black"/>
              </a:solidFill>
            </a:endParaRPr>
          </a:p>
          <a:p>
            <a:r>
              <a:rPr lang="en-US" sz="2800" dirty="0" smtClean="0">
                <a:solidFill>
                  <a:srgbClr val="0070C0"/>
                </a:solidFill>
              </a:rPr>
              <a:t>Questions:</a:t>
            </a:r>
            <a:endParaRPr lang="en-US" sz="2800" dirty="0">
              <a:solidFill>
                <a:srgbClr val="0070C0"/>
              </a:solidFill>
            </a:endParaRPr>
          </a:p>
          <a:p>
            <a:r>
              <a:rPr lang="en-US" sz="2800" dirty="0" smtClean="0">
                <a:solidFill>
                  <a:prstClr val="white"/>
                </a:solidFill>
              </a:rPr>
              <a:t>wtsay@dvrpc.org</a:t>
            </a:r>
            <a:endParaRPr lang="en-US" sz="2800" dirty="0">
              <a:solidFill>
                <a:prstClr val="white"/>
              </a:solidFill>
            </a:endParaRPr>
          </a:p>
        </p:txBody>
      </p:sp>
    </p:spTree>
    <p:extLst>
      <p:ext uri="{BB962C8B-B14F-4D97-AF65-F5344CB8AC3E}">
        <p14:creationId xmlns:p14="http://schemas.microsoft.com/office/powerpoint/2010/main" xmlns="" val="11117660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Smarter Phones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4098" name="Picture 2" descr="D:\unshared\CyclePhilly\_presentation\img\qualcomm-sensor-engine-image-1-op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552575"/>
            <a:ext cx="8229600" cy="474044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57200" y="6293017"/>
            <a:ext cx="4266424" cy="276999"/>
          </a:xfrm>
          <a:prstGeom prst="rect">
            <a:avLst/>
          </a:prstGeom>
          <a:noFill/>
        </p:spPr>
        <p:txBody>
          <a:bodyPr wrap="none" rtlCol="0">
            <a:spAutoFit/>
          </a:bodyPr>
          <a:lstStyle/>
          <a:p>
            <a:r>
              <a:rPr lang="en-US" sz="1200" dirty="0" smtClean="0"/>
              <a:t>Source: Qualcomm Technologies, </a:t>
            </a:r>
            <a:r>
              <a:rPr lang="en-US" sz="1200" dirty="0" err="1" smtClean="0"/>
              <a:t>Inc</a:t>
            </a:r>
            <a:r>
              <a:rPr lang="en-US" sz="1200" dirty="0" smtClean="0"/>
              <a:t> Press Release April 24, 2014</a:t>
            </a:r>
            <a:endParaRPr lang="en-US" sz="1200" dirty="0"/>
          </a:p>
        </p:txBody>
      </p:sp>
    </p:spTree>
    <p:extLst>
      <p:ext uri="{BB962C8B-B14F-4D97-AF65-F5344CB8AC3E}">
        <p14:creationId xmlns:p14="http://schemas.microsoft.com/office/powerpoint/2010/main" xmlns="" val="1938497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Sensor Capabilities</a:t>
            </a:r>
            <a:endParaRPr lang="en-US" dirty="0"/>
          </a:p>
        </p:txBody>
      </p:sp>
      <p:sp>
        <p:nvSpPr>
          <p:cNvPr id="8" name="Text Placeholder 7"/>
          <p:cNvSpPr>
            <a:spLocks noGrp="1"/>
          </p:cNvSpPr>
          <p:nvPr>
            <p:ph type="body" idx="1"/>
          </p:nvPr>
        </p:nvSpPr>
        <p:spPr/>
        <p:txBody>
          <a:bodyPr/>
          <a:lstStyle/>
          <a:p>
            <a:r>
              <a:rPr lang="en-US" dirty="0" smtClean="0"/>
              <a:t>Sensors</a:t>
            </a:r>
            <a:endParaRPr lang="en-US" dirty="0"/>
          </a:p>
        </p:txBody>
      </p:sp>
      <p:sp>
        <p:nvSpPr>
          <p:cNvPr id="6" name="Content Placeholder 5"/>
          <p:cNvSpPr>
            <a:spLocks noGrp="1"/>
          </p:cNvSpPr>
          <p:nvPr>
            <p:ph sz="half" idx="2"/>
          </p:nvPr>
        </p:nvSpPr>
        <p:spPr/>
        <p:txBody>
          <a:bodyPr>
            <a:normAutofit/>
          </a:bodyPr>
          <a:lstStyle/>
          <a:p>
            <a:r>
              <a:rPr lang="en-US" dirty="0" smtClean="0"/>
              <a:t>Motion</a:t>
            </a:r>
          </a:p>
          <a:p>
            <a:pPr lvl="1"/>
            <a:r>
              <a:rPr lang="en-US" dirty="0" smtClean="0"/>
              <a:t>Linear</a:t>
            </a:r>
          </a:p>
          <a:p>
            <a:pPr lvl="1"/>
            <a:r>
              <a:rPr lang="en-US" dirty="0" smtClean="0"/>
              <a:t>Rotational</a:t>
            </a:r>
          </a:p>
          <a:p>
            <a:r>
              <a:rPr lang="en-US" dirty="0" smtClean="0"/>
              <a:t>Environmental</a:t>
            </a:r>
          </a:p>
          <a:p>
            <a:pPr lvl="1"/>
            <a:r>
              <a:rPr lang="en-US" dirty="0" smtClean="0"/>
              <a:t>Photometer</a:t>
            </a:r>
          </a:p>
          <a:p>
            <a:pPr lvl="1"/>
            <a:r>
              <a:rPr lang="en-US" dirty="0" smtClean="0"/>
              <a:t>Thermometer</a:t>
            </a:r>
          </a:p>
          <a:p>
            <a:r>
              <a:rPr lang="en-US" dirty="0" smtClean="0"/>
              <a:t>Positional</a:t>
            </a:r>
          </a:p>
          <a:p>
            <a:pPr lvl="1"/>
            <a:r>
              <a:rPr lang="en-US" dirty="0" smtClean="0"/>
              <a:t>Magnetometers</a:t>
            </a:r>
          </a:p>
          <a:p>
            <a:pPr lvl="1"/>
            <a:r>
              <a:rPr lang="en-US" dirty="0" smtClean="0"/>
              <a:t>Proximity</a:t>
            </a:r>
          </a:p>
          <a:p>
            <a:pPr lvl="1"/>
            <a:r>
              <a:rPr lang="en-US" dirty="0" smtClean="0"/>
              <a:t>Navigational</a:t>
            </a:r>
            <a:endParaRPr lang="en-US" dirty="0"/>
          </a:p>
        </p:txBody>
      </p:sp>
      <p:sp>
        <p:nvSpPr>
          <p:cNvPr id="9" name="Text Placeholder 8"/>
          <p:cNvSpPr>
            <a:spLocks noGrp="1"/>
          </p:cNvSpPr>
          <p:nvPr>
            <p:ph type="body" sz="quarter" idx="3"/>
          </p:nvPr>
        </p:nvSpPr>
        <p:spPr/>
        <p:txBody>
          <a:bodyPr/>
          <a:lstStyle/>
          <a:p>
            <a:r>
              <a:rPr lang="en-US" dirty="0" smtClean="0"/>
              <a:t>Applications</a:t>
            </a:r>
            <a:endParaRPr lang="en-US" dirty="0"/>
          </a:p>
        </p:txBody>
      </p:sp>
      <p:sp>
        <p:nvSpPr>
          <p:cNvPr id="10" name="Content Placeholder 9"/>
          <p:cNvSpPr>
            <a:spLocks noGrp="1"/>
          </p:cNvSpPr>
          <p:nvPr>
            <p:ph sz="quarter" idx="4"/>
          </p:nvPr>
        </p:nvSpPr>
        <p:spPr/>
        <p:txBody>
          <a:bodyPr/>
          <a:lstStyle/>
          <a:p>
            <a:r>
              <a:rPr lang="en-US" dirty="0" smtClean="0">
                <a:solidFill>
                  <a:schemeClr val="bg2"/>
                </a:solidFill>
              </a:rPr>
              <a:t>A</a:t>
            </a:r>
          </a:p>
          <a:p>
            <a:pPr lvl="1"/>
            <a:r>
              <a:rPr lang="en-US" dirty="0" smtClean="0"/>
              <a:t>User activity</a:t>
            </a:r>
          </a:p>
          <a:p>
            <a:pPr lvl="1"/>
            <a:r>
              <a:rPr lang="en-US" dirty="0" smtClean="0"/>
              <a:t>Screen orientation</a:t>
            </a:r>
          </a:p>
          <a:p>
            <a:r>
              <a:rPr lang="en-US" dirty="0" smtClean="0">
                <a:solidFill>
                  <a:schemeClr val="bg2"/>
                </a:solidFill>
              </a:rPr>
              <a:t>B</a:t>
            </a:r>
          </a:p>
          <a:p>
            <a:pPr lvl="1"/>
            <a:r>
              <a:rPr lang="en-US" dirty="0" smtClean="0"/>
              <a:t>Screen brightness</a:t>
            </a:r>
          </a:p>
          <a:p>
            <a:pPr lvl="1"/>
            <a:r>
              <a:rPr lang="en-US" dirty="0" smtClean="0"/>
              <a:t>Phone self-preservation</a:t>
            </a:r>
          </a:p>
          <a:p>
            <a:r>
              <a:rPr lang="en-US" dirty="0" smtClean="0">
                <a:solidFill>
                  <a:schemeClr val="bg2"/>
                </a:solidFill>
              </a:rPr>
              <a:t>C</a:t>
            </a:r>
          </a:p>
          <a:p>
            <a:pPr lvl="1"/>
            <a:r>
              <a:rPr lang="en-US" dirty="0" smtClean="0"/>
              <a:t>Compass</a:t>
            </a:r>
          </a:p>
          <a:p>
            <a:pPr lvl="1"/>
            <a:r>
              <a:rPr lang="en-US" dirty="0" smtClean="0"/>
              <a:t>RFID, NFC, Screen shutoff</a:t>
            </a:r>
          </a:p>
          <a:p>
            <a:pPr lvl="1"/>
            <a:r>
              <a:rPr lang="en-US" dirty="0" smtClean="0"/>
              <a:t>GPS, GLONASS, Galileo</a:t>
            </a:r>
          </a:p>
          <a:p>
            <a:endParaRPr lang="en-US" dirty="0"/>
          </a:p>
        </p:txBody>
      </p:sp>
    </p:spTree>
    <p:extLst>
      <p:ext uri="{BB962C8B-B14F-4D97-AF65-F5344CB8AC3E}">
        <p14:creationId xmlns:p14="http://schemas.microsoft.com/office/powerpoint/2010/main" xmlns="" val="2222892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Lineage</a:t>
            </a:r>
            <a:endParaRPr lang="en-US" dirty="0"/>
          </a:p>
        </p:txBody>
      </p:sp>
      <p:sp>
        <p:nvSpPr>
          <p:cNvPr id="4" name="Rectangle 3"/>
          <p:cNvSpPr/>
          <p:nvPr/>
        </p:nvSpPr>
        <p:spPr>
          <a:xfrm>
            <a:off x="914400" y="2057400"/>
            <a:ext cx="1371600" cy="13716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27736" y="2057400"/>
            <a:ext cx="1371600" cy="1371600"/>
          </a:xfrm>
          <a:prstGeom prst="rect">
            <a:avLst/>
          </a:prstGeom>
          <a:blipFill dpi="0" rotWithShape="1">
            <a:blip r:embed="rId3" cstate="print"/>
            <a:srcRect/>
            <a:tile tx="-38100" ty="16383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15000" y="4350603"/>
            <a:ext cx="1371600" cy="1371600"/>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0" y="1318736"/>
            <a:ext cx="1676400" cy="738664"/>
          </a:xfrm>
          <a:prstGeom prst="rect">
            <a:avLst/>
          </a:prstGeom>
          <a:noFill/>
        </p:spPr>
        <p:txBody>
          <a:bodyPr wrap="square" rtlCol="0">
            <a:spAutoFit/>
          </a:bodyPr>
          <a:lstStyle/>
          <a:p>
            <a:pPr algn="ctr"/>
            <a:r>
              <a:rPr lang="en-US" sz="2400" dirty="0" err="1" smtClean="0"/>
              <a:t>CycleTracks</a:t>
            </a:r>
            <a:endParaRPr lang="en-US" sz="2400" dirty="0" smtClean="0"/>
          </a:p>
          <a:p>
            <a:pPr algn="ctr"/>
            <a:r>
              <a:rPr lang="en-US" dirty="0" smtClean="0"/>
              <a:t>(San Francisco)</a:t>
            </a:r>
            <a:endParaRPr lang="en-US" dirty="0"/>
          </a:p>
        </p:txBody>
      </p:sp>
      <p:sp>
        <p:nvSpPr>
          <p:cNvPr id="8" name="TextBox 7"/>
          <p:cNvSpPr txBox="1"/>
          <p:nvPr/>
        </p:nvSpPr>
        <p:spPr>
          <a:xfrm>
            <a:off x="3912071" y="1595735"/>
            <a:ext cx="1802929" cy="461665"/>
          </a:xfrm>
          <a:prstGeom prst="rect">
            <a:avLst/>
          </a:prstGeom>
          <a:noFill/>
        </p:spPr>
        <p:txBody>
          <a:bodyPr wrap="none" rtlCol="0">
            <a:spAutoFit/>
          </a:bodyPr>
          <a:lstStyle/>
          <a:p>
            <a:r>
              <a:rPr lang="en-US" sz="2400" dirty="0" smtClean="0"/>
              <a:t>Cycle Atlanta</a:t>
            </a:r>
            <a:endParaRPr lang="en-US" sz="2400" dirty="0"/>
          </a:p>
        </p:txBody>
      </p:sp>
      <p:sp>
        <p:nvSpPr>
          <p:cNvPr id="9" name="TextBox 8"/>
          <p:cNvSpPr txBox="1"/>
          <p:nvPr/>
        </p:nvSpPr>
        <p:spPr>
          <a:xfrm>
            <a:off x="5302909" y="5791199"/>
            <a:ext cx="2233881" cy="646331"/>
          </a:xfrm>
          <a:prstGeom prst="rect">
            <a:avLst/>
          </a:prstGeom>
          <a:noFill/>
        </p:spPr>
        <p:txBody>
          <a:bodyPr wrap="none" rtlCol="0">
            <a:spAutoFit/>
          </a:bodyPr>
          <a:lstStyle/>
          <a:p>
            <a:pPr algn="ctr"/>
            <a:r>
              <a:rPr lang="en-US" sz="3600" b="1" dirty="0" err="1" smtClean="0">
                <a:gradFill>
                  <a:gsLst>
                    <a:gs pos="0">
                      <a:srgbClr val="00B050"/>
                    </a:gs>
                    <a:gs pos="100000">
                      <a:srgbClr val="0070C0"/>
                    </a:gs>
                  </a:gsLst>
                  <a:lin ang="5400000" scaled="0"/>
                </a:gradFill>
              </a:rPr>
              <a:t>CyclePhilly</a:t>
            </a:r>
            <a:endParaRPr lang="en-US" sz="3600" b="1" dirty="0">
              <a:gradFill>
                <a:gsLst>
                  <a:gs pos="0">
                    <a:srgbClr val="00B050"/>
                  </a:gs>
                  <a:gs pos="100000">
                    <a:srgbClr val="0070C0"/>
                  </a:gs>
                </a:gsLst>
                <a:lin ang="5400000" scaled="0"/>
              </a:gradFill>
            </a:endParaRPr>
          </a:p>
        </p:txBody>
      </p:sp>
      <p:cxnSp>
        <p:nvCxnSpPr>
          <p:cNvPr id="19" name="Straight Arrow Connector 18"/>
          <p:cNvCxnSpPr/>
          <p:nvPr/>
        </p:nvCxnSpPr>
        <p:spPr>
          <a:xfrm>
            <a:off x="2406415" y="2743200"/>
            <a:ext cx="1632185"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886200" y="3505200"/>
            <a:ext cx="838200" cy="845403"/>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676400" y="3505200"/>
            <a:ext cx="838200" cy="845403"/>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477000" y="2057400"/>
            <a:ext cx="2286000" cy="1200329"/>
          </a:xfrm>
          <a:prstGeom prst="rect">
            <a:avLst/>
          </a:prstGeom>
          <a:noFill/>
        </p:spPr>
        <p:txBody>
          <a:bodyPr wrap="square" rtlCol="0">
            <a:spAutoFit/>
          </a:bodyPr>
          <a:lstStyle/>
          <a:p>
            <a:r>
              <a:rPr lang="en-US" sz="2400" dirty="0" smtClean="0"/>
              <a:t>Phone App Code</a:t>
            </a:r>
          </a:p>
          <a:p>
            <a:r>
              <a:rPr lang="en-US" sz="2400" dirty="0" smtClean="0"/>
              <a:t>Server Database Code</a:t>
            </a:r>
            <a:endParaRPr lang="en-US" sz="2400" dirty="0"/>
          </a:p>
        </p:txBody>
      </p:sp>
      <p:cxnSp>
        <p:nvCxnSpPr>
          <p:cNvPr id="34" name="Straight Arrow Connector 33"/>
          <p:cNvCxnSpPr/>
          <p:nvPr/>
        </p:nvCxnSpPr>
        <p:spPr>
          <a:xfrm>
            <a:off x="5962650" y="2278797"/>
            <a:ext cx="45720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962650" y="2659797"/>
            <a:ext cx="457200"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58" name="Picture 2" descr="C:\Users\cboulan\Desktop\400x400.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51007" y="4350602"/>
            <a:ext cx="1143000" cy="185263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9" name="Straight Arrow Connector 58"/>
          <p:cNvCxnSpPr/>
          <p:nvPr/>
        </p:nvCxnSpPr>
        <p:spPr>
          <a:xfrm>
            <a:off x="4238625" y="5276919"/>
            <a:ext cx="9429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43930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TURNER\dvrpc_shared\PHOTOS\cycle philly pics\IMG_740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05" y="-3630"/>
            <a:ext cx="4568495" cy="6861629"/>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0"/>
            <a:ext cx="3857626"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594382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Demographics</a:t>
            </a:r>
            <a:endParaRPr lang="en-US" dirty="0"/>
          </a:p>
        </p:txBody>
      </p:sp>
      <p:sp>
        <p:nvSpPr>
          <p:cNvPr id="4" name="Content Placeholder 3"/>
          <p:cNvSpPr>
            <a:spLocks noGrp="1"/>
          </p:cNvSpPr>
          <p:nvPr>
            <p:ph sz="half" idx="1"/>
          </p:nvPr>
        </p:nvSpPr>
        <p:spPr/>
        <p:txBody>
          <a:bodyPr/>
          <a:lstStyle/>
          <a:p>
            <a:r>
              <a:rPr lang="en-US" dirty="0" smtClean="0"/>
              <a:t>User Characteristics</a:t>
            </a:r>
          </a:p>
          <a:p>
            <a:pPr lvl="1"/>
            <a:r>
              <a:rPr lang="en-US" dirty="0"/>
              <a:t>Age</a:t>
            </a:r>
          </a:p>
          <a:p>
            <a:pPr lvl="1"/>
            <a:r>
              <a:rPr lang="en-US" dirty="0"/>
              <a:t>Ethnicity</a:t>
            </a:r>
          </a:p>
          <a:p>
            <a:pPr lvl="1"/>
            <a:r>
              <a:rPr lang="en-US" dirty="0"/>
              <a:t>Gender</a:t>
            </a:r>
          </a:p>
          <a:p>
            <a:pPr lvl="1"/>
            <a:r>
              <a:rPr lang="en-US" dirty="0"/>
              <a:t>Income (Household</a:t>
            </a:r>
            <a:r>
              <a:rPr lang="en-US" dirty="0" smtClean="0"/>
              <a:t>)</a:t>
            </a:r>
          </a:p>
          <a:p>
            <a:r>
              <a:rPr lang="en-US" dirty="0" smtClean="0"/>
              <a:t>Cycling Frequency</a:t>
            </a:r>
          </a:p>
          <a:p>
            <a:r>
              <a:rPr lang="en-US" dirty="0" smtClean="0"/>
              <a:t>Cyclist Classification</a:t>
            </a:r>
          </a:p>
          <a:p>
            <a:r>
              <a:rPr lang="en-US" dirty="0" smtClean="0"/>
              <a:t>Cycling History</a:t>
            </a:r>
            <a:endParaRPr lang="en-US" dirty="0"/>
          </a:p>
        </p:txBody>
      </p:sp>
      <p:pic>
        <p:nvPicPr>
          <p:cNvPr id="6" name="Content Placeholder 5"/>
          <p:cNvPicPr>
            <a:picLocks noGrp="1" noChangeAspect="1"/>
          </p:cNvPicPr>
          <p:nvPr>
            <p:ph sz="half" idx="2"/>
          </p:nvPr>
        </p:nvPicPr>
        <p:blipFill rotWithShape="1">
          <a:blip r:embed="rId2" cstate="print">
            <a:extLst>
              <a:ext uri="{28A0092B-C50C-407E-A947-70E740481C1C}">
                <a14:useLocalDpi xmlns:a14="http://schemas.microsoft.com/office/drawing/2010/main" xmlns="" val="0"/>
              </a:ext>
            </a:extLst>
          </a:blip>
          <a:srcRect t="4631" b="21080"/>
          <a:stretch/>
        </p:blipFill>
        <p:spPr>
          <a:xfrm>
            <a:off x="5181601" y="1528475"/>
            <a:ext cx="3536290" cy="4670394"/>
          </a:xfrm>
        </p:spPr>
      </p:pic>
    </p:spTree>
    <p:extLst>
      <p:ext uri="{BB962C8B-B14F-4D97-AF65-F5344CB8AC3E}">
        <p14:creationId xmlns:p14="http://schemas.microsoft.com/office/powerpoint/2010/main" xmlns="" val="1387473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ight Arrow 23"/>
          <p:cNvSpPr/>
          <p:nvPr/>
        </p:nvSpPr>
        <p:spPr>
          <a:xfrm>
            <a:off x="419100" y="5251104"/>
            <a:ext cx="8305800" cy="616296"/>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Data Collection Flow</a:t>
            </a:r>
            <a:endParaRPr lang="en-US" dirty="0"/>
          </a:p>
        </p:txBody>
      </p:sp>
      <p:sp>
        <p:nvSpPr>
          <p:cNvPr id="12" name="Rectangle 11"/>
          <p:cNvSpPr/>
          <p:nvPr/>
        </p:nvSpPr>
        <p:spPr>
          <a:xfrm>
            <a:off x="609600" y="1600200"/>
            <a:ext cx="2438400"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52800" y="1600200"/>
            <a:ext cx="2438400"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96000" y="1600200"/>
            <a:ext cx="2438400"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33450" y="1600200"/>
            <a:ext cx="1809750" cy="1828800"/>
          </a:xfrm>
          <a:prstGeom prst="rect">
            <a:avLst/>
          </a:prstGeom>
          <a:blipFill dpi="0" rotWithShape="1">
            <a:blip r:embed="rId2" cstate="print"/>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657600" y="1600200"/>
            <a:ext cx="1828800" cy="1828800"/>
          </a:xfrm>
          <a:prstGeom prst="rect">
            <a:avLst/>
          </a:prstGeom>
          <a:blipFill dpi="0" rotWithShape="1">
            <a:blip r:embed="rId3" cstate="print"/>
            <a:srcRect/>
            <a:tile tx="0" ty="0" sx="80000" sy="8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400800" y="1600200"/>
            <a:ext cx="1828800" cy="1828800"/>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00545" y="3417331"/>
            <a:ext cx="2275559" cy="646331"/>
          </a:xfrm>
          <a:prstGeom prst="rect">
            <a:avLst/>
          </a:prstGeom>
          <a:noFill/>
        </p:spPr>
        <p:txBody>
          <a:bodyPr wrap="none" rtlCol="0">
            <a:spAutoFit/>
          </a:bodyPr>
          <a:lstStyle/>
          <a:p>
            <a:r>
              <a:rPr lang="en-US" sz="3600" dirty="0" smtClean="0"/>
              <a:t>Cycle Philly</a:t>
            </a:r>
            <a:endParaRPr lang="en-US" sz="3600" dirty="0"/>
          </a:p>
        </p:txBody>
      </p:sp>
      <p:sp>
        <p:nvSpPr>
          <p:cNvPr id="19" name="TextBox 18"/>
          <p:cNvSpPr txBox="1"/>
          <p:nvPr/>
        </p:nvSpPr>
        <p:spPr>
          <a:xfrm>
            <a:off x="3286840" y="3417331"/>
            <a:ext cx="2570319" cy="646331"/>
          </a:xfrm>
          <a:prstGeom prst="rect">
            <a:avLst/>
          </a:prstGeom>
          <a:noFill/>
        </p:spPr>
        <p:txBody>
          <a:bodyPr wrap="none" rtlCol="0">
            <a:spAutoFit/>
          </a:bodyPr>
          <a:lstStyle/>
          <a:p>
            <a:r>
              <a:rPr lang="en-US" sz="3600" dirty="0" smtClean="0"/>
              <a:t>GPS Tracking</a:t>
            </a:r>
            <a:endParaRPr lang="en-US" sz="3600" dirty="0"/>
          </a:p>
        </p:txBody>
      </p:sp>
      <p:sp>
        <p:nvSpPr>
          <p:cNvPr id="20" name="TextBox 19"/>
          <p:cNvSpPr txBox="1"/>
          <p:nvPr/>
        </p:nvSpPr>
        <p:spPr>
          <a:xfrm>
            <a:off x="6060048" y="3417330"/>
            <a:ext cx="2510303" cy="646331"/>
          </a:xfrm>
          <a:prstGeom prst="rect">
            <a:avLst/>
          </a:prstGeom>
          <a:noFill/>
        </p:spPr>
        <p:txBody>
          <a:bodyPr wrap="none" rtlCol="0">
            <a:spAutoFit/>
          </a:bodyPr>
          <a:lstStyle/>
          <a:p>
            <a:r>
              <a:rPr lang="en-US" sz="3600" dirty="0" smtClean="0"/>
              <a:t>Data Upload</a:t>
            </a:r>
            <a:endParaRPr lang="en-US" sz="3600" dirty="0"/>
          </a:p>
        </p:txBody>
      </p:sp>
      <p:sp>
        <p:nvSpPr>
          <p:cNvPr id="25" name="TextBox 24"/>
          <p:cNvSpPr txBox="1"/>
          <p:nvPr/>
        </p:nvSpPr>
        <p:spPr>
          <a:xfrm>
            <a:off x="609600" y="4063661"/>
            <a:ext cx="2438400" cy="646331"/>
          </a:xfrm>
          <a:prstGeom prst="rect">
            <a:avLst/>
          </a:prstGeom>
          <a:noFill/>
        </p:spPr>
        <p:txBody>
          <a:bodyPr wrap="square" rtlCol="0">
            <a:spAutoFit/>
          </a:bodyPr>
          <a:lstStyle/>
          <a:p>
            <a:pPr algn="ctr"/>
            <a:r>
              <a:rPr lang="en-US" dirty="0" smtClean="0"/>
              <a:t>User starts recording their trip</a:t>
            </a:r>
            <a:endParaRPr lang="en-US" dirty="0"/>
          </a:p>
        </p:txBody>
      </p:sp>
      <p:sp>
        <p:nvSpPr>
          <p:cNvPr id="22" name="TextBox 21"/>
          <p:cNvSpPr txBox="1"/>
          <p:nvPr/>
        </p:nvSpPr>
        <p:spPr>
          <a:xfrm>
            <a:off x="3352799" y="4063661"/>
            <a:ext cx="2438401" cy="923330"/>
          </a:xfrm>
          <a:prstGeom prst="rect">
            <a:avLst/>
          </a:prstGeom>
          <a:noFill/>
        </p:spPr>
        <p:txBody>
          <a:bodyPr wrap="square" rtlCol="0">
            <a:spAutoFit/>
          </a:bodyPr>
          <a:lstStyle/>
          <a:p>
            <a:pPr algn="ctr"/>
            <a:r>
              <a:rPr lang="en-US" dirty="0" smtClean="0"/>
              <a:t>App records time-stamped geographic coordinates</a:t>
            </a:r>
            <a:endParaRPr lang="en-US" dirty="0"/>
          </a:p>
        </p:txBody>
      </p:sp>
      <p:sp>
        <p:nvSpPr>
          <p:cNvPr id="23" name="TextBox 22"/>
          <p:cNvSpPr txBox="1"/>
          <p:nvPr/>
        </p:nvSpPr>
        <p:spPr>
          <a:xfrm>
            <a:off x="6096000" y="4063661"/>
            <a:ext cx="2438400" cy="923330"/>
          </a:xfrm>
          <a:prstGeom prst="rect">
            <a:avLst/>
          </a:prstGeom>
          <a:noFill/>
        </p:spPr>
        <p:txBody>
          <a:bodyPr wrap="square" rtlCol="0">
            <a:spAutoFit/>
          </a:bodyPr>
          <a:lstStyle/>
          <a:p>
            <a:pPr algn="ctr"/>
            <a:r>
              <a:rPr lang="en-US" dirty="0" smtClean="0"/>
              <a:t>Once the trip is completed, recorded data is uploaded</a:t>
            </a:r>
            <a:endParaRPr lang="en-US" dirty="0"/>
          </a:p>
        </p:txBody>
      </p:sp>
    </p:spTree>
    <p:extLst>
      <p:ext uri="{BB962C8B-B14F-4D97-AF65-F5344CB8AC3E}">
        <p14:creationId xmlns:p14="http://schemas.microsoft.com/office/powerpoint/2010/main" xmlns="" val="31752218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dpi="0" rotWithShape="1">
          <a:blip xmlns:r="http://schemas.openxmlformats.org/officeDocument/2006/relationships" r:embed="rId1"/>
          <a:srcRect/>
          <a:tile tx="-38100" ty="0" sx="100000" sy="100000" flip="none" algn="tl"/>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6531</TotalTime>
  <Words>661</Words>
  <Application>Microsoft Office PowerPoint</Application>
  <PresentationFormat>On-screen Show (4:3)</PresentationFormat>
  <Paragraphs>194</Paragraphs>
  <Slides>34</Slides>
  <Notes>9</Notes>
  <HiddenSlides>1</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Delaware Valley Regional Planning Commission</vt:lpstr>
      <vt:lpstr>Outline</vt:lpstr>
      <vt:lpstr>Smarter Phones</vt:lpstr>
      <vt:lpstr>Sensor Capabilities</vt:lpstr>
      <vt:lpstr>Lineage</vt:lpstr>
      <vt:lpstr>Slide 7</vt:lpstr>
      <vt:lpstr>User Demographics</vt:lpstr>
      <vt:lpstr>Data Collection Flow</vt:lpstr>
      <vt:lpstr>Data Processing</vt:lpstr>
      <vt:lpstr>Data Processing Flow</vt:lpstr>
      <vt:lpstr>Data Sources</vt:lpstr>
      <vt:lpstr>Handling Raw Data</vt:lpstr>
      <vt:lpstr>Cleaning &amp; Anonymization</vt:lpstr>
      <vt:lpstr>Cleaning &amp; Anonymization</vt:lpstr>
      <vt:lpstr>Cleaning &amp; Anonymization</vt:lpstr>
      <vt:lpstr>Trip Snapping</vt:lpstr>
      <vt:lpstr>Trip Snapping</vt:lpstr>
      <vt:lpstr>Trip Snapping</vt:lpstr>
      <vt:lpstr>All Trips</vt:lpstr>
      <vt:lpstr>Link Selection</vt:lpstr>
      <vt:lpstr>Purpose: Errand</vt:lpstr>
      <vt:lpstr>Purpose: Exercise</vt:lpstr>
      <vt:lpstr>Purpose: Shopping</vt:lpstr>
      <vt:lpstr>Purpose: Social</vt:lpstr>
      <vt:lpstr>Final Data Overview</vt:lpstr>
      <vt:lpstr>Rider Characteristics</vt:lpstr>
      <vt:lpstr>Trips by Purpose</vt:lpstr>
      <vt:lpstr>Trips by Purpose</vt:lpstr>
      <vt:lpstr>Travel Time by Purpose</vt:lpstr>
      <vt:lpstr>Travel Time by Purpose</vt:lpstr>
      <vt:lpstr>Issues/Limitations</vt:lpstr>
      <vt:lpstr>Future</vt:lpstr>
      <vt:lpstr>Slide 34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Walker</dc:creator>
  <cp:lastModifiedBy>Tom Walker</cp:lastModifiedBy>
  <cp:revision>150</cp:revision>
  <cp:lastPrinted>2015-05-13T19:24:53Z</cp:lastPrinted>
  <dcterms:created xsi:type="dcterms:W3CDTF">2015-03-13T15:14:35Z</dcterms:created>
  <dcterms:modified xsi:type="dcterms:W3CDTF">2015-05-16T16:40:28Z</dcterms:modified>
</cp:coreProperties>
</file>