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9"/>
  </p:notesMasterIdLst>
  <p:sldIdLst>
    <p:sldId id="256" r:id="rId2"/>
    <p:sldId id="404" r:id="rId3"/>
    <p:sldId id="395" r:id="rId4"/>
    <p:sldId id="416" r:id="rId5"/>
    <p:sldId id="417" r:id="rId6"/>
    <p:sldId id="418" r:id="rId7"/>
    <p:sldId id="410" r:id="rId8"/>
    <p:sldId id="294" r:id="rId9"/>
    <p:sldId id="411" r:id="rId10"/>
    <p:sldId id="400" r:id="rId11"/>
    <p:sldId id="401" r:id="rId12"/>
    <p:sldId id="354" r:id="rId13"/>
    <p:sldId id="406" r:id="rId14"/>
    <p:sldId id="412" r:id="rId15"/>
    <p:sldId id="413" r:id="rId16"/>
    <p:sldId id="414" r:id="rId17"/>
    <p:sldId id="4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6" autoAdjust="0"/>
    <p:restoredTop sz="86396" autoAdjust="0"/>
  </p:normalViewPr>
  <p:slideViewPr>
    <p:cSldViewPr snapToGrid="0" snapToObjects="1">
      <p:cViewPr varScale="1">
        <p:scale>
          <a:sx n="105" d="100"/>
          <a:sy n="105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2AD80-431F-9943-8A13-6D00809EE159}" type="datetimeFigureOut">
              <a:rPr lang="en-US" smtClean="0"/>
              <a:t>5/16/15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18B7C-39D3-FE44-A8C4-2B2A7A8AD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Carter Avenue looking north, New Albany,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0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Washington Street,</a:t>
            </a:r>
            <a:r>
              <a:rPr lang="en-US" baseline="0" smtClean="0"/>
              <a:t> Houston, MS -- after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8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 that this picture has the same scale as the picture</a:t>
            </a:r>
            <a:r>
              <a:rPr lang="en-US" baseline="0" smtClean="0"/>
              <a:t> of Toyota’s factory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8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5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5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Washington Street, Houston,</a:t>
            </a:r>
            <a:r>
              <a:rPr lang="en-US" baseline="0" smtClean="0"/>
              <a:t> MS – before (current conditions)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8B7C-39D3-FE44-A8C4-2B2A7A8ADC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D98-1FCA-45F3-8EE9-8F4404E90037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4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4F57-F3FD-482A-A39B-79127E678C56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006-16F9-49A3-8847-6F1AB1D557A8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9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7560-9A77-4A97-B868-3A5E528C8131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>
            <a:lvl1pPr>
              <a:defRPr sz="14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2776" y="6137667"/>
            <a:ext cx="891224" cy="7203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44E1-DA02-4100-A465-527A996CE827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2155-75C2-41E1-843A-061F431F5D8A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>
            <a:lvl1pPr>
              <a:defRPr sz="14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8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2AD022-FCA2-459A-8FE4-9B554CC1B6C8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>
            <a:lvl1pPr>
              <a:defRPr sz="14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D7-C129-4B2D-B212-F7354834A6DB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F3E1-27F9-4A01-95F7-C72D81A69772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1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B4C1-309F-4187-B177-867FA87DBB28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88E65B-0F8A-4C26-9FD1-C20D5C27DEDB}" type="datetime4">
              <a:rPr lang="en-US" smtClean="0"/>
              <a:t>May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549" y="0"/>
            <a:ext cx="8063372" cy="3391712"/>
          </a:xfrm>
          <a:blipFill dpi="0" rotWithShape="1">
            <a:blip r:embed="rId4">
              <a:alphaModFix amt="90000"/>
            </a:blip>
            <a:srcRect/>
            <a:tile tx="6350" ty="-127000" sx="65000" sy="64000" flip="none" algn="tl"/>
          </a:blipFill>
          <a:ln w="635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en-US" sz="4400" dirty="0"/>
              <a:t>Linking Rural Development and Transportation Using a Land Use-Transportation Decision Support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6403" y="4215649"/>
            <a:ext cx="3421664" cy="1434153"/>
          </a:xfrm>
          <a:blipFill dpi="0" rotWithShape="1">
            <a:blip r:embed="rId4">
              <a:alphaModFix amt="90000"/>
            </a:blip>
            <a:srcRect/>
            <a:tile tx="6350" ty="-127000" sx="65000" sy="64000" flip="none" algn="tl"/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 J. Morton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Poros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Joe Huegy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5298" y="5800431"/>
            <a:ext cx="4523875" cy="579211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41000"/>
                    </a:schemeClr>
                  </a:glow>
                  <a:outerShdw blurRad="50800" dist="50800" dir="5400000" algn="ctr" rotWithShape="0">
                    <a:schemeClr val="tx1">
                      <a:alpha val="97000"/>
                    </a:schemeClr>
                  </a:outerShdw>
                </a:effectLst>
              </a:rPr>
              <a:t>May 18, 2015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41000"/>
                  </a:schemeClr>
                </a:glow>
                <a:outerShdw blurRad="50800" dist="50800" dir="5400000" algn="ctr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4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– Travel Demand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77440"/>
            <a:ext cx="8001000" cy="4023360"/>
          </a:xfrm>
        </p:spPr>
        <p:txBody>
          <a:bodyPr>
            <a:normAutofit/>
          </a:bodyPr>
          <a:lstStyle/>
          <a:p>
            <a:r>
              <a:rPr lang="en-US" dirty="0"/>
              <a:t>TRANUS-based model simulates the economy, household population, housing, locations of jobs and housing, and household travel</a:t>
            </a:r>
          </a:p>
          <a:p>
            <a:r>
              <a:rPr lang="en-US" dirty="0" smtClean="0"/>
              <a:t>Travel is induced by economic exchanges</a:t>
            </a:r>
          </a:p>
          <a:p>
            <a:pPr lvl="1"/>
            <a:r>
              <a:rPr lang="en-US" dirty="0" smtClean="0"/>
              <a:t>Businesses hire labor </a:t>
            </a:r>
            <a:r>
              <a:rPr lang="en-US" dirty="0" smtClean="0">
                <a:sym typeface="Wingdings" pitchFamily="2" charset="2"/>
              </a:rPr>
              <a:t> commute trips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Households purchase stuff  shopping trips</a:t>
            </a:r>
          </a:p>
          <a:p>
            <a:r>
              <a:rPr lang="en-US" dirty="0" smtClean="0">
                <a:sym typeface="Wingdings" pitchFamily="2" charset="2"/>
              </a:rPr>
              <a:t>Trips are also included through a trip table: external commuting trips to/from a defined buffer</a:t>
            </a:r>
            <a:endParaRPr lang="en-US" dirty="0" smtClean="0"/>
          </a:p>
          <a:p>
            <a:r>
              <a:rPr lang="en-US" dirty="0"/>
              <a:t>Model illuminates way in which different land use patterns affect travel in response to hypothetical but realistic growth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7955" r="3968" b="8420"/>
          <a:stretch/>
        </p:blipFill>
        <p:spPr bwMode="auto">
          <a:xfrm>
            <a:off x="62555" y="108858"/>
            <a:ext cx="9045153" cy="616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9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8680"/>
            <a:ext cx="8037576" cy="841248"/>
          </a:xfrm>
        </p:spPr>
        <p:txBody>
          <a:bodyPr/>
          <a:lstStyle/>
          <a:p>
            <a:r>
              <a:rPr lang="en-US" dirty="0" smtClean="0"/>
              <a:t>Alternate Futures: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33926"/>
            <a:ext cx="7772400" cy="405079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Compared to the base scenario (year 2000) –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Manufacturing jobs increase by 3,108 in the four study-area counties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Households increase to provide new manufacturing workers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Commercial jobs increase to provide goods and services</a:t>
            </a:r>
            <a:br>
              <a:rPr lang="en-US" dirty="0" smtClean="0"/>
            </a:br>
            <a:r>
              <a:rPr lang="en-US" dirty="0" smtClean="0"/>
              <a:t>demand by new households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Households further increase to provide new commercial</a:t>
            </a:r>
            <a:br>
              <a:rPr lang="en-US" dirty="0" smtClean="0"/>
            </a:br>
            <a:r>
              <a:rPr lang="en-US" dirty="0" smtClean="0"/>
              <a:t>workers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5,345 new households total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1,393 new commercial jobs total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Tanglefoot Trail opens and bicycle-oriented connectors are built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C:\Users\bjmorton\AppData\Local\Microsoft\Windows\Temporary Internet Files\Content.IE5\GJKO71QQ\MC910216324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53" y="3322947"/>
            <a:ext cx="1602188" cy="17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3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“Two Towns”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09166"/>
            <a:ext cx="7772400" cy="40507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Pre-growth manufacturing jobs, households, and ag/natural-resources jobs stay in place</a:t>
            </a:r>
          </a:p>
          <a:p>
            <a:pPr>
              <a:lnSpc>
                <a:spcPct val="140000"/>
              </a:lnSpc>
            </a:pPr>
            <a:r>
              <a:rPr lang="en-US" dirty="0"/>
              <a:t>Pre-growth commercial jobs are allowed to move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Manufacturing employment increases in the census block groups containing Toyota’s factory and the Tier 1 suppliers</a:t>
            </a:r>
          </a:p>
          <a:p>
            <a:pPr>
              <a:lnSpc>
                <a:spcPct val="140000"/>
              </a:lnSpc>
            </a:pPr>
            <a:r>
              <a:rPr lang="en-US" dirty="0"/>
              <a:t>Locations of new commercial jobs are unconstrained but are attracted to census block groups that are targets for household growth</a:t>
            </a:r>
          </a:p>
          <a:p>
            <a:pPr>
              <a:lnSpc>
                <a:spcPct val="140000"/>
              </a:lnSpc>
            </a:pPr>
            <a:r>
              <a:rPr lang="en-US" u="sng" dirty="0" smtClean="0"/>
              <a:t>Household growth is allowed only in New Albany and Tupelo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“Four Towns”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09166"/>
            <a:ext cx="7772400" cy="40507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Pre-growth manufacturing jobs, households, and ag/natural-resources jobs stay in place</a:t>
            </a:r>
          </a:p>
          <a:p>
            <a:pPr>
              <a:lnSpc>
                <a:spcPct val="140000"/>
              </a:lnSpc>
            </a:pPr>
            <a:r>
              <a:rPr lang="en-US" dirty="0"/>
              <a:t>Pre-growth commercial jobs are allowed to move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Manufacturing employment increases in the census block groups containing Toyota’s factory and the Tier 1 suppliers</a:t>
            </a:r>
          </a:p>
          <a:p>
            <a:pPr>
              <a:lnSpc>
                <a:spcPct val="140000"/>
              </a:lnSpc>
            </a:pPr>
            <a:r>
              <a:rPr lang="en-US" dirty="0"/>
              <a:t>Locations of new commercial jobs are unconstrained but are attracted to census block groups that are targets for household growth</a:t>
            </a:r>
          </a:p>
          <a:p>
            <a:pPr>
              <a:lnSpc>
                <a:spcPct val="140000"/>
              </a:lnSpc>
            </a:pPr>
            <a:r>
              <a:rPr lang="en-US" u="sng" dirty="0" smtClean="0"/>
              <a:t>Household growth is allowed only in New Albany, Tupelo, Houston, and Pontotoc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9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0"/>
            <a:ext cx="8851392" cy="1316736"/>
          </a:xfrm>
        </p:spPr>
        <p:txBody>
          <a:bodyPr/>
          <a:lstStyle/>
          <a:p>
            <a:r>
              <a:rPr lang="en-US" dirty="0" smtClean="0"/>
              <a:t>Results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1640"/>
            <a:ext cx="7772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Modeling process</a:t>
            </a:r>
          </a:p>
          <a:p>
            <a:pPr lvl="1"/>
            <a:r>
              <a:rPr lang="en-US" dirty="0" smtClean="0">
                <a:sym typeface="Wingdings"/>
              </a:rPr>
              <a:t>Comprehensive </a:t>
            </a:r>
            <a:r>
              <a:rPr lang="en-US" dirty="0">
                <a:sym typeface="Wingdings"/>
              </a:rPr>
              <a:t>package of assessment tools for a rural area </a:t>
            </a:r>
            <a:r>
              <a:rPr lang="en-US" dirty="0" smtClean="0">
                <a:sym typeface="Wingdings"/>
              </a:rPr>
              <a:t>can be developed </a:t>
            </a:r>
            <a:r>
              <a:rPr lang="en-US" dirty="0">
                <a:sym typeface="Wingdings"/>
              </a:rPr>
              <a:t>with modest resources and with public-domain data</a:t>
            </a:r>
            <a:endParaRPr lang="en-US" dirty="0"/>
          </a:p>
          <a:p>
            <a:pPr lvl="1"/>
            <a:r>
              <a:rPr lang="en-US" dirty="0" smtClean="0"/>
              <a:t>Land use sub-model is very challenging</a:t>
            </a:r>
          </a:p>
          <a:p>
            <a:r>
              <a:rPr lang="en-US" dirty="0" smtClean="0"/>
              <a:t>Travel results</a:t>
            </a:r>
          </a:p>
          <a:p>
            <a:pPr lvl="1"/>
            <a:r>
              <a:rPr lang="en-US" dirty="0" smtClean="0"/>
              <a:t>Two Towns Future: compared to base scenario (year 2000), daily VMT per person decreases by 0.74</a:t>
            </a:r>
          </a:p>
          <a:p>
            <a:pPr lvl="1"/>
            <a:r>
              <a:rPr lang="en-US" dirty="0" smtClean="0"/>
              <a:t>Four Towns Future: daily VMT per person decreases by 0.19</a:t>
            </a:r>
          </a:p>
          <a:p>
            <a:r>
              <a:rPr lang="en-US" dirty="0" smtClean="0"/>
              <a:t>Implications for development</a:t>
            </a:r>
          </a:p>
          <a:p>
            <a:pPr lvl="1"/>
            <a:r>
              <a:rPr lang="en-US" dirty="0" smtClean="0"/>
              <a:t>Co-locate new households and commercial businesses</a:t>
            </a:r>
          </a:p>
          <a:p>
            <a:pPr lvl="1"/>
            <a:r>
              <a:rPr lang="en-US" dirty="0" smtClean="0"/>
              <a:t>Regionally distributed, town-centered growth is (somewhat) more transportation-efficient</a:t>
            </a:r>
          </a:p>
          <a:p>
            <a:r>
              <a:rPr lang="en-US" dirty="0" smtClean="0"/>
              <a:t>Qualitative results: small towns can gracefully accommodate increased density – see next two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Staff and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77288"/>
            <a:ext cx="7772400" cy="405079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Brian J. Morton, Ph.D.</a:t>
            </a:r>
            <a:r>
              <a:rPr lang="en-US" dirty="0"/>
              <a:t/>
            </a:r>
            <a:br>
              <a:rPr lang="en-US" dirty="0"/>
            </a:br>
            <a:r>
              <a:rPr lang="en-US" sz="1500" b="0" dirty="0"/>
              <a:t>Senior Research Associate </a:t>
            </a:r>
            <a:r>
              <a:rPr lang="en-US" sz="1500" b="0" dirty="0" smtClean="0"/>
              <a:t>and Principal Investigator</a:t>
            </a:r>
            <a:r>
              <a:rPr lang="en-US" sz="1500" b="0" dirty="0"/>
              <a:t/>
            </a:r>
            <a:br>
              <a:rPr lang="en-US" sz="1500" b="0" dirty="0"/>
            </a:br>
            <a:r>
              <a:rPr lang="en-US" sz="1500" b="0" dirty="0"/>
              <a:t>Center for Urban and Regional Studies</a:t>
            </a:r>
            <a:br>
              <a:rPr lang="en-US" sz="1500" b="0" dirty="0"/>
            </a:br>
            <a:r>
              <a:rPr lang="en-US" sz="1500" b="0" dirty="0"/>
              <a:t>University of North Carolina – Chapel Hill</a:t>
            </a:r>
          </a:p>
          <a:p>
            <a:r>
              <a:rPr lang="en-US" dirty="0">
                <a:latin typeface="+mj-lt"/>
              </a:rPr>
              <a:t>John Poros, M.Arch.</a:t>
            </a:r>
            <a:r>
              <a:rPr lang="en-US" dirty="0"/>
              <a:t/>
            </a:r>
            <a:br>
              <a:rPr lang="en-US" dirty="0"/>
            </a:br>
            <a:r>
              <a:rPr lang="en-US" sz="1500" b="0" dirty="0"/>
              <a:t>Director, Carl Small Town Center</a:t>
            </a:r>
            <a:br>
              <a:rPr lang="en-US" sz="1500" b="0" dirty="0"/>
            </a:br>
            <a:r>
              <a:rPr lang="en-US" sz="1500" b="0" dirty="0"/>
              <a:t>Mississippi State University</a:t>
            </a:r>
          </a:p>
          <a:p>
            <a:r>
              <a:rPr lang="en-US" dirty="0">
                <a:latin typeface="+mj-lt"/>
              </a:rPr>
              <a:t>Joseph Huegy, AICP</a:t>
            </a:r>
            <a:r>
              <a:rPr lang="en-US" dirty="0"/>
              <a:t/>
            </a:r>
            <a:br>
              <a:rPr lang="en-US" dirty="0"/>
            </a:br>
            <a:r>
              <a:rPr lang="en-US" sz="1500" b="0" dirty="0"/>
              <a:t>Director, Travel Behavior Modeling Group</a:t>
            </a:r>
            <a:br>
              <a:rPr lang="en-US" sz="1500" b="0" dirty="0"/>
            </a:br>
            <a:r>
              <a:rPr lang="en-US" sz="1500" b="0" dirty="0"/>
              <a:t>Institute for Transportation Research and </a:t>
            </a:r>
            <a:r>
              <a:rPr lang="en-US" sz="1500" b="0" dirty="0" smtClean="0"/>
              <a:t>Education</a:t>
            </a:r>
            <a:r>
              <a:rPr lang="en-US" sz="1500" b="0" dirty="0"/>
              <a:t/>
            </a:r>
            <a:br>
              <a:rPr lang="en-US" sz="1500" b="0" dirty="0"/>
            </a:br>
            <a:r>
              <a:rPr lang="en-US" sz="1500" b="0" dirty="0"/>
              <a:t>North Carolina State </a:t>
            </a:r>
            <a:r>
              <a:rPr lang="en-US" sz="1500" b="0" dirty="0" smtClean="0"/>
              <a:t>University</a:t>
            </a:r>
          </a:p>
          <a:p>
            <a:r>
              <a:rPr lang="en-US" dirty="0">
                <a:latin typeface="+mj-lt"/>
              </a:rPr>
              <a:t>Southeastern Transportation Research, Innovation, Development &amp; Education Center (STRIDE)</a:t>
            </a:r>
            <a:br>
              <a:rPr lang="en-US" dirty="0">
                <a:latin typeface="+mj-lt"/>
              </a:rPr>
            </a:br>
            <a:r>
              <a:rPr lang="en-US" sz="1600" dirty="0" smtClean="0"/>
              <a:t>Project 2012-003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4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85754"/>
            <a:ext cx="7772400" cy="405079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dirty="0" smtClean="0"/>
              <a:t>To imagine alternate futures for a small-town/rural area in northeastern Mississippi experiencing rapid and radical change due to growth of automobile manufacturing – while also </a:t>
            </a:r>
            <a:r>
              <a:rPr lang="en-US" smtClean="0"/>
              <a:t>encouraging heritage/bicycle </a:t>
            </a:r>
            <a:r>
              <a:rPr lang="en-US" dirty="0" smtClean="0"/>
              <a:t>tourism</a:t>
            </a:r>
          </a:p>
          <a:p>
            <a:r>
              <a:rPr lang="en-US" dirty="0" smtClean="0"/>
              <a:t>To assess the alternate futures quantitatively and qualitatively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2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4864"/>
            <a:ext cx="7772400" cy="1609344"/>
          </a:xfrm>
        </p:spPr>
        <p:txBody>
          <a:bodyPr/>
          <a:lstStyle/>
          <a:p>
            <a:r>
              <a:rPr lang="en-US" smtClean="0"/>
              <a:t>New Albany and Toyota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500"/>
            <a:ext cx="9143998" cy="5143500"/>
          </a:xfrm>
        </p:spPr>
      </p:pic>
    </p:spTree>
    <p:extLst>
      <p:ext uri="{BB962C8B-B14F-4D97-AF65-F5344CB8AC3E}">
        <p14:creationId xmlns:p14="http://schemas.microsoft.com/office/powerpoint/2010/main" val="31246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Toyota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8068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Albany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9663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CommunityViz build-out analyses</a:t>
            </a:r>
          </a:p>
          <a:p>
            <a:r>
              <a:rPr lang="en-US" dirty="0" smtClean="0"/>
              <a:t>Bicycle suitability evaluations</a:t>
            </a:r>
          </a:p>
          <a:p>
            <a:r>
              <a:rPr lang="en-US" dirty="0" smtClean="0"/>
              <a:t>Streetscape renderings</a:t>
            </a:r>
          </a:p>
          <a:p>
            <a:r>
              <a:rPr lang="en-US" dirty="0" smtClean="0"/>
              <a:t>Integrated land use - travel demand model (focus of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4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6310229"/>
            <a:ext cx="725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County boundaries, four largest towns, and new factories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"/>
            <a:ext cx="777240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6310229"/>
            <a:ext cx="725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our largest towns and Tanglefoot Trail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72785"/>
            <a:ext cx="48006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9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3983</TotalTime>
  <Words>595</Words>
  <Application>Microsoft Macintosh PowerPoint</Application>
  <PresentationFormat>On-screen Show (4:3)</PresentationFormat>
  <Paragraphs>94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Linking Rural Development and Transportation Using a Land Use-Transportation Decision Support Tool</vt:lpstr>
      <vt:lpstr>Primary Staff and Funding</vt:lpstr>
      <vt:lpstr>Project’s Goals</vt:lpstr>
      <vt:lpstr>New Albany and Toyota </vt:lpstr>
      <vt:lpstr>Toyota</vt:lpstr>
      <vt:lpstr>New Albany</vt:lpstr>
      <vt:lpstr>Analytical Tools</vt:lpstr>
      <vt:lpstr>Study Area</vt:lpstr>
      <vt:lpstr>Study Area</vt:lpstr>
      <vt:lpstr>Land Use – Travel Demand Model</vt:lpstr>
      <vt:lpstr>PowerPoint Presentation</vt:lpstr>
      <vt:lpstr>Alternate Futures: Method</vt:lpstr>
      <vt:lpstr>“Two Towns” Future</vt:lpstr>
      <vt:lpstr>“Four Towns” Future</vt:lpstr>
      <vt:lpstr>Results and Lessons Learned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bjmorton@email.unc.edu</dc:creator>
  <cp:lastModifiedBy>Brian Morton</cp:lastModifiedBy>
  <cp:revision>212</cp:revision>
  <dcterms:created xsi:type="dcterms:W3CDTF">2015-01-14T02:00:12Z</dcterms:created>
  <dcterms:modified xsi:type="dcterms:W3CDTF">2015-05-16T11:26:48Z</dcterms:modified>
</cp:coreProperties>
</file>