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95" r:id="rId2"/>
    <p:sldId id="296" r:id="rId3"/>
    <p:sldId id="302" r:id="rId4"/>
    <p:sldId id="307" r:id="rId5"/>
    <p:sldId id="306" r:id="rId6"/>
    <p:sldId id="308" r:id="rId7"/>
    <p:sldId id="309" r:id="rId8"/>
    <p:sldId id="313" r:id="rId9"/>
    <p:sldId id="312" r:id="rId10"/>
    <p:sldId id="314" r:id="rId11"/>
    <p:sldId id="318" r:id="rId12"/>
    <p:sldId id="319" r:id="rId13"/>
    <p:sldId id="315" r:id="rId14"/>
    <p:sldId id="316" r:id="rId15"/>
    <p:sldId id="320" r:id="rId16"/>
    <p:sldId id="321" r:id="rId17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uo, Jessica Y." initials="GJY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99"/>
    <a:srgbClr val="336699"/>
    <a:srgbClr val="0066CC"/>
    <a:srgbClr val="00466E"/>
    <a:srgbClr val="000000"/>
    <a:srgbClr val="E1E1E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9" autoAdjust="0"/>
    <p:restoredTop sz="85439" autoAdjust="0"/>
  </p:normalViewPr>
  <p:slideViewPr>
    <p:cSldViewPr>
      <p:cViewPr>
        <p:scale>
          <a:sx n="60" d="100"/>
          <a:sy n="60" d="100"/>
        </p:scale>
        <p:origin x="-2102" y="-4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114300" cy="1143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B8C24619-E281-44BE-9E9A-01D1ED23C64F}" type="datetimeFigureOut">
              <a:rPr lang="en-US" smtClean="0"/>
              <a:pPr/>
              <a:t>5/17/2015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901EFC1B-E4D3-419B-9F81-B2A0C09DA0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3058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E00CBD54-5B00-4AA2-9E26-80894BDA9755}" type="datetimeFigureOut">
              <a:rPr lang="en-US" smtClean="0"/>
              <a:pPr/>
              <a:t>5/17/2015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2DE41B55-1AB7-4270-84C8-BC2C8048F9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107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41B55-1AB7-4270-84C8-BC2C8048F96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8271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example of introducing Autonomous Vehicles (AV) to an ABM will be used to examine how changes to the modeling</a:t>
            </a:r>
            <a:r>
              <a:rPr lang="en-US" baseline="0" dirty="0" smtClean="0"/>
              <a:t> framework lead to changes in software and how to maximize software reuse under such circumstances.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41B55-1AB7-4270-84C8-BC2C8048F96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4121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i="1" dirty="0" smtClean="0"/>
              <a:t>Separation of Concerns is “the process of separating a computer program into distinct features that overlap in functionality as little as possible”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41B55-1AB7-4270-84C8-BC2C8048F96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6297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sz="1050" b="0" dirty="0" smtClean="0"/>
              <a:t>Integration Layer: </a:t>
            </a:r>
            <a:r>
              <a:rPr lang="en-US" sz="1050" b="0" i="1" dirty="0" smtClean="0"/>
              <a:t>Event Scheduler; Interface to external applications; Environment setup </a:t>
            </a:r>
          </a:p>
          <a:p>
            <a:pPr algn="l"/>
            <a:r>
              <a:rPr lang="en-US" sz="1050" b="0" dirty="0" smtClean="0"/>
              <a:t>Customization Layer: </a:t>
            </a:r>
            <a:r>
              <a:rPr lang="en-US" sz="1050" b="0" i="1" dirty="0" smtClean="0"/>
              <a:t>Code developed based on client-specific requirements; Model components not readily supported by modules in the Configuration Layer   </a:t>
            </a:r>
          </a:p>
          <a:p>
            <a:pPr algn="l"/>
            <a:r>
              <a:rPr lang="en-US" sz="1050" b="0" dirty="0" smtClean="0"/>
              <a:t>Configuration Layer: </a:t>
            </a:r>
            <a:r>
              <a:rPr lang="en-US" sz="1050" b="0" i="1" dirty="0" smtClean="0"/>
              <a:t>Library of parameterized modules (e.g. mode choice model) that can be configured (e.g. mode alternatives) through external data for project-specific choice context; Includes generic implementations of sub-models, population synthesizer, accessibility calculator, TVPB, etc.</a:t>
            </a:r>
          </a:p>
          <a:p>
            <a:pPr algn="l"/>
            <a:r>
              <a:rPr lang="en-US" sz="1050" b="0" dirty="0" smtClean="0"/>
              <a:t>Core Layer: </a:t>
            </a:r>
            <a:r>
              <a:rPr lang="en-US" sz="1050" b="0" i="1" dirty="0" smtClean="0"/>
              <a:t>fundamental computational blocks such as a new expression language parser, equation calculator, meta-utility calculator, model solvers (</a:t>
            </a:r>
            <a:r>
              <a:rPr lang="en-US" sz="1050" b="0" i="1" dirty="0" err="1" smtClean="0"/>
              <a:t>Logit</a:t>
            </a:r>
            <a:r>
              <a:rPr lang="en-US" sz="1050" b="0" i="1" dirty="0" smtClean="0"/>
              <a:t>, MDCEV, etc.) </a:t>
            </a:r>
          </a:p>
          <a:p>
            <a:pPr algn="l"/>
            <a:r>
              <a:rPr lang="en-US" sz="1050" b="0" dirty="0" smtClean="0"/>
              <a:t>Data Access Layer: </a:t>
            </a:r>
            <a:r>
              <a:rPr lang="en-US" sz="1050" b="0" i="1" dirty="0" smtClean="0"/>
              <a:t>Analogous to the current variants of Population Data Managers, Matrix Data Managers, etc.; Interface to internal/external DBMS or data engines that host the various data inputs to the system</a:t>
            </a:r>
          </a:p>
          <a:p>
            <a:pPr algn="l"/>
            <a:endParaRPr lang="en-US" sz="1050" b="0" i="1" dirty="0" smtClean="0"/>
          </a:p>
          <a:p>
            <a:endParaRPr lang="en-US" sz="105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41B55-1AB7-4270-84C8-BC2C8048F96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4542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41B55-1AB7-4270-84C8-BC2C8048F962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1542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41B55-1AB7-4270-84C8-BC2C8048F962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4542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41B55-1AB7-4270-84C8-BC2C8048F962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4542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41B55-1AB7-4270-84C8-BC2C8048F962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329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142999"/>
          </a:xfrm>
        </p:spPr>
        <p:txBody>
          <a:bodyPr anchor="b"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43500"/>
            <a:ext cx="6400800" cy="8001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Transportation Planning Applications Conference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4400" baseline="0">
                <a:latin typeface="Arial Black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26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2"/>
            <a:r>
              <a:rPr lang="en-US" dirty="0" smtClean="0"/>
              <a:t>Second level</a:t>
            </a:r>
          </a:p>
          <a:p>
            <a:pPr lvl="4"/>
            <a:r>
              <a:rPr lang="en-US" dirty="0" smtClean="0"/>
              <a:t>Third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Transportation Planning Applications Conference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Transportation Planning Applications Conference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Transportation Planning Applications Conference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Transportation Planning Applications Conference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0" y="6243224"/>
            <a:ext cx="9144000" cy="64008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00300" y="6400800"/>
            <a:ext cx="4343400" cy="32067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Innovations in Travel Modeling, 2014</a:t>
            </a:r>
            <a:endParaRPr lang="en-US" dirty="0"/>
          </a:p>
        </p:txBody>
      </p:sp>
      <p:pic>
        <p:nvPicPr>
          <p:cNvPr id="8" name="Picture 2" descr="C:\Users\vyasg\Desktop\logo_pb_home.png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378311" y="6304256"/>
            <a:ext cx="1712421" cy="4572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7315200" y="6614146"/>
            <a:ext cx="1828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i="1" dirty="0" smtClean="0">
                <a:solidFill>
                  <a:schemeClr val="bg1"/>
                </a:solidFill>
              </a:rPr>
              <a:t>Systems Analysis</a:t>
            </a:r>
            <a:r>
              <a:rPr lang="en-US" sz="1100" b="1" i="1" baseline="0" dirty="0" smtClean="0">
                <a:solidFill>
                  <a:schemeClr val="bg1"/>
                </a:solidFill>
              </a:rPr>
              <a:t> Group</a:t>
            </a:r>
            <a:endParaRPr lang="en-US" sz="1100" b="1" i="1" dirty="0">
              <a:solidFill>
                <a:schemeClr val="bg1"/>
              </a:solidFill>
            </a:endParaRPr>
          </a:p>
        </p:txBody>
      </p:sp>
      <p:pic>
        <p:nvPicPr>
          <p:cNvPr id="2050" name="Picture 2" descr="C:\Users\paulbm\Documents\TRB\Poster\img_GPEC-MAG-Logos.png"/>
          <p:cNvPicPr>
            <a:picLocks noChangeAspect="1" noChangeArrowheads="1"/>
          </p:cNvPicPr>
          <p:nvPr userDrawn="1"/>
        </p:nvPicPr>
        <p:blipFill>
          <a:blip r:embed="rId9" cstate="print"/>
          <a:srcRect l="10000" t="18654"/>
          <a:stretch>
            <a:fillRect/>
          </a:stretch>
        </p:blipFill>
        <p:spPr bwMode="auto">
          <a:xfrm>
            <a:off x="0" y="6235012"/>
            <a:ext cx="960120" cy="640080"/>
          </a:xfrm>
          <a:prstGeom prst="rect">
            <a:avLst/>
          </a:prstGeom>
          <a:solidFill>
            <a:schemeClr val="bg1"/>
          </a:solidFill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accent2"/>
        </a:buClr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accent2"/>
        </a:buClr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20000"/>
        </a:lnSpc>
        <a:spcBef>
          <a:spcPts val="0"/>
        </a:spcBef>
        <a:spcAft>
          <a:spcPts val="300"/>
        </a:spcAft>
        <a:buClr>
          <a:schemeClr val="accent2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0"/>
        </a:spcBef>
        <a:spcAft>
          <a:spcPts val="300"/>
        </a:spcAft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20000"/>
        </a:lnSpc>
        <a:spcBef>
          <a:spcPts val="0"/>
        </a:spcBef>
        <a:spcAft>
          <a:spcPts val="300"/>
        </a:spcAft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21717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 Black" pitchFamily="34" charset="0"/>
              </a:rPr>
              <a:t>Configurable &amp; Reusable Software for Activity-Based Travel Demand Modeling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1343" y="5372100"/>
            <a:ext cx="6400800" cy="800100"/>
          </a:xfrm>
        </p:spPr>
        <p:txBody>
          <a:bodyPr>
            <a:noAutofit/>
          </a:bodyPr>
          <a:lstStyle/>
          <a:p>
            <a:r>
              <a:rPr lang="en-US" sz="2000" i="1" dirty="0" smtClean="0"/>
              <a:t>Presented by Jessica </a:t>
            </a:r>
            <a:r>
              <a:rPr lang="en-US" sz="2000" i="1" dirty="0" smtClean="0"/>
              <a:t>Guo</a:t>
            </a:r>
            <a:endParaRPr lang="en-US" sz="2000" i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Transportation Planning Applications Conference 2015</a:t>
            </a:r>
            <a:endParaRPr lang="en-US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800100" y="3429000"/>
            <a:ext cx="7658100" cy="8001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Font typeface="Arial" pitchFamily="34" charset="0"/>
              <a:buNone/>
              <a:defRPr sz="3200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accent2"/>
              </a:buClr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solidFill>
                  <a:schemeClr val="accent2"/>
                </a:solidFill>
              </a:rPr>
              <a:t>Formal Specification Framework and More </a:t>
            </a:r>
            <a:endParaRPr lang="en-US" sz="28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985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Design Tactic #3</a:t>
            </a:r>
            <a:endParaRPr lang="en-US" sz="3600" dirty="0"/>
          </a:p>
        </p:txBody>
      </p:sp>
      <p:sp>
        <p:nvSpPr>
          <p:cNvPr id="59" name="Content Placeholder 58"/>
          <p:cNvSpPr>
            <a:spLocks noGrp="1"/>
          </p:cNvSpPr>
          <p:nvPr>
            <p:ph idx="1"/>
          </p:nvPr>
        </p:nvSpPr>
        <p:spPr>
          <a:xfrm>
            <a:off x="342900" y="1143000"/>
            <a:ext cx="8229600" cy="10301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Layered Architecture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1798591" y="2057400"/>
            <a:ext cx="5859509" cy="4152900"/>
            <a:chOff x="329559" y="1257300"/>
            <a:chExt cx="5859509" cy="4152900"/>
          </a:xfrm>
        </p:grpSpPr>
        <p:grpSp>
          <p:nvGrpSpPr>
            <p:cNvPr id="35" name="Group 34"/>
            <p:cNvGrpSpPr/>
            <p:nvPr/>
          </p:nvGrpSpPr>
          <p:grpSpPr>
            <a:xfrm>
              <a:off x="329559" y="1752600"/>
              <a:ext cx="1007468" cy="3657600"/>
              <a:chOff x="329559" y="1752600"/>
              <a:chExt cx="1007468" cy="3657600"/>
            </a:xfrm>
          </p:grpSpPr>
          <p:grpSp>
            <p:nvGrpSpPr>
              <p:cNvPr id="68" name="Group 67"/>
              <p:cNvGrpSpPr/>
              <p:nvPr/>
            </p:nvGrpSpPr>
            <p:grpSpPr>
              <a:xfrm>
                <a:off x="329559" y="1752600"/>
                <a:ext cx="1007468" cy="3657600"/>
                <a:chOff x="329559" y="1752600"/>
                <a:chExt cx="1007468" cy="3657600"/>
              </a:xfrm>
            </p:grpSpPr>
            <p:sp>
              <p:nvSpPr>
                <p:cNvPr id="73" name="Rectangle 72"/>
                <p:cNvSpPr/>
                <p:nvPr/>
              </p:nvSpPr>
              <p:spPr>
                <a:xfrm>
                  <a:off x="329559" y="1752600"/>
                  <a:ext cx="1007468" cy="36576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4" name="TextBox 73"/>
                <p:cNvSpPr txBox="1"/>
                <p:nvPr/>
              </p:nvSpPr>
              <p:spPr>
                <a:xfrm rot="16200000">
                  <a:off x="-811642" y="3237883"/>
                  <a:ext cx="260296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b="1" dirty="0" smtClean="0">
                      <a:solidFill>
                        <a:schemeClr val="accent1">
                          <a:lumMod val="50000"/>
                        </a:schemeClr>
                      </a:solidFill>
                    </a:rPr>
                    <a:t>Front-End User Interface</a:t>
                  </a:r>
                  <a:endParaRPr lang="en-US" sz="1400" b="1" dirty="0">
                    <a:solidFill>
                      <a:schemeClr val="accent1">
                        <a:lumMod val="50000"/>
                      </a:schemeClr>
                    </a:solidFill>
                  </a:endParaRPr>
                </a:p>
              </p:txBody>
            </p:sp>
          </p:grpSp>
          <p:grpSp>
            <p:nvGrpSpPr>
              <p:cNvPr id="69" name="Group 68"/>
              <p:cNvGrpSpPr/>
              <p:nvPr/>
            </p:nvGrpSpPr>
            <p:grpSpPr>
              <a:xfrm>
                <a:off x="634358" y="1844040"/>
                <a:ext cx="548108" cy="3474720"/>
                <a:chOff x="634358" y="1828801"/>
                <a:chExt cx="548108" cy="3474720"/>
              </a:xfrm>
            </p:grpSpPr>
            <p:sp>
              <p:nvSpPr>
                <p:cNvPr id="70" name="Rectangle 69"/>
                <p:cNvSpPr/>
                <p:nvPr/>
              </p:nvSpPr>
              <p:spPr>
                <a:xfrm rot="16200000">
                  <a:off x="314052" y="2149107"/>
                  <a:ext cx="1188720" cy="548107"/>
                </a:xfrm>
                <a:prstGeom prst="rect">
                  <a:avLst/>
                </a:prstGeom>
                <a:solidFill>
                  <a:srgbClr val="00466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smtClean="0"/>
                    <a:t>Visualization  Tool</a:t>
                  </a:r>
                  <a:endParaRPr lang="en-US" sz="1400" dirty="0"/>
                </a:p>
              </p:txBody>
            </p:sp>
            <p:sp>
              <p:nvSpPr>
                <p:cNvPr id="71" name="Rectangle 70"/>
                <p:cNvSpPr/>
                <p:nvPr/>
              </p:nvSpPr>
              <p:spPr>
                <a:xfrm rot="16200000">
                  <a:off x="404382" y="3292107"/>
                  <a:ext cx="1008061" cy="548107"/>
                </a:xfrm>
                <a:prstGeom prst="rect">
                  <a:avLst/>
                </a:prstGeom>
                <a:solidFill>
                  <a:srgbClr val="00466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smtClean="0"/>
                    <a:t>Reporting Tool</a:t>
                  </a:r>
                  <a:endParaRPr lang="en-US" sz="1400" dirty="0"/>
                </a:p>
              </p:txBody>
            </p:sp>
            <p:sp>
              <p:nvSpPr>
                <p:cNvPr id="72" name="Rectangle 71"/>
                <p:cNvSpPr/>
                <p:nvPr/>
              </p:nvSpPr>
              <p:spPr>
                <a:xfrm rot="16200000">
                  <a:off x="314052" y="4435107"/>
                  <a:ext cx="1188720" cy="548107"/>
                </a:xfrm>
                <a:prstGeom prst="rect">
                  <a:avLst/>
                </a:prstGeom>
                <a:solidFill>
                  <a:srgbClr val="00466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smtClean="0"/>
                    <a:t>Configuration Console</a:t>
                  </a:r>
                  <a:endParaRPr lang="en-US" sz="1400" dirty="0"/>
                </a:p>
              </p:txBody>
            </p:sp>
          </p:grpSp>
        </p:grpSp>
        <p:grpSp>
          <p:nvGrpSpPr>
            <p:cNvPr id="36" name="Group 35"/>
            <p:cNvGrpSpPr/>
            <p:nvPr/>
          </p:nvGrpSpPr>
          <p:grpSpPr>
            <a:xfrm>
              <a:off x="5181600" y="1752600"/>
              <a:ext cx="1007468" cy="3657600"/>
              <a:chOff x="5181600" y="1777984"/>
              <a:chExt cx="1007468" cy="3657600"/>
            </a:xfrm>
          </p:grpSpPr>
          <p:sp>
            <p:nvSpPr>
              <p:cNvPr id="65" name="Rectangle 64"/>
              <p:cNvSpPr/>
              <p:nvPr/>
            </p:nvSpPr>
            <p:spPr>
              <a:xfrm rot="10800000">
                <a:off x="5181600" y="1777984"/>
                <a:ext cx="1007468" cy="36576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vert270" tIns="0" rtlCol="0" anchor="ctr"/>
              <a:lstStyle/>
              <a:p>
                <a:pPr algn="ctr"/>
                <a:r>
                  <a:rPr lang="en-US" sz="1400" b="1" dirty="0">
                    <a:solidFill>
                      <a:schemeClr val="accent1">
                        <a:lumMod val="50000"/>
                      </a:schemeClr>
                    </a:solidFill>
                  </a:rPr>
                  <a:t>Development </a:t>
                </a:r>
                <a:r>
                  <a:rPr lang="en-US" sz="1400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Utilities</a:t>
                </a:r>
              </a:p>
              <a:p>
                <a:pPr algn="ctr"/>
                <a:endParaRPr lang="en-US" sz="1200" b="1" dirty="0">
                  <a:solidFill>
                    <a:schemeClr val="accent1">
                      <a:lumMod val="50000"/>
                    </a:schemeClr>
                  </a:solidFill>
                </a:endParaRPr>
              </a:p>
              <a:p>
                <a:pPr algn="ctr"/>
                <a:endParaRPr lang="en-US" sz="1400" dirty="0" smtClean="0"/>
              </a:p>
              <a:p>
                <a:pPr algn="ctr"/>
                <a:endParaRPr lang="en-US" dirty="0"/>
              </a:p>
            </p:txBody>
          </p:sp>
          <p:sp>
            <p:nvSpPr>
              <p:cNvPr id="66" name="Rectangle 65"/>
              <p:cNvSpPr/>
              <p:nvPr/>
            </p:nvSpPr>
            <p:spPr>
              <a:xfrm rot="5400000">
                <a:off x="4820176" y="2413485"/>
                <a:ext cx="1522449" cy="548107"/>
              </a:xfrm>
              <a:prstGeom prst="rect">
                <a:avLst/>
              </a:prstGeom>
              <a:solidFill>
                <a:srgbClr val="00466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Logging/Tracing  </a:t>
                </a:r>
                <a:br>
                  <a:rPr lang="en-US" sz="1400" dirty="0" smtClean="0"/>
                </a:br>
                <a:r>
                  <a:rPr lang="en-US" sz="1400" dirty="0" smtClean="0"/>
                  <a:t>Tool</a:t>
                </a:r>
                <a:endParaRPr lang="en-US" sz="1400" dirty="0"/>
              </a:p>
            </p:txBody>
          </p:sp>
          <p:sp>
            <p:nvSpPr>
              <p:cNvPr id="67" name="Rectangle 66"/>
              <p:cNvSpPr/>
              <p:nvPr/>
            </p:nvSpPr>
            <p:spPr>
              <a:xfrm rot="5400000">
                <a:off x="4795776" y="4202176"/>
                <a:ext cx="1571251" cy="548107"/>
              </a:xfrm>
              <a:prstGeom prst="rect">
                <a:avLst/>
              </a:prstGeom>
              <a:solidFill>
                <a:srgbClr val="00466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err="1" smtClean="0"/>
                  <a:t>Sim</a:t>
                </a:r>
                <a:r>
                  <a:rPr lang="en-US" sz="1400" dirty="0" smtClean="0"/>
                  <a:t>. Monitoring  Console</a:t>
                </a:r>
                <a:endParaRPr lang="en-US" sz="1400" dirty="0"/>
              </a:p>
            </p:txBody>
          </p:sp>
        </p:grpSp>
        <p:grpSp>
          <p:nvGrpSpPr>
            <p:cNvPr id="37" name="Group 36"/>
            <p:cNvGrpSpPr/>
            <p:nvPr/>
          </p:nvGrpSpPr>
          <p:grpSpPr>
            <a:xfrm>
              <a:off x="1625168" y="1920240"/>
              <a:ext cx="3250197" cy="3489960"/>
              <a:chOff x="1295400" y="775761"/>
              <a:chExt cx="3250197" cy="3489960"/>
            </a:xfrm>
          </p:grpSpPr>
          <p:sp>
            <p:nvSpPr>
              <p:cNvPr id="39" name="Rectangle 38"/>
              <p:cNvSpPr/>
              <p:nvPr/>
            </p:nvSpPr>
            <p:spPr>
              <a:xfrm>
                <a:off x="1564240" y="1029207"/>
                <a:ext cx="2651760" cy="457200"/>
              </a:xfrm>
              <a:prstGeom prst="rect">
                <a:avLst/>
              </a:prstGeom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rgbClr val="000000"/>
                    </a:solidFill>
                  </a:rPr>
                  <a:t>Integration Layer</a:t>
                </a:r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1564240" y="1643509"/>
                <a:ext cx="2651760" cy="457200"/>
              </a:xfrm>
              <a:prstGeom prst="rect">
                <a:avLst/>
              </a:prstGeom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rgbClr val="000000"/>
                    </a:solidFill>
                  </a:rPr>
                  <a:t>Customization Layer</a:t>
                </a:r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1564240" y="2257811"/>
                <a:ext cx="2651760" cy="457200"/>
              </a:xfrm>
              <a:prstGeom prst="rect">
                <a:avLst/>
              </a:prstGeom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rgbClr val="000000"/>
                    </a:solidFill>
                  </a:rPr>
                  <a:t>Configuration Layer</a:t>
                </a:r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1564240" y="2872113"/>
                <a:ext cx="2651760" cy="457200"/>
              </a:xfrm>
              <a:prstGeom prst="rect">
                <a:avLst/>
              </a:prstGeom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rgbClr val="000000"/>
                    </a:solidFill>
                  </a:rPr>
                  <a:t>Core Layer</a:t>
                </a:r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1564240" y="3486414"/>
                <a:ext cx="2651760" cy="457200"/>
              </a:xfrm>
              <a:prstGeom prst="rect">
                <a:avLst/>
              </a:prstGeom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rgbClr val="000000"/>
                    </a:solidFill>
                  </a:rPr>
                  <a:t>Data Access Layer</a:t>
                </a: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1295400" y="775761"/>
                <a:ext cx="3250197" cy="348996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8" name="Rectangle 37"/>
            <p:cNvSpPr/>
            <p:nvPr/>
          </p:nvSpPr>
          <p:spPr>
            <a:xfrm>
              <a:off x="1459566" y="1257300"/>
              <a:ext cx="3581399" cy="4191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External Applications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7810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Transportation Planning Applications Conference 2015</a:t>
            </a:r>
            <a:endParaRPr lang="en-US" dirty="0" smtClean="0"/>
          </a:p>
        </p:txBody>
      </p:sp>
      <p:pic>
        <p:nvPicPr>
          <p:cNvPr id="3095" name="Picture 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42900"/>
            <a:ext cx="6140450" cy="3689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3" name="Curved Connector 22"/>
          <p:cNvCxnSpPr/>
          <p:nvPr/>
        </p:nvCxnSpPr>
        <p:spPr>
          <a:xfrm rot="5400000">
            <a:off x="3992563" y="3649663"/>
            <a:ext cx="2057401" cy="701676"/>
          </a:xfrm>
          <a:prstGeom prst="curvedConnector3">
            <a:avLst/>
          </a:prstGeom>
          <a:ln w="19050">
            <a:solidFill>
              <a:srgbClr val="FFC00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3098" name="Picture 2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559" y="4239260"/>
            <a:ext cx="7514702" cy="1808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7226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Transportation Planning Applications Conference 2015</a:t>
            </a:r>
            <a:endParaRPr lang="en-US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571500"/>
            <a:ext cx="6140450" cy="334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59" y="4114800"/>
            <a:ext cx="8184931" cy="1808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Curved Connector 7"/>
          <p:cNvCxnSpPr/>
          <p:nvPr/>
        </p:nvCxnSpPr>
        <p:spPr>
          <a:xfrm rot="5400000">
            <a:off x="3347245" y="3144045"/>
            <a:ext cx="2768598" cy="823913"/>
          </a:xfrm>
          <a:prstGeom prst="curvedConnector3">
            <a:avLst/>
          </a:prstGeom>
          <a:ln w="19050">
            <a:solidFill>
              <a:srgbClr val="FFC00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412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2900"/>
            <a:ext cx="8229600" cy="960438"/>
          </a:xfrm>
        </p:spPr>
        <p:txBody>
          <a:bodyPr/>
          <a:lstStyle/>
          <a:p>
            <a:pPr algn="r"/>
            <a:r>
              <a:rPr lang="en-US" sz="3600" dirty="0" smtClean="0"/>
              <a:t>Design Tactic #4</a:t>
            </a:r>
            <a:endParaRPr lang="en-US" sz="3600" dirty="0"/>
          </a:p>
        </p:txBody>
      </p:sp>
      <p:sp>
        <p:nvSpPr>
          <p:cNvPr id="59" name="Content Placeholder 58"/>
          <p:cNvSpPr>
            <a:spLocks noGrp="1"/>
          </p:cNvSpPr>
          <p:nvPr>
            <p:ph idx="1"/>
          </p:nvPr>
        </p:nvSpPr>
        <p:spPr>
          <a:xfrm>
            <a:off x="571500" y="973610"/>
            <a:ext cx="8229600" cy="1030118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sz="36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Utility Expression Language</a:t>
            </a:r>
          </a:p>
        </p:txBody>
      </p:sp>
      <p:sp>
        <p:nvSpPr>
          <p:cNvPr id="5" name="Rectangle 4"/>
          <p:cNvSpPr/>
          <p:nvPr/>
        </p:nvSpPr>
        <p:spPr>
          <a:xfrm>
            <a:off x="4457700" y="3200400"/>
            <a:ext cx="4343400" cy="28931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lnSpc>
                <a:spcPct val="130000"/>
              </a:lnSpc>
              <a:buFont typeface="Arial" pitchFamily="34" charset="0"/>
              <a:buChar char="•"/>
            </a:pPr>
            <a:r>
              <a:rPr lang="en-US" sz="2000" b="1" dirty="0" smtClean="0"/>
              <a:t>Object Reference </a:t>
            </a:r>
          </a:p>
          <a:p>
            <a:pPr marL="342900" indent="-342900">
              <a:lnSpc>
                <a:spcPct val="130000"/>
              </a:lnSpc>
              <a:buFont typeface="Arial" pitchFamily="34" charset="0"/>
              <a:buChar char="•"/>
            </a:pPr>
            <a:r>
              <a:rPr lang="en-US" sz="2000" b="1" dirty="0" smtClean="0"/>
              <a:t>Field </a:t>
            </a:r>
            <a:r>
              <a:rPr lang="en-US" sz="2000" b="1" dirty="0"/>
              <a:t>access</a:t>
            </a:r>
            <a:r>
              <a:rPr lang="en-US" sz="2000" dirty="0"/>
              <a:t> </a:t>
            </a:r>
            <a:endParaRPr lang="en-US" sz="2000" dirty="0" smtClean="0"/>
          </a:p>
          <a:p>
            <a:pPr marL="342900" indent="-342900">
              <a:lnSpc>
                <a:spcPct val="130000"/>
              </a:lnSpc>
              <a:buFont typeface="Arial" pitchFamily="34" charset="0"/>
              <a:buChar char="•"/>
            </a:pPr>
            <a:r>
              <a:rPr lang="en-US" sz="2000" b="1" dirty="0" smtClean="0"/>
              <a:t>Unary </a:t>
            </a:r>
            <a:r>
              <a:rPr lang="en-US" sz="2000" b="1" dirty="0"/>
              <a:t>operations</a:t>
            </a:r>
            <a:r>
              <a:rPr lang="en-US" sz="2000" b="1" dirty="0" smtClean="0"/>
              <a:t>: </a:t>
            </a:r>
            <a:r>
              <a:rPr lang="en-US" sz="2000" dirty="0" smtClean="0"/>
              <a:t>EXP</a:t>
            </a:r>
            <a:r>
              <a:rPr lang="en-US" sz="2000" dirty="0"/>
              <a:t>(), LN</a:t>
            </a:r>
            <a:r>
              <a:rPr lang="en-US" sz="2000" dirty="0" smtClean="0"/>
              <a:t>()</a:t>
            </a:r>
            <a:endParaRPr lang="en-US" sz="2000" dirty="0"/>
          </a:p>
          <a:p>
            <a:pPr marL="342900" indent="-342900">
              <a:lnSpc>
                <a:spcPct val="130000"/>
              </a:lnSpc>
              <a:buFont typeface="Arial" pitchFamily="34" charset="0"/>
              <a:buChar char="•"/>
            </a:pPr>
            <a:r>
              <a:rPr lang="en-US" sz="2000" b="1" dirty="0"/>
              <a:t>Binary operations</a:t>
            </a:r>
            <a:r>
              <a:rPr lang="en-US" sz="2000" b="1" dirty="0" smtClean="0"/>
              <a:t>:</a:t>
            </a:r>
            <a:r>
              <a:rPr lang="en-US" sz="2000" dirty="0" smtClean="0"/>
              <a:t> </a:t>
            </a:r>
            <a:r>
              <a:rPr lang="en-US" sz="2000" dirty="0"/>
              <a:t>+, </a:t>
            </a:r>
            <a:r>
              <a:rPr lang="en-US" sz="2000" dirty="0" smtClean="0"/>
              <a:t>&amp;, </a:t>
            </a:r>
            <a:r>
              <a:rPr lang="en-US" sz="2000" dirty="0"/>
              <a:t>|</a:t>
            </a:r>
          </a:p>
          <a:p>
            <a:pPr marL="342900" indent="-342900">
              <a:lnSpc>
                <a:spcPct val="130000"/>
              </a:lnSpc>
              <a:buFont typeface="Arial" pitchFamily="34" charset="0"/>
              <a:buChar char="•"/>
            </a:pPr>
            <a:r>
              <a:rPr lang="en-US" sz="2000" b="1" dirty="0" smtClean="0"/>
              <a:t>Ternary </a:t>
            </a:r>
            <a:r>
              <a:rPr lang="en-US" sz="2000" b="1" dirty="0"/>
              <a:t>operations</a:t>
            </a:r>
            <a:r>
              <a:rPr lang="en-US" sz="2000" b="1" dirty="0" smtClean="0"/>
              <a:t>: </a:t>
            </a:r>
            <a:r>
              <a:rPr lang="en-US" sz="2000" dirty="0" smtClean="0"/>
              <a:t>?:, IF(</a:t>
            </a:r>
            <a:r>
              <a:rPr lang="en-US" sz="2000" dirty="0" err="1" smtClean="0"/>
              <a:t>a,b,c</a:t>
            </a:r>
            <a:r>
              <a:rPr lang="en-US" sz="2000" dirty="0" smtClean="0"/>
              <a:t>)</a:t>
            </a:r>
            <a:endParaRPr lang="en-US" sz="2000" dirty="0"/>
          </a:p>
          <a:p>
            <a:pPr marL="342900" indent="-342900">
              <a:lnSpc>
                <a:spcPct val="130000"/>
              </a:lnSpc>
              <a:buFont typeface="Arial" pitchFamily="34" charset="0"/>
              <a:buChar char="•"/>
            </a:pPr>
            <a:r>
              <a:rPr lang="en-US" sz="2000" b="1" dirty="0" smtClean="0"/>
              <a:t>Filter: </a:t>
            </a:r>
            <a:r>
              <a:rPr lang="en-US" sz="2000" dirty="0" smtClean="0"/>
              <a:t>Tours using a AV</a:t>
            </a:r>
            <a:endParaRPr lang="en-US" sz="2000" dirty="0"/>
          </a:p>
          <a:p>
            <a:pPr marL="342900" indent="-342900">
              <a:lnSpc>
                <a:spcPct val="130000"/>
              </a:lnSpc>
              <a:buFont typeface="Arial" pitchFamily="34" charset="0"/>
              <a:buChar char="•"/>
            </a:pPr>
            <a:r>
              <a:rPr lang="en-US" sz="2000" b="1" dirty="0" smtClean="0"/>
              <a:t>Aggregation: </a:t>
            </a:r>
            <a:r>
              <a:rPr lang="en-US" sz="2000" dirty="0" smtClean="0"/>
              <a:t>MAX</a:t>
            </a:r>
            <a:r>
              <a:rPr lang="en-US" sz="2000" dirty="0"/>
              <a:t>(), </a:t>
            </a:r>
            <a:r>
              <a:rPr lang="en-US" sz="2000" dirty="0" smtClean="0"/>
              <a:t>COUNT</a:t>
            </a:r>
            <a:r>
              <a:rPr lang="en-US" sz="2000" dirty="0"/>
              <a:t>()</a:t>
            </a:r>
            <a:endParaRPr lang="en-US" sz="2000" dirty="0">
              <a:effectLst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92420" y="579352"/>
            <a:ext cx="4951080" cy="4408319"/>
            <a:chOff x="192420" y="579352"/>
            <a:chExt cx="4951080" cy="4408319"/>
          </a:xfrm>
        </p:grpSpPr>
        <p:grpSp>
          <p:nvGrpSpPr>
            <p:cNvPr id="9" name="Group 8"/>
            <p:cNvGrpSpPr/>
            <p:nvPr/>
          </p:nvGrpSpPr>
          <p:grpSpPr>
            <a:xfrm>
              <a:off x="192420" y="579352"/>
              <a:ext cx="3465180" cy="4408319"/>
              <a:chOff x="192420" y="579352"/>
              <a:chExt cx="3465180" cy="4408319"/>
            </a:xfrm>
          </p:grpSpPr>
          <p:pic>
            <p:nvPicPr>
              <p:cNvPr id="4" name="Picture 3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2420" y="579352"/>
                <a:ext cx="2101228" cy="44083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28" name="Picture 4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16150" y="2783511"/>
                <a:ext cx="1441450" cy="17907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30" name="Picture 6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16151" y="1733329"/>
                <a:ext cx="1327149" cy="4970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7" name="Rectangle 6"/>
            <p:cNvSpPr/>
            <p:nvPr/>
          </p:nvSpPr>
          <p:spPr>
            <a:xfrm>
              <a:off x="2514600" y="2217124"/>
              <a:ext cx="2628900" cy="86177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r>
                <a:rPr lang="en-US" sz="1600" dirty="0" err="1"/>
                <a:t>Household.HasAv</a:t>
              </a:r>
              <a:endParaRPr lang="en-US" sz="1600" dirty="0"/>
            </a:p>
            <a:p>
              <a:r>
                <a:rPr lang="en-US" sz="1600" dirty="0" err="1"/>
                <a:t>Person.HasAvAcccess</a:t>
              </a:r>
              <a:endParaRPr lang="en-US" sz="1600" dirty="0"/>
            </a:p>
            <a:p>
              <a:r>
                <a:rPr lang="en-US" sz="1600" dirty="0" err="1" smtClean="0"/>
                <a:t>Vehicle.IsAutonomous</a:t>
              </a:r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3940750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600" dirty="0" smtClean="0"/>
              <a:t>Design Tactic #5</a:t>
            </a:r>
            <a:endParaRPr lang="en-US" sz="3600" dirty="0"/>
          </a:p>
        </p:txBody>
      </p:sp>
      <p:sp>
        <p:nvSpPr>
          <p:cNvPr id="59" name="Content Placeholder 58"/>
          <p:cNvSpPr>
            <a:spLocks noGrp="1"/>
          </p:cNvSpPr>
          <p:nvPr>
            <p:ph idx="1"/>
          </p:nvPr>
        </p:nvSpPr>
        <p:spPr>
          <a:xfrm>
            <a:off x="342900" y="1143000"/>
            <a:ext cx="8229600" cy="1030118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sz="36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Meta Modeling Language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92420" y="579352"/>
            <a:ext cx="4951080" cy="4408319"/>
            <a:chOff x="192420" y="579352"/>
            <a:chExt cx="4951080" cy="4408319"/>
          </a:xfrm>
        </p:grpSpPr>
        <p:grpSp>
          <p:nvGrpSpPr>
            <p:cNvPr id="5" name="Group 4"/>
            <p:cNvGrpSpPr/>
            <p:nvPr/>
          </p:nvGrpSpPr>
          <p:grpSpPr>
            <a:xfrm>
              <a:off x="192420" y="579352"/>
              <a:ext cx="3465180" cy="4408319"/>
              <a:chOff x="192420" y="579352"/>
              <a:chExt cx="3465180" cy="4408319"/>
            </a:xfrm>
          </p:grpSpPr>
          <p:pic>
            <p:nvPicPr>
              <p:cNvPr id="7" name="Picture 6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2420" y="579352"/>
                <a:ext cx="2101228" cy="44083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8" name="Picture 4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16150" y="2783511"/>
                <a:ext cx="1441450" cy="17907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9" name="Picture 6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16151" y="1733329"/>
                <a:ext cx="1327149" cy="4970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6" name="Rectangle 5"/>
            <p:cNvSpPr/>
            <p:nvPr/>
          </p:nvSpPr>
          <p:spPr>
            <a:xfrm>
              <a:off x="2514600" y="2217124"/>
              <a:ext cx="2628900" cy="86177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r>
                <a:rPr lang="en-US" sz="1600" dirty="0" err="1"/>
                <a:t>Household.HasAv</a:t>
              </a:r>
              <a:endParaRPr lang="en-US" sz="1600" dirty="0"/>
            </a:p>
            <a:p>
              <a:r>
                <a:rPr lang="en-US" sz="1600" dirty="0" err="1"/>
                <a:t>Person.HasAvAcccess</a:t>
              </a:r>
              <a:endParaRPr lang="en-US" sz="1600" dirty="0"/>
            </a:p>
            <a:p>
              <a:r>
                <a:rPr lang="en-US" sz="1600" dirty="0" err="1" smtClean="0"/>
                <a:t>Vehicle.IsAutonomous</a:t>
              </a:r>
              <a:endParaRPr lang="en-US" sz="16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4157330" y="3327716"/>
            <a:ext cx="4686300" cy="2492990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lnSpc>
                <a:spcPct val="130000"/>
              </a:lnSpc>
              <a:buFont typeface="Arial" pitchFamily="34" charset="0"/>
              <a:buChar char="•"/>
            </a:pPr>
            <a:r>
              <a:rPr lang="en-US" sz="2000" dirty="0" smtClean="0"/>
              <a:t>Construct/alter choice set dynamically</a:t>
            </a:r>
          </a:p>
          <a:p>
            <a:pPr marL="342900" indent="-342900">
              <a:lnSpc>
                <a:spcPct val="130000"/>
              </a:lnSpc>
              <a:buFont typeface="Arial" pitchFamily="34" charset="0"/>
              <a:buChar char="•"/>
            </a:pPr>
            <a:r>
              <a:rPr lang="en-US" sz="2000" dirty="0" smtClean="0"/>
              <a:t>Define logic for transient variables</a:t>
            </a:r>
          </a:p>
          <a:p>
            <a:pPr marL="342900" indent="-342900">
              <a:lnSpc>
                <a:spcPct val="130000"/>
              </a:lnSpc>
              <a:buFont typeface="Arial" pitchFamily="34" charset="0"/>
              <a:buChar char="•"/>
            </a:pPr>
            <a:r>
              <a:rPr lang="en-US" sz="2000" dirty="0"/>
              <a:t>Specify </a:t>
            </a:r>
            <a:r>
              <a:rPr lang="en-US" sz="2000" dirty="0" smtClean="0"/>
              <a:t>meta-utilities</a:t>
            </a:r>
          </a:p>
          <a:p>
            <a:pPr marL="342900" indent="-342900">
              <a:lnSpc>
                <a:spcPct val="130000"/>
              </a:lnSpc>
              <a:buFont typeface="Arial" pitchFamily="34" charset="0"/>
              <a:buChar char="•"/>
            </a:pPr>
            <a:r>
              <a:rPr lang="en-US" sz="2000" dirty="0" smtClean="0"/>
              <a:t>Specify econometric structure</a:t>
            </a:r>
            <a:endParaRPr lang="en-US" sz="2000" dirty="0"/>
          </a:p>
          <a:p>
            <a:pPr marL="342900" indent="-342900">
              <a:lnSpc>
                <a:spcPct val="130000"/>
              </a:lnSpc>
              <a:buFont typeface="Arial" pitchFamily="34" charset="0"/>
              <a:buChar char="•"/>
            </a:pPr>
            <a:r>
              <a:rPr lang="en-US" sz="2000" dirty="0" smtClean="0"/>
              <a:t>Configure model application flow</a:t>
            </a:r>
          </a:p>
        </p:txBody>
      </p:sp>
    </p:spTree>
    <p:extLst>
      <p:ext uri="{BB962C8B-B14F-4D97-AF65-F5344CB8AC3E}">
        <p14:creationId xmlns:p14="http://schemas.microsoft.com/office/powerpoint/2010/main" val="3940750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Domain Specific Expression and Modeling Language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6" name="Content Placeholder 58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Utility 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Expression </a:t>
            </a:r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Language + 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Meta </a:t>
            </a:r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Modeling Language</a:t>
            </a:r>
          </a:p>
          <a:p>
            <a:r>
              <a:rPr lang="en-US" sz="2800" dirty="0" smtClean="0"/>
              <a:t>Enhance </a:t>
            </a:r>
            <a:r>
              <a:rPr lang="en-US" sz="2800" dirty="0"/>
              <a:t>system </a:t>
            </a:r>
            <a:r>
              <a:rPr lang="en-US" sz="2800" dirty="0" smtClean="0"/>
              <a:t>transparency</a:t>
            </a:r>
          </a:p>
          <a:p>
            <a:r>
              <a:rPr lang="en-US" sz="2800" dirty="0" smtClean="0"/>
              <a:t>Standardize interface</a:t>
            </a:r>
          </a:p>
          <a:p>
            <a:r>
              <a:rPr lang="en-US" sz="2800" dirty="0" smtClean="0"/>
              <a:t>Raise level </a:t>
            </a:r>
            <a:r>
              <a:rPr lang="en-US" sz="2800" dirty="0"/>
              <a:t>of abstraction </a:t>
            </a:r>
            <a:endParaRPr lang="en-US" sz="2800" dirty="0" smtClean="0"/>
          </a:p>
          <a:p>
            <a:r>
              <a:rPr lang="en-US" sz="2800" dirty="0" smtClean="0"/>
              <a:t>Promote greater </a:t>
            </a:r>
            <a:r>
              <a:rPr lang="en-US" sz="2800" dirty="0"/>
              <a:t>reuse of software </a:t>
            </a:r>
            <a:r>
              <a:rPr lang="en-US" sz="2800" dirty="0" smtClean="0"/>
              <a:t>artifacts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Transportation Planning Applications Conference 2015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77409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229100" y="114300"/>
            <a:ext cx="4914900" cy="6126480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 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828800"/>
            <a:ext cx="7772400" cy="3949700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solidFill>
                  <a:schemeClr val="tx1">
                    <a:lumMod val="75000"/>
                  </a:schemeClr>
                </a:solidFill>
              </a:rPr>
              <a:t>Contact</a:t>
            </a:r>
            <a:endParaRPr lang="en-US" b="1" dirty="0" smtClean="0">
              <a:solidFill>
                <a:schemeClr val="tx1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chemeClr val="tx1">
                    <a:lumMod val="75000"/>
                  </a:schemeClr>
                </a:solidFill>
              </a:rPr>
              <a:t>Jessica </a:t>
            </a:r>
            <a:r>
              <a:rPr lang="en-US" b="1" dirty="0">
                <a:solidFill>
                  <a:schemeClr val="tx1">
                    <a:lumMod val="75000"/>
                  </a:schemeClr>
                </a:solidFill>
              </a:rPr>
              <a:t>Guo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, PhD, CAP </a:t>
            </a:r>
            <a:br>
              <a:rPr lang="en-US" dirty="0">
                <a:solidFill>
                  <a:schemeClr val="tx1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Supervising Planner</a:t>
            </a:r>
            <a:br>
              <a:rPr lang="en-US" dirty="0">
                <a:solidFill>
                  <a:schemeClr val="tx1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Systems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Analysis Group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/>
            </a:r>
            <a:br>
              <a:rPr lang="en-US" dirty="0">
                <a:solidFill>
                  <a:schemeClr val="tx1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Parsons Brinckerhoff </a:t>
            </a:r>
            <a:br>
              <a:rPr lang="en-US" dirty="0">
                <a:solidFill>
                  <a:schemeClr val="tx1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Portland,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OR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/>
            </a:r>
            <a:br>
              <a:rPr lang="en-US" dirty="0">
                <a:solidFill>
                  <a:schemeClr val="tx1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503-478-2342 </a:t>
            </a:r>
            <a:br>
              <a:rPr lang="en-US" dirty="0">
                <a:solidFill>
                  <a:schemeClr val="tx1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guojy@pbworld.com</a:t>
            </a:r>
            <a:br>
              <a:rPr lang="en-US" dirty="0">
                <a:solidFill>
                  <a:schemeClr val="tx1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www.pbworld.com</a:t>
            </a:r>
            <a:br>
              <a:rPr lang="en-US" dirty="0">
                <a:solidFill>
                  <a:schemeClr val="tx1">
                    <a:lumMod val="75000"/>
                  </a:schemeClr>
                </a:solidFill>
              </a:rPr>
            </a:br>
            <a:endParaRPr lang="en-US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Transportation Planning Applications Conference 2015</a:t>
            </a:r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0" y="1028700"/>
            <a:ext cx="4114800" cy="4800600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600" b="0" dirty="0" smtClean="0">
                <a:solidFill>
                  <a:schemeClr val="bg1"/>
                </a:solidFill>
              </a:rPr>
              <a:t>Configurable &amp; Reusable Software for Activity-Based Travel Demand Modeling</a:t>
            </a:r>
            <a:endParaRPr lang="en-US" sz="36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850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develop ABM software that are Configurable, Reusable, Maintainable, Extensible? </a:t>
            </a:r>
            <a:endParaRPr lang="en-US" dirty="0"/>
          </a:p>
          <a:p>
            <a:r>
              <a:rPr lang="en-US" dirty="0" smtClean="0"/>
              <a:t>How - Design tactics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Transportation Planning Applications Conference 2015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23517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One Size Does Not Fit All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Agency resources and constraints</a:t>
            </a:r>
          </a:p>
          <a:p>
            <a:pPr lvl="2"/>
            <a:r>
              <a:rPr lang="en-US" dirty="0" smtClean="0"/>
              <a:t>System requirements (hardware, OS, software)</a:t>
            </a:r>
          </a:p>
          <a:p>
            <a:pPr lvl="2"/>
            <a:r>
              <a:rPr lang="en-US" dirty="0" smtClean="0"/>
              <a:t>Budget</a:t>
            </a:r>
          </a:p>
          <a:p>
            <a:pPr lvl="2"/>
            <a:r>
              <a:rPr lang="en-US" dirty="0" smtClean="0"/>
              <a:t>Data format</a:t>
            </a:r>
          </a:p>
          <a:p>
            <a:r>
              <a:rPr lang="en-US" dirty="0" smtClean="0"/>
              <a:t>Policy environment</a:t>
            </a:r>
          </a:p>
          <a:p>
            <a:pPr lvl="2"/>
            <a:r>
              <a:rPr lang="en-US" dirty="0" smtClean="0"/>
              <a:t>Model sensitivity</a:t>
            </a:r>
          </a:p>
          <a:p>
            <a:pPr lvl="2"/>
            <a:r>
              <a:rPr lang="en-US" dirty="0" smtClean="0"/>
              <a:t>Model scope &amp; complexity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Transportation Planning Applications Conference 2015</a:t>
            </a:r>
            <a:endParaRPr lang="en-US" dirty="0" smtClean="0"/>
          </a:p>
        </p:txBody>
      </p:sp>
      <p:sp>
        <p:nvSpPr>
          <p:cNvPr id="6" name="Rounded Rectangular Callout 5"/>
          <p:cNvSpPr/>
          <p:nvPr/>
        </p:nvSpPr>
        <p:spPr>
          <a:xfrm>
            <a:off x="5257800" y="3086100"/>
            <a:ext cx="2857500" cy="995690"/>
          </a:xfrm>
          <a:prstGeom prst="wedgeRoundRectCallout">
            <a:avLst>
              <a:gd name="adj1" fmla="val -73809"/>
              <a:gd name="adj2" fmla="val -38513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Vary by Agency</a:t>
            </a:r>
            <a:endParaRPr lang="en-US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5829300" y="4800600"/>
            <a:ext cx="3086100" cy="995690"/>
          </a:xfrm>
          <a:prstGeom prst="wedgeRoundRectCallout">
            <a:avLst>
              <a:gd name="adj1" fmla="val -73809"/>
              <a:gd name="adj2" fmla="val -38513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Change over Time</a:t>
            </a:r>
            <a:endParaRPr lang="en-US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50246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CT-RAMP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Transportation Planning Applications Conference 2015</a:t>
            </a:r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8718290"/>
              </p:ext>
            </p:extLst>
          </p:nvPr>
        </p:nvGraphicFramePr>
        <p:xfrm>
          <a:off x="228600" y="1485900"/>
          <a:ext cx="8686798" cy="4267727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485900"/>
                <a:gridCol w="5372100"/>
                <a:gridCol w="1828798"/>
              </a:tblGrid>
              <a:tr h="4512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Family</a:t>
                      </a:r>
                      <a:endParaRPr lang="en-US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Characteristics</a:t>
                      </a:r>
                      <a:endParaRPr lang="en-US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Example</a:t>
                      </a:r>
                      <a:endParaRPr lang="en-US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633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</a:rPr>
                        <a:t>Lightweight</a:t>
                      </a:r>
                      <a:endParaRPr lang="en-US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individual daily activity </a:t>
                      </a:r>
                      <a:r>
                        <a:rPr lang="en-US" sz="1800" dirty="0" smtClean="0">
                          <a:effectLst/>
                          <a:latin typeface="+mn-lt"/>
                        </a:rPr>
                        <a:t>pattern, </a:t>
                      </a:r>
                      <a:r>
                        <a:rPr lang="en-US" sz="1800" dirty="0">
                          <a:effectLst/>
                          <a:latin typeface="+mn-lt"/>
                        </a:rPr>
                        <a:t>tour generation with stops, tour and trip level choices</a:t>
                      </a:r>
                      <a:endParaRPr lang="en-US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</a:rPr>
                        <a:t>Oregon statewide model</a:t>
                      </a:r>
                      <a:endParaRPr lang="en-US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633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</a:rPr>
                        <a:t>Classic</a:t>
                      </a:r>
                      <a:endParaRPr lang="en-US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coordinated daily activity patterns, joint travel, tour generation with subsequent stop </a:t>
                      </a:r>
                      <a:r>
                        <a:rPr lang="en-US" sz="1800" dirty="0" smtClean="0">
                          <a:effectLst/>
                          <a:latin typeface="+mn-lt"/>
                        </a:rPr>
                        <a:t>frequency </a:t>
                      </a:r>
                      <a:endParaRPr lang="en-US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</a:rPr>
                        <a:t>ARC, MTC-TM1</a:t>
                      </a:r>
                      <a:endParaRPr lang="en-US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633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Advanced</a:t>
                      </a:r>
                      <a:endParaRPr lang="en-US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  <a:latin typeface="+mn-lt"/>
                        </a:rPr>
                        <a:t>multiple resolutions for space and networks (MAZs, TAZs, TAPs)</a:t>
                      </a:r>
                      <a:endParaRPr lang="en-US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</a:rPr>
                        <a:t>SANDAG, MTC-TM2</a:t>
                      </a:r>
                      <a:endParaRPr lang="en-US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633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</a:rPr>
                        <a:t>Next-Gen</a:t>
                      </a:r>
                      <a:endParaRPr lang="en-US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</a:rPr>
                        <a:t>tour </a:t>
                      </a:r>
                      <a:r>
                        <a:rPr lang="en-US" sz="1800" dirty="0">
                          <a:effectLst/>
                          <a:latin typeface="+mn-lt"/>
                        </a:rPr>
                        <a:t>formulation models, </a:t>
                      </a:r>
                      <a:r>
                        <a:rPr lang="en-US" sz="1800" dirty="0" smtClean="0">
                          <a:effectLst/>
                          <a:latin typeface="+mn-lt"/>
                        </a:rPr>
                        <a:t>high temporal </a:t>
                      </a:r>
                      <a:r>
                        <a:rPr lang="en-US" sz="1800" dirty="0">
                          <a:effectLst/>
                          <a:latin typeface="+mn-lt"/>
                        </a:rPr>
                        <a:t>resolution, </a:t>
                      </a:r>
                      <a:r>
                        <a:rPr lang="en-US" sz="1800" dirty="0" smtClean="0">
                          <a:effectLst/>
                          <a:latin typeface="+mn-lt"/>
                        </a:rPr>
                        <a:t>escorting, space-time</a:t>
                      </a:r>
                      <a:r>
                        <a:rPr lang="en-US" sz="1800" baseline="0" dirty="0" smtClean="0">
                          <a:effectLst/>
                          <a:latin typeface="+mn-lt"/>
                        </a:rPr>
                        <a:t> constraints</a:t>
                      </a:r>
                      <a:endParaRPr lang="en-US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</a:rPr>
                        <a:t>MAG, Ohio3C</a:t>
                      </a:r>
                      <a:endParaRPr lang="en-US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633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</a:rPr>
                        <a:t>DTA-Integrated</a:t>
                      </a:r>
                      <a:endParaRPr lang="en-US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schedule adjustment, vehicle trajectory mining, revised feedback and iteration </a:t>
                      </a:r>
                      <a:r>
                        <a:rPr lang="en-US" sz="1800" dirty="0" smtClean="0">
                          <a:effectLst/>
                          <a:latin typeface="+mn-lt"/>
                        </a:rPr>
                        <a:t>procedures</a:t>
                      </a:r>
                      <a:endParaRPr lang="en-US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</a:rPr>
                        <a:t>CMAP</a:t>
                      </a:r>
                      <a:endParaRPr lang="en-US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409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Reusable Software - How?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Transportation Planning Applications Conference 2015</a:t>
            </a:r>
            <a:endParaRPr lang="en-US" dirty="0" smtClean="0"/>
          </a:p>
        </p:txBody>
      </p:sp>
      <p:sp>
        <p:nvSpPr>
          <p:cNvPr id="19" name="Rectangle 18"/>
          <p:cNvSpPr/>
          <p:nvPr/>
        </p:nvSpPr>
        <p:spPr>
          <a:xfrm>
            <a:off x="-797188" y="3938523"/>
            <a:ext cx="2011680" cy="914400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Rectangle 14"/>
          <p:cNvSpPr/>
          <p:nvPr/>
        </p:nvSpPr>
        <p:spPr>
          <a:xfrm>
            <a:off x="2393687" y="2131759"/>
            <a:ext cx="2011680" cy="914400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" name="Rectangle 12"/>
          <p:cNvSpPr/>
          <p:nvPr/>
        </p:nvSpPr>
        <p:spPr>
          <a:xfrm>
            <a:off x="4108512" y="1542106"/>
            <a:ext cx="2011680" cy="914400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0" name="Group 9"/>
          <p:cNvGrpSpPr/>
          <p:nvPr/>
        </p:nvGrpSpPr>
        <p:grpSpPr>
          <a:xfrm>
            <a:off x="342900" y="4343400"/>
            <a:ext cx="2750820" cy="914400"/>
            <a:chOff x="342900" y="4343400"/>
            <a:chExt cx="2750820" cy="914400"/>
          </a:xfrm>
        </p:grpSpPr>
        <p:sp>
          <p:nvSpPr>
            <p:cNvPr id="5" name="Oval 4"/>
            <p:cNvSpPr/>
            <p:nvPr/>
          </p:nvSpPr>
          <p:spPr>
            <a:xfrm>
              <a:off x="2918460" y="5082540"/>
              <a:ext cx="175260" cy="17526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342900" y="4343400"/>
              <a:ext cx="2468880" cy="9144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2867" tIns="0" rIns="0" bIns="0" numCol="1" spcCol="1270" anchor="b" anchorCtr="0">
              <a:noAutofit/>
            </a:bodyPr>
            <a:lstStyle/>
            <a:p>
              <a:pPr lvl="0" algn="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b="1" kern="1200" dirty="0" smtClean="0"/>
                <a:t>Code Scavenging</a:t>
              </a:r>
              <a:endParaRPr lang="en-US" sz="3200" b="1" kern="12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600200" y="3360420"/>
            <a:ext cx="2861310" cy="919162"/>
            <a:chOff x="1600200" y="3360420"/>
            <a:chExt cx="2861310" cy="919162"/>
          </a:xfrm>
        </p:grpSpPr>
        <p:sp>
          <p:nvSpPr>
            <p:cNvPr id="7" name="Oval 6"/>
            <p:cNvSpPr/>
            <p:nvPr/>
          </p:nvSpPr>
          <p:spPr>
            <a:xfrm>
              <a:off x="4156710" y="3974782"/>
              <a:ext cx="304800" cy="30480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Rectangle 17"/>
            <p:cNvSpPr/>
            <p:nvPr/>
          </p:nvSpPr>
          <p:spPr>
            <a:xfrm>
              <a:off x="1600200" y="3360420"/>
              <a:ext cx="2468880" cy="9144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1507" tIns="0" rIns="0" bIns="0" numCol="1" spcCol="1270" anchor="b" anchorCtr="0">
              <a:noAutofit/>
            </a:bodyPr>
            <a:lstStyle/>
            <a:p>
              <a:pPr lvl="0" algn="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b="1" kern="1200" dirty="0" smtClean="0"/>
                <a:t>Function Reuse</a:t>
              </a:r>
              <a:endParaRPr lang="en-US" sz="3200" b="1" kern="1200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250193" y="2413214"/>
            <a:ext cx="2891527" cy="1149136"/>
            <a:chOff x="3250193" y="2413214"/>
            <a:chExt cx="2891527" cy="1149136"/>
          </a:xfrm>
        </p:grpSpPr>
        <p:sp>
          <p:nvSpPr>
            <p:cNvPr id="9" name="Oval 8"/>
            <p:cNvSpPr/>
            <p:nvPr/>
          </p:nvSpPr>
          <p:spPr>
            <a:xfrm>
              <a:off x="5737860" y="3158490"/>
              <a:ext cx="403860" cy="40386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ectangle 15"/>
            <p:cNvSpPr/>
            <p:nvPr/>
          </p:nvSpPr>
          <p:spPr>
            <a:xfrm>
              <a:off x="3250193" y="2413214"/>
              <a:ext cx="2468880" cy="9144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13997" tIns="0" rIns="0" bIns="0" numCol="1" spcCol="1270" anchor="b" anchorCtr="0">
              <a:noAutofit/>
            </a:bodyPr>
            <a:lstStyle/>
            <a:p>
              <a:pPr lvl="0" algn="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b="1" kern="1200" dirty="0" smtClean="0"/>
                <a:t>Component Reuse</a:t>
              </a:r>
              <a:endParaRPr lang="en-US" sz="3200" b="1" kern="1200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033273" y="1841714"/>
            <a:ext cx="2967727" cy="1317728"/>
            <a:chOff x="5033273" y="1841714"/>
            <a:chExt cx="2967727" cy="1317728"/>
          </a:xfrm>
        </p:grpSpPr>
        <p:sp>
          <p:nvSpPr>
            <p:cNvPr id="11" name="Oval 10"/>
            <p:cNvSpPr/>
            <p:nvPr/>
          </p:nvSpPr>
          <p:spPr>
            <a:xfrm>
              <a:off x="7459980" y="2618422"/>
              <a:ext cx="541020" cy="54102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ectangle 13"/>
            <p:cNvSpPr/>
            <p:nvPr/>
          </p:nvSpPr>
          <p:spPr>
            <a:xfrm>
              <a:off x="5033273" y="1841714"/>
              <a:ext cx="2468880" cy="9144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86675" tIns="0" rIns="0" bIns="0" numCol="1" spcCol="1270" anchor="b" anchorCtr="0">
              <a:noAutofit/>
            </a:bodyPr>
            <a:lstStyle/>
            <a:p>
              <a:pPr lvl="0" algn="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b="1" kern="1200" dirty="0" smtClean="0"/>
                <a:t>System Reuse</a:t>
              </a:r>
              <a:endParaRPr lang="en-US" sz="3200" b="1" kern="12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371065" y="-425233"/>
            <a:ext cx="2996187" cy="6087309"/>
            <a:chOff x="1371065" y="-425233"/>
            <a:chExt cx="2996187" cy="6087309"/>
          </a:xfrm>
        </p:grpSpPr>
        <p:sp>
          <p:nvSpPr>
            <p:cNvPr id="21" name="Shape 20"/>
            <p:cNvSpPr/>
            <p:nvPr/>
          </p:nvSpPr>
          <p:spPr>
            <a:xfrm rot="18892239" flipH="1">
              <a:off x="66600" y="1361425"/>
              <a:ext cx="6087309" cy="2513994"/>
            </a:xfrm>
            <a:prstGeom prst="swooshArrow">
              <a:avLst>
                <a:gd name="adj1" fmla="val 17380"/>
                <a:gd name="adj2" fmla="val 36713"/>
              </a:avLst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" name="Rectangle 2"/>
            <p:cNvSpPr/>
            <p:nvPr/>
          </p:nvSpPr>
          <p:spPr>
            <a:xfrm rot="19707562">
              <a:off x="1371065" y="1928731"/>
              <a:ext cx="2004075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i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Frequency</a:t>
              </a:r>
              <a:endParaRPr lang="en-US" sz="2800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880809" y="3664056"/>
            <a:ext cx="5525058" cy="2182148"/>
            <a:chOff x="2880809" y="3664056"/>
            <a:chExt cx="5525058" cy="2182148"/>
          </a:xfrm>
        </p:grpSpPr>
        <p:sp>
          <p:nvSpPr>
            <p:cNvPr id="29" name="Shape 28"/>
            <p:cNvSpPr/>
            <p:nvPr/>
          </p:nvSpPr>
          <p:spPr>
            <a:xfrm rot="21258877">
              <a:off x="2880809" y="3664056"/>
              <a:ext cx="5525058" cy="2182148"/>
            </a:xfrm>
            <a:prstGeom prst="swooshArrow">
              <a:avLst>
                <a:gd name="adj1" fmla="val 20198"/>
                <a:gd name="adj2" fmla="val 36713"/>
              </a:avLst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Rectangle 21"/>
            <p:cNvSpPr/>
            <p:nvPr/>
          </p:nvSpPr>
          <p:spPr>
            <a:xfrm rot="20588829">
              <a:off x="4696197" y="4538991"/>
              <a:ext cx="212269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i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Complexity</a:t>
              </a:r>
              <a:endParaRPr lang="en-US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596098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Transportation Planning Applications Conference 2015</a:t>
            </a: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1923679" y="1485900"/>
            <a:ext cx="5296643" cy="35086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“Software Must be </a:t>
            </a:r>
            <a:br>
              <a:rPr lang="en-US" sz="4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sz="6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Designed </a:t>
            </a:r>
            <a:r>
              <a:rPr lang="en-US" sz="4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en-US" sz="4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sz="4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for Reuse”</a:t>
            </a:r>
            <a:endParaRPr lang="en-US" sz="44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1450" y="5715000"/>
            <a:ext cx="88011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i="1" dirty="0" err="1" smtClean="0"/>
              <a:t>Tracz</a:t>
            </a:r>
            <a:r>
              <a:rPr lang="en-US" i="1" dirty="0" smtClean="0"/>
              <a:t>, W. (1990), Where does reuse start? Software Engineering Notes 15(2), 42-26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66631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Transportation Planning Applications Conference 2015</a:t>
            </a:r>
            <a:endParaRPr lang="en-US" dirty="0" smtClean="0"/>
          </a:p>
        </p:txBody>
      </p:sp>
      <p:grpSp>
        <p:nvGrpSpPr>
          <p:cNvPr id="10" name="Group 9"/>
          <p:cNvGrpSpPr/>
          <p:nvPr/>
        </p:nvGrpSpPr>
        <p:grpSpPr>
          <a:xfrm>
            <a:off x="2699899" y="2567770"/>
            <a:ext cx="1714500" cy="1367865"/>
            <a:chOff x="2699899" y="2567770"/>
            <a:chExt cx="1714500" cy="1367865"/>
          </a:xfrm>
        </p:grpSpPr>
        <p:sp>
          <p:nvSpPr>
            <p:cNvPr id="5" name="Striped Right Arrow 4"/>
            <p:cNvSpPr/>
            <p:nvPr/>
          </p:nvSpPr>
          <p:spPr>
            <a:xfrm>
              <a:off x="3099949" y="3369278"/>
              <a:ext cx="914400" cy="566357"/>
            </a:xfrm>
            <a:prstGeom prst="stripedRightArrow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699899" y="2567770"/>
              <a:ext cx="17145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Model Update</a:t>
              </a:r>
              <a:endParaRPr lang="en-US" sz="20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400800" y="2567770"/>
            <a:ext cx="1714500" cy="1367865"/>
            <a:chOff x="6400800" y="2567770"/>
            <a:chExt cx="1714500" cy="1367865"/>
          </a:xfrm>
        </p:grpSpPr>
        <p:sp>
          <p:nvSpPr>
            <p:cNvPr id="6" name="TextBox 5"/>
            <p:cNvSpPr txBox="1"/>
            <p:nvPr/>
          </p:nvSpPr>
          <p:spPr>
            <a:xfrm>
              <a:off x="6400800" y="2567770"/>
              <a:ext cx="17145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Software Update</a:t>
              </a:r>
              <a:endParaRPr lang="en-US" sz="2000" dirty="0"/>
            </a:p>
          </p:txBody>
        </p:sp>
        <p:sp>
          <p:nvSpPr>
            <p:cNvPr id="13" name="Striped Right Arrow 12"/>
            <p:cNvSpPr/>
            <p:nvPr/>
          </p:nvSpPr>
          <p:spPr>
            <a:xfrm>
              <a:off x="6893087" y="3369278"/>
              <a:ext cx="914400" cy="566357"/>
            </a:xfrm>
            <a:prstGeom prst="stripedRightArrow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598625"/>
            <a:ext cx="2168271" cy="410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9100" y="1028700"/>
            <a:ext cx="2368296" cy="49686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1908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roup 63"/>
          <p:cNvGrpSpPr/>
          <p:nvPr/>
        </p:nvGrpSpPr>
        <p:grpSpPr>
          <a:xfrm>
            <a:off x="201168" y="3081528"/>
            <a:ext cx="1828800" cy="2171700"/>
            <a:chOff x="234277" y="3458448"/>
            <a:chExt cx="1828800" cy="2171700"/>
          </a:xfrm>
        </p:grpSpPr>
        <p:grpSp>
          <p:nvGrpSpPr>
            <p:cNvPr id="65" name="Group 64"/>
            <p:cNvGrpSpPr/>
            <p:nvPr/>
          </p:nvGrpSpPr>
          <p:grpSpPr>
            <a:xfrm>
              <a:off x="234277" y="3458448"/>
              <a:ext cx="1828800" cy="2171700"/>
              <a:chOff x="316775" y="2996482"/>
              <a:chExt cx="1828800" cy="2065468"/>
            </a:xfrm>
          </p:grpSpPr>
          <p:sp>
            <p:nvSpPr>
              <p:cNvPr id="67" name="Isosceles Triangle 66"/>
              <p:cNvSpPr/>
              <p:nvPr/>
            </p:nvSpPr>
            <p:spPr>
              <a:xfrm>
                <a:off x="316775" y="2996482"/>
                <a:ext cx="1828800" cy="2065468"/>
              </a:xfrm>
              <a:prstGeom prst="triangle">
                <a:avLst/>
              </a:prstGeom>
              <a:solidFill>
                <a:srgbClr val="00466E"/>
              </a:solidFill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3"/>
              </a:fillRef>
              <a:effectRef idx="1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b="1" dirty="0"/>
              </a:p>
            </p:txBody>
          </p:sp>
          <p:grpSp>
            <p:nvGrpSpPr>
              <p:cNvPr id="68" name="Group 67"/>
              <p:cNvGrpSpPr/>
              <p:nvPr/>
            </p:nvGrpSpPr>
            <p:grpSpPr>
              <a:xfrm>
                <a:off x="1059725" y="2996482"/>
                <a:ext cx="342900" cy="318218"/>
                <a:chOff x="944336" y="2698499"/>
                <a:chExt cx="342900" cy="318218"/>
              </a:xfrm>
            </p:grpSpPr>
            <p:sp>
              <p:nvSpPr>
                <p:cNvPr id="69" name="Rectangle 68"/>
                <p:cNvSpPr/>
                <p:nvPr/>
              </p:nvSpPr>
              <p:spPr>
                <a:xfrm>
                  <a:off x="944336" y="2698499"/>
                  <a:ext cx="342900" cy="31821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0" name="Rectangle 69"/>
                <p:cNvSpPr/>
                <p:nvPr/>
              </p:nvSpPr>
              <p:spPr>
                <a:xfrm>
                  <a:off x="1017814" y="2902075"/>
                  <a:ext cx="201168" cy="114300"/>
                </a:xfrm>
                <a:prstGeom prst="rect">
                  <a:avLst/>
                </a:prstGeom>
                <a:solidFill>
                  <a:srgbClr val="00466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66" name="Rectangle 65"/>
            <p:cNvSpPr/>
            <p:nvPr/>
          </p:nvSpPr>
          <p:spPr>
            <a:xfrm>
              <a:off x="722920" y="4359632"/>
              <a:ext cx="851515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</a:rPr>
                <a:t>AO </a:t>
              </a:r>
              <a:r>
                <a:rPr lang="en-US" b="1" dirty="0" smtClean="0">
                  <a:solidFill>
                    <a:schemeClr val="bg1"/>
                  </a:solidFill>
                </a:rPr>
                <a:t/>
              </a:r>
              <a:br>
                <a:rPr lang="en-US" b="1" dirty="0" smtClean="0">
                  <a:solidFill>
                    <a:schemeClr val="bg1"/>
                  </a:solidFill>
                </a:rPr>
              </a:br>
              <a:r>
                <a:rPr lang="en-US" b="1" dirty="0" smtClean="0">
                  <a:solidFill>
                    <a:schemeClr val="bg1"/>
                  </a:solidFill>
                </a:rPr>
                <a:t>Model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600" dirty="0" smtClean="0"/>
              <a:t>Design Tactic #1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Transportation Planning Applications Conference 2015</a:t>
            </a:r>
          </a:p>
        </p:txBody>
      </p:sp>
      <p:sp>
        <p:nvSpPr>
          <p:cNvPr id="59" name="Content Placeholder 58"/>
          <p:cNvSpPr>
            <a:spLocks noGrp="1"/>
          </p:cNvSpPr>
          <p:nvPr>
            <p:ph idx="1"/>
          </p:nvPr>
        </p:nvSpPr>
        <p:spPr>
          <a:xfrm>
            <a:off x="368353" y="1143000"/>
            <a:ext cx="8229600" cy="1030118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sz="36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Standardized Interface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2198087" y="3291840"/>
            <a:ext cx="1420069" cy="1961388"/>
            <a:chOff x="2177377" y="3639312"/>
            <a:chExt cx="1420069" cy="1961388"/>
          </a:xfrm>
        </p:grpSpPr>
        <p:sp>
          <p:nvSpPr>
            <p:cNvPr id="33" name="Rectangle 32"/>
            <p:cNvSpPr/>
            <p:nvPr/>
          </p:nvSpPr>
          <p:spPr>
            <a:xfrm>
              <a:off x="2616708" y="3639312"/>
              <a:ext cx="192024" cy="13911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Parallelogram 33"/>
            <p:cNvSpPr/>
            <p:nvPr/>
          </p:nvSpPr>
          <p:spPr>
            <a:xfrm flipH="1">
              <a:off x="2177377" y="3771900"/>
              <a:ext cx="1420069" cy="1828800"/>
            </a:xfrm>
            <a:prstGeom prst="parallelogram">
              <a:avLst/>
            </a:prstGeom>
            <a:solidFill>
              <a:srgbClr val="FFC000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rgbClr val="000000"/>
                  </a:solidFill>
                </a:rPr>
                <a:t>AV Model</a:t>
              </a:r>
              <a:endParaRPr lang="en-US" b="1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543300" y="3291840"/>
            <a:ext cx="1600200" cy="1965960"/>
            <a:chOff x="3531977" y="3077793"/>
            <a:chExt cx="1600200" cy="1965960"/>
          </a:xfrm>
        </p:grpSpPr>
        <p:sp>
          <p:nvSpPr>
            <p:cNvPr id="36" name="Rectangle 35"/>
            <p:cNvSpPr/>
            <p:nvPr/>
          </p:nvSpPr>
          <p:spPr>
            <a:xfrm>
              <a:off x="4255258" y="3077793"/>
              <a:ext cx="192024" cy="137160"/>
            </a:xfrm>
            <a:prstGeom prst="rect">
              <a:avLst/>
            </a:prstGeom>
            <a:solidFill>
              <a:srgbClr val="00466E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lowchart: Manual Operation 36"/>
            <p:cNvSpPr/>
            <p:nvPr/>
          </p:nvSpPr>
          <p:spPr>
            <a:xfrm>
              <a:off x="3531977" y="3214953"/>
              <a:ext cx="1600200" cy="1828800"/>
            </a:xfrm>
            <a:prstGeom prst="flowChartManualOperation">
              <a:avLst/>
            </a:prstGeom>
            <a:solidFill>
              <a:srgbClr val="00466E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b="1" dirty="0" smtClean="0"/>
                <a:t>CDAP Model</a:t>
              </a:r>
              <a:endParaRPr lang="en-US" b="1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5317679" y="3285674"/>
            <a:ext cx="1342911" cy="1985842"/>
            <a:chOff x="5350407" y="2628900"/>
            <a:chExt cx="1342911" cy="1985842"/>
          </a:xfrm>
        </p:grpSpPr>
        <p:sp>
          <p:nvSpPr>
            <p:cNvPr id="39" name="Rectangle 38"/>
            <p:cNvSpPr/>
            <p:nvPr/>
          </p:nvSpPr>
          <p:spPr>
            <a:xfrm>
              <a:off x="5925851" y="2628900"/>
              <a:ext cx="192024" cy="137160"/>
            </a:xfrm>
            <a:prstGeom prst="rect">
              <a:avLst/>
            </a:prstGeom>
            <a:solidFill>
              <a:srgbClr val="00466E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lowchart: Delay 51"/>
            <p:cNvSpPr/>
            <p:nvPr/>
          </p:nvSpPr>
          <p:spPr>
            <a:xfrm rot="16200000">
              <a:off x="5086312" y="3007736"/>
              <a:ext cx="1871101" cy="1342911"/>
            </a:xfrm>
            <a:prstGeom prst="flowChartDelay">
              <a:avLst/>
            </a:prstGeom>
            <a:solidFill>
              <a:srgbClr val="0046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lIns="0" tIns="0" rIns="0" bIns="0" rtlCol="0" anchor="ctr"/>
            <a:lstStyle/>
            <a:p>
              <a:pPr algn="ctr"/>
              <a:r>
                <a:rPr lang="en-US" b="1" dirty="0" smtClean="0"/>
                <a:t>Tour-Level Models</a:t>
              </a:r>
              <a:endParaRPr lang="en-US" b="1" dirty="0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6867144" y="3308440"/>
            <a:ext cx="1600201" cy="1924155"/>
            <a:chOff x="6803136" y="2860116"/>
            <a:chExt cx="1600201" cy="1924155"/>
          </a:xfrm>
        </p:grpSpPr>
        <p:sp>
          <p:nvSpPr>
            <p:cNvPr id="58" name="Rectangle 57"/>
            <p:cNvSpPr/>
            <p:nvPr/>
          </p:nvSpPr>
          <p:spPr>
            <a:xfrm>
              <a:off x="7454865" y="2860116"/>
              <a:ext cx="192024" cy="111684"/>
            </a:xfrm>
            <a:prstGeom prst="rect">
              <a:avLst/>
            </a:prstGeom>
            <a:solidFill>
              <a:srgbClr val="00466E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lowchart: Punched Tape 62"/>
            <p:cNvSpPr/>
            <p:nvPr/>
          </p:nvSpPr>
          <p:spPr>
            <a:xfrm rot="16200000">
              <a:off x="6697002" y="3077935"/>
              <a:ext cx="1812470" cy="1600201"/>
            </a:xfrm>
            <a:prstGeom prst="flowChartPunchedTape">
              <a:avLst/>
            </a:prstGeom>
            <a:solidFill>
              <a:srgbClr val="0046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lIns="0" tIns="0" rIns="0" bIns="0" rtlCol="0" anchor="ctr"/>
            <a:lstStyle/>
            <a:p>
              <a:pPr algn="ctr"/>
              <a:r>
                <a:rPr lang="en-US" b="1" dirty="0" smtClean="0"/>
                <a:t>Trip-Level Models</a:t>
              </a:r>
              <a:endParaRPr lang="en-US" dirty="0"/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654103" y="2514600"/>
            <a:ext cx="7977188" cy="740664"/>
            <a:chOff x="685800" y="2002536"/>
            <a:chExt cx="7977188" cy="740664"/>
          </a:xfrm>
        </p:grpSpPr>
        <p:sp>
          <p:nvSpPr>
            <p:cNvPr id="72" name="Rectangle 71"/>
            <p:cNvSpPr/>
            <p:nvPr/>
          </p:nvSpPr>
          <p:spPr>
            <a:xfrm>
              <a:off x="685800" y="2002536"/>
              <a:ext cx="7977188" cy="571500"/>
            </a:xfrm>
            <a:prstGeom prst="rect">
              <a:avLst/>
            </a:prstGeom>
            <a:ln>
              <a:noFill/>
            </a:ln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/>
                <a:t>Simulation Engine</a:t>
              </a:r>
            </a:p>
          </p:txBody>
        </p:sp>
        <p:sp>
          <p:nvSpPr>
            <p:cNvPr id="73" name="Freeform 72"/>
            <p:cNvSpPr/>
            <p:nvPr/>
          </p:nvSpPr>
          <p:spPr>
            <a:xfrm>
              <a:off x="971550" y="2563368"/>
              <a:ext cx="342210" cy="179832"/>
            </a:xfrm>
            <a:custGeom>
              <a:avLst/>
              <a:gdLst>
                <a:gd name="connsiteX0" fmla="*/ 6096 w 350520"/>
                <a:gd name="connsiteY0" fmla="*/ 170688 h 180542"/>
                <a:gd name="connsiteX1" fmla="*/ 6096 w 350520"/>
                <a:gd name="connsiteY1" fmla="*/ 170688 h 180542"/>
                <a:gd name="connsiteX2" fmla="*/ 33528 w 350520"/>
                <a:gd name="connsiteY2" fmla="*/ 176784 h 180542"/>
                <a:gd name="connsiteX3" fmla="*/ 85344 w 350520"/>
                <a:gd name="connsiteY3" fmla="*/ 179832 h 180542"/>
                <a:gd name="connsiteX4" fmla="*/ 82296 w 350520"/>
                <a:gd name="connsiteY4" fmla="*/ 170688 h 180542"/>
                <a:gd name="connsiteX5" fmla="*/ 82296 w 350520"/>
                <a:gd name="connsiteY5" fmla="*/ 60960 h 180542"/>
                <a:gd name="connsiteX6" fmla="*/ 274320 w 350520"/>
                <a:gd name="connsiteY6" fmla="*/ 64008 h 180542"/>
                <a:gd name="connsiteX7" fmla="*/ 277368 w 350520"/>
                <a:gd name="connsiteY7" fmla="*/ 176784 h 180542"/>
                <a:gd name="connsiteX8" fmla="*/ 350520 w 350520"/>
                <a:gd name="connsiteY8" fmla="*/ 176784 h 180542"/>
                <a:gd name="connsiteX9" fmla="*/ 350520 w 350520"/>
                <a:gd name="connsiteY9" fmla="*/ 0 h 180542"/>
                <a:gd name="connsiteX10" fmla="*/ 0 w 350520"/>
                <a:gd name="connsiteY10" fmla="*/ 3048 h 180542"/>
                <a:gd name="connsiteX11" fmla="*/ 6096 w 350520"/>
                <a:gd name="connsiteY11" fmla="*/ 170688 h 180542"/>
                <a:gd name="connsiteX0" fmla="*/ 6096 w 350520"/>
                <a:gd name="connsiteY0" fmla="*/ 170688 h 179832"/>
                <a:gd name="connsiteX1" fmla="*/ 6096 w 350520"/>
                <a:gd name="connsiteY1" fmla="*/ 170688 h 179832"/>
                <a:gd name="connsiteX2" fmla="*/ 85344 w 350520"/>
                <a:gd name="connsiteY2" fmla="*/ 179832 h 179832"/>
                <a:gd name="connsiteX3" fmla="*/ 82296 w 350520"/>
                <a:gd name="connsiteY3" fmla="*/ 170688 h 179832"/>
                <a:gd name="connsiteX4" fmla="*/ 82296 w 350520"/>
                <a:gd name="connsiteY4" fmla="*/ 60960 h 179832"/>
                <a:gd name="connsiteX5" fmla="*/ 274320 w 350520"/>
                <a:gd name="connsiteY5" fmla="*/ 64008 h 179832"/>
                <a:gd name="connsiteX6" fmla="*/ 277368 w 350520"/>
                <a:gd name="connsiteY6" fmla="*/ 176784 h 179832"/>
                <a:gd name="connsiteX7" fmla="*/ 350520 w 350520"/>
                <a:gd name="connsiteY7" fmla="*/ 176784 h 179832"/>
                <a:gd name="connsiteX8" fmla="*/ 350520 w 350520"/>
                <a:gd name="connsiteY8" fmla="*/ 0 h 179832"/>
                <a:gd name="connsiteX9" fmla="*/ 0 w 350520"/>
                <a:gd name="connsiteY9" fmla="*/ 3048 h 179832"/>
                <a:gd name="connsiteX10" fmla="*/ 6096 w 350520"/>
                <a:gd name="connsiteY10" fmla="*/ 170688 h 179832"/>
                <a:gd name="connsiteX0" fmla="*/ 6096 w 350520"/>
                <a:gd name="connsiteY0" fmla="*/ 170688 h 178816"/>
                <a:gd name="connsiteX1" fmla="*/ 6096 w 350520"/>
                <a:gd name="connsiteY1" fmla="*/ 170688 h 178816"/>
                <a:gd name="connsiteX2" fmla="*/ 82296 w 350520"/>
                <a:gd name="connsiteY2" fmla="*/ 170688 h 178816"/>
                <a:gd name="connsiteX3" fmla="*/ 82296 w 350520"/>
                <a:gd name="connsiteY3" fmla="*/ 60960 h 178816"/>
                <a:gd name="connsiteX4" fmla="*/ 274320 w 350520"/>
                <a:gd name="connsiteY4" fmla="*/ 64008 h 178816"/>
                <a:gd name="connsiteX5" fmla="*/ 277368 w 350520"/>
                <a:gd name="connsiteY5" fmla="*/ 176784 h 178816"/>
                <a:gd name="connsiteX6" fmla="*/ 350520 w 350520"/>
                <a:gd name="connsiteY6" fmla="*/ 176784 h 178816"/>
                <a:gd name="connsiteX7" fmla="*/ 350520 w 350520"/>
                <a:gd name="connsiteY7" fmla="*/ 0 h 178816"/>
                <a:gd name="connsiteX8" fmla="*/ 0 w 350520"/>
                <a:gd name="connsiteY8" fmla="*/ 3048 h 178816"/>
                <a:gd name="connsiteX9" fmla="*/ 6096 w 350520"/>
                <a:gd name="connsiteY9" fmla="*/ 170688 h 178816"/>
                <a:gd name="connsiteX0" fmla="*/ 6096 w 350520"/>
                <a:gd name="connsiteY0" fmla="*/ 170688 h 180580"/>
                <a:gd name="connsiteX1" fmla="*/ 6096 w 350520"/>
                <a:gd name="connsiteY1" fmla="*/ 170688 h 180580"/>
                <a:gd name="connsiteX2" fmla="*/ 82296 w 350520"/>
                <a:gd name="connsiteY2" fmla="*/ 170688 h 180580"/>
                <a:gd name="connsiteX3" fmla="*/ 82296 w 350520"/>
                <a:gd name="connsiteY3" fmla="*/ 60960 h 180580"/>
                <a:gd name="connsiteX4" fmla="*/ 274320 w 350520"/>
                <a:gd name="connsiteY4" fmla="*/ 64008 h 180580"/>
                <a:gd name="connsiteX5" fmla="*/ 277368 w 350520"/>
                <a:gd name="connsiteY5" fmla="*/ 176784 h 180580"/>
                <a:gd name="connsiteX6" fmla="*/ 350520 w 350520"/>
                <a:gd name="connsiteY6" fmla="*/ 176784 h 180580"/>
                <a:gd name="connsiteX7" fmla="*/ 350520 w 350520"/>
                <a:gd name="connsiteY7" fmla="*/ 0 h 180580"/>
                <a:gd name="connsiteX8" fmla="*/ 0 w 350520"/>
                <a:gd name="connsiteY8" fmla="*/ 3048 h 180580"/>
                <a:gd name="connsiteX9" fmla="*/ 6096 w 350520"/>
                <a:gd name="connsiteY9" fmla="*/ 170688 h 180580"/>
                <a:gd name="connsiteX0" fmla="*/ 6096 w 350520"/>
                <a:gd name="connsiteY0" fmla="*/ 170688 h 176784"/>
                <a:gd name="connsiteX1" fmla="*/ 6096 w 350520"/>
                <a:gd name="connsiteY1" fmla="*/ 170688 h 176784"/>
                <a:gd name="connsiteX2" fmla="*/ 82296 w 350520"/>
                <a:gd name="connsiteY2" fmla="*/ 170688 h 176784"/>
                <a:gd name="connsiteX3" fmla="*/ 82296 w 350520"/>
                <a:gd name="connsiteY3" fmla="*/ 60960 h 176784"/>
                <a:gd name="connsiteX4" fmla="*/ 274320 w 350520"/>
                <a:gd name="connsiteY4" fmla="*/ 64008 h 176784"/>
                <a:gd name="connsiteX5" fmla="*/ 277368 w 350520"/>
                <a:gd name="connsiteY5" fmla="*/ 176784 h 176784"/>
                <a:gd name="connsiteX6" fmla="*/ 350520 w 350520"/>
                <a:gd name="connsiteY6" fmla="*/ 176784 h 176784"/>
                <a:gd name="connsiteX7" fmla="*/ 350520 w 350520"/>
                <a:gd name="connsiteY7" fmla="*/ 0 h 176784"/>
                <a:gd name="connsiteX8" fmla="*/ 0 w 350520"/>
                <a:gd name="connsiteY8" fmla="*/ 3048 h 176784"/>
                <a:gd name="connsiteX9" fmla="*/ 6096 w 350520"/>
                <a:gd name="connsiteY9" fmla="*/ 170688 h 176784"/>
                <a:gd name="connsiteX0" fmla="*/ 6096 w 350520"/>
                <a:gd name="connsiteY0" fmla="*/ 179832 h 179832"/>
                <a:gd name="connsiteX1" fmla="*/ 6096 w 350520"/>
                <a:gd name="connsiteY1" fmla="*/ 170688 h 179832"/>
                <a:gd name="connsiteX2" fmla="*/ 82296 w 350520"/>
                <a:gd name="connsiteY2" fmla="*/ 170688 h 179832"/>
                <a:gd name="connsiteX3" fmla="*/ 82296 w 350520"/>
                <a:gd name="connsiteY3" fmla="*/ 60960 h 179832"/>
                <a:gd name="connsiteX4" fmla="*/ 274320 w 350520"/>
                <a:gd name="connsiteY4" fmla="*/ 64008 h 179832"/>
                <a:gd name="connsiteX5" fmla="*/ 277368 w 350520"/>
                <a:gd name="connsiteY5" fmla="*/ 176784 h 179832"/>
                <a:gd name="connsiteX6" fmla="*/ 350520 w 350520"/>
                <a:gd name="connsiteY6" fmla="*/ 176784 h 179832"/>
                <a:gd name="connsiteX7" fmla="*/ 350520 w 350520"/>
                <a:gd name="connsiteY7" fmla="*/ 0 h 179832"/>
                <a:gd name="connsiteX8" fmla="*/ 0 w 350520"/>
                <a:gd name="connsiteY8" fmla="*/ 3048 h 179832"/>
                <a:gd name="connsiteX9" fmla="*/ 6096 w 350520"/>
                <a:gd name="connsiteY9" fmla="*/ 179832 h 179832"/>
                <a:gd name="connsiteX0" fmla="*/ 6096 w 350520"/>
                <a:gd name="connsiteY0" fmla="*/ 179832 h 185928"/>
                <a:gd name="connsiteX1" fmla="*/ 6096 w 350520"/>
                <a:gd name="connsiteY1" fmla="*/ 170688 h 185928"/>
                <a:gd name="connsiteX2" fmla="*/ 82296 w 350520"/>
                <a:gd name="connsiteY2" fmla="*/ 185928 h 185928"/>
                <a:gd name="connsiteX3" fmla="*/ 82296 w 350520"/>
                <a:gd name="connsiteY3" fmla="*/ 60960 h 185928"/>
                <a:gd name="connsiteX4" fmla="*/ 274320 w 350520"/>
                <a:gd name="connsiteY4" fmla="*/ 64008 h 185928"/>
                <a:gd name="connsiteX5" fmla="*/ 277368 w 350520"/>
                <a:gd name="connsiteY5" fmla="*/ 176784 h 185928"/>
                <a:gd name="connsiteX6" fmla="*/ 350520 w 350520"/>
                <a:gd name="connsiteY6" fmla="*/ 176784 h 185928"/>
                <a:gd name="connsiteX7" fmla="*/ 350520 w 350520"/>
                <a:gd name="connsiteY7" fmla="*/ 0 h 185928"/>
                <a:gd name="connsiteX8" fmla="*/ 0 w 350520"/>
                <a:gd name="connsiteY8" fmla="*/ 3048 h 185928"/>
                <a:gd name="connsiteX9" fmla="*/ 6096 w 350520"/>
                <a:gd name="connsiteY9" fmla="*/ 179832 h 185928"/>
                <a:gd name="connsiteX0" fmla="*/ 881 w 354449"/>
                <a:gd name="connsiteY0" fmla="*/ 210312 h 210312"/>
                <a:gd name="connsiteX1" fmla="*/ 10025 w 354449"/>
                <a:gd name="connsiteY1" fmla="*/ 170688 h 210312"/>
                <a:gd name="connsiteX2" fmla="*/ 86225 w 354449"/>
                <a:gd name="connsiteY2" fmla="*/ 185928 h 210312"/>
                <a:gd name="connsiteX3" fmla="*/ 86225 w 354449"/>
                <a:gd name="connsiteY3" fmla="*/ 60960 h 210312"/>
                <a:gd name="connsiteX4" fmla="*/ 278249 w 354449"/>
                <a:gd name="connsiteY4" fmla="*/ 64008 h 210312"/>
                <a:gd name="connsiteX5" fmla="*/ 281297 w 354449"/>
                <a:gd name="connsiteY5" fmla="*/ 176784 h 210312"/>
                <a:gd name="connsiteX6" fmla="*/ 354449 w 354449"/>
                <a:gd name="connsiteY6" fmla="*/ 176784 h 210312"/>
                <a:gd name="connsiteX7" fmla="*/ 354449 w 354449"/>
                <a:gd name="connsiteY7" fmla="*/ 0 h 210312"/>
                <a:gd name="connsiteX8" fmla="*/ 3929 w 354449"/>
                <a:gd name="connsiteY8" fmla="*/ 3048 h 210312"/>
                <a:gd name="connsiteX9" fmla="*/ 881 w 354449"/>
                <a:gd name="connsiteY9" fmla="*/ 210312 h 210312"/>
                <a:gd name="connsiteX0" fmla="*/ 0 w 350520"/>
                <a:gd name="connsiteY0" fmla="*/ 3048 h 185928"/>
                <a:gd name="connsiteX1" fmla="*/ 6096 w 350520"/>
                <a:gd name="connsiteY1" fmla="*/ 170688 h 185928"/>
                <a:gd name="connsiteX2" fmla="*/ 82296 w 350520"/>
                <a:gd name="connsiteY2" fmla="*/ 185928 h 185928"/>
                <a:gd name="connsiteX3" fmla="*/ 82296 w 350520"/>
                <a:gd name="connsiteY3" fmla="*/ 60960 h 185928"/>
                <a:gd name="connsiteX4" fmla="*/ 274320 w 350520"/>
                <a:gd name="connsiteY4" fmla="*/ 64008 h 185928"/>
                <a:gd name="connsiteX5" fmla="*/ 277368 w 350520"/>
                <a:gd name="connsiteY5" fmla="*/ 176784 h 185928"/>
                <a:gd name="connsiteX6" fmla="*/ 350520 w 350520"/>
                <a:gd name="connsiteY6" fmla="*/ 176784 h 185928"/>
                <a:gd name="connsiteX7" fmla="*/ 350520 w 350520"/>
                <a:gd name="connsiteY7" fmla="*/ 0 h 185928"/>
                <a:gd name="connsiteX8" fmla="*/ 0 w 350520"/>
                <a:gd name="connsiteY8" fmla="*/ 3048 h 185928"/>
                <a:gd name="connsiteX0" fmla="*/ 3048 w 353568"/>
                <a:gd name="connsiteY0" fmla="*/ 3048 h 192762"/>
                <a:gd name="connsiteX1" fmla="*/ 0 w 353568"/>
                <a:gd name="connsiteY1" fmla="*/ 179832 h 192762"/>
                <a:gd name="connsiteX2" fmla="*/ 85344 w 353568"/>
                <a:gd name="connsiteY2" fmla="*/ 185928 h 192762"/>
                <a:gd name="connsiteX3" fmla="*/ 85344 w 353568"/>
                <a:gd name="connsiteY3" fmla="*/ 60960 h 192762"/>
                <a:gd name="connsiteX4" fmla="*/ 277368 w 353568"/>
                <a:gd name="connsiteY4" fmla="*/ 64008 h 192762"/>
                <a:gd name="connsiteX5" fmla="*/ 280416 w 353568"/>
                <a:gd name="connsiteY5" fmla="*/ 176784 h 192762"/>
                <a:gd name="connsiteX6" fmla="*/ 353568 w 353568"/>
                <a:gd name="connsiteY6" fmla="*/ 176784 h 192762"/>
                <a:gd name="connsiteX7" fmla="*/ 353568 w 353568"/>
                <a:gd name="connsiteY7" fmla="*/ 0 h 192762"/>
                <a:gd name="connsiteX8" fmla="*/ 3048 w 353568"/>
                <a:gd name="connsiteY8" fmla="*/ 3048 h 192762"/>
                <a:gd name="connsiteX0" fmla="*/ 3048 w 353568"/>
                <a:gd name="connsiteY0" fmla="*/ 3048 h 185928"/>
                <a:gd name="connsiteX1" fmla="*/ 0 w 353568"/>
                <a:gd name="connsiteY1" fmla="*/ 179832 h 185928"/>
                <a:gd name="connsiteX2" fmla="*/ 85344 w 353568"/>
                <a:gd name="connsiteY2" fmla="*/ 185928 h 185928"/>
                <a:gd name="connsiteX3" fmla="*/ 85344 w 353568"/>
                <a:gd name="connsiteY3" fmla="*/ 60960 h 185928"/>
                <a:gd name="connsiteX4" fmla="*/ 277368 w 353568"/>
                <a:gd name="connsiteY4" fmla="*/ 64008 h 185928"/>
                <a:gd name="connsiteX5" fmla="*/ 280416 w 353568"/>
                <a:gd name="connsiteY5" fmla="*/ 176784 h 185928"/>
                <a:gd name="connsiteX6" fmla="*/ 353568 w 353568"/>
                <a:gd name="connsiteY6" fmla="*/ 176784 h 185928"/>
                <a:gd name="connsiteX7" fmla="*/ 353568 w 353568"/>
                <a:gd name="connsiteY7" fmla="*/ 0 h 185928"/>
                <a:gd name="connsiteX8" fmla="*/ 3048 w 353568"/>
                <a:gd name="connsiteY8" fmla="*/ 3048 h 185928"/>
                <a:gd name="connsiteX0" fmla="*/ 3048 w 353568"/>
                <a:gd name="connsiteY0" fmla="*/ 3048 h 185928"/>
                <a:gd name="connsiteX1" fmla="*/ 0 w 353568"/>
                <a:gd name="connsiteY1" fmla="*/ 179832 h 185928"/>
                <a:gd name="connsiteX2" fmla="*/ 85344 w 353568"/>
                <a:gd name="connsiteY2" fmla="*/ 185928 h 185928"/>
                <a:gd name="connsiteX3" fmla="*/ 85344 w 353568"/>
                <a:gd name="connsiteY3" fmla="*/ 60960 h 185928"/>
                <a:gd name="connsiteX4" fmla="*/ 277368 w 353568"/>
                <a:gd name="connsiteY4" fmla="*/ 64008 h 185928"/>
                <a:gd name="connsiteX5" fmla="*/ 280416 w 353568"/>
                <a:gd name="connsiteY5" fmla="*/ 176784 h 185928"/>
                <a:gd name="connsiteX6" fmla="*/ 353568 w 353568"/>
                <a:gd name="connsiteY6" fmla="*/ 176784 h 185928"/>
                <a:gd name="connsiteX7" fmla="*/ 353568 w 353568"/>
                <a:gd name="connsiteY7" fmla="*/ 0 h 185928"/>
                <a:gd name="connsiteX8" fmla="*/ 3048 w 353568"/>
                <a:gd name="connsiteY8" fmla="*/ 3048 h 185928"/>
                <a:gd name="connsiteX0" fmla="*/ 8630 w 359150"/>
                <a:gd name="connsiteY0" fmla="*/ 3048 h 192927"/>
                <a:gd name="connsiteX1" fmla="*/ 5582 w 359150"/>
                <a:gd name="connsiteY1" fmla="*/ 179832 h 192927"/>
                <a:gd name="connsiteX2" fmla="*/ 90926 w 359150"/>
                <a:gd name="connsiteY2" fmla="*/ 179832 h 192927"/>
                <a:gd name="connsiteX3" fmla="*/ 90926 w 359150"/>
                <a:gd name="connsiteY3" fmla="*/ 60960 h 192927"/>
                <a:gd name="connsiteX4" fmla="*/ 282950 w 359150"/>
                <a:gd name="connsiteY4" fmla="*/ 64008 h 192927"/>
                <a:gd name="connsiteX5" fmla="*/ 285998 w 359150"/>
                <a:gd name="connsiteY5" fmla="*/ 176784 h 192927"/>
                <a:gd name="connsiteX6" fmla="*/ 359150 w 359150"/>
                <a:gd name="connsiteY6" fmla="*/ 176784 h 192927"/>
                <a:gd name="connsiteX7" fmla="*/ 359150 w 359150"/>
                <a:gd name="connsiteY7" fmla="*/ 0 h 192927"/>
                <a:gd name="connsiteX8" fmla="*/ 8630 w 359150"/>
                <a:gd name="connsiteY8" fmla="*/ 3048 h 192927"/>
                <a:gd name="connsiteX0" fmla="*/ 8630 w 359150"/>
                <a:gd name="connsiteY0" fmla="*/ 3048 h 179832"/>
                <a:gd name="connsiteX1" fmla="*/ 5582 w 359150"/>
                <a:gd name="connsiteY1" fmla="*/ 179832 h 179832"/>
                <a:gd name="connsiteX2" fmla="*/ 90926 w 359150"/>
                <a:gd name="connsiteY2" fmla="*/ 179832 h 179832"/>
                <a:gd name="connsiteX3" fmla="*/ 90926 w 359150"/>
                <a:gd name="connsiteY3" fmla="*/ 60960 h 179832"/>
                <a:gd name="connsiteX4" fmla="*/ 282950 w 359150"/>
                <a:gd name="connsiteY4" fmla="*/ 64008 h 179832"/>
                <a:gd name="connsiteX5" fmla="*/ 285998 w 359150"/>
                <a:gd name="connsiteY5" fmla="*/ 176784 h 179832"/>
                <a:gd name="connsiteX6" fmla="*/ 359150 w 359150"/>
                <a:gd name="connsiteY6" fmla="*/ 176784 h 179832"/>
                <a:gd name="connsiteX7" fmla="*/ 359150 w 359150"/>
                <a:gd name="connsiteY7" fmla="*/ 0 h 179832"/>
                <a:gd name="connsiteX8" fmla="*/ 8630 w 359150"/>
                <a:gd name="connsiteY8" fmla="*/ 3048 h 179832"/>
                <a:gd name="connsiteX0" fmla="*/ 3048 w 353568"/>
                <a:gd name="connsiteY0" fmla="*/ 3048 h 179832"/>
                <a:gd name="connsiteX1" fmla="*/ 0 w 353568"/>
                <a:gd name="connsiteY1" fmla="*/ 179832 h 179832"/>
                <a:gd name="connsiteX2" fmla="*/ 85344 w 353568"/>
                <a:gd name="connsiteY2" fmla="*/ 179832 h 179832"/>
                <a:gd name="connsiteX3" fmla="*/ 85344 w 353568"/>
                <a:gd name="connsiteY3" fmla="*/ 60960 h 179832"/>
                <a:gd name="connsiteX4" fmla="*/ 277368 w 353568"/>
                <a:gd name="connsiteY4" fmla="*/ 64008 h 179832"/>
                <a:gd name="connsiteX5" fmla="*/ 280416 w 353568"/>
                <a:gd name="connsiteY5" fmla="*/ 176784 h 179832"/>
                <a:gd name="connsiteX6" fmla="*/ 353568 w 353568"/>
                <a:gd name="connsiteY6" fmla="*/ 176784 h 179832"/>
                <a:gd name="connsiteX7" fmla="*/ 353568 w 353568"/>
                <a:gd name="connsiteY7" fmla="*/ 0 h 179832"/>
                <a:gd name="connsiteX8" fmla="*/ 3048 w 353568"/>
                <a:gd name="connsiteY8" fmla="*/ 3048 h 179832"/>
                <a:gd name="connsiteX0" fmla="*/ 0 w 350520"/>
                <a:gd name="connsiteY0" fmla="*/ 3048 h 188637"/>
                <a:gd name="connsiteX1" fmla="*/ 74 w 350520"/>
                <a:gd name="connsiteY1" fmla="*/ 179832 h 188637"/>
                <a:gd name="connsiteX2" fmla="*/ 82296 w 350520"/>
                <a:gd name="connsiteY2" fmla="*/ 179832 h 188637"/>
                <a:gd name="connsiteX3" fmla="*/ 82296 w 350520"/>
                <a:gd name="connsiteY3" fmla="*/ 60960 h 188637"/>
                <a:gd name="connsiteX4" fmla="*/ 274320 w 350520"/>
                <a:gd name="connsiteY4" fmla="*/ 64008 h 188637"/>
                <a:gd name="connsiteX5" fmla="*/ 277368 w 350520"/>
                <a:gd name="connsiteY5" fmla="*/ 176784 h 188637"/>
                <a:gd name="connsiteX6" fmla="*/ 350520 w 350520"/>
                <a:gd name="connsiteY6" fmla="*/ 176784 h 188637"/>
                <a:gd name="connsiteX7" fmla="*/ 350520 w 350520"/>
                <a:gd name="connsiteY7" fmla="*/ 0 h 188637"/>
                <a:gd name="connsiteX8" fmla="*/ 0 w 350520"/>
                <a:gd name="connsiteY8" fmla="*/ 3048 h 188637"/>
                <a:gd name="connsiteX0" fmla="*/ 0 w 350520"/>
                <a:gd name="connsiteY0" fmla="*/ 3048 h 188637"/>
                <a:gd name="connsiteX1" fmla="*/ 74 w 350520"/>
                <a:gd name="connsiteY1" fmla="*/ 179832 h 188637"/>
                <a:gd name="connsiteX2" fmla="*/ 82296 w 350520"/>
                <a:gd name="connsiteY2" fmla="*/ 179832 h 188637"/>
                <a:gd name="connsiteX3" fmla="*/ 82296 w 350520"/>
                <a:gd name="connsiteY3" fmla="*/ 60960 h 188637"/>
                <a:gd name="connsiteX4" fmla="*/ 274320 w 350520"/>
                <a:gd name="connsiteY4" fmla="*/ 64008 h 188637"/>
                <a:gd name="connsiteX5" fmla="*/ 277368 w 350520"/>
                <a:gd name="connsiteY5" fmla="*/ 176784 h 188637"/>
                <a:gd name="connsiteX6" fmla="*/ 350520 w 350520"/>
                <a:gd name="connsiteY6" fmla="*/ 176784 h 188637"/>
                <a:gd name="connsiteX7" fmla="*/ 350520 w 350520"/>
                <a:gd name="connsiteY7" fmla="*/ 0 h 188637"/>
                <a:gd name="connsiteX8" fmla="*/ 0 w 350520"/>
                <a:gd name="connsiteY8" fmla="*/ 3048 h 188637"/>
                <a:gd name="connsiteX0" fmla="*/ 0 w 350520"/>
                <a:gd name="connsiteY0" fmla="*/ 3048 h 179832"/>
                <a:gd name="connsiteX1" fmla="*/ 74 w 350520"/>
                <a:gd name="connsiteY1" fmla="*/ 179832 h 179832"/>
                <a:gd name="connsiteX2" fmla="*/ 82296 w 350520"/>
                <a:gd name="connsiteY2" fmla="*/ 179832 h 179832"/>
                <a:gd name="connsiteX3" fmla="*/ 82296 w 350520"/>
                <a:gd name="connsiteY3" fmla="*/ 60960 h 179832"/>
                <a:gd name="connsiteX4" fmla="*/ 274320 w 350520"/>
                <a:gd name="connsiteY4" fmla="*/ 64008 h 179832"/>
                <a:gd name="connsiteX5" fmla="*/ 277368 w 350520"/>
                <a:gd name="connsiteY5" fmla="*/ 176784 h 179832"/>
                <a:gd name="connsiteX6" fmla="*/ 350520 w 350520"/>
                <a:gd name="connsiteY6" fmla="*/ 176784 h 179832"/>
                <a:gd name="connsiteX7" fmla="*/ 350520 w 350520"/>
                <a:gd name="connsiteY7" fmla="*/ 0 h 179832"/>
                <a:gd name="connsiteX8" fmla="*/ 0 w 350520"/>
                <a:gd name="connsiteY8" fmla="*/ 3048 h 179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50520" h="179832">
                  <a:moveTo>
                    <a:pt x="0" y="3048"/>
                  </a:moveTo>
                  <a:cubicBezTo>
                    <a:pt x="25" y="61976"/>
                    <a:pt x="49" y="120904"/>
                    <a:pt x="74" y="179832"/>
                  </a:cubicBezTo>
                  <a:lnTo>
                    <a:pt x="82296" y="179832"/>
                  </a:lnTo>
                  <a:lnTo>
                    <a:pt x="82296" y="60960"/>
                  </a:lnTo>
                  <a:lnTo>
                    <a:pt x="274320" y="64008"/>
                  </a:lnTo>
                  <a:lnTo>
                    <a:pt x="277368" y="176784"/>
                  </a:lnTo>
                  <a:lnTo>
                    <a:pt x="350520" y="176784"/>
                  </a:lnTo>
                  <a:lnTo>
                    <a:pt x="350520" y="0"/>
                  </a:lnTo>
                  <a:lnTo>
                    <a:pt x="0" y="3048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>
              <a:off x="2597609" y="2563368"/>
              <a:ext cx="342210" cy="179832"/>
            </a:xfrm>
            <a:custGeom>
              <a:avLst/>
              <a:gdLst>
                <a:gd name="connsiteX0" fmla="*/ 6096 w 350520"/>
                <a:gd name="connsiteY0" fmla="*/ 170688 h 180542"/>
                <a:gd name="connsiteX1" fmla="*/ 6096 w 350520"/>
                <a:gd name="connsiteY1" fmla="*/ 170688 h 180542"/>
                <a:gd name="connsiteX2" fmla="*/ 33528 w 350520"/>
                <a:gd name="connsiteY2" fmla="*/ 176784 h 180542"/>
                <a:gd name="connsiteX3" fmla="*/ 85344 w 350520"/>
                <a:gd name="connsiteY3" fmla="*/ 179832 h 180542"/>
                <a:gd name="connsiteX4" fmla="*/ 82296 w 350520"/>
                <a:gd name="connsiteY4" fmla="*/ 170688 h 180542"/>
                <a:gd name="connsiteX5" fmla="*/ 82296 w 350520"/>
                <a:gd name="connsiteY5" fmla="*/ 60960 h 180542"/>
                <a:gd name="connsiteX6" fmla="*/ 274320 w 350520"/>
                <a:gd name="connsiteY6" fmla="*/ 64008 h 180542"/>
                <a:gd name="connsiteX7" fmla="*/ 277368 w 350520"/>
                <a:gd name="connsiteY7" fmla="*/ 176784 h 180542"/>
                <a:gd name="connsiteX8" fmla="*/ 350520 w 350520"/>
                <a:gd name="connsiteY8" fmla="*/ 176784 h 180542"/>
                <a:gd name="connsiteX9" fmla="*/ 350520 w 350520"/>
                <a:gd name="connsiteY9" fmla="*/ 0 h 180542"/>
                <a:gd name="connsiteX10" fmla="*/ 0 w 350520"/>
                <a:gd name="connsiteY10" fmla="*/ 3048 h 180542"/>
                <a:gd name="connsiteX11" fmla="*/ 6096 w 350520"/>
                <a:gd name="connsiteY11" fmla="*/ 170688 h 180542"/>
                <a:gd name="connsiteX0" fmla="*/ 6096 w 350520"/>
                <a:gd name="connsiteY0" fmla="*/ 170688 h 179832"/>
                <a:gd name="connsiteX1" fmla="*/ 6096 w 350520"/>
                <a:gd name="connsiteY1" fmla="*/ 170688 h 179832"/>
                <a:gd name="connsiteX2" fmla="*/ 85344 w 350520"/>
                <a:gd name="connsiteY2" fmla="*/ 179832 h 179832"/>
                <a:gd name="connsiteX3" fmla="*/ 82296 w 350520"/>
                <a:gd name="connsiteY3" fmla="*/ 170688 h 179832"/>
                <a:gd name="connsiteX4" fmla="*/ 82296 w 350520"/>
                <a:gd name="connsiteY4" fmla="*/ 60960 h 179832"/>
                <a:gd name="connsiteX5" fmla="*/ 274320 w 350520"/>
                <a:gd name="connsiteY5" fmla="*/ 64008 h 179832"/>
                <a:gd name="connsiteX6" fmla="*/ 277368 w 350520"/>
                <a:gd name="connsiteY6" fmla="*/ 176784 h 179832"/>
                <a:gd name="connsiteX7" fmla="*/ 350520 w 350520"/>
                <a:gd name="connsiteY7" fmla="*/ 176784 h 179832"/>
                <a:gd name="connsiteX8" fmla="*/ 350520 w 350520"/>
                <a:gd name="connsiteY8" fmla="*/ 0 h 179832"/>
                <a:gd name="connsiteX9" fmla="*/ 0 w 350520"/>
                <a:gd name="connsiteY9" fmla="*/ 3048 h 179832"/>
                <a:gd name="connsiteX10" fmla="*/ 6096 w 350520"/>
                <a:gd name="connsiteY10" fmla="*/ 170688 h 179832"/>
                <a:gd name="connsiteX0" fmla="*/ 6096 w 350520"/>
                <a:gd name="connsiteY0" fmla="*/ 170688 h 178816"/>
                <a:gd name="connsiteX1" fmla="*/ 6096 w 350520"/>
                <a:gd name="connsiteY1" fmla="*/ 170688 h 178816"/>
                <a:gd name="connsiteX2" fmla="*/ 82296 w 350520"/>
                <a:gd name="connsiteY2" fmla="*/ 170688 h 178816"/>
                <a:gd name="connsiteX3" fmla="*/ 82296 w 350520"/>
                <a:gd name="connsiteY3" fmla="*/ 60960 h 178816"/>
                <a:gd name="connsiteX4" fmla="*/ 274320 w 350520"/>
                <a:gd name="connsiteY4" fmla="*/ 64008 h 178816"/>
                <a:gd name="connsiteX5" fmla="*/ 277368 w 350520"/>
                <a:gd name="connsiteY5" fmla="*/ 176784 h 178816"/>
                <a:gd name="connsiteX6" fmla="*/ 350520 w 350520"/>
                <a:gd name="connsiteY6" fmla="*/ 176784 h 178816"/>
                <a:gd name="connsiteX7" fmla="*/ 350520 w 350520"/>
                <a:gd name="connsiteY7" fmla="*/ 0 h 178816"/>
                <a:gd name="connsiteX8" fmla="*/ 0 w 350520"/>
                <a:gd name="connsiteY8" fmla="*/ 3048 h 178816"/>
                <a:gd name="connsiteX9" fmla="*/ 6096 w 350520"/>
                <a:gd name="connsiteY9" fmla="*/ 170688 h 178816"/>
                <a:gd name="connsiteX0" fmla="*/ 6096 w 350520"/>
                <a:gd name="connsiteY0" fmla="*/ 170688 h 180580"/>
                <a:gd name="connsiteX1" fmla="*/ 6096 w 350520"/>
                <a:gd name="connsiteY1" fmla="*/ 170688 h 180580"/>
                <a:gd name="connsiteX2" fmla="*/ 82296 w 350520"/>
                <a:gd name="connsiteY2" fmla="*/ 170688 h 180580"/>
                <a:gd name="connsiteX3" fmla="*/ 82296 w 350520"/>
                <a:gd name="connsiteY3" fmla="*/ 60960 h 180580"/>
                <a:gd name="connsiteX4" fmla="*/ 274320 w 350520"/>
                <a:gd name="connsiteY4" fmla="*/ 64008 h 180580"/>
                <a:gd name="connsiteX5" fmla="*/ 277368 w 350520"/>
                <a:gd name="connsiteY5" fmla="*/ 176784 h 180580"/>
                <a:gd name="connsiteX6" fmla="*/ 350520 w 350520"/>
                <a:gd name="connsiteY6" fmla="*/ 176784 h 180580"/>
                <a:gd name="connsiteX7" fmla="*/ 350520 w 350520"/>
                <a:gd name="connsiteY7" fmla="*/ 0 h 180580"/>
                <a:gd name="connsiteX8" fmla="*/ 0 w 350520"/>
                <a:gd name="connsiteY8" fmla="*/ 3048 h 180580"/>
                <a:gd name="connsiteX9" fmla="*/ 6096 w 350520"/>
                <a:gd name="connsiteY9" fmla="*/ 170688 h 180580"/>
                <a:gd name="connsiteX0" fmla="*/ 6096 w 350520"/>
                <a:gd name="connsiteY0" fmla="*/ 170688 h 176784"/>
                <a:gd name="connsiteX1" fmla="*/ 6096 w 350520"/>
                <a:gd name="connsiteY1" fmla="*/ 170688 h 176784"/>
                <a:gd name="connsiteX2" fmla="*/ 82296 w 350520"/>
                <a:gd name="connsiteY2" fmla="*/ 170688 h 176784"/>
                <a:gd name="connsiteX3" fmla="*/ 82296 w 350520"/>
                <a:gd name="connsiteY3" fmla="*/ 60960 h 176784"/>
                <a:gd name="connsiteX4" fmla="*/ 274320 w 350520"/>
                <a:gd name="connsiteY4" fmla="*/ 64008 h 176784"/>
                <a:gd name="connsiteX5" fmla="*/ 277368 w 350520"/>
                <a:gd name="connsiteY5" fmla="*/ 176784 h 176784"/>
                <a:gd name="connsiteX6" fmla="*/ 350520 w 350520"/>
                <a:gd name="connsiteY6" fmla="*/ 176784 h 176784"/>
                <a:gd name="connsiteX7" fmla="*/ 350520 w 350520"/>
                <a:gd name="connsiteY7" fmla="*/ 0 h 176784"/>
                <a:gd name="connsiteX8" fmla="*/ 0 w 350520"/>
                <a:gd name="connsiteY8" fmla="*/ 3048 h 176784"/>
                <a:gd name="connsiteX9" fmla="*/ 6096 w 350520"/>
                <a:gd name="connsiteY9" fmla="*/ 170688 h 176784"/>
                <a:gd name="connsiteX0" fmla="*/ 6096 w 350520"/>
                <a:gd name="connsiteY0" fmla="*/ 179832 h 179832"/>
                <a:gd name="connsiteX1" fmla="*/ 6096 w 350520"/>
                <a:gd name="connsiteY1" fmla="*/ 170688 h 179832"/>
                <a:gd name="connsiteX2" fmla="*/ 82296 w 350520"/>
                <a:gd name="connsiteY2" fmla="*/ 170688 h 179832"/>
                <a:gd name="connsiteX3" fmla="*/ 82296 w 350520"/>
                <a:gd name="connsiteY3" fmla="*/ 60960 h 179832"/>
                <a:gd name="connsiteX4" fmla="*/ 274320 w 350520"/>
                <a:gd name="connsiteY4" fmla="*/ 64008 h 179832"/>
                <a:gd name="connsiteX5" fmla="*/ 277368 w 350520"/>
                <a:gd name="connsiteY5" fmla="*/ 176784 h 179832"/>
                <a:gd name="connsiteX6" fmla="*/ 350520 w 350520"/>
                <a:gd name="connsiteY6" fmla="*/ 176784 h 179832"/>
                <a:gd name="connsiteX7" fmla="*/ 350520 w 350520"/>
                <a:gd name="connsiteY7" fmla="*/ 0 h 179832"/>
                <a:gd name="connsiteX8" fmla="*/ 0 w 350520"/>
                <a:gd name="connsiteY8" fmla="*/ 3048 h 179832"/>
                <a:gd name="connsiteX9" fmla="*/ 6096 w 350520"/>
                <a:gd name="connsiteY9" fmla="*/ 179832 h 179832"/>
                <a:gd name="connsiteX0" fmla="*/ 6096 w 350520"/>
                <a:gd name="connsiteY0" fmla="*/ 179832 h 185928"/>
                <a:gd name="connsiteX1" fmla="*/ 6096 w 350520"/>
                <a:gd name="connsiteY1" fmla="*/ 170688 h 185928"/>
                <a:gd name="connsiteX2" fmla="*/ 82296 w 350520"/>
                <a:gd name="connsiteY2" fmla="*/ 185928 h 185928"/>
                <a:gd name="connsiteX3" fmla="*/ 82296 w 350520"/>
                <a:gd name="connsiteY3" fmla="*/ 60960 h 185928"/>
                <a:gd name="connsiteX4" fmla="*/ 274320 w 350520"/>
                <a:gd name="connsiteY4" fmla="*/ 64008 h 185928"/>
                <a:gd name="connsiteX5" fmla="*/ 277368 w 350520"/>
                <a:gd name="connsiteY5" fmla="*/ 176784 h 185928"/>
                <a:gd name="connsiteX6" fmla="*/ 350520 w 350520"/>
                <a:gd name="connsiteY6" fmla="*/ 176784 h 185928"/>
                <a:gd name="connsiteX7" fmla="*/ 350520 w 350520"/>
                <a:gd name="connsiteY7" fmla="*/ 0 h 185928"/>
                <a:gd name="connsiteX8" fmla="*/ 0 w 350520"/>
                <a:gd name="connsiteY8" fmla="*/ 3048 h 185928"/>
                <a:gd name="connsiteX9" fmla="*/ 6096 w 350520"/>
                <a:gd name="connsiteY9" fmla="*/ 179832 h 185928"/>
                <a:gd name="connsiteX0" fmla="*/ 881 w 354449"/>
                <a:gd name="connsiteY0" fmla="*/ 210312 h 210312"/>
                <a:gd name="connsiteX1" fmla="*/ 10025 w 354449"/>
                <a:gd name="connsiteY1" fmla="*/ 170688 h 210312"/>
                <a:gd name="connsiteX2" fmla="*/ 86225 w 354449"/>
                <a:gd name="connsiteY2" fmla="*/ 185928 h 210312"/>
                <a:gd name="connsiteX3" fmla="*/ 86225 w 354449"/>
                <a:gd name="connsiteY3" fmla="*/ 60960 h 210312"/>
                <a:gd name="connsiteX4" fmla="*/ 278249 w 354449"/>
                <a:gd name="connsiteY4" fmla="*/ 64008 h 210312"/>
                <a:gd name="connsiteX5" fmla="*/ 281297 w 354449"/>
                <a:gd name="connsiteY5" fmla="*/ 176784 h 210312"/>
                <a:gd name="connsiteX6" fmla="*/ 354449 w 354449"/>
                <a:gd name="connsiteY6" fmla="*/ 176784 h 210312"/>
                <a:gd name="connsiteX7" fmla="*/ 354449 w 354449"/>
                <a:gd name="connsiteY7" fmla="*/ 0 h 210312"/>
                <a:gd name="connsiteX8" fmla="*/ 3929 w 354449"/>
                <a:gd name="connsiteY8" fmla="*/ 3048 h 210312"/>
                <a:gd name="connsiteX9" fmla="*/ 881 w 354449"/>
                <a:gd name="connsiteY9" fmla="*/ 210312 h 210312"/>
                <a:gd name="connsiteX0" fmla="*/ 0 w 350520"/>
                <a:gd name="connsiteY0" fmla="*/ 3048 h 185928"/>
                <a:gd name="connsiteX1" fmla="*/ 6096 w 350520"/>
                <a:gd name="connsiteY1" fmla="*/ 170688 h 185928"/>
                <a:gd name="connsiteX2" fmla="*/ 82296 w 350520"/>
                <a:gd name="connsiteY2" fmla="*/ 185928 h 185928"/>
                <a:gd name="connsiteX3" fmla="*/ 82296 w 350520"/>
                <a:gd name="connsiteY3" fmla="*/ 60960 h 185928"/>
                <a:gd name="connsiteX4" fmla="*/ 274320 w 350520"/>
                <a:gd name="connsiteY4" fmla="*/ 64008 h 185928"/>
                <a:gd name="connsiteX5" fmla="*/ 277368 w 350520"/>
                <a:gd name="connsiteY5" fmla="*/ 176784 h 185928"/>
                <a:gd name="connsiteX6" fmla="*/ 350520 w 350520"/>
                <a:gd name="connsiteY6" fmla="*/ 176784 h 185928"/>
                <a:gd name="connsiteX7" fmla="*/ 350520 w 350520"/>
                <a:gd name="connsiteY7" fmla="*/ 0 h 185928"/>
                <a:gd name="connsiteX8" fmla="*/ 0 w 350520"/>
                <a:gd name="connsiteY8" fmla="*/ 3048 h 185928"/>
                <a:gd name="connsiteX0" fmla="*/ 3048 w 353568"/>
                <a:gd name="connsiteY0" fmla="*/ 3048 h 192762"/>
                <a:gd name="connsiteX1" fmla="*/ 0 w 353568"/>
                <a:gd name="connsiteY1" fmla="*/ 179832 h 192762"/>
                <a:gd name="connsiteX2" fmla="*/ 85344 w 353568"/>
                <a:gd name="connsiteY2" fmla="*/ 185928 h 192762"/>
                <a:gd name="connsiteX3" fmla="*/ 85344 w 353568"/>
                <a:gd name="connsiteY3" fmla="*/ 60960 h 192762"/>
                <a:gd name="connsiteX4" fmla="*/ 277368 w 353568"/>
                <a:gd name="connsiteY4" fmla="*/ 64008 h 192762"/>
                <a:gd name="connsiteX5" fmla="*/ 280416 w 353568"/>
                <a:gd name="connsiteY5" fmla="*/ 176784 h 192762"/>
                <a:gd name="connsiteX6" fmla="*/ 353568 w 353568"/>
                <a:gd name="connsiteY6" fmla="*/ 176784 h 192762"/>
                <a:gd name="connsiteX7" fmla="*/ 353568 w 353568"/>
                <a:gd name="connsiteY7" fmla="*/ 0 h 192762"/>
                <a:gd name="connsiteX8" fmla="*/ 3048 w 353568"/>
                <a:gd name="connsiteY8" fmla="*/ 3048 h 192762"/>
                <a:gd name="connsiteX0" fmla="*/ 3048 w 353568"/>
                <a:gd name="connsiteY0" fmla="*/ 3048 h 185928"/>
                <a:gd name="connsiteX1" fmla="*/ 0 w 353568"/>
                <a:gd name="connsiteY1" fmla="*/ 179832 h 185928"/>
                <a:gd name="connsiteX2" fmla="*/ 85344 w 353568"/>
                <a:gd name="connsiteY2" fmla="*/ 185928 h 185928"/>
                <a:gd name="connsiteX3" fmla="*/ 85344 w 353568"/>
                <a:gd name="connsiteY3" fmla="*/ 60960 h 185928"/>
                <a:gd name="connsiteX4" fmla="*/ 277368 w 353568"/>
                <a:gd name="connsiteY4" fmla="*/ 64008 h 185928"/>
                <a:gd name="connsiteX5" fmla="*/ 280416 w 353568"/>
                <a:gd name="connsiteY5" fmla="*/ 176784 h 185928"/>
                <a:gd name="connsiteX6" fmla="*/ 353568 w 353568"/>
                <a:gd name="connsiteY6" fmla="*/ 176784 h 185928"/>
                <a:gd name="connsiteX7" fmla="*/ 353568 w 353568"/>
                <a:gd name="connsiteY7" fmla="*/ 0 h 185928"/>
                <a:gd name="connsiteX8" fmla="*/ 3048 w 353568"/>
                <a:gd name="connsiteY8" fmla="*/ 3048 h 185928"/>
                <a:gd name="connsiteX0" fmla="*/ 3048 w 353568"/>
                <a:gd name="connsiteY0" fmla="*/ 3048 h 185928"/>
                <a:gd name="connsiteX1" fmla="*/ 0 w 353568"/>
                <a:gd name="connsiteY1" fmla="*/ 179832 h 185928"/>
                <a:gd name="connsiteX2" fmla="*/ 85344 w 353568"/>
                <a:gd name="connsiteY2" fmla="*/ 185928 h 185928"/>
                <a:gd name="connsiteX3" fmla="*/ 85344 w 353568"/>
                <a:gd name="connsiteY3" fmla="*/ 60960 h 185928"/>
                <a:gd name="connsiteX4" fmla="*/ 277368 w 353568"/>
                <a:gd name="connsiteY4" fmla="*/ 64008 h 185928"/>
                <a:gd name="connsiteX5" fmla="*/ 280416 w 353568"/>
                <a:gd name="connsiteY5" fmla="*/ 176784 h 185928"/>
                <a:gd name="connsiteX6" fmla="*/ 353568 w 353568"/>
                <a:gd name="connsiteY6" fmla="*/ 176784 h 185928"/>
                <a:gd name="connsiteX7" fmla="*/ 353568 w 353568"/>
                <a:gd name="connsiteY7" fmla="*/ 0 h 185928"/>
                <a:gd name="connsiteX8" fmla="*/ 3048 w 353568"/>
                <a:gd name="connsiteY8" fmla="*/ 3048 h 185928"/>
                <a:gd name="connsiteX0" fmla="*/ 8630 w 359150"/>
                <a:gd name="connsiteY0" fmla="*/ 3048 h 192927"/>
                <a:gd name="connsiteX1" fmla="*/ 5582 w 359150"/>
                <a:gd name="connsiteY1" fmla="*/ 179832 h 192927"/>
                <a:gd name="connsiteX2" fmla="*/ 90926 w 359150"/>
                <a:gd name="connsiteY2" fmla="*/ 179832 h 192927"/>
                <a:gd name="connsiteX3" fmla="*/ 90926 w 359150"/>
                <a:gd name="connsiteY3" fmla="*/ 60960 h 192927"/>
                <a:gd name="connsiteX4" fmla="*/ 282950 w 359150"/>
                <a:gd name="connsiteY4" fmla="*/ 64008 h 192927"/>
                <a:gd name="connsiteX5" fmla="*/ 285998 w 359150"/>
                <a:gd name="connsiteY5" fmla="*/ 176784 h 192927"/>
                <a:gd name="connsiteX6" fmla="*/ 359150 w 359150"/>
                <a:gd name="connsiteY6" fmla="*/ 176784 h 192927"/>
                <a:gd name="connsiteX7" fmla="*/ 359150 w 359150"/>
                <a:gd name="connsiteY7" fmla="*/ 0 h 192927"/>
                <a:gd name="connsiteX8" fmla="*/ 8630 w 359150"/>
                <a:gd name="connsiteY8" fmla="*/ 3048 h 192927"/>
                <a:gd name="connsiteX0" fmla="*/ 8630 w 359150"/>
                <a:gd name="connsiteY0" fmla="*/ 3048 h 179832"/>
                <a:gd name="connsiteX1" fmla="*/ 5582 w 359150"/>
                <a:gd name="connsiteY1" fmla="*/ 179832 h 179832"/>
                <a:gd name="connsiteX2" fmla="*/ 90926 w 359150"/>
                <a:gd name="connsiteY2" fmla="*/ 179832 h 179832"/>
                <a:gd name="connsiteX3" fmla="*/ 90926 w 359150"/>
                <a:gd name="connsiteY3" fmla="*/ 60960 h 179832"/>
                <a:gd name="connsiteX4" fmla="*/ 282950 w 359150"/>
                <a:gd name="connsiteY4" fmla="*/ 64008 h 179832"/>
                <a:gd name="connsiteX5" fmla="*/ 285998 w 359150"/>
                <a:gd name="connsiteY5" fmla="*/ 176784 h 179832"/>
                <a:gd name="connsiteX6" fmla="*/ 359150 w 359150"/>
                <a:gd name="connsiteY6" fmla="*/ 176784 h 179832"/>
                <a:gd name="connsiteX7" fmla="*/ 359150 w 359150"/>
                <a:gd name="connsiteY7" fmla="*/ 0 h 179832"/>
                <a:gd name="connsiteX8" fmla="*/ 8630 w 359150"/>
                <a:gd name="connsiteY8" fmla="*/ 3048 h 179832"/>
                <a:gd name="connsiteX0" fmla="*/ 3048 w 353568"/>
                <a:gd name="connsiteY0" fmla="*/ 3048 h 179832"/>
                <a:gd name="connsiteX1" fmla="*/ 0 w 353568"/>
                <a:gd name="connsiteY1" fmla="*/ 179832 h 179832"/>
                <a:gd name="connsiteX2" fmla="*/ 85344 w 353568"/>
                <a:gd name="connsiteY2" fmla="*/ 179832 h 179832"/>
                <a:gd name="connsiteX3" fmla="*/ 85344 w 353568"/>
                <a:gd name="connsiteY3" fmla="*/ 60960 h 179832"/>
                <a:gd name="connsiteX4" fmla="*/ 277368 w 353568"/>
                <a:gd name="connsiteY4" fmla="*/ 64008 h 179832"/>
                <a:gd name="connsiteX5" fmla="*/ 280416 w 353568"/>
                <a:gd name="connsiteY5" fmla="*/ 176784 h 179832"/>
                <a:gd name="connsiteX6" fmla="*/ 353568 w 353568"/>
                <a:gd name="connsiteY6" fmla="*/ 176784 h 179832"/>
                <a:gd name="connsiteX7" fmla="*/ 353568 w 353568"/>
                <a:gd name="connsiteY7" fmla="*/ 0 h 179832"/>
                <a:gd name="connsiteX8" fmla="*/ 3048 w 353568"/>
                <a:gd name="connsiteY8" fmla="*/ 3048 h 179832"/>
                <a:gd name="connsiteX0" fmla="*/ 0 w 350520"/>
                <a:gd name="connsiteY0" fmla="*/ 3048 h 188637"/>
                <a:gd name="connsiteX1" fmla="*/ 74 w 350520"/>
                <a:gd name="connsiteY1" fmla="*/ 179832 h 188637"/>
                <a:gd name="connsiteX2" fmla="*/ 82296 w 350520"/>
                <a:gd name="connsiteY2" fmla="*/ 179832 h 188637"/>
                <a:gd name="connsiteX3" fmla="*/ 82296 w 350520"/>
                <a:gd name="connsiteY3" fmla="*/ 60960 h 188637"/>
                <a:gd name="connsiteX4" fmla="*/ 274320 w 350520"/>
                <a:gd name="connsiteY4" fmla="*/ 64008 h 188637"/>
                <a:gd name="connsiteX5" fmla="*/ 277368 w 350520"/>
                <a:gd name="connsiteY5" fmla="*/ 176784 h 188637"/>
                <a:gd name="connsiteX6" fmla="*/ 350520 w 350520"/>
                <a:gd name="connsiteY6" fmla="*/ 176784 h 188637"/>
                <a:gd name="connsiteX7" fmla="*/ 350520 w 350520"/>
                <a:gd name="connsiteY7" fmla="*/ 0 h 188637"/>
                <a:gd name="connsiteX8" fmla="*/ 0 w 350520"/>
                <a:gd name="connsiteY8" fmla="*/ 3048 h 188637"/>
                <a:gd name="connsiteX0" fmla="*/ 0 w 350520"/>
                <a:gd name="connsiteY0" fmla="*/ 3048 h 188637"/>
                <a:gd name="connsiteX1" fmla="*/ 74 w 350520"/>
                <a:gd name="connsiteY1" fmla="*/ 179832 h 188637"/>
                <a:gd name="connsiteX2" fmla="*/ 82296 w 350520"/>
                <a:gd name="connsiteY2" fmla="*/ 179832 h 188637"/>
                <a:gd name="connsiteX3" fmla="*/ 82296 w 350520"/>
                <a:gd name="connsiteY3" fmla="*/ 60960 h 188637"/>
                <a:gd name="connsiteX4" fmla="*/ 274320 w 350520"/>
                <a:gd name="connsiteY4" fmla="*/ 64008 h 188637"/>
                <a:gd name="connsiteX5" fmla="*/ 277368 w 350520"/>
                <a:gd name="connsiteY5" fmla="*/ 176784 h 188637"/>
                <a:gd name="connsiteX6" fmla="*/ 350520 w 350520"/>
                <a:gd name="connsiteY6" fmla="*/ 176784 h 188637"/>
                <a:gd name="connsiteX7" fmla="*/ 350520 w 350520"/>
                <a:gd name="connsiteY7" fmla="*/ 0 h 188637"/>
                <a:gd name="connsiteX8" fmla="*/ 0 w 350520"/>
                <a:gd name="connsiteY8" fmla="*/ 3048 h 188637"/>
                <a:gd name="connsiteX0" fmla="*/ 0 w 350520"/>
                <a:gd name="connsiteY0" fmla="*/ 3048 h 179832"/>
                <a:gd name="connsiteX1" fmla="*/ 74 w 350520"/>
                <a:gd name="connsiteY1" fmla="*/ 179832 h 179832"/>
                <a:gd name="connsiteX2" fmla="*/ 82296 w 350520"/>
                <a:gd name="connsiteY2" fmla="*/ 179832 h 179832"/>
                <a:gd name="connsiteX3" fmla="*/ 82296 w 350520"/>
                <a:gd name="connsiteY3" fmla="*/ 60960 h 179832"/>
                <a:gd name="connsiteX4" fmla="*/ 274320 w 350520"/>
                <a:gd name="connsiteY4" fmla="*/ 64008 h 179832"/>
                <a:gd name="connsiteX5" fmla="*/ 277368 w 350520"/>
                <a:gd name="connsiteY5" fmla="*/ 176784 h 179832"/>
                <a:gd name="connsiteX6" fmla="*/ 350520 w 350520"/>
                <a:gd name="connsiteY6" fmla="*/ 176784 h 179832"/>
                <a:gd name="connsiteX7" fmla="*/ 350520 w 350520"/>
                <a:gd name="connsiteY7" fmla="*/ 0 h 179832"/>
                <a:gd name="connsiteX8" fmla="*/ 0 w 350520"/>
                <a:gd name="connsiteY8" fmla="*/ 3048 h 179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50520" h="179832">
                  <a:moveTo>
                    <a:pt x="0" y="3048"/>
                  </a:moveTo>
                  <a:cubicBezTo>
                    <a:pt x="25" y="61976"/>
                    <a:pt x="49" y="120904"/>
                    <a:pt x="74" y="179832"/>
                  </a:cubicBezTo>
                  <a:lnTo>
                    <a:pt x="82296" y="179832"/>
                  </a:lnTo>
                  <a:lnTo>
                    <a:pt x="82296" y="60960"/>
                  </a:lnTo>
                  <a:lnTo>
                    <a:pt x="274320" y="64008"/>
                  </a:lnTo>
                  <a:lnTo>
                    <a:pt x="277368" y="176784"/>
                  </a:lnTo>
                  <a:lnTo>
                    <a:pt x="350520" y="176784"/>
                  </a:lnTo>
                  <a:lnTo>
                    <a:pt x="350520" y="0"/>
                  </a:lnTo>
                  <a:lnTo>
                    <a:pt x="0" y="3048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5" name="Freeform 74"/>
            <p:cNvSpPr/>
            <p:nvPr/>
          </p:nvSpPr>
          <p:spPr>
            <a:xfrm>
              <a:off x="4223668" y="2563368"/>
              <a:ext cx="342210" cy="179832"/>
            </a:xfrm>
            <a:custGeom>
              <a:avLst/>
              <a:gdLst>
                <a:gd name="connsiteX0" fmla="*/ 6096 w 350520"/>
                <a:gd name="connsiteY0" fmla="*/ 170688 h 180542"/>
                <a:gd name="connsiteX1" fmla="*/ 6096 w 350520"/>
                <a:gd name="connsiteY1" fmla="*/ 170688 h 180542"/>
                <a:gd name="connsiteX2" fmla="*/ 33528 w 350520"/>
                <a:gd name="connsiteY2" fmla="*/ 176784 h 180542"/>
                <a:gd name="connsiteX3" fmla="*/ 85344 w 350520"/>
                <a:gd name="connsiteY3" fmla="*/ 179832 h 180542"/>
                <a:gd name="connsiteX4" fmla="*/ 82296 w 350520"/>
                <a:gd name="connsiteY4" fmla="*/ 170688 h 180542"/>
                <a:gd name="connsiteX5" fmla="*/ 82296 w 350520"/>
                <a:gd name="connsiteY5" fmla="*/ 60960 h 180542"/>
                <a:gd name="connsiteX6" fmla="*/ 274320 w 350520"/>
                <a:gd name="connsiteY6" fmla="*/ 64008 h 180542"/>
                <a:gd name="connsiteX7" fmla="*/ 277368 w 350520"/>
                <a:gd name="connsiteY7" fmla="*/ 176784 h 180542"/>
                <a:gd name="connsiteX8" fmla="*/ 350520 w 350520"/>
                <a:gd name="connsiteY8" fmla="*/ 176784 h 180542"/>
                <a:gd name="connsiteX9" fmla="*/ 350520 w 350520"/>
                <a:gd name="connsiteY9" fmla="*/ 0 h 180542"/>
                <a:gd name="connsiteX10" fmla="*/ 0 w 350520"/>
                <a:gd name="connsiteY10" fmla="*/ 3048 h 180542"/>
                <a:gd name="connsiteX11" fmla="*/ 6096 w 350520"/>
                <a:gd name="connsiteY11" fmla="*/ 170688 h 180542"/>
                <a:gd name="connsiteX0" fmla="*/ 6096 w 350520"/>
                <a:gd name="connsiteY0" fmla="*/ 170688 h 179832"/>
                <a:gd name="connsiteX1" fmla="*/ 6096 w 350520"/>
                <a:gd name="connsiteY1" fmla="*/ 170688 h 179832"/>
                <a:gd name="connsiteX2" fmla="*/ 85344 w 350520"/>
                <a:gd name="connsiteY2" fmla="*/ 179832 h 179832"/>
                <a:gd name="connsiteX3" fmla="*/ 82296 w 350520"/>
                <a:gd name="connsiteY3" fmla="*/ 170688 h 179832"/>
                <a:gd name="connsiteX4" fmla="*/ 82296 w 350520"/>
                <a:gd name="connsiteY4" fmla="*/ 60960 h 179832"/>
                <a:gd name="connsiteX5" fmla="*/ 274320 w 350520"/>
                <a:gd name="connsiteY5" fmla="*/ 64008 h 179832"/>
                <a:gd name="connsiteX6" fmla="*/ 277368 w 350520"/>
                <a:gd name="connsiteY6" fmla="*/ 176784 h 179832"/>
                <a:gd name="connsiteX7" fmla="*/ 350520 w 350520"/>
                <a:gd name="connsiteY7" fmla="*/ 176784 h 179832"/>
                <a:gd name="connsiteX8" fmla="*/ 350520 w 350520"/>
                <a:gd name="connsiteY8" fmla="*/ 0 h 179832"/>
                <a:gd name="connsiteX9" fmla="*/ 0 w 350520"/>
                <a:gd name="connsiteY9" fmla="*/ 3048 h 179832"/>
                <a:gd name="connsiteX10" fmla="*/ 6096 w 350520"/>
                <a:gd name="connsiteY10" fmla="*/ 170688 h 179832"/>
                <a:gd name="connsiteX0" fmla="*/ 6096 w 350520"/>
                <a:gd name="connsiteY0" fmla="*/ 170688 h 178816"/>
                <a:gd name="connsiteX1" fmla="*/ 6096 w 350520"/>
                <a:gd name="connsiteY1" fmla="*/ 170688 h 178816"/>
                <a:gd name="connsiteX2" fmla="*/ 82296 w 350520"/>
                <a:gd name="connsiteY2" fmla="*/ 170688 h 178816"/>
                <a:gd name="connsiteX3" fmla="*/ 82296 w 350520"/>
                <a:gd name="connsiteY3" fmla="*/ 60960 h 178816"/>
                <a:gd name="connsiteX4" fmla="*/ 274320 w 350520"/>
                <a:gd name="connsiteY4" fmla="*/ 64008 h 178816"/>
                <a:gd name="connsiteX5" fmla="*/ 277368 w 350520"/>
                <a:gd name="connsiteY5" fmla="*/ 176784 h 178816"/>
                <a:gd name="connsiteX6" fmla="*/ 350520 w 350520"/>
                <a:gd name="connsiteY6" fmla="*/ 176784 h 178816"/>
                <a:gd name="connsiteX7" fmla="*/ 350520 w 350520"/>
                <a:gd name="connsiteY7" fmla="*/ 0 h 178816"/>
                <a:gd name="connsiteX8" fmla="*/ 0 w 350520"/>
                <a:gd name="connsiteY8" fmla="*/ 3048 h 178816"/>
                <a:gd name="connsiteX9" fmla="*/ 6096 w 350520"/>
                <a:gd name="connsiteY9" fmla="*/ 170688 h 178816"/>
                <a:gd name="connsiteX0" fmla="*/ 6096 w 350520"/>
                <a:gd name="connsiteY0" fmla="*/ 170688 h 180580"/>
                <a:gd name="connsiteX1" fmla="*/ 6096 w 350520"/>
                <a:gd name="connsiteY1" fmla="*/ 170688 h 180580"/>
                <a:gd name="connsiteX2" fmla="*/ 82296 w 350520"/>
                <a:gd name="connsiteY2" fmla="*/ 170688 h 180580"/>
                <a:gd name="connsiteX3" fmla="*/ 82296 w 350520"/>
                <a:gd name="connsiteY3" fmla="*/ 60960 h 180580"/>
                <a:gd name="connsiteX4" fmla="*/ 274320 w 350520"/>
                <a:gd name="connsiteY4" fmla="*/ 64008 h 180580"/>
                <a:gd name="connsiteX5" fmla="*/ 277368 w 350520"/>
                <a:gd name="connsiteY5" fmla="*/ 176784 h 180580"/>
                <a:gd name="connsiteX6" fmla="*/ 350520 w 350520"/>
                <a:gd name="connsiteY6" fmla="*/ 176784 h 180580"/>
                <a:gd name="connsiteX7" fmla="*/ 350520 w 350520"/>
                <a:gd name="connsiteY7" fmla="*/ 0 h 180580"/>
                <a:gd name="connsiteX8" fmla="*/ 0 w 350520"/>
                <a:gd name="connsiteY8" fmla="*/ 3048 h 180580"/>
                <a:gd name="connsiteX9" fmla="*/ 6096 w 350520"/>
                <a:gd name="connsiteY9" fmla="*/ 170688 h 180580"/>
                <a:gd name="connsiteX0" fmla="*/ 6096 w 350520"/>
                <a:gd name="connsiteY0" fmla="*/ 170688 h 176784"/>
                <a:gd name="connsiteX1" fmla="*/ 6096 w 350520"/>
                <a:gd name="connsiteY1" fmla="*/ 170688 h 176784"/>
                <a:gd name="connsiteX2" fmla="*/ 82296 w 350520"/>
                <a:gd name="connsiteY2" fmla="*/ 170688 h 176784"/>
                <a:gd name="connsiteX3" fmla="*/ 82296 w 350520"/>
                <a:gd name="connsiteY3" fmla="*/ 60960 h 176784"/>
                <a:gd name="connsiteX4" fmla="*/ 274320 w 350520"/>
                <a:gd name="connsiteY4" fmla="*/ 64008 h 176784"/>
                <a:gd name="connsiteX5" fmla="*/ 277368 w 350520"/>
                <a:gd name="connsiteY5" fmla="*/ 176784 h 176784"/>
                <a:gd name="connsiteX6" fmla="*/ 350520 w 350520"/>
                <a:gd name="connsiteY6" fmla="*/ 176784 h 176784"/>
                <a:gd name="connsiteX7" fmla="*/ 350520 w 350520"/>
                <a:gd name="connsiteY7" fmla="*/ 0 h 176784"/>
                <a:gd name="connsiteX8" fmla="*/ 0 w 350520"/>
                <a:gd name="connsiteY8" fmla="*/ 3048 h 176784"/>
                <a:gd name="connsiteX9" fmla="*/ 6096 w 350520"/>
                <a:gd name="connsiteY9" fmla="*/ 170688 h 176784"/>
                <a:gd name="connsiteX0" fmla="*/ 6096 w 350520"/>
                <a:gd name="connsiteY0" fmla="*/ 179832 h 179832"/>
                <a:gd name="connsiteX1" fmla="*/ 6096 w 350520"/>
                <a:gd name="connsiteY1" fmla="*/ 170688 h 179832"/>
                <a:gd name="connsiteX2" fmla="*/ 82296 w 350520"/>
                <a:gd name="connsiteY2" fmla="*/ 170688 h 179832"/>
                <a:gd name="connsiteX3" fmla="*/ 82296 w 350520"/>
                <a:gd name="connsiteY3" fmla="*/ 60960 h 179832"/>
                <a:gd name="connsiteX4" fmla="*/ 274320 w 350520"/>
                <a:gd name="connsiteY4" fmla="*/ 64008 h 179832"/>
                <a:gd name="connsiteX5" fmla="*/ 277368 w 350520"/>
                <a:gd name="connsiteY5" fmla="*/ 176784 h 179832"/>
                <a:gd name="connsiteX6" fmla="*/ 350520 w 350520"/>
                <a:gd name="connsiteY6" fmla="*/ 176784 h 179832"/>
                <a:gd name="connsiteX7" fmla="*/ 350520 w 350520"/>
                <a:gd name="connsiteY7" fmla="*/ 0 h 179832"/>
                <a:gd name="connsiteX8" fmla="*/ 0 w 350520"/>
                <a:gd name="connsiteY8" fmla="*/ 3048 h 179832"/>
                <a:gd name="connsiteX9" fmla="*/ 6096 w 350520"/>
                <a:gd name="connsiteY9" fmla="*/ 179832 h 179832"/>
                <a:gd name="connsiteX0" fmla="*/ 6096 w 350520"/>
                <a:gd name="connsiteY0" fmla="*/ 179832 h 185928"/>
                <a:gd name="connsiteX1" fmla="*/ 6096 w 350520"/>
                <a:gd name="connsiteY1" fmla="*/ 170688 h 185928"/>
                <a:gd name="connsiteX2" fmla="*/ 82296 w 350520"/>
                <a:gd name="connsiteY2" fmla="*/ 185928 h 185928"/>
                <a:gd name="connsiteX3" fmla="*/ 82296 w 350520"/>
                <a:gd name="connsiteY3" fmla="*/ 60960 h 185928"/>
                <a:gd name="connsiteX4" fmla="*/ 274320 w 350520"/>
                <a:gd name="connsiteY4" fmla="*/ 64008 h 185928"/>
                <a:gd name="connsiteX5" fmla="*/ 277368 w 350520"/>
                <a:gd name="connsiteY5" fmla="*/ 176784 h 185928"/>
                <a:gd name="connsiteX6" fmla="*/ 350520 w 350520"/>
                <a:gd name="connsiteY6" fmla="*/ 176784 h 185928"/>
                <a:gd name="connsiteX7" fmla="*/ 350520 w 350520"/>
                <a:gd name="connsiteY7" fmla="*/ 0 h 185928"/>
                <a:gd name="connsiteX8" fmla="*/ 0 w 350520"/>
                <a:gd name="connsiteY8" fmla="*/ 3048 h 185928"/>
                <a:gd name="connsiteX9" fmla="*/ 6096 w 350520"/>
                <a:gd name="connsiteY9" fmla="*/ 179832 h 185928"/>
                <a:gd name="connsiteX0" fmla="*/ 881 w 354449"/>
                <a:gd name="connsiteY0" fmla="*/ 210312 h 210312"/>
                <a:gd name="connsiteX1" fmla="*/ 10025 w 354449"/>
                <a:gd name="connsiteY1" fmla="*/ 170688 h 210312"/>
                <a:gd name="connsiteX2" fmla="*/ 86225 w 354449"/>
                <a:gd name="connsiteY2" fmla="*/ 185928 h 210312"/>
                <a:gd name="connsiteX3" fmla="*/ 86225 w 354449"/>
                <a:gd name="connsiteY3" fmla="*/ 60960 h 210312"/>
                <a:gd name="connsiteX4" fmla="*/ 278249 w 354449"/>
                <a:gd name="connsiteY4" fmla="*/ 64008 h 210312"/>
                <a:gd name="connsiteX5" fmla="*/ 281297 w 354449"/>
                <a:gd name="connsiteY5" fmla="*/ 176784 h 210312"/>
                <a:gd name="connsiteX6" fmla="*/ 354449 w 354449"/>
                <a:gd name="connsiteY6" fmla="*/ 176784 h 210312"/>
                <a:gd name="connsiteX7" fmla="*/ 354449 w 354449"/>
                <a:gd name="connsiteY7" fmla="*/ 0 h 210312"/>
                <a:gd name="connsiteX8" fmla="*/ 3929 w 354449"/>
                <a:gd name="connsiteY8" fmla="*/ 3048 h 210312"/>
                <a:gd name="connsiteX9" fmla="*/ 881 w 354449"/>
                <a:gd name="connsiteY9" fmla="*/ 210312 h 210312"/>
                <a:gd name="connsiteX0" fmla="*/ 0 w 350520"/>
                <a:gd name="connsiteY0" fmla="*/ 3048 h 185928"/>
                <a:gd name="connsiteX1" fmla="*/ 6096 w 350520"/>
                <a:gd name="connsiteY1" fmla="*/ 170688 h 185928"/>
                <a:gd name="connsiteX2" fmla="*/ 82296 w 350520"/>
                <a:gd name="connsiteY2" fmla="*/ 185928 h 185928"/>
                <a:gd name="connsiteX3" fmla="*/ 82296 w 350520"/>
                <a:gd name="connsiteY3" fmla="*/ 60960 h 185928"/>
                <a:gd name="connsiteX4" fmla="*/ 274320 w 350520"/>
                <a:gd name="connsiteY4" fmla="*/ 64008 h 185928"/>
                <a:gd name="connsiteX5" fmla="*/ 277368 w 350520"/>
                <a:gd name="connsiteY5" fmla="*/ 176784 h 185928"/>
                <a:gd name="connsiteX6" fmla="*/ 350520 w 350520"/>
                <a:gd name="connsiteY6" fmla="*/ 176784 h 185928"/>
                <a:gd name="connsiteX7" fmla="*/ 350520 w 350520"/>
                <a:gd name="connsiteY7" fmla="*/ 0 h 185928"/>
                <a:gd name="connsiteX8" fmla="*/ 0 w 350520"/>
                <a:gd name="connsiteY8" fmla="*/ 3048 h 185928"/>
                <a:gd name="connsiteX0" fmla="*/ 3048 w 353568"/>
                <a:gd name="connsiteY0" fmla="*/ 3048 h 192762"/>
                <a:gd name="connsiteX1" fmla="*/ 0 w 353568"/>
                <a:gd name="connsiteY1" fmla="*/ 179832 h 192762"/>
                <a:gd name="connsiteX2" fmla="*/ 85344 w 353568"/>
                <a:gd name="connsiteY2" fmla="*/ 185928 h 192762"/>
                <a:gd name="connsiteX3" fmla="*/ 85344 w 353568"/>
                <a:gd name="connsiteY3" fmla="*/ 60960 h 192762"/>
                <a:gd name="connsiteX4" fmla="*/ 277368 w 353568"/>
                <a:gd name="connsiteY4" fmla="*/ 64008 h 192762"/>
                <a:gd name="connsiteX5" fmla="*/ 280416 w 353568"/>
                <a:gd name="connsiteY5" fmla="*/ 176784 h 192762"/>
                <a:gd name="connsiteX6" fmla="*/ 353568 w 353568"/>
                <a:gd name="connsiteY6" fmla="*/ 176784 h 192762"/>
                <a:gd name="connsiteX7" fmla="*/ 353568 w 353568"/>
                <a:gd name="connsiteY7" fmla="*/ 0 h 192762"/>
                <a:gd name="connsiteX8" fmla="*/ 3048 w 353568"/>
                <a:gd name="connsiteY8" fmla="*/ 3048 h 192762"/>
                <a:gd name="connsiteX0" fmla="*/ 3048 w 353568"/>
                <a:gd name="connsiteY0" fmla="*/ 3048 h 185928"/>
                <a:gd name="connsiteX1" fmla="*/ 0 w 353568"/>
                <a:gd name="connsiteY1" fmla="*/ 179832 h 185928"/>
                <a:gd name="connsiteX2" fmla="*/ 85344 w 353568"/>
                <a:gd name="connsiteY2" fmla="*/ 185928 h 185928"/>
                <a:gd name="connsiteX3" fmla="*/ 85344 w 353568"/>
                <a:gd name="connsiteY3" fmla="*/ 60960 h 185928"/>
                <a:gd name="connsiteX4" fmla="*/ 277368 w 353568"/>
                <a:gd name="connsiteY4" fmla="*/ 64008 h 185928"/>
                <a:gd name="connsiteX5" fmla="*/ 280416 w 353568"/>
                <a:gd name="connsiteY5" fmla="*/ 176784 h 185928"/>
                <a:gd name="connsiteX6" fmla="*/ 353568 w 353568"/>
                <a:gd name="connsiteY6" fmla="*/ 176784 h 185928"/>
                <a:gd name="connsiteX7" fmla="*/ 353568 w 353568"/>
                <a:gd name="connsiteY7" fmla="*/ 0 h 185928"/>
                <a:gd name="connsiteX8" fmla="*/ 3048 w 353568"/>
                <a:gd name="connsiteY8" fmla="*/ 3048 h 185928"/>
                <a:gd name="connsiteX0" fmla="*/ 3048 w 353568"/>
                <a:gd name="connsiteY0" fmla="*/ 3048 h 185928"/>
                <a:gd name="connsiteX1" fmla="*/ 0 w 353568"/>
                <a:gd name="connsiteY1" fmla="*/ 179832 h 185928"/>
                <a:gd name="connsiteX2" fmla="*/ 85344 w 353568"/>
                <a:gd name="connsiteY2" fmla="*/ 185928 h 185928"/>
                <a:gd name="connsiteX3" fmla="*/ 85344 w 353568"/>
                <a:gd name="connsiteY3" fmla="*/ 60960 h 185928"/>
                <a:gd name="connsiteX4" fmla="*/ 277368 w 353568"/>
                <a:gd name="connsiteY4" fmla="*/ 64008 h 185928"/>
                <a:gd name="connsiteX5" fmla="*/ 280416 w 353568"/>
                <a:gd name="connsiteY5" fmla="*/ 176784 h 185928"/>
                <a:gd name="connsiteX6" fmla="*/ 353568 w 353568"/>
                <a:gd name="connsiteY6" fmla="*/ 176784 h 185928"/>
                <a:gd name="connsiteX7" fmla="*/ 353568 w 353568"/>
                <a:gd name="connsiteY7" fmla="*/ 0 h 185928"/>
                <a:gd name="connsiteX8" fmla="*/ 3048 w 353568"/>
                <a:gd name="connsiteY8" fmla="*/ 3048 h 185928"/>
                <a:gd name="connsiteX0" fmla="*/ 8630 w 359150"/>
                <a:gd name="connsiteY0" fmla="*/ 3048 h 192927"/>
                <a:gd name="connsiteX1" fmla="*/ 5582 w 359150"/>
                <a:gd name="connsiteY1" fmla="*/ 179832 h 192927"/>
                <a:gd name="connsiteX2" fmla="*/ 90926 w 359150"/>
                <a:gd name="connsiteY2" fmla="*/ 179832 h 192927"/>
                <a:gd name="connsiteX3" fmla="*/ 90926 w 359150"/>
                <a:gd name="connsiteY3" fmla="*/ 60960 h 192927"/>
                <a:gd name="connsiteX4" fmla="*/ 282950 w 359150"/>
                <a:gd name="connsiteY4" fmla="*/ 64008 h 192927"/>
                <a:gd name="connsiteX5" fmla="*/ 285998 w 359150"/>
                <a:gd name="connsiteY5" fmla="*/ 176784 h 192927"/>
                <a:gd name="connsiteX6" fmla="*/ 359150 w 359150"/>
                <a:gd name="connsiteY6" fmla="*/ 176784 h 192927"/>
                <a:gd name="connsiteX7" fmla="*/ 359150 w 359150"/>
                <a:gd name="connsiteY7" fmla="*/ 0 h 192927"/>
                <a:gd name="connsiteX8" fmla="*/ 8630 w 359150"/>
                <a:gd name="connsiteY8" fmla="*/ 3048 h 192927"/>
                <a:gd name="connsiteX0" fmla="*/ 8630 w 359150"/>
                <a:gd name="connsiteY0" fmla="*/ 3048 h 179832"/>
                <a:gd name="connsiteX1" fmla="*/ 5582 w 359150"/>
                <a:gd name="connsiteY1" fmla="*/ 179832 h 179832"/>
                <a:gd name="connsiteX2" fmla="*/ 90926 w 359150"/>
                <a:gd name="connsiteY2" fmla="*/ 179832 h 179832"/>
                <a:gd name="connsiteX3" fmla="*/ 90926 w 359150"/>
                <a:gd name="connsiteY3" fmla="*/ 60960 h 179832"/>
                <a:gd name="connsiteX4" fmla="*/ 282950 w 359150"/>
                <a:gd name="connsiteY4" fmla="*/ 64008 h 179832"/>
                <a:gd name="connsiteX5" fmla="*/ 285998 w 359150"/>
                <a:gd name="connsiteY5" fmla="*/ 176784 h 179832"/>
                <a:gd name="connsiteX6" fmla="*/ 359150 w 359150"/>
                <a:gd name="connsiteY6" fmla="*/ 176784 h 179832"/>
                <a:gd name="connsiteX7" fmla="*/ 359150 w 359150"/>
                <a:gd name="connsiteY7" fmla="*/ 0 h 179832"/>
                <a:gd name="connsiteX8" fmla="*/ 8630 w 359150"/>
                <a:gd name="connsiteY8" fmla="*/ 3048 h 179832"/>
                <a:gd name="connsiteX0" fmla="*/ 3048 w 353568"/>
                <a:gd name="connsiteY0" fmla="*/ 3048 h 179832"/>
                <a:gd name="connsiteX1" fmla="*/ 0 w 353568"/>
                <a:gd name="connsiteY1" fmla="*/ 179832 h 179832"/>
                <a:gd name="connsiteX2" fmla="*/ 85344 w 353568"/>
                <a:gd name="connsiteY2" fmla="*/ 179832 h 179832"/>
                <a:gd name="connsiteX3" fmla="*/ 85344 w 353568"/>
                <a:gd name="connsiteY3" fmla="*/ 60960 h 179832"/>
                <a:gd name="connsiteX4" fmla="*/ 277368 w 353568"/>
                <a:gd name="connsiteY4" fmla="*/ 64008 h 179832"/>
                <a:gd name="connsiteX5" fmla="*/ 280416 w 353568"/>
                <a:gd name="connsiteY5" fmla="*/ 176784 h 179832"/>
                <a:gd name="connsiteX6" fmla="*/ 353568 w 353568"/>
                <a:gd name="connsiteY6" fmla="*/ 176784 h 179832"/>
                <a:gd name="connsiteX7" fmla="*/ 353568 w 353568"/>
                <a:gd name="connsiteY7" fmla="*/ 0 h 179832"/>
                <a:gd name="connsiteX8" fmla="*/ 3048 w 353568"/>
                <a:gd name="connsiteY8" fmla="*/ 3048 h 179832"/>
                <a:gd name="connsiteX0" fmla="*/ 0 w 350520"/>
                <a:gd name="connsiteY0" fmla="*/ 3048 h 188637"/>
                <a:gd name="connsiteX1" fmla="*/ 74 w 350520"/>
                <a:gd name="connsiteY1" fmla="*/ 179832 h 188637"/>
                <a:gd name="connsiteX2" fmla="*/ 82296 w 350520"/>
                <a:gd name="connsiteY2" fmla="*/ 179832 h 188637"/>
                <a:gd name="connsiteX3" fmla="*/ 82296 w 350520"/>
                <a:gd name="connsiteY3" fmla="*/ 60960 h 188637"/>
                <a:gd name="connsiteX4" fmla="*/ 274320 w 350520"/>
                <a:gd name="connsiteY4" fmla="*/ 64008 h 188637"/>
                <a:gd name="connsiteX5" fmla="*/ 277368 w 350520"/>
                <a:gd name="connsiteY5" fmla="*/ 176784 h 188637"/>
                <a:gd name="connsiteX6" fmla="*/ 350520 w 350520"/>
                <a:gd name="connsiteY6" fmla="*/ 176784 h 188637"/>
                <a:gd name="connsiteX7" fmla="*/ 350520 w 350520"/>
                <a:gd name="connsiteY7" fmla="*/ 0 h 188637"/>
                <a:gd name="connsiteX8" fmla="*/ 0 w 350520"/>
                <a:gd name="connsiteY8" fmla="*/ 3048 h 188637"/>
                <a:gd name="connsiteX0" fmla="*/ 0 w 350520"/>
                <a:gd name="connsiteY0" fmla="*/ 3048 h 188637"/>
                <a:gd name="connsiteX1" fmla="*/ 74 w 350520"/>
                <a:gd name="connsiteY1" fmla="*/ 179832 h 188637"/>
                <a:gd name="connsiteX2" fmla="*/ 82296 w 350520"/>
                <a:gd name="connsiteY2" fmla="*/ 179832 h 188637"/>
                <a:gd name="connsiteX3" fmla="*/ 82296 w 350520"/>
                <a:gd name="connsiteY3" fmla="*/ 60960 h 188637"/>
                <a:gd name="connsiteX4" fmla="*/ 274320 w 350520"/>
                <a:gd name="connsiteY4" fmla="*/ 64008 h 188637"/>
                <a:gd name="connsiteX5" fmla="*/ 277368 w 350520"/>
                <a:gd name="connsiteY5" fmla="*/ 176784 h 188637"/>
                <a:gd name="connsiteX6" fmla="*/ 350520 w 350520"/>
                <a:gd name="connsiteY6" fmla="*/ 176784 h 188637"/>
                <a:gd name="connsiteX7" fmla="*/ 350520 w 350520"/>
                <a:gd name="connsiteY7" fmla="*/ 0 h 188637"/>
                <a:gd name="connsiteX8" fmla="*/ 0 w 350520"/>
                <a:gd name="connsiteY8" fmla="*/ 3048 h 188637"/>
                <a:gd name="connsiteX0" fmla="*/ 0 w 350520"/>
                <a:gd name="connsiteY0" fmla="*/ 3048 h 179832"/>
                <a:gd name="connsiteX1" fmla="*/ 74 w 350520"/>
                <a:gd name="connsiteY1" fmla="*/ 179832 h 179832"/>
                <a:gd name="connsiteX2" fmla="*/ 82296 w 350520"/>
                <a:gd name="connsiteY2" fmla="*/ 179832 h 179832"/>
                <a:gd name="connsiteX3" fmla="*/ 82296 w 350520"/>
                <a:gd name="connsiteY3" fmla="*/ 60960 h 179832"/>
                <a:gd name="connsiteX4" fmla="*/ 274320 w 350520"/>
                <a:gd name="connsiteY4" fmla="*/ 64008 h 179832"/>
                <a:gd name="connsiteX5" fmla="*/ 277368 w 350520"/>
                <a:gd name="connsiteY5" fmla="*/ 176784 h 179832"/>
                <a:gd name="connsiteX6" fmla="*/ 350520 w 350520"/>
                <a:gd name="connsiteY6" fmla="*/ 176784 h 179832"/>
                <a:gd name="connsiteX7" fmla="*/ 350520 w 350520"/>
                <a:gd name="connsiteY7" fmla="*/ 0 h 179832"/>
                <a:gd name="connsiteX8" fmla="*/ 0 w 350520"/>
                <a:gd name="connsiteY8" fmla="*/ 3048 h 179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50520" h="179832">
                  <a:moveTo>
                    <a:pt x="0" y="3048"/>
                  </a:moveTo>
                  <a:cubicBezTo>
                    <a:pt x="25" y="61976"/>
                    <a:pt x="49" y="120904"/>
                    <a:pt x="74" y="179832"/>
                  </a:cubicBezTo>
                  <a:lnTo>
                    <a:pt x="82296" y="179832"/>
                  </a:lnTo>
                  <a:lnTo>
                    <a:pt x="82296" y="60960"/>
                  </a:lnTo>
                  <a:lnTo>
                    <a:pt x="274320" y="64008"/>
                  </a:lnTo>
                  <a:lnTo>
                    <a:pt x="277368" y="176784"/>
                  </a:lnTo>
                  <a:lnTo>
                    <a:pt x="350520" y="176784"/>
                  </a:lnTo>
                  <a:lnTo>
                    <a:pt x="350520" y="0"/>
                  </a:lnTo>
                  <a:lnTo>
                    <a:pt x="0" y="3048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6" name="Freeform 75"/>
            <p:cNvSpPr/>
            <p:nvPr/>
          </p:nvSpPr>
          <p:spPr>
            <a:xfrm>
              <a:off x="5849727" y="2563368"/>
              <a:ext cx="342210" cy="179832"/>
            </a:xfrm>
            <a:custGeom>
              <a:avLst/>
              <a:gdLst>
                <a:gd name="connsiteX0" fmla="*/ 6096 w 350520"/>
                <a:gd name="connsiteY0" fmla="*/ 170688 h 180542"/>
                <a:gd name="connsiteX1" fmla="*/ 6096 w 350520"/>
                <a:gd name="connsiteY1" fmla="*/ 170688 h 180542"/>
                <a:gd name="connsiteX2" fmla="*/ 33528 w 350520"/>
                <a:gd name="connsiteY2" fmla="*/ 176784 h 180542"/>
                <a:gd name="connsiteX3" fmla="*/ 85344 w 350520"/>
                <a:gd name="connsiteY3" fmla="*/ 179832 h 180542"/>
                <a:gd name="connsiteX4" fmla="*/ 82296 w 350520"/>
                <a:gd name="connsiteY4" fmla="*/ 170688 h 180542"/>
                <a:gd name="connsiteX5" fmla="*/ 82296 w 350520"/>
                <a:gd name="connsiteY5" fmla="*/ 60960 h 180542"/>
                <a:gd name="connsiteX6" fmla="*/ 274320 w 350520"/>
                <a:gd name="connsiteY6" fmla="*/ 64008 h 180542"/>
                <a:gd name="connsiteX7" fmla="*/ 277368 w 350520"/>
                <a:gd name="connsiteY7" fmla="*/ 176784 h 180542"/>
                <a:gd name="connsiteX8" fmla="*/ 350520 w 350520"/>
                <a:gd name="connsiteY8" fmla="*/ 176784 h 180542"/>
                <a:gd name="connsiteX9" fmla="*/ 350520 w 350520"/>
                <a:gd name="connsiteY9" fmla="*/ 0 h 180542"/>
                <a:gd name="connsiteX10" fmla="*/ 0 w 350520"/>
                <a:gd name="connsiteY10" fmla="*/ 3048 h 180542"/>
                <a:gd name="connsiteX11" fmla="*/ 6096 w 350520"/>
                <a:gd name="connsiteY11" fmla="*/ 170688 h 180542"/>
                <a:gd name="connsiteX0" fmla="*/ 6096 w 350520"/>
                <a:gd name="connsiteY0" fmla="*/ 170688 h 179832"/>
                <a:gd name="connsiteX1" fmla="*/ 6096 w 350520"/>
                <a:gd name="connsiteY1" fmla="*/ 170688 h 179832"/>
                <a:gd name="connsiteX2" fmla="*/ 85344 w 350520"/>
                <a:gd name="connsiteY2" fmla="*/ 179832 h 179832"/>
                <a:gd name="connsiteX3" fmla="*/ 82296 w 350520"/>
                <a:gd name="connsiteY3" fmla="*/ 170688 h 179832"/>
                <a:gd name="connsiteX4" fmla="*/ 82296 w 350520"/>
                <a:gd name="connsiteY4" fmla="*/ 60960 h 179832"/>
                <a:gd name="connsiteX5" fmla="*/ 274320 w 350520"/>
                <a:gd name="connsiteY5" fmla="*/ 64008 h 179832"/>
                <a:gd name="connsiteX6" fmla="*/ 277368 w 350520"/>
                <a:gd name="connsiteY6" fmla="*/ 176784 h 179832"/>
                <a:gd name="connsiteX7" fmla="*/ 350520 w 350520"/>
                <a:gd name="connsiteY7" fmla="*/ 176784 h 179832"/>
                <a:gd name="connsiteX8" fmla="*/ 350520 w 350520"/>
                <a:gd name="connsiteY8" fmla="*/ 0 h 179832"/>
                <a:gd name="connsiteX9" fmla="*/ 0 w 350520"/>
                <a:gd name="connsiteY9" fmla="*/ 3048 h 179832"/>
                <a:gd name="connsiteX10" fmla="*/ 6096 w 350520"/>
                <a:gd name="connsiteY10" fmla="*/ 170688 h 179832"/>
                <a:gd name="connsiteX0" fmla="*/ 6096 w 350520"/>
                <a:gd name="connsiteY0" fmla="*/ 170688 h 178816"/>
                <a:gd name="connsiteX1" fmla="*/ 6096 w 350520"/>
                <a:gd name="connsiteY1" fmla="*/ 170688 h 178816"/>
                <a:gd name="connsiteX2" fmla="*/ 82296 w 350520"/>
                <a:gd name="connsiteY2" fmla="*/ 170688 h 178816"/>
                <a:gd name="connsiteX3" fmla="*/ 82296 w 350520"/>
                <a:gd name="connsiteY3" fmla="*/ 60960 h 178816"/>
                <a:gd name="connsiteX4" fmla="*/ 274320 w 350520"/>
                <a:gd name="connsiteY4" fmla="*/ 64008 h 178816"/>
                <a:gd name="connsiteX5" fmla="*/ 277368 w 350520"/>
                <a:gd name="connsiteY5" fmla="*/ 176784 h 178816"/>
                <a:gd name="connsiteX6" fmla="*/ 350520 w 350520"/>
                <a:gd name="connsiteY6" fmla="*/ 176784 h 178816"/>
                <a:gd name="connsiteX7" fmla="*/ 350520 w 350520"/>
                <a:gd name="connsiteY7" fmla="*/ 0 h 178816"/>
                <a:gd name="connsiteX8" fmla="*/ 0 w 350520"/>
                <a:gd name="connsiteY8" fmla="*/ 3048 h 178816"/>
                <a:gd name="connsiteX9" fmla="*/ 6096 w 350520"/>
                <a:gd name="connsiteY9" fmla="*/ 170688 h 178816"/>
                <a:gd name="connsiteX0" fmla="*/ 6096 w 350520"/>
                <a:gd name="connsiteY0" fmla="*/ 170688 h 180580"/>
                <a:gd name="connsiteX1" fmla="*/ 6096 w 350520"/>
                <a:gd name="connsiteY1" fmla="*/ 170688 h 180580"/>
                <a:gd name="connsiteX2" fmla="*/ 82296 w 350520"/>
                <a:gd name="connsiteY2" fmla="*/ 170688 h 180580"/>
                <a:gd name="connsiteX3" fmla="*/ 82296 w 350520"/>
                <a:gd name="connsiteY3" fmla="*/ 60960 h 180580"/>
                <a:gd name="connsiteX4" fmla="*/ 274320 w 350520"/>
                <a:gd name="connsiteY4" fmla="*/ 64008 h 180580"/>
                <a:gd name="connsiteX5" fmla="*/ 277368 w 350520"/>
                <a:gd name="connsiteY5" fmla="*/ 176784 h 180580"/>
                <a:gd name="connsiteX6" fmla="*/ 350520 w 350520"/>
                <a:gd name="connsiteY6" fmla="*/ 176784 h 180580"/>
                <a:gd name="connsiteX7" fmla="*/ 350520 w 350520"/>
                <a:gd name="connsiteY7" fmla="*/ 0 h 180580"/>
                <a:gd name="connsiteX8" fmla="*/ 0 w 350520"/>
                <a:gd name="connsiteY8" fmla="*/ 3048 h 180580"/>
                <a:gd name="connsiteX9" fmla="*/ 6096 w 350520"/>
                <a:gd name="connsiteY9" fmla="*/ 170688 h 180580"/>
                <a:gd name="connsiteX0" fmla="*/ 6096 w 350520"/>
                <a:gd name="connsiteY0" fmla="*/ 170688 h 176784"/>
                <a:gd name="connsiteX1" fmla="*/ 6096 w 350520"/>
                <a:gd name="connsiteY1" fmla="*/ 170688 h 176784"/>
                <a:gd name="connsiteX2" fmla="*/ 82296 w 350520"/>
                <a:gd name="connsiteY2" fmla="*/ 170688 h 176784"/>
                <a:gd name="connsiteX3" fmla="*/ 82296 w 350520"/>
                <a:gd name="connsiteY3" fmla="*/ 60960 h 176784"/>
                <a:gd name="connsiteX4" fmla="*/ 274320 w 350520"/>
                <a:gd name="connsiteY4" fmla="*/ 64008 h 176784"/>
                <a:gd name="connsiteX5" fmla="*/ 277368 w 350520"/>
                <a:gd name="connsiteY5" fmla="*/ 176784 h 176784"/>
                <a:gd name="connsiteX6" fmla="*/ 350520 w 350520"/>
                <a:gd name="connsiteY6" fmla="*/ 176784 h 176784"/>
                <a:gd name="connsiteX7" fmla="*/ 350520 w 350520"/>
                <a:gd name="connsiteY7" fmla="*/ 0 h 176784"/>
                <a:gd name="connsiteX8" fmla="*/ 0 w 350520"/>
                <a:gd name="connsiteY8" fmla="*/ 3048 h 176784"/>
                <a:gd name="connsiteX9" fmla="*/ 6096 w 350520"/>
                <a:gd name="connsiteY9" fmla="*/ 170688 h 176784"/>
                <a:gd name="connsiteX0" fmla="*/ 6096 w 350520"/>
                <a:gd name="connsiteY0" fmla="*/ 179832 h 179832"/>
                <a:gd name="connsiteX1" fmla="*/ 6096 w 350520"/>
                <a:gd name="connsiteY1" fmla="*/ 170688 h 179832"/>
                <a:gd name="connsiteX2" fmla="*/ 82296 w 350520"/>
                <a:gd name="connsiteY2" fmla="*/ 170688 h 179832"/>
                <a:gd name="connsiteX3" fmla="*/ 82296 w 350520"/>
                <a:gd name="connsiteY3" fmla="*/ 60960 h 179832"/>
                <a:gd name="connsiteX4" fmla="*/ 274320 w 350520"/>
                <a:gd name="connsiteY4" fmla="*/ 64008 h 179832"/>
                <a:gd name="connsiteX5" fmla="*/ 277368 w 350520"/>
                <a:gd name="connsiteY5" fmla="*/ 176784 h 179832"/>
                <a:gd name="connsiteX6" fmla="*/ 350520 w 350520"/>
                <a:gd name="connsiteY6" fmla="*/ 176784 h 179832"/>
                <a:gd name="connsiteX7" fmla="*/ 350520 w 350520"/>
                <a:gd name="connsiteY7" fmla="*/ 0 h 179832"/>
                <a:gd name="connsiteX8" fmla="*/ 0 w 350520"/>
                <a:gd name="connsiteY8" fmla="*/ 3048 h 179832"/>
                <a:gd name="connsiteX9" fmla="*/ 6096 w 350520"/>
                <a:gd name="connsiteY9" fmla="*/ 179832 h 179832"/>
                <a:gd name="connsiteX0" fmla="*/ 6096 w 350520"/>
                <a:gd name="connsiteY0" fmla="*/ 179832 h 185928"/>
                <a:gd name="connsiteX1" fmla="*/ 6096 w 350520"/>
                <a:gd name="connsiteY1" fmla="*/ 170688 h 185928"/>
                <a:gd name="connsiteX2" fmla="*/ 82296 w 350520"/>
                <a:gd name="connsiteY2" fmla="*/ 185928 h 185928"/>
                <a:gd name="connsiteX3" fmla="*/ 82296 w 350520"/>
                <a:gd name="connsiteY3" fmla="*/ 60960 h 185928"/>
                <a:gd name="connsiteX4" fmla="*/ 274320 w 350520"/>
                <a:gd name="connsiteY4" fmla="*/ 64008 h 185928"/>
                <a:gd name="connsiteX5" fmla="*/ 277368 w 350520"/>
                <a:gd name="connsiteY5" fmla="*/ 176784 h 185928"/>
                <a:gd name="connsiteX6" fmla="*/ 350520 w 350520"/>
                <a:gd name="connsiteY6" fmla="*/ 176784 h 185928"/>
                <a:gd name="connsiteX7" fmla="*/ 350520 w 350520"/>
                <a:gd name="connsiteY7" fmla="*/ 0 h 185928"/>
                <a:gd name="connsiteX8" fmla="*/ 0 w 350520"/>
                <a:gd name="connsiteY8" fmla="*/ 3048 h 185928"/>
                <a:gd name="connsiteX9" fmla="*/ 6096 w 350520"/>
                <a:gd name="connsiteY9" fmla="*/ 179832 h 185928"/>
                <a:gd name="connsiteX0" fmla="*/ 881 w 354449"/>
                <a:gd name="connsiteY0" fmla="*/ 210312 h 210312"/>
                <a:gd name="connsiteX1" fmla="*/ 10025 w 354449"/>
                <a:gd name="connsiteY1" fmla="*/ 170688 h 210312"/>
                <a:gd name="connsiteX2" fmla="*/ 86225 w 354449"/>
                <a:gd name="connsiteY2" fmla="*/ 185928 h 210312"/>
                <a:gd name="connsiteX3" fmla="*/ 86225 w 354449"/>
                <a:gd name="connsiteY3" fmla="*/ 60960 h 210312"/>
                <a:gd name="connsiteX4" fmla="*/ 278249 w 354449"/>
                <a:gd name="connsiteY4" fmla="*/ 64008 h 210312"/>
                <a:gd name="connsiteX5" fmla="*/ 281297 w 354449"/>
                <a:gd name="connsiteY5" fmla="*/ 176784 h 210312"/>
                <a:gd name="connsiteX6" fmla="*/ 354449 w 354449"/>
                <a:gd name="connsiteY6" fmla="*/ 176784 h 210312"/>
                <a:gd name="connsiteX7" fmla="*/ 354449 w 354449"/>
                <a:gd name="connsiteY7" fmla="*/ 0 h 210312"/>
                <a:gd name="connsiteX8" fmla="*/ 3929 w 354449"/>
                <a:gd name="connsiteY8" fmla="*/ 3048 h 210312"/>
                <a:gd name="connsiteX9" fmla="*/ 881 w 354449"/>
                <a:gd name="connsiteY9" fmla="*/ 210312 h 210312"/>
                <a:gd name="connsiteX0" fmla="*/ 0 w 350520"/>
                <a:gd name="connsiteY0" fmla="*/ 3048 h 185928"/>
                <a:gd name="connsiteX1" fmla="*/ 6096 w 350520"/>
                <a:gd name="connsiteY1" fmla="*/ 170688 h 185928"/>
                <a:gd name="connsiteX2" fmla="*/ 82296 w 350520"/>
                <a:gd name="connsiteY2" fmla="*/ 185928 h 185928"/>
                <a:gd name="connsiteX3" fmla="*/ 82296 w 350520"/>
                <a:gd name="connsiteY3" fmla="*/ 60960 h 185928"/>
                <a:gd name="connsiteX4" fmla="*/ 274320 w 350520"/>
                <a:gd name="connsiteY4" fmla="*/ 64008 h 185928"/>
                <a:gd name="connsiteX5" fmla="*/ 277368 w 350520"/>
                <a:gd name="connsiteY5" fmla="*/ 176784 h 185928"/>
                <a:gd name="connsiteX6" fmla="*/ 350520 w 350520"/>
                <a:gd name="connsiteY6" fmla="*/ 176784 h 185928"/>
                <a:gd name="connsiteX7" fmla="*/ 350520 w 350520"/>
                <a:gd name="connsiteY7" fmla="*/ 0 h 185928"/>
                <a:gd name="connsiteX8" fmla="*/ 0 w 350520"/>
                <a:gd name="connsiteY8" fmla="*/ 3048 h 185928"/>
                <a:gd name="connsiteX0" fmla="*/ 3048 w 353568"/>
                <a:gd name="connsiteY0" fmla="*/ 3048 h 192762"/>
                <a:gd name="connsiteX1" fmla="*/ 0 w 353568"/>
                <a:gd name="connsiteY1" fmla="*/ 179832 h 192762"/>
                <a:gd name="connsiteX2" fmla="*/ 85344 w 353568"/>
                <a:gd name="connsiteY2" fmla="*/ 185928 h 192762"/>
                <a:gd name="connsiteX3" fmla="*/ 85344 w 353568"/>
                <a:gd name="connsiteY3" fmla="*/ 60960 h 192762"/>
                <a:gd name="connsiteX4" fmla="*/ 277368 w 353568"/>
                <a:gd name="connsiteY4" fmla="*/ 64008 h 192762"/>
                <a:gd name="connsiteX5" fmla="*/ 280416 w 353568"/>
                <a:gd name="connsiteY5" fmla="*/ 176784 h 192762"/>
                <a:gd name="connsiteX6" fmla="*/ 353568 w 353568"/>
                <a:gd name="connsiteY6" fmla="*/ 176784 h 192762"/>
                <a:gd name="connsiteX7" fmla="*/ 353568 w 353568"/>
                <a:gd name="connsiteY7" fmla="*/ 0 h 192762"/>
                <a:gd name="connsiteX8" fmla="*/ 3048 w 353568"/>
                <a:gd name="connsiteY8" fmla="*/ 3048 h 192762"/>
                <a:gd name="connsiteX0" fmla="*/ 3048 w 353568"/>
                <a:gd name="connsiteY0" fmla="*/ 3048 h 185928"/>
                <a:gd name="connsiteX1" fmla="*/ 0 w 353568"/>
                <a:gd name="connsiteY1" fmla="*/ 179832 h 185928"/>
                <a:gd name="connsiteX2" fmla="*/ 85344 w 353568"/>
                <a:gd name="connsiteY2" fmla="*/ 185928 h 185928"/>
                <a:gd name="connsiteX3" fmla="*/ 85344 w 353568"/>
                <a:gd name="connsiteY3" fmla="*/ 60960 h 185928"/>
                <a:gd name="connsiteX4" fmla="*/ 277368 w 353568"/>
                <a:gd name="connsiteY4" fmla="*/ 64008 h 185928"/>
                <a:gd name="connsiteX5" fmla="*/ 280416 w 353568"/>
                <a:gd name="connsiteY5" fmla="*/ 176784 h 185928"/>
                <a:gd name="connsiteX6" fmla="*/ 353568 w 353568"/>
                <a:gd name="connsiteY6" fmla="*/ 176784 h 185928"/>
                <a:gd name="connsiteX7" fmla="*/ 353568 w 353568"/>
                <a:gd name="connsiteY7" fmla="*/ 0 h 185928"/>
                <a:gd name="connsiteX8" fmla="*/ 3048 w 353568"/>
                <a:gd name="connsiteY8" fmla="*/ 3048 h 185928"/>
                <a:gd name="connsiteX0" fmla="*/ 3048 w 353568"/>
                <a:gd name="connsiteY0" fmla="*/ 3048 h 185928"/>
                <a:gd name="connsiteX1" fmla="*/ 0 w 353568"/>
                <a:gd name="connsiteY1" fmla="*/ 179832 h 185928"/>
                <a:gd name="connsiteX2" fmla="*/ 85344 w 353568"/>
                <a:gd name="connsiteY2" fmla="*/ 185928 h 185928"/>
                <a:gd name="connsiteX3" fmla="*/ 85344 w 353568"/>
                <a:gd name="connsiteY3" fmla="*/ 60960 h 185928"/>
                <a:gd name="connsiteX4" fmla="*/ 277368 w 353568"/>
                <a:gd name="connsiteY4" fmla="*/ 64008 h 185928"/>
                <a:gd name="connsiteX5" fmla="*/ 280416 w 353568"/>
                <a:gd name="connsiteY5" fmla="*/ 176784 h 185928"/>
                <a:gd name="connsiteX6" fmla="*/ 353568 w 353568"/>
                <a:gd name="connsiteY6" fmla="*/ 176784 h 185928"/>
                <a:gd name="connsiteX7" fmla="*/ 353568 w 353568"/>
                <a:gd name="connsiteY7" fmla="*/ 0 h 185928"/>
                <a:gd name="connsiteX8" fmla="*/ 3048 w 353568"/>
                <a:gd name="connsiteY8" fmla="*/ 3048 h 185928"/>
                <a:gd name="connsiteX0" fmla="*/ 8630 w 359150"/>
                <a:gd name="connsiteY0" fmla="*/ 3048 h 192927"/>
                <a:gd name="connsiteX1" fmla="*/ 5582 w 359150"/>
                <a:gd name="connsiteY1" fmla="*/ 179832 h 192927"/>
                <a:gd name="connsiteX2" fmla="*/ 90926 w 359150"/>
                <a:gd name="connsiteY2" fmla="*/ 179832 h 192927"/>
                <a:gd name="connsiteX3" fmla="*/ 90926 w 359150"/>
                <a:gd name="connsiteY3" fmla="*/ 60960 h 192927"/>
                <a:gd name="connsiteX4" fmla="*/ 282950 w 359150"/>
                <a:gd name="connsiteY4" fmla="*/ 64008 h 192927"/>
                <a:gd name="connsiteX5" fmla="*/ 285998 w 359150"/>
                <a:gd name="connsiteY5" fmla="*/ 176784 h 192927"/>
                <a:gd name="connsiteX6" fmla="*/ 359150 w 359150"/>
                <a:gd name="connsiteY6" fmla="*/ 176784 h 192927"/>
                <a:gd name="connsiteX7" fmla="*/ 359150 w 359150"/>
                <a:gd name="connsiteY7" fmla="*/ 0 h 192927"/>
                <a:gd name="connsiteX8" fmla="*/ 8630 w 359150"/>
                <a:gd name="connsiteY8" fmla="*/ 3048 h 192927"/>
                <a:gd name="connsiteX0" fmla="*/ 8630 w 359150"/>
                <a:gd name="connsiteY0" fmla="*/ 3048 h 179832"/>
                <a:gd name="connsiteX1" fmla="*/ 5582 w 359150"/>
                <a:gd name="connsiteY1" fmla="*/ 179832 h 179832"/>
                <a:gd name="connsiteX2" fmla="*/ 90926 w 359150"/>
                <a:gd name="connsiteY2" fmla="*/ 179832 h 179832"/>
                <a:gd name="connsiteX3" fmla="*/ 90926 w 359150"/>
                <a:gd name="connsiteY3" fmla="*/ 60960 h 179832"/>
                <a:gd name="connsiteX4" fmla="*/ 282950 w 359150"/>
                <a:gd name="connsiteY4" fmla="*/ 64008 h 179832"/>
                <a:gd name="connsiteX5" fmla="*/ 285998 w 359150"/>
                <a:gd name="connsiteY5" fmla="*/ 176784 h 179832"/>
                <a:gd name="connsiteX6" fmla="*/ 359150 w 359150"/>
                <a:gd name="connsiteY6" fmla="*/ 176784 h 179832"/>
                <a:gd name="connsiteX7" fmla="*/ 359150 w 359150"/>
                <a:gd name="connsiteY7" fmla="*/ 0 h 179832"/>
                <a:gd name="connsiteX8" fmla="*/ 8630 w 359150"/>
                <a:gd name="connsiteY8" fmla="*/ 3048 h 179832"/>
                <a:gd name="connsiteX0" fmla="*/ 3048 w 353568"/>
                <a:gd name="connsiteY0" fmla="*/ 3048 h 179832"/>
                <a:gd name="connsiteX1" fmla="*/ 0 w 353568"/>
                <a:gd name="connsiteY1" fmla="*/ 179832 h 179832"/>
                <a:gd name="connsiteX2" fmla="*/ 85344 w 353568"/>
                <a:gd name="connsiteY2" fmla="*/ 179832 h 179832"/>
                <a:gd name="connsiteX3" fmla="*/ 85344 w 353568"/>
                <a:gd name="connsiteY3" fmla="*/ 60960 h 179832"/>
                <a:gd name="connsiteX4" fmla="*/ 277368 w 353568"/>
                <a:gd name="connsiteY4" fmla="*/ 64008 h 179832"/>
                <a:gd name="connsiteX5" fmla="*/ 280416 w 353568"/>
                <a:gd name="connsiteY5" fmla="*/ 176784 h 179832"/>
                <a:gd name="connsiteX6" fmla="*/ 353568 w 353568"/>
                <a:gd name="connsiteY6" fmla="*/ 176784 h 179832"/>
                <a:gd name="connsiteX7" fmla="*/ 353568 w 353568"/>
                <a:gd name="connsiteY7" fmla="*/ 0 h 179832"/>
                <a:gd name="connsiteX8" fmla="*/ 3048 w 353568"/>
                <a:gd name="connsiteY8" fmla="*/ 3048 h 179832"/>
                <a:gd name="connsiteX0" fmla="*/ 0 w 350520"/>
                <a:gd name="connsiteY0" fmla="*/ 3048 h 188637"/>
                <a:gd name="connsiteX1" fmla="*/ 74 w 350520"/>
                <a:gd name="connsiteY1" fmla="*/ 179832 h 188637"/>
                <a:gd name="connsiteX2" fmla="*/ 82296 w 350520"/>
                <a:gd name="connsiteY2" fmla="*/ 179832 h 188637"/>
                <a:gd name="connsiteX3" fmla="*/ 82296 w 350520"/>
                <a:gd name="connsiteY3" fmla="*/ 60960 h 188637"/>
                <a:gd name="connsiteX4" fmla="*/ 274320 w 350520"/>
                <a:gd name="connsiteY4" fmla="*/ 64008 h 188637"/>
                <a:gd name="connsiteX5" fmla="*/ 277368 w 350520"/>
                <a:gd name="connsiteY5" fmla="*/ 176784 h 188637"/>
                <a:gd name="connsiteX6" fmla="*/ 350520 w 350520"/>
                <a:gd name="connsiteY6" fmla="*/ 176784 h 188637"/>
                <a:gd name="connsiteX7" fmla="*/ 350520 w 350520"/>
                <a:gd name="connsiteY7" fmla="*/ 0 h 188637"/>
                <a:gd name="connsiteX8" fmla="*/ 0 w 350520"/>
                <a:gd name="connsiteY8" fmla="*/ 3048 h 188637"/>
                <a:gd name="connsiteX0" fmla="*/ 0 w 350520"/>
                <a:gd name="connsiteY0" fmla="*/ 3048 h 188637"/>
                <a:gd name="connsiteX1" fmla="*/ 74 w 350520"/>
                <a:gd name="connsiteY1" fmla="*/ 179832 h 188637"/>
                <a:gd name="connsiteX2" fmla="*/ 82296 w 350520"/>
                <a:gd name="connsiteY2" fmla="*/ 179832 h 188637"/>
                <a:gd name="connsiteX3" fmla="*/ 82296 w 350520"/>
                <a:gd name="connsiteY3" fmla="*/ 60960 h 188637"/>
                <a:gd name="connsiteX4" fmla="*/ 274320 w 350520"/>
                <a:gd name="connsiteY4" fmla="*/ 64008 h 188637"/>
                <a:gd name="connsiteX5" fmla="*/ 277368 w 350520"/>
                <a:gd name="connsiteY5" fmla="*/ 176784 h 188637"/>
                <a:gd name="connsiteX6" fmla="*/ 350520 w 350520"/>
                <a:gd name="connsiteY6" fmla="*/ 176784 h 188637"/>
                <a:gd name="connsiteX7" fmla="*/ 350520 w 350520"/>
                <a:gd name="connsiteY7" fmla="*/ 0 h 188637"/>
                <a:gd name="connsiteX8" fmla="*/ 0 w 350520"/>
                <a:gd name="connsiteY8" fmla="*/ 3048 h 188637"/>
                <a:gd name="connsiteX0" fmla="*/ 0 w 350520"/>
                <a:gd name="connsiteY0" fmla="*/ 3048 h 179832"/>
                <a:gd name="connsiteX1" fmla="*/ 74 w 350520"/>
                <a:gd name="connsiteY1" fmla="*/ 179832 h 179832"/>
                <a:gd name="connsiteX2" fmla="*/ 82296 w 350520"/>
                <a:gd name="connsiteY2" fmla="*/ 179832 h 179832"/>
                <a:gd name="connsiteX3" fmla="*/ 82296 w 350520"/>
                <a:gd name="connsiteY3" fmla="*/ 60960 h 179832"/>
                <a:gd name="connsiteX4" fmla="*/ 274320 w 350520"/>
                <a:gd name="connsiteY4" fmla="*/ 64008 h 179832"/>
                <a:gd name="connsiteX5" fmla="*/ 277368 w 350520"/>
                <a:gd name="connsiteY5" fmla="*/ 176784 h 179832"/>
                <a:gd name="connsiteX6" fmla="*/ 350520 w 350520"/>
                <a:gd name="connsiteY6" fmla="*/ 176784 h 179832"/>
                <a:gd name="connsiteX7" fmla="*/ 350520 w 350520"/>
                <a:gd name="connsiteY7" fmla="*/ 0 h 179832"/>
                <a:gd name="connsiteX8" fmla="*/ 0 w 350520"/>
                <a:gd name="connsiteY8" fmla="*/ 3048 h 179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50520" h="179832">
                  <a:moveTo>
                    <a:pt x="0" y="3048"/>
                  </a:moveTo>
                  <a:cubicBezTo>
                    <a:pt x="25" y="61976"/>
                    <a:pt x="49" y="120904"/>
                    <a:pt x="74" y="179832"/>
                  </a:cubicBezTo>
                  <a:lnTo>
                    <a:pt x="82296" y="179832"/>
                  </a:lnTo>
                  <a:lnTo>
                    <a:pt x="82296" y="60960"/>
                  </a:lnTo>
                  <a:lnTo>
                    <a:pt x="274320" y="64008"/>
                  </a:lnTo>
                  <a:lnTo>
                    <a:pt x="277368" y="176784"/>
                  </a:lnTo>
                  <a:lnTo>
                    <a:pt x="350520" y="176784"/>
                  </a:lnTo>
                  <a:lnTo>
                    <a:pt x="350520" y="0"/>
                  </a:lnTo>
                  <a:lnTo>
                    <a:pt x="0" y="3048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7" name="Freeform 76"/>
            <p:cNvSpPr/>
            <p:nvPr/>
          </p:nvSpPr>
          <p:spPr>
            <a:xfrm>
              <a:off x="7475784" y="2563368"/>
              <a:ext cx="342210" cy="179832"/>
            </a:xfrm>
            <a:custGeom>
              <a:avLst/>
              <a:gdLst>
                <a:gd name="connsiteX0" fmla="*/ 6096 w 350520"/>
                <a:gd name="connsiteY0" fmla="*/ 170688 h 180542"/>
                <a:gd name="connsiteX1" fmla="*/ 6096 w 350520"/>
                <a:gd name="connsiteY1" fmla="*/ 170688 h 180542"/>
                <a:gd name="connsiteX2" fmla="*/ 33528 w 350520"/>
                <a:gd name="connsiteY2" fmla="*/ 176784 h 180542"/>
                <a:gd name="connsiteX3" fmla="*/ 85344 w 350520"/>
                <a:gd name="connsiteY3" fmla="*/ 179832 h 180542"/>
                <a:gd name="connsiteX4" fmla="*/ 82296 w 350520"/>
                <a:gd name="connsiteY4" fmla="*/ 170688 h 180542"/>
                <a:gd name="connsiteX5" fmla="*/ 82296 w 350520"/>
                <a:gd name="connsiteY5" fmla="*/ 60960 h 180542"/>
                <a:gd name="connsiteX6" fmla="*/ 274320 w 350520"/>
                <a:gd name="connsiteY6" fmla="*/ 64008 h 180542"/>
                <a:gd name="connsiteX7" fmla="*/ 277368 w 350520"/>
                <a:gd name="connsiteY7" fmla="*/ 176784 h 180542"/>
                <a:gd name="connsiteX8" fmla="*/ 350520 w 350520"/>
                <a:gd name="connsiteY8" fmla="*/ 176784 h 180542"/>
                <a:gd name="connsiteX9" fmla="*/ 350520 w 350520"/>
                <a:gd name="connsiteY9" fmla="*/ 0 h 180542"/>
                <a:gd name="connsiteX10" fmla="*/ 0 w 350520"/>
                <a:gd name="connsiteY10" fmla="*/ 3048 h 180542"/>
                <a:gd name="connsiteX11" fmla="*/ 6096 w 350520"/>
                <a:gd name="connsiteY11" fmla="*/ 170688 h 180542"/>
                <a:gd name="connsiteX0" fmla="*/ 6096 w 350520"/>
                <a:gd name="connsiteY0" fmla="*/ 170688 h 179832"/>
                <a:gd name="connsiteX1" fmla="*/ 6096 w 350520"/>
                <a:gd name="connsiteY1" fmla="*/ 170688 h 179832"/>
                <a:gd name="connsiteX2" fmla="*/ 85344 w 350520"/>
                <a:gd name="connsiteY2" fmla="*/ 179832 h 179832"/>
                <a:gd name="connsiteX3" fmla="*/ 82296 w 350520"/>
                <a:gd name="connsiteY3" fmla="*/ 170688 h 179832"/>
                <a:gd name="connsiteX4" fmla="*/ 82296 w 350520"/>
                <a:gd name="connsiteY4" fmla="*/ 60960 h 179832"/>
                <a:gd name="connsiteX5" fmla="*/ 274320 w 350520"/>
                <a:gd name="connsiteY5" fmla="*/ 64008 h 179832"/>
                <a:gd name="connsiteX6" fmla="*/ 277368 w 350520"/>
                <a:gd name="connsiteY6" fmla="*/ 176784 h 179832"/>
                <a:gd name="connsiteX7" fmla="*/ 350520 w 350520"/>
                <a:gd name="connsiteY7" fmla="*/ 176784 h 179832"/>
                <a:gd name="connsiteX8" fmla="*/ 350520 w 350520"/>
                <a:gd name="connsiteY8" fmla="*/ 0 h 179832"/>
                <a:gd name="connsiteX9" fmla="*/ 0 w 350520"/>
                <a:gd name="connsiteY9" fmla="*/ 3048 h 179832"/>
                <a:gd name="connsiteX10" fmla="*/ 6096 w 350520"/>
                <a:gd name="connsiteY10" fmla="*/ 170688 h 179832"/>
                <a:gd name="connsiteX0" fmla="*/ 6096 w 350520"/>
                <a:gd name="connsiteY0" fmla="*/ 170688 h 178816"/>
                <a:gd name="connsiteX1" fmla="*/ 6096 w 350520"/>
                <a:gd name="connsiteY1" fmla="*/ 170688 h 178816"/>
                <a:gd name="connsiteX2" fmla="*/ 82296 w 350520"/>
                <a:gd name="connsiteY2" fmla="*/ 170688 h 178816"/>
                <a:gd name="connsiteX3" fmla="*/ 82296 w 350520"/>
                <a:gd name="connsiteY3" fmla="*/ 60960 h 178816"/>
                <a:gd name="connsiteX4" fmla="*/ 274320 w 350520"/>
                <a:gd name="connsiteY4" fmla="*/ 64008 h 178816"/>
                <a:gd name="connsiteX5" fmla="*/ 277368 w 350520"/>
                <a:gd name="connsiteY5" fmla="*/ 176784 h 178816"/>
                <a:gd name="connsiteX6" fmla="*/ 350520 w 350520"/>
                <a:gd name="connsiteY6" fmla="*/ 176784 h 178816"/>
                <a:gd name="connsiteX7" fmla="*/ 350520 w 350520"/>
                <a:gd name="connsiteY7" fmla="*/ 0 h 178816"/>
                <a:gd name="connsiteX8" fmla="*/ 0 w 350520"/>
                <a:gd name="connsiteY8" fmla="*/ 3048 h 178816"/>
                <a:gd name="connsiteX9" fmla="*/ 6096 w 350520"/>
                <a:gd name="connsiteY9" fmla="*/ 170688 h 178816"/>
                <a:gd name="connsiteX0" fmla="*/ 6096 w 350520"/>
                <a:gd name="connsiteY0" fmla="*/ 170688 h 180580"/>
                <a:gd name="connsiteX1" fmla="*/ 6096 w 350520"/>
                <a:gd name="connsiteY1" fmla="*/ 170688 h 180580"/>
                <a:gd name="connsiteX2" fmla="*/ 82296 w 350520"/>
                <a:gd name="connsiteY2" fmla="*/ 170688 h 180580"/>
                <a:gd name="connsiteX3" fmla="*/ 82296 w 350520"/>
                <a:gd name="connsiteY3" fmla="*/ 60960 h 180580"/>
                <a:gd name="connsiteX4" fmla="*/ 274320 w 350520"/>
                <a:gd name="connsiteY4" fmla="*/ 64008 h 180580"/>
                <a:gd name="connsiteX5" fmla="*/ 277368 w 350520"/>
                <a:gd name="connsiteY5" fmla="*/ 176784 h 180580"/>
                <a:gd name="connsiteX6" fmla="*/ 350520 w 350520"/>
                <a:gd name="connsiteY6" fmla="*/ 176784 h 180580"/>
                <a:gd name="connsiteX7" fmla="*/ 350520 w 350520"/>
                <a:gd name="connsiteY7" fmla="*/ 0 h 180580"/>
                <a:gd name="connsiteX8" fmla="*/ 0 w 350520"/>
                <a:gd name="connsiteY8" fmla="*/ 3048 h 180580"/>
                <a:gd name="connsiteX9" fmla="*/ 6096 w 350520"/>
                <a:gd name="connsiteY9" fmla="*/ 170688 h 180580"/>
                <a:gd name="connsiteX0" fmla="*/ 6096 w 350520"/>
                <a:gd name="connsiteY0" fmla="*/ 170688 h 176784"/>
                <a:gd name="connsiteX1" fmla="*/ 6096 w 350520"/>
                <a:gd name="connsiteY1" fmla="*/ 170688 h 176784"/>
                <a:gd name="connsiteX2" fmla="*/ 82296 w 350520"/>
                <a:gd name="connsiteY2" fmla="*/ 170688 h 176784"/>
                <a:gd name="connsiteX3" fmla="*/ 82296 w 350520"/>
                <a:gd name="connsiteY3" fmla="*/ 60960 h 176784"/>
                <a:gd name="connsiteX4" fmla="*/ 274320 w 350520"/>
                <a:gd name="connsiteY4" fmla="*/ 64008 h 176784"/>
                <a:gd name="connsiteX5" fmla="*/ 277368 w 350520"/>
                <a:gd name="connsiteY5" fmla="*/ 176784 h 176784"/>
                <a:gd name="connsiteX6" fmla="*/ 350520 w 350520"/>
                <a:gd name="connsiteY6" fmla="*/ 176784 h 176784"/>
                <a:gd name="connsiteX7" fmla="*/ 350520 w 350520"/>
                <a:gd name="connsiteY7" fmla="*/ 0 h 176784"/>
                <a:gd name="connsiteX8" fmla="*/ 0 w 350520"/>
                <a:gd name="connsiteY8" fmla="*/ 3048 h 176784"/>
                <a:gd name="connsiteX9" fmla="*/ 6096 w 350520"/>
                <a:gd name="connsiteY9" fmla="*/ 170688 h 176784"/>
                <a:gd name="connsiteX0" fmla="*/ 6096 w 350520"/>
                <a:gd name="connsiteY0" fmla="*/ 179832 h 179832"/>
                <a:gd name="connsiteX1" fmla="*/ 6096 w 350520"/>
                <a:gd name="connsiteY1" fmla="*/ 170688 h 179832"/>
                <a:gd name="connsiteX2" fmla="*/ 82296 w 350520"/>
                <a:gd name="connsiteY2" fmla="*/ 170688 h 179832"/>
                <a:gd name="connsiteX3" fmla="*/ 82296 w 350520"/>
                <a:gd name="connsiteY3" fmla="*/ 60960 h 179832"/>
                <a:gd name="connsiteX4" fmla="*/ 274320 w 350520"/>
                <a:gd name="connsiteY4" fmla="*/ 64008 h 179832"/>
                <a:gd name="connsiteX5" fmla="*/ 277368 w 350520"/>
                <a:gd name="connsiteY5" fmla="*/ 176784 h 179832"/>
                <a:gd name="connsiteX6" fmla="*/ 350520 w 350520"/>
                <a:gd name="connsiteY6" fmla="*/ 176784 h 179832"/>
                <a:gd name="connsiteX7" fmla="*/ 350520 w 350520"/>
                <a:gd name="connsiteY7" fmla="*/ 0 h 179832"/>
                <a:gd name="connsiteX8" fmla="*/ 0 w 350520"/>
                <a:gd name="connsiteY8" fmla="*/ 3048 h 179832"/>
                <a:gd name="connsiteX9" fmla="*/ 6096 w 350520"/>
                <a:gd name="connsiteY9" fmla="*/ 179832 h 179832"/>
                <a:gd name="connsiteX0" fmla="*/ 6096 w 350520"/>
                <a:gd name="connsiteY0" fmla="*/ 179832 h 185928"/>
                <a:gd name="connsiteX1" fmla="*/ 6096 w 350520"/>
                <a:gd name="connsiteY1" fmla="*/ 170688 h 185928"/>
                <a:gd name="connsiteX2" fmla="*/ 82296 w 350520"/>
                <a:gd name="connsiteY2" fmla="*/ 185928 h 185928"/>
                <a:gd name="connsiteX3" fmla="*/ 82296 w 350520"/>
                <a:gd name="connsiteY3" fmla="*/ 60960 h 185928"/>
                <a:gd name="connsiteX4" fmla="*/ 274320 w 350520"/>
                <a:gd name="connsiteY4" fmla="*/ 64008 h 185928"/>
                <a:gd name="connsiteX5" fmla="*/ 277368 w 350520"/>
                <a:gd name="connsiteY5" fmla="*/ 176784 h 185928"/>
                <a:gd name="connsiteX6" fmla="*/ 350520 w 350520"/>
                <a:gd name="connsiteY6" fmla="*/ 176784 h 185928"/>
                <a:gd name="connsiteX7" fmla="*/ 350520 w 350520"/>
                <a:gd name="connsiteY7" fmla="*/ 0 h 185928"/>
                <a:gd name="connsiteX8" fmla="*/ 0 w 350520"/>
                <a:gd name="connsiteY8" fmla="*/ 3048 h 185928"/>
                <a:gd name="connsiteX9" fmla="*/ 6096 w 350520"/>
                <a:gd name="connsiteY9" fmla="*/ 179832 h 185928"/>
                <a:gd name="connsiteX0" fmla="*/ 881 w 354449"/>
                <a:gd name="connsiteY0" fmla="*/ 210312 h 210312"/>
                <a:gd name="connsiteX1" fmla="*/ 10025 w 354449"/>
                <a:gd name="connsiteY1" fmla="*/ 170688 h 210312"/>
                <a:gd name="connsiteX2" fmla="*/ 86225 w 354449"/>
                <a:gd name="connsiteY2" fmla="*/ 185928 h 210312"/>
                <a:gd name="connsiteX3" fmla="*/ 86225 w 354449"/>
                <a:gd name="connsiteY3" fmla="*/ 60960 h 210312"/>
                <a:gd name="connsiteX4" fmla="*/ 278249 w 354449"/>
                <a:gd name="connsiteY4" fmla="*/ 64008 h 210312"/>
                <a:gd name="connsiteX5" fmla="*/ 281297 w 354449"/>
                <a:gd name="connsiteY5" fmla="*/ 176784 h 210312"/>
                <a:gd name="connsiteX6" fmla="*/ 354449 w 354449"/>
                <a:gd name="connsiteY6" fmla="*/ 176784 h 210312"/>
                <a:gd name="connsiteX7" fmla="*/ 354449 w 354449"/>
                <a:gd name="connsiteY7" fmla="*/ 0 h 210312"/>
                <a:gd name="connsiteX8" fmla="*/ 3929 w 354449"/>
                <a:gd name="connsiteY8" fmla="*/ 3048 h 210312"/>
                <a:gd name="connsiteX9" fmla="*/ 881 w 354449"/>
                <a:gd name="connsiteY9" fmla="*/ 210312 h 210312"/>
                <a:gd name="connsiteX0" fmla="*/ 0 w 350520"/>
                <a:gd name="connsiteY0" fmla="*/ 3048 h 185928"/>
                <a:gd name="connsiteX1" fmla="*/ 6096 w 350520"/>
                <a:gd name="connsiteY1" fmla="*/ 170688 h 185928"/>
                <a:gd name="connsiteX2" fmla="*/ 82296 w 350520"/>
                <a:gd name="connsiteY2" fmla="*/ 185928 h 185928"/>
                <a:gd name="connsiteX3" fmla="*/ 82296 w 350520"/>
                <a:gd name="connsiteY3" fmla="*/ 60960 h 185928"/>
                <a:gd name="connsiteX4" fmla="*/ 274320 w 350520"/>
                <a:gd name="connsiteY4" fmla="*/ 64008 h 185928"/>
                <a:gd name="connsiteX5" fmla="*/ 277368 w 350520"/>
                <a:gd name="connsiteY5" fmla="*/ 176784 h 185928"/>
                <a:gd name="connsiteX6" fmla="*/ 350520 w 350520"/>
                <a:gd name="connsiteY6" fmla="*/ 176784 h 185928"/>
                <a:gd name="connsiteX7" fmla="*/ 350520 w 350520"/>
                <a:gd name="connsiteY7" fmla="*/ 0 h 185928"/>
                <a:gd name="connsiteX8" fmla="*/ 0 w 350520"/>
                <a:gd name="connsiteY8" fmla="*/ 3048 h 185928"/>
                <a:gd name="connsiteX0" fmla="*/ 3048 w 353568"/>
                <a:gd name="connsiteY0" fmla="*/ 3048 h 192762"/>
                <a:gd name="connsiteX1" fmla="*/ 0 w 353568"/>
                <a:gd name="connsiteY1" fmla="*/ 179832 h 192762"/>
                <a:gd name="connsiteX2" fmla="*/ 85344 w 353568"/>
                <a:gd name="connsiteY2" fmla="*/ 185928 h 192762"/>
                <a:gd name="connsiteX3" fmla="*/ 85344 w 353568"/>
                <a:gd name="connsiteY3" fmla="*/ 60960 h 192762"/>
                <a:gd name="connsiteX4" fmla="*/ 277368 w 353568"/>
                <a:gd name="connsiteY4" fmla="*/ 64008 h 192762"/>
                <a:gd name="connsiteX5" fmla="*/ 280416 w 353568"/>
                <a:gd name="connsiteY5" fmla="*/ 176784 h 192762"/>
                <a:gd name="connsiteX6" fmla="*/ 353568 w 353568"/>
                <a:gd name="connsiteY6" fmla="*/ 176784 h 192762"/>
                <a:gd name="connsiteX7" fmla="*/ 353568 w 353568"/>
                <a:gd name="connsiteY7" fmla="*/ 0 h 192762"/>
                <a:gd name="connsiteX8" fmla="*/ 3048 w 353568"/>
                <a:gd name="connsiteY8" fmla="*/ 3048 h 192762"/>
                <a:gd name="connsiteX0" fmla="*/ 3048 w 353568"/>
                <a:gd name="connsiteY0" fmla="*/ 3048 h 185928"/>
                <a:gd name="connsiteX1" fmla="*/ 0 w 353568"/>
                <a:gd name="connsiteY1" fmla="*/ 179832 h 185928"/>
                <a:gd name="connsiteX2" fmla="*/ 85344 w 353568"/>
                <a:gd name="connsiteY2" fmla="*/ 185928 h 185928"/>
                <a:gd name="connsiteX3" fmla="*/ 85344 w 353568"/>
                <a:gd name="connsiteY3" fmla="*/ 60960 h 185928"/>
                <a:gd name="connsiteX4" fmla="*/ 277368 w 353568"/>
                <a:gd name="connsiteY4" fmla="*/ 64008 h 185928"/>
                <a:gd name="connsiteX5" fmla="*/ 280416 w 353568"/>
                <a:gd name="connsiteY5" fmla="*/ 176784 h 185928"/>
                <a:gd name="connsiteX6" fmla="*/ 353568 w 353568"/>
                <a:gd name="connsiteY6" fmla="*/ 176784 h 185928"/>
                <a:gd name="connsiteX7" fmla="*/ 353568 w 353568"/>
                <a:gd name="connsiteY7" fmla="*/ 0 h 185928"/>
                <a:gd name="connsiteX8" fmla="*/ 3048 w 353568"/>
                <a:gd name="connsiteY8" fmla="*/ 3048 h 185928"/>
                <a:gd name="connsiteX0" fmla="*/ 3048 w 353568"/>
                <a:gd name="connsiteY0" fmla="*/ 3048 h 185928"/>
                <a:gd name="connsiteX1" fmla="*/ 0 w 353568"/>
                <a:gd name="connsiteY1" fmla="*/ 179832 h 185928"/>
                <a:gd name="connsiteX2" fmla="*/ 85344 w 353568"/>
                <a:gd name="connsiteY2" fmla="*/ 185928 h 185928"/>
                <a:gd name="connsiteX3" fmla="*/ 85344 w 353568"/>
                <a:gd name="connsiteY3" fmla="*/ 60960 h 185928"/>
                <a:gd name="connsiteX4" fmla="*/ 277368 w 353568"/>
                <a:gd name="connsiteY4" fmla="*/ 64008 h 185928"/>
                <a:gd name="connsiteX5" fmla="*/ 280416 w 353568"/>
                <a:gd name="connsiteY5" fmla="*/ 176784 h 185928"/>
                <a:gd name="connsiteX6" fmla="*/ 353568 w 353568"/>
                <a:gd name="connsiteY6" fmla="*/ 176784 h 185928"/>
                <a:gd name="connsiteX7" fmla="*/ 353568 w 353568"/>
                <a:gd name="connsiteY7" fmla="*/ 0 h 185928"/>
                <a:gd name="connsiteX8" fmla="*/ 3048 w 353568"/>
                <a:gd name="connsiteY8" fmla="*/ 3048 h 185928"/>
                <a:gd name="connsiteX0" fmla="*/ 8630 w 359150"/>
                <a:gd name="connsiteY0" fmla="*/ 3048 h 192927"/>
                <a:gd name="connsiteX1" fmla="*/ 5582 w 359150"/>
                <a:gd name="connsiteY1" fmla="*/ 179832 h 192927"/>
                <a:gd name="connsiteX2" fmla="*/ 90926 w 359150"/>
                <a:gd name="connsiteY2" fmla="*/ 179832 h 192927"/>
                <a:gd name="connsiteX3" fmla="*/ 90926 w 359150"/>
                <a:gd name="connsiteY3" fmla="*/ 60960 h 192927"/>
                <a:gd name="connsiteX4" fmla="*/ 282950 w 359150"/>
                <a:gd name="connsiteY4" fmla="*/ 64008 h 192927"/>
                <a:gd name="connsiteX5" fmla="*/ 285998 w 359150"/>
                <a:gd name="connsiteY5" fmla="*/ 176784 h 192927"/>
                <a:gd name="connsiteX6" fmla="*/ 359150 w 359150"/>
                <a:gd name="connsiteY6" fmla="*/ 176784 h 192927"/>
                <a:gd name="connsiteX7" fmla="*/ 359150 w 359150"/>
                <a:gd name="connsiteY7" fmla="*/ 0 h 192927"/>
                <a:gd name="connsiteX8" fmla="*/ 8630 w 359150"/>
                <a:gd name="connsiteY8" fmla="*/ 3048 h 192927"/>
                <a:gd name="connsiteX0" fmla="*/ 8630 w 359150"/>
                <a:gd name="connsiteY0" fmla="*/ 3048 h 179832"/>
                <a:gd name="connsiteX1" fmla="*/ 5582 w 359150"/>
                <a:gd name="connsiteY1" fmla="*/ 179832 h 179832"/>
                <a:gd name="connsiteX2" fmla="*/ 90926 w 359150"/>
                <a:gd name="connsiteY2" fmla="*/ 179832 h 179832"/>
                <a:gd name="connsiteX3" fmla="*/ 90926 w 359150"/>
                <a:gd name="connsiteY3" fmla="*/ 60960 h 179832"/>
                <a:gd name="connsiteX4" fmla="*/ 282950 w 359150"/>
                <a:gd name="connsiteY4" fmla="*/ 64008 h 179832"/>
                <a:gd name="connsiteX5" fmla="*/ 285998 w 359150"/>
                <a:gd name="connsiteY5" fmla="*/ 176784 h 179832"/>
                <a:gd name="connsiteX6" fmla="*/ 359150 w 359150"/>
                <a:gd name="connsiteY6" fmla="*/ 176784 h 179832"/>
                <a:gd name="connsiteX7" fmla="*/ 359150 w 359150"/>
                <a:gd name="connsiteY7" fmla="*/ 0 h 179832"/>
                <a:gd name="connsiteX8" fmla="*/ 8630 w 359150"/>
                <a:gd name="connsiteY8" fmla="*/ 3048 h 179832"/>
                <a:gd name="connsiteX0" fmla="*/ 3048 w 353568"/>
                <a:gd name="connsiteY0" fmla="*/ 3048 h 179832"/>
                <a:gd name="connsiteX1" fmla="*/ 0 w 353568"/>
                <a:gd name="connsiteY1" fmla="*/ 179832 h 179832"/>
                <a:gd name="connsiteX2" fmla="*/ 85344 w 353568"/>
                <a:gd name="connsiteY2" fmla="*/ 179832 h 179832"/>
                <a:gd name="connsiteX3" fmla="*/ 85344 w 353568"/>
                <a:gd name="connsiteY3" fmla="*/ 60960 h 179832"/>
                <a:gd name="connsiteX4" fmla="*/ 277368 w 353568"/>
                <a:gd name="connsiteY4" fmla="*/ 64008 h 179832"/>
                <a:gd name="connsiteX5" fmla="*/ 280416 w 353568"/>
                <a:gd name="connsiteY5" fmla="*/ 176784 h 179832"/>
                <a:gd name="connsiteX6" fmla="*/ 353568 w 353568"/>
                <a:gd name="connsiteY6" fmla="*/ 176784 h 179832"/>
                <a:gd name="connsiteX7" fmla="*/ 353568 w 353568"/>
                <a:gd name="connsiteY7" fmla="*/ 0 h 179832"/>
                <a:gd name="connsiteX8" fmla="*/ 3048 w 353568"/>
                <a:gd name="connsiteY8" fmla="*/ 3048 h 179832"/>
                <a:gd name="connsiteX0" fmla="*/ 0 w 350520"/>
                <a:gd name="connsiteY0" fmla="*/ 3048 h 188637"/>
                <a:gd name="connsiteX1" fmla="*/ 74 w 350520"/>
                <a:gd name="connsiteY1" fmla="*/ 179832 h 188637"/>
                <a:gd name="connsiteX2" fmla="*/ 82296 w 350520"/>
                <a:gd name="connsiteY2" fmla="*/ 179832 h 188637"/>
                <a:gd name="connsiteX3" fmla="*/ 82296 w 350520"/>
                <a:gd name="connsiteY3" fmla="*/ 60960 h 188637"/>
                <a:gd name="connsiteX4" fmla="*/ 274320 w 350520"/>
                <a:gd name="connsiteY4" fmla="*/ 64008 h 188637"/>
                <a:gd name="connsiteX5" fmla="*/ 277368 w 350520"/>
                <a:gd name="connsiteY5" fmla="*/ 176784 h 188637"/>
                <a:gd name="connsiteX6" fmla="*/ 350520 w 350520"/>
                <a:gd name="connsiteY6" fmla="*/ 176784 h 188637"/>
                <a:gd name="connsiteX7" fmla="*/ 350520 w 350520"/>
                <a:gd name="connsiteY7" fmla="*/ 0 h 188637"/>
                <a:gd name="connsiteX8" fmla="*/ 0 w 350520"/>
                <a:gd name="connsiteY8" fmla="*/ 3048 h 188637"/>
                <a:gd name="connsiteX0" fmla="*/ 0 w 350520"/>
                <a:gd name="connsiteY0" fmla="*/ 3048 h 188637"/>
                <a:gd name="connsiteX1" fmla="*/ 74 w 350520"/>
                <a:gd name="connsiteY1" fmla="*/ 179832 h 188637"/>
                <a:gd name="connsiteX2" fmla="*/ 82296 w 350520"/>
                <a:gd name="connsiteY2" fmla="*/ 179832 h 188637"/>
                <a:gd name="connsiteX3" fmla="*/ 82296 w 350520"/>
                <a:gd name="connsiteY3" fmla="*/ 60960 h 188637"/>
                <a:gd name="connsiteX4" fmla="*/ 274320 w 350520"/>
                <a:gd name="connsiteY4" fmla="*/ 64008 h 188637"/>
                <a:gd name="connsiteX5" fmla="*/ 277368 w 350520"/>
                <a:gd name="connsiteY5" fmla="*/ 176784 h 188637"/>
                <a:gd name="connsiteX6" fmla="*/ 350520 w 350520"/>
                <a:gd name="connsiteY6" fmla="*/ 176784 h 188637"/>
                <a:gd name="connsiteX7" fmla="*/ 350520 w 350520"/>
                <a:gd name="connsiteY7" fmla="*/ 0 h 188637"/>
                <a:gd name="connsiteX8" fmla="*/ 0 w 350520"/>
                <a:gd name="connsiteY8" fmla="*/ 3048 h 188637"/>
                <a:gd name="connsiteX0" fmla="*/ 0 w 350520"/>
                <a:gd name="connsiteY0" fmla="*/ 3048 h 179832"/>
                <a:gd name="connsiteX1" fmla="*/ 74 w 350520"/>
                <a:gd name="connsiteY1" fmla="*/ 179832 h 179832"/>
                <a:gd name="connsiteX2" fmla="*/ 82296 w 350520"/>
                <a:gd name="connsiteY2" fmla="*/ 179832 h 179832"/>
                <a:gd name="connsiteX3" fmla="*/ 82296 w 350520"/>
                <a:gd name="connsiteY3" fmla="*/ 60960 h 179832"/>
                <a:gd name="connsiteX4" fmla="*/ 274320 w 350520"/>
                <a:gd name="connsiteY4" fmla="*/ 64008 h 179832"/>
                <a:gd name="connsiteX5" fmla="*/ 277368 w 350520"/>
                <a:gd name="connsiteY5" fmla="*/ 176784 h 179832"/>
                <a:gd name="connsiteX6" fmla="*/ 350520 w 350520"/>
                <a:gd name="connsiteY6" fmla="*/ 176784 h 179832"/>
                <a:gd name="connsiteX7" fmla="*/ 350520 w 350520"/>
                <a:gd name="connsiteY7" fmla="*/ 0 h 179832"/>
                <a:gd name="connsiteX8" fmla="*/ 0 w 350520"/>
                <a:gd name="connsiteY8" fmla="*/ 3048 h 179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50520" h="179832">
                  <a:moveTo>
                    <a:pt x="0" y="3048"/>
                  </a:moveTo>
                  <a:cubicBezTo>
                    <a:pt x="25" y="61976"/>
                    <a:pt x="49" y="120904"/>
                    <a:pt x="74" y="179832"/>
                  </a:cubicBezTo>
                  <a:lnTo>
                    <a:pt x="82296" y="179832"/>
                  </a:lnTo>
                  <a:lnTo>
                    <a:pt x="82296" y="60960"/>
                  </a:lnTo>
                  <a:lnTo>
                    <a:pt x="274320" y="64008"/>
                  </a:lnTo>
                  <a:lnTo>
                    <a:pt x="277368" y="176784"/>
                  </a:lnTo>
                  <a:lnTo>
                    <a:pt x="350520" y="176784"/>
                  </a:lnTo>
                  <a:lnTo>
                    <a:pt x="350520" y="0"/>
                  </a:lnTo>
                  <a:lnTo>
                    <a:pt x="0" y="3048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" name="Oval 2"/>
          <p:cNvSpPr/>
          <p:nvPr/>
        </p:nvSpPr>
        <p:spPr>
          <a:xfrm>
            <a:off x="119915" y="2960206"/>
            <a:ext cx="8828532" cy="696468"/>
          </a:xfrm>
          <a:prstGeom prst="ellipse">
            <a:avLst/>
          </a:prstGeom>
          <a:noFill/>
          <a:ln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97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600" dirty="0" smtClean="0"/>
              <a:t>Design Tactic #2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Transportation Planning Applications Conference 2015</a:t>
            </a:r>
          </a:p>
        </p:txBody>
      </p:sp>
      <p:sp>
        <p:nvSpPr>
          <p:cNvPr id="59" name="Content Placeholder 58"/>
          <p:cNvSpPr>
            <a:spLocks noGrp="1"/>
          </p:cNvSpPr>
          <p:nvPr>
            <p:ph idx="1"/>
          </p:nvPr>
        </p:nvSpPr>
        <p:spPr>
          <a:xfrm>
            <a:off x="368353" y="1143000"/>
            <a:ext cx="8229600" cy="1030118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sz="36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Separation of Concerns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-94969" y="2514600"/>
            <a:ext cx="9258300" cy="2582651"/>
            <a:chOff x="-94969" y="2688865"/>
            <a:chExt cx="9258300" cy="2582651"/>
          </a:xfrm>
        </p:grpSpPr>
        <p:grpSp>
          <p:nvGrpSpPr>
            <p:cNvPr id="60" name="Group 59"/>
            <p:cNvGrpSpPr/>
            <p:nvPr/>
          </p:nvGrpSpPr>
          <p:grpSpPr>
            <a:xfrm>
              <a:off x="2198087" y="3291840"/>
              <a:ext cx="1420069" cy="1961388"/>
              <a:chOff x="2177377" y="3639312"/>
              <a:chExt cx="1420069" cy="1961388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2616708" y="3639312"/>
                <a:ext cx="192024" cy="13911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Parallelogram 15"/>
              <p:cNvSpPr/>
              <p:nvPr/>
            </p:nvSpPr>
            <p:spPr>
              <a:xfrm flipH="1">
                <a:off x="2177377" y="3771900"/>
                <a:ext cx="1420069" cy="1828800"/>
              </a:xfrm>
              <a:prstGeom prst="parallelogram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3"/>
              </a:fillRef>
              <a:effectRef idx="1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rgbClr val="000000"/>
                    </a:solidFill>
                  </a:rPr>
                  <a:t>AV Model</a:t>
                </a:r>
                <a:endParaRPr lang="en-US" b="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3543300" y="3291840"/>
              <a:ext cx="1600200" cy="1965960"/>
              <a:chOff x="3531977" y="3077793"/>
              <a:chExt cx="1600200" cy="1965960"/>
            </a:xfrm>
          </p:grpSpPr>
          <p:sp>
            <p:nvSpPr>
              <p:cNvPr id="50" name="Rectangle 49"/>
              <p:cNvSpPr/>
              <p:nvPr/>
            </p:nvSpPr>
            <p:spPr>
              <a:xfrm>
                <a:off x="4255258" y="3077793"/>
                <a:ext cx="192024" cy="137160"/>
              </a:xfrm>
              <a:prstGeom prst="rect">
                <a:avLst/>
              </a:prstGeom>
              <a:solidFill>
                <a:srgbClr val="00466E"/>
              </a:solidFill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Flowchart: Manual Operation 8"/>
              <p:cNvSpPr/>
              <p:nvPr/>
            </p:nvSpPr>
            <p:spPr>
              <a:xfrm>
                <a:off x="3531977" y="3214953"/>
                <a:ext cx="1600200" cy="1828800"/>
              </a:xfrm>
              <a:prstGeom prst="flowChartManualOperation">
                <a:avLst/>
              </a:prstGeom>
              <a:solidFill>
                <a:srgbClr val="00466E"/>
              </a:solidFill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3"/>
              </a:fillRef>
              <a:effectRef idx="1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b="1" dirty="0" smtClean="0"/>
                  <a:t>CDAP Model</a:t>
                </a:r>
                <a:endParaRPr lang="en-US" b="1" dirty="0"/>
              </a:p>
            </p:txBody>
          </p:sp>
        </p:grpSp>
        <p:grpSp>
          <p:nvGrpSpPr>
            <p:cNvPr id="53" name="Group 52"/>
            <p:cNvGrpSpPr/>
            <p:nvPr/>
          </p:nvGrpSpPr>
          <p:grpSpPr>
            <a:xfrm>
              <a:off x="5317679" y="3285674"/>
              <a:ext cx="1342911" cy="1985842"/>
              <a:chOff x="5350407" y="2628900"/>
              <a:chExt cx="1342911" cy="1985842"/>
            </a:xfrm>
          </p:grpSpPr>
          <p:sp>
            <p:nvSpPr>
              <p:cNvPr id="51" name="Rectangle 50"/>
              <p:cNvSpPr/>
              <p:nvPr/>
            </p:nvSpPr>
            <p:spPr>
              <a:xfrm>
                <a:off x="5925851" y="2628900"/>
                <a:ext cx="192024" cy="137160"/>
              </a:xfrm>
              <a:prstGeom prst="rect">
                <a:avLst/>
              </a:prstGeom>
              <a:solidFill>
                <a:srgbClr val="00466E"/>
              </a:solidFill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Flowchart: Delay 24"/>
              <p:cNvSpPr/>
              <p:nvPr/>
            </p:nvSpPr>
            <p:spPr>
              <a:xfrm rot="16200000">
                <a:off x="5086312" y="3007736"/>
                <a:ext cx="1871101" cy="1342911"/>
              </a:xfrm>
              <a:prstGeom prst="flowChartDelay">
                <a:avLst/>
              </a:prstGeom>
              <a:solidFill>
                <a:srgbClr val="00466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" lIns="0" tIns="0" rIns="0" bIns="0" rtlCol="0" anchor="ctr"/>
              <a:lstStyle/>
              <a:p>
                <a:pPr algn="ctr"/>
                <a:r>
                  <a:rPr lang="en-US" b="1" dirty="0" smtClean="0"/>
                  <a:t>Tour-Level Models</a:t>
                </a:r>
                <a:endParaRPr lang="en-US" b="1" dirty="0"/>
              </a:p>
            </p:txBody>
          </p:sp>
        </p:grpSp>
        <p:grpSp>
          <p:nvGrpSpPr>
            <p:cNvPr id="55" name="Group 54"/>
            <p:cNvGrpSpPr/>
            <p:nvPr/>
          </p:nvGrpSpPr>
          <p:grpSpPr>
            <a:xfrm>
              <a:off x="6867144" y="3308440"/>
              <a:ext cx="1600201" cy="1924155"/>
              <a:chOff x="6803136" y="2860116"/>
              <a:chExt cx="1600201" cy="1924155"/>
            </a:xfrm>
          </p:grpSpPr>
          <p:sp>
            <p:nvSpPr>
              <p:cNvPr id="54" name="Rectangle 53"/>
              <p:cNvSpPr/>
              <p:nvPr/>
            </p:nvSpPr>
            <p:spPr>
              <a:xfrm>
                <a:off x="7454865" y="2860116"/>
                <a:ext cx="192024" cy="111684"/>
              </a:xfrm>
              <a:prstGeom prst="rect">
                <a:avLst/>
              </a:prstGeom>
              <a:solidFill>
                <a:srgbClr val="00466E"/>
              </a:solidFill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Flowchart: Punched Tape 28"/>
              <p:cNvSpPr/>
              <p:nvPr/>
            </p:nvSpPr>
            <p:spPr>
              <a:xfrm rot="16200000">
                <a:off x="6697002" y="3077935"/>
                <a:ext cx="1812470" cy="1600201"/>
              </a:xfrm>
              <a:prstGeom prst="flowChartPunchedTape">
                <a:avLst/>
              </a:prstGeom>
              <a:solidFill>
                <a:srgbClr val="00466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" lIns="0" tIns="0" rIns="0" bIns="0" rtlCol="0" anchor="ctr"/>
              <a:lstStyle/>
              <a:p>
                <a:pPr algn="ctr"/>
                <a:r>
                  <a:rPr lang="en-US" b="1" dirty="0" smtClean="0"/>
                  <a:t>Trip-Level Models</a:t>
                </a:r>
                <a:endParaRPr lang="en-US" dirty="0"/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201168" y="3081528"/>
              <a:ext cx="1828800" cy="2171700"/>
              <a:chOff x="234277" y="3458448"/>
              <a:chExt cx="1828800" cy="2171700"/>
            </a:xfrm>
          </p:grpSpPr>
          <p:grpSp>
            <p:nvGrpSpPr>
              <p:cNvPr id="43" name="Group 42"/>
              <p:cNvGrpSpPr/>
              <p:nvPr/>
            </p:nvGrpSpPr>
            <p:grpSpPr>
              <a:xfrm>
                <a:off x="234277" y="3458448"/>
                <a:ext cx="1828800" cy="2171700"/>
                <a:chOff x="316775" y="2996482"/>
                <a:chExt cx="1828800" cy="2065468"/>
              </a:xfrm>
            </p:grpSpPr>
            <p:sp>
              <p:nvSpPr>
                <p:cNvPr id="15" name="Isosceles Triangle 14"/>
                <p:cNvSpPr/>
                <p:nvPr/>
              </p:nvSpPr>
              <p:spPr>
                <a:xfrm>
                  <a:off x="316775" y="2996482"/>
                  <a:ext cx="1828800" cy="2065468"/>
                </a:xfrm>
                <a:prstGeom prst="triangle">
                  <a:avLst/>
                </a:prstGeom>
                <a:solidFill>
                  <a:srgbClr val="00466E"/>
                </a:solidFill>
                <a:ln>
                  <a:noFill/>
                </a:ln>
              </p:spPr>
              <p:style>
                <a:lnRef idx="3">
                  <a:schemeClr val="lt1"/>
                </a:lnRef>
                <a:fillRef idx="1">
                  <a:schemeClr val="accent3"/>
                </a:fillRef>
                <a:effectRef idx="1">
                  <a:schemeClr val="accent3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endParaRPr lang="en-US" b="1" dirty="0"/>
                </a:p>
              </p:txBody>
            </p:sp>
            <p:grpSp>
              <p:nvGrpSpPr>
                <p:cNvPr id="42" name="Group 41"/>
                <p:cNvGrpSpPr/>
                <p:nvPr/>
              </p:nvGrpSpPr>
              <p:grpSpPr>
                <a:xfrm>
                  <a:off x="1059725" y="2996482"/>
                  <a:ext cx="342900" cy="318218"/>
                  <a:chOff x="944336" y="2698499"/>
                  <a:chExt cx="342900" cy="318218"/>
                </a:xfrm>
              </p:grpSpPr>
              <p:sp>
                <p:nvSpPr>
                  <p:cNvPr id="40" name="Rectangle 39"/>
                  <p:cNvSpPr/>
                  <p:nvPr/>
                </p:nvSpPr>
                <p:spPr>
                  <a:xfrm>
                    <a:off x="944336" y="2698499"/>
                    <a:ext cx="342900" cy="318218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1" name="Rectangle 40"/>
                  <p:cNvSpPr/>
                  <p:nvPr/>
                </p:nvSpPr>
                <p:spPr>
                  <a:xfrm>
                    <a:off x="1017814" y="2902075"/>
                    <a:ext cx="201168" cy="114300"/>
                  </a:xfrm>
                  <a:prstGeom prst="rect">
                    <a:avLst/>
                  </a:prstGeom>
                  <a:solidFill>
                    <a:srgbClr val="00466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sp>
            <p:nvSpPr>
              <p:cNvPr id="61" name="Rectangle 60"/>
              <p:cNvSpPr/>
              <p:nvPr/>
            </p:nvSpPr>
            <p:spPr>
              <a:xfrm>
                <a:off x="722920" y="4359632"/>
                <a:ext cx="851515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chemeClr val="bg1"/>
                    </a:solidFill>
                  </a:rPr>
                  <a:t>AO </a:t>
                </a:r>
                <a:r>
                  <a:rPr lang="en-US" b="1" dirty="0" smtClean="0">
                    <a:solidFill>
                      <a:schemeClr val="bg1"/>
                    </a:solidFill>
                  </a:rPr>
                  <a:t/>
                </a:r>
                <a:br>
                  <a:rPr lang="en-US" b="1" dirty="0" smtClean="0">
                    <a:solidFill>
                      <a:schemeClr val="bg1"/>
                    </a:solidFill>
                  </a:rPr>
                </a:br>
                <a:r>
                  <a:rPr lang="en-US" b="1" dirty="0" smtClean="0">
                    <a:solidFill>
                      <a:schemeClr val="bg1"/>
                    </a:solidFill>
                  </a:rPr>
                  <a:t>Model</a:t>
                </a:r>
                <a:endParaRPr lang="en-US" b="1" dirty="0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5" name="Straight Connector 4"/>
            <p:cNvCxnSpPr/>
            <p:nvPr/>
          </p:nvCxnSpPr>
          <p:spPr>
            <a:xfrm>
              <a:off x="-94969" y="4914900"/>
              <a:ext cx="9258300" cy="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grpSp>
          <p:nvGrpSpPr>
            <p:cNvPr id="49" name="Group 48"/>
            <p:cNvGrpSpPr/>
            <p:nvPr/>
          </p:nvGrpSpPr>
          <p:grpSpPr>
            <a:xfrm>
              <a:off x="654103" y="2688865"/>
              <a:ext cx="7977188" cy="740664"/>
              <a:chOff x="685800" y="2002536"/>
              <a:chExt cx="7977188" cy="740664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685800" y="2002536"/>
                <a:ext cx="7977188" cy="571500"/>
              </a:xfrm>
              <a:prstGeom prst="rect">
                <a:avLst/>
              </a:prstGeom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smtClean="0"/>
                  <a:t>Simulation Engine</a:t>
                </a:r>
              </a:p>
            </p:txBody>
          </p:sp>
          <p:sp>
            <p:nvSpPr>
              <p:cNvPr id="44" name="Freeform 43"/>
              <p:cNvSpPr/>
              <p:nvPr/>
            </p:nvSpPr>
            <p:spPr>
              <a:xfrm>
                <a:off x="971550" y="2563368"/>
                <a:ext cx="342210" cy="179832"/>
              </a:xfrm>
              <a:custGeom>
                <a:avLst/>
                <a:gdLst>
                  <a:gd name="connsiteX0" fmla="*/ 6096 w 350520"/>
                  <a:gd name="connsiteY0" fmla="*/ 170688 h 180542"/>
                  <a:gd name="connsiteX1" fmla="*/ 6096 w 350520"/>
                  <a:gd name="connsiteY1" fmla="*/ 170688 h 180542"/>
                  <a:gd name="connsiteX2" fmla="*/ 33528 w 350520"/>
                  <a:gd name="connsiteY2" fmla="*/ 176784 h 180542"/>
                  <a:gd name="connsiteX3" fmla="*/ 85344 w 350520"/>
                  <a:gd name="connsiteY3" fmla="*/ 179832 h 180542"/>
                  <a:gd name="connsiteX4" fmla="*/ 82296 w 350520"/>
                  <a:gd name="connsiteY4" fmla="*/ 170688 h 180542"/>
                  <a:gd name="connsiteX5" fmla="*/ 82296 w 350520"/>
                  <a:gd name="connsiteY5" fmla="*/ 60960 h 180542"/>
                  <a:gd name="connsiteX6" fmla="*/ 274320 w 350520"/>
                  <a:gd name="connsiteY6" fmla="*/ 64008 h 180542"/>
                  <a:gd name="connsiteX7" fmla="*/ 277368 w 350520"/>
                  <a:gd name="connsiteY7" fmla="*/ 176784 h 180542"/>
                  <a:gd name="connsiteX8" fmla="*/ 350520 w 350520"/>
                  <a:gd name="connsiteY8" fmla="*/ 176784 h 180542"/>
                  <a:gd name="connsiteX9" fmla="*/ 350520 w 350520"/>
                  <a:gd name="connsiteY9" fmla="*/ 0 h 180542"/>
                  <a:gd name="connsiteX10" fmla="*/ 0 w 350520"/>
                  <a:gd name="connsiteY10" fmla="*/ 3048 h 180542"/>
                  <a:gd name="connsiteX11" fmla="*/ 6096 w 350520"/>
                  <a:gd name="connsiteY11" fmla="*/ 170688 h 180542"/>
                  <a:gd name="connsiteX0" fmla="*/ 6096 w 350520"/>
                  <a:gd name="connsiteY0" fmla="*/ 170688 h 179832"/>
                  <a:gd name="connsiteX1" fmla="*/ 6096 w 350520"/>
                  <a:gd name="connsiteY1" fmla="*/ 170688 h 179832"/>
                  <a:gd name="connsiteX2" fmla="*/ 85344 w 350520"/>
                  <a:gd name="connsiteY2" fmla="*/ 179832 h 179832"/>
                  <a:gd name="connsiteX3" fmla="*/ 82296 w 350520"/>
                  <a:gd name="connsiteY3" fmla="*/ 170688 h 179832"/>
                  <a:gd name="connsiteX4" fmla="*/ 82296 w 350520"/>
                  <a:gd name="connsiteY4" fmla="*/ 60960 h 179832"/>
                  <a:gd name="connsiteX5" fmla="*/ 274320 w 350520"/>
                  <a:gd name="connsiteY5" fmla="*/ 64008 h 179832"/>
                  <a:gd name="connsiteX6" fmla="*/ 277368 w 350520"/>
                  <a:gd name="connsiteY6" fmla="*/ 176784 h 179832"/>
                  <a:gd name="connsiteX7" fmla="*/ 350520 w 350520"/>
                  <a:gd name="connsiteY7" fmla="*/ 176784 h 179832"/>
                  <a:gd name="connsiteX8" fmla="*/ 350520 w 350520"/>
                  <a:gd name="connsiteY8" fmla="*/ 0 h 179832"/>
                  <a:gd name="connsiteX9" fmla="*/ 0 w 350520"/>
                  <a:gd name="connsiteY9" fmla="*/ 3048 h 179832"/>
                  <a:gd name="connsiteX10" fmla="*/ 6096 w 350520"/>
                  <a:gd name="connsiteY10" fmla="*/ 170688 h 179832"/>
                  <a:gd name="connsiteX0" fmla="*/ 6096 w 350520"/>
                  <a:gd name="connsiteY0" fmla="*/ 170688 h 178816"/>
                  <a:gd name="connsiteX1" fmla="*/ 6096 w 350520"/>
                  <a:gd name="connsiteY1" fmla="*/ 170688 h 178816"/>
                  <a:gd name="connsiteX2" fmla="*/ 82296 w 350520"/>
                  <a:gd name="connsiteY2" fmla="*/ 170688 h 178816"/>
                  <a:gd name="connsiteX3" fmla="*/ 82296 w 350520"/>
                  <a:gd name="connsiteY3" fmla="*/ 60960 h 178816"/>
                  <a:gd name="connsiteX4" fmla="*/ 274320 w 350520"/>
                  <a:gd name="connsiteY4" fmla="*/ 64008 h 178816"/>
                  <a:gd name="connsiteX5" fmla="*/ 277368 w 350520"/>
                  <a:gd name="connsiteY5" fmla="*/ 176784 h 178816"/>
                  <a:gd name="connsiteX6" fmla="*/ 350520 w 350520"/>
                  <a:gd name="connsiteY6" fmla="*/ 176784 h 178816"/>
                  <a:gd name="connsiteX7" fmla="*/ 350520 w 350520"/>
                  <a:gd name="connsiteY7" fmla="*/ 0 h 178816"/>
                  <a:gd name="connsiteX8" fmla="*/ 0 w 350520"/>
                  <a:gd name="connsiteY8" fmla="*/ 3048 h 178816"/>
                  <a:gd name="connsiteX9" fmla="*/ 6096 w 350520"/>
                  <a:gd name="connsiteY9" fmla="*/ 170688 h 178816"/>
                  <a:gd name="connsiteX0" fmla="*/ 6096 w 350520"/>
                  <a:gd name="connsiteY0" fmla="*/ 170688 h 180580"/>
                  <a:gd name="connsiteX1" fmla="*/ 6096 w 350520"/>
                  <a:gd name="connsiteY1" fmla="*/ 170688 h 180580"/>
                  <a:gd name="connsiteX2" fmla="*/ 82296 w 350520"/>
                  <a:gd name="connsiteY2" fmla="*/ 170688 h 180580"/>
                  <a:gd name="connsiteX3" fmla="*/ 82296 w 350520"/>
                  <a:gd name="connsiteY3" fmla="*/ 60960 h 180580"/>
                  <a:gd name="connsiteX4" fmla="*/ 274320 w 350520"/>
                  <a:gd name="connsiteY4" fmla="*/ 64008 h 180580"/>
                  <a:gd name="connsiteX5" fmla="*/ 277368 w 350520"/>
                  <a:gd name="connsiteY5" fmla="*/ 176784 h 180580"/>
                  <a:gd name="connsiteX6" fmla="*/ 350520 w 350520"/>
                  <a:gd name="connsiteY6" fmla="*/ 176784 h 180580"/>
                  <a:gd name="connsiteX7" fmla="*/ 350520 w 350520"/>
                  <a:gd name="connsiteY7" fmla="*/ 0 h 180580"/>
                  <a:gd name="connsiteX8" fmla="*/ 0 w 350520"/>
                  <a:gd name="connsiteY8" fmla="*/ 3048 h 180580"/>
                  <a:gd name="connsiteX9" fmla="*/ 6096 w 350520"/>
                  <a:gd name="connsiteY9" fmla="*/ 170688 h 180580"/>
                  <a:gd name="connsiteX0" fmla="*/ 6096 w 350520"/>
                  <a:gd name="connsiteY0" fmla="*/ 170688 h 176784"/>
                  <a:gd name="connsiteX1" fmla="*/ 6096 w 350520"/>
                  <a:gd name="connsiteY1" fmla="*/ 170688 h 176784"/>
                  <a:gd name="connsiteX2" fmla="*/ 82296 w 350520"/>
                  <a:gd name="connsiteY2" fmla="*/ 170688 h 176784"/>
                  <a:gd name="connsiteX3" fmla="*/ 82296 w 350520"/>
                  <a:gd name="connsiteY3" fmla="*/ 60960 h 176784"/>
                  <a:gd name="connsiteX4" fmla="*/ 274320 w 350520"/>
                  <a:gd name="connsiteY4" fmla="*/ 64008 h 176784"/>
                  <a:gd name="connsiteX5" fmla="*/ 277368 w 350520"/>
                  <a:gd name="connsiteY5" fmla="*/ 176784 h 176784"/>
                  <a:gd name="connsiteX6" fmla="*/ 350520 w 350520"/>
                  <a:gd name="connsiteY6" fmla="*/ 176784 h 176784"/>
                  <a:gd name="connsiteX7" fmla="*/ 350520 w 350520"/>
                  <a:gd name="connsiteY7" fmla="*/ 0 h 176784"/>
                  <a:gd name="connsiteX8" fmla="*/ 0 w 350520"/>
                  <a:gd name="connsiteY8" fmla="*/ 3048 h 176784"/>
                  <a:gd name="connsiteX9" fmla="*/ 6096 w 350520"/>
                  <a:gd name="connsiteY9" fmla="*/ 170688 h 176784"/>
                  <a:gd name="connsiteX0" fmla="*/ 6096 w 350520"/>
                  <a:gd name="connsiteY0" fmla="*/ 179832 h 179832"/>
                  <a:gd name="connsiteX1" fmla="*/ 6096 w 350520"/>
                  <a:gd name="connsiteY1" fmla="*/ 170688 h 179832"/>
                  <a:gd name="connsiteX2" fmla="*/ 82296 w 350520"/>
                  <a:gd name="connsiteY2" fmla="*/ 170688 h 179832"/>
                  <a:gd name="connsiteX3" fmla="*/ 82296 w 350520"/>
                  <a:gd name="connsiteY3" fmla="*/ 60960 h 179832"/>
                  <a:gd name="connsiteX4" fmla="*/ 274320 w 350520"/>
                  <a:gd name="connsiteY4" fmla="*/ 64008 h 179832"/>
                  <a:gd name="connsiteX5" fmla="*/ 277368 w 350520"/>
                  <a:gd name="connsiteY5" fmla="*/ 176784 h 179832"/>
                  <a:gd name="connsiteX6" fmla="*/ 350520 w 350520"/>
                  <a:gd name="connsiteY6" fmla="*/ 176784 h 179832"/>
                  <a:gd name="connsiteX7" fmla="*/ 350520 w 350520"/>
                  <a:gd name="connsiteY7" fmla="*/ 0 h 179832"/>
                  <a:gd name="connsiteX8" fmla="*/ 0 w 350520"/>
                  <a:gd name="connsiteY8" fmla="*/ 3048 h 179832"/>
                  <a:gd name="connsiteX9" fmla="*/ 6096 w 350520"/>
                  <a:gd name="connsiteY9" fmla="*/ 179832 h 179832"/>
                  <a:gd name="connsiteX0" fmla="*/ 6096 w 350520"/>
                  <a:gd name="connsiteY0" fmla="*/ 179832 h 185928"/>
                  <a:gd name="connsiteX1" fmla="*/ 6096 w 350520"/>
                  <a:gd name="connsiteY1" fmla="*/ 170688 h 185928"/>
                  <a:gd name="connsiteX2" fmla="*/ 82296 w 350520"/>
                  <a:gd name="connsiteY2" fmla="*/ 185928 h 185928"/>
                  <a:gd name="connsiteX3" fmla="*/ 82296 w 350520"/>
                  <a:gd name="connsiteY3" fmla="*/ 60960 h 185928"/>
                  <a:gd name="connsiteX4" fmla="*/ 274320 w 350520"/>
                  <a:gd name="connsiteY4" fmla="*/ 64008 h 185928"/>
                  <a:gd name="connsiteX5" fmla="*/ 277368 w 350520"/>
                  <a:gd name="connsiteY5" fmla="*/ 176784 h 185928"/>
                  <a:gd name="connsiteX6" fmla="*/ 350520 w 350520"/>
                  <a:gd name="connsiteY6" fmla="*/ 176784 h 185928"/>
                  <a:gd name="connsiteX7" fmla="*/ 350520 w 350520"/>
                  <a:gd name="connsiteY7" fmla="*/ 0 h 185928"/>
                  <a:gd name="connsiteX8" fmla="*/ 0 w 350520"/>
                  <a:gd name="connsiteY8" fmla="*/ 3048 h 185928"/>
                  <a:gd name="connsiteX9" fmla="*/ 6096 w 350520"/>
                  <a:gd name="connsiteY9" fmla="*/ 179832 h 185928"/>
                  <a:gd name="connsiteX0" fmla="*/ 881 w 354449"/>
                  <a:gd name="connsiteY0" fmla="*/ 210312 h 210312"/>
                  <a:gd name="connsiteX1" fmla="*/ 10025 w 354449"/>
                  <a:gd name="connsiteY1" fmla="*/ 170688 h 210312"/>
                  <a:gd name="connsiteX2" fmla="*/ 86225 w 354449"/>
                  <a:gd name="connsiteY2" fmla="*/ 185928 h 210312"/>
                  <a:gd name="connsiteX3" fmla="*/ 86225 w 354449"/>
                  <a:gd name="connsiteY3" fmla="*/ 60960 h 210312"/>
                  <a:gd name="connsiteX4" fmla="*/ 278249 w 354449"/>
                  <a:gd name="connsiteY4" fmla="*/ 64008 h 210312"/>
                  <a:gd name="connsiteX5" fmla="*/ 281297 w 354449"/>
                  <a:gd name="connsiteY5" fmla="*/ 176784 h 210312"/>
                  <a:gd name="connsiteX6" fmla="*/ 354449 w 354449"/>
                  <a:gd name="connsiteY6" fmla="*/ 176784 h 210312"/>
                  <a:gd name="connsiteX7" fmla="*/ 354449 w 354449"/>
                  <a:gd name="connsiteY7" fmla="*/ 0 h 210312"/>
                  <a:gd name="connsiteX8" fmla="*/ 3929 w 354449"/>
                  <a:gd name="connsiteY8" fmla="*/ 3048 h 210312"/>
                  <a:gd name="connsiteX9" fmla="*/ 881 w 354449"/>
                  <a:gd name="connsiteY9" fmla="*/ 210312 h 210312"/>
                  <a:gd name="connsiteX0" fmla="*/ 0 w 350520"/>
                  <a:gd name="connsiteY0" fmla="*/ 3048 h 185928"/>
                  <a:gd name="connsiteX1" fmla="*/ 6096 w 350520"/>
                  <a:gd name="connsiteY1" fmla="*/ 170688 h 185928"/>
                  <a:gd name="connsiteX2" fmla="*/ 82296 w 350520"/>
                  <a:gd name="connsiteY2" fmla="*/ 185928 h 185928"/>
                  <a:gd name="connsiteX3" fmla="*/ 82296 w 350520"/>
                  <a:gd name="connsiteY3" fmla="*/ 60960 h 185928"/>
                  <a:gd name="connsiteX4" fmla="*/ 274320 w 350520"/>
                  <a:gd name="connsiteY4" fmla="*/ 64008 h 185928"/>
                  <a:gd name="connsiteX5" fmla="*/ 277368 w 350520"/>
                  <a:gd name="connsiteY5" fmla="*/ 176784 h 185928"/>
                  <a:gd name="connsiteX6" fmla="*/ 350520 w 350520"/>
                  <a:gd name="connsiteY6" fmla="*/ 176784 h 185928"/>
                  <a:gd name="connsiteX7" fmla="*/ 350520 w 350520"/>
                  <a:gd name="connsiteY7" fmla="*/ 0 h 185928"/>
                  <a:gd name="connsiteX8" fmla="*/ 0 w 350520"/>
                  <a:gd name="connsiteY8" fmla="*/ 3048 h 185928"/>
                  <a:gd name="connsiteX0" fmla="*/ 3048 w 353568"/>
                  <a:gd name="connsiteY0" fmla="*/ 3048 h 192762"/>
                  <a:gd name="connsiteX1" fmla="*/ 0 w 353568"/>
                  <a:gd name="connsiteY1" fmla="*/ 179832 h 192762"/>
                  <a:gd name="connsiteX2" fmla="*/ 85344 w 353568"/>
                  <a:gd name="connsiteY2" fmla="*/ 185928 h 192762"/>
                  <a:gd name="connsiteX3" fmla="*/ 85344 w 353568"/>
                  <a:gd name="connsiteY3" fmla="*/ 60960 h 192762"/>
                  <a:gd name="connsiteX4" fmla="*/ 277368 w 353568"/>
                  <a:gd name="connsiteY4" fmla="*/ 64008 h 192762"/>
                  <a:gd name="connsiteX5" fmla="*/ 280416 w 353568"/>
                  <a:gd name="connsiteY5" fmla="*/ 176784 h 192762"/>
                  <a:gd name="connsiteX6" fmla="*/ 353568 w 353568"/>
                  <a:gd name="connsiteY6" fmla="*/ 176784 h 192762"/>
                  <a:gd name="connsiteX7" fmla="*/ 353568 w 353568"/>
                  <a:gd name="connsiteY7" fmla="*/ 0 h 192762"/>
                  <a:gd name="connsiteX8" fmla="*/ 3048 w 353568"/>
                  <a:gd name="connsiteY8" fmla="*/ 3048 h 192762"/>
                  <a:gd name="connsiteX0" fmla="*/ 3048 w 353568"/>
                  <a:gd name="connsiteY0" fmla="*/ 3048 h 185928"/>
                  <a:gd name="connsiteX1" fmla="*/ 0 w 353568"/>
                  <a:gd name="connsiteY1" fmla="*/ 179832 h 185928"/>
                  <a:gd name="connsiteX2" fmla="*/ 85344 w 353568"/>
                  <a:gd name="connsiteY2" fmla="*/ 185928 h 185928"/>
                  <a:gd name="connsiteX3" fmla="*/ 85344 w 353568"/>
                  <a:gd name="connsiteY3" fmla="*/ 60960 h 185928"/>
                  <a:gd name="connsiteX4" fmla="*/ 277368 w 353568"/>
                  <a:gd name="connsiteY4" fmla="*/ 64008 h 185928"/>
                  <a:gd name="connsiteX5" fmla="*/ 280416 w 353568"/>
                  <a:gd name="connsiteY5" fmla="*/ 176784 h 185928"/>
                  <a:gd name="connsiteX6" fmla="*/ 353568 w 353568"/>
                  <a:gd name="connsiteY6" fmla="*/ 176784 h 185928"/>
                  <a:gd name="connsiteX7" fmla="*/ 353568 w 353568"/>
                  <a:gd name="connsiteY7" fmla="*/ 0 h 185928"/>
                  <a:gd name="connsiteX8" fmla="*/ 3048 w 353568"/>
                  <a:gd name="connsiteY8" fmla="*/ 3048 h 185928"/>
                  <a:gd name="connsiteX0" fmla="*/ 3048 w 353568"/>
                  <a:gd name="connsiteY0" fmla="*/ 3048 h 185928"/>
                  <a:gd name="connsiteX1" fmla="*/ 0 w 353568"/>
                  <a:gd name="connsiteY1" fmla="*/ 179832 h 185928"/>
                  <a:gd name="connsiteX2" fmla="*/ 85344 w 353568"/>
                  <a:gd name="connsiteY2" fmla="*/ 185928 h 185928"/>
                  <a:gd name="connsiteX3" fmla="*/ 85344 w 353568"/>
                  <a:gd name="connsiteY3" fmla="*/ 60960 h 185928"/>
                  <a:gd name="connsiteX4" fmla="*/ 277368 w 353568"/>
                  <a:gd name="connsiteY4" fmla="*/ 64008 h 185928"/>
                  <a:gd name="connsiteX5" fmla="*/ 280416 w 353568"/>
                  <a:gd name="connsiteY5" fmla="*/ 176784 h 185928"/>
                  <a:gd name="connsiteX6" fmla="*/ 353568 w 353568"/>
                  <a:gd name="connsiteY6" fmla="*/ 176784 h 185928"/>
                  <a:gd name="connsiteX7" fmla="*/ 353568 w 353568"/>
                  <a:gd name="connsiteY7" fmla="*/ 0 h 185928"/>
                  <a:gd name="connsiteX8" fmla="*/ 3048 w 353568"/>
                  <a:gd name="connsiteY8" fmla="*/ 3048 h 185928"/>
                  <a:gd name="connsiteX0" fmla="*/ 8630 w 359150"/>
                  <a:gd name="connsiteY0" fmla="*/ 3048 h 192927"/>
                  <a:gd name="connsiteX1" fmla="*/ 5582 w 359150"/>
                  <a:gd name="connsiteY1" fmla="*/ 179832 h 192927"/>
                  <a:gd name="connsiteX2" fmla="*/ 90926 w 359150"/>
                  <a:gd name="connsiteY2" fmla="*/ 179832 h 192927"/>
                  <a:gd name="connsiteX3" fmla="*/ 90926 w 359150"/>
                  <a:gd name="connsiteY3" fmla="*/ 60960 h 192927"/>
                  <a:gd name="connsiteX4" fmla="*/ 282950 w 359150"/>
                  <a:gd name="connsiteY4" fmla="*/ 64008 h 192927"/>
                  <a:gd name="connsiteX5" fmla="*/ 285998 w 359150"/>
                  <a:gd name="connsiteY5" fmla="*/ 176784 h 192927"/>
                  <a:gd name="connsiteX6" fmla="*/ 359150 w 359150"/>
                  <a:gd name="connsiteY6" fmla="*/ 176784 h 192927"/>
                  <a:gd name="connsiteX7" fmla="*/ 359150 w 359150"/>
                  <a:gd name="connsiteY7" fmla="*/ 0 h 192927"/>
                  <a:gd name="connsiteX8" fmla="*/ 8630 w 359150"/>
                  <a:gd name="connsiteY8" fmla="*/ 3048 h 192927"/>
                  <a:gd name="connsiteX0" fmla="*/ 8630 w 359150"/>
                  <a:gd name="connsiteY0" fmla="*/ 3048 h 179832"/>
                  <a:gd name="connsiteX1" fmla="*/ 5582 w 359150"/>
                  <a:gd name="connsiteY1" fmla="*/ 179832 h 179832"/>
                  <a:gd name="connsiteX2" fmla="*/ 90926 w 359150"/>
                  <a:gd name="connsiteY2" fmla="*/ 179832 h 179832"/>
                  <a:gd name="connsiteX3" fmla="*/ 90926 w 359150"/>
                  <a:gd name="connsiteY3" fmla="*/ 60960 h 179832"/>
                  <a:gd name="connsiteX4" fmla="*/ 282950 w 359150"/>
                  <a:gd name="connsiteY4" fmla="*/ 64008 h 179832"/>
                  <a:gd name="connsiteX5" fmla="*/ 285998 w 359150"/>
                  <a:gd name="connsiteY5" fmla="*/ 176784 h 179832"/>
                  <a:gd name="connsiteX6" fmla="*/ 359150 w 359150"/>
                  <a:gd name="connsiteY6" fmla="*/ 176784 h 179832"/>
                  <a:gd name="connsiteX7" fmla="*/ 359150 w 359150"/>
                  <a:gd name="connsiteY7" fmla="*/ 0 h 179832"/>
                  <a:gd name="connsiteX8" fmla="*/ 8630 w 359150"/>
                  <a:gd name="connsiteY8" fmla="*/ 3048 h 179832"/>
                  <a:gd name="connsiteX0" fmla="*/ 3048 w 353568"/>
                  <a:gd name="connsiteY0" fmla="*/ 3048 h 179832"/>
                  <a:gd name="connsiteX1" fmla="*/ 0 w 353568"/>
                  <a:gd name="connsiteY1" fmla="*/ 179832 h 179832"/>
                  <a:gd name="connsiteX2" fmla="*/ 85344 w 353568"/>
                  <a:gd name="connsiteY2" fmla="*/ 179832 h 179832"/>
                  <a:gd name="connsiteX3" fmla="*/ 85344 w 353568"/>
                  <a:gd name="connsiteY3" fmla="*/ 60960 h 179832"/>
                  <a:gd name="connsiteX4" fmla="*/ 277368 w 353568"/>
                  <a:gd name="connsiteY4" fmla="*/ 64008 h 179832"/>
                  <a:gd name="connsiteX5" fmla="*/ 280416 w 353568"/>
                  <a:gd name="connsiteY5" fmla="*/ 176784 h 179832"/>
                  <a:gd name="connsiteX6" fmla="*/ 353568 w 353568"/>
                  <a:gd name="connsiteY6" fmla="*/ 176784 h 179832"/>
                  <a:gd name="connsiteX7" fmla="*/ 353568 w 353568"/>
                  <a:gd name="connsiteY7" fmla="*/ 0 h 179832"/>
                  <a:gd name="connsiteX8" fmla="*/ 3048 w 353568"/>
                  <a:gd name="connsiteY8" fmla="*/ 3048 h 179832"/>
                  <a:gd name="connsiteX0" fmla="*/ 0 w 350520"/>
                  <a:gd name="connsiteY0" fmla="*/ 3048 h 188637"/>
                  <a:gd name="connsiteX1" fmla="*/ 74 w 350520"/>
                  <a:gd name="connsiteY1" fmla="*/ 179832 h 188637"/>
                  <a:gd name="connsiteX2" fmla="*/ 82296 w 350520"/>
                  <a:gd name="connsiteY2" fmla="*/ 179832 h 188637"/>
                  <a:gd name="connsiteX3" fmla="*/ 82296 w 350520"/>
                  <a:gd name="connsiteY3" fmla="*/ 60960 h 188637"/>
                  <a:gd name="connsiteX4" fmla="*/ 274320 w 350520"/>
                  <a:gd name="connsiteY4" fmla="*/ 64008 h 188637"/>
                  <a:gd name="connsiteX5" fmla="*/ 277368 w 350520"/>
                  <a:gd name="connsiteY5" fmla="*/ 176784 h 188637"/>
                  <a:gd name="connsiteX6" fmla="*/ 350520 w 350520"/>
                  <a:gd name="connsiteY6" fmla="*/ 176784 h 188637"/>
                  <a:gd name="connsiteX7" fmla="*/ 350520 w 350520"/>
                  <a:gd name="connsiteY7" fmla="*/ 0 h 188637"/>
                  <a:gd name="connsiteX8" fmla="*/ 0 w 350520"/>
                  <a:gd name="connsiteY8" fmla="*/ 3048 h 188637"/>
                  <a:gd name="connsiteX0" fmla="*/ 0 w 350520"/>
                  <a:gd name="connsiteY0" fmla="*/ 3048 h 188637"/>
                  <a:gd name="connsiteX1" fmla="*/ 74 w 350520"/>
                  <a:gd name="connsiteY1" fmla="*/ 179832 h 188637"/>
                  <a:gd name="connsiteX2" fmla="*/ 82296 w 350520"/>
                  <a:gd name="connsiteY2" fmla="*/ 179832 h 188637"/>
                  <a:gd name="connsiteX3" fmla="*/ 82296 w 350520"/>
                  <a:gd name="connsiteY3" fmla="*/ 60960 h 188637"/>
                  <a:gd name="connsiteX4" fmla="*/ 274320 w 350520"/>
                  <a:gd name="connsiteY4" fmla="*/ 64008 h 188637"/>
                  <a:gd name="connsiteX5" fmla="*/ 277368 w 350520"/>
                  <a:gd name="connsiteY5" fmla="*/ 176784 h 188637"/>
                  <a:gd name="connsiteX6" fmla="*/ 350520 w 350520"/>
                  <a:gd name="connsiteY6" fmla="*/ 176784 h 188637"/>
                  <a:gd name="connsiteX7" fmla="*/ 350520 w 350520"/>
                  <a:gd name="connsiteY7" fmla="*/ 0 h 188637"/>
                  <a:gd name="connsiteX8" fmla="*/ 0 w 350520"/>
                  <a:gd name="connsiteY8" fmla="*/ 3048 h 188637"/>
                  <a:gd name="connsiteX0" fmla="*/ 0 w 350520"/>
                  <a:gd name="connsiteY0" fmla="*/ 3048 h 179832"/>
                  <a:gd name="connsiteX1" fmla="*/ 74 w 350520"/>
                  <a:gd name="connsiteY1" fmla="*/ 179832 h 179832"/>
                  <a:gd name="connsiteX2" fmla="*/ 82296 w 350520"/>
                  <a:gd name="connsiteY2" fmla="*/ 179832 h 179832"/>
                  <a:gd name="connsiteX3" fmla="*/ 82296 w 350520"/>
                  <a:gd name="connsiteY3" fmla="*/ 60960 h 179832"/>
                  <a:gd name="connsiteX4" fmla="*/ 274320 w 350520"/>
                  <a:gd name="connsiteY4" fmla="*/ 64008 h 179832"/>
                  <a:gd name="connsiteX5" fmla="*/ 277368 w 350520"/>
                  <a:gd name="connsiteY5" fmla="*/ 176784 h 179832"/>
                  <a:gd name="connsiteX6" fmla="*/ 350520 w 350520"/>
                  <a:gd name="connsiteY6" fmla="*/ 176784 h 179832"/>
                  <a:gd name="connsiteX7" fmla="*/ 350520 w 350520"/>
                  <a:gd name="connsiteY7" fmla="*/ 0 h 179832"/>
                  <a:gd name="connsiteX8" fmla="*/ 0 w 350520"/>
                  <a:gd name="connsiteY8" fmla="*/ 3048 h 1798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50520" h="179832">
                    <a:moveTo>
                      <a:pt x="0" y="3048"/>
                    </a:moveTo>
                    <a:cubicBezTo>
                      <a:pt x="25" y="61976"/>
                      <a:pt x="49" y="120904"/>
                      <a:pt x="74" y="179832"/>
                    </a:cubicBezTo>
                    <a:lnTo>
                      <a:pt x="82296" y="179832"/>
                    </a:lnTo>
                    <a:lnTo>
                      <a:pt x="82296" y="60960"/>
                    </a:lnTo>
                    <a:lnTo>
                      <a:pt x="274320" y="64008"/>
                    </a:lnTo>
                    <a:lnTo>
                      <a:pt x="277368" y="176784"/>
                    </a:lnTo>
                    <a:lnTo>
                      <a:pt x="350520" y="176784"/>
                    </a:lnTo>
                    <a:lnTo>
                      <a:pt x="350520" y="0"/>
                    </a:lnTo>
                    <a:lnTo>
                      <a:pt x="0" y="3048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5" name="Freeform 44"/>
              <p:cNvSpPr/>
              <p:nvPr/>
            </p:nvSpPr>
            <p:spPr>
              <a:xfrm>
                <a:off x="2597609" y="2563368"/>
                <a:ext cx="342210" cy="179832"/>
              </a:xfrm>
              <a:custGeom>
                <a:avLst/>
                <a:gdLst>
                  <a:gd name="connsiteX0" fmla="*/ 6096 w 350520"/>
                  <a:gd name="connsiteY0" fmla="*/ 170688 h 180542"/>
                  <a:gd name="connsiteX1" fmla="*/ 6096 w 350520"/>
                  <a:gd name="connsiteY1" fmla="*/ 170688 h 180542"/>
                  <a:gd name="connsiteX2" fmla="*/ 33528 w 350520"/>
                  <a:gd name="connsiteY2" fmla="*/ 176784 h 180542"/>
                  <a:gd name="connsiteX3" fmla="*/ 85344 w 350520"/>
                  <a:gd name="connsiteY3" fmla="*/ 179832 h 180542"/>
                  <a:gd name="connsiteX4" fmla="*/ 82296 w 350520"/>
                  <a:gd name="connsiteY4" fmla="*/ 170688 h 180542"/>
                  <a:gd name="connsiteX5" fmla="*/ 82296 w 350520"/>
                  <a:gd name="connsiteY5" fmla="*/ 60960 h 180542"/>
                  <a:gd name="connsiteX6" fmla="*/ 274320 w 350520"/>
                  <a:gd name="connsiteY6" fmla="*/ 64008 h 180542"/>
                  <a:gd name="connsiteX7" fmla="*/ 277368 w 350520"/>
                  <a:gd name="connsiteY7" fmla="*/ 176784 h 180542"/>
                  <a:gd name="connsiteX8" fmla="*/ 350520 w 350520"/>
                  <a:gd name="connsiteY8" fmla="*/ 176784 h 180542"/>
                  <a:gd name="connsiteX9" fmla="*/ 350520 w 350520"/>
                  <a:gd name="connsiteY9" fmla="*/ 0 h 180542"/>
                  <a:gd name="connsiteX10" fmla="*/ 0 w 350520"/>
                  <a:gd name="connsiteY10" fmla="*/ 3048 h 180542"/>
                  <a:gd name="connsiteX11" fmla="*/ 6096 w 350520"/>
                  <a:gd name="connsiteY11" fmla="*/ 170688 h 180542"/>
                  <a:gd name="connsiteX0" fmla="*/ 6096 w 350520"/>
                  <a:gd name="connsiteY0" fmla="*/ 170688 h 179832"/>
                  <a:gd name="connsiteX1" fmla="*/ 6096 w 350520"/>
                  <a:gd name="connsiteY1" fmla="*/ 170688 h 179832"/>
                  <a:gd name="connsiteX2" fmla="*/ 85344 w 350520"/>
                  <a:gd name="connsiteY2" fmla="*/ 179832 h 179832"/>
                  <a:gd name="connsiteX3" fmla="*/ 82296 w 350520"/>
                  <a:gd name="connsiteY3" fmla="*/ 170688 h 179832"/>
                  <a:gd name="connsiteX4" fmla="*/ 82296 w 350520"/>
                  <a:gd name="connsiteY4" fmla="*/ 60960 h 179832"/>
                  <a:gd name="connsiteX5" fmla="*/ 274320 w 350520"/>
                  <a:gd name="connsiteY5" fmla="*/ 64008 h 179832"/>
                  <a:gd name="connsiteX6" fmla="*/ 277368 w 350520"/>
                  <a:gd name="connsiteY6" fmla="*/ 176784 h 179832"/>
                  <a:gd name="connsiteX7" fmla="*/ 350520 w 350520"/>
                  <a:gd name="connsiteY7" fmla="*/ 176784 h 179832"/>
                  <a:gd name="connsiteX8" fmla="*/ 350520 w 350520"/>
                  <a:gd name="connsiteY8" fmla="*/ 0 h 179832"/>
                  <a:gd name="connsiteX9" fmla="*/ 0 w 350520"/>
                  <a:gd name="connsiteY9" fmla="*/ 3048 h 179832"/>
                  <a:gd name="connsiteX10" fmla="*/ 6096 w 350520"/>
                  <a:gd name="connsiteY10" fmla="*/ 170688 h 179832"/>
                  <a:gd name="connsiteX0" fmla="*/ 6096 w 350520"/>
                  <a:gd name="connsiteY0" fmla="*/ 170688 h 178816"/>
                  <a:gd name="connsiteX1" fmla="*/ 6096 w 350520"/>
                  <a:gd name="connsiteY1" fmla="*/ 170688 h 178816"/>
                  <a:gd name="connsiteX2" fmla="*/ 82296 w 350520"/>
                  <a:gd name="connsiteY2" fmla="*/ 170688 h 178816"/>
                  <a:gd name="connsiteX3" fmla="*/ 82296 w 350520"/>
                  <a:gd name="connsiteY3" fmla="*/ 60960 h 178816"/>
                  <a:gd name="connsiteX4" fmla="*/ 274320 w 350520"/>
                  <a:gd name="connsiteY4" fmla="*/ 64008 h 178816"/>
                  <a:gd name="connsiteX5" fmla="*/ 277368 w 350520"/>
                  <a:gd name="connsiteY5" fmla="*/ 176784 h 178816"/>
                  <a:gd name="connsiteX6" fmla="*/ 350520 w 350520"/>
                  <a:gd name="connsiteY6" fmla="*/ 176784 h 178816"/>
                  <a:gd name="connsiteX7" fmla="*/ 350520 w 350520"/>
                  <a:gd name="connsiteY7" fmla="*/ 0 h 178816"/>
                  <a:gd name="connsiteX8" fmla="*/ 0 w 350520"/>
                  <a:gd name="connsiteY8" fmla="*/ 3048 h 178816"/>
                  <a:gd name="connsiteX9" fmla="*/ 6096 w 350520"/>
                  <a:gd name="connsiteY9" fmla="*/ 170688 h 178816"/>
                  <a:gd name="connsiteX0" fmla="*/ 6096 w 350520"/>
                  <a:gd name="connsiteY0" fmla="*/ 170688 h 180580"/>
                  <a:gd name="connsiteX1" fmla="*/ 6096 w 350520"/>
                  <a:gd name="connsiteY1" fmla="*/ 170688 h 180580"/>
                  <a:gd name="connsiteX2" fmla="*/ 82296 w 350520"/>
                  <a:gd name="connsiteY2" fmla="*/ 170688 h 180580"/>
                  <a:gd name="connsiteX3" fmla="*/ 82296 w 350520"/>
                  <a:gd name="connsiteY3" fmla="*/ 60960 h 180580"/>
                  <a:gd name="connsiteX4" fmla="*/ 274320 w 350520"/>
                  <a:gd name="connsiteY4" fmla="*/ 64008 h 180580"/>
                  <a:gd name="connsiteX5" fmla="*/ 277368 w 350520"/>
                  <a:gd name="connsiteY5" fmla="*/ 176784 h 180580"/>
                  <a:gd name="connsiteX6" fmla="*/ 350520 w 350520"/>
                  <a:gd name="connsiteY6" fmla="*/ 176784 h 180580"/>
                  <a:gd name="connsiteX7" fmla="*/ 350520 w 350520"/>
                  <a:gd name="connsiteY7" fmla="*/ 0 h 180580"/>
                  <a:gd name="connsiteX8" fmla="*/ 0 w 350520"/>
                  <a:gd name="connsiteY8" fmla="*/ 3048 h 180580"/>
                  <a:gd name="connsiteX9" fmla="*/ 6096 w 350520"/>
                  <a:gd name="connsiteY9" fmla="*/ 170688 h 180580"/>
                  <a:gd name="connsiteX0" fmla="*/ 6096 w 350520"/>
                  <a:gd name="connsiteY0" fmla="*/ 170688 h 176784"/>
                  <a:gd name="connsiteX1" fmla="*/ 6096 w 350520"/>
                  <a:gd name="connsiteY1" fmla="*/ 170688 h 176784"/>
                  <a:gd name="connsiteX2" fmla="*/ 82296 w 350520"/>
                  <a:gd name="connsiteY2" fmla="*/ 170688 h 176784"/>
                  <a:gd name="connsiteX3" fmla="*/ 82296 w 350520"/>
                  <a:gd name="connsiteY3" fmla="*/ 60960 h 176784"/>
                  <a:gd name="connsiteX4" fmla="*/ 274320 w 350520"/>
                  <a:gd name="connsiteY4" fmla="*/ 64008 h 176784"/>
                  <a:gd name="connsiteX5" fmla="*/ 277368 w 350520"/>
                  <a:gd name="connsiteY5" fmla="*/ 176784 h 176784"/>
                  <a:gd name="connsiteX6" fmla="*/ 350520 w 350520"/>
                  <a:gd name="connsiteY6" fmla="*/ 176784 h 176784"/>
                  <a:gd name="connsiteX7" fmla="*/ 350520 w 350520"/>
                  <a:gd name="connsiteY7" fmla="*/ 0 h 176784"/>
                  <a:gd name="connsiteX8" fmla="*/ 0 w 350520"/>
                  <a:gd name="connsiteY8" fmla="*/ 3048 h 176784"/>
                  <a:gd name="connsiteX9" fmla="*/ 6096 w 350520"/>
                  <a:gd name="connsiteY9" fmla="*/ 170688 h 176784"/>
                  <a:gd name="connsiteX0" fmla="*/ 6096 w 350520"/>
                  <a:gd name="connsiteY0" fmla="*/ 179832 h 179832"/>
                  <a:gd name="connsiteX1" fmla="*/ 6096 w 350520"/>
                  <a:gd name="connsiteY1" fmla="*/ 170688 h 179832"/>
                  <a:gd name="connsiteX2" fmla="*/ 82296 w 350520"/>
                  <a:gd name="connsiteY2" fmla="*/ 170688 h 179832"/>
                  <a:gd name="connsiteX3" fmla="*/ 82296 w 350520"/>
                  <a:gd name="connsiteY3" fmla="*/ 60960 h 179832"/>
                  <a:gd name="connsiteX4" fmla="*/ 274320 w 350520"/>
                  <a:gd name="connsiteY4" fmla="*/ 64008 h 179832"/>
                  <a:gd name="connsiteX5" fmla="*/ 277368 w 350520"/>
                  <a:gd name="connsiteY5" fmla="*/ 176784 h 179832"/>
                  <a:gd name="connsiteX6" fmla="*/ 350520 w 350520"/>
                  <a:gd name="connsiteY6" fmla="*/ 176784 h 179832"/>
                  <a:gd name="connsiteX7" fmla="*/ 350520 w 350520"/>
                  <a:gd name="connsiteY7" fmla="*/ 0 h 179832"/>
                  <a:gd name="connsiteX8" fmla="*/ 0 w 350520"/>
                  <a:gd name="connsiteY8" fmla="*/ 3048 h 179832"/>
                  <a:gd name="connsiteX9" fmla="*/ 6096 w 350520"/>
                  <a:gd name="connsiteY9" fmla="*/ 179832 h 179832"/>
                  <a:gd name="connsiteX0" fmla="*/ 6096 w 350520"/>
                  <a:gd name="connsiteY0" fmla="*/ 179832 h 185928"/>
                  <a:gd name="connsiteX1" fmla="*/ 6096 w 350520"/>
                  <a:gd name="connsiteY1" fmla="*/ 170688 h 185928"/>
                  <a:gd name="connsiteX2" fmla="*/ 82296 w 350520"/>
                  <a:gd name="connsiteY2" fmla="*/ 185928 h 185928"/>
                  <a:gd name="connsiteX3" fmla="*/ 82296 w 350520"/>
                  <a:gd name="connsiteY3" fmla="*/ 60960 h 185928"/>
                  <a:gd name="connsiteX4" fmla="*/ 274320 w 350520"/>
                  <a:gd name="connsiteY4" fmla="*/ 64008 h 185928"/>
                  <a:gd name="connsiteX5" fmla="*/ 277368 w 350520"/>
                  <a:gd name="connsiteY5" fmla="*/ 176784 h 185928"/>
                  <a:gd name="connsiteX6" fmla="*/ 350520 w 350520"/>
                  <a:gd name="connsiteY6" fmla="*/ 176784 h 185928"/>
                  <a:gd name="connsiteX7" fmla="*/ 350520 w 350520"/>
                  <a:gd name="connsiteY7" fmla="*/ 0 h 185928"/>
                  <a:gd name="connsiteX8" fmla="*/ 0 w 350520"/>
                  <a:gd name="connsiteY8" fmla="*/ 3048 h 185928"/>
                  <a:gd name="connsiteX9" fmla="*/ 6096 w 350520"/>
                  <a:gd name="connsiteY9" fmla="*/ 179832 h 185928"/>
                  <a:gd name="connsiteX0" fmla="*/ 881 w 354449"/>
                  <a:gd name="connsiteY0" fmla="*/ 210312 h 210312"/>
                  <a:gd name="connsiteX1" fmla="*/ 10025 w 354449"/>
                  <a:gd name="connsiteY1" fmla="*/ 170688 h 210312"/>
                  <a:gd name="connsiteX2" fmla="*/ 86225 w 354449"/>
                  <a:gd name="connsiteY2" fmla="*/ 185928 h 210312"/>
                  <a:gd name="connsiteX3" fmla="*/ 86225 w 354449"/>
                  <a:gd name="connsiteY3" fmla="*/ 60960 h 210312"/>
                  <a:gd name="connsiteX4" fmla="*/ 278249 w 354449"/>
                  <a:gd name="connsiteY4" fmla="*/ 64008 h 210312"/>
                  <a:gd name="connsiteX5" fmla="*/ 281297 w 354449"/>
                  <a:gd name="connsiteY5" fmla="*/ 176784 h 210312"/>
                  <a:gd name="connsiteX6" fmla="*/ 354449 w 354449"/>
                  <a:gd name="connsiteY6" fmla="*/ 176784 h 210312"/>
                  <a:gd name="connsiteX7" fmla="*/ 354449 w 354449"/>
                  <a:gd name="connsiteY7" fmla="*/ 0 h 210312"/>
                  <a:gd name="connsiteX8" fmla="*/ 3929 w 354449"/>
                  <a:gd name="connsiteY8" fmla="*/ 3048 h 210312"/>
                  <a:gd name="connsiteX9" fmla="*/ 881 w 354449"/>
                  <a:gd name="connsiteY9" fmla="*/ 210312 h 210312"/>
                  <a:gd name="connsiteX0" fmla="*/ 0 w 350520"/>
                  <a:gd name="connsiteY0" fmla="*/ 3048 h 185928"/>
                  <a:gd name="connsiteX1" fmla="*/ 6096 w 350520"/>
                  <a:gd name="connsiteY1" fmla="*/ 170688 h 185928"/>
                  <a:gd name="connsiteX2" fmla="*/ 82296 w 350520"/>
                  <a:gd name="connsiteY2" fmla="*/ 185928 h 185928"/>
                  <a:gd name="connsiteX3" fmla="*/ 82296 w 350520"/>
                  <a:gd name="connsiteY3" fmla="*/ 60960 h 185928"/>
                  <a:gd name="connsiteX4" fmla="*/ 274320 w 350520"/>
                  <a:gd name="connsiteY4" fmla="*/ 64008 h 185928"/>
                  <a:gd name="connsiteX5" fmla="*/ 277368 w 350520"/>
                  <a:gd name="connsiteY5" fmla="*/ 176784 h 185928"/>
                  <a:gd name="connsiteX6" fmla="*/ 350520 w 350520"/>
                  <a:gd name="connsiteY6" fmla="*/ 176784 h 185928"/>
                  <a:gd name="connsiteX7" fmla="*/ 350520 w 350520"/>
                  <a:gd name="connsiteY7" fmla="*/ 0 h 185928"/>
                  <a:gd name="connsiteX8" fmla="*/ 0 w 350520"/>
                  <a:gd name="connsiteY8" fmla="*/ 3048 h 185928"/>
                  <a:gd name="connsiteX0" fmla="*/ 3048 w 353568"/>
                  <a:gd name="connsiteY0" fmla="*/ 3048 h 192762"/>
                  <a:gd name="connsiteX1" fmla="*/ 0 w 353568"/>
                  <a:gd name="connsiteY1" fmla="*/ 179832 h 192762"/>
                  <a:gd name="connsiteX2" fmla="*/ 85344 w 353568"/>
                  <a:gd name="connsiteY2" fmla="*/ 185928 h 192762"/>
                  <a:gd name="connsiteX3" fmla="*/ 85344 w 353568"/>
                  <a:gd name="connsiteY3" fmla="*/ 60960 h 192762"/>
                  <a:gd name="connsiteX4" fmla="*/ 277368 w 353568"/>
                  <a:gd name="connsiteY4" fmla="*/ 64008 h 192762"/>
                  <a:gd name="connsiteX5" fmla="*/ 280416 w 353568"/>
                  <a:gd name="connsiteY5" fmla="*/ 176784 h 192762"/>
                  <a:gd name="connsiteX6" fmla="*/ 353568 w 353568"/>
                  <a:gd name="connsiteY6" fmla="*/ 176784 h 192762"/>
                  <a:gd name="connsiteX7" fmla="*/ 353568 w 353568"/>
                  <a:gd name="connsiteY7" fmla="*/ 0 h 192762"/>
                  <a:gd name="connsiteX8" fmla="*/ 3048 w 353568"/>
                  <a:gd name="connsiteY8" fmla="*/ 3048 h 192762"/>
                  <a:gd name="connsiteX0" fmla="*/ 3048 w 353568"/>
                  <a:gd name="connsiteY0" fmla="*/ 3048 h 185928"/>
                  <a:gd name="connsiteX1" fmla="*/ 0 w 353568"/>
                  <a:gd name="connsiteY1" fmla="*/ 179832 h 185928"/>
                  <a:gd name="connsiteX2" fmla="*/ 85344 w 353568"/>
                  <a:gd name="connsiteY2" fmla="*/ 185928 h 185928"/>
                  <a:gd name="connsiteX3" fmla="*/ 85344 w 353568"/>
                  <a:gd name="connsiteY3" fmla="*/ 60960 h 185928"/>
                  <a:gd name="connsiteX4" fmla="*/ 277368 w 353568"/>
                  <a:gd name="connsiteY4" fmla="*/ 64008 h 185928"/>
                  <a:gd name="connsiteX5" fmla="*/ 280416 w 353568"/>
                  <a:gd name="connsiteY5" fmla="*/ 176784 h 185928"/>
                  <a:gd name="connsiteX6" fmla="*/ 353568 w 353568"/>
                  <a:gd name="connsiteY6" fmla="*/ 176784 h 185928"/>
                  <a:gd name="connsiteX7" fmla="*/ 353568 w 353568"/>
                  <a:gd name="connsiteY7" fmla="*/ 0 h 185928"/>
                  <a:gd name="connsiteX8" fmla="*/ 3048 w 353568"/>
                  <a:gd name="connsiteY8" fmla="*/ 3048 h 185928"/>
                  <a:gd name="connsiteX0" fmla="*/ 3048 w 353568"/>
                  <a:gd name="connsiteY0" fmla="*/ 3048 h 185928"/>
                  <a:gd name="connsiteX1" fmla="*/ 0 w 353568"/>
                  <a:gd name="connsiteY1" fmla="*/ 179832 h 185928"/>
                  <a:gd name="connsiteX2" fmla="*/ 85344 w 353568"/>
                  <a:gd name="connsiteY2" fmla="*/ 185928 h 185928"/>
                  <a:gd name="connsiteX3" fmla="*/ 85344 w 353568"/>
                  <a:gd name="connsiteY3" fmla="*/ 60960 h 185928"/>
                  <a:gd name="connsiteX4" fmla="*/ 277368 w 353568"/>
                  <a:gd name="connsiteY4" fmla="*/ 64008 h 185928"/>
                  <a:gd name="connsiteX5" fmla="*/ 280416 w 353568"/>
                  <a:gd name="connsiteY5" fmla="*/ 176784 h 185928"/>
                  <a:gd name="connsiteX6" fmla="*/ 353568 w 353568"/>
                  <a:gd name="connsiteY6" fmla="*/ 176784 h 185928"/>
                  <a:gd name="connsiteX7" fmla="*/ 353568 w 353568"/>
                  <a:gd name="connsiteY7" fmla="*/ 0 h 185928"/>
                  <a:gd name="connsiteX8" fmla="*/ 3048 w 353568"/>
                  <a:gd name="connsiteY8" fmla="*/ 3048 h 185928"/>
                  <a:gd name="connsiteX0" fmla="*/ 8630 w 359150"/>
                  <a:gd name="connsiteY0" fmla="*/ 3048 h 192927"/>
                  <a:gd name="connsiteX1" fmla="*/ 5582 w 359150"/>
                  <a:gd name="connsiteY1" fmla="*/ 179832 h 192927"/>
                  <a:gd name="connsiteX2" fmla="*/ 90926 w 359150"/>
                  <a:gd name="connsiteY2" fmla="*/ 179832 h 192927"/>
                  <a:gd name="connsiteX3" fmla="*/ 90926 w 359150"/>
                  <a:gd name="connsiteY3" fmla="*/ 60960 h 192927"/>
                  <a:gd name="connsiteX4" fmla="*/ 282950 w 359150"/>
                  <a:gd name="connsiteY4" fmla="*/ 64008 h 192927"/>
                  <a:gd name="connsiteX5" fmla="*/ 285998 w 359150"/>
                  <a:gd name="connsiteY5" fmla="*/ 176784 h 192927"/>
                  <a:gd name="connsiteX6" fmla="*/ 359150 w 359150"/>
                  <a:gd name="connsiteY6" fmla="*/ 176784 h 192927"/>
                  <a:gd name="connsiteX7" fmla="*/ 359150 w 359150"/>
                  <a:gd name="connsiteY7" fmla="*/ 0 h 192927"/>
                  <a:gd name="connsiteX8" fmla="*/ 8630 w 359150"/>
                  <a:gd name="connsiteY8" fmla="*/ 3048 h 192927"/>
                  <a:gd name="connsiteX0" fmla="*/ 8630 w 359150"/>
                  <a:gd name="connsiteY0" fmla="*/ 3048 h 179832"/>
                  <a:gd name="connsiteX1" fmla="*/ 5582 w 359150"/>
                  <a:gd name="connsiteY1" fmla="*/ 179832 h 179832"/>
                  <a:gd name="connsiteX2" fmla="*/ 90926 w 359150"/>
                  <a:gd name="connsiteY2" fmla="*/ 179832 h 179832"/>
                  <a:gd name="connsiteX3" fmla="*/ 90926 w 359150"/>
                  <a:gd name="connsiteY3" fmla="*/ 60960 h 179832"/>
                  <a:gd name="connsiteX4" fmla="*/ 282950 w 359150"/>
                  <a:gd name="connsiteY4" fmla="*/ 64008 h 179832"/>
                  <a:gd name="connsiteX5" fmla="*/ 285998 w 359150"/>
                  <a:gd name="connsiteY5" fmla="*/ 176784 h 179832"/>
                  <a:gd name="connsiteX6" fmla="*/ 359150 w 359150"/>
                  <a:gd name="connsiteY6" fmla="*/ 176784 h 179832"/>
                  <a:gd name="connsiteX7" fmla="*/ 359150 w 359150"/>
                  <a:gd name="connsiteY7" fmla="*/ 0 h 179832"/>
                  <a:gd name="connsiteX8" fmla="*/ 8630 w 359150"/>
                  <a:gd name="connsiteY8" fmla="*/ 3048 h 179832"/>
                  <a:gd name="connsiteX0" fmla="*/ 3048 w 353568"/>
                  <a:gd name="connsiteY0" fmla="*/ 3048 h 179832"/>
                  <a:gd name="connsiteX1" fmla="*/ 0 w 353568"/>
                  <a:gd name="connsiteY1" fmla="*/ 179832 h 179832"/>
                  <a:gd name="connsiteX2" fmla="*/ 85344 w 353568"/>
                  <a:gd name="connsiteY2" fmla="*/ 179832 h 179832"/>
                  <a:gd name="connsiteX3" fmla="*/ 85344 w 353568"/>
                  <a:gd name="connsiteY3" fmla="*/ 60960 h 179832"/>
                  <a:gd name="connsiteX4" fmla="*/ 277368 w 353568"/>
                  <a:gd name="connsiteY4" fmla="*/ 64008 h 179832"/>
                  <a:gd name="connsiteX5" fmla="*/ 280416 w 353568"/>
                  <a:gd name="connsiteY5" fmla="*/ 176784 h 179832"/>
                  <a:gd name="connsiteX6" fmla="*/ 353568 w 353568"/>
                  <a:gd name="connsiteY6" fmla="*/ 176784 h 179832"/>
                  <a:gd name="connsiteX7" fmla="*/ 353568 w 353568"/>
                  <a:gd name="connsiteY7" fmla="*/ 0 h 179832"/>
                  <a:gd name="connsiteX8" fmla="*/ 3048 w 353568"/>
                  <a:gd name="connsiteY8" fmla="*/ 3048 h 179832"/>
                  <a:gd name="connsiteX0" fmla="*/ 0 w 350520"/>
                  <a:gd name="connsiteY0" fmla="*/ 3048 h 188637"/>
                  <a:gd name="connsiteX1" fmla="*/ 74 w 350520"/>
                  <a:gd name="connsiteY1" fmla="*/ 179832 h 188637"/>
                  <a:gd name="connsiteX2" fmla="*/ 82296 w 350520"/>
                  <a:gd name="connsiteY2" fmla="*/ 179832 h 188637"/>
                  <a:gd name="connsiteX3" fmla="*/ 82296 w 350520"/>
                  <a:gd name="connsiteY3" fmla="*/ 60960 h 188637"/>
                  <a:gd name="connsiteX4" fmla="*/ 274320 w 350520"/>
                  <a:gd name="connsiteY4" fmla="*/ 64008 h 188637"/>
                  <a:gd name="connsiteX5" fmla="*/ 277368 w 350520"/>
                  <a:gd name="connsiteY5" fmla="*/ 176784 h 188637"/>
                  <a:gd name="connsiteX6" fmla="*/ 350520 w 350520"/>
                  <a:gd name="connsiteY6" fmla="*/ 176784 h 188637"/>
                  <a:gd name="connsiteX7" fmla="*/ 350520 w 350520"/>
                  <a:gd name="connsiteY7" fmla="*/ 0 h 188637"/>
                  <a:gd name="connsiteX8" fmla="*/ 0 w 350520"/>
                  <a:gd name="connsiteY8" fmla="*/ 3048 h 188637"/>
                  <a:gd name="connsiteX0" fmla="*/ 0 w 350520"/>
                  <a:gd name="connsiteY0" fmla="*/ 3048 h 188637"/>
                  <a:gd name="connsiteX1" fmla="*/ 74 w 350520"/>
                  <a:gd name="connsiteY1" fmla="*/ 179832 h 188637"/>
                  <a:gd name="connsiteX2" fmla="*/ 82296 w 350520"/>
                  <a:gd name="connsiteY2" fmla="*/ 179832 h 188637"/>
                  <a:gd name="connsiteX3" fmla="*/ 82296 w 350520"/>
                  <a:gd name="connsiteY3" fmla="*/ 60960 h 188637"/>
                  <a:gd name="connsiteX4" fmla="*/ 274320 w 350520"/>
                  <a:gd name="connsiteY4" fmla="*/ 64008 h 188637"/>
                  <a:gd name="connsiteX5" fmla="*/ 277368 w 350520"/>
                  <a:gd name="connsiteY5" fmla="*/ 176784 h 188637"/>
                  <a:gd name="connsiteX6" fmla="*/ 350520 w 350520"/>
                  <a:gd name="connsiteY6" fmla="*/ 176784 h 188637"/>
                  <a:gd name="connsiteX7" fmla="*/ 350520 w 350520"/>
                  <a:gd name="connsiteY7" fmla="*/ 0 h 188637"/>
                  <a:gd name="connsiteX8" fmla="*/ 0 w 350520"/>
                  <a:gd name="connsiteY8" fmla="*/ 3048 h 188637"/>
                  <a:gd name="connsiteX0" fmla="*/ 0 w 350520"/>
                  <a:gd name="connsiteY0" fmla="*/ 3048 h 179832"/>
                  <a:gd name="connsiteX1" fmla="*/ 74 w 350520"/>
                  <a:gd name="connsiteY1" fmla="*/ 179832 h 179832"/>
                  <a:gd name="connsiteX2" fmla="*/ 82296 w 350520"/>
                  <a:gd name="connsiteY2" fmla="*/ 179832 h 179832"/>
                  <a:gd name="connsiteX3" fmla="*/ 82296 w 350520"/>
                  <a:gd name="connsiteY3" fmla="*/ 60960 h 179832"/>
                  <a:gd name="connsiteX4" fmla="*/ 274320 w 350520"/>
                  <a:gd name="connsiteY4" fmla="*/ 64008 h 179832"/>
                  <a:gd name="connsiteX5" fmla="*/ 277368 w 350520"/>
                  <a:gd name="connsiteY5" fmla="*/ 176784 h 179832"/>
                  <a:gd name="connsiteX6" fmla="*/ 350520 w 350520"/>
                  <a:gd name="connsiteY6" fmla="*/ 176784 h 179832"/>
                  <a:gd name="connsiteX7" fmla="*/ 350520 w 350520"/>
                  <a:gd name="connsiteY7" fmla="*/ 0 h 179832"/>
                  <a:gd name="connsiteX8" fmla="*/ 0 w 350520"/>
                  <a:gd name="connsiteY8" fmla="*/ 3048 h 1798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50520" h="179832">
                    <a:moveTo>
                      <a:pt x="0" y="3048"/>
                    </a:moveTo>
                    <a:cubicBezTo>
                      <a:pt x="25" y="61976"/>
                      <a:pt x="49" y="120904"/>
                      <a:pt x="74" y="179832"/>
                    </a:cubicBezTo>
                    <a:lnTo>
                      <a:pt x="82296" y="179832"/>
                    </a:lnTo>
                    <a:lnTo>
                      <a:pt x="82296" y="60960"/>
                    </a:lnTo>
                    <a:lnTo>
                      <a:pt x="274320" y="64008"/>
                    </a:lnTo>
                    <a:lnTo>
                      <a:pt x="277368" y="176784"/>
                    </a:lnTo>
                    <a:lnTo>
                      <a:pt x="350520" y="176784"/>
                    </a:lnTo>
                    <a:lnTo>
                      <a:pt x="350520" y="0"/>
                    </a:lnTo>
                    <a:lnTo>
                      <a:pt x="0" y="3048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6" name="Freeform 45"/>
              <p:cNvSpPr/>
              <p:nvPr/>
            </p:nvSpPr>
            <p:spPr>
              <a:xfrm>
                <a:off x="4223668" y="2563368"/>
                <a:ext cx="342210" cy="179832"/>
              </a:xfrm>
              <a:custGeom>
                <a:avLst/>
                <a:gdLst>
                  <a:gd name="connsiteX0" fmla="*/ 6096 w 350520"/>
                  <a:gd name="connsiteY0" fmla="*/ 170688 h 180542"/>
                  <a:gd name="connsiteX1" fmla="*/ 6096 w 350520"/>
                  <a:gd name="connsiteY1" fmla="*/ 170688 h 180542"/>
                  <a:gd name="connsiteX2" fmla="*/ 33528 w 350520"/>
                  <a:gd name="connsiteY2" fmla="*/ 176784 h 180542"/>
                  <a:gd name="connsiteX3" fmla="*/ 85344 w 350520"/>
                  <a:gd name="connsiteY3" fmla="*/ 179832 h 180542"/>
                  <a:gd name="connsiteX4" fmla="*/ 82296 w 350520"/>
                  <a:gd name="connsiteY4" fmla="*/ 170688 h 180542"/>
                  <a:gd name="connsiteX5" fmla="*/ 82296 w 350520"/>
                  <a:gd name="connsiteY5" fmla="*/ 60960 h 180542"/>
                  <a:gd name="connsiteX6" fmla="*/ 274320 w 350520"/>
                  <a:gd name="connsiteY6" fmla="*/ 64008 h 180542"/>
                  <a:gd name="connsiteX7" fmla="*/ 277368 w 350520"/>
                  <a:gd name="connsiteY7" fmla="*/ 176784 h 180542"/>
                  <a:gd name="connsiteX8" fmla="*/ 350520 w 350520"/>
                  <a:gd name="connsiteY8" fmla="*/ 176784 h 180542"/>
                  <a:gd name="connsiteX9" fmla="*/ 350520 w 350520"/>
                  <a:gd name="connsiteY9" fmla="*/ 0 h 180542"/>
                  <a:gd name="connsiteX10" fmla="*/ 0 w 350520"/>
                  <a:gd name="connsiteY10" fmla="*/ 3048 h 180542"/>
                  <a:gd name="connsiteX11" fmla="*/ 6096 w 350520"/>
                  <a:gd name="connsiteY11" fmla="*/ 170688 h 180542"/>
                  <a:gd name="connsiteX0" fmla="*/ 6096 w 350520"/>
                  <a:gd name="connsiteY0" fmla="*/ 170688 h 179832"/>
                  <a:gd name="connsiteX1" fmla="*/ 6096 w 350520"/>
                  <a:gd name="connsiteY1" fmla="*/ 170688 h 179832"/>
                  <a:gd name="connsiteX2" fmla="*/ 85344 w 350520"/>
                  <a:gd name="connsiteY2" fmla="*/ 179832 h 179832"/>
                  <a:gd name="connsiteX3" fmla="*/ 82296 w 350520"/>
                  <a:gd name="connsiteY3" fmla="*/ 170688 h 179832"/>
                  <a:gd name="connsiteX4" fmla="*/ 82296 w 350520"/>
                  <a:gd name="connsiteY4" fmla="*/ 60960 h 179832"/>
                  <a:gd name="connsiteX5" fmla="*/ 274320 w 350520"/>
                  <a:gd name="connsiteY5" fmla="*/ 64008 h 179832"/>
                  <a:gd name="connsiteX6" fmla="*/ 277368 w 350520"/>
                  <a:gd name="connsiteY6" fmla="*/ 176784 h 179832"/>
                  <a:gd name="connsiteX7" fmla="*/ 350520 w 350520"/>
                  <a:gd name="connsiteY7" fmla="*/ 176784 h 179832"/>
                  <a:gd name="connsiteX8" fmla="*/ 350520 w 350520"/>
                  <a:gd name="connsiteY8" fmla="*/ 0 h 179832"/>
                  <a:gd name="connsiteX9" fmla="*/ 0 w 350520"/>
                  <a:gd name="connsiteY9" fmla="*/ 3048 h 179832"/>
                  <a:gd name="connsiteX10" fmla="*/ 6096 w 350520"/>
                  <a:gd name="connsiteY10" fmla="*/ 170688 h 179832"/>
                  <a:gd name="connsiteX0" fmla="*/ 6096 w 350520"/>
                  <a:gd name="connsiteY0" fmla="*/ 170688 h 178816"/>
                  <a:gd name="connsiteX1" fmla="*/ 6096 w 350520"/>
                  <a:gd name="connsiteY1" fmla="*/ 170688 h 178816"/>
                  <a:gd name="connsiteX2" fmla="*/ 82296 w 350520"/>
                  <a:gd name="connsiteY2" fmla="*/ 170688 h 178816"/>
                  <a:gd name="connsiteX3" fmla="*/ 82296 w 350520"/>
                  <a:gd name="connsiteY3" fmla="*/ 60960 h 178816"/>
                  <a:gd name="connsiteX4" fmla="*/ 274320 w 350520"/>
                  <a:gd name="connsiteY4" fmla="*/ 64008 h 178816"/>
                  <a:gd name="connsiteX5" fmla="*/ 277368 w 350520"/>
                  <a:gd name="connsiteY5" fmla="*/ 176784 h 178816"/>
                  <a:gd name="connsiteX6" fmla="*/ 350520 w 350520"/>
                  <a:gd name="connsiteY6" fmla="*/ 176784 h 178816"/>
                  <a:gd name="connsiteX7" fmla="*/ 350520 w 350520"/>
                  <a:gd name="connsiteY7" fmla="*/ 0 h 178816"/>
                  <a:gd name="connsiteX8" fmla="*/ 0 w 350520"/>
                  <a:gd name="connsiteY8" fmla="*/ 3048 h 178816"/>
                  <a:gd name="connsiteX9" fmla="*/ 6096 w 350520"/>
                  <a:gd name="connsiteY9" fmla="*/ 170688 h 178816"/>
                  <a:gd name="connsiteX0" fmla="*/ 6096 w 350520"/>
                  <a:gd name="connsiteY0" fmla="*/ 170688 h 180580"/>
                  <a:gd name="connsiteX1" fmla="*/ 6096 w 350520"/>
                  <a:gd name="connsiteY1" fmla="*/ 170688 h 180580"/>
                  <a:gd name="connsiteX2" fmla="*/ 82296 w 350520"/>
                  <a:gd name="connsiteY2" fmla="*/ 170688 h 180580"/>
                  <a:gd name="connsiteX3" fmla="*/ 82296 w 350520"/>
                  <a:gd name="connsiteY3" fmla="*/ 60960 h 180580"/>
                  <a:gd name="connsiteX4" fmla="*/ 274320 w 350520"/>
                  <a:gd name="connsiteY4" fmla="*/ 64008 h 180580"/>
                  <a:gd name="connsiteX5" fmla="*/ 277368 w 350520"/>
                  <a:gd name="connsiteY5" fmla="*/ 176784 h 180580"/>
                  <a:gd name="connsiteX6" fmla="*/ 350520 w 350520"/>
                  <a:gd name="connsiteY6" fmla="*/ 176784 h 180580"/>
                  <a:gd name="connsiteX7" fmla="*/ 350520 w 350520"/>
                  <a:gd name="connsiteY7" fmla="*/ 0 h 180580"/>
                  <a:gd name="connsiteX8" fmla="*/ 0 w 350520"/>
                  <a:gd name="connsiteY8" fmla="*/ 3048 h 180580"/>
                  <a:gd name="connsiteX9" fmla="*/ 6096 w 350520"/>
                  <a:gd name="connsiteY9" fmla="*/ 170688 h 180580"/>
                  <a:gd name="connsiteX0" fmla="*/ 6096 w 350520"/>
                  <a:gd name="connsiteY0" fmla="*/ 170688 h 176784"/>
                  <a:gd name="connsiteX1" fmla="*/ 6096 w 350520"/>
                  <a:gd name="connsiteY1" fmla="*/ 170688 h 176784"/>
                  <a:gd name="connsiteX2" fmla="*/ 82296 w 350520"/>
                  <a:gd name="connsiteY2" fmla="*/ 170688 h 176784"/>
                  <a:gd name="connsiteX3" fmla="*/ 82296 w 350520"/>
                  <a:gd name="connsiteY3" fmla="*/ 60960 h 176784"/>
                  <a:gd name="connsiteX4" fmla="*/ 274320 w 350520"/>
                  <a:gd name="connsiteY4" fmla="*/ 64008 h 176784"/>
                  <a:gd name="connsiteX5" fmla="*/ 277368 w 350520"/>
                  <a:gd name="connsiteY5" fmla="*/ 176784 h 176784"/>
                  <a:gd name="connsiteX6" fmla="*/ 350520 w 350520"/>
                  <a:gd name="connsiteY6" fmla="*/ 176784 h 176784"/>
                  <a:gd name="connsiteX7" fmla="*/ 350520 w 350520"/>
                  <a:gd name="connsiteY7" fmla="*/ 0 h 176784"/>
                  <a:gd name="connsiteX8" fmla="*/ 0 w 350520"/>
                  <a:gd name="connsiteY8" fmla="*/ 3048 h 176784"/>
                  <a:gd name="connsiteX9" fmla="*/ 6096 w 350520"/>
                  <a:gd name="connsiteY9" fmla="*/ 170688 h 176784"/>
                  <a:gd name="connsiteX0" fmla="*/ 6096 w 350520"/>
                  <a:gd name="connsiteY0" fmla="*/ 179832 h 179832"/>
                  <a:gd name="connsiteX1" fmla="*/ 6096 w 350520"/>
                  <a:gd name="connsiteY1" fmla="*/ 170688 h 179832"/>
                  <a:gd name="connsiteX2" fmla="*/ 82296 w 350520"/>
                  <a:gd name="connsiteY2" fmla="*/ 170688 h 179832"/>
                  <a:gd name="connsiteX3" fmla="*/ 82296 w 350520"/>
                  <a:gd name="connsiteY3" fmla="*/ 60960 h 179832"/>
                  <a:gd name="connsiteX4" fmla="*/ 274320 w 350520"/>
                  <a:gd name="connsiteY4" fmla="*/ 64008 h 179832"/>
                  <a:gd name="connsiteX5" fmla="*/ 277368 w 350520"/>
                  <a:gd name="connsiteY5" fmla="*/ 176784 h 179832"/>
                  <a:gd name="connsiteX6" fmla="*/ 350520 w 350520"/>
                  <a:gd name="connsiteY6" fmla="*/ 176784 h 179832"/>
                  <a:gd name="connsiteX7" fmla="*/ 350520 w 350520"/>
                  <a:gd name="connsiteY7" fmla="*/ 0 h 179832"/>
                  <a:gd name="connsiteX8" fmla="*/ 0 w 350520"/>
                  <a:gd name="connsiteY8" fmla="*/ 3048 h 179832"/>
                  <a:gd name="connsiteX9" fmla="*/ 6096 w 350520"/>
                  <a:gd name="connsiteY9" fmla="*/ 179832 h 179832"/>
                  <a:gd name="connsiteX0" fmla="*/ 6096 w 350520"/>
                  <a:gd name="connsiteY0" fmla="*/ 179832 h 185928"/>
                  <a:gd name="connsiteX1" fmla="*/ 6096 w 350520"/>
                  <a:gd name="connsiteY1" fmla="*/ 170688 h 185928"/>
                  <a:gd name="connsiteX2" fmla="*/ 82296 w 350520"/>
                  <a:gd name="connsiteY2" fmla="*/ 185928 h 185928"/>
                  <a:gd name="connsiteX3" fmla="*/ 82296 w 350520"/>
                  <a:gd name="connsiteY3" fmla="*/ 60960 h 185928"/>
                  <a:gd name="connsiteX4" fmla="*/ 274320 w 350520"/>
                  <a:gd name="connsiteY4" fmla="*/ 64008 h 185928"/>
                  <a:gd name="connsiteX5" fmla="*/ 277368 w 350520"/>
                  <a:gd name="connsiteY5" fmla="*/ 176784 h 185928"/>
                  <a:gd name="connsiteX6" fmla="*/ 350520 w 350520"/>
                  <a:gd name="connsiteY6" fmla="*/ 176784 h 185928"/>
                  <a:gd name="connsiteX7" fmla="*/ 350520 w 350520"/>
                  <a:gd name="connsiteY7" fmla="*/ 0 h 185928"/>
                  <a:gd name="connsiteX8" fmla="*/ 0 w 350520"/>
                  <a:gd name="connsiteY8" fmla="*/ 3048 h 185928"/>
                  <a:gd name="connsiteX9" fmla="*/ 6096 w 350520"/>
                  <a:gd name="connsiteY9" fmla="*/ 179832 h 185928"/>
                  <a:gd name="connsiteX0" fmla="*/ 881 w 354449"/>
                  <a:gd name="connsiteY0" fmla="*/ 210312 h 210312"/>
                  <a:gd name="connsiteX1" fmla="*/ 10025 w 354449"/>
                  <a:gd name="connsiteY1" fmla="*/ 170688 h 210312"/>
                  <a:gd name="connsiteX2" fmla="*/ 86225 w 354449"/>
                  <a:gd name="connsiteY2" fmla="*/ 185928 h 210312"/>
                  <a:gd name="connsiteX3" fmla="*/ 86225 w 354449"/>
                  <a:gd name="connsiteY3" fmla="*/ 60960 h 210312"/>
                  <a:gd name="connsiteX4" fmla="*/ 278249 w 354449"/>
                  <a:gd name="connsiteY4" fmla="*/ 64008 h 210312"/>
                  <a:gd name="connsiteX5" fmla="*/ 281297 w 354449"/>
                  <a:gd name="connsiteY5" fmla="*/ 176784 h 210312"/>
                  <a:gd name="connsiteX6" fmla="*/ 354449 w 354449"/>
                  <a:gd name="connsiteY6" fmla="*/ 176784 h 210312"/>
                  <a:gd name="connsiteX7" fmla="*/ 354449 w 354449"/>
                  <a:gd name="connsiteY7" fmla="*/ 0 h 210312"/>
                  <a:gd name="connsiteX8" fmla="*/ 3929 w 354449"/>
                  <a:gd name="connsiteY8" fmla="*/ 3048 h 210312"/>
                  <a:gd name="connsiteX9" fmla="*/ 881 w 354449"/>
                  <a:gd name="connsiteY9" fmla="*/ 210312 h 210312"/>
                  <a:gd name="connsiteX0" fmla="*/ 0 w 350520"/>
                  <a:gd name="connsiteY0" fmla="*/ 3048 h 185928"/>
                  <a:gd name="connsiteX1" fmla="*/ 6096 w 350520"/>
                  <a:gd name="connsiteY1" fmla="*/ 170688 h 185928"/>
                  <a:gd name="connsiteX2" fmla="*/ 82296 w 350520"/>
                  <a:gd name="connsiteY2" fmla="*/ 185928 h 185928"/>
                  <a:gd name="connsiteX3" fmla="*/ 82296 w 350520"/>
                  <a:gd name="connsiteY3" fmla="*/ 60960 h 185928"/>
                  <a:gd name="connsiteX4" fmla="*/ 274320 w 350520"/>
                  <a:gd name="connsiteY4" fmla="*/ 64008 h 185928"/>
                  <a:gd name="connsiteX5" fmla="*/ 277368 w 350520"/>
                  <a:gd name="connsiteY5" fmla="*/ 176784 h 185928"/>
                  <a:gd name="connsiteX6" fmla="*/ 350520 w 350520"/>
                  <a:gd name="connsiteY6" fmla="*/ 176784 h 185928"/>
                  <a:gd name="connsiteX7" fmla="*/ 350520 w 350520"/>
                  <a:gd name="connsiteY7" fmla="*/ 0 h 185928"/>
                  <a:gd name="connsiteX8" fmla="*/ 0 w 350520"/>
                  <a:gd name="connsiteY8" fmla="*/ 3048 h 185928"/>
                  <a:gd name="connsiteX0" fmla="*/ 3048 w 353568"/>
                  <a:gd name="connsiteY0" fmla="*/ 3048 h 192762"/>
                  <a:gd name="connsiteX1" fmla="*/ 0 w 353568"/>
                  <a:gd name="connsiteY1" fmla="*/ 179832 h 192762"/>
                  <a:gd name="connsiteX2" fmla="*/ 85344 w 353568"/>
                  <a:gd name="connsiteY2" fmla="*/ 185928 h 192762"/>
                  <a:gd name="connsiteX3" fmla="*/ 85344 w 353568"/>
                  <a:gd name="connsiteY3" fmla="*/ 60960 h 192762"/>
                  <a:gd name="connsiteX4" fmla="*/ 277368 w 353568"/>
                  <a:gd name="connsiteY4" fmla="*/ 64008 h 192762"/>
                  <a:gd name="connsiteX5" fmla="*/ 280416 w 353568"/>
                  <a:gd name="connsiteY5" fmla="*/ 176784 h 192762"/>
                  <a:gd name="connsiteX6" fmla="*/ 353568 w 353568"/>
                  <a:gd name="connsiteY6" fmla="*/ 176784 h 192762"/>
                  <a:gd name="connsiteX7" fmla="*/ 353568 w 353568"/>
                  <a:gd name="connsiteY7" fmla="*/ 0 h 192762"/>
                  <a:gd name="connsiteX8" fmla="*/ 3048 w 353568"/>
                  <a:gd name="connsiteY8" fmla="*/ 3048 h 192762"/>
                  <a:gd name="connsiteX0" fmla="*/ 3048 w 353568"/>
                  <a:gd name="connsiteY0" fmla="*/ 3048 h 185928"/>
                  <a:gd name="connsiteX1" fmla="*/ 0 w 353568"/>
                  <a:gd name="connsiteY1" fmla="*/ 179832 h 185928"/>
                  <a:gd name="connsiteX2" fmla="*/ 85344 w 353568"/>
                  <a:gd name="connsiteY2" fmla="*/ 185928 h 185928"/>
                  <a:gd name="connsiteX3" fmla="*/ 85344 w 353568"/>
                  <a:gd name="connsiteY3" fmla="*/ 60960 h 185928"/>
                  <a:gd name="connsiteX4" fmla="*/ 277368 w 353568"/>
                  <a:gd name="connsiteY4" fmla="*/ 64008 h 185928"/>
                  <a:gd name="connsiteX5" fmla="*/ 280416 w 353568"/>
                  <a:gd name="connsiteY5" fmla="*/ 176784 h 185928"/>
                  <a:gd name="connsiteX6" fmla="*/ 353568 w 353568"/>
                  <a:gd name="connsiteY6" fmla="*/ 176784 h 185928"/>
                  <a:gd name="connsiteX7" fmla="*/ 353568 w 353568"/>
                  <a:gd name="connsiteY7" fmla="*/ 0 h 185928"/>
                  <a:gd name="connsiteX8" fmla="*/ 3048 w 353568"/>
                  <a:gd name="connsiteY8" fmla="*/ 3048 h 185928"/>
                  <a:gd name="connsiteX0" fmla="*/ 3048 w 353568"/>
                  <a:gd name="connsiteY0" fmla="*/ 3048 h 185928"/>
                  <a:gd name="connsiteX1" fmla="*/ 0 w 353568"/>
                  <a:gd name="connsiteY1" fmla="*/ 179832 h 185928"/>
                  <a:gd name="connsiteX2" fmla="*/ 85344 w 353568"/>
                  <a:gd name="connsiteY2" fmla="*/ 185928 h 185928"/>
                  <a:gd name="connsiteX3" fmla="*/ 85344 w 353568"/>
                  <a:gd name="connsiteY3" fmla="*/ 60960 h 185928"/>
                  <a:gd name="connsiteX4" fmla="*/ 277368 w 353568"/>
                  <a:gd name="connsiteY4" fmla="*/ 64008 h 185928"/>
                  <a:gd name="connsiteX5" fmla="*/ 280416 w 353568"/>
                  <a:gd name="connsiteY5" fmla="*/ 176784 h 185928"/>
                  <a:gd name="connsiteX6" fmla="*/ 353568 w 353568"/>
                  <a:gd name="connsiteY6" fmla="*/ 176784 h 185928"/>
                  <a:gd name="connsiteX7" fmla="*/ 353568 w 353568"/>
                  <a:gd name="connsiteY7" fmla="*/ 0 h 185928"/>
                  <a:gd name="connsiteX8" fmla="*/ 3048 w 353568"/>
                  <a:gd name="connsiteY8" fmla="*/ 3048 h 185928"/>
                  <a:gd name="connsiteX0" fmla="*/ 8630 w 359150"/>
                  <a:gd name="connsiteY0" fmla="*/ 3048 h 192927"/>
                  <a:gd name="connsiteX1" fmla="*/ 5582 w 359150"/>
                  <a:gd name="connsiteY1" fmla="*/ 179832 h 192927"/>
                  <a:gd name="connsiteX2" fmla="*/ 90926 w 359150"/>
                  <a:gd name="connsiteY2" fmla="*/ 179832 h 192927"/>
                  <a:gd name="connsiteX3" fmla="*/ 90926 w 359150"/>
                  <a:gd name="connsiteY3" fmla="*/ 60960 h 192927"/>
                  <a:gd name="connsiteX4" fmla="*/ 282950 w 359150"/>
                  <a:gd name="connsiteY4" fmla="*/ 64008 h 192927"/>
                  <a:gd name="connsiteX5" fmla="*/ 285998 w 359150"/>
                  <a:gd name="connsiteY5" fmla="*/ 176784 h 192927"/>
                  <a:gd name="connsiteX6" fmla="*/ 359150 w 359150"/>
                  <a:gd name="connsiteY6" fmla="*/ 176784 h 192927"/>
                  <a:gd name="connsiteX7" fmla="*/ 359150 w 359150"/>
                  <a:gd name="connsiteY7" fmla="*/ 0 h 192927"/>
                  <a:gd name="connsiteX8" fmla="*/ 8630 w 359150"/>
                  <a:gd name="connsiteY8" fmla="*/ 3048 h 192927"/>
                  <a:gd name="connsiteX0" fmla="*/ 8630 w 359150"/>
                  <a:gd name="connsiteY0" fmla="*/ 3048 h 179832"/>
                  <a:gd name="connsiteX1" fmla="*/ 5582 w 359150"/>
                  <a:gd name="connsiteY1" fmla="*/ 179832 h 179832"/>
                  <a:gd name="connsiteX2" fmla="*/ 90926 w 359150"/>
                  <a:gd name="connsiteY2" fmla="*/ 179832 h 179832"/>
                  <a:gd name="connsiteX3" fmla="*/ 90926 w 359150"/>
                  <a:gd name="connsiteY3" fmla="*/ 60960 h 179832"/>
                  <a:gd name="connsiteX4" fmla="*/ 282950 w 359150"/>
                  <a:gd name="connsiteY4" fmla="*/ 64008 h 179832"/>
                  <a:gd name="connsiteX5" fmla="*/ 285998 w 359150"/>
                  <a:gd name="connsiteY5" fmla="*/ 176784 h 179832"/>
                  <a:gd name="connsiteX6" fmla="*/ 359150 w 359150"/>
                  <a:gd name="connsiteY6" fmla="*/ 176784 h 179832"/>
                  <a:gd name="connsiteX7" fmla="*/ 359150 w 359150"/>
                  <a:gd name="connsiteY7" fmla="*/ 0 h 179832"/>
                  <a:gd name="connsiteX8" fmla="*/ 8630 w 359150"/>
                  <a:gd name="connsiteY8" fmla="*/ 3048 h 179832"/>
                  <a:gd name="connsiteX0" fmla="*/ 3048 w 353568"/>
                  <a:gd name="connsiteY0" fmla="*/ 3048 h 179832"/>
                  <a:gd name="connsiteX1" fmla="*/ 0 w 353568"/>
                  <a:gd name="connsiteY1" fmla="*/ 179832 h 179832"/>
                  <a:gd name="connsiteX2" fmla="*/ 85344 w 353568"/>
                  <a:gd name="connsiteY2" fmla="*/ 179832 h 179832"/>
                  <a:gd name="connsiteX3" fmla="*/ 85344 w 353568"/>
                  <a:gd name="connsiteY3" fmla="*/ 60960 h 179832"/>
                  <a:gd name="connsiteX4" fmla="*/ 277368 w 353568"/>
                  <a:gd name="connsiteY4" fmla="*/ 64008 h 179832"/>
                  <a:gd name="connsiteX5" fmla="*/ 280416 w 353568"/>
                  <a:gd name="connsiteY5" fmla="*/ 176784 h 179832"/>
                  <a:gd name="connsiteX6" fmla="*/ 353568 w 353568"/>
                  <a:gd name="connsiteY6" fmla="*/ 176784 h 179832"/>
                  <a:gd name="connsiteX7" fmla="*/ 353568 w 353568"/>
                  <a:gd name="connsiteY7" fmla="*/ 0 h 179832"/>
                  <a:gd name="connsiteX8" fmla="*/ 3048 w 353568"/>
                  <a:gd name="connsiteY8" fmla="*/ 3048 h 179832"/>
                  <a:gd name="connsiteX0" fmla="*/ 0 w 350520"/>
                  <a:gd name="connsiteY0" fmla="*/ 3048 h 188637"/>
                  <a:gd name="connsiteX1" fmla="*/ 74 w 350520"/>
                  <a:gd name="connsiteY1" fmla="*/ 179832 h 188637"/>
                  <a:gd name="connsiteX2" fmla="*/ 82296 w 350520"/>
                  <a:gd name="connsiteY2" fmla="*/ 179832 h 188637"/>
                  <a:gd name="connsiteX3" fmla="*/ 82296 w 350520"/>
                  <a:gd name="connsiteY3" fmla="*/ 60960 h 188637"/>
                  <a:gd name="connsiteX4" fmla="*/ 274320 w 350520"/>
                  <a:gd name="connsiteY4" fmla="*/ 64008 h 188637"/>
                  <a:gd name="connsiteX5" fmla="*/ 277368 w 350520"/>
                  <a:gd name="connsiteY5" fmla="*/ 176784 h 188637"/>
                  <a:gd name="connsiteX6" fmla="*/ 350520 w 350520"/>
                  <a:gd name="connsiteY6" fmla="*/ 176784 h 188637"/>
                  <a:gd name="connsiteX7" fmla="*/ 350520 w 350520"/>
                  <a:gd name="connsiteY7" fmla="*/ 0 h 188637"/>
                  <a:gd name="connsiteX8" fmla="*/ 0 w 350520"/>
                  <a:gd name="connsiteY8" fmla="*/ 3048 h 188637"/>
                  <a:gd name="connsiteX0" fmla="*/ 0 w 350520"/>
                  <a:gd name="connsiteY0" fmla="*/ 3048 h 188637"/>
                  <a:gd name="connsiteX1" fmla="*/ 74 w 350520"/>
                  <a:gd name="connsiteY1" fmla="*/ 179832 h 188637"/>
                  <a:gd name="connsiteX2" fmla="*/ 82296 w 350520"/>
                  <a:gd name="connsiteY2" fmla="*/ 179832 h 188637"/>
                  <a:gd name="connsiteX3" fmla="*/ 82296 w 350520"/>
                  <a:gd name="connsiteY3" fmla="*/ 60960 h 188637"/>
                  <a:gd name="connsiteX4" fmla="*/ 274320 w 350520"/>
                  <a:gd name="connsiteY4" fmla="*/ 64008 h 188637"/>
                  <a:gd name="connsiteX5" fmla="*/ 277368 w 350520"/>
                  <a:gd name="connsiteY5" fmla="*/ 176784 h 188637"/>
                  <a:gd name="connsiteX6" fmla="*/ 350520 w 350520"/>
                  <a:gd name="connsiteY6" fmla="*/ 176784 h 188637"/>
                  <a:gd name="connsiteX7" fmla="*/ 350520 w 350520"/>
                  <a:gd name="connsiteY7" fmla="*/ 0 h 188637"/>
                  <a:gd name="connsiteX8" fmla="*/ 0 w 350520"/>
                  <a:gd name="connsiteY8" fmla="*/ 3048 h 188637"/>
                  <a:gd name="connsiteX0" fmla="*/ 0 w 350520"/>
                  <a:gd name="connsiteY0" fmla="*/ 3048 h 179832"/>
                  <a:gd name="connsiteX1" fmla="*/ 74 w 350520"/>
                  <a:gd name="connsiteY1" fmla="*/ 179832 h 179832"/>
                  <a:gd name="connsiteX2" fmla="*/ 82296 w 350520"/>
                  <a:gd name="connsiteY2" fmla="*/ 179832 h 179832"/>
                  <a:gd name="connsiteX3" fmla="*/ 82296 w 350520"/>
                  <a:gd name="connsiteY3" fmla="*/ 60960 h 179832"/>
                  <a:gd name="connsiteX4" fmla="*/ 274320 w 350520"/>
                  <a:gd name="connsiteY4" fmla="*/ 64008 h 179832"/>
                  <a:gd name="connsiteX5" fmla="*/ 277368 w 350520"/>
                  <a:gd name="connsiteY5" fmla="*/ 176784 h 179832"/>
                  <a:gd name="connsiteX6" fmla="*/ 350520 w 350520"/>
                  <a:gd name="connsiteY6" fmla="*/ 176784 h 179832"/>
                  <a:gd name="connsiteX7" fmla="*/ 350520 w 350520"/>
                  <a:gd name="connsiteY7" fmla="*/ 0 h 179832"/>
                  <a:gd name="connsiteX8" fmla="*/ 0 w 350520"/>
                  <a:gd name="connsiteY8" fmla="*/ 3048 h 1798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50520" h="179832">
                    <a:moveTo>
                      <a:pt x="0" y="3048"/>
                    </a:moveTo>
                    <a:cubicBezTo>
                      <a:pt x="25" y="61976"/>
                      <a:pt x="49" y="120904"/>
                      <a:pt x="74" y="179832"/>
                    </a:cubicBezTo>
                    <a:lnTo>
                      <a:pt x="82296" y="179832"/>
                    </a:lnTo>
                    <a:lnTo>
                      <a:pt x="82296" y="60960"/>
                    </a:lnTo>
                    <a:lnTo>
                      <a:pt x="274320" y="64008"/>
                    </a:lnTo>
                    <a:lnTo>
                      <a:pt x="277368" y="176784"/>
                    </a:lnTo>
                    <a:lnTo>
                      <a:pt x="350520" y="176784"/>
                    </a:lnTo>
                    <a:lnTo>
                      <a:pt x="350520" y="0"/>
                    </a:lnTo>
                    <a:lnTo>
                      <a:pt x="0" y="3048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7" name="Freeform 46"/>
              <p:cNvSpPr/>
              <p:nvPr/>
            </p:nvSpPr>
            <p:spPr>
              <a:xfrm>
                <a:off x="5849727" y="2563368"/>
                <a:ext cx="342210" cy="179832"/>
              </a:xfrm>
              <a:custGeom>
                <a:avLst/>
                <a:gdLst>
                  <a:gd name="connsiteX0" fmla="*/ 6096 w 350520"/>
                  <a:gd name="connsiteY0" fmla="*/ 170688 h 180542"/>
                  <a:gd name="connsiteX1" fmla="*/ 6096 w 350520"/>
                  <a:gd name="connsiteY1" fmla="*/ 170688 h 180542"/>
                  <a:gd name="connsiteX2" fmla="*/ 33528 w 350520"/>
                  <a:gd name="connsiteY2" fmla="*/ 176784 h 180542"/>
                  <a:gd name="connsiteX3" fmla="*/ 85344 w 350520"/>
                  <a:gd name="connsiteY3" fmla="*/ 179832 h 180542"/>
                  <a:gd name="connsiteX4" fmla="*/ 82296 w 350520"/>
                  <a:gd name="connsiteY4" fmla="*/ 170688 h 180542"/>
                  <a:gd name="connsiteX5" fmla="*/ 82296 w 350520"/>
                  <a:gd name="connsiteY5" fmla="*/ 60960 h 180542"/>
                  <a:gd name="connsiteX6" fmla="*/ 274320 w 350520"/>
                  <a:gd name="connsiteY6" fmla="*/ 64008 h 180542"/>
                  <a:gd name="connsiteX7" fmla="*/ 277368 w 350520"/>
                  <a:gd name="connsiteY7" fmla="*/ 176784 h 180542"/>
                  <a:gd name="connsiteX8" fmla="*/ 350520 w 350520"/>
                  <a:gd name="connsiteY8" fmla="*/ 176784 h 180542"/>
                  <a:gd name="connsiteX9" fmla="*/ 350520 w 350520"/>
                  <a:gd name="connsiteY9" fmla="*/ 0 h 180542"/>
                  <a:gd name="connsiteX10" fmla="*/ 0 w 350520"/>
                  <a:gd name="connsiteY10" fmla="*/ 3048 h 180542"/>
                  <a:gd name="connsiteX11" fmla="*/ 6096 w 350520"/>
                  <a:gd name="connsiteY11" fmla="*/ 170688 h 180542"/>
                  <a:gd name="connsiteX0" fmla="*/ 6096 w 350520"/>
                  <a:gd name="connsiteY0" fmla="*/ 170688 h 179832"/>
                  <a:gd name="connsiteX1" fmla="*/ 6096 w 350520"/>
                  <a:gd name="connsiteY1" fmla="*/ 170688 h 179832"/>
                  <a:gd name="connsiteX2" fmla="*/ 85344 w 350520"/>
                  <a:gd name="connsiteY2" fmla="*/ 179832 h 179832"/>
                  <a:gd name="connsiteX3" fmla="*/ 82296 w 350520"/>
                  <a:gd name="connsiteY3" fmla="*/ 170688 h 179832"/>
                  <a:gd name="connsiteX4" fmla="*/ 82296 w 350520"/>
                  <a:gd name="connsiteY4" fmla="*/ 60960 h 179832"/>
                  <a:gd name="connsiteX5" fmla="*/ 274320 w 350520"/>
                  <a:gd name="connsiteY5" fmla="*/ 64008 h 179832"/>
                  <a:gd name="connsiteX6" fmla="*/ 277368 w 350520"/>
                  <a:gd name="connsiteY6" fmla="*/ 176784 h 179832"/>
                  <a:gd name="connsiteX7" fmla="*/ 350520 w 350520"/>
                  <a:gd name="connsiteY7" fmla="*/ 176784 h 179832"/>
                  <a:gd name="connsiteX8" fmla="*/ 350520 w 350520"/>
                  <a:gd name="connsiteY8" fmla="*/ 0 h 179832"/>
                  <a:gd name="connsiteX9" fmla="*/ 0 w 350520"/>
                  <a:gd name="connsiteY9" fmla="*/ 3048 h 179832"/>
                  <a:gd name="connsiteX10" fmla="*/ 6096 w 350520"/>
                  <a:gd name="connsiteY10" fmla="*/ 170688 h 179832"/>
                  <a:gd name="connsiteX0" fmla="*/ 6096 w 350520"/>
                  <a:gd name="connsiteY0" fmla="*/ 170688 h 178816"/>
                  <a:gd name="connsiteX1" fmla="*/ 6096 w 350520"/>
                  <a:gd name="connsiteY1" fmla="*/ 170688 h 178816"/>
                  <a:gd name="connsiteX2" fmla="*/ 82296 w 350520"/>
                  <a:gd name="connsiteY2" fmla="*/ 170688 h 178816"/>
                  <a:gd name="connsiteX3" fmla="*/ 82296 w 350520"/>
                  <a:gd name="connsiteY3" fmla="*/ 60960 h 178816"/>
                  <a:gd name="connsiteX4" fmla="*/ 274320 w 350520"/>
                  <a:gd name="connsiteY4" fmla="*/ 64008 h 178816"/>
                  <a:gd name="connsiteX5" fmla="*/ 277368 w 350520"/>
                  <a:gd name="connsiteY5" fmla="*/ 176784 h 178816"/>
                  <a:gd name="connsiteX6" fmla="*/ 350520 w 350520"/>
                  <a:gd name="connsiteY6" fmla="*/ 176784 h 178816"/>
                  <a:gd name="connsiteX7" fmla="*/ 350520 w 350520"/>
                  <a:gd name="connsiteY7" fmla="*/ 0 h 178816"/>
                  <a:gd name="connsiteX8" fmla="*/ 0 w 350520"/>
                  <a:gd name="connsiteY8" fmla="*/ 3048 h 178816"/>
                  <a:gd name="connsiteX9" fmla="*/ 6096 w 350520"/>
                  <a:gd name="connsiteY9" fmla="*/ 170688 h 178816"/>
                  <a:gd name="connsiteX0" fmla="*/ 6096 w 350520"/>
                  <a:gd name="connsiteY0" fmla="*/ 170688 h 180580"/>
                  <a:gd name="connsiteX1" fmla="*/ 6096 w 350520"/>
                  <a:gd name="connsiteY1" fmla="*/ 170688 h 180580"/>
                  <a:gd name="connsiteX2" fmla="*/ 82296 w 350520"/>
                  <a:gd name="connsiteY2" fmla="*/ 170688 h 180580"/>
                  <a:gd name="connsiteX3" fmla="*/ 82296 w 350520"/>
                  <a:gd name="connsiteY3" fmla="*/ 60960 h 180580"/>
                  <a:gd name="connsiteX4" fmla="*/ 274320 w 350520"/>
                  <a:gd name="connsiteY4" fmla="*/ 64008 h 180580"/>
                  <a:gd name="connsiteX5" fmla="*/ 277368 w 350520"/>
                  <a:gd name="connsiteY5" fmla="*/ 176784 h 180580"/>
                  <a:gd name="connsiteX6" fmla="*/ 350520 w 350520"/>
                  <a:gd name="connsiteY6" fmla="*/ 176784 h 180580"/>
                  <a:gd name="connsiteX7" fmla="*/ 350520 w 350520"/>
                  <a:gd name="connsiteY7" fmla="*/ 0 h 180580"/>
                  <a:gd name="connsiteX8" fmla="*/ 0 w 350520"/>
                  <a:gd name="connsiteY8" fmla="*/ 3048 h 180580"/>
                  <a:gd name="connsiteX9" fmla="*/ 6096 w 350520"/>
                  <a:gd name="connsiteY9" fmla="*/ 170688 h 180580"/>
                  <a:gd name="connsiteX0" fmla="*/ 6096 w 350520"/>
                  <a:gd name="connsiteY0" fmla="*/ 170688 h 176784"/>
                  <a:gd name="connsiteX1" fmla="*/ 6096 w 350520"/>
                  <a:gd name="connsiteY1" fmla="*/ 170688 h 176784"/>
                  <a:gd name="connsiteX2" fmla="*/ 82296 w 350520"/>
                  <a:gd name="connsiteY2" fmla="*/ 170688 h 176784"/>
                  <a:gd name="connsiteX3" fmla="*/ 82296 w 350520"/>
                  <a:gd name="connsiteY3" fmla="*/ 60960 h 176784"/>
                  <a:gd name="connsiteX4" fmla="*/ 274320 w 350520"/>
                  <a:gd name="connsiteY4" fmla="*/ 64008 h 176784"/>
                  <a:gd name="connsiteX5" fmla="*/ 277368 w 350520"/>
                  <a:gd name="connsiteY5" fmla="*/ 176784 h 176784"/>
                  <a:gd name="connsiteX6" fmla="*/ 350520 w 350520"/>
                  <a:gd name="connsiteY6" fmla="*/ 176784 h 176784"/>
                  <a:gd name="connsiteX7" fmla="*/ 350520 w 350520"/>
                  <a:gd name="connsiteY7" fmla="*/ 0 h 176784"/>
                  <a:gd name="connsiteX8" fmla="*/ 0 w 350520"/>
                  <a:gd name="connsiteY8" fmla="*/ 3048 h 176784"/>
                  <a:gd name="connsiteX9" fmla="*/ 6096 w 350520"/>
                  <a:gd name="connsiteY9" fmla="*/ 170688 h 176784"/>
                  <a:gd name="connsiteX0" fmla="*/ 6096 w 350520"/>
                  <a:gd name="connsiteY0" fmla="*/ 179832 h 179832"/>
                  <a:gd name="connsiteX1" fmla="*/ 6096 w 350520"/>
                  <a:gd name="connsiteY1" fmla="*/ 170688 h 179832"/>
                  <a:gd name="connsiteX2" fmla="*/ 82296 w 350520"/>
                  <a:gd name="connsiteY2" fmla="*/ 170688 h 179832"/>
                  <a:gd name="connsiteX3" fmla="*/ 82296 w 350520"/>
                  <a:gd name="connsiteY3" fmla="*/ 60960 h 179832"/>
                  <a:gd name="connsiteX4" fmla="*/ 274320 w 350520"/>
                  <a:gd name="connsiteY4" fmla="*/ 64008 h 179832"/>
                  <a:gd name="connsiteX5" fmla="*/ 277368 w 350520"/>
                  <a:gd name="connsiteY5" fmla="*/ 176784 h 179832"/>
                  <a:gd name="connsiteX6" fmla="*/ 350520 w 350520"/>
                  <a:gd name="connsiteY6" fmla="*/ 176784 h 179832"/>
                  <a:gd name="connsiteX7" fmla="*/ 350520 w 350520"/>
                  <a:gd name="connsiteY7" fmla="*/ 0 h 179832"/>
                  <a:gd name="connsiteX8" fmla="*/ 0 w 350520"/>
                  <a:gd name="connsiteY8" fmla="*/ 3048 h 179832"/>
                  <a:gd name="connsiteX9" fmla="*/ 6096 w 350520"/>
                  <a:gd name="connsiteY9" fmla="*/ 179832 h 179832"/>
                  <a:gd name="connsiteX0" fmla="*/ 6096 w 350520"/>
                  <a:gd name="connsiteY0" fmla="*/ 179832 h 185928"/>
                  <a:gd name="connsiteX1" fmla="*/ 6096 w 350520"/>
                  <a:gd name="connsiteY1" fmla="*/ 170688 h 185928"/>
                  <a:gd name="connsiteX2" fmla="*/ 82296 w 350520"/>
                  <a:gd name="connsiteY2" fmla="*/ 185928 h 185928"/>
                  <a:gd name="connsiteX3" fmla="*/ 82296 w 350520"/>
                  <a:gd name="connsiteY3" fmla="*/ 60960 h 185928"/>
                  <a:gd name="connsiteX4" fmla="*/ 274320 w 350520"/>
                  <a:gd name="connsiteY4" fmla="*/ 64008 h 185928"/>
                  <a:gd name="connsiteX5" fmla="*/ 277368 w 350520"/>
                  <a:gd name="connsiteY5" fmla="*/ 176784 h 185928"/>
                  <a:gd name="connsiteX6" fmla="*/ 350520 w 350520"/>
                  <a:gd name="connsiteY6" fmla="*/ 176784 h 185928"/>
                  <a:gd name="connsiteX7" fmla="*/ 350520 w 350520"/>
                  <a:gd name="connsiteY7" fmla="*/ 0 h 185928"/>
                  <a:gd name="connsiteX8" fmla="*/ 0 w 350520"/>
                  <a:gd name="connsiteY8" fmla="*/ 3048 h 185928"/>
                  <a:gd name="connsiteX9" fmla="*/ 6096 w 350520"/>
                  <a:gd name="connsiteY9" fmla="*/ 179832 h 185928"/>
                  <a:gd name="connsiteX0" fmla="*/ 881 w 354449"/>
                  <a:gd name="connsiteY0" fmla="*/ 210312 h 210312"/>
                  <a:gd name="connsiteX1" fmla="*/ 10025 w 354449"/>
                  <a:gd name="connsiteY1" fmla="*/ 170688 h 210312"/>
                  <a:gd name="connsiteX2" fmla="*/ 86225 w 354449"/>
                  <a:gd name="connsiteY2" fmla="*/ 185928 h 210312"/>
                  <a:gd name="connsiteX3" fmla="*/ 86225 w 354449"/>
                  <a:gd name="connsiteY3" fmla="*/ 60960 h 210312"/>
                  <a:gd name="connsiteX4" fmla="*/ 278249 w 354449"/>
                  <a:gd name="connsiteY4" fmla="*/ 64008 h 210312"/>
                  <a:gd name="connsiteX5" fmla="*/ 281297 w 354449"/>
                  <a:gd name="connsiteY5" fmla="*/ 176784 h 210312"/>
                  <a:gd name="connsiteX6" fmla="*/ 354449 w 354449"/>
                  <a:gd name="connsiteY6" fmla="*/ 176784 h 210312"/>
                  <a:gd name="connsiteX7" fmla="*/ 354449 w 354449"/>
                  <a:gd name="connsiteY7" fmla="*/ 0 h 210312"/>
                  <a:gd name="connsiteX8" fmla="*/ 3929 w 354449"/>
                  <a:gd name="connsiteY8" fmla="*/ 3048 h 210312"/>
                  <a:gd name="connsiteX9" fmla="*/ 881 w 354449"/>
                  <a:gd name="connsiteY9" fmla="*/ 210312 h 210312"/>
                  <a:gd name="connsiteX0" fmla="*/ 0 w 350520"/>
                  <a:gd name="connsiteY0" fmla="*/ 3048 h 185928"/>
                  <a:gd name="connsiteX1" fmla="*/ 6096 w 350520"/>
                  <a:gd name="connsiteY1" fmla="*/ 170688 h 185928"/>
                  <a:gd name="connsiteX2" fmla="*/ 82296 w 350520"/>
                  <a:gd name="connsiteY2" fmla="*/ 185928 h 185928"/>
                  <a:gd name="connsiteX3" fmla="*/ 82296 w 350520"/>
                  <a:gd name="connsiteY3" fmla="*/ 60960 h 185928"/>
                  <a:gd name="connsiteX4" fmla="*/ 274320 w 350520"/>
                  <a:gd name="connsiteY4" fmla="*/ 64008 h 185928"/>
                  <a:gd name="connsiteX5" fmla="*/ 277368 w 350520"/>
                  <a:gd name="connsiteY5" fmla="*/ 176784 h 185928"/>
                  <a:gd name="connsiteX6" fmla="*/ 350520 w 350520"/>
                  <a:gd name="connsiteY6" fmla="*/ 176784 h 185928"/>
                  <a:gd name="connsiteX7" fmla="*/ 350520 w 350520"/>
                  <a:gd name="connsiteY7" fmla="*/ 0 h 185928"/>
                  <a:gd name="connsiteX8" fmla="*/ 0 w 350520"/>
                  <a:gd name="connsiteY8" fmla="*/ 3048 h 185928"/>
                  <a:gd name="connsiteX0" fmla="*/ 3048 w 353568"/>
                  <a:gd name="connsiteY0" fmla="*/ 3048 h 192762"/>
                  <a:gd name="connsiteX1" fmla="*/ 0 w 353568"/>
                  <a:gd name="connsiteY1" fmla="*/ 179832 h 192762"/>
                  <a:gd name="connsiteX2" fmla="*/ 85344 w 353568"/>
                  <a:gd name="connsiteY2" fmla="*/ 185928 h 192762"/>
                  <a:gd name="connsiteX3" fmla="*/ 85344 w 353568"/>
                  <a:gd name="connsiteY3" fmla="*/ 60960 h 192762"/>
                  <a:gd name="connsiteX4" fmla="*/ 277368 w 353568"/>
                  <a:gd name="connsiteY4" fmla="*/ 64008 h 192762"/>
                  <a:gd name="connsiteX5" fmla="*/ 280416 w 353568"/>
                  <a:gd name="connsiteY5" fmla="*/ 176784 h 192762"/>
                  <a:gd name="connsiteX6" fmla="*/ 353568 w 353568"/>
                  <a:gd name="connsiteY6" fmla="*/ 176784 h 192762"/>
                  <a:gd name="connsiteX7" fmla="*/ 353568 w 353568"/>
                  <a:gd name="connsiteY7" fmla="*/ 0 h 192762"/>
                  <a:gd name="connsiteX8" fmla="*/ 3048 w 353568"/>
                  <a:gd name="connsiteY8" fmla="*/ 3048 h 192762"/>
                  <a:gd name="connsiteX0" fmla="*/ 3048 w 353568"/>
                  <a:gd name="connsiteY0" fmla="*/ 3048 h 185928"/>
                  <a:gd name="connsiteX1" fmla="*/ 0 w 353568"/>
                  <a:gd name="connsiteY1" fmla="*/ 179832 h 185928"/>
                  <a:gd name="connsiteX2" fmla="*/ 85344 w 353568"/>
                  <a:gd name="connsiteY2" fmla="*/ 185928 h 185928"/>
                  <a:gd name="connsiteX3" fmla="*/ 85344 w 353568"/>
                  <a:gd name="connsiteY3" fmla="*/ 60960 h 185928"/>
                  <a:gd name="connsiteX4" fmla="*/ 277368 w 353568"/>
                  <a:gd name="connsiteY4" fmla="*/ 64008 h 185928"/>
                  <a:gd name="connsiteX5" fmla="*/ 280416 w 353568"/>
                  <a:gd name="connsiteY5" fmla="*/ 176784 h 185928"/>
                  <a:gd name="connsiteX6" fmla="*/ 353568 w 353568"/>
                  <a:gd name="connsiteY6" fmla="*/ 176784 h 185928"/>
                  <a:gd name="connsiteX7" fmla="*/ 353568 w 353568"/>
                  <a:gd name="connsiteY7" fmla="*/ 0 h 185928"/>
                  <a:gd name="connsiteX8" fmla="*/ 3048 w 353568"/>
                  <a:gd name="connsiteY8" fmla="*/ 3048 h 185928"/>
                  <a:gd name="connsiteX0" fmla="*/ 3048 w 353568"/>
                  <a:gd name="connsiteY0" fmla="*/ 3048 h 185928"/>
                  <a:gd name="connsiteX1" fmla="*/ 0 w 353568"/>
                  <a:gd name="connsiteY1" fmla="*/ 179832 h 185928"/>
                  <a:gd name="connsiteX2" fmla="*/ 85344 w 353568"/>
                  <a:gd name="connsiteY2" fmla="*/ 185928 h 185928"/>
                  <a:gd name="connsiteX3" fmla="*/ 85344 w 353568"/>
                  <a:gd name="connsiteY3" fmla="*/ 60960 h 185928"/>
                  <a:gd name="connsiteX4" fmla="*/ 277368 w 353568"/>
                  <a:gd name="connsiteY4" fmla="*/ 64008 h 185928"/>
                  <a:gd name="connsiteX5" fmla="*/ 280416 w 353568"/>
                  <a:gd name="connsiteY5" fmla="*/ 176784 h 185928"/>
                  <a:gd name="connsiteX6" fmla="*/ 353568 w 353568"/>
                  <a:gd name="connsiteY6" fmla="*/ 176784 h 185928"/>
                  <a:gd name="connsiteX7" fmla="*/ 353568 w 353568"/>
                  <a:gd name="connsiteY7" fmla="*/ 0 h 185928"/>
                  <a:gd name="connsiteX8" fmla="*/ 3048 w 353568"/>
                  <a:gd name="connsiteY8" fmla="*/ 3048 h 185928"/>
                  <a:gd name="connsiteX0" fmla="*/ 8630 w 359150"/>
                  <a:gd name="connsiteY0" fmla="*/ 3048 h 192927"/>
                  <a:gd name="connsiteX1" fmla="*/ 5582 w 359150"/>
                  <a:gd name="connsiteY1" fmla="*/ 179832 h 192927"/>
                  <a:gd name="connsiteX2" fmla="*/ 90926 w 359150"/>
                  <a:gd name="connsiteY2" fmla="*/ 179832 h 192927"/>
                  <a:gd name="connsiteX3" fmla="*/ 90926 w 359150"/>
                  <a:gd name="connsiteY3" fmla="*/ 60960 h 192927"/>
                  <a:gd name="connsiteX4" fmla="*/ 282950 w 359150"/>
                  <a:gd name="connsiteY4" fmla="*/ 64008 h 192927"/>
                  <a:gd name="connsiteX5" fmla="*/ 285998 w 359150"/>
                  <a:gd name="connsiteY5" fmla="*/ 176784 h 192927"/>
                  <a:gd name="connsiteX6" fmla="*/ 359150 w 359150"/>
                  <a:gd name="connsiteY6" fmla="*/ 176784 h 192927"/>
                  <a:gd name="connsiteX7" fmla="*/ 359150 w 359150"/>
                  <a:gd name="connsiteY7" fmla="*/ 0 h 192927"/>
                  <a:gd name="connsiteX8" fmla="*/ 8630 w 359150"/>
                  <a:gd name="connsiteY8" fmla="*/ 3048 h 192927"/>
                  <a:gd name="connsiteX0" fmla="*/ 8630 w 359150"/>
                  <a:gd name="connsiteY0" fmla="*/ 3048 h 179832"/>
                  <a:gd name="connsiteX1" fmla="*/ 5582 w 359150"/>
                  <a:gd name="connsiteY1" fmla="*/ 179832 h 179832"/>
                  <a:gd name="connsiteX2" fmla="*/ 90926 w 359150"/>
                  <a:gd name="connsiteY2" fmla="*/ 179832 h 179832"/>
                  <a:gd name="connsiteX3" fmla="*/ 90926 w 359150"/>
                  <a:gd name="connsiteY3" fmla="*/ 60960 h 179832"/>
                  <a:gd name="connsiteX4" fmla="*/ 282950 w 359150"/>
                  <a:gd name="connsiteY4" fmla="*/ 64008 h 179832"/>
                  <a:gd name="connsiteX5" fmla="*/ 285998 w 359150"/>
                  <a:gd name="connsiteY5" fmla="*/ 176784 h 179832"/>
                  <a:gd name="connsiteX6" fmla="*/ 359150 w 359150"/>
                  <a:gd name="connsiteY6" fmla="*/ 176784 h 179832"/>
                  <a:gd name="connsiteX7" fmla="*/ 359150 w 359150"/>
                  <a:gd name="connsiteY7" fmla="*/ 0 h 179832"/>
                  <a:gd name="connsiteX8" fmla="*/ 8630 w 359150"/>
                  <a:gd name="connsiteY8" fmla="*/ 3048 h 179832"/>
                  <a:gd name="connsiteX0" fmla="*/ 3048 w 353568"/>
                  <a:gd name="connsiteY0" fmla="*/ 3048 h 179832"/>
                  <a:gd name="connsiteX1" fmla="*/ 0 w 353568"/>
                  <a:gd name="connsiteY1" fmla="*/ 179832 h 179832"/>
                  <a:gd name="connsiteX2" fmla="*/ 85344 w 353568"/>
                  <a:gd name="connsiteY2" fmla="*/ 179832 h 179832"/>
                  <a:gd name="connsiteX3" fmla="*/ 85344 w 353568"/>
                  <a:gd name="connsiteY3" fmla="*/ 60960 h 179832"/>
                  <a:gd name="connsiteX4" fmla="*/ 277368 w 353568"/>
                  <a:gd name="connsiteY4" fmla="*/ 64008 h 179832"/>
                  <a:gd name="connsiteX5" fmla="*/ 280416 w 353568"/>
                  <a:gd name="connsiteY5" fmla="*/ 176784 h 179832"/>
                  <a:gd name="connsiteX6" fmla="*/ 353568 w 353568"/>
                  <a:gd name="connsiteY6" fmla="*/ 176784 h 179832"/>
                  <a:gd name="connsiteX7" fmla="*/ 353568 w 353568"/>
                  <a:gd name="connsiteY7" fmla="*/ 0 h 179832"/>
                  <a:gd name="connsiteX8" fmla="*/ 3048 w 353568"/>
                  <a:gd name="connsiteY8" fmla="*/ 3048 h 179832"/>
                  <a:gd name="connsiteX0" fmla="*/ 0 w 350520"/>
                  <a:gd name="connsiteY0" fmla="*/ 3048 h 188637"/>
                  <a:gd name="connsiteX1" fmla="*/ 74 w 350520"/>
                  <a:gd name="connsiteY1" fmla="*/ 179832 h 188637"/>
                  <a:gd name="connsiteX2" fmla="*/ 82296 w 350520"/>
                  <a:gd name="connsiteY2" fmla="*/ 179832 h 188637"/>
                  <a:gd name="connsiteX3" fmla="*/ 82296 w 350520"/>
                  <a:gd name="connsiteY3" fmla="*/ 60960 h 188637"/>
                  <a:gd name="connsiteX4" fmla="*/ 274320 w 350520"/>
                  <a:gd name="connsiteY4" fmla="*/ 64008 h 188637"/>
                  <a:gd name="connsiteX5" fmla="*/ 277368 w 350520"/>
                  <a:gd name="connsiteY5" fmla="*/ 176784 h 188637"/>
                  <a:gd name="connsiteX6" fmla="*/ 350520 w 350520"/>
                  <a:gd name="connsiteY6" fmla="*/ 176784 h 188637"/>
                  <a:gd name="connsiteX7" fmla="*/ 350520 w 350520"/>
                  <a:gd name="connsiteY7" fmla="*/ 0 h 188637"/>
                  <a:gd name="connsiteX8" fmla="*/ 0 w 350520"/>
                  <a:gd name="connsiteY8" fmla="*/ 3048 h 188637"/>
                  <a:gd name="connsiteX0" fmla="*/ 0 w 350520"/>
                  <a:gd name="connsiteY0" fmla="*/ 3048 h 188637"/>
                  <a:gd name="connsiteX1" fmla="*/ 74 w 350520"/>
                  <a:gd name="connsiteY1" fmla="*/ 179832 h 188637"/>
                  <a:gd name="connsiteX2" fmla="*/ 82296 w 350520"/>
                  <a:gd name="connsiteY2" fmla="*/ 179832 h 188637"/>
                  <a:gd name="connsiteX3" fmla="*/ 82296 w 350520"/>
                  <a:gd name="connsiteY3" fmla="*/ 60960 h 188637"/>
                  <a:gd name="connsiteX4" fmla="*/ 274320 w 350520"/>
                  <a:gd name="connsiteY4" fmla="*/ 64008 h 188637"/>
                  <a:gd name="connsiteX5" fmla="*/ 277368 w 350520"/>
                  <a:gd name="connsiteY5" fmla="*/ 176784 h 188637"/>
                  <a:gd name="connsiteX6" fmla="*/ 350520 w 350520"/>
                  <a:gd name="connsiteY6" fmla="*/ 176784 h 188637"/>
                  <a:gd name="connsiteX7" fmla="*/ 350520 w 350520"/>
                  <a:gd name="connsiteY7" fmla="*/ 0 h 188637"/>
                  <a:gd name="connsiteX8" fmla="*/ 0 w 350520"/>
                  <a:gd name="connsiteY8" fmla="*/ 3048 h 188637"/>
                  <a:gd name="connsiteX0" fmla="*/ 0 w 350520"/>
                  <a:gd name="connsiteY0" fmla="*/ 3048 h 179832"/>
                  <a:gd name="connsiteX1" fmla="*/ 74 w 350520"/>
                  <a:gd name="connsiteY1" fmla="*/ 179832 h 179832"/>
                  <a:gd name="connsiteX2" fmla="*/ 82296 w 350520"/>
                  <a:gd name="connsiteY2" fmla="*/ 179832 h 179832"/>
                  <a:gd name="connsiteX3" fmla="*/ 82296 w 350520"/>
                  <a:gd name="connsiteY3" fmla="*/ 60960 h 179832"/>
                  <a:gd name="connsiteX4" fmla="*/ 274320 w 350520"/>
                  <a:gd name="connsiteY4" fmla="*/ 64008 h 179832"/>
                  <a:gd name="connsiteX5" fmla="*/ 277368 w 350520"/>
                  <a:gd name="connsiteY5" fmla="*/ 176784 h 179832"/>
                  <a:gd name="connsiteX6" fmla="*/ 350520 w 350520"/>
                  <a:gd name="connsiteY6" fmla="*/ 176784 h 179832"/>
                  <a:gd name="connsiteX7" fmla="*/ 350520 w 350520"/>
                  <a:gd name="connsiteY7" fmla="*/ 0 h 179832"/>
                  <a:gd name="connsiteX8" fmla="*/ 0 w 350520"/>
                  <a:gd name="connsiteY8" fmla="*/ 3048 h 1798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50520" h="179832">
                    <a:moveTo>
                      <a:pt x="0" y="3048"/>
                    </a:moveTo>
                    <a:cubicBezTo>
                      <a:pt x="25" y="61976"/>
                      <a:pt x="49" y="120904"/>
                      <a:pt x="74" y="179832"/>
                    </a:cubicBezTo>
                    <a:lnTo>
                      <a:pt x="82296" y="179832"/>
                    </a:lnTo>
                    <a:lnTo>
                      <a:pt x="82296" y="60960"/>
                    </a:lnTo>
                    <a:lnTo>
                      <a:pt x="274320" y="64008"/>
                    </a:lnTo>
                    <a:lnTo>
                      <a:pt x="277368" y="176784"/>
                    </a:lnTo>
                    <a:lnTo>
                      <a:pt x="350520" y="176784"/>
                    </a:lnTo>
                    <a:lnTo>
                      <a:pt x="350520" y="0"/>
                    </a:lnTo>
                    <a:lnTo>
                      <a:pt x="0" y="3048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8" name="Freeform 47"/>
              <p:cNvSpPr/>
              <p:nvPr/>
            </p:nvSpPr>
            <p:spPr>
              <a:xfrm>
                <a:off x="7475784" y="2563368"/>
                <a:ext cx="342210" cy="179832"/>
              </a:xfrm>
              <a:custGeom>
                <a:avLst/>
                <a:gdLst>
                  <a:gd name="connsiteX0" fmla="*/ 6096 w 350520"/>
                  <a:gd name="connsiteY0" fmla="*/ 170688 h 180542"/>
                  <a:gd name="connsiteX1" fmla="*/ 6096 w 350520"/>
                  <a:gd name="connsiteY1" fmla="*/ 170688 h 180542"/>
                  <a:gd name="connsiteX2" fmla="*/ 33528 w 350520"/>
                  <a:gd name="connsiteY2" fmla="*/ 176784 h 180542"/>
                  <a:gd name="connsiteX3" fmla="*/ 85344 w 350520"/>
                  <a:gd name="connsiteY3" fmla="*/ 179832 h 180542"/>
                  <a:gd name="connsiteX4" fmla="*/ 82296 w 350520"/>
                  <a:gd name="connsiteY4" fmla="*/ 170688 h 180542"/>
                  <a:gd name="connsiteX5" fmla="*/ 82296 w 350520"/>
                  <a:gd name="connsiteY5" fmla="*/ 60960 h 180542"/>
                  <a:gd name="connsiteX6" fmla="*/ 274320 w 350520"/>
                  <a:gd name="connsiteY6" fmla="*/ 64008 h 180542"/>
                  <a:gd name="connsiteX7" fmla="*/ 277368 w 350520"/>
                  <a:gd name="connsiteY7" fmla="*/ 176784 h 180542"/>
                  <a:gd name="connsiteX8" fmla="*/ 350520 w 350520"/>
                  <a:gd name="connsiteY8" fmla="*/ 176784 h 180542"/>
                  <a:gd name="connsiteX9" fmla="*/ 350520 w 350520"/>
                  <a:gd name="connsiteY9" fmla="*/ 0 h 180542"/>
                  <a:gd name="connsiteX10" fmla="*/ 0 w 350520"/>
                  <a:gd name="connsiteY10" fmla="*/ 3048 h 180542"/>
                  <a:gd name="connsiteX11" fmla="*/ 6096 w 350520"/>
                  <a:gd name="connsiteY11" fmla="*/ 170688 h 180542"/>
                  <a:gd name="connsiteX0" fmla="*/ 6096 w 350520"/>
                  <a:gd name="connsiteY0" fmla="*/ 170688 h 179832"/>
                  <a:gd name="connsiteX1" fmla="*/ 6096 w 350520"/>
                  <a:gd name="connsiteY1" fmla="*/ 170688 h 179832"/>
                  <a:gd name="connsiteX2" fmla="*/ 85344 w 350520"/>
                  <a:gd name="connsiteY2" fmla="*/ 179832 h 179832"/>
                  <a:gd name="connsiteX3" fmla="*/ 82296 w 350520"/>
                  <a:gd name="connsiteY3" fmla="*/ 170688 h 179832"/>
                  <a:gd name="connsiteX4" fmla="*/ 82296 w 350520"/>
                  <a:gd name="connsiteY4" fmla="*/ 60960 h 179832"/>
                  <a:gd name="connsiteX5" fmla="*/ 274320 w 350520"/>
                  <a:gd name="connsiteY5" fmla="*/ 64008 h 179832"/>
                  <a:gd name="connsiteX6" fmla="*/ 277368 w 350520"/>
                  <a:gd name="connsiteY6" fmla="*/ 176784 h 179832"/>
                  <a:gd name="connsiteX7" fmla="*/ 350520 w 350520"/>
                  <a:gd name="connsiteY7" fmla="*/ 176784 h 179832"/>
                  <a:gd name="connsiteX8" fmla="*/ 350520 w 350520"/>
                  <a:gd name="connsiteY8" fmla="*/ 0 h 179832"/>
                  <a:gd name="connsiteX9" fmla="*/ 0 w 350520"/>
                  <a:gd name="connsiteY9" fmla="*/ 3048 h 179832"/>
                  <a:gd name="connsiteX10" fmla="*/ 6096 w 350520"/>
                  <a:gd name="connsiteY10" fmla="*/ 170688 h 179832"/>
                  <a:gd name="connsiteX0" fmla="*/ 6096 w 350520"/>
                  <a:gd name="connsiteY0" fmla="*/ 170688 h 178816"/>
                  <a:gd name="connsiteX1" fmla="*/ 6096 w 350520"/>
                  <a:gd name="connsiteY1" fmla="*/ 170688 h 178816"/>
                  <a:gd name="connsiteX2" fmla="*/ 82296 w 350520"/>
                  <a:gd name="connsiteY2" fmla="*/ 170688 h 178816"/>
                  <a:gd name="connsiteX3" fmla="*/ 82296 w 350520"/>
                  <a:gd name="connsiteY3" fmla="*/ 60960 h 178816"/>
                  <a:gd name="connsiteX4" fmla="*/ 274320 w 350520"/>
                  <a:gd name="connsiteY4" fmla="*/ 64008 h 178816"/>
                  <a:gd name="connsiteX5" fmla="*/ 277368 w 350520"/>
                  <a:gd name="connsiteY5" fmla="*/ 176784 h 178816"/>
                  <a:gd name="connsiteX6" fmla="*/ 350520 w 350520"/>
                  <a:gd name="connsiteY6" fmla="*/ 176784 h 178816"/>
                  <a:gd name="connsiteX7" fmla="*/ 350520 w 350520"/>
                  <a:gd name="connsiteY7" fmla="*/ 0 h 178816"/>
                  <a:gd name="connsiteX8" fmla="*/ 0 w 350520"/>
                  <a:gd name="connsiteY8" fmla="*/ 3048 h 178816"/>
                  <a:gd name="connsiteX9" fmla="*/ 6096 w 350520"/>
                  <a:gd name="connsiteY9" fmla="*/ 170688 h 178816"/>
                  <a:gd name="connsiteX0" fmla="*/ 6096 w 350520"/>
                  <a:gd name="connsiteY0" fmla="*/ 170688 h 180580"/>
                  <a:gd name="connsiteX1" fmla="*/ 6096 w 350520"/>
                  <a:gd name="connsiteY1" fmla="*/ 170688 h 180580"/>
                  <a:gd name="connsiteX2" fmla="*/ 82296 w 350520"/>
                  <a:gd name="connsiteY2" fmla="*/ 170688 h 180580"/>
                  <a:gd name="connsiteX3" fmla="*/ 82296 w 350520"/>
                  <a:gd name="connsiteY3" fmla="*/ 60960 h 180580"/>
                  <a:gd name="connsiteX4" fmla="*/ 274320 w 350520"/>
                  <a:gd name="connsiteY4" fmla="*/ 64008 h 180580"/>
                  <a:gd name="connsiteX5" fmla="*/ 277368 w 350520"/>
                  <a:gd name="connsiteY5" fmla="*/ 176784 h 180580"/>
                  <a:gd name="connsiteX6" fmla="*/ 350520 w 350520"/>
                  <a:gd name="connsiteY6" fmla="*/ 176784 h 180580"/>
                  <a:gd name="connsiteX7" fmla="*/ 350520 w 350520"/>
                  <a:gd name="connsiteY7" fmla="*/ 0 h 180580"/>
                  <a:gd name="connsiteX8" fmla="*/ 0 w 350520"/>
                  <a:gd name="connsiteY8" fmla="*/ 3048 h 180580"/>
                  <a:gd name="connsiteX9" fmla="*/ 6096 w 350520"/>
                  <a:gd name="connsiteY9" fmla="*/ 170688 h 180580"/>
                  <a:gd name="connsiteX0" fmla="*/ 6096 w 350520"/>
                  <a:gd name="connsiteY0" fmla="*/ 170688 h 176784"/>
                  <a:gd name="connsiteX1" fmla="*/ 6096 w 350520"/>
                  <a:gd name="connsiteY1" fmla="*/ 170688 h 176784"/>
                  <a:gd name="connsiteX2" fmla="*/ 82296 w 350520"/>
                  <a:gd name="connsiteY2" fmla="*/ 170688 h 176784"/>
                  <a:gd name="connsiteX3" fmla="*/ 82296 w 350520"/>
                  <a:gd name="connsiteY3" fmla="*/ 60960 h 176784"/>
                  <a:gd name="connsiteX4" fmla="*/ 274320 w 350520"/>
                  <a:gd name="connsiteY4" fmla="*/ 64008 h 176784"/>
                  <a:gd name="connsiteX5" fmla="*/ 277368 w 350520"/>
                  <a:gd name="connsiteY5" fmla="*/ 176784 h 176784"/>
                  <a:gd name="connsiteX6" fmla="*/ 350520 w 350520"/>
                  <a:gd name="connsiteY6" fmla="*/ 176784 h 176784"/>
                  <a:gd name="connsiteX7" fmla="*/ 350520 w 350520"/>
                  <a:gd name="connsiteY7" fmla="*/ 0 h 176784"/>
                  <a:gd name="connsiteX8" fmla="*/ 0 w 350520"/>
                  <a:gd name="connsiteY8" fmla="*/ 3048 h 176784"/>
                  <a:gd name="connsiteX9" fmla="*/ 6096 w 350520"/>
                  <a:gd name="connsiteY9" fmla="*/ 170688 h 176784"/>
                  <a:gd name="connsiteX0" fmla="*/ 6096 w 350520"/>
                  <a:gd name="connsiteY0" fmla="*/ 179832 h 179832"/>
                  <a:gd name="connsiteX1" fmla="*/ 6096 w 350520"/>
                  <a:gd name="connsiteY1" fmla="*/ 170688 h 179832"/>
                  <a:gd name="connsiteX2" fmla="*/ 82296 w 350520"/>
                  <a:gd name="connsiteY2" fmla="*/ 170688 h 179832"/>
                  <a:gd name="connsiteX3" fmla="*/ 82296 w 350520"/>
                  <a:gd name="connsiteY3" fmla="*/ 60960 h 179832"/>
                  <a:gd name="connsiteX4" fmla="*/ 274320 w 350520"/>
                  <a:gd name="connsiteY4" fmla="*/ 64008 h 179832"/>
                  <a:gd name="connsiteX5" fmla="*/ 277368 w 350520"/>
                  <a:gd name="connsiteY5" fmla="*/ 176784 h 179832"/>
                  <a:gd name="connsiteX6" fmla="*/ 350520 w 350520"/>
                  <a:gd name="connsiteY6" fmla="*/ 176784 h 179832"/>
                  <a:gd name="connsiteX7" fmla="*/ 350520 w 350520"/>
                  <a:gd name="connsiteY7" fmla="*/ 0 h 179832"/>
                  <a:gd name="connsiteX8" fmla="*/ 0 w 350520"/>
                  <a:gd name="connsiteY8" fmla="*/ 3048 h 179832"/>
                  <a:gd name="connsiteX9" fmla="*/ 6096 w 350520"/>
                  <a:gd name="connsiteY9" fmla="*/ 179832 h 179832"/>
                  <a:gd name="connsiteX0" fmla="*/ 6096 w 350520"/>
                  <a:gd name="connsiteY0" fmla="*/ 179832 h 185928"/>
                  <a:gd name="connsiteX1" fmla="*/ 6096 w 350520"/>
                  <a:gd name="connsiteY1" fmla="*/ 170688 h 185928"/>
                  <a:gd name="connsiteX2" fmla="*/ 82296 w 350520"/>
                  <a:gd name="connsiteY2" fmla="*/ 185928 h 185928"/>
                  <a:gd name="connsiteX3" fmla="*/ 82296 w 350520"/>
                  <a:gd name="connsiteY3" fmla="*/ 60960 h 185928"/>
                  <a:gd name="connsiteX4" fmla="*/ 274320 w 350520"/>
                  <a:gd name="connsiteY4" fmla="*/ 64008 h 185928"/>
                  <a:gd name="connsiteX5" fmla="*/ 277368 w 350520"/>
                  <a:gd name="connsiteY5" fmla="*/ 176784 h 185928"/>
                  <a:gd name="connsiteX6" fmla="*/ 350520 w 350520"/>
                  <a:gd name="connsiteY6" fmla="*/ 176784 h 185928"/>
                  <a:gd name="connsiteX7" fmla="*/ 350520 w 350520"/>
                  <a:gd name="connsiteY7" fmla="*/ 0 h 185928"/>
                  <a:gd name="connsiteX8" fmla="*/ 0 w 350520"/>
                  <a:gd name="connsiteY8" fmla="*/ 3048 h 185928"/>
                  <a:gd name="connsiteX9" fmla="*/ 6096 w 350520"/>
                  <a:gd name="connsiteY9" fmla="*/ 179832 h 185928"/>
                  <a:gd name="connsiteX0" fmla="*/ 881 w 354449"/>
                  <a:gd name="connsiteY0" fmla="*/ 210312 h 210312"/>
                  <a:gd name="connsiteX1" fmla="*/ 10025 w 354449"/>
                  <a:gd name="connsiteY1" fmla="*/ 170688 h 210312"/>
                  <a:gd name="connsiteX2" fmla="*/ 86225 w 354449"/>
                  <a:gd name="connsiteY2" fmla="*/ 185928 h 210312"/>
                  <a:gd name="connsiteX3" fmla="*/ 86225 w 354449"/>
                  <a:gd name="connsiteY3" fmla="*/ 60960 h 210312"/>
                  <a:gd name="connsiteX4" fmla="*/ 278249 w 354449"/>
                  <a:gd name="connsiteY4" fmla="*/ 64008 h 210312"/>
                  <a:gd name="connsiteX5" fmla="*/ 281297 w 354449"/>
                  <a:gd name="connsiteY5" fmla="*/ 176784 h 210312"/>
                  <a:gd name="connsiteX6" fmla="*/ 354449 w 354449"/>
                  <a:gd name="connsiteY6" fmla="*/ 176784 h 210312"/>
                  <a:gd name="connsiteX7" fmla="*/ 354449 w 354449"/>
                  <a:gd name="connsiteY7" fmla="*/ 0 h 210312"/>
                  <a:gd name="connsiteX8" fmla="*/ 3929 w 354449"/>
                  <a:gd name="connsiteY8" fmla="*/ 3048 h 210312"/>
                  <a:gd name="connsiteX9" fmla="*/ 881 w 354449"/>
                  <a:gd name="connsiteY9" fmla="*/ 210312 h 210312"/>
                  <a:gd name="connsiteX0" fmla="*/ 0 w 350520"/>
                  <a:gd name="connsiteY0" fmla="*/ 3048 h 185928"/>
                  <a:gd name="connsiteX1" fmla="*/ 6096 w 350520"/>
                  <a:gd name="connsiteY1" fmla="*/ 170688 h 185928"/>
                  <a:gd name="connsiteX2" fmla="*/ 82296 w 350520"/>
                  <a:gd name="connsiteY2" fmla="*/ 185928 h 185928"/>
                  <a:gd name="connsiteX3" fmla="*/ 82296 w 350520"/>
                  <a:gd name="connsiteY3" fmla="*/ 60960 h 185928"/>
                  <a:gd name="connsiteX4" fmla="*/ 274320 w 350520"/>
                  <a:gd name="connsiteY4" fmla="*/ 64008 h 185928"/>
                  <a:gd name="connsiteX5" fmla="*/ 277368 w 350520"/>
                  <a:gd name="connsiteY5" fmla="*/ 176784 h 185928"/>
                  <a:gd name="connsiteX6" fmla="*/ 350520 w 350520"/>
                  <a:gd name="connsiteY6" fmla="*/ 176784 h 185928"/>
                  <a:gd name="connsiteX7" fmla="*/ 350520 w 350520"/>
                  <a:gd name="connsiteY7" fmla="*/ 0 h 185928"/>
                  <a:gd name="connsiteX8" fmla="*/ 0 w 350520"/>
                  <a:gd name="connsiteY8" fmla="*/ 3048 h 185928"/>
                  <a:gd name="connsiteX0" fmla="*/ 3048 w 353568"/>
                  <a:gd name="connsiteY0" fmla="*/ 3048 h 192762"/>
                  <a:gd name="connsiteX1" fmla="*/ 0 w 353568"/>
                  <a:gd name="connsiteY1" fmla="*/ 179832 h 192762"/>
                  <a:gd name="connsiteX2" fmla="*/ 85344 w 353568"/>
                  <a:gd name="connsiteY2" fmla="*/ 185928 h 192762"/>
                  <a:gd name="connsiteX3" fmla="*/ 85344 w 353568"/>
                  <a:gd name="connsiteY3" fmla="*/ 60960 h 192762"/>
                  <a:gd name="connsiteX4" fmla="*/ 277368 w 353568"/>
                  <a:gd name="connsiteY4" fmla="*/ 64008 h 192762"/>
                  <a:gd name="connsiteX5" fmla="*/ 280416 w 353568"/>
                  <a:gd name="connsiteY5" fmla="*/ 176784 h 192762"/>
                  <a:gd name="connsiteX6" fmla="*/ 353568 w 353568"/>
                  <a:gd name="connsiteY6" fmla="*/ 176784 h 192762"/>
                  <a:gd name="connsiteX7" fmla="*/ 353568 w 353568"/>
                  <a:gd name="connsiteY7" fmla="*/ 0 h 192762"/>
                  <a:gd name="connsiteX8" fmla="*/ 3048 w 353568"/>
                  <a:gd name="connsiteY8" fmla="*/ 3048 h 192762"/>
                  <a:gd name="connsiteX0" fmla="*/ 3048 w 353568"/>
                  <a:gd name="connsiteY0" fmla="*/ 3048 h 185928"/>
                  <a:gd name="connsiteX1" fmla="*/ 0 w 353568"/>
                  <a:gd name="connsiteY1" fmla="*/ 179832 h 185928"/>
                  <a:gd name="connsiteX2" fmla="*/ 85344 w 353568"/>
                  <a:gd name="connsiteY2" fmla="*/ 185928 h 185928"/>
                  <a:gd name="connsiteX3" fmla="*/ 85344 w 353568"/>
                  <a:gd name="connsiteY3" fmla="*/ 60960 h 185928"/>
                  <a:gd name="connsiteX4" fmla="*/ 277368 w 353568"/>
                  <a:gd name="connsiteY4" fmla="*/ 64008 h 185928"/>
                  <a:gd name="connsiteX5" fmla="*/ 280416 w 353568"/>
                  <a:gd name="connsiteY5" fmla="*/ 176784 h 185928"/>
                  <a:gd name="connsiteX6" fmla="*/ 353568 w 353568"/>
                  <a:gd name="connsiteY6" fmla="*/ 176784 h 185928"/>
                  <a:gd name="connsiteX7" fmla="*/ 353568 w 353568"/>
                  <a:gd name="connsiteY7" fmla="*/ 0 h 185928"/>
                  <a:gd name="connsiteX8" fmla="*/ 3048 w 353568"/>
                  <a:gd name="connsiteY8" fmla="*/ 3048 h 185928"/>
                  <a:gd name="connsiteX0" fmla="*/ 3048 w 353568"/>
                  <a:gd name="connsiteY0" fmla="*/ 3048 h 185928"/>
                  <a:gd name="connsiteX1" fmla="*/ 0 w 353568"/>
                  <a:gd name="connsiteY1" fmla="*/ 179832 h 185928"/>
                  <a:gd name="connsiteX2" fmla="*/ 85344 w 353568"/>
                  <a:gd name="connsiteY2" fmla="*/ 185928 h 185928"/>
                  <a:gd name="connsiteX3" fmla="*/ 85344 w 353568"/>
                  <a:gd name="connsiteY3" fmla="*/ 60960 h 185928"/>
                  <a:gd name="connsiteX4" fmla="*/ 277368 w 353568"/>
                  <a:gd name="connsiteY4" fmla="*/ 64008 h 185928"/>
                  <a:gd name="connsiteX5" fmla="*/ 280416 w 353568"/>
                  <a:gd name="connsiteY5" fmla="*/ 176784 h 185928"/>
                  <a:gd name="connsiteX6" fmla="*/ 353568 w 353568"/>
                  <a:gd name="connsiteY6" fmla="*/ 176784 h 185928"/>
                  <a:gd name="connsiteX7" fmla="*/ 353568 w 353568"/>
                  <a:gd name="connsiteY7" fmla="*/ 0 h 185928"/>
                  <a:gd name="connsiteX8" fmla="*/ 3048 w 353568"/>
                  <a:gd name="connsiteY8" fmla="*/ 3048 h 185928"/>
                  <a:gd name="connsiteX0" fmla="*/ 8630 w 359150"/>
                  <a:gd name="connsiteY0" fmla="*/ 3048 h 192927"/>
                  <a:gd name="connsiteX1" fmla="*/ 5582 w 359150"/>
                  <a:gd name="connsiteY1" fmla="*/ 179832 h 192927"/>
                  <a:gd name="connsiteX2" fmla="*/ 90926 w 359150"/>
                  <a:gd name="connsiteY2" fmla="*/ 179832 h 192927"/>
                  <a:gd name="connsiteX3" fmla="*/ 90926 w 359150"/>
                  <a:gd name="connsiteY3" fmla="*/ 60960 h 192927"/>
                  <a:gd name="connsiteX4" fmla="*/ 282950 w 359150"/>
                  <a:gd name="connsiteY4" fmla="*/ 64008 h 192927"/>
                  <a:gd name="connsiteX5" fmla="*/ 285998 w 359150"/>
                  <a:gd name="connsiteY5" fmla="*/ 176784 h 192927"/>
                  <a:gd name="connsiteX6" fmla="*/ 359150 w 359150"/>
                  <a:gd name="connsiteY6" fmla="*/ 176784 h 192927"/>
                  <a:gd name="connsiteX7" fmla="*/ 359150 w 359150"/>
                  <a:gd name="connsiteY7" fmla="*/ 0 h 192927"/>
                  <a:gd name="connsiteX8" fmla="*/ 8630 w 359150"/>
                  <a:gd name="connsiteY8" fmla="*/ 3048 h 192927"/>
                  <a:gd name="connsiteX0" fmla="*/ 8630 w 359150"/>
                  <a:gd name="connsiteY0" fmla="*/ 3048 h 179832"/>
                  <a:gd name="connsiteX1" fmla="*/ 5582 w 359150"/>
                  <a:gd name="connsiteY1" fmla="*/ 179832 h 179832"/>
                  <a:gd name="connsiteX2" fmla="*/ 90926 w 359150"/>
                  <a:gd name="connsiteY2" fmla="*/ 179832 h 179832"/>
                  <a:gd name="connsiteX3" fmla="*/ 90926 w 359150"/>
                  <a:gd name="connsiteY3" fmla="*/ 60960 h 179832"/>
                  <a:gd name="connsiteX4" fmla="*/ 282950 w 359150"/>
                  <a:gd name="connsiteY4" fmla="*/ 64008 h 179832"/>
                  <a:gd name="connsiteX5" fmla="*/ 285998 w 359150"/>
                  <a:gd name="connsiteY5" fmla="*/ 176784 h 179832"/>
                  <a:gd name="connsiteX6" fmla="*/ 359150 w 359150"/>
                  <a:gd name="connsiteY6" fmla="*/ 176784 h 179832"/>
                  <a:gd name="connsiteX7" fmla="*/ 359150 w 359150"/>
                  <a:gd name="connsiteY7" fmla="*/ 0 h 179832"/>
                  <a:gd name="connsiteX8" fmla="*/ 8630 w 359150"/>
                  <a:gd name="connsiteY8" fmla="*/ 3048 h 179832"/>
                  <a:gd name="connsiteX0" fmla="*/ 3048 w 353568"/>
                  <a:gd name="connsiteY0" fmla="*/ 3048 h 179832"/>
                  <a:gd name="connsiteX1" fmla="*/ 0 w 353568"/>
                  <a:gd name="connsiteY1" fmla="*/ 179832 h 179832"/>
                  <a:gd name="connsiteX2" fmla="*/ 85344 w 353568"/>
                  <a:gd name="connsiteY2" fmla="*/ 179832 h 179832"/>
                  <a:gd name="connsiteX3" fmla="*/ 85344 w 353568"/>
                  <a:gd name="connsiteY3" fmla="*/ 60960 h 179832"/>
                  <a:gd name="connsiteX4" fmla="*/ 277368 w 353568"/>
                  <a:gd name="connsiteY4" fmla="*/ 64008 h 179832"/>
                  <a:gd name="connsiteX5" fmla="*/ 280416 w 353568"/>
                  <a:gd name="connsiteY5" fmla="*/ 176784 h 179832"/>
                  <a:gd name="connsiteX6" fmla="*/ 353568 w 353568"/>
                  <a:gd name="connsiteY6" fmla="*/ 176784 h 179832"/>
                  <a:gd name="connsiteX7" fmla="*/ 353568 w 353568"/>
                  <a:gd name="connsiteY7" fmla="*/ 0 h 179832"/>
                  <a:gd name="connsiteX8" fmla="*/ 3048 w 353568"/>
                  <a:gd name="connsiteY8" fmla="*/ 3048 h 179832"/>
                  <a:gd name="connsiteX0" fmla="*/ 0 w 350520"/>
                  <a:gd name="connsiteY0" fmla="*/ 3048 h 188637"/>
                  <a:gd name="connsiteX1" fmla="*/ 74 w 350520"/>
                  <a:gd name="connsiteY1" fmla="*/ 179832 h 188637"/>
                  <a:gd name="connsiteX2" fmla="*/ 82296 w 350520"/>
                  <a:gd name="connsiteY2" fmla="*/ 179832 h 188637"/>
                  <a:gd name="connsiteX3" fmla="*/ 82296 w 350520"/>
                  <a:gd name="connsiteY3" fmla="*/ 60960 h 188637"/>
                  <a:gd name="connsiteX4" fmla="*/ 274320 w 350520"/>
                  <a:gd name="connsiteY4" fmla="*/ 64008 h 188637"/>
                  <a:gd name="connsiteX5" fmla="*/ 277368 w 350520"/>
                  <a:gd name="connsiteY5" fmla="*/ 176784 h 188637"/>
                  <a:gd name="connsiteX6" fmla="*/ 350520 w 350520"/>
                  <a:gd name="connsiteY6" fmla="*/ 176784 h 188637"/>
                  <a:gd name="connsiteX7" fmla="*/ 350520 w 350520"/>
                  <a:gd name="connsiteY7" fmla="*/ 0 h 188637"/>
                  <a:gd name="connsiteX8" fmla="*/ 0 w 350520"/>
                  <a:gd name="connsiteY8" fmla="*/ 3048 h 188637"/>
                  <a:gd name="connsiteX0" fmla="*/ 0 w 350520"/>
                  <a:gd name="connsiteY0" fmla="*/ 3048 h 188637"/>
                  <a:gd name="connsiteX1" fmla="*/ 74 w 350520"/>
                  <a:gd name="connsiteY1" fmla="*/ 179832 h 188637"/>
                  <a:gd name="connsiteX2" fmla="*/ 82296 w 350520"/>
                  <a:gd name="connsiteY2" fmla="*/ 179832 h 188637"/>
                  <a:gd name="connsiteX3" fmla="*/ 82296 w 350520"/>
                  <a:gd name="connsiteY3" fmla="*/ 60960 h 188637"/>
                  <a:gd name="connsiteX4" fmla="*/ 274320 w 350520"/>
                  <a:gd name="connsiteY4" fmla="*/ 64008 h 188637"/>
                  <a:gd name="connsiteX5" fmla="*/ 277368 w 350520"/>
                  <a:gd name="connsiteY5" fmla="*/ 176784 h 188637"/>
                  <a:gd name="connsiteX6" fmla="*/ 350520 w 350520"/>
                  <a:gd name="connsiteY6" fmla="*/ 176784 h 188637"/>
                  <a:gd name="connsiteX7" fmla="*/ 350520 w 350520"/>
                  <a:gd name="connsiteY7" fmla="*/ 0 h 188637"/>
                  <a:gd name="connsiteX8" fmla="*/ 0 w 350520"/>
                  <a:gd name="connsiteY8" fmla="*/ 3048 h 188637"/>
                  <a:gd name="connsiteX0" fmla="*/ 0 w 350520"/>
                  <a:gd name="connsiteY0" fmla="*/ 3048 h 179832"/>
                  <a:gd name="connsiteX1" fmla="*/ 74 w 350520"/>
                  <a:gd name="connsiteY1" fmla="*/ 179832 h 179832"/>
                  <a:gd name="connsiteX2" fmla="*/ 82296 w 350520"/>
                  <a:gd name="connsiteY2" fmla="*/ 179832 h 179832"/>
                  <a:gd name="connsiteX3" fmla="*/ 82296 w 350520"/>
                  <a:gd name="connsiteY3" fmla="*/ 60960 h 179832"/>
                  <a:gd name="connsiteX4" fmla="*/ 274320 w 350520"/>
                  <a:gd name="connsiteY4" fmla="*/ 64008 h 179832"/>
                  <a:gd name="connsiteX5" fmla="*/ 277368 w 350520"/>
                  <a:gd name="connsiteY5" fmla="*/ 176784 h 179832"/>
                  <a:gd name="connsiteX6" fmla="*/ 350520 w 350520"/>
                  <a:gd name="connsiteY6" fmla="*/ 176784 h 179832"/>
                  <a:gd name="connsiteX7" fmla="*/ 350520 w 350520"/>
                  <a:gd name="connsiteY7" fmla="*/ 0 h 179832"/>
                  <a:gd name="connsiteX8" fmla="*/ 0 w 350520"/>
                  <a:gd name="connsiteY8" fmla="*/ 3048 h 1798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50520" h="179832">
                    <a:moveTo>
                      <a:pt x="0" y="3048"/>
                    </a:moveTo>
                    <a:cubicBezTo>
                      <a:pt x="25" y="61976"/>
                      <a:pt x="49" y="120904"/>
                      <a:pt x="74" y="179832"/>
                    </a:cubicBezTo>
                    <a:lnTo>
                      <a:pt x="82296" y="179832"/>
                    </a:lnTo>
                    <a:lnTo>
                      <a:pt x="82296" y="60960"/>
                    </a:lnTo>
                    <a:lnTo>
                      <a:pt x="274320" y="64008"/>
                    </a:lnTo>
                    <a:lnTo>
                      <a:pt x="277368" y="176784"/>
                    </a:lnTo>
                    <a:lnTo>
                      <a:pt x="350520" y="176784"/>
                    </a:lnTo>
                    <a:lnTo>
                      <a:pt x="350520" y="0"/>
                    </a:lnTo>
                    <a:lnTo>
                      <a:pt x="0" y="3048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7" name="Rectangle 6"/>
          <p:cNvSpPr/>
          <p:nvPr/>
        </p:nvSpPr>
        <p:spPr>
          <a:xfrm>
            <a:off x="1419186" y="5257800"/>
            <a:ext cx="64470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Data Access, Utility Calculation, </a:t>
            </a:r>
          </a:p>
          <a:p>
            <a:pPr algn="ctr"/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Choice Probability Calculation, Random Number Draw, …</a:t>
            </a: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3880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2011 PB Corporate">
      <a:dk1>
        <a:srgbClr val="5B6268"/>
      </a:dk1>
      <a:lt1>
        <a:sysClr val="window" lastClr="FFFFFF"/>
      </a:lt1>
      <a:dk2>
        <a:srgbClr val="005D94"/>
      </a:dk2>
      <a:lt2>
        <a:srgbClr val="F4F4F4"/>
      </a:lt2>
      <a:accent1>
        <a:srgbClr val="4BACC6"/>
      </a:accent1>
      <a:accent2>
        <a:srgbClr val="FCBC37"/>
      </a:accent2>
      <a:accent3>
        <a:srgbClr val="0065A2"/>
      </a:accent3>
      <a:accent4>
        <a:srgbClr val="9BBB59"/>
      </a:accent4>
      <a:accent5>
        <a:srgbClr val="8064A2"/>
      </a:accent5>
      <a:accent6>
        <a:srgbClr val="FF7137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17672</TotalTime>
  <Words>669</Words>
  <Application>Microsoft Office PowerPoint</Application>
  <PresentationFormat>On-screen Show (4:3)</PresentationFormat>
  <Paragraphs>141</Paragraphs>
  <Slides>16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Configurable &amp; Reusable Software for Activity-Based Travel Demand Modeling</vt:lpstr>
      <vt:lpstr>Objectives</vt:lpstr>
      <vt:lpstr>One Size Does Not Fit All</vt:lpstr>
      <vt:lpstr>CT-RAMP</vt:lpstr>
      <vt:lpstr>Reusable Software - How?</vt:lpstr>
      <vt:lpstr>PowerPoint Presentation</vt:lpstr>
      <vt:lpstr>Example</vt:lpstr>
      <vt:lpstr>Design Tactic #1</vt:lpstr>
      <vt:lpstr>Design Tactic #2</vt:lpstr>
      <vt:lpstr>Design Tactic #3</vt:lpstr>
      <vt:lpstr>PowerPoint Presentation</vt:lpstr>
      <vt:lpstr>PowerPoint Presentation</vt:lpstr>
      <vt:lpstr>Design Tactic #4</vt:lpstr>
      <vt:lpstr>Design Tactic #5</vt:lpstr>
      <vt:lpstr>Domain Specific Expression and Modeling Language </vt:lpstr>
      <vt:lpstr>  </vt:lpstr>
    </vt:vector>
  </TitlesOfParts>
  <Company>Parsons Brinckerhoff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Cameron Booth</dc:creator>
  <cp:lastModifiedBy>Guo, Jessica Y.</cp:lastModifiedBy>
  <cp:revision>518</cp:revision>
  <dcterms:created xsi:type="dcterms:W3CDTF">2011-06-23T21:28:02Z</dcterms:created>
  <dcterms:modified xsi:type="dcterms:W3CDTF">2015-05-18T02:05:43Z</dcterms:modified>
</cp:coreProperties>
</file>