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296" r:id="rId3"/>
    <p:sldId id="302" r:id="rId4"/>
    <p:sldId id="307" r:id="rId5"/>
    <p:sldId id="306" r:id="rId6"/>
    <p:sldId id="308" r:id="rId7"/>
    <p:sldId id="309" r:id="rId8"/>
    <p:sldId id="313" r:id="rId9"/>
    <p:sldId id="312" r:id="rId10"/>
    <p:sldId id="314" r:id="rId11"/>
    <p:sldId id="318" r:id="rId12"/>
    <p:sldId id="319" r:id="rId13"/>
    <p:sldId id="315" r:id="rId14"/>
    <p:sldId id="316" r:id="rId15"/>
    <p:sldId id="320" r:id="rId16"/>
    <p:sldId id="321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o, Jessica Y." initials="GJ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99"/>
    <a:srgbClr val="0066CC"/>
    <a:srgbClr val="00466E"/>
    <a:srgbClr val="000000"/>
    <a:srgbClr val="E1E1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85439" autoAdjust="0"/>
  </p:normalViewPr>
  <p:slideViewPr>
    <p:cSldViewPr>
      <p:cViewPr>
        <p:scale>
          <a:sx n="60" d="100"/>
          <a:sy n="60" d="100"/>
        </p:scale>
        <p:origin x="-210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8C24619-E281-44BE-9E9A-01D1ED23C6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01EFC1B-E4D3-419B-9F81-B2A0C09DA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5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00CBD54-5B00-4AA2-9E26-80894BDA9755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E41B55-1AB7-4270-84C8-BC2C8048F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0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example of introducing Autonomous Vehicles (AV) to an ABM will be used to examine how changes to the modeling</a:t>
            </a:r>
            <a:r>
              <a:rPr lang="en-US" baseline="0" dirty="0" smtClean="0"/>
              <a:t> framework lead to changes in software and how to maximize software reuse under such circumstances.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2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Separation of Concerns is “the process of separating a computer program into distinct features that overlap in functionality as little as possible”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050" b="0" dirty="0" smtClean="0"/>
              <a:t>Integration Layer: </a:t>
            </a:r>
            <a:r>
              <a:rPr lang="en-US" sz="1050" b="0" i="1" dirty="0" smtClean="0"/>
              <a:t>Event Scheduler; Interface to external applications; Environment setup </a:t>
            </a:r>
          </a:p>
          <a:p>
            <a:pPr algn="l"/>
            <a:r>
              <a:rPr lang="en-US" sz="1050" b="0" dirty="0" smtClean="0"/>
              <a:t>Customization Layer: </a:t>
            </a:r>
            <a:r>
              <a:rPr lang="en-US" sz="1050" b="0" i="1" dirty="0" smtClean="0"/>
              <a:t>Code developed based on client-specific requirements; Model components not readily supported by modules in the Configuration Layer   </a:t>
            </a:r>
          </a:p>
          <a:p>
            <a:pPr algn="l"/>
            <a:r>
              <a:rPr lang="en-US" sz="1050" b="0" dirty="0" smtClean="0"/>
              <a:t>Configuration Layer: </a:t>
            </a:r>
            <a:r>
              <a:rPr lang="en-US" sz="1050" b="0" i="1" dirty="0" smtClean="0"/>
              <a:t>Library of parameterized modules (e.g. mode choice model) that can be configured (e.g. mode alternatives) through external data for project-specific choice context; Includes generic implementations of sub-models, population synthesizer, accessibility calculator, TVPB, etc.</a:t>
            </a:r>
          </a:p>
          <a:p>
            <a:pPr algn="l"/>
            <a:r>
              <a:rPr lang="en-US" sz="1050" b="0" dirty="0" smtClean="0"/>
              <a:t>Core Layer: </a:t>
            </a:r>
            <a:r>
              <a:rPr lang="en-US" sz="1050" b="0" i="1" dirty="0" smtClean="0"/>
              <a:t>fundamental computational blocks such as a new expression language parser, equation calculator, meta-utility calculator, model solvers (</a:t>
            </a:r>
            <a:r>
              <a:rPr lang="en-US" sz="1050" b="0" i="1" dirty="0" err="1" smtClean="0"/>
              <a:t>Logit</a:t>
            </a:r>
            <a:r>
              <a:rPr lang="en-US" sz="1050" b="0" i="1" dirty="0" smtClean="0"/>
              <a:t>, MDCEV, etc.) </a:t>
            </a:r>
          </a:p>
          <a:p>
            <a:pPr algn="l"/>
            <a:r>
              <a:rPr lang="en-US" sz="1050" b="0" dirty="0" smtClean="0"/>
              <a:t>Data Access Layer: </a:t>
            </a:r>
            <a:r>
              <a:rPr lang="en-US" sz="1050" b="0" i="1" dirty="0" smtClean="0"/>
              <a:t>Analogous to the current variants of Population Data Managers, Matrix Data Managers, etc.; Interface to internal/external DBMS or data engines that host the various data inputs to the system</a:t>
            </a:r>
          </a:p>
          <a:p>
            <a:pPr algn="l"/>
            <a:endParaRPr lang="en-US" sz="1050" b="0" i="1" dirty="0" smtClean="0"/>
          </a:p>
          <a:p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5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5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5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5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 Planning Applications Conference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aseline="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243224"/>
            <a:ext cx="91440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300" y="6400800"/>
            <a:ext cx="4343400" cy="3206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Innovations in Travel Modeling, 2014</a:t>
            </a:r>
            <a:endParaRPr lang="en-US" dirty="0"/>
          </a:p>
        </p:txBody>
      </p:sp>
      <p:pic>
        <p:nvPicPr>
          <p:cNvPr id="8" name="Picture 2" descr="C:\Users\vyasg\Desktop\logo_pb_home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78311" y="6304256"/>
            <a:ext cx="1712421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7315200" y="661414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bg1"/>
                </a:solidFill>
              </a:rPr>
              <a:t>Systems Analysis</a:t>
            </a:r>
            <a:r>
              <a:rPr lang="en-US" sz="1100" b="1" i="1" baseline="0" dirty="0" smtClean="0">
                <a:solidFill>
                  <a:schemeClr val="bg1"/>
                </a:solidFill>
              </a:rPr>
              <a:t> Group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paulbm\Documents\TRB\Poster\img_GPEC-MAG-Logos.png"/>
          <p:cNvPicPr>
            <a:picLocks noChangeAspect="1" noChangeArrowheads="1"/>
          </p:cNvPicPr>
          <p:nvPr userDrawn="1"/>
        </p:nvPicPr>
        <p:blipFill>
          <a:blip r:embed="rId9" cstate="print"/>
          <a:srcRect l="10000" t="18654"/>
          <a:stretch>
            <a:fillRect/>
          </a:stretch>
        </p:blipFill>
        <p:spPr bwMode="auto">
          <a:xfrm>
            <a:off x="0" y="6235012"/>
            <a:ext cx="960120" cy="64008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171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Configurable &amp; Reusable Software for Activity-Based Travel Demand Modeling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343" y="5372100"/>
            <a:ext cx="6400800" cy="800100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>Presented by Jessica </a:t>
            </a:r>
            <a:r>
              <a:rPr lang="en-US" sz="2000" i="1" dirty="0" smtClean="0"/>
              <a:t>Guo</a:t>
            </a:r>
            <a:endParaRPr lang="en-US" sz="20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00100" y="3429000"/>
            <a:ext cx="7658100" cy="800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None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2"/>
                </a:solidFill>
              </a:rPr>
              <a:t>Formal Specification Framework and More 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Design Tactic #3</a:t>
            </a:r>
            <a:endParaRPr lang="en-US" sz="3600" dirty="0"/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2900" y="1143000"/>
            <a:ext cx="8229600" cy="1030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Layered Architecture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98591" y="2057400"/>
            <a:ext cx="5859509" cy="4152900"/>
            <a:chOff x="329559" y="1257300"/>
            <a:chExt cx="5859509" cy="4152900"/>
          </a:xfrm>
        </p:grpSpPr>
        <p:grpSp>
          <p:nvGrpSpPr>
            <p:cNvPr id="35" name="Group 34"/>
            <p:cNvGrpSpPr/>
            <p:nvPr/>
          </p:nvGrpSpPr>
          <p:grpSpPr>
            <a:xfrm>
              <a:off x="329559" y="1752600"/>
              <a:ext cx="1007468" cy="3657600"/>
              <a:chOff x="329559" y="1752600"/>
              <a:chExt cx="1007468" cy="365760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329559" y="1752600"/>
                <a:ext cx="1007468" cy="3657600"/>
                <a:chOff x="329559" y="1752600"/>
                <a:chExt cx="1007468" cy="3657600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329559" y="1752600"/>
                  <a:ext cx="1007468" cy="3657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 rot="16200000">
                  <a:off x="-811642" y="3237883"/>
                  <a:ext cx="26029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>
                          <a:lumMod val="50000"/>
                        </a:schemeClr>
                      </a:solidFill>
                    </a:rPr>
                    <a:t>Front-End User Interface</a:t>
                  </a:r>
                  <a:endParaRPr lang="en-US" sz="1400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634358" y="1844040"/>
                <a:ext cx="548108" cy="3474720"/>
                <a:chOff x="634358" y="1828801"/>
                <a:chExt cx="548108" cy="3474720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rot="16200000">
                  <a:off x="314052" y="2149107"/>
                  <a:ext cx="1188720" cy="548107"/>
                </a:xfrm>
                <a:prstGeom prst="rect">
                  <a:avLst/>
                </a:prstGeom>
                <a:solidFill>
                  <a:srgbClr val="0046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Visualization  Tool</a:t>
                  </a:r>
                  <a:endParaRPr lang="en-US" sz="1400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rot="16200000">
                  <a:off x="404382" y="3292107"/>
                  <a:ext cx="1008061" cy="548107"/>
                </a:xfrm>
                <a:prstGeom prst="rect">
                  <a:avLst/>
                </a:prstGeom>
                <a:solidFill>
                  <a:srgbClr val="0046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Reporting Tool</a:t>
                  </a:r>
                  <a:endParaRPr lang="en-US" sz="1400" dirty="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 rot="16200000">
                  <a:off x="314052" y="4435107"/>
                  <a:ext cx="1188720" cy="548107"/>
                </a:xfrm>
                <a:prstGeom prst="rect">
                  <a:avLst/>
                </a:prstGeom>
                <a:solidFill>
                  <a:srgbClr val="0046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Configuration Console</a:t>
                  </a:r>
                  <a:endParaRPr lang="en-US" sz="1400" dirty="0"/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5181600" y="1752600"/>
              <a:ext cx="1007468" cy="3657600"/>
              <a:chOff x="5181600" y="1777984"/>
              <a:chExt cx="1007468" cy="3657600"/>
            </a:xfrm>
          </p:grpSpPr>
          <p:sp>
            <p:nvSpPr>
              <p:cNvPr id="65" name="Rectangle 64"/>
              <p:cNvSpPr/>
              <p:nvPr/>
            </p:nvSpPr>
            <p:spPr>
              <a:xfrm rot="10800000">
                <a:off x="5181600" y="1777984"/>
                <a:ext cx="1007468" cy="3657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tIns="0"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>
                        <a:lumMod val="50000"/>
                      </a:schemeClr>
                    </a:solidFill>
                  </a:rPr>
                  <a:t>Development </a:t>
                </a:r>
                <a:r>
                  <a:rPr lang="en-US" sz="1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Utilities</a:t>
                </a:r>
              </a:p>
              <a:p>
                <a:pPr algn="ctr"/>
                <a:endParaRPr lang="en-US" sz="1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ctr"/>
                <a:endParaRPr lang="en-US" sz="1400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 rot="5400000">
                <a:off x="4820176" y="2413485"/>
                <a:ext cx="1522449" cy="548107"/>
              </a:xfrm>
              <a:prstGeom prst="rect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Logging/Tracing  </a:t>
                </a:r>
                <a:br>
                  <a:rPr lang="en-US" sz="1400" dirty="0" smtClean="0"/>
                </a:br>
                <a:r>
                  <a:rPr lang="en-US" sz="1400" dirty="0" smtClean="0"/>
                  <a:t>Tool</a:t>
                </a:r>
                <a:endParaRPr lang="en-US" sz="14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 rot="5400000">
                <a:off x="4795776" y="4202176"/>
                <a:ext cx="1571251" cy="548107"/>
              </a:xfrm>
              <a:prstGeom prst="rect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Sim</a:t>
                </a:r>
                <a:r>
                  <a:rPr lang="en-US" sz="1400" dirty="0" smtClean="0"/>
                  <a:t>. Monitoring  Console</a:t>
                </a:r>
                <a:endParaRPr lang="en-US" sz="14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625168" y="1920240"/>
              <a:ext cx="3250197" cy="3489960"/>
              <a:chOff x="1295400" y="775761"/>
              <a:chExt cx="3250197" cy="34899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564240" y="1029207"/>
                <a:ext cx="2651760" cy="457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Integration Layer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564240" y="1643509"/>
                <a:ext cx="2651760" cy="457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Customization Layer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64240" y="2257811"/>
                <a:ext cx="2651760" cy="457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Configuration Layer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564240" y="2872113"/>
                <a:ext cx="2651760" cy="457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Core Layer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564240" y="3486414"/>
                <a:ext cx="2651760" cy="457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</a:rPr>
                  <a:t>Data Access Layer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775761"/>
                <a:ext cx="3250197" cy="34899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1459566" y="1257300"/>
              <a:ext cx="3581399" cy="4191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External Applications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1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"/>
            <a:ext cx="6140450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urved Connector 22"/>
          <p:cNvCxnSpPr/>
          <p:nvPr/>
        </p:nvCxnSpPr>
        <p:spPr>
          <a:xfrm rot="5400000">
            <a:off x="3992563" y="3649663"/>
            <a:ext cx="2057401" cy="701676"/>
          </a:xfrm>
          <a:prstGeom prst="curved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59" y="4239260"/>
            <a:ext cx="7514702" cy="180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22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71500"/>
            <a:ext cx="614045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9" y="4114800"/>
            <a:ext cx="8184931" cy="180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urved Connector 7"/>
          <p:cNvCxnSpPr/>
          <p:nvPr/>
        </p:nvCxnSpPr>
        <p:spPr>
          <a:xfrm rot="5400000">
            <a:off x="3347245" y="3144045"/>
            <a:ext cx="2768598" cy="823913"/>
          </a:xfrm>
          <a:prstGeom prst="curved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1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438"/>
          </a:xfrm>
        </p:spPr>
        <p:txBody>
          <a:bodyPr/>
          <a:lstStyle/>
          <a:p>
            <a:pPr algn="r"/>
            <a:r>
              <a:rPr lang="en-US" sz="3600" dirty="0" smtClean="0"/>
              <a:t>Design Tactic #4</a:t>
            </a:r>
            <a:endParaRPr lang="en-US" sz="3600" dirty="0"/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571500" y="973610"/>
            <a:ext cx="8229600" cy="103011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Utility Expression Language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7700" y="3200400"/>
            <a:ext cx="4343400" cy="28931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Object Reference </a:t>
            </a:r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Field </a:t>
            </a:r>
            <a:r>
              <a:rPr lang="en-US" sz="2000" b="1" dirty="0"/>
              <a:t>access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Unary </a:t>
            </a:r>
            <a:r>
              <a:rPr lang="en-US" sz="2000" b="1" dirty="0"/>
              <a:t>operations</a:t>
            </a:r>
            <a:r>
              <a:rPr lang="en-US" sz="2000" b="1" dirty="0" smtClean="0"/>
              <a:t>: </a:t>
            </a:r>
            <a:r>
              <a:rPr lang="en-US" sz="2000" dirty="0" smtClean="0"/>
              <a:t>EXP</a:t>
            </a:r>
            <a:r>
              <a:rPr lang="en-US" sz="2000" dirty="0"/>
              <a:t>(), LN</a:t>
            </a:r>
            <a:r>
              <a:rPr lang="en-US" sz="2000" dirty="0" smtClean="0"/>
              <a:t>()</a:t>
            </a:r>
            <a:endParaRPr lang="en-US" sz="2000" dirty="0"/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/>
              <a:t>Binary operations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+, </a:t>
            </a:r>
            <a:r>
              <a:rPr lang="en-US" sz="2000" dirty="0" smtClean="0"/>
              <a:t>&amp;, </a:t>
            </a:r>
            <a:r>
              <a:rPr lang="en-US" sz="2000" dirty="0"/>
              <a:t>|</a:t>
            </a:r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Ternary </a:t>
            </a:r>
            <a:r>
              <a:rPr lang="en-US" sz="2000" b="1" dirty="0"/>
              <a:t>operations</a:t>
            </a:r>
            <a:r>
              <a:rPr lang="en-US" sz="2000" b="1" dirty="0" smtClean="0"/>
              <a:t>: </a:t>
            </a:r>
            <a:r>
              <a:rPr lang="en-US" sz="2000" dirty="0" smtClean="0"/>
              <a:t>?:, IF(</a:t>
            </a:r>
            <a:r>
              <a:rPr lang="en-US" sz="2000" dirty="0" err="1" smtClean="0"/>
              <a:t>a,b,c</a:t>
            </a:r>
            <a:r>
              <a:rPr lang="en-US" sz="2000" dirty="0" smtClean="0"/>
              <a:t>)</a:t>
            </a:r>
            <a:endParaRPr lang="en-US" sz="2000" dirty="0"/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Filter: </a:t>
            </a:r>
            <a:r>
              <a:rPr lang="en-US" sz="2000" dirty="0" smtClean="0"/>
              <a:t>Tours using a AV</a:t>
            </a:r>
            <a:endParaRPr lang="en-US" sz="2000" dirty="0"/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b="1" dirty="0" smtClean="0"/>
              <a:t>Aggregation: </a:t>
            </a:r>
            <a:r>
              <a:rPr lang="en-US" sz="2000" dirty="0" smtClean="0"/>
              <a:t>MAX</a:t>
            </a:r>
            <a:r>
              <a:rPr lang="en-US" sz="2000" dirty="0"/>
              <a:t>(), </a:t>
            </a:r>
            <a:r>
              <a:rPr lang="en-US" sz="2000" dirty="0" smtClean="0"/>
              <a:t>COUNT</a:t>
            </a:r>
            <a:r>
              <a:rPr lang="en-US" sz="2000" dirty="0"/>
              <a:t>()</a:t>
            </a:r>
            <a:endParaRPr lang="en-US" sz="2000" dirty="0">
              <a:effectLst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2420" y="579352"/>
            <a:ext cx="4951080" cy="4408319"/>
            <a:chOff x="192420" y="579352"/>
            <a:chExt cx="4951080" cy="4408319"/>
          </a:xfrm>
        </p:grpSpPr>
        <p:grpSp>
          <p:nvGrpSpPr>
            <p:cNvPr id="9" name="Group 8"/>
            <p:cNvGrpSpPr/>
            <p:nvPr/>
          </p:nvGrpSpPr>
          <p:grpSpPr>
            <a:xfrm>
              <a:off x="192420" y="579352"/>
              <a:ext cx="3465180" cy="4408319"/>
              <a:chOff x="192420" y="579352"/>
              <a:chExt cx="3465180" cy="4408319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420" y="579352"/>
                <a:ext cx="2101228" cy="4408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6150" y="2783511"/>
                <a:ext cx="1441450" cy="1790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6151" y="1733329"/>
                <a:ext cx="1327149" cy="497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2514600" y="2217124"/>
              <a:ext cx="2628900" cy="8617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/>
                <a:t>Household.HasAv</a:t>
              </a:r>
              <a:endParaRPr lang="en-US" sz="1600" dirty="0"/>
            </a:p>
            <a:p>
              <a:r>
                <a:rPr lang="en-US" sz="1600" dirty="0" err="1"/>
                <a:t>Person.HasAvAcccess</a:t>
              </a:r>
              <a:endParaRPr lang="en-US" sz="1600" dirty="0"/>
            </a:p>
            <a:p>
              <a:r>
                <a:rPr lang="en-US" sz="1600" dirty="0" err="1" smtClean="0"/>
                <a:t>Vehicle.IsAutonomous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07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/>
              <a:t>Design Tactic #5</a:t>
            </a:r>
            <a:endParaRPr lang="en-US" sz="3600" dirty="0"/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2900" y="1143000"/>
            <a:ext cx="8229600" cy="103011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 Modeling Language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2420" y="579352"/>
            <a:ext cx="4951080" cy="4408319"/>
            <a:chOff x="192420" y="579352"/>
            <a:chExt cx="4951080" cy="4408319"/>
          </a:xfrm>
        </p:grpSpPr>
        <p:grpSp>
          <p:nvGrpSpPr>
            <p:cNvPr id="5" name="Group 4"/>
            <p:cNvGrpSpPr/>
            <p:nvPr/>
          </p:nvGrpSpPr>
          <p:grpSpPr>
            <a:xfrm>
              <a:off x="192420" y="579352"/>
              <a:ext cx="3465180" cy="4408319"/>
              <a:chOff x="192420" y="579352"/>
              <a:chExt cx="3465180" cy="4408319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420" y="579352"/>
                <a:ext cx="2101228" cy="4408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6150" y="2783511"/>
                <a:ext cx="1441450" cy="1790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6151" y="1733329"/>
                <a:ext cx="1327149" cy="497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2514600" y="2217124"/>
              <a:ext cx="2628900" cy="8617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/>
                <a:t>Household.HasAv</a:t>
              </a:r>
              <a:endParaRPr lang="en-US" sz="1600" dirty="0"/>
            </a:p>
            <a:p>
              <a:r>
                <a:rPr lang="en-US" sz="1600" dirty="0" err="1"/>
                <a:t>Person.HasAvAcccess</a:t>
              </a:r>
              <a:endParaRPr lang="en-US" sz="1600" dirty="0"/>
            </a:p>
            <a:p>
              <a:r>
                <a:rPr lang="en-US" sz="1600" dirty="0" err="1" smtClean="0"/>
                <a:t>Vehicle.IsAutonomous</a:t>
              </a:r>
              <a:endParaRPr lang="en-US" sz="16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157330" y="3327716"/>
            <a:ext cx="4686300" cy="249299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/>
              <a:t>Construct/alter choice set dynamically</a:t>
            </a:r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/>
              <a:t>Define logic for transient variables</a:t>
            </a:r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/>
              <a:t>Specify </a:t>
            </a:r>
            <a:r>
              <a:rPr lang="en-US" sz="2000" dirty="0" smtClean="0"/>
              <a:t>meta-utilities</a:t>
            </a:r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/>
              <a:t>Specify econometric structure</a:t>
            </a:r>
            <a:endParaRPr lang="en-US" sz="2000" dirty="0"/>
          </a:p>
          <a:p>
            <a:pPr marL="34290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/>
              <a:t>Configure model application flow</a:t>
            </a:r>
          </a:p>
        </p:txBody>
      </p:sp>
    </p:spTree>
    <p:extLst>
      <p:ext uri="{BB962C8B-B14F-4D97-AF65-F5344CB8AC3E}">
        <p14:creationId xmlns:p14="http://schemas.microsoft.com/office/powerpoint/2010/main" val="39407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Domain Specific Expression and Modeling Language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Content Placeholder 58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Utility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Expression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Language +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Modeling Language</a:t>
            </a:r>
          </a:p>
          <a:p>
            <a:r>
              <a:rPr lang="en-US" sz="2800" dirty="0" smtClean="0"/>
              <a:t>Enhance </a:t>
            </a:r>
            <a:r>
              <a:rPr lang="en-US" sz="2800" dirty="0"/>
              <a:t>system </a:t>
            </a:r>
            <a:r>
              <a:rPr lang="en-US" sz="2800" dirty="0" smtClean="0"/>
              <a:t>transparency</a:t>
            </a:r>
          </a:p>
          <a:p>
            <a:r>
              <a:rPr lang="en-US" sz="2800" dirty="0" smtClean="0"/>
              <a:t>Standardize interface</a:t>
            </a:r>
          </a:p>
          <a:p>
            <a:r>
              <a:rPr lang="en-US" sz="2800" dirty="0" smtClean="0"/>
              <a:t>Raise level </a:t>
            </a:r>
            <a:r>
              <a:rPr lang="en-US" sz="2800" dirty="0"/>
              <a:t>of abstraction </a:t>
            </a:r>
            <a:endParaRPr lang="en-US" sz="2800" dirty="0" smtClean="0"/>
          </a:p>
          <a:p>
            <a:r>
              <a:rPr lang="en-US" sz="2800" dirty="0" smtClean="0"/>
              <a:t>Promote greater </a:t>
            </a:r>
            <a:r>
              <a:rPr lang="en-US" sz="2800" dirty="0"/>
              <a:t>reuse of software </a:t>
            </a:r>
            <a:r>
              <a:rPr lang="en-US" sz="2800" dirty="0" smtClean="0"/>
              <a:t>artifacts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40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29100" y="114300"/>
            <a:ext cx="4914900" cy="612648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28800"/>
            <a:ext cx="7772400" cy="39497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</a:rPr>
              <a:t>Contact</a:t>
            </a:r>
            <a:endParaRPr lang="en-US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Jessica 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Guo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, PhD, CAP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Supervising Planner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Systems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Analysis Group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Parsons Brinckerhoff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Portland,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OR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503-478-2342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guojy@pbworld.com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www.pbworld.com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28700"/>
            <a:ext cx="4114800" cy="4800600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0" dirty="0" smtClean="0">
                <a:solidFill>
                  <a:schemeClr val="bg1"/>
                </a:solidFill>
              </a:rPr>
              <a:t>Configurable &amp; Reusable Software for Activity-Based Travel Demand Modeling</a:t>
            </a:r>
            <a:endParaRPr lang="en-US"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5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develop ABM software that are Configurable, Reusable, Maintainable, Extensible? </a:t>
            </a:r>
            <a:endParaRPr lang="en-US" dirty="0"/>
          </a:p>
          <a:p>
            <a:r>
              <a:rPr lang="en-US" dirty="0" smtClean="0"/>
              <a:t>How - Design tactics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5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Size Does Not Fit 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resources and constraints</a:t>
            </a:r>
          </a:p>
          <a:p>
            <a:pPr lvl="2"/>
            <a:r>
              <a:rPr lang="en-US" dirty="0" smtClean="0"/>
              <a:t>System requirements (hardware, OS, software)</a:t>
            </a:r>
          </a:p>
          <a:p>
            <a:pPr lvl="2"/>
            <a:r>
              <a:rPr lang="en-US" dirty="0" smtClean="0"/>
              <a:t>Budget</a:t>
            </a:r>
          </a:p>
          <a:p>
            <a:pPr lvl="2"/>
            <a:r>
              <a:rPr lang="en-US" dirty="0" smtClean="0"/>
              <a:t>Data format</a:t>
            </a:r>
          </a:p>
          <a:p>
            <a:r>
              <a:rPr lang="en-US" dirty="0" smtClean="0"/>
              <a:t>Policy environment</a:t>
            </a:r>
          </a:p>
          <a:p>
            <a:pPr lvl="2"/>
            <a:r>
              <a:rPr lang="en-US" dirty="0" smtClean="0"/>
              <a:t>Model sensitivity</a:t>
            </a:r>
          </a:p>
          <a:p>
            <a:pPr lvl="2"/>
            <a:r>
              <a:rPr lang="en-US" dirty="0" smtClean="0"/>
              <a:t>Model scope &amp; 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5257800" y="3086100"/>
            <a:ext cx="2857500" cy="995690"/>
          </a:xfrm>
          <a:prstGeom prst="wedgeRoundRectCallout">
            <a:avLst>
              <a:gd name="adj1" fmla="val -73809"/>
              <a:gd name="adj2" fmla="val -385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Vary by Agency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29300" y="4800600"/>
            <a:ext cx="3086100" cy="995690"/>
          </a:xfrm>
          <a:prstGeom prst="wedgeRoundRectCallout">
            <a:avLst>
              <a:gd name="adj1" fmla="val -73809"/>
              <a:gd name="adj2" fmla="val -385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Change over Time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2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CT-RAMP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18290"/>
              </p:ext>
            </p:extLst>
          </p:nvPr>
        </p:nvGraphicFramePr>
        <p:xfrm>
          <a:off x="228600" y="1485900"/>
          <a:ext cx="8686798" cy="426772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5900"/>
                <a:gridCol w="5372100"/>
                <a:gridCol w="1828798"/>
              </a:tblGrid>
              <a:tr h="451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Family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Characteristics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Example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Lightweight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individual daily activity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pattern,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tour generation with stops, tour and trip level choices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Oregon statewide model</a:t>
                      </a:r>
                      <a:endParaRPr lang="en-US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Classic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coordinated daily activity patterns, joint travel, tour generation with subsequent stop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frequency 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ARC, MTC-TM1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Advanced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multiple resolutions for space and networks (MAZs, TAZs, TAPs)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SANDAG, MTC-TM2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Next-Gen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tour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formulation models,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high temporal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resolution,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escorting, space-time</a:t>
                      </a:r>
                      <a:r>
                        <a:rPr lang="en-US" sz="1800" baseline="0" dirty="0" smtClean="0">
                          <a:effectLst/>
                          <a:latin typeface="+mn-lt"/>
                        </a:rPr>
                        <a:t> constraints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MAG, Ohio3C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DTA-Integrated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schedule adjustment, vehicle trajectory mining, revised feedback and iteration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procedures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CMAP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0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Reusable Software - How?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-797188" y="3938523"/>
            <a:ext cx="2011680" cy="9144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2393687" y="2131759"/>
            <a:ext cx="2011680" cy="9144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12"/>
          <p:cNvSpPr/>
          <p:nvPr/>
        </p:nvSpPr>
        <p:spPr>
          <a:xfrm>
            <a:off x="4108512" y="1542106"/>
            <a:ext cx="2011680" cy="9144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342900" y="4343400"/>
            <a:ext cx="2750820" cy="914400"/>
            <a:chOff x="342900" y="4343400"/>
            <a:chExt cx="2750820" cy="914400"/>
          </a:xfrm>
        </p:grpSpPr>
        <p:sp>
          <p:nvSpPr>
            <p:cNvPr id="5" name="Oval 4"/>
            <p:cNvSpPr/>
            <p:nvPr/>
          </p:nvSpPr>
          <p:spPr>
            <a:xfrm>
              <a:off x="2918460" y="5082540"/>
              <a:ext cx="175260" cy="1752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342900" y="4343400"/>
              <a:ext cx="2468880" cy="91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67" tIns="0" rIns="0" bIns="0" numCol="1" spcCol="1270" anchor="b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Code Scavenging</a:t>
              </a:r>
              <a:endParaRPr lang="en-US" sz="32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00200" y="3360420"/>
            <a:ext cx="2861310" cy="919162"/>
            <a:chOff x="1600200" y="3360420"/>
            <a:chExt cx="2861310" cy="919162"/>
          </a:xfrm>
        </p:grpSpPr>
        <p:sp>
          <p:nvSpPr>
            <p:cNvPr id="7" name="Oval 6"/>
            <p:cNvSpPr/>
            <p:nvPr/>
          </p:nvSpPr>
          <p:spPr>
            <a:xfrm>
              <a:off x="4156710" y="3974782"/>
              <a:ext cx="304800" cy="3048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600200" y="3360420"/>
              <a:ext cx="2468880" cy="91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1507" tIns="0" rIns="0" bIns="0" numCol="1" spcCol="1270" anchor="b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Function Reuse</a:t>
              </a:r>
              <a:endParaRPr lang="en-US" sz="3200" b="1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50193" y="2413214"/>
            <a:ext cx="2891527" cy="1149136"/>
            <a:chOff x="3250193" y="2413214"/>
            <a:chExt cx="2891527" cy="1149136"/>
          </a:xfrm>
        </p:grpSpPr>
        <p:sp>
          <p:nvSpPr>
            <p:cNvPr id="9" name="Oval 8"/>
            <p:cNvSpPr/>
            <p:nvPr/>
          </p:nvSpPr>
          <p:spPr>
            <a:xfrm>
              <a:off x="5737860" y="3158490"/>
              <a:ext cx="403860" cy="4038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250193" y="2413214"/>
              <a:ext cx="2468880" cy="91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3997" tIns="0" rIns="0" bIns="0" numCol="1" spcCol="1270" anchor="b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Component Reuse</a:t>
              </a:r>
              <a:endParaRPr lang="en-US" sz="3200" b="1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33273" y="1841714"/>
            <a:ext cx="2967727" cy="1317728"/>
            <a:chOff x="5033273" y="1841714"/>
            <a:chExt cx="2967727" cy="1317728"/>
          </a:xfrm>
        </p:grpSpPr>
        <p:sp>
          <p:nvSpPr>
            <p:cNvPr id="11" name="Oval 10"/>
            <p:cNvSpPr/>
            <p:nvPr/>
          </p:nvSpPr>
          <p:spPr>
            <a:xfrm>
              <a:off x="7459980" y="2618422"/>
              <a:ext cx="541020" cy="5410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5033273" y="1841714"/>
              <a:ext cx="2468880" cy="91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675" tIns="0" rIns="0" bIns="0" numCol="1" spcCol="1270" anchor="b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System Reuse</a:t>
              </a:r>
              <a:endParaRPr lang="en-US" sz="3200" b="1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065" y="-425233"/>
            <a:ext cx="2996187" cy="6087309"/>
            <a:chOff x="1371065" y="-425233"/>
            <a:chExt cx="2996187" cy="6087309"/>
          </a:xfrm>
        </p:grpSpPr>
        <p:sp>
          <p:nvSpPr>
            <p:cNvPr id="21" name="Shape 20"/>
            <p:cNvSpPr/>
            <p:nvPr/>
          </p:nvSpPr>
          <p:spPr>
            <a:xfrm rot="18892239" flipH="1">
              <a:off x="66600" y="1361425"/>
              <a:ext cx="6087309" cy="2513994"/>
            </a:xfrm>
            <a:prstGeom prst="swooshArrow">
              <a:avLst>
                <a:gd name="adj1" fmla="val 17380"/>
                <a:gd name="adj2" fmla="val 36713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" name="Rectangle 2"/>
            <p:cNvSpPr/>
            <p:nvPr/>
          </p:nvSpPr>
          <p:spPr>
            <a:xfrm rot="19707562">
              <a:off x="1371065" y="1928731"/>
              <a:ext cx="20040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Frequency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80809" y="3664056"/>
            <a:ext cx="5525058" cy="2182148"/>
            <a:chOff x="2880809" y="3664056"/>
            <a:chExt cx="5525058" cy="2182148"/>
          </a:xfrm>
        </p:grpSpPr>
        <p:sp>
          <p:nvSpPr>
            <p:cNvPr id="29" name="Shape 28"/>
            <p:cNvSpPr/>
            <p:nvPr/>
          </p:nvSpPr>
          <p:spPr>
            <a:xfrm rot="21258877">
              <a:off x="2880809" y="3664056"/>
              <a:ext cx="5525058" cy="2182148"/>
            </a:xfrm>
            <a:prstGeom prst="swooshArrow">
              <a:avLst>
                <a:gd name="adj1" fmla="val 20198"/>
                <a:gd name="adj2" fmla="val 36713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/>
            <p:cNvSpPr/>
            <p:nvPr/>
          </p:nvSpPr>
          <p:spPr>
            <a:xfrm rot="20588829">
              <a:off x="4696197" y="4538991"/>
              <a:ext cx="212269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Complexity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609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23679" y="1485900"/>
            <a:ext cx="5296643" cy="3508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“Software Must be </a:t>
            </a:r>
            <a:b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</a:t>
            </a: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Reuse”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50" y="5715000"/>
            <a:ext cx="8801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err="1" smtClean="0"/>
              <a:t>Tracz</a:t>
            </a:r>
            <a:r>
              <a:rPr lang="en-US" i="1" dirty="0" smtClean="0"/>
              <a:t>, W. (1990), Where does reuse start? Software Engineering Notes 15(2), 42-26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663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Transportation Planning Applications Conference 2015</a:t>
            </a: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2699899" y="2567770"/>
            <a:ext cx="1714500" cy="1367865"/>
            <a:chOff x="2699899" y="2567770"/>
            <a:chExt cx="1714500" cy="1367865"/>
          </a:xfrm>
        </p:grpSpPr>
        <p:sp>
          <p:nvSpPr>
            <p:cNvPr id="5" name="Striped Right Arrow 4"/>
            <p:cNvSpPr/>
            <p:nvPr/>
          </p:nvSpPr>
          <p:spPr>
            <a:xfrm>
              <a:off x="3099949" y="3369278"/>
              <a:ext cx="914400" cy="566357"/>
            </a:xfrm>
            <a:prstGeom prst="striped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99899" y="2567770"/>
              <a:ext cx="1714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Model Update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00800" y="2567770"/>
            <a:ext cx="1714500" cy="1367865"/>
            <a:chOff x="6400800" y="2567770"/>
            <a:chExt cx="1714500" cy="1367865"/>
          </a:xfrm>
        </p:grpSpPr>
        <p:sp>
          <p:nvSpPr>
            <p:cNvPr id="6" name="TextBox 5"/>
            <p:cNvSpPr txBox="1"/>
            <p:nvPr/>
          </p:nvSpPr>
          <p:spPr>
            <a:xfrm>
              <a:off x="6400800" y="2567770"/>
              <a:ext cx="1714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Software Update</a:t>
              </a:r>
              <a:endParaRPr lang="en-US" sz="2000" dirty="0"/>
            </a:p>
          </p:txBody>
        </p:sp>
        <p:sp>
          <p:nvSpPr>
            <p:cNvPr id="13" name="Striped Right Arrow 12"/>
            <p:cNvSpPr/>
            <p:nvPr/>
          </p:nvSpPr>
          <p:spPr>
            <a:xfrm>
              <a:off x="6893087" y="3369278"/>
              <a:ext cx="914400" cy="566357"/>
            </a:xfrm>
            <a:prstGeom prst="striped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8625"/>
            <a:ext cx="2168271" cy="410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1028700"/>
            <a:ext cx="2368296" cy="496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90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201168" y="3081528"/>
            <a:ext cx="1828800" cy="2171700"/>
            <a:chOff x="234277" y="3458448"/>
            <a:chExt cx="1828800" cy="2171700"/>
          </a:xfrm>
        </p:grpSpPr>
        <p:grpSp>
          <p:nvGrpSpPr>
            <p:cNvPr id="65" name="Group 64"/>
            <p:cNvGrpSpPr/>
            <p:nvPr/>
          </p:nvGrpSpPr>
          <p:grpSpPr>
            <a:xfrm>
              <a:off x="234277" y="3458448"/>
              <a:ext cx="1828800" cy="2171700"/>
              <a:chOff x="316775" y="2996482"/>
              <a:chExt cx="1828800" cy="2065468"/>
            </a:xfrm>
          </p:grpSpPr>
          <p:sp>
            <p:nvSpPr>
              <p:cNvPr id="67" name="Isosceles Triangle 66"/>
              <p:cNvSpPr/>
              <p:nvPr/>
            </p:nvSpPr>
            <p:spPr>
              <a:xfrm>
                <a:off x="316775" y="2996482"/>
                <a:ext cx="1828800" cy="2065468"/>
              </a:xfrm>
              <a:prstGeom prst="triangle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="1" dirty="0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1059725" y="2996482"/>
                <a:ext cx="342900" cy="318218"/>
                <a:chOff x="944336" y="2698499"/>
                <a:chExt cx="342900" cy="318218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944336" y="2698499"/>
                  <a:ext cx="342900" cy="3182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017814" y="2902075"/>
                  <a:ext cx="201168" cy="114300"/>
                </a:xfrm>
                <a:prstGeom prst="rect">
                  <a:avLst/>
                </a:prstGeom>
                <a:solidFill>
                  <a:srgbClr val="0046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>
            <a:xfrm>
              <a:off x="722920" y="4359632"/>
              <a:ext cx="85151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AO </a:t>
              </a:r>
              <a:r>
                <a:rPr lang="en-US" b="1" dirty="0" smtClean="0">
                  <a:solidFill>
                    <a:schemeClr val="bg1"/>
                  </a:solidFill>
                </a:rPr>
                <a:t/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Model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/>
              <a:t>Design Tactic #1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68353" y="1143000"/>
            <a:ext cx="8229600" cy="103011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Standardized Interface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198087" y="3291840"/>
            <a:ext cx="1420069" cy="1961388"/>
            <a:chOff x="2177377" y="3639312"/>
            <a:chExt cx="1420069" cy="1961388"/>
          </a:xfrm>
        </p:grpSpPr>
        <p:sp>
          <p:nvSpPr>
            <p:cNvPr id="33" name="Rectangle 32"/>
            <p:cNvSpPr/>
            <p:nvPr/>
          </p:nvSpPr>
          <p:spPr>
            <a:xfrm>
              <a:off x="2616708" y="3639312"/>
              <a:ext cx="192024" cy="1391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arallelogram 33"/>
            <p:cNvSpPr/>
            <p:nvPr/>
          </p:nvSpPr>
          <p:spPr>
            <a:xfrm flipH="1">
              <a:off x="2177377" y="3771900"/>
              <a:ext cx="1420069" cy="1828800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AV Model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43300" y="3291840"/>
            <a:ext cx="1600200" cy="1965960"/>
            <a:chOff x="3531977" y="3077793"/>
            <a:chExt cx="1600200" cy="1965960"/>
          </a:xfrm>
        </p:grpSpPr>
        <p:sp>
          <p:nvSpPr>
            <p:cNvPr id="36" name="Rectangle 35"/>
            <p:cNvSpPr/>
            <p:nvPr/>
          </p:nvSpPr>
          <p:spPr>
            <a:xfrm>
              <a:off x="4255258" y="3077793"/>
              <a:ext cx="192024" cy="137160"/>
            </a:xfrm>
            <a:prstGeom prst="rect">
              <a:avLst/>
            </a:prstGeom>
            <a:solidFill>
              <a:srgbClr val="00466E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>
              <a:off x="3531977" y="3214953"/>
              <a:ext cx="1600200" cy="1828800"/>
            </a:xfrm>
            <a:prstGeom prst="flowChartManualOperation">
              <a:avLst/>
            </a:prstGeom>
            <a:solidFill>
              <a:srgbClr val="00466E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/>
                <a:t>CDAP Model</a:t>
              </a:r>
              <a:endParaRPr lang="en-US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17679" y="3285674"/>
            <a:ext cx="1342911" cy="1985842"/>
            <a:chOff x="5350407" y="2628900"/>
            <a:chExt cx="1342911" cy="1985842"/>
          </a:xfrm>
        </p:grpSpPr>
        <p:sp>
          <p:nvSpPr>
            <p:cNvPr id="39" name="Rectangle 38"/>
            <p:cNvSpPr/>
            <p:nvPr/>
          </p:nvSpPr>
          <p:spPr>
            <a:xfrm>
              <a:off x="5925851" y="2628900"/>
              <a:ext cx="192024" cy="137160"/>
            </a:xfrm>
            <a:prstGeom prst="rect">
              <a:avLst/>
            </a:prstGeom>
            <a:solidFill>
              <a:srgbClr val="00466E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Delay 51"/>
            <p:cNvSpPr/>
            <p:nvPr/>
          </p:nvSpPr>
          <p:spPr>
            <a:xfrm rot="16200000">
              <a:off x="5086312" y="3007736"/>
              <a:ext cx="1871101" cy="1342911"/>
            </a:xfrm>
            <a:prstGeom prst="flowChartDelay">
              <a:avLst/>
            </a:prstGeom>
            <a:solidFill>
              <a:srgbClr val="0046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b="1" dirty="0" smtClean="0"/>
                <a:t>Tour-Level Models</a:t>
              </a:r>
              <a:endParaRPr lang="en-US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67144" y="3308440"/>
            <a:ext cx="1600201" cy="1924155"/>
            <a:chOff x="6803136" y="2860116"/>
            <a:chExt cx="1600201" cy="1924155"/>
          </a:xfrm>
        </p:grpSpPr>
        <p:sp>
          <p:nvSpPr>
            <p:cNvPr id="58" name="Rectangle 57"/>
            <p:cNvSpPr/>
            <p:nvPr/>
          </p:nvSpPr>
          <p:spPr>
            <a:xfrm>
              <a:off x="7454865" y="2860116"/>
              <a:ext cx="192024" cy="111684"/>
            </a:xfrm>
            <a:prstGeom prst="rect">
              <a:avLst/>
            </a:prstGeom>
            <a:solidFill>
              <a:srgbClr val="00466E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Punched Tape 62"/>
            <p:cNvSpPr/>
            <p:nvPr/>
          </p:nvSpPr>
          <p:spPr>
            <a:xfrm rot="16200000">
              <a:off x="6697002" y="3077935"/>
              <a:ext cx="1812470" cy="1600201"/>
            </a:xfrm>
            <a:prstGeom prst="flowChartPunchedTape">
              <a:avLst/>
            </a:prstGeom>
            <a:solidFill>
              <a:srgbClr val="0046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b="1" dirty="0" smtClean="0"/>
                <a:t>Trip-Level Models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4103" y="2514600"/>
            <a:ext cx="7977188" cy="740664"/>
            <a:chOff x="685800" y="2002536"/>
            <a:chExt cx="7977188" cy="740664"/>
          </a:xfrm>
        </p:grpSpPr>
        <p:sp>
          <p:nvSpPr>
            <p:cNvPr id="72" name="Rectangle 71"/>
            <p:cNvSpPr/>
            <p:nvPr/>
          </p:nvSpPr>
          <p:spPr>
            <a:xfrm>
              <a:off x="685800" y="2002536"/>
              <a:ext cx="7977188" cy="571500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Simulation Engine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971550" y="2563368"/>
              <a:ext cx="342210" cy="179832"/>
            </a:xfrm>
            <a:custGeom>
              <a:avLst/>
              <a:gdLst>
                <a:gd name="connsiteX0" fmla="*/ 6096 w 350520"/>
                <a:gd name="connsiteY0" fmla="*/ 170688 h 180542"/>
                <a:gd name="connsiteX1" fmla="*/ 6096 w 350520"/>
                <a:gd name="connsiteY1" fmla="*/ 170688 h 180542"/>
                <a:gd name="connsiteX2" fmla="*/ 33528 w 350520"/>
                <a:gd name="connsiteY2" fmla="*/ 176784 h 180542"/>
                <a:gd name="connsiteX3" fmla="*/ 85344 w 350520"/>
                <a:gd name="connsiteY3" fmla="*/ 179832 h 180542"/>
                <a:gd name="connsiteX4" fmla="*/ 82296 w 350520"/>
                <a:gd name="connsiteY4" fmla="*/ 170688 h 180542"/>
                <a:gd name="connsiteX5" fmla="*/ 82296 w 350520"/>
                <a:gd name="connsiteY5" fmla="*/ 60960 h 180542"/>
                <a:gd name="connsiteX6" fmla="*/ 274320 w 350520"/>
                <a:gd name="connsiteY6" fmla="*/ 64008 h 180542"/>
                <a:gd name="connsiteX7" fmla="*/ 277368 w 350520"/>
                <a:gd name="connsiteY7" fmla="*/ 176784 h 180542"/>
                <a:gd name="connsiteX8" fmla="*/ 350520 w 350520"/>
                <a:gd name="connsiteY8" fmla="*/ 176784 h 180542"/>
                <a:gd name="connsiteX9" fmla="*/ 350520 w 350520"/>
                <a:gd name="connsiteY9" fmla="*/ 0 h 180542"/>
                <a:gd name="connsiteX10" fmla="*/ 0 w 350520"/>
                <a:gd name="connsiteY10" fmla="*/ 3048 h 180542"/>
                <a:gd name="connsiteX11" fmla="*/ 6096 w 350520"/>
                <a:gd name="connsiteY11" fmla="*/ 170688 h 180542"/>
                <a:gd name="connsiteX0" fmla="*/ 6096 w 350520"/>
                <a:gd name="connsiteY0" fmla="*/ 170688 h 179832"/>
                <a:gd name="connsiteX1" fmla="*/ 6096 w 350520"/>
                <a:gd name="connsiteY1" fmla="*/ 170688 h 179832"/>
                <a:gd name="connsiteX2" fmla="*/ 85344 w 350520"/>
                <a:gd name="connsiteY2" fmla="*/ 179832 h 179832"/>
                <a:gd name="connsiteX3" fmla="*/ 82296 w 350520"/>
                <a:gd name="connsiteY3" fmla="*/ 170688 h 179832"/>
                <a:gd name="connsiteX4" fmla="*/ 82296 w 350520"/>
                <a:gd name="connsiteY4" fmla="*/ 60960 h 179832"/>
                <a:gd name="connsiteX5" fmla="*/ 274320 w 350520"/>
                <a:gd name="connsiteY5" fmla="*/ 64008 h 179832"/>
                <a:gd name="connsiteX6" fmla="*/ 277368 w 350520"/>
                <a:gd name="connsiteY6" fmla="*/ 176784 h 179832"/>
                <a:gd name="connsiteX7" fmla="*/ 350520 w 350520"/>
                <a:gd name="connsiteY7" fmla="*/ 176784 h 179832"/>
                <a:gd name="connsiteX8" fmla="*/ 350520 w 350520"/>
                <a:gd name="connsiteY8" fmla="*/ 0 h 179832"/>
                <a:gd name="connsiteX9" fmla="*/ 0 w 350520"/>
                <a:gd name="connsiteY9" fmla="*/ 3048 h 179832"/>
                <a:gd name="connsiteX10" fmla="*/ 6096 w 350520"/>
                <a:gd name="connsiteY10" fmla="*/ 170688 h 179832"/>
                <a:gd name="connsiteX0" fmla="*/ 6096 w 350520"/>
                <a:gd name="connsiteY0" fmla="*/ 170688 h 178816"/>
                <a:gd name="connsiteX1" fmla="*/ 6096 w 350520"/>
                <a:gd name="connsiteY1" fmla="*/ 170688 h 178816"/>
                <a:gd name="connsiteX2" fmla="*/ 82296 w 350520"/>
                <a:gd name="connsiteY2" fmla="*/ 170688 h 178816"/>
                <a:gd name="connsiteX3" fmla="*/ 82296 w 350520"/>
                <a:gd name="connsiteY3" fmla="*/ 60960 h 178816"/>
                <a:gd name="connsiteX4" fmla="*/ 274320 w 350520"/>
                <a:gd name="connsiteY4" fmla="*/ 64008 h 178816"/>
                <a:gd name="connsiteX5" fmla="*/ 277368 w 350520"/>
                <a:gd name="connsiteY5" fmla="*/ 176784 h 178816"/>
                <a:gd name="connsiteX6" fmla="*/ 350520 w 350520"/>
                <a:gd name="connsiteY6" fmla="*/ 176784 h 178816"/>
                <a:gd name="connsiteX7" fmla="*/ 350520 w 350520"/>
                <a:gd name="connsiteY7" fmla="*/ 0 h 178816"/>
                <a:gd name="connsiteX8" fmla="*/ 0 w 350520"/>
                <a:gd name="connsiteY8" fmla="*/ 3048 h 178816"/>
                <a:gd name="connsiteX9" fmla="*/ 6096 w 350520"/>
                <a:gd name="connsiteY9" fmla="*/ 170688 h 178816"/>
                <a:gd name="connsiteX0" fmla="*/ 6096 w 350520"/>
                <a:gd name="connsiteY0" fmla="*/ 170688 h 180580"/>
                <a:gd name="connsiteX1" fmla="*/ 6096 w 350520"/>
                <a:gd name="connsiteY1" fmla="*/ 170688 h 180580"/>
                <a:gd name="connsiteX2" fmla="*/ 82296 w 350520"/>
                <a:gd name="connsiteY2" fmla="*/ 170688 h 180580"/>
                <a:gd name="connsiteX3" fmla="*/ 82296 w 350520"/>
                <a:gd name="connsiteY3" fmla="*/ 60960 h 180580"/>
                <a:gd name="connsiteX4" fmla="*/ 274320 w 350520"/>
                <a:gd name="connsiteY4" fmla="*/ 64008 h 180580"/>
                <a:gd name="connsiteX5" fmla="*/ 277368 w 350520"/>
                <a:gd name="connsiteY5" fmla="*/ 176784 h 180580"/>
                <a:gd name="connsiteX6" fmla="*/ 350520 w 350520"/>
                <a:gd name="connsiteY6" fmla="*/ 176784 h 180580"/>
                <a:gd name="connsiteX7" fmla="*/ 350520 w 350520"/>
                <a:gd name="connsiteY7" fmla="*/ 0 h 180580"/>
                <a:gd name="connsiteX8" fmla="*/ 0 w 350520"/>
                <a:gd name="connsiteY8" fmla="*/ 3048 h 180580"/>
                <a:gd name="connsiteX9" fmla="*/ 6096 w 350520"/>
                <a:gd name="connsiteY9" fmla="*/ 170688 h 180580"/>
                <a:gd name="connsiteX0" fmla="*/ 6096 w 350520"/>
                <a:gd name="connsiteY0" fmla="*/ 170688 h 176784"/>
                <a:gd name="connsiteX1" fmla="*/ 6096 w 350520"/>
                <a:gd name="connsiteY1" fmla="*/ 170688 h 176784"/>
                <a:gd name="connsiteX2" fmla="*/ 82296 w 350520"/>
                <a:gd name="connsiteY2" fmla="*/ 170688 h 176784"/>
                <a:gd name="connsiteX3" fmla="*/ 82296 w 350520"/>
                <a:gd name="connsiteY3" fmla="*/ 60960 h 176784"/>
                <a:gd name="connsiteX4" fmla="*/ 274320 w 350520"/>
                <a:gd name="connsiteY4" fmla="*/ 64008 h 176784"/>
                <a:gd name="connsiteX5" fmla="*/ 277368 w 350520"/>
                <a:gd name="connsiteY5" fmla="*/ 176784 h 176784"/>
                <a:gd name="connsiteX6" fmla="*/ 350520 w 350520"/>
                <a:gd name="connsiteY6" fmla="*/ 176784 h 176784"/>
                <a:gd name="connsiteX7" fmla="*/ 350520 w 350520"/>
                <a:gd name="connsiteY7" fmla="*/ 0 h 176784"/>
                <a:gd name="connsiteX8" fmla="*/ 0 w 350520"/>
                <a:gd name="connsiteY8" fmla="*/ 3048 h 176784"/>
                <a:gd name="connsiteX9" fmla="*/ 6096 w 350520"/>
                <a:gd name="connsiteY9" fmla="*/ 170688 h 176784"/>
                <a:gd name="connsiteX0" fmla="*/ 6096 w 350520"/>
                <a:gd name="connsiteY0" fmla="*/ 179832 h 179832"/>
                <a:gd name="connsiteX1" fmla="*/ 6096 w 350520"/>
                <a:gd name="connsiteY1" fmla="*/ 170688 h 179832"/>
                <a:gd name="connsiteX2" fmla="*/ 82296 w 350520"/>
                <a:gd name="connsiteY2" fmla="*/ 170688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  <a:gd name="connsiteX9" fmla="*/ 6096 w 350520"/>
                <a:gd name="connsiteY9" fmla="*/ 179832 h 179832"/>
                <a:gd name="connsiteX0" fmla="*/ 6096 w 350520"/>
                <a:gd name="connsiteY0" fmla="*/ 179832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9" fmla="*/ 6096 w 350520"/>
                <a:gd name="connsiteY9" fmla="*/ 179832 h 185928"/>
                <a:gd name="connsiteX0" fmla="*/ 881 w 354449"/>
                <a:gd name="connsiteY0" fmla="*/ 210312 h 210312"/>
                <a:gd name="connsiteX1" fmla="*/ 10025 w 354449"/>
                <a:gd name="connsiteY1" fmla="*/ 170688 h 210312"/>
                <a:gd name="connsiteX2" fmla="*/ 86225 w 354449"/>
                <a:gd name="connsiteY2" fmla="*/ 185928 h 210312"/>
                <a:gd name="connsiteX3" fmla="*/ 86225 w 354449"/>
                <a:gd name="connsiteY3" fmla="*/ 60960 h 210312"/>
                <a:gd name="connsiteX4" fmla="*/ 278249 w 354449"/>
                <a:gd name="connsiteY4" fmla="*/ 64008 h 210312"/>
                <a:gd name="connsiteX5" fmla="*/ 281297 w 354449"/>
                <a:gd name="connsiteY5" fmla="*/ 176784 h 210312"/>
                <a:gd name="connsiteX6" fmla="*/ 354449 w 354449"/>
                <a:gd name="connsiteY6" fmla="*/ 176784 h 210312"/>
                <a:gd name="connsiteX7" fmla="*/ 354449 w 354449"/>
                <a:gd name="connsiteY7" fmla="*/ 0 h 210312"/>
                <a:gd name="connsiteX8" fmla="*/ 3929 w 354449"/>
                <a:gd name="connsiteY8" fmla="*/ 3048 h 210312"/>
                <a:gd name="connsiteX9" fmla="*/ 881 w 354449"/>
                <a:gd name="connsiteY9" fmla="*/ 210312 h 210312"/>
                <a:gd name="connsiteX0" fmla="*/ 0 w 350520"/>
                <a:gd name="connsiteY0" fmla="*/ 3048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0" fmla="*/ 3048 w 353568"/>
                <a:gd name="connsiteY0" fmla="*/ 3048 h 192762"/>
                <a:gd name="connsiteX1" fmla="*/ 0 w 353568"/>
                <a:gd name="connsiteY1" fmla="*/ 179832 h 192762"/>
                <a:gd name="connsiteX2" fmla="*/ 85344 w 353568"/>
                <a:gd name="connsiteY2" fmla="*/ 185928 h 192762"/>
                <a:gd name="connsiteX3" fmla="*/ 85344 w 353568"/>
                <a:gd name="connsiteY3" fmla="*/ 60960 h 192762"/>
                <a:gd name="connsiteX4" fmla="*/ 277368 w 353568"/>
                <a:gd name="connsiteY4" fmla="*/ 64008 h 192762"/>
                <a:gd name="connsiteX5" fmla="*/ 280416 w 353568"/>
                <a:gd name="connsiteY5" fmla="*/ 176784 h 192762"/>
                <a:gd name="connsiteX6" fmla="*/ 353568 w 353568"/>
                <a:gd name="connsiteY6" fmla="*/ 176784 h 192762"/>
                <a:gd name="connsiteX7" fmla="*/ 353568 w 353568"/>
                <a:gd name="connsiteY7" fmla="*/ 0 h 192762"/>
                <a:gd name="connsiteX8" fmla="*/ 3048 w 353568"/>
                <a:gd name="connsiteY8" fmla="*/ 3048 h 192762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8630 w 359150"/>
                <a:gd name="connsiteY0" fmla="*/ 3048 h 192927"/>
                <a:gd name="connsiteX1" fmla="*/ 5582 w 359150"/>
                <a:gd name="connsiteY1" fmla="*/ 179832 h 192927"/>
                <a:gd name="connsiteX2" fmla="*/ 90926 w 359150"/>
                <a:gd name="connsiteY2" fmla="*/ 179832 h 192927"/>
                <a:gd name="connsiteX3" fmla="*/ 90926 w 359150"/>
                <a:gd name="connsiteY3" fmla="*/ 60960 h 192927"/>
                <a:gd name="connsiteX4" fmla="*/ 282950 w 359150"/>
                <a:gd name="connsiteY4" fmla="*/ 64008 h 192927"/>
                <a:gd name="connsiteX5" fmla="*/ 285998 w 359150"/>
                <a:gd name="connsiteY5" fmla="*/ 176784 h 192927"/>
                <a:gd name="connsiteX6" fmla="*/ 359150 w 359150"/>
                <a:gd name="connsiteY6" fmla="*/ 176784 h 192927"/>
                <a:gd name="connsiteX7" fmla="*/ 359150 w 359150"/>
                <a:gd name="connsiteY7" fmla="*/ 0 h 192927"/>
                <a:gd name="connsiteX8" fmla="*/ 8630 w 359150"/>
                <a:gd name="connsiteY8" fmla="*/ 3048 h 192927"/>
                <a:gd name="connsiteX0" fmla="*/ 8630 w 359150"/>
                <a:gd name="connsiteY0" fmla="*/ 3048 h 179832"/>
                <a:gd name="connsiteX1" fmla="*/ 5582 w 359150"/>
                <a:gd name="connsiteY1" fmla="*/ 179832 h 179832"/>
                <a:gd name="connsiteX2" fmla="*/ 90926 w 359150"/>
                <a:gd name="connsiteY2" fmla="*/ 179832 h 179832"/>
                <a:gd name="connsiteX3" fmla="*/ 90926 w 359150"/>
                <a:gd name="connsiteY3" fmla="*/ 60960 h 179832"/>
                <a:gd name="connsiteX4" fmla="*/ 282950 w 359150"/>
                <a:gd name="connsiteY4" fmla="*/ 64008 h 179832"/>
                <a:gd name="connsiteX5" fmla="*/ 285998 w 359150"/>
                <a:gd name="connsiteY5" fmla="*/ 176784 h 179832"/>
                <a:gd name="connsiteX6" fmla="*/ 359150 w 359150"/>
                <a:gd name="connsiteY6" fmla="*/ 176784 h 179832"/>
                <a:gd name="connsiteX7" fmla="*/ 359150 w 359150"/>
                <a:gd name="connsiteY7" fmla="*/ 0 h 179832"/>
                <a:gd name="connsiteX8" fmla="*/ 8630 w 359150"/>
                <a:gd name="connsiteY8" fmla="*/ 3048 h 179832"/>
                <a:gd name="connsiteX0" fmla="*/ 3048 w 353568"/>
                <a:gd name="connsiteY0" fmla="*/ 3048 h 179832"/>
                <a:gd name="connsiteX1" fmla="*/ 0 w 353568"/>
                <a:gd name="connsiteY1" fmla="*/ 179832 h 179832"/>
                <a:gd name="connsiteX2" fmla="*/ 85344 w 353568"/>
                <a:gd name="connsiteY2" fmla="*/ 179832 h 179832"/>
                <a:gd name="connsiteX3" fmla="*/ 85344 w 353568"/>
                <a:gd name="connsiteY3" fmla="*/ 60960 h 179832"/>
                <a:gd name="connsiteX4" fmla="*/ 277368 w 353568"/>
                <a:gd name="connsiteY4" fmla="*/ 64008 h 179832"/>
                <a:gd name="connsiteX5" fmla="*/ 280416 w 353568"/>
                <a:gd name="connsiteY5" fmla="*/ 176784 h 179832"/>
                <a:gd name="connsiteX6" fmla="*/ 353568 w 353568"/>
                <a:gd name="connsiteY6" fmla="*/ 176784 h 179832"/>
                <a:gd name="connsiteX7" fmla="*/ 353568 w 353568"/>
                <a:gd name="connsiteY7" fmla="*/ 0 h 179832"/>
                <a:gd name="connsiteX8" fmla="*/ 3048 w 353568"/>
                <a:gd name="connsiteY8" fmla="*/ 3048 h 179832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79832"/>
                <a:gd name="connsiteX1" fmla="*/ 74 w 350520"/>
                <a:gd name="connsiteY1" fmla="*/ 179832 h 179832"/>
                <a:gd name="connsiteX2" fmla="*/ 82296 w 350520"/>
                <a:gd name="connsiteY2" fmla="*/ 179832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20" h="179832">
                  <a:moveTo>
                    <a:pt x="0" y="3048"/>
                  </a:moveTo>
                  <a:cubicBezTo>
                    <a:pt x="25" y="61976"/>
                    <a:pt x="49" y="120904"/>
                    <a:pt x="74" y="179832"/>
                  </a:cubicBezTo>
                  <a:lnTo>
                    <a:pt x="82296" y="179832"/>
                  </a:lnTo>
                  <a:lnTo>
                    <a:pt x="82296" y="60960"/>
                  </a:lnTo>
                  <a:lnTo>
                    <a:pt x="274320" y="64008"/>
                  </a:lnTo>
                  <a:lnTo>
                    <a:pt x="277368" y="176784"/>
                  </a:lnTo>
                  <a:lnTo>
                    <a:pt x="350520" y="176784"/>
                  </a:lnTo>
                  <a:lnTo>
                    <a:pt x="350520" y="0"/>
                  </a:lnTo>
                  <a:lnTo>
                    <a:pt x="0" y="30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597609" y="2563368"/>
              <a:ext cx="342210" cy="179832"/>
            </a:xfrm>
            <a:custGeom>
              <a:avLst/>
              <a:gdLst>
                <a:gd name="connsiteX0" fmla="*/ 6096 w 350520"/>
                <a:gd name="connsiteY0" fmla="*/ 170688 h 180542"/>
                <a:gd name="connsiteX1" fmla="*/ 6096 w 350520"/>
                <a:gd name="connsiteY1" fmla="*/ 170688 h 180542"/>
                <a:gd name="connsiteX2" fmla="*/ 33528 w 350520"/>
                <a:gd name="connsiteY2" fmla="*/ 176784 h 180542"/>
                <a:gd name="connsiteX3" fmla="*/ 85344 w 350520"/>
                <a:gd name="connsiteY3" fmla="*/ 179832 h 180542"/>
                <a:gd name="connsiteX4" fmla="*/ 82296 w 350520"/>
                <a:gd name="connsiteY4" fmla="*/ 170688 h 180542"/>
                <a:gd name="connsiteX5" fmla="*/ 82296 w 350520"/>
                <a:gd name="connsiteY5" fmla="*/ 60960 h 180542"/>
                <a:gd name="connsiteX6" fmla="*/ 274320 w 350520"/>
                <a:gd name="connsiteY6" fmla="*/ 64008 h 180542"/>
                <a:gd name="connsiteX7" fmla="*/ 277368 w 350520"/>
                <a:gd name="connsiteY7" fmla="*/ 176784 h 180542"/>
                <a:gd name="connsiteX8" fmla="*/ 350520 w 350520"/>
                <a:gd name="connsiteY8" fmla="*/ 176784 h 180542"/>
                <a:gd name="connsiteX9" fmla="*/ 350520 w 350520"/>
                <a:gd name="connsiteY9" fmla="*/ 0 h 180542"/>
                <a:gd name="connsiteX10" fmla="*/ 0 w 350520"/>
                <a:gd name="connsiteY10" fmla="*/ 3048 h 180542"/>
                <a:gd name="connsiteX11" fmla="*/ 6096 w 350520"/>
                <a:gd name="connsiteY11" fmla="*/ 170688 h 180542"/>
                <a:gd name="connsiteX0" fmla="*/ 6096 w 350520"/>
                <a:gd name="connsiteY0" fmla="*/ 170688 h 179832"/>
                <a:gd name="connsiteX1" fmla="*/ 6096 w 350520"/>
                <a:gd name="connsiteY1" fmla="*/ 170688 h 179832"/>
                <a:gd name="connsiteX2" fmla="*/ 85344 w 350520"/>
                <a:gd name="connsiteY2" fmla="*/ 179832 h 179832"/>
                <a:gd name="connsiteX3" fmla="*/ 82296 w 350520"/>
                <a:gd name="connsiteY3" fmla="*/ 170688 h 179832"/>
                <a:gd name="connsiteX4" fmla="*/ 82296 w 350520"/>
                <a:gd name="connsiteY4" fmla="*/ 60960 h 179832"/>
                <a:gd name="connsiteX5" fmla="*/ 274320 w 350520"/>
                <a:gd name="connsiteY5" fmla="*/ 64008 h 179832"/>
                <a:gd name="connsiteX6" fmla="*/ 277368 w 350520"/>
                <a:gd name="connsiteY6" fmla="*/ 176784 h 179832"/>
                <a:gd name="connsiteX7" fmla="*/ 350520 w 350520"/>
                <a:gd name="connsiteY7" fmla="*/ 176784 h 179832"/>
                <a:gd name="connsiteX8" fmla="*/ 350520 w 350520"/>
                <a:gd name="connsiteY8" fmla="*/ 0 h 179832"/>
                <a:gd name="connsiteX9" fmla="*/ 0 w 350520"/>
                <a:gd name="connsiteY9" fmla="*/ 3048 h 179832"/>
                <a:gd name="connsiteX10" fmla="*/ 6096 w 350520"/>
                <a:gd name="connsiteY10" fmla="*/ 170688 h 179832"/>
                <a:gd name="connsiteX0" fmla="*/ 6096 w 350520"/>
                <a:gd name="connsiteY0" fmla="*/ 170688 h 178816"/>
                <a:gd name="connsiteX1" fmla="*/ 6096 w 350520"/>
                <a:gd name="connsiteY1" fmla="*/ 170688 h 178816"/>
                <a:gd name="connsiteX2" fmla="*/ 82296 w 350520"/>
                <a:gd name="connsiteY2" fmla="*/ 170688 h 178816"/>
                <a:gd name="connsiteX3" fmla="*/ 82296 w 350520"/>
                <a:gd name="connsiteY3" fmla="*/ 60960 h 178816"/>
                <a:gd name="connsiteX4" fmla="*/ 274320 w 350520"/>
                <a:gd name="connsiteY4" fmla="*/ 64008 h 178816"/>
                <a:gd name="connsiteX5" fmla="*/ 277368 w 350520"/>
                <a:gd name="connsiteY5" fmla="*/ 176784 h 178816"/>
                <a:gd name="connsiteX6" fmla="*/ 350520 w 350520"/>
                <a:gd name="connsiteY6" fmla="*/ 176784 h 178816"/>
                <a:gd name="connsiteX7" fmla="*/ 350520 w 350520"/>
                <a:gd name="connsiteY7" fmla="*/ 0 h 178816"/>
                <a:gd name="connsiteX8" fmla="*/ 0 w 350520"/>
                <a:gd name="connsiteY8" fmla="*/ 3048 h 178816"/>
                <a:gd name="connsiteX9" fmla="*/ 6096 w 350520"/>
                <a:gd name="connsiteY9" fmla="*/ 170688 h 178816"/>
                <a:gd name="connsiteX0" fmla="*/ 6096 w 350520"/>
                <a:gd name="connsiteY0" fmla="*/ 170688 h 180580"/>
                <a:gd name="connsiteX1" fmla="*/ 6096 w 350520"/>
                <a:gd name="connsiteY1" fmla="*/ 170688 h 180580"/>
                <a:gd name="connsiteX2" fmla="*/ 82296 w 350520"/>
                <a:gd name="connsiteY2" fmla="*/ 170688 h 180580"/>
                <a:gd name="connsiteX3" fmla="*/ 82296 w 350520"/>
                <a:gd name="connsiteY3" fmla="*/ 60960 h 180580"/>
                <a:gd name="connsiteX4" fmla="*/ 274320 w 350520"/>
                <a:gd name="connsiteY4" fmla="*/ 64008 h 180580"/>
                <a:gd name="connsiteX5" fmla="*/ 277368 w 350520"/>
                <a:gd name="connsiteY5" fmla="*/ 176784 h 180580"/>
                <a:gd name="connsiteX6" fmla="*/ 350520 w 350520"/>
                <a:gd name="connsiteY6" fmla="*/ 176784 h 180580"/>
                <a:gd name="connsiteX7" fmla="*/ 350520 w 350520"/>
                <a:gd name="connsiteY7" fmla="*/ 0 h 180580"/>
                <a:gd name="connsiteX8" fmla="*/ 0 w 350520"/>
                <a:gd name="connsiteY8" fmla="*/ 3048 h 180580"/>
                <a:gd name="connsiteX9" fmla="*/ 6096 w 350520"/>
                <a:gd name="connsiteY9" fmla="*/ 170688 h 180580"/>
                <a:gd name="connsiteX0" fmla="*/ 6096 w 350520"/>
                <a:gd name="connsiteY0" fmla="*/ 170688 h 176784"/>
                <a:gd name="connsiteX1" fmla="*/ 6096 w 350520"/>
                <a:gd name="connsiteY1" fmla="*/ 170688 h 176784"/>
                <a:gd name="connsiteX2" fmla="*/ 82296 w 350520"/>
                <a:gd name="connsiteY2" fmla="*/ 170688 h 176784"/>
                <a:gd name="connsiteX3" fmla="*/ 82296 w 350520"/>
                <a:gd name="connsiteY3" fmla="*/ 60960 h 176784"/>
                <a:gd name="connsiteX4" fmla="*/ 274320 w 350520"/>
                <a:gd name="connsiteY4" fmla="*/ 64008 h 176784"/>
                <a:gd name="connsiteX5" fmla="*/ 277368 w 350520"/>
                <a:gd name="connsiteY5" fmla="*/ 176784 h 176784"/>
                <a:gd name="connsiteX6" fmla="*/ 350520 w 350520"/>
                <a:gd name="connsiteY6" fmla="*/ 176784 h 176784"/>
                <a:gd name="connsiteX7" fmla="*/ 350520 w 350520"/>
                <a:gd name="connsiteY7" fmla="*/ 0 h 176784"/>
                <a:gd name="connsiteX8" fmla="*/ 0 w 350520"/>
                <a:gd name="connsiteY8" fmla="*/ 3048 h 176784"/>
                <a:gd name="connsiteX9" fmla="*/ 6096 w 350520"/>
                <a:gd name="connsiteY9" fmla="*/ 170688 h 176784"/>
                <a:gd name="connsiteX0" fmla="*/ 6096 w 350520"/>
                <a:gd name="connsiteY0" fmla="*/ 179832 h 179832"/>
                <a:gd name="connsiteX1" fmla="*/ 6096 w 350520"/>
                <a:gd name="connsiteY1" fmla="*/ 170688 h 179832"/>
                <a:gd name="connsiteX2" fmla="*/ 82296 w 350520"/>
                <a:gd name="connsiteY2" fmla="*/ 170688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  <a:gd name="connsiteX9" fmla="*/ 6096 w 350520"/>
                <a:gd name="connsiteY9" fmla="*/ 179832 h 179832"/>
                <a:gd name="connsiteX0" fmla="*/ 6096 w 350520"/>
                <a:gd name="connsiteY0" fmla="*/ 179832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9" fmla="*/ 6096 w 350520"/>
                <a:gd name="connsiteY9" fmla="*/ 179832 h 185928"/>
                <a:gd name="connsiteX0" fmla="*/ 881 w 354449"/>
                <a:gd name="connsiteY0" fmla="*/ 210312 h 210312"/>
                <a:gd name="connsiteX1" fmla="*/ 10025 w 354449"/>
                <a:gd name="connsiteY1" fmla="*/ 170688 h 210312"/>
                <a:gd name="connsiteX2" fmla="*/ 86225 w 354449"/>
                <a:gd name="connsiteY2" fmla="*/ 185928 h 210312"/>
                <a:gd name="connsiteX3" fmla="*/ 86225 w 354449"/>
                <a:gd name="connsiteY3" fmla="*/ 60960 h 210312"/>
                <a:gd name="connsiteX4" fmla="*/ 278249 w 354449"/>
                <a:gd name="connsiteY4" fmla="*/ 64008 h 210312"/>
                <a:gd name="connsiteX5" fmla="*/ 281297 w 354449"/>
                <a:gd name="connsiteY5" fmla="*/ 176784 h 210312"/>
                <a:gd name="connsiteX6" fmla="*/ 354449 w 354449"/>
                <a:gd name="connsiteY6" fmla="*/ 176784 h 210312"/>
                <a:gd name="connsiteX7" fmla="*/ 354449 w 354449"/>
                <a:gd name="connsiteY7" fmla="*/ 0 h 210312"/>
                <a:gd name="connsiteX8" fmla="*/ 3929 w 354449"/>
                <a:gd name="connsiteY8" fmla="*/ 3048 h 210312"/>
                <a:gd name="connsiteX9" fmla="*/ 881 w 354449"/>
                <a:gd name="connsiteY9" fmla="*/ 210312 h 210312"/>
                <a:gd name="connsiteX0" fmla="*/ 0 w 350520"/>
                <a:gd name="connsiteY0" fmla="*/ 3048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0" fmla="*/ 3048 w 353568"/>
                <a:gd name="connsiteY0" fmla="*/ 3048 h 192762"/>
                <a:gd name="connsiteX1" fmla="*/ 0 w 353568"/>
                <a:gd name="connsiteY1" fmla="*/ 179832 h 192762"/>
                <a:gd name="connsiteX2" fmla="*/ 85344 w 353568"/>
                <a:gd name="connsiteY2" fmla="*/ 185928 h 192762"/>
                <a:gd name="connsiteX3" fmla="*/ 85344 w 353568"/>
                <a:gd name="connsiteY3" fmla="*/ 60960 h 192762"/>
                <a:gd name="connsiteX4" fmla="*/ 277368 w 353568"/>
                <a:gd name="connsiteY4" fmla="*/ 64008 h 192762"/>
                <a:gd name="connsiteX5" fmla="*/ 280416 w 353568"/>
                <a:gd name="connsiteY5" fmla="*/ 176784 h 192762"/>
                <a:gd name="connsiteX6" fmla="*/ 353568 w 353568"/>
                <a:gd name="connsiteY6" fmla="*/ 176784 h 192762"/>
                <a:gd name="connsiteX7" fmla="*/ 353568 w 353568"/>
                <a:gd name="connsiteY7" fmla="*/ 0 h 192762"/>
                <a:gd name="connsiteX8" fmla="*/ 3048 w 353568"/>
                <a:gd name="connsiteY8" fmla="*/ 3048 h 192762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8630 w 359150"/>
                <a:gd name="connsiteY0" fmla="*/ 3048 h 192927"/>
                <a:gd name="connsiteX1" fmla="*/ 5582 w 359150"/>
                <a:gd name="connsiteY1" fmla="*/ 179832 h 192927"/>
                <a:gd name="connsiteX2" fmla="*/ 90926 w 359150"/>
                <a:gd name="connsiteY2" fmla="*/ 179832 h 192927"/>
                <a:gd name="connsiteX3" fmla="*/ 90926 w 359150"/>
                <a:gd name="connsiteY3" fmla="*/ 60960 h 192927"/>
                <a:gd name="connsiteX4" fmla="*/ 282950 w 359150"/>
                <a:gd name="connsiteY4" fmla="*/ 64008 h 192927"/>
                <a:gd name="connsiteX5" fmla="*/ 285998 w 359150"/>
                <a:gd name="connsiteY5" fmla="*/ 176784 h 192927"/>
                <a:gd name="connsiteX6" fmla="*/ 359150 w 359150"/>
                <a:gd name="connsiteY6" fmla="*/ 176784 h 192927"/>
                <a:gd name="connsiteX7" fmla="*/ 359150 w 359150"/>
                <a:gd name="connsiteY7" fmla="*/ 0 h 192927"/>
                <a:gd name="connsiteX8" fmla="*/ 8630 w 359150"/>
                <a:gd name="connsiteY8" fmla="*/ 3048 h 192927"/>
                <a:gd name="connsiteX0" fmla="*/ 8630 w 359150"/>
                <a:gd name="connsiteY0" fmla="*/ 3048 h 179832"/>
                <a:gd name="connsiteX1" fmla="*/ 5582 w 359150"/>
                <a:gd name="connsiteY1" fmla="*/ 179832 h 179832"/>
                <a:gd name="connsiteX2" fmla="*/ 90926 w 359150"/>
                <a:gd name="connsiteY2" fmla="*/ 179832 h 179832"/>
                <a:gd name="connsiteX3" fmla="*/ 90926 w 359150"/>
                <a:gd name="connsiteY3" fmla="*/ 60960 h 179832"/>
                <a:gd name="connsiteX4" fmla="*/ 282950 w 359150"/>
                <a:gd name="connsiteY4" fmla="*/ 64008 h 179832"/>
                <a:gd name="connsiteX5" fmla="*/ 285998 w 359150"/>
                <a:gd name="connsiteY5" fmla="*/ 176784 h 179832"/>
                <a:gd name="connsiteX6" fmla="*/ 359150 w 359150"/>
                <a:gd name="connsiteY6" fmla="*/ 176784 h 179832"/>
                <a:gd name="connsiteX7" fmla="*/ 359150 w 359150"/>
                <a:gd name="connsiteY7" fmla="*/ 0 h 179832"/>
                <a:gd name="connsiteX8" fmla="*/ 8630 w 359150"/>
                <a:gd name="connsiteY8" fmla="*/ 3048 h 179832"/>
                <a:gd name="connsiteX0" fmla="*/ 3048 w 353568"/>
                <a:gd name="connsiteY0" fmla="*/ 3048 h 179832"/>
                <a:gd name="connsiteX1" fmla="*/ 0 w 353568"/>
                <a:gd name="connsiteY1" fmla="*/ 179832 h 179832"/>
                <a:gd name="connsiteX2" fmla="*/ 85344 w 353568"/>
                <a:gd name="connsiteY2" fmla="*/ 179832 h 179832"/>
                <a:gd name="connsiteX3" fmla="*/ 85344 w 353568"/>
                <a:gd name="connsiteY3" fmla="*/ 60960 h 179832"/>
                <a:gd name="connsiteX4" fmla="*/ 277368 w 353568"/>
                <a:gd name="connsiteY4" fmla="*/ 64008 h 179832"/>
                <a:gd name="connsiteX5" fmla="*/ 280416 w 353568"/>
                <a:gd name="connsiteY5" fmla="*/ 176784 h 179832"/>
                <a:gd name="connsiteX6" fmla="*/ 353568 w 353568"/>
                <a:gd name="connsiteY6" fmla="*/ 176784 h 179832"/>
                <a:gd name="connsiteX7" fmla="*/ 353568 w 353568"/>
                <a:gd name="connsiteY7" fmla="*/ 0 h 179832"/>
                <a:gd name="connsiteX8" fmla="*/ 3048 w 353568"/>
                <a:gd name="connsiteY8" fmla="*/ 3048 h 179832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79832"/>
                <a:gd name="connsiteX1" fmla="*/ 74 w 350520"/>
                <a:gd name="connsiteY1" fmla="*/ 179832 h 179832"/>
                <a:gd name="connsiteX2" fmla="*/ 82296 w 350520"/>
                <a:gd name="connsiteY2" fmla="*/ 179832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20" h="179832">
                  <a:moveTo>
                    <a:pt x="0" y="3048"/>
                  </a:moveTo>
                  <a:cubicBezTo>
                    <a:pt x="25" y="61976"/>
                    <a:pt x="49" y="120904"/>
                    <a:pt x="74" y="179832"/>
                  </a:cubicBezTo>
                  <a:lnTo>
                    <a:pt x="82296" y="179832"/>
                  </a:lnTo>
                  <a:lnTo>
                    <a:pt x="82296" y="60960"/>
                  </a:lnTo>
                  <a:lnTo>
                    <a:pt x="274320" y="64008"/>
                  </a:lnTo>
                  <a:lnTo>
                    <a:pt x="277368" y="176784"/>
                  </a:lnTo>
                  <a:lnTo>
                    <a:pt x="350520" y="176784"/>
                  </a:lnTo>
                  <a:lnTo>
                    <a:pt x="350520" y="0"/>
                  </a:lnTo>
                  <a:lnTo>
                    <a:pt x="0" y="30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223668" y="2563368"/>
              <a:ext cx="342210" cy="179832"/>
            </a:xfrm>
            <a:custGeom>
              <a:avLst/>
              <a:gdLst>
                <a:gd name="connsiteX0" fmla="*/ 6096 w 350520"/>
                <a:gd name="connsiteY0" fmla="*/ 170688 h 180542"/>
                <a:gd name="connsiteX1" fmla="*/ 6096 w 350520"/>
                <a:gd name="connsiteY1" fmla="*/ 170688 h 180542"/>
                <a:gd name="connsiteX2" fmla="*/ 33528 w 350520"/>
                <a:gd name="connsiteY2" fmla="*/ 176784 h 180542"/>
                <a:gd name="connsiteX3" fmla="*/ 85344 w 350520"/>
                <a:gd name="connsiteY3" fmla="*/ 179832 h 180542"/>
                <a:gd name="connsiteX4" fmla="*/ 82296 w 350520"/>
                <a:gd name="connsiteY4" fmla="*/ 170688 h 180542"/>
                <a:gd name="connsiteX5" fmla="*/ 82296 w 350520"/>
                <a:gd name="connsiteY5" fmla="*/ 60960 h 180542"/>
                <a:gd name="connsiteX6" fmla="*/ 274320 w 350520"/>
                <a:gd name="connsiteY6" fmla="*/ 64008 h 180542"/>
                <a:gd name="connsiteX7" fmla="*/ 277368 w 350520"/>
                <a:gd name="connsiteY7" fmla="*/ 176784 h 180542"/>
                <a:gd name="connsiteX8" fmla="*/ 350520 w 350520"/>
                <a:gd name="connsiteY8" fmla="*/ 176784 h 180542"/>
                <a:gd name="connsiteX9" fmla="*/ 350520 w 350520"/>
                <a:gd name="connsiteY9" fmla="*/ 0 h 180542"/>
                <a:gd name="connsiteX10" fmla="*/ 0 w 350520"/>
                <a:gd name="connsiteY10" fmla="*/ 3048 h 180542"/>
                <a:gd name="connsiteX11" fmla="*/ 6096 w 350520"/>
                <a:gd name="connsiteY11" fmla="*/ 170688 h 180542"/>
                <a:gd name="connsiteX0" fmla="*/ 6096 w 350520"/>
                <a:gd name="connsiteY0" fmla="*/ 170688 h 179832"/>
                <a:gd name="connsiteX1" fmla="*/ 6096 w 350520"/>
                <a:gd name="connsiteY1" fmla="*/ 170688 h 179832"/>
                <a:gd name="connsiteX2" fmla="*/ 85344 w 350520"/>
                <a:gd name="connsiteY2" fmla="*/ 179832 h 179832"/>
                <a:gd name="connsiteX3" fmla="*/ 82296 w 350520"/>
                <a:gd name="connsiteY3" fmla="*/ 170688 h 179832"/>
                <a:gd name="connsiteX4" fmla="*/ 82296 w 350520"/>
                <a:gd name="connsiteY4" fmla="*/ 60960 h 179832"/>
                <a:gd name="connsiteX5" fmla="*/ 274320 w 350520"/>
                <a:gd name="connsiteY5" fmla="*/ 64008 h 179832"/>
                <a:gd name="connsiteX6" fmla="*/ 277368 w 350520"/>
                <a:gd name="connsiteY6" fmla="*/ 176784 h 179832"/>
                <a:gd name="connsiteX7" fmla="*/ 350520 w 350520"/>
                <a:gd name="connsiteY7" fmla="*/ 176784 h 179832"/>
                <a:gd name="connsiteX8" fmla="*/ 350520 w 350520"/>
                <a:gd name="connsiteY8" fmla="*/ 0 h 179832"/>
                <a:gd name="connsiteX9" fmla="*/ 0 w 350520"/>
                <a:gd name="connsiteY9" fmla="*/ 3048 h 179832"/>
                <a:gd name="connsiteX10" fmla="*/ 6096 w 350520"/>
                <a:gd name="connsiteY10" fmla="*/ 170688 h 179832"/>
                <a:gd name="connsiteX0" fmla="*/ 6096 w 350520"/>
                <a:gd name="connsiteY0" fmla="*/ 170688 h 178816"/>
                <a:gd name="connsiteX1" fmla="*/ 6096 w 350520"/>
                <a:gd name="connsiteY1" fmla="*/ 170688 h 178816"/>
                <a:gd name="connsiteX2" fmla="*/ 82296 w 350520"/>
                <a:gd name="connsiteY2" fmla="*/ 170688 h 178816"/>
                <a:gd name="connsiteX3" fmla="*/ 82296 w 350520"/>
                <a:gd name="connsiteY3" fmla="*/ 60960 h 178816"/>
                <a:gd name="connsiteX4" fmla="*/ 274320 w 350520"/>
                <a:gd name="connsiteY4" fmla="*/ 64008 h 178816"/>
                <a:gd name="connsiteX5" fmla="*/ 277368 w 350520"/>
                <a:gd name="connsiteY5" fmla="*/ 176784 h 178816"/>
                <a:gd name="connsiteX6" fmla="*/ 350520 w 350520"/>
                <a:gd name="connsiteY6" fmla="*/ 176784 h 178816"/>
                <a:gd name="connsiteX7" fmla="*/ 350520 w 350520"/>
                <a:gd name="connsiteY7" fmla="*/ 0 h 178816"/>
                <a:gd name="connsiteX8" fmla="*/ 0 w 350520"/>
                <a:gd name="connsiteY8" fmla="*/ 3048 h 178816"/>
                <a:gd name="connsiteX9" fmla="*/ 6096 w 350520"/>
                <a:gd name="connsiteY9" fmla="*/ 170688 h 178816"/>
                <a:gd name="connsiteX0" fmla="*/ 6096 w 350520"/>
                <a:gd name="connsiteY0" fmla="*/ 170688 h 180580"/>
                <a:gd name="connsiteX1" fmla="*/ 6096 w 350520"/>
                <a:gd name="connsiteY1" fmla="*/ 170688 h 180580"/>
                <a:gd name="connsiteX2" fmla="*/ 82296 w 350520"/>
                <a:gd name="connsiteY2" fmla="*/ 170688 h 180580"/>
                <a:gd name="connsiteX3" fmla="*/ 82296 w 350520"/>
                <a:gd name="connsiteY3" fmla="*/ 60960 h 180580"/>
                <a:gd name="connsiteX4" fmla="*/ 274320 w 350520"/>
                <a:gd name="connsiteY4" fmla="*/ 64008 h 180580"/>
                <a:gd name="connsiteX5" fmla="*/ 277368 w 350520"/>
                <a:gd name="connsiteY5" fmla="*/ 176784 h 180580"/>
                <a:gd name="connsiteX6" fmla="*/ 350520 w 350520"/>
                <a:gd name="connsiteY6" fmla="*/ 176784 h 180580"/>
                <a:gd name="connsiteX7" fmla="*/ 350520 w 350520"/>
                <a:gd name="connsiteY7" fmla="*/ 0 h 180580"/>
                <a:gd name="connsiteX8" fmla="*/ 0 w 350520"/>
                <a:gd name="connsiteY8" fmla="*/ 3048 h 180580"/>
                <a:gd name="connsiteX9" fmla="*/ 6096 w 350520"/>
                <a:gd name="connsiteY9" fmla="*/ 170688 h 180580"/>
                <a:gd name="connsiteX0" fmla="*/ 6096 w 350520"/>
                <a:gd name="connsiteY0" fmla="*/ 170688 h 176784"/>
                <a:gd name="connsiteX1" fmla="*/ 6096 w 350520"/>
                <a:gd name="connsiteY1" fmla="*/ 170688 h 176784"/>
                <a:gd name="connsiteX2" fmla="*/ 82296 w 350520"/>
                <a:gd name="connsiteY2" fmla="*/ 170688 h 176784"/>
                <a:gd name="connsiteX3" fmla="*/ 82296 w 350520"/>
                <a:gd name="connsiteY3" fmla="*/ 60960 h 176784"/>
                <a:gd name="connsiteX4" fmla="*/ 274320 w 350520"/>
                <a:gd name="connsiteY4" fmla="*/ 64008 h 176784"/>
                <a:gd name="connsiteX5" fmla="*/ 277368 w 350520"/>
                <a:gd name="connsiteY5" fmla="*/ 176784 h 176784"/>
                <a:gd name="connsiteX6" fmla="*/ 350520 w 350520"/>
                <a:gd name="connsiteY6" fmla="*/ 176784 h 176784"/>
                <a:gd name="connsiteX7" fmla="*/ 350520 w 350520"/>
                <a:gd name="connsiteY7" fmla="*/ 0 h 176784"/>
                <a:gd name="connsiteX8" fmla="*/ 0 w 350520"/>
                <a:gd name="connsiteY8" fmla="*/ 3048 h 176784"/>
                <a:gd name="connsiteX9" fmla="*/ 6096 w 350520"/>
                <a:gd name="connsiteY9" fmla="*/ 170688 h 176784"/>
                <a:gd name="connsiteX0" fmla="*/ 6096 w 350520"/>
                <a:gd name="connsiteY0" fmla="*/ 179832 h 179832"/>
                <a:gd name="connsiteX1" fmla="*/ 6096 w 350520"/>
                <a:gd name="connsiteY1" fmla="*/ 170688 h 179832"/>
                <a:gd name="connsiteX2" fmla="*/ 82296 w 350520"/>
                <a:gd name="connsiteY2" fmla="*/ 170688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  <a:gd name="connsiteX9" fmla="*/ 6096 w 350520"/>
                <a:gd name="connsiteY9" fmla="*/ 179832 h 179832"/>
                <a:gd name="connsiteX0" fmla="*/ 6096 w 350520"/>
                <a:gd name="connsiteY0" fmla="*/ 179832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9" fmla="*/ 6096 w 350520"/>
                <a:gd name="connsiteY9" fmla="*/ 179832 h 185928"/>
                <a:gd name="connsiteX0" fmla="*/ 881 w 354449"/>
                <a:gd name="connsiteY0" fmla="*/ 210312 h 210312"/>
                <a:gd name="connsiteX1" fmla="*/ 10025 w 354449"/>
                <a:gd name="connsiteY1" fmla="*/ 170688 h 210312"/>
                <a:gd name="connsiteX2" fmla="*/ 86225 w 354449"/>
                <a:gd name="connsiteY2" fmla="*/ 185928 h 210312"/>
                <a:gd name="connsiteX3" fmla="*/ 86225 w 354449"/>
                <a:gd name="connsiteY3" fmla="*/ 60960 h 210312"/>
                <a:gd name="connsiteX4" fmla="*/ 278249 w 354449"/>
                <a:gd name="connsiteY4" fmla="*/ 64008 h 210312"/>
                <a:gd name="connsiteX5" fmla="*/ 281297 w 354449"/>
                <a:gd name="connsiteY5" fmla="*/ 176784 h 210312"/>
                <a:gd name="connsiteX6" fmla="*/ 354449 w 354449"/>
                <a:gd name="connsiteY6" fmla="*/ 176784 h 210312"/>
                <a:gd name="connsiteX7" fmla="*/ 354449 w 354449"/>
                <a:gd name="connsiteY7" fmla="*/ 0 h 210312"/>
                <a:gd name="connsiteX8" fmla="*/ 3929 w 354449"/>
                <a:gd name="connsiteY8" fmla="*/ 3048 h 210312"/>
                <a:gd name="connsiteX9" fmla="*/ 881 w 354449"/>
                <a:gd name="connsiteY9" fmla="*/ 210312 h 210312"/>
                <a:gd name="connsiteX0" fmla="*/ 0 w 350520"/>
                <a:gd name="connsiteY0" fmla="*/ 3048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0" fmla="*/ 3048 w 353568"/>
                <a:gd name="connsiteY0" fmla="*/ 3048 h 192762"/>
                <a:gd name="connsiteX1" fmla="*/ 0 w 353568"/>
                <a:gd name="connsiteY1" fmla="*/ 179832 h 192762"/>
                <a:gd name="connsiteX2" fmla="*/ 85344 w 353568"/>
                <a:gd name="connsiteY2" fmla="*/ 185928 h 192762"/>
                <a:gd name="connsiteX3" fmla="*/ 85344 w 353568"/>
                <a:gd name="connsiteY3" fmla="*/ 60960 h 192762"/>
                <a:gd name="connsiteX4" fmla="*/ 277368 w 353568"/>
                <a:gd name="connsiteY4" fmla="*/ 64008 h 192762"/>
                <a:gd name="connsiteX5" fmla="*/ 280416 w 353568"/>
                <a:gd name="connsiteY5" fmla="*/ 176784 h 192762"/>
                <a:gd name="connsiteX6" fmla="*/ 353568 w 353568"/>
                <a:gd name="connsiteY6" fmla="*/ 176784 h 192762"/>
                <a:gd name="connsiteX7" fmla="*/ 353568 w 353568"/>
                <a:gd name="connsiteY7" fmla="*/ 0 h 192762"/>
                <a:gd name="connsiteX8" fmla="*/ 3048 w 353568"/>
                <a:gd name="connsiteY8" fmla="*/ 3048 h 192762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8630 w 359150"/>
                <a:gd name="connsiteY0" fmla="*/ 3048 h 192927"/>
                <a:gd name="connsiteX1" fmla="*/ 5582 w 359150"/>
                <a:gd name="connsiteY1" fmla="*/ 179832 h 192927"/>
                <a:gd name="connsiteX2" fmla="*/ 90926 w 359150"/>
                <a:gd name="connsiteY2" fmla="*/ 179832 h 192927"/>
                <a:gd name="connsiteX3" fmla="*/ 90926 w 359150"/>
                <a:gd name="connsiteY3" fmla="*/ 60960 h 192927"/>
                <a:gd name="connsiteX4" fmla="*/ 282950 w 359150"/>
                <a:gd name="connsiteY4" fmla="*/ 64008 h 192927"/>
                <a:gd name="connsiteX5" fmla="*/ 285998 w 359150"/>
                <a:gd name="connsiteY5" fmla="*/ 176784 h 192927"/>
                <a:gd name="connsiteX6" fmla="*/ 359150 w 359150"/>
                <a:gd name="connsiteY6" fmla="*/ 176784 h 192927"/>
                <a:gd name="connsiteX7" fmla="*/ 359150 w 359150"/>
                <a:gd name="connsiteY7" fmla="*/ 0 h 192927"/>
                <a:gd name="connsiteX8" fmla="*/ 8630 w 359150"/>
                <a:gd name="connsiteY8" fmla="*/ 3048 h 192927"/>
                <a:gd name="connsiteX0" fmla="*/ 8630 w 359150"/>
                <a:gd name="connsiteY0" fmla="*/ 3048 h 179832"/>
                <a:gd name="connsiteX1" fmla="*/ 5582 w 359150"/>
                <a:gd name="connsiteY1" fmla="*/ 179832 h 179832"/>
                <a:gd name="connsiteX2" fmla="*/ 90926 w 359150"/>
                <a:gd name="connsiteY2" fmla="*/ 179832 h 179832"/>
                <a:gd name="connsiteX3" fmla="*/ 90926 w 359150"/>
                <a:gd name="connsiteY3" fmla="*/ 60960 h 179832"/>
                <a:gd name="connsiteX4" fmla="*/ 282950 w 359150"/>
                <a:gd name="connsiteY4" fmla="*/ 64008 h 179832"/>
                <a:gd name="connsiteX5" fmla="*/ 285998 w 359150"/>
                <a:gd name="connsiteY5" fmla="*/ 176784 h 179832"/>
                <a:gd name="connsiteX6" fmla="*/ 359150 w 359150"/>
                <a:gd name="connsiteY6" fmla="*/ 176784 h 179832"/>
                <a:gd name="connsiteX7" fmla="*/ 359150 w 359150"/>
                <a:gd name="connsiteY7" fmla="*/ 0 h 179832"/>
                <a:gd name="connsiteX8" fmla="*/ 8630 w 359150"/>
                <a:gd name="connsiteY8" fmla="*/ 3048 h 179832"/>
                <a:gd name="connsiteX0" fmla="*/ 3048 w 353568"/>
                <a:gd name="connsiteY0" fmla="*/ 3048 h 179832"/>
                <a:gd name="connsiteX1" fmla="*/ 0 w 353568"/>
                <a:gd name="connsiteY1" fmla="*/ 179832 h 179832"/>
                <a:gd name="connsiteX2" fmla="*/ 85344 w 353568"/>
                <a:gd name="connsiteY2" fmla="*/ 179832 h 179832"/>
                <a:gd name="connsiteX3" fmla="*/ 85344 w 353568"/>
                <a:gd name="connsiteY3" fmla="*/ 60960 h 179832"/>
                <a:gd name="connsiteX4" fmla="*/ 277368 w 353568"/>
                <a:gd name="connsiteY4" fmla="*/ 64008 h 179832"/>
                <a:gd name="connsiteX5" fmla="*/ 280416 w 353568"/>
                <a:gd name="connsiteY5" fmla="*/ 176784 h 179832"/>
                <a:gd name="connsiteX6" fmla="*/ 353568 w 353568"/>
                <a:gd name="connsiteY6" fmla="*/ 176784 h 179832"/>
                <a:gd name="connsiteX7" fmla="*/ 353568 w 353568"/>
                <a:gd name="connsiteY7" fmla="*/ 0 h 179832"/>
                <a:gd name="connsiteX8" fmla="*/ 3048 w 353568"/>
                <a:gd name="connsiteY8" fmla="*/ 3048 h 179832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79832"/>
                <a:gd name="connsiteX1" fmla="*/ 74 w 350520"/>
                <a:gd name="connsiteY1" fmla="*/ 179832 h 179832"/>
                <a:gd name="connsiteX2" fmla="*/ 82296 w 350520"/>
                <a:gd name="connsiteY2" fmla="*/ 179832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20" h="179832">
                  <a:moveTo>
                    <a:pt x="0" y="3048"/>
                  </a:moveTo>
                  <a:cubicBezTo>
                    <a:pt x="25" y="61976"/>
                    <a:pt x="49" y="120904"/>
                    <a:pt x="74" y="179832"/>
                  </a:cubicBezTo>
                  <a:lnTo>
                    <a:pt x="82296" y="179832"/>
                  </a:lnTo>
                  <a:lnTo>
                    <a:pt x="82296" y="60960"/>
                  </a:lnTo>
                  <a:lnTo>
                    <a:pt x="274320" y="64008"/>
                  </a:lnTo>
                  <a:lnTo>
                    <a:pt x="277368" y="176784"/>
                  </a:lnTo>
                  <a:lnTo>
                    <a:pt x="350520" y="176784"/>
                  </a:lnTo>
                  <a:lnTo>
                    <a:pt x="350520" y="0"/>
                  </a:lnTo>
                  <a:lnTo>
                    <a:pt x="0" y="30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49727" y="2563368"/>
              <a:ext cx="342210" cy="179832"/>
            </a:xfrm>
            <a:custGeom>
              <a:avLst/>
              <a:gdLst>
                <a:gd name="connsiteX0" fmla="*/ 6096 w 350520"/>
                <a:gd name="connsiteY0" fmla="*/ 170688 h 180542"/>
                <a:gd name="connsiteX1" fmla="*/ 6096 w 350520"/>
                <a:gd name="connsiteY1" fmla="*/ 170688 h 180542"/>
                <a:gd name="connsiteX2" fmla="*/ 33528 w 350520"/>
                <a:gd name="connsiteY2" fmla="*/ 176784 h 180542"/>
                <a:gd name="connsiteX3" fmla="*/ 85344 w 350520"/>
                <a:gd name="connsiteY3" fmla="*/ 179832 h 180542"/>
                <a:gd name="connsiteX4" fmla="*/ 82296 w 350520"/>
                <a:gd name="connsiteY4" fmla="*/ 170688 h 180542"/>
                <a:gd name="connsiteX5" fmla="*/ 82296 w 350520"/>
                <a:gd name="connsiteY5" fmla="*/ 60960 h 180542"/>
                <a:gd name="connsiteX6" fmla="*/ 274320 w 350520"/>
                <a:gd name="connsiteY6" fmla="*/ 64008 h 180542"/>
                <a:gd name="connsiteX7" fmla="*/ 277368 w 350520"/>
                <a:gd name="connsiteY7" fmla="*/ 176784 h 180542"/>
                <a:gd name="connsiteX8" fmla="*/ 350520 w 350520"/>
                <a:gd name="connsiteY8" fmla="*/ 176784 h 180542"/>
                <a:gd name="connsiteX9" fmla="*/ 350520 w 350520"/>
                <a:gd name="connsiteY9" fmla="*/ 0 h 180542"/>
                <a:gd name="connsiteX10" fmla="*/ 0 w 350520"/>
                <a:gd name="connsiteY10" fmla="*/ 3048 h 180542"/>
                <a:gd name="connsiteX11" fmla="*/ 6096 w 350520"/>
                <a:gd name="connsiteY11" fmla="*/ 170688 h 180542"/>
                <a:gd name="connsiteX0" fmla="*/ 6096 w 350520"/>
                <a:gd name="connsiteY0" fmla="*/ 170688 h 179832"/>
                <a:gd name="connsiteX1" fmla="*/ 6096 w 350520"/>
                <a:gd name="connsiteY1" fmla="*/ 170688 h 179832"/>
                <a:gd name="connsiteX2" fmla="*/ 85344 w 350520"/>
                <a:gd name="connsiteY2" fmla="*/ 179832 h 179832"/>
                <a:gd name="connsiteX3" fmla="*/ 82296 w 350520"/>
                <a:gd name="connsiteY3" fmla="*/ 170688 h 179832"/>
                <a:gd name="connsiteX4" fmla="*/ 82296 w 350520"/>
                <a:gd name="connsiteY4" fmla="*/ 60960 h 179832"/>
                <a:gd name="connsiteX5" fmla="*/ 274320 w 350520"/>
                <a:gd name="connsiteY5" fmla="*/ 64008 h 179832"/>
                <a:gd name="connsiteX6" fmla="*/ 277368 w 350520"/>
                <a:gd name="connsiteY6" fmla="*/ 176784 h 179832"/>
                <a:gd name="connsiteX7" fmla="*/ 350520 w 350520"/>
                <a:gd name="connsiteY7" fmla="*/ 176784 h 179832"/>
                <a:gd name="connsiteX8" fmla="*/ 350520 w 350520"/>
                <a:gd name="connsiteY8" fmla="*/ 0 h 179832"/>
                <a:gd name="connsiteX9" fmla="*/ 0 w 350520"/>
                <a:gd name="connsiteY9" fmla="*/ 3048 h 179832"/>
                <a:gd name="connsiteX10" fmla="*/ 6096 w 350520"/>
                <a:gd name="connsiteY10" fmla="*/ 170688 h 179832"/>
                <a:gd name="connsiteX0" fmla="*/ 6096 w 350520"/>
                <a:gd name="connsiteY0" fmla="*/ 170688 h 178816"/>
                <a:gd name="connsiteX1" fmla="*/ 6096 w 350520"/>
                <a:gd name="connsiteY1" fmla="*/ 170688 h 178816"/>
                <a:gd name="connsiteX2" fmla="*/ 82296 w 350520"/>
                <a:gd name="connsiteY2" fmla="*/ 170688 h 178816"/>
                <a:gd name="connsiteX3" fmla="*/ 82296 w 350520"/>
                <a:gd name="connsiteY3" fmla="*/ 60960 h 178816"/>
                <a:gd name="connsiteX4" fmla="*/ 274320 w 350520"/>
                <a:gd name="connsiteY4" fmla="*/ 64008 h 178816"/>
                <a:gd name="connsiteX5" fmla="*/ 277368 w 350520"/>
                <a:gd name="connsiteY5" fmla="*/ 176784 h 178816"/>
                <a:gd name="connsiteX6" fmla="*/ 350520 w 350520"/>
                <a:gd name="connsiteY6" fmla="*/ 176784 h 178816"/>
                <a:gd name="connsiteX7" fmla="*/ 350520 w 350520"/>
                <a:gd name="connsiteY7" fmla="*/ 0 h 178816"/>
                <a:gd name="connsiteX8" fmla="*/ 0 w 350520"/>
                <a:gd name="connsiteY8" fmla="*/ 3048 h 178816"/>
                <a:gd name="connsiteX9" fmla="*/ 6096 w 350520"/>
                <a:gd name="connsiteY9" fmla="*/ 170688 h 178816"/>
                <a:gd name="connsiteX0" fmla="*/ 6096 w 350520"/>
                <a:gd name="connsiteY0" fmla="*/ 170688 h 180580"/>
                <a:gd name="connsiteX1" fmla="*/ 6096 w 350520"/>
                <a:gd name="connsiteY1" fmla="*/ 170688 h 180580"/>
                <a:gd name="connsiteX2" fmla="*/ 82296 w 350520"/>
                <a:gd name="connsiteY2" fmla="*/ 170688 h 180580"/>
                <a:gd name="connsiteX3" fmla="*/ 82296 w 350520"/>
                <a:gd name="connsiteY3" fmla="*/ 60960 h 180580"/>
                <a:gd name="connsiteX4" fmla="*/ 274320 w 350520"/>
                <a:gd name="connsiteY4" fmla="*/ 64008 h 180580"/>
                <a:gd name="connsiteX5" fmla="*/ 277368 w 350520"/>
                <a:gd name="connsiteY5" fmla="*/ 176784 h 180580"/>
                <a:gd name="connsiteX6" fmla="*/ 350520 w 350520"/>
                <a:gd name="connsiteY6" fmla="*/ 176784 h 180580"/>
                <a:gd name="connsiteX7" fmla="*/ 350520 w 350520"/>
                <a:gd name="connsiteY7" fmla="*/ 0 h 180580"/>
                <a:gd name="connsiteX8" fmla="*/ 0 w 350520"/>
                <a:gd name="connsiteY8" fmla="*/ 3048 h 180580"/>
                <a:gd name="connsiteX9" fmla="*/ 6096 w 350520"/>
                <a:gd name="connsiteY9" fmla="*/ 170688 h 180580"/>
                <a:gd name="connsiteX0" fmla="*/ 6096 w 350520"/>
                <a:gd name="connsiteY0" fmla="*/ 170688 h 176784"/>
                <a:gd name="connsiteX1" fmla="*/ 6096 w 350520"/>
                <a:gd name="connsiteY1" fmla="*/ 170688 h 176784"/>
                <a:gd name="connsiteX2" fmla="*/ 82296 w 350520"/>
                <a:gd name="connsiteY2" fmla="*/ 170688 h 176784"/>
                <a:gd name="connsiteX3" fmla="*/ 82296 w 350520"/>
                <a:gd name="connsiteY3" fmla="*/ 60960 h 176784"/>
                <a:gd name="connsiteX4" fmla="*/ 274320 w 350520"/>
                <a:gd name="connsiteY4" fmla="*/ 64008 h 176784"/>
                <a:gd name="connsiteX5" fmla="*/ 277368 w 350520"/>
                <a:gd name="connsiteY5" fmla="*/ 176784 h 176784"/>
                <a:gd name="connsiteX6" fmla="*/ 350520 w 350520"/>
                <a:gd name="connsiteY6" fmla="*/ 176784 h 176784"/>
                <a:gd name="connsiteX7" fmla="*/ 350520 w 350520"/>
                <a:gd name="connsiteY7" fmla="*/ 0 h 176784"/>
                <a:gd name="connsiteX8" fmla="*/ 0 w 350520"/>
                <a:gd name="connsiteY8" fmla="*/ 3048 h 176784"/>
                <a:gd name="connsiteX9" fmla="*/ 6096 w 350520"/>
                <a:gd name="connsiteY9" fmla="*/ 170688 h 176784"/>
                <a:gd name="connsiteX0" fmla="*/ 6096 w 350520"/>
                <a:gd name="connsiteY0" fmla="*/ 179832 h 179832"/>
                <a:gd name="connsiteX1" fmla="*/ 6096 w 350520"/>
                <a:gd name="connsiteY1" fmla="*/ 170688 h 179832"/>
                <a:gd name="connsiteX2" fmla="*/ 82296 w 350520"/>
                <a:gd name="connsiteY2" fmla="*/ 170688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  <a:gd name="connsiteX9" fmla="*/ 6096 w 350520"/>
                <a:gd name="connsiteY9" fmla="*/ 179832 h 179832"/>
                <a:gd name="connsiteX0" fmla="*/ 6096 w 350520"/>
                <a:gd name="connsiteY0" fmla="*/ 179832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9" fmla="*/ 6096 w 350520"/>
                <a:gd name="connsiteY9" fmla="*/ 179832 h 185928"/>
                <a:gd name="connsiteX0" fmla="*/ 881 w 354449"/>
                <a:gd name="connsiteY0" fmla="*/ 210312 h 210312"/>
                <a:gd name="connsiteX1" fmla="*/ 10025 w 354449"/>
                <a:gd name="connsiteY1" fmla="*/ 170688 h 210312"/>
                <a:gd name="connsiteX2" fmla="*/ 86225 w 354449"/>
                <a:gd name="connsiteY2" fmla="*/ 185928 h 210312"/>
                <a:gd name="connsiteX3" fmla="*/ 86225 w 354449"/>
                <a:gd name="connsiteY3" fmla="*/ 60960 h 210312"/>
                <a:gd name="connsiteX4" fmla="*/ 278249 w 354449"/>
                <a:gd name="connsiteY4" fmla="*/ 64008 h 210312"/>
                <a:gd name="connsiteX5" fmla="*/ 281297 w 354449"/>
                <a:gd name="connsiteY5" fmla="*/ 176784 h 210312"/>
                <a:gd name="connsiteX6" fmla="*/ 354449 w 354449"/>
                <a:gd name="connsiteY6" fmla="*/ 176784 h 210312"/>
                <a:gd name="connsiteX7" fmla="*/ 354449 w 354449"/>
                <a:gd name="connsiteY7" fmla="*/ 0 h 210312"/>
                <a:gd name="connsiteX8" fmla="*/ 3929 w 354449"/>
                <a:gd name="connsiteY8" fmla="*/ 3048 h 210312"/>
                <a:gd name="connsiteX9" fmla="*/ 881 w 354449"/>
                <a:gd name="connsiteY9" fmla="*/ 210312 h 210312"/>
                <a:gd name="connsiteX0" fmla="*/ 0 w 350520"/>
                <a:gd name="connsiteY0" fmla="*/ 3048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0" fmla="*/ 3048 w 353568"/>
                <a:gd name="connsiteY0" fmla="*/ 3048 h 192762"/>
                <a:gd name="connsiteX1" fmla="*/ 0 w 353568"/>
                <a:gd name="connsiteY1" fmla="*/ 179832 h 192762"/>
                <a:gd name="connsiteX2" fmla="*/ 85344 w 353568"/>
                <a:gd name="connsiteY2" fmla="*/ 185928 h 192762"/>
                <a:gd name="connsiteX3" fmla="*/ 85344 w 353568"/>
                <a:gd name="connsiteY3" fmla="*/ 60960 h 192762"/>
                <a:gd name="connsiteX4" fmla="*/ 277368 w 353568"/>
                <a:gd name="connsiteY4" fmla="*/ 64008 h 192762"/>
                <a:gd name="connsiteX5" fmla="*/ 280416 w 353568"/>
                <a:gd name="connsiteY5" fmla="*/ 176784 h 192762"/>
                <a:gd name="connsiteX6" fmla="*/ 353568 w 353568"/>
                <a:gd name="connsiteY6" fmla="*/ 176784 h 192762"/>
                <a:gd name="connsiteX7" fmla="*/ 353568 w 353568"/>
                <a:gd name="connsiteY7" fmla="*/ 0 h 192762"/>
                <a:gd name="connsiteX8" fmla="*/ 3048 w 353568"/>
                <a:gd name="connsiteY8" fmla="*/ 3048 h 192762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8630 w 359150"/>
                <a:gd name="connsiteY0" fmla="*/ 3048 h 192927"/>
                <a:gd name="connsiteX1" fmla="*/ 5582 w 359150"/>
                <a:gd name="connsiteY1" fmla="*/ 179832 h 192927"/>
                <a:gd name="connsiteX2" fmla="*/ 90926 w 359150"/>
                <a:gd name="connsiteY2" fmla="*/ 179832 h 192927"/>
                <a:gd name="connsiteX3" fmla="*/ 90926 w 359150"/>
                <a:gd name="connsiteY3" fmla="*/ 60960 h 192927"/>
                <a:gd name="connsiteX4" fmla="*/ 282950 w 359150"/>
                <a:gd name="connsiteY4" fmla="*/ 64008 h 192927"/>
                <a:gd name="connsiteX5" fmla="*/ 285998 w 359150"/>
                <a:gd name="connsiteY5" fmla="*/ 176784 h 192927"/>
                <a:gd name="connsiteX6" fmla="*/ 359150 w 359150"/>
                <a:gd name="connsiteY6" fmla="*/ 176784 h 192927"/>
                <a:gd name="connsiteX7" fmla="*/ 359150 w 359150"/>
                <a:gd name="connsiteY7" fmla="*/ 0 h 192927"/>
                <a:gd name="connsiteX8" fmla="*/ 8630 w 359150"/>
                <a:gd name="connsiteY8" fmla="*/ 3048 h 192927"/>
                <a:gd name="connsiteX0" fmla="*/ 8630 w 359150"/>
                <a:gd name="connsiteY0" fmla="*/ 3048 h 179832"/>
                <a:gd name="connsiteX1" fmla="*/ 5582 w 359150"/>
                <a:gd name="connsiteY1" fmla="*/ 179832 h 179832"/>
                <a:gd name="connsiteX2" fmla="*/ 90926 w 359150"/>
                <a:gd name="connsiteY2" fmla="*/ 179832 h 179832"/>
                <a:gd name="connsiteX3" fmla="*/ 90926 w 359150"/>
                <a:gd name="connsiteY3" fmla="*/ 60960 h 179832"/>
                <a:gd name="connsiteX4" fmla="*/ 282950 w 359150"/>
                <a:gd name="connsiteY4" fmla="*/ 64008 h 179832"/>
                <a:gd name="connsiteX5" fmla="*/ 285998 w 359150"/>
                <a:gd name="connsiteY5" fmla="*/ 176784 h 179832"/>
                <a:gd name="connsiteX6" fmla="*/ 359150 w 359150"/>
                <a:gd name="connsiteY6" fmla="*/ 176784 h 179832"/>
                <a:gd name="connsiteX7" fmla="*/ 359150 w 359150"/>
                <a:gd name="connsiteY7" fmla="*/ 0 h 179832"/>
                <a:gd name="connsiteX8" fmla="*/ 8630 w 359150"/>
                <a:gd name="connsiteY8" fmla="*/ 3048 h 179832"/>
                <a:gd name="connsiteX0" fmla="*/ 3048 w 353568"/>
                <a:gd name="connsiteY0" fmla="*/ 3048 h 179832"/>
                <a:gd name="connsiteX1" fmla="*/ 0 w 353568"/>
                <a:gd name="connsiteY1" fmla="*/ 179832 h 179832"/>
                <a:gd name="connsiteX2" fmla="*/ 85344 w 353568"/>
                <a:gd name="connsiteY2" fmla="*/ 179832 h 179832"/>
                <a:gd name="connsiteX3" fmla="*/ 85344 w 353568"/>
                <a:gd name="connsiteY3" fmla="*/ 60960 h 179832"/>
                <a:gd name="connsiteX4" fmla="*/ 277368 w 353568"/>
                <a:gd name="connsiteY4" fmla="*/ 64008 h 179832"/>
                <a:gd name="connsiteX5" fmla="*/ 280416 w 353568"/>
                <a:gd name="connsiteY5" fmla="*/ 176784 h 179832"/>
                <a:gd name="connsiteX6" fmla="*/ 353568 w 353568"/>
                <a:gd name="connsiteY6" fmla="*/ 176784 h 179832"/>
                <a:gd name="connsiteX7" fmla="*/ 353568 w 353568"/>
                <a:gd name="connsiteY7" fmla="*/ 0 h 179832"/>
                <a:gd name="connsiteX8" fmla="*/ 3048 w 353568"/>
                <a:gd name="connsiteY8" fmla="*/ 3048 h 179832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79832"/>
                <a:gd name="connsiteX1" fmla="*/ 74 w 350520"/>
                <a:gd name="connsiteY1" fmla="*/ 179832 h 179832"/>
                <a:gd name="connsiteX2" fmla="*/ 82296 w 350520"/>
                <a:gd name="connsiteY2" fmla="*/ 179832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20" h="179832">
                  <a:moveTo>
                    <a:pt x="0" y="3048"/>
                  </a:moveTo>
                  <a:cubicBezTo>
                    <a:pt x="25" y="61976"/>
                    <a:pt x="49" y="120904"/>
                    <a:pt x="74" y="179832"/>
                  </a:cubicBezTo>
                  <a:lnTo>
                    <a:pt x="82296" y="179832"/>
                  </a:lnTo>
                  <a:lnTo>
                    <a:pt x="82296" y="60960"/>
                  </a:lnTo>
                  <a:lnTo>
                    <a:pt x="274320" y="64008"/>
                  </a:lnTo>
                  <a:lnTo>
                    <a:pt x="277368" y="176784"/>
                  </a:lnTo>
                  <a:lnTo>
                    <a:pt x="350520" y="176784"/>
                  </a:lnTo>
                  <a:lnTo>
                    <a:pt x="350520" y="0"/>
                  </a:lnTo>
                  <a:lnTo>
                    <a:pt x="0" y="30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75784" y="2563368"/>
              <a:ext cx="342210" cy="179832"/>
            </a:xfrm>
            <a:custGeom>
              <a:avLst/>
              <a:gdLst>
                <a:gd name="connsiteX0" fmla="*/ 6096 w 350520"/>
                <a:gd name="connsiteY0" fmla="*/ 170688 h 180542"/>
                <a:gd name="connsiteX1" fmla="*/ 6096 w 350520"/>
                <a:gd name="connsiteY1" fmla="*/ 170688 h 180542"/>
                <a:gd name="connsiteX2" fmla="*/ 33528 w 350520"/>
                <a:gd name="connsiteY2" fmla="*/ 176784 h 180542"/>
                <a:gd name="connsiteX3" fmla="*/ 85344 w 350520"/>
                <a:gd name="connsiteY3" fmla="*/ 179832 h 180542"/>
                <a:gd name="connsiteX4" fmla="*/ 82296 w 350520"/>
                <a:gd name="connsiteY4" fmla="*/ 170688 h 180542"/>
                <a:gd name="connsiteX5" fmla="*/ 82296 w 350520"/>
                <a:gd name="connsiteY5" fmla="*/ 60960 h 180542"/>
                <a:gd name="connsiteX6" fmla="*/ 274320 w 350520"/>
                <a:gd name="connsiteY6" fmla="*/ 64008 h 180542"/>
                <a:gd name="connsiteX7" fmla="*/ 277368 w 350520"/>
                <a:gd name="connsiteY7" fmla="*/ 176784 h 180542"/>
                <a:gd name="connsiteX8" fmla="*/ 350520 w 350520"/>
                <a:gd name="connsiteY8" fmla="*/ 176784 h 180542"/>
                <a:gd name="connsiteX9" fmla="*/ 350520 w 350520"/>
                <a:gd name="connsiteY9" fmla="*/ 0 h 180542"/>
                <a:gd name="connsiteX10" fmla="*/ 0 w 350520"/>
                <a:gd name="connsiteY10" fmla="*/ 3048 h 180542"/>
                <a:gd name="connsiteX11" fmla="*/ 6096 w 350520"/>
                <a:gd name="connsiteY11" fmla="*/ 170688 h 180542"/>
                <a:gd name="connsiteX0" fmla="*/ 6096 w 350520"/>
                <a:gd name="connsiteY0" fmla="*/ 170688 h 179832"/>
                <a:gd name="connsiteX1" fmla="*/ 6096 w 350520"/>
                <a:gd name="connsiteY1" fmla="*/ 170688 h 179832"/>
                <a:gd name="connsiteX2" fmla="*/ 85344 w 350520"/>
                <a:gd name="connsiteY2" fmla="*/ 179832 h 179832"/>
                <a:gd name="connsiteX3" fmla="*/ 82296 w 350520"/>
                <a:gd name="connsiteY3" fmla="*/ 170688 h 179832"/>
                <a:gd name="connsiteX4" fmla="*/ 82296 w 350520"/>
                <a:gd name="connsiteY4" fmla="*/ 60960 h 179832"/>
                <a:gd name="connsiteX5" fmla="*/ 274320 w 350520"/>
                <a:gd name="connsiteY5" fmla="*/ 64008 h 179832"/>
                <a:gd name="connsiteX6" fmla="*/ 277368 w 350520"/>
                <a:gd name="connsiteY6" fmla="*/ 176784 h 179832"/>
                <a:gd name="connsiteX7" fmla="*/ 350520 w 350520"/>
                <a:gd name="connsiteY7" fmla="*/ 176784 h 179832"/>
                <a:gd name="connsiteX8" fmla="*/ 350520 w 350520"/>
                <a:gd name="connsiteY8" fmla="*/ 0 h 179832"/>
                <a:gd name="connsiteX9" fmla="*/ 0 w 350520"/>
                <a:gd name="connsiteY9" fmla="*/ 3048 h 179832"/>
                <a:gd name="connsiteX10" fmla="*/ 6096 w 350520"/>
                <a:gd name="connsiteY10" fmla="*/ 170688 h 179832"/>
                <a:gd name="connsiteX0" fmla="*/ 6096 w 350520"/>
                <a:gd name="connsiteY0" fmla="*/ 170688 h 178816"/>
                <a:gd name="connsiteX1" fmla="*/ 6096 w 350520"/>
                <a:gd name="connsiteY1" fmla="*/ 170688 h 178816"/>
                <a:gd name="connsiteX2" fmla="*/ 82296 w 350520"/>
                <a:gd name="connsiteY2" fmla="*/ 170688 h 178816"/>
                <a:gd name="connsiteX3" fmla="*/ 82296 w 350520"/>
                <a:gd name="connsiteY3" fmla="*/ 60960 h 178816"/>
                <a:gd name="connsiteX4" fmla="*/ 274320 w 350520"/>
                <a:gd name="connsiteY4" fmla="*/ 64008 h 178816"/>
                <a:gd name="connsiteX5" fmla="*/ 277368 w 350520"/>
                <a:gd name="connsiteY5" fmla="*/ 176784 h 178816"/>
                <a:gd name="connsiteX6" fmla="*/ 350520 w 350520"/>
                <a:gd name="connsiteY6" fmla="*/ 176784 h 178816"/>
                <a:gd name="connsiteX7" fmla="*/ 350520 w 350520"/>
                <a:gd name="connsiteY7" fmla="*/ 0 h 178816"/>
                <a:gd name="connsiteX8" fmla="*/ 0 w 350520"/>
                <a:gd name="connsiteY8" fmla="*/ 3048 h 178816"/>
                <a:gd name="connsiteX9" fmla="*/ 6096 w 350520"/>
                <a:gd name="connsiteY9" fmla="*/ 170688 h 178816"/>
                <a:gd name="connsiteX0" fmla="*/ 6096 w 350520"/>
                <a:gd name="connsiteY0" fmla="*/ 170688 h 180580"/>
                <a:gd name="connsiteX1" fmla="*/ 6096 w 350520"/>
                <a:gd name="connsiteY1" fmla="*/ 170688 h 180580"/>
                <a:gd name="connsiteX2" fmla="*/ 82296 w 350520"/>
                <a:gd name="connsiteY2" fmla="*/ 170688 h 180580"/>
                <a:gd name="connsiteX3" fmla="*/ 82296 w 350520"/>
                <a:gd name="connsiteY3" fmla="*/ 60960 h 180580"/>
                <a:gd name="connsiteX4" fmla="*/ 274320 w 350520"/>
                <a:gd name="connsiteY4" fmla="*/ 64008 h 180580"/>
                <a:gd name="connsiteX5" fmla="*/ 277368 w 350520"/>
                <a:gd name="connsiteY5" fmla="*/ 176784 h 180580"/>
                <a:gd name="connsiteX6" fmla="*/ 350520 w 350520"/>
                <a:gd name="connsiteY6" fmla="*/ 176784 h 180580"/>
                <a:gd name="connsiteX7" fmla="*/ 350520 w 350520"/>
                <a:gd name="connsiteY7" fmla="*/ 0 h 180580"/>
                <a:gd name="connsiteX8" fmla="*/ 0 w 350520"/>
                <a:gd name="connsiteY8" fmla="*/ 3048 h 180580"/>
                <a:gd name="connsiteX9" fmla="*/ 6096 w 350520"/>
                <a:gd name="connsiteY9" fmla="*/ 170688 h 180580"/>
                <a:gd name="connsiteX0" fmla="*/ 6096 w 350520"/>
                <a:gd name="connsiteY0" fmla="*/ 170688 h 176784"/>
                <a:gd name="connsiteX1" fmla="*/ 6096 w 350520"/>
                <a:gd name="connsiteY1" fmla="*/ 170688 h 176784"/>
                <a:gd name="connsiteX2" fmla="*/ 82296 w 350520"/>
                <a:gd name="connsiteY2" fmla="*/ 170688 h 176784"/>
                <a:gd name="connsiteX3" fmla="*/ 82296 w 350520"/>
                <a:gd name="connsiteY3" fmla="*/ 60960 h 176784"/>
                <a:gd name="connsiteX4" fmla="*/ 274320 w 350520"/>
                <a:gd name="connsiteY4" fmla="*/ 64008 h 176784"/>
                <a:gd name="connsiteX5" fmla="*/ 277368 w 350520"/>
                <a:gd name="connsiteY5" fmla="*/ 176784 h 176784"/>
                <a:gd name="connsiteX6" fmla="*/ 350520 w 350520"/>
                <a:gd name="connsiteY6" fmla="*/ 176784 h 176784"/>
                <a:gd name="connsiteX7" fmla="*/ 350520 w 350520"/>
                <a:gd name="connsiteY7" fmla="*/ 0 h 176784"/>
                <a:gd name="connsiteX8" fmla="*/ 0 w 350520"/>
                <a:gd name="connsiteY8" fmla="*/ 3048 h 176784"/>
                <a:gd name="connsiteX9" fmla="*/ 6096 w 350520"/>
                <a:gd name="connsiteY9" fmla="*/ 170688 h 176784"/>
                <a:gd name="connsiteX0" fmla="*/ 6096 w 350520"/>
                <a:gd name="connsiteY0" fmla="*/ 179832 h 179832"/>
                <a:gd name="connsiteX1" fmla="*/ 6096 w 350520"/>
                <a:gd name="connsiteY1" fmla="*/ 170688 h 179832"/>
                <a:gd name="connsiteX2" fmla="*/ 82296 w 350520"/>
                <a:gd name="connsiteY2" fmla="*/ 170688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  <a:gd name="connsiteX9" fmla="*/ 6096 w 350520"/>
                <a:gd name="connsiteY9" fmla="*/ 179832 h 179832"/>
                <a:gd name="connsiteX0" fmla="*/ 6096 w 350520"/>
                <a:gd name="connsiteY0" fmla="*/ 179832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9" fmla="*/ 6096 w 350520"/>
                <a:gd name="connsiteY9" fmla="*/ 179832 h 185928"/>
                <a:gd name="connsiteX0" fmla="*/ 881 w 354449"/>
                <a:gd name="connsiteY0" fmla="*/ 210312 h 210312"/>
                <a:gd name="connsiteX1" fmla="*/ 10025 w 354449"/>
                <a:gd name="connsiteY1" fmla="*/ 170688 h 210312"/>
                <a:gd name="connsiteX2" fmla="*/ 86225 w 354449"/>
                <a:gd name="connsiteY2" fmla="*/ 185928 h 210312"/>
                <a:gd name="connsiteX3" fmla="*/ 86225 w 354449"/>
                <a:gd name="connsiteY3" fmla="*/ 60960 h 210312"/>
                <a:gd name="connsiteX4" fmla="*/ 278249 w 354449"/>
                <a:gd name="connsiteY4" fmla="*/ 64008 h 210312"/>
                <a:gd name="connsiteX5" fmla="*/ 281297 w 354449"/>
                <a:gd name="connsiteY5" fmla="*/ 176784 h 210312"/>
                <a:gd name="connsiteX6" fmla="*/ 354449 w 354449"/>
                <a:gd name="connsiteY6" fmla="*/ 176784 h 210312"/>
                <a:gd name="connsiteX7" fmla="*/ 354449 w 354449"/>
                <a:gd name="connsiteY7" fmla="*/ 0 h 210312"/>
                <a:gd name="connsiteX8" fmla="*/ 3929 w 354449"/>
                <a:gd name="connsiteY8" fmla="*/ 3048 h 210312"/>
                <a:gd name="connsiteX9" fmla="*/ 881 w 354449"/>
                <a:gd name="connsiteY9" fmla="*/ 210312 h 210312"/>
                <a:gd name="connsiteX0" fmla="*/ 0 w 350520"/>
                <a:gd name="connsiteY0" fmla="*/ 3048 h 185928"/>
                <a:gd name="connsiteX1" fmla="*/ 6096 w 350520"/>
                <a:gd name="connsiteY1" fmla="*/ 170688 h 185928"/>
                <a:gd name="connsiteX2" fmla="*/ 82296 w 350520"/>
                <a:gd name="connsiteY2" fmla="*/ 185928 h 185928"/>
                <a:gd name="connsiteX3" fmla="*/ 82296 w 350520"/>
                <a:gd name="connsiteY3" fmla="*/ 60960 h 185928"/>
                <a:gd name="connsiteX4" fmla="*/ 274320 w 350520"/>
                <a:gd name="connsiteY4" fmla="*/ 64008 h 185928"/>
                <a:gd name="connsiteX5" fmla="*/ 277368 w 350520"/>
                <a:gd name="connsiteY5" fmla="*/ 176784 h 185928"/>
                <a:gd name="connsiteX6" fmla="*/ 350520 w 350520"/>
                <a:gd name="connsiteY6" fmla="*/ 176784 h 185928"/>
                <a:gd name="connsiteX7" fmla="*/ 350520 w 350520"/>
                <a:gd name="connsiteY7" fmla="*/ 0 h 185928"/>
                <a:gd name="connsiteX8" fmla="*/ 0 w 350520"/>
                <a:gd name="connsiteY8" fmla="*/ 3048 h 185928"/>
                <a:gd name="connsiteX0" fmla="*/ 3048 w 353568"/>
                <a:gd name="connsiteY0" fmla="*/ 3048 h 192762"/>
                <a:gd name="connsiteX1" fmla="*/ 0 w 353568"/>
                <a:gd name="connsiteY1" fmla="*/ 179832 h 192762"/>
                <a:gd name="connsiteX2" fmla="*/ 85344 w 353568"/>
                <a:gd name="connsiteY2" fmla="*/ 185928 h 192762"/>
                <a:gd name="connsiteX3" fmla="*/ 85344 w 353568"/>
                <a:gd name="connsiteY3" fmla="*/ 60960 h 192762"/>
                <a:gd name="connsiteX4" fmla="*/ 277368 w 353568"/>
                <a:gd name="connsiteY4" fmla="*/ 64008 h 192762"/>
                <a:gd name="connsiteX5" fmla="*/ 280416 w 353568"/>
                <a:gd name="connsiteY5" fmla="*/ 176784 h 192762"/>
                <a:gd name="connsiteX6" fmla="*/ 353568 w 353568"/>
                <a:gd name="connsiteY6" fmla="*/ 176784 h 192762"/>
                <a:gd name="connsiteX7" fmla="*/ 353568 w 353568"/>
                <a:gd name="connsiteY7" fmla="*/ 0 h 192762"/>
                <a:gd name="connsiteX8" fmla="*/ 3048 w 353568"/>
                <a:gd name="connsiteY8" fmla="*/ 3048 h 192762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3048 w 353568"/>
                <a:gd name="connsiteY0" fmla="*/ 3048 h 185928"/>
                <a:gd name="connsiteX1" fmla="*/ 0 w 353568"/>
                <a:gd name="connsiteY1" fmla="*/ 179832 h 185928"/>
                <a:gd name="connsiteX2" fmla="*/ 85344 w 353568"/>
                <a:gd name="connsiteY2" fmla="*/ 185928 h 185928"/>
                <a:gd name="connsiteX3" fmla="*/ 85344 w 353568"/>
                <a:gd name="connsiteY3" fmla="*/ 60960 h 185928"/>
                <a:gd name="connsiteX4" fmla="*/ 277368 w 353568"/>
                <a:gd name="connsiteY4" fmla="*/ 64008 h 185928"/>
                <a:gd name="connsiteX5" fmla="*/ 280416 w 353568"/>
                <a:gd name="connsiteY5" fmla="*/ 176784 h 185928"/>
                <a:gd name="connsiteX6" fmla="*/ 353568 w 353568"/>
                <a:gd name="connsiteY6" fmla="*/ 176784 h 185928"/>
                <a:gd name="connsiteX7" fmla="*/ 353568 w 353568"/>
                <a:gd name="connsiteY7" fmla="*/ 0 h 185928"/>
                <a:gd name="connsiteX8" fmla="*/ 3048 w 353568"/>
                <a:gd name="connsiteY8" fmla="*/ 3048 h 185928"/>
                <a:gd name="connsiteX0" fmla="*/ 8630 w 359150"/>
                <a:gd name="connsiteY0" fmla="*/ 3048 h 192927"/>
                <a:gd name="connsiteX1" fmla="*/ 5582 w 359150"/>
                <a:gd name="connsiteY1" fmla="*/ 179832 h 192927"/>
                <a:gd name="connsiteX2" fmla="*/ 90926 w 359150"/>
                <a:gd name="connsiteY2" fmla="*/ 179832 h 192927"/>
                <a:gd name="connsiteX3" fmla="*/ 90926 w 359150"/>
                <a:gd name="connsiteY3" fmla="*/ 60960 h 192927"/>
                <a:gd name="connsiteX4" fmla="*/ 282950 w 359150"/>
                <a:gd name="connsiteY4" fmla="*/ 64008 h 192927"/>
                <a:gd name="connsiteX5" fmla="*/ 285998 w 359150"/>
                <a:gd name="connsiteY5" fmla="*/ 176784 h 192927"/>
                <a:gd name="connsiteX6" fmla="*/ 359150 w 359150"/>
                <a:gd name="connsiteY6" fmla="*/ 176784 h 192927"/>
                <a:gd name="connsiteX7" fmla="*/ 359150 w 359150"/>
                <a:gd name="connsiteY7" fmla="*/ 0 h 192927"/>
                <a:gd name="connsiteX8" fmla="*/ 8630 w 359150"/>
                <a:gd name="connsiteY8" fmla="*/ 3048 h 192927"/>
                <a:gd name="connsiteX0" fmla="*/ 8630 w 359150"/>
                <a:gd name="connsiteY0" fmla="*/ 3048 h 179832"/>
                <a:gd name="connsiteX1" fmla="*/ 5582 w 359150"/>
                <a:gd name="connsiteY1" fmla="*/ 179832 h 179832"/>
                <a:gd name="connsiteX2" fmla="*/ 90926 w 359150"/>
                <a:gd name="connsiteY2" fmla="*/ 179832 h 179832"/>
                <a:gd name="connsiteX3" fmla="*/ 90926 w 359150"/>
                <a:gd name="connsiteY3" fmla="*/ 60960 h 179832"/>
                <a:gd name="connsiteX4" fmla="*/ 282950 w 359150"/>
                <a:gd name="connsiteY4" fmla="*/ 64008 h 179832"/>
                <a:gd name="connsiteX5" fmla="*/ 285998 w 359150"/>
                <a:gd name="connsiteY5" fmla="*/ 176784 h 179832"/>
                <a:gd name="connsiteX6" fmla="*/ 359150 w 359150"/>
                <a:gd name="connsiteY6" fmla="*/ 176784 h 179832"/>
                <a:gd name="connsiteX7" fmla="*/ 359150 w 359150"/>
                <a:gd name="connsiteY7" fmla="*/ 0 h 179832"/>
                <a:gd name="connsiteX8" fmla="*/ 8630 w 359150"/>
                <a:gd name="connsiteY8" fmla="*/ 3048 h 179832"/>
                <a:gd name="connsiteX0" fmla="*/ 3048 w 353568"/>
                <a:gd name="connsiteY0" fmla="*/ 3048 h 179832"/>
                <a:gd name="connsiteX1" fmla="*/ 0 w 353568"/>
                <a:gd name="connsiteY1" fmla="*/ 179832 h 179832"/>
                <a:gd name="connsiteX2" fmla="*/ 85344 w 353568"/>
                <a:gd name="connsiteY2" fmla="*/ 179832 h 179832"/>
                <a:gd name="connsiteX3" fmla="*/ 85344 w 353568"/>
                <a:gd name="connsiteY3" fmla="*/ 60960 h 179832"/>
                <a:gd name="connsiteX4" fmla="*/ 277368 w 353568"/>
                <a:gd name="connsiteY4" fmla="*/ 64008 h 179832"/>
                <a:gd name="connsiteX5" fmla="*/ 280416 w 353568"/>
                <a:gd name="connsiteY5" fmla="*/ 176784 h 179832"/>
                <a:gd name="connsiteX6" fmla="*/ 353568 w 353568"/>
                <a:gd name="connsiteY6" fmla="*/ 176784 h 179832"/>
                <a:gd name="connsiteX7" fmla="*/ 353568 w 353568"/>
                <a:gd name="connsiteY7" fmla="*/ 0 h 179832"/>
                <a:gd name="connsiteX8" fmla="*/ 3048 w 353568"/>
                <a:gd name="connsiteY8" fmla="*/ 3048 h 179832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88637"/>
                <a:gd name="connsiteX1" fmla="*/ 74 w 350520"/>
                <a:gd name="connsiteY1" fmla="*/ 179832 h 188637"/>
                <a:gd name="connsiteX2" fmla="*/ 82296 w 350520"/>
                <a:gd name="connsiteY2" fmla="*/ 179832 h 188637"/>
                <a:gd name="connsiteX3" fmla="*/ 82296 w 350520"/>
                <a:gd name="connsiteY3" fmla="*/ 60960 h 188637"/>
                <a:gd name="connsiteX4" fmla="*/ 274320 w 350520"/>
                <a:gd name="connsiteY4" fmla="*/ 64008 h 188637"/>
                <a:gd name="connsiteX5" fmla="*/ 277368 w 350520"/>
                <a:gd name="connsiteY5" fmla="*/ 176784 h 188637"/>
                <a:gd name="connsiteX6" fmla="*/ 350520 w 350520"/>
                <a:gd name="connsiteY6" fmla="*/ 176784 h 188637"/>
                <a:gd name="connsiteX7" fmla="*/ 350520 w 350520"/>
                <a:gd name="connsiteY7" fmla="*/ 0 h 188637"/>
                <a:gd name="connsiteX8" fmla="*/ 0 w 350520"/>
                <a:gd name="connsiteY8" fmla="*/ 3048 h 188637"/>
                <a:gd name="connsiteX0" fmla="*/ 0 w 350520"/>
                <a:gd name="connsiteY0" fmla="*/ 3048 h 179832"/>
                <a:gd name="connsiteX1" fmla="*/ 74 w 350520"/>
                <a:gd name="connsiteY1" fmla="*/ 179832 h 179832"/>
                <a:gd name="connsiteX2" fmla="*/ 82296 w 350520"/>
                <a:gd name="connsiteY2" fmla="*/ 179832 h 179832"/>
                <a:gd name="connsiteX3" fmla="*/ 82296 w 350520"/>
                <a:gd name="connsiteY3" fmla="*/ 60960 h 179832"/>
                <a:gd name="connsiteX4" fmla="*/ 274320 w 350520"/>
                <a:gd name="connsiteY4" fmla="*/ 64008 h 179832"/>
                <a:gd name="connsiteX5" fmla="*/ 277368 w 350520"/>
                <a:gd name="connsiteY5" fmla="*/ 176784 h 179832"/>
                <a:gd name="connsiteX6" fmla="*/ 350520 w 350520"/>
                <a:gd name="connsiteY6" fmla="*/ 176784 h 179832"/>
                <a:gd name="connsiteX7" fmla="*/ 350520 w 350520"/>
                <a:gd name="connsiteY7" fmla="*/ 0 h 179832"/>
                <a:gd name="connsiteX8" fmla="*/ 0 w 350520"/>
                <a:gd name="connsiteY8" fmla="*/ 3048 h 17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20" h="179832">
                  <a:moveTo>
                    <a:pt x="0" y="3048"/>
                  </a:moveTo>
                  <a:cubicBezTo>
                    <a:pt x="25" y="61976"/>
                    <a:pt x="49" y="120904"/>
                    <a:pt x="74" y="179832"/>
                  </a:cubicBezTo>
                  <a:lnTo>
                    <a:pt x="82296" y="179832"/>
                  </a:lnTo>
                  <a:lnTo>
                    <a:pt x="82296" y="60960"/>
                  </a:lnTo>
                  <a:lnTo>
                    <a:pt x="274320" y="64008"/>
                  </a:lnTo>
                  <a:lnTo>
                    <a:pt x="277368" y="176784"/>
                  </a:lnTo>
                  <a:lnTo>
                    <a:pt x="350520" y="176784"/>
                  </a:lnTo>
                  <a:lnTo>
                    <a:pt x="350520" y="0"/>
                  </a:lnTo>
                  <a:lnTo>
                    <a:pt x="0" y="30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Oval 2"/>
          <p:cNvSpPr/>
          <p:nvPr/>
        </p:nvSpPr>
        <p:spPr>
          <a:xfrm>
            <a:off x="119915" y="2960206"/>
            <a:ext cx="8828532" cy="69646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/>
              <a:t>Design Tactic #2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Transportation Planning Applications Conference 2015</a:t>
            </a:r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68353" y="1143000"/>
            <a:ext cx="8229600" cy="103011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Separation of Concerns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94969" y="2514600"/>
            <a:ext cx="9258300" cy="2582651"/>
            <a:chOff x="-94969" y="2688865"/>
            <a:chExt cx="9258300" cy="2582651"/>
          </a:xfrm>
        </p:grpSpPr>
        <p:grpSp>
          <p:nvGrpSpPr>
            <p:cNvPr id="60" name="Group 59"/>
            <p:cNvGrpSpPr/>
            <p:nvPr/>
          </p:nvGrpSpPr>
          <p:grpSpPr>
            <a:xfrm>
              <a:off x="2198087" y="3291840"/>
              <a:ext cx="1420069" cy="1961388"/>
              <a:chOff x="2177377" y="3639312"/>
              <a:chExt cx="1420069" cy="196138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616708" y="3639312"/>
                <a:ext cx="192024" cy="13911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Parallelogram 15"/>
              <p:cNvSpPr/>
              <p:nvPr/>
            </p:nvSpPr>
            <p:spPr>
              <a:xfrm flipH="1">
                <a:off x="2177377" y="3771900"/>
                <a:ext cx="1420069" cy="1828800"/>
              </a:xfrm>
              <a:prstGeom prst="parallelogram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0000"/>
                    </a:solidFill>
                  </a:rPr>
                  <a:t>AV Model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543300" y="3291840"/>
              <a:ext cx="1600200" cy="1965960"/>
              <a:chOff x="3531977" y="3077793"/>
              <a:chExt cx="1600200" cy="196596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255258" y="3077793"/>
                <a:ext cx="192024" cy="137160"/>
              </a:xfrm>
              <a:prstGeom prst="rect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Manual Operation 8"/>
              <p:cNvSpPr/>
              <p:nvPr/>
            </p:nvSpPr>
            <p:spPr>
              <a:xfrm>
                <a:off x="3531977" y="3214953"/>
                <a:ext cx="1600200" cy="1828800"/>
              </a:xfrm>
              <a:prstGeom prst="flowChartManualOperation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/>
                  <a:t>CDAP Model</a:t>
                </a:r>
                <a:endParaRPr lang="en-US" b="1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17679" y="3285674"/>
              <a:ext cx="1342911" cy="1985842"/>
              <a:chOff x="5350407" y="2628900"/>
              <a:chExt cx="1342911" cy="1985842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925851" y="2628900"/>
                <a:ext cx="192024" cy="137160"/>
              </a:xfrm>
              <a:prstGeom prst="rect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Delay 24"/>
              <p:cNvSpPr/>
              <p:nvPr/>
            </p:nvSpPr>
            <p:spPr>
              <a:xfrm rot="16200000">
                <a:off x="5086312" y="3007736"/>
                <a:ext cx="1871101" cy="1342911"/>
              </a:xfrm>
              <a:prstGeom prst="flowChartDelay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0" tIns="0" rIns="0" bIns="0" rtlCol="0" anchor="ctr"/>
              <a:lstStyle/>
              <a:p>
                <a:pPr algn="ctr"/>
                <a:r>
                  <a:rPr lang="en-US" b="1" dirty="0" smtClean="0"/>
                  <a:t>Tour-Level Models</a:t>
                </a:r>
                <a:endParaRPr lang="en-US" b="1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867144" y="3308440"/>
              <a:ext cx="1600201" cy="1924155"/>
              <a:chOff x="6803136" y="2860116"/>
              <a:chExt cx="1600201" cy="192415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454865" y="2860116"/>
                <a:ext cx="192024" cy="111684"/>
              </a:xfrm>
              <a:prstGeom prst="rect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Punched Tape 28"/>
              <p:cNvSpPr/>
              <p:nvPr/>
            </p:nvSpPr>
            <p:spPr>
              <a:xfrm rot="16200000">
                <a:off x="6697002" y="3077935"/>
                <a:ext cx="1812470" cy="1600201"/>
              </a:xfrm>
              <a:prstGeom prst="flowChartPunchedTape">
                <a:avLst/>
              </a:prstGeom>
              <a:solidFill>
                <a:srgbClr val="0046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0" tIns="0" rIns="0" bIns="0" rtlCol="0" anchor="ctr"/>
              <a:lstStyle/>
              <a:p>
                <a:pPr algn="ctr"/>
                <a:r>
                  <a:rPr lang="en-US" b="1" dirty="0" smtClean="0"/>
                  <a:t>Trip-Level Models</a:t>
                </a:r>
                <a:endParaRPr lang="en-US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01168" y="3081528"/>
              <a:ext cx="1828800" cy="2171700"/>
              <a:chOff x="234277" y="3458448"/>
              <a:chExt cx="1828800" cy="217170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34277" y="3458448"/>
                <a:ext cx="1828800" cy="2171700"/>
                <a:chOff x="316775" y="2996482"/>
                <a:chExt cx="1828800" cy="2065468"/>
              </a:xfrm>
            </p:grpSpPr>
            <p:sp>
              <p:nvSpPr>
                <p:cNvPr id="15" name="Isosceles Triangle 14"/>
                <p:cNvSpPr/>
                <p:nvPr/>
              </p:nvSpPr>
              <p:spPr>
                <a:xfrm>
                  <a:off x="316775" y="2996482"/>
                  <a:ext cx="1828800" cy="2065468"/>
                </a:xfrm>
                <a:prstGeom prst="triangle">
                  <a:avLst/>
                </a:prstGeom>
                <a:solidFill>
                  <a:srgbClr val="00466E"/>
                </a:solidFill>
                <a:ln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="1" dirty="0"/>
                </a:p>
              </p:txBody>
            </p:sp>
            <p:grpSp>
              <p:nvGrpSpPr>
                <p:cNvPr id="42" name="Group 41"/>
                <p:cNvGrpSpPr/>
                <p:nvPr/>
              </p:nvGrpSpPr>
              <p:grpSpPr>
                <a:xfrm>
                  <a:off x="1059725" y="2996482"/>
                  <a:ext cx="342900" cy="318218"/>
                  <a:chOff x="944336" y="2698499"/>
                  <a:chExt cx="342900" cy="318218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944336" y="2698499"/>
                    <a:ext cx="342900" cy="31821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1017814" y="2902075"/>
                    <a:ext cx="201168" cy="114300"/>
                  </a:xfrm>
                  <a:prstGeom prst="rect">
                    <a:avLst/>
                  </a:prstGeom>
                  <a:solidFill>
                    <a:srgbClr val="00466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1" name="Rectangle 60"/>
              <p:cNvSpPr/>
              <p:nvPr/>
            </p:nvSpPr>
            <p:spPr>
              <a:xfrm>
                <a:off x="722920" y="4359632"/>
                <a:ext cx="8515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AO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/>
                </a:r>
                <a:br>
                  <a:rPr lang="en-US" b="1" dirty="0" smtClean="0">
                    <a:solidFill>
                      <a:schemeClr val="bg1"/>
                    </a:solidFill>
                  </a:rPr>
                </a:br>
                <a:r>
                  <a:rPr lang="en-US" b="1" dirty="0" smtClean="0">
                    <a:solidFill>
                      <a:schemeClr val="bg1"/>
                    </a:solidFill>
                  </a:rPr>
                  <a:t>Model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-94969" y="4914900"/>
              <a:ext cx="9258300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654103" y="2688865"/>
              <a:ext cx="7977188" cy="740664"/>
              <a:chOff x="685800" y="2002536"/>
              <a:chExt cx="7977188" cy="74066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85800" y="2002536"/>
                <a:ext cx="7977188" cy="571500"/>
              </a:xfrm>
              <a:prstGeom prst="rect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Simulation Engine</a:t>
                </a: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971550" y="2563368"/>
                <a:ext cx="342210" cy="179832"/>
              </a:xfrm>
              <a:custGeom>
                <a:avLst/>
                <a:gdLst>
                  <a:gd name="connsiteX0" fmla="*/ 6096 w 350520"/>
                  <a:gd name="connsiteY0" fmla="*/ 170688 h 180542"/>
                  <a:gd name="connsiteX1" fmla="*/ 6096 w 350520"/>
                  <a:gd name="connsiteY1" fmla="*/ 170688 h 180542"/>
                  <a:gd name="connsiteX2" fmla="*/ 33528 w 350520"/>
                  <a:gd name="connsiteY2" fmla="*/ 176784 h 180542"/>
                  <a:gd name="connsiteX3" fmla="*/ 85344 w 350520"/>
                  <a:gd name="connsiteY3" fmla="*/ 179832 h 180542"/>
                  <a:gd name="connsiteX4" fmla="*/ 82296 w 350520"/>
                  <a:gd name="connsiteY4" fmla="*/ 170688 h 180542"/>
                  <a:gd name="connsiteX5" fmla="*/ 82296 w 350520"/>
                  <a:gd name="connsiteY5" fmla="*/ 60960 h 180542"/>
                  <a:gd name="connsiteX6" fmla="*/ 274320 w 350520"/>
                  <a:gd name="connsiteY6" fmla="*/ 64008 h 180542"/>
                  <a:gd name="connsiteX7" fmla="*/ 277368 w 350520"/>
                  <a:gd name="connsiteY7" fmla="*/ 176784 h 180542"/>
                  <a:gd name="connsiteX8" fmla="*/ 350520 w 350520"/>
                  <a:gd name="connsiteY8" fmla="*/ 176784 h 180542"/>
                  <a:gd name="connsiteX9" fmla="*/ 350520 w 350520"/>
                  <a:gd name="connsiteY9" fmla="*/ 0 h 180542"/>
                  <a:gd name="connsiteX10" fmla="*/ 0 w 350520"/>
                  <a:gd name="connsiteY10" fmla="*/ 3048 h 180542"/>
                  <a:gd name="connsiteX11" fmla="*/ 6096 w 350520"/>
                  <a:gd name="connsiteY11" fmla="*/ 170688 h 180542"/>
                  <a:gd name="connsiteX0" fmla="*/ 6096 w 350520"/>
                  <a:gd name="connsiteY0" fmla="*/ 170688 h 179832"/>
                  <a:gd name="connsiteX1" fmla="*/ 6096 w 350520"/>
                  <a:gd name="connsiteY1" fmla="*/ 170688 h 179832"/>
                  <a:gd name="connsiteX2" fmla="*/ 85344 w 350520"/>
                  <a:gd name="connsiteY2" fmla="*/ 179832 h 179832"/>
                  <a:gd name="connsiteX3" fmla="*/ 82296 w 350520"/>
                  <a:gd name="connsiteY3" fmla="*/ 170688 h 179832"/>
                  <a:gd name="connsiteX4" fmla="*/ 82296 w 350520"/>
                  <a:gd name="connsiteY4" fmla="*/ 60960 h 179832"/>
                  <a:gd name="connsiteX5" fmla="*/ 274320 w 350520"/>
                  <a:gd name="connsiteY5" fmla="*/ 64008 h 179832"/>
                  <a:gd name="connsiteX6" fmla="*/ 277368 w 350520"/>
                  <a:gd name="connsiteY6" fmla="*/ 176784 h 179832"/>
                  <a:gd name="connsiteX7" fmla="*/ 350520 w 350520"/>
                  <a:gd name="connsiteY7" fmla="*/ 176784 h 179832"/>
                  <a:gd name="connsiteX8" fmla="*/ 350520 w 350520"/>
                  <a:gd name="connsiteY8" fmla="*/ 0 h 179832"/>
                  <a:gd name="connsiteX9" fmla="*/ 0 w 350520"/>
                  <a:gd name="connsiteY9" fmla="*/ 3048 h 179832"/>
                  <a:gd name="connsiteX10" fmla="*/ 6096 w 350520"/>
                  <a:gd name="connsiteY10" fmla="*/ 170688 h 179832"/>
                  <a:gd name="connsiteX0" fmla="*/ 6096 w 350520"/>
                  <a:gd name="connsiteY0" fmla="*/ 170688 h 178816"/>
                  <a:gd name="connsiteX1" fmla="*/ 6096 w 350520"/>
                  <a:gd name="connsiteY1" fmla="*/ 170688 h 178816"/>
                  <a:gd name="connsiteX2" fmla="*/ 82296 w 350520"/>
                  <a:gd name="connsiteY2" fmla="*/ 170688 h 178816"/>
                  <a:gd name="connsiteX3" fmla="*/ 82296 w 350520"/>
                  <a:gd name="connsiteY3" fmla="*/ 60960 h 178816"/>
                  <a:gd name="connsiteX4" fmla="*/ 274320 w 350520"/>
                  <a:gd name="connsiteY4" fmla="*/ 64008 h 178816"/>
                  <a:gd name="connsiteX5" fmla="*/ 277368 w 350520"/>
                  <a:gd name="connsiteY5" fmla="*/ 176784 h 178816"/>
                  <a:gd name="connsiteX6" fmla="*/ 350520 w 350520"/>
                  <a:gd name="connsiteY6" fmla="*/ 176784 h 178816"/>
                  <a:gd name="connsiteX7" fmla="*/ 350520 w 350520"/>
                  <a:gd name="connsiteY7" fmla="*/ 0 h 178816"/>
                  <a:gd name="connsiteX8" fmla="*/ 0 w 350520"/>
                  <a:gd name="connsiteY8" fmla="*/ 3048 h 178816"/>
                  <a:gd name="connsiteX9" fmla="*/ 6096 w 350520"/>
                  <a:gd name="connsiteY9" fmla="*/ 170688 h 178816"/>
                  <a:gd name="connsiteX0" fmla="*/ 6096 w 350520"/>
                  <a:gd name="connsiteY0" fmla="*/ 170688 h 180580"/>
                  <a:gd name="connsiteX1" fmla="*/ 6096 w 350520"/>
                  <a:gd name="connsiteY1" fmla="*/ 170688 h 180580"/>
                  <a:gd name="connsiteX2" fmla="*/ 82296 w 350520"/>
                  <a:gd name="connsiteY2" fmla="*/ 170688 h 180580"/>
                  <a:gd name="connsiteX3" fmla="*/ 82296 w 350520"/>
                  <a:gd name="connsiteY3" fmla="*/ 60960 h 180580"/>
                  <a:gd name="connsiteX4" fmla="*/ 274320 w 350520"/>
                  <a:gd name="connsiteY4" fmla="*/ 64008 h 180580"/>
                  <a:gd name="connsiteX5" fmla="*/ 277368 w 350520"/>
                  <a:gd name="connsiteY5" fmla="*/ 176784 h 180580"/>
                  <a:gd name="connsiteX6" fmla="*/ 350520 w 350520"/>
                  <a:gd name="connsiteY6" fmla="*/ 176784 h 180580"/>
                  <a:gd name="connsiteX7" fmla="*/ 350520 w 350520"/>
                  <a:gd name="connsiteY7" fmla="*/ 0 h 180580"/>
                  <a:gd name="connsiteX8" fmla="*/ 0 w 350520"/>
                  <a:gd name="connsiteY8" fmla="*/ 3048 h 180580"/>
                  <a:gd name="connsiteX9" fmla="*/ 6096 w 350520"/>
                  <a:gd name="connsiteY9" fmla="*/ 170688 h 180580"/>
                  <a:gd name="connsiteX0" fmla="*/ 6096 w 350520"/>
                  <a:gd name="connsiteY0" fmla="*/ 170688 h 176784"/>
                  <a:gd name="connsiteX1" fmla="*/ 6096 w 350520"/>
                  <a:gd name="connsiteY1" fmla="*/ 170688 h 176784"/>
                  <a:gd name="connsiteX2" fmla="*/ 82296 w 350520"/>
                  <a:gd name="connsiteY2" fmla="*/ 170688 h 176784"/>
                  <a:gd name="connsiteX3" fmla="*/ 82296 w 350520"/>
                  <a:gd name="connsiteY3" fmla="*/ 60960 h 176784"/>
                  <a:gd name="connsiteX4" fmla="*/ 274320 w 350520"/>
                  <a:gd name="connsiteY4" fmla="*/ 64008 h 176784"/>
                  <a:gd name="connsiteX5" fmla="*/ 277368 w 350520"/>
                  <a:gd name="connsiteY5" fmla="*/ 176784 h 176784"/>
                  <a:gd name="connsiteX6" fmla="*/ 350520 w 350520"/>
                  <a:gd name="connsiteY6" fmla="*/ 176784 h 176784"/>
                  <a:gd name="connsiteX7" fmla="*/ 350520 w 350520"/>
                  <a:gd name="connsiteY7" fmla="*/ 0 h 176784"/>
                  <a:gd name="connsiteX8" fmla="*/ 0 w 350520"/>
                  <a:gd name="connsiteY8" fmla="*/ 3048 h 176784"/>
                  <a:gd name="connsiteX9" fmla="*/ 6096 w 350520"/>
                  <a:gd name="connsiteY9" fmla="*/ 170688 h 176784"/>
                  <a:gd name="connsiteX0" fmla="*/ 6096 w 350520"/>
                  <a:gd name="connsiteY0" fmla="*/ 179832 h 179832"/>
                  <a:gd name="connsiteX1" fmla="*/ 6096 w 350520"/>
                  <a:gd name="connsiteY1" fmla="*/ 170688 h 179832"/>
                  <a:gd name="connsiteX2" fmla="*/ 82296 w 350520"/>
                  <a:gd name="connsiteY2" fmla="*/ 170688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  <a:gd name="connsiteX9" fmla="*/ 6096 w 350520"/>
                  <a:gd name="connsiteY9" fmla="*/ 179832 h 179832"/>
                  <a:gd name="connsiteX0" fmla="*/ 6096 w 350520"/>
                  <a:gd name="connsiteY0" fmla="*/ 179832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9" fmla="*/ 6096 w 350520"/>
                  <a:gd name="connsiteY9" fmla="*/ 179832 h 185928"/>
                  <a:gd name="connsiteX0" fmla="*/ 881 w 354449"/>
                  <a:gd name="connsiteY0" fmla="*/ 210312 h 210312"/>
                  <a:gd name="connsiteX1" fmla="*/ 10025 w 354449"/>
                  <a:gd name="connsiteY1" fmla="*/ 170688 h 210312"/>
                  <a:gd name="connsiteX2" fmla="*/ 86225 w 354449"/>
                  <a:gd name="connsiteY2" fmla="*/ 185928 h 210312"/>
                  <a:gd name="connsiteX3" fmla="*/ 86225 w 354449"/>
                  <a:gd name="connsiteY3" fmla="*/ 60960 h 210312"/>
                  <a:gd name="connsiteX4" fmla="*/ 278249 w 354449"/>
                  <a:gd name="connsiteY4" fmla="*/ 64008 h 210312"/>
                  <a:gd name="connsiteX5" fmla="*/ 281297 w 354449"/>
                  <a:gd name="connsiteY5" fmla="*/ 176784 h 210312"/>
                  <a:gd name="connsiteX6" fmla="*/ 354449 w 354449"/>
                  <a:gd name="connsiteY6" fmla="*/ 176784 h 210312"/>
                  <a:gd name="connsiteX7" fmla="*/ 354449 w 354449"/>
                  <a:gd name="connsiteY7" fmla="*/ 0 h 210312"/>
                  <a:gd name="connsiteX8" fmla="*/ 3929 w 354449"/>
                  <a:gd name="connsiteY8" fmla="*/ 3048 h 210312"/>
                  <a:gd name="connsiteX9" fmla="*/ 881 w 354449"/>
                  <a:gd name="connsiteY9" fmla="*/ 210312 h 210312"/>
                  <a:gd name="connsiteX0" fmla="*/ 0 w 350520"/>
                  <a:gd name="connsiteY0" fmla="*/ 3048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0" fmla="*/ 3048 w 353568"/>
                  <a:gd name="connsiteY0" fmla="*/ 3048 h 192762"/>
                  <a:gd name="connsiteX1" fmla="*/ 0 w 353568"/>
                  <a:gd name="connsiteY1" fmla="*/ 179832 h 192762"/>
                  <a:gd name="connsiteX2" fmla="*/ 85344 w 353568"/>
                  <a:gd name="connsiteY2" fmla="*/ 185928 h 192762"/>
                  <a:gd name="connsiteX3" fmla="*/ 85344 w 353568"/>
                  <a:gd name="connsiteY3" fmla="*/ 60960 h 192762"/>
                  <a:gd name="connsiteX4" fmla="*/ 277368 w 353568"/>
                  <a:gd name="connsiteY4" fmla="*/ 64008 h 192762"/>
                  <a:gd name="connsiteX5" fmla="*/ 280416 w 353568"/>
                  <a:gd name="connsiteY5" fmla="*/ 176784 h 192762"/>
                  <a:gd name="connsiteX6" fmla="*/ 353568 w 353568"/>
                  <a:gd name="connsiteY6" fmla="*/ 176784 h 192762"/>
                  <a:gd name="connsiteX7" fmla="*/ 353568 w 353568"/>
                  <a:gd name="connsiteY7" fmla="*/ 0 h 192762"/>
                  <a:gd name="connsiteX8" fmla="*/ 3048 w 353568"/>
                  <a:gd name="connsiteY8" fmla="*/ 3048 h 192762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8630 w 359150"/>
                  <a:gd name="connsiteY0" fmla="*/ 3048 h 192927"/>
                  <a:gd name="connsiteX1" fmla="*/ 5582 w 359150"/>
                  <a:gd name="connsiteY1" fmla="*/ 179832 h 192927"/>
                  <a:gd name="connsiteX2" fmla="*/ 90926 w 359150"/>
                  <a:gd name="connsiteY2" fmla="*/ 179832 h 192927"/>
                  <a:gd name="connsiteX3" fmla="*/ 90926 w 359150"/>
                  <a:gd name="connsiteY3" fmla="*/ 60960 h 192927"/>
                  <a:gd name="connsiteX4" fmla="*/ 282950 w 359150"/>
                  <a:gd name="connsiteY4" fmla="*/ 64008 h 192927"/>
                  <a:gd name="connsiteX5" fmla="*/ 285998 w 359150"/>
                  <a:gd name="connsiteY5" fmla="*/ 176784 h 192927"/>
                  <a:gd name="connsiteX6" fmla="*/ 359150 w 359150"/>
                  <a:gd name="connsiteY6" fmla="*/ 176784 h 192927"/>
                  <a:gd name="connsiteX7" fmla="*/ 359150 w 359150"/>
                  <a:gd name="connsiteY7" fmla="*/ 0 h 192927"/>
                  <a:gd name="connsiteX8" fmla="*/ 8630 w 359150"/>
                  <a:gd name="connsiteY8" fmla="*/ 3048 h 192927"/>
                  <a:gd name="connsiteX0" fmla="*/ 8630 w 359150"/>
                  <a:gd name="connsiteY0" fmla="*/ 3048 h 179832"/>
                  <a:gd name="connsiteX1" fmla="*/ 5582 w 359150"/>
                  <a:gd name="connsiteY1" fmla="*/ 179832 h 179832"/>
                  <a:gd name="connsiteX2" fmla="*/ 90926 w 359150"/>
                  <a:gd name="connsiteY2" fmla="*/ 179832 h 179832"/>
                  <a:gd name="connsiteX3" fmla="*/ 90926 w 359150"/>
                  <a:gd name="connsiteY3" fmla="*/ 60960 h 179832"/>
                  <a:gd name="connsiteX4" fmla="*/ 282950 w 359150"/>
                  <a:gd name="connsiteY4" fmla="*/ 64008 h 179832"/>
                  <a:gd name="connsiteX5" fmla="*/ 285998 w 359150"/>
                  <a:gd name="connsiteY5" fmla="*/ 176784 h 179832"/>
                  <a:gd name="connsiteX6" fmla="*/ 359150 w 359150"/>
                  <a:gd name="connsiteY6" fmla="*/ 176784 h 179832"/>
                  <a:gd name="connsiteX7" fmla="*/ 359150 w 359150"/>
                  <a:gd name="connsiteY7" fmla="*/ 0 h 179832"/>
                  <a:gd name="connsiteX8" fmla="*/ 8630 w 359150"/>
                  <a:gd name="connsiteY8" fmla="*/ 3048 h 179832"/>
                  <a:gd name="connsiteX0" fmla="*/ 3048 w 353568"/>
                  <a:gd name="connsiteY0" fmla="*/ 3048 h 179832"/>
                  <a:gd name="connsiteX1" fmla="*/ 0 w 353568"/>
                  <a:gd name="connsiteY1" fmla="*/ 179832 h 179832"/>
                  <a:gd name="connsiteX2" fmla="*/ 85344 w 353568"/>
                  <a:gd name="connsiteY2" fmla="*/ 179832 h 179832"/>
                  <a:gd name="connsiteX3" fmla="*/ 85344 w 353568"/>
                  <a:gd name="connsiteY3" fmla="*/ 60960 h 179832"/>
                  <a:gd name="connsiteX4" fmla="*/ 277368 w 353568"/>
                  <a:gd name="connsiteY4" fmla="*/ 64008 h 179832"/>
                  <a:gd name="connsiteX5" fmla="*/ 280416 w 353568"/>
                  <a:gd name="connsiteY5" fmla="*/ 176784 h 179832"/>
                  <a:gd name="connsiteX6" fmla="*/ 353568 w 353568"/>
                  <a:gd name="connsiteY6" fmla="*/ 176784 h 179832"/>
                  <a:gd name="connsiteX7" fmla="*/ 353568 w 353568"/>
                  <a:gd name="connsiteY7" fmla="*/ 0 h 179832"/>
                  <a:gd name="connsiteX8" fmla="*/ 3048 w 353568"/>
                  <a:gd name="connsiteY8" fmla="*/ 3048 h 179832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79832"/>
                  <a:gd name="connsiteX1" fmla="*/ 74 w 350520"/>
                  <a:gd name="connsiteY1" fmla="*/ 179832 h 179832"/>
                  <a:gd name="connsiteX2" fmla="*/ 82296 w 350520"/>
                  <a:gd name="connsiteY2" fmla="*/ 179832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0520" h="179832">
                    <a:moveTo>
                      <a:pt x="0" y="3048"/>
                    </a:moveTo>
                    <a:cubicBezTo>
                      <a:pt x="25" y="61976"/>
                      <a:pt x="49" y="120904"/>
                      <a:pt x="74" y="179832"/>
                    </a:cubicBezTo>
                    <a:lnTo>
                      <a:pt x="82296" y="179832"/>
                    </a:lnTo>
                    <a:lnTo>
                      <a:pt x="82296" y="60960"/>
                    </a:lnTo>
                    <a:lnTo>
                      <a:pt x="274320" y="64008"/>
                    </a:lnTo>
                    <a:lnTo>
                      <a:pt x="277368" y="176784"/>
                    </a:lnTo>
                    <a:lnTo>
                      <a:pt x="350520" y="176784"/>
                    </a:lnTo>
                    <a:lnTo>
                      <a:pt x="350520" y="0"/>
                    </a:lnTo>
                    <a:lnTo>
                      <a:pt x="0" y="304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597609" y="2563368"/>
                <a:ext cx="342210" cy="179832"/>
              </a:xfrm>
              <a:custGeom>
                <a:avLst/>
                <a:gdLst>
                  <a:gd name="connsiteX0" fmla="*/ 6096 w 350520"/>
                  <a:gd name="connsiteY0" fmla="*/ 170688 h 180542"/>
                  <a:gd name="connsiteX1" fmla="*/ 6096 w 350520"/>
                  <a:gd name="connsiteY1" fmla="*/ 170688 h 180542"/>
                  <a:gd name="connsiteX2" fmla="*/ 33528 w 350520"/>
                  <a:gd name="connsiteY2" fmla="*/ 176784 h 180542"/>
                  <a:gd name="connsiteX3" fmla="*/ 85344 w 350520"/>
                  <a:gd name="connsiteY3" fmla="*/ 179832 h 180542"/>
                  <a:gd name="connsiteX4" fmla="*/ 82296 w 350520"/>
                  <a:gd name="connsiteY4" fmla="*/ 170688 h 180542"/>
                  <a:gd name="connsiteX5" fmla="*/ 82296 w 350520"/>
                  <a:gd name="connsiteY5" fmla="*/ 60960 h 180542"/>
                  <a:gd name="connsiteX6" fmla="*/ 274320 w 350520"/>
                  <a:gd name="connsiteY6" fmla="*/ 64008 h 180542"/>
                  <a:gd name="connsiteX7" fmla="*/ 277368 w 350520"/>
                  <a:gd name="connsiteY7" fmla="*/ 176784 h 180542"/>
                  <a:gd name="connsiteX8" fmla="*/ 350520 w 350520"/>
                  <a:gd name="connsiteY8" fmla="*/ 176784 h 180542"/>
                  <a:gd name="connsiteX9" fmla="*/ 350520 w 350520"/>
                  <a:gd name="connsiteY9" fmla="*/ 0 h 180542"/>
                  <a:gd name="connsiteX10" fmla="*/ 0 w 350520"/>
                  <a:gd name="connsiteY10" fmla="*/ 3048 h 180542"/>
                  <a:gd name="connsiteX11" fmla="*/ 6096 w 350520"/>
                  <a:gd name="connsiteY11" fmla="*/ 170688 h 180542"/>
                  <a:gd name="connsiteX0" fmla="*/ 6096 w 350520"/>
                  <a:gd name="connsiteY0" fmla="*/ 170688 h 179832"/>
                  <a:gd name="connsiteX1" fmla="*/ 6096 w 350520"/>
                  <a:gd name="connsiteY1" fmla="*/ 170688 h 179832"/>
                  <a:gd name="connsiteX2" fmla="*/ 85344 w 350520"/>
                  <a:gd name="connsiteY2" fmla="*/ 179832 h 179832"/>
                  <a:gd name="connsiteX3" fmla="*/ 82296 w 350520"/>
                  <a:gd name="connsiteY3" fmla="*/ 170688 h 179832"/>
                  <a:gd name="connsiteX4" fmla="*/ 82296 w 350520"/>
                  <a:gd name="connsiteY4" fmla="*/ 60960 h 179832"/>
                  <a:gd name="connsiteX5" fmla="*/ 274320 w 350520"/>
                  <a:gd name="connsiteY5" fmla="*/ 64008 h 179832"/>
                  <a:gd name="connsiteX6" fmla="*/ 277368 w 350520"/>
                  <a:gd name="connsiteY6" fmla="*/ 176784 h 179832"/>
                  <a:gd name="connsiteX7" fmla="*/ 350520 w 350520"/>
                  <a:gd name="connsiteY7" fmla="*/ 176784 h 179832"/>
                  <a:gd name="connsiteX8" fmla="*/ 350520 w 350520"/>
                  <a:gd name="connsiteY8" fmla="*/ 0 h 179832"/>
                  <a:gd name="connsiteX9" fmla="*/ 0 w 350520"/>
                  <a:gd name="connsiteY9" fmla="*/ 3048 h 179832"/>
                  <a:gd name="connsiteX10" fmla="*/ 6096 w 350520"/>
                  <a:gd name="connsiteY10" fmla="*/ 170688 h 179832"/>
                  <a:gd name="connsiteX0" fmla="*/ 6096 w 350520"/>
                  <a:gd name="connsiteY0" fmla="*/ 170688 h 178816"/>
                  <a:gd name="connsiteX1" fmla="*/ 6096 w 350520"/>
                  <a:gd name="connsiteY1" fmla="*/ 170688 h 178816"/>
                  <a:gd name="connsiteX2" fmla="*/ 82296 w 350520"/>
                  <a:gd name="connsiteY2" fmla="*/ 170688 h 178816"/>
                  <a:gd name="connsiteX3" fmla="*/ 82296 w 350520"/>
                  <a:gd name="connsiteY3" fmla="*/ 60960 h 178816"/>
                  <a:gd name="connsiteX4" fmla="*/ 274320 w 350520"/>
                  <a:gd name="connsiteY4" fmla="*/ 64008 h 178816"/>
                  <a:gd name="connsiteX5" fmla="*/ 277368 w 350520"/>
                  <a:gd name="connsiteY5" fmla="*/ 176784 h 178816"/>
                  <a:gd name="connsiteX6" fmla="*/ 350520 w 350520"/>
                  <a:gd name="connsiteY6" fmla="*/ 176784 h 178816"/>
                  <a:gd name="connsiteX7" fmla="*/ 350520 w 350520"/>
                  <a:gd name="connsiteY7" fmla="*/ 0 h 178816"/>
                  <a:gd name="connsiteX8" fmla="*/ 0 w 350520"/>
                  <a:gd name="connsiteY8" fmla="*/ 3048 h 178816"/>
                  <a:gd name="connsiteX9" fmla="*/ 6096 w 350520"/>
                  <a:gd name="connsiteY9" fmla="*/ 170688 h 178816"/>
                  <a:gd name="connsiteX0" fmla="*/ 6096 w 350520"/>
                  <a:gd name="connsiteY0" fmla="*/ 170688 h 180580"/>
                  <a:gd name="connsiteX1" fmla="*/ 6096 w 350520"/>
                  <a:gd name="connsiteY1" fmla="*/ 170688 h 180580"/>
                  <a:gd name="connsiteX2" fmla="*/ 82296 w 350520"/>
                  <a:gd name="connsiteY2" fmla="*/ 170688 h 180580"/>
                  <a:gd name="connsiteX3" fmla="*/ 82296 w 350520"/>
                  <a:gd name="connsiteY3" fmla="*/ 60960 h 180580"/>
                  <a:gd name="connsiteX4" fmla="*/ 274320 w 350520"/>
                  <a:gd name="connsiteY4" fmla="*/ 64008 h 180580"/>
                  <a:gd name="connsiteX5" fmla="*/ 277368 w 350520"/>
                  <a:gd name="connsiteY5" fmla="*/ 176784 h 180580"/>
                  <a:gd name="connsiteX6" fmla="*/ 350520 w 350520"/>
                  <a:gd name="connsiteY6" fmla="*/ 176784 h 180580"/>
                  <a:gd name="connsiteX7" fmla="*/ 350520 w 350520"/>
                  <a:gd name="connsiteY7" fmla="*/ 0 h 180580"/>
                  <a:gd name="connsiteX8" fmla="*/ 0 w 350520"/>
                  <a:gd name="connsiteY8" fmla="*/ 3048 h 180580"/>
                  <a:gd name="connsiteX9" fmla="*/ 6096 w 350520"/>
                  <a:gd name="connsiteY9" fmla="*/ 170688 h 180580"/>
                  <a:gd name="connsiteX0" fmla="*/ 6096 w 350520"/>
                  <a:gd name="connsiteY0" fmla="*/ 170688 h 176784"/>
                  <a:gd name="connsiteX1" fmla="*/ 6096 w 350520"/>
                  <a:gd name="connsiteY1" fmla="*/ 170688 h 176784"/>
                  <a:gd name="connsiteX2" fmla="*/ 82296 w 350520"/>
                  <a:gd name="connsiteY2" fmla="*/ 170688 h 176784"/>
                  <a:gd name="connsiteX3" fmla="*/ 82296 w 350520"/>
                  <a:gd name="connsiteY3" fmla="*/ 60960 h 176784"/>
                  <a:gd name="connsiteX4" fmla="*/ 274320 w 350520"/>
                  <a:gd name="connsiteY4" fmla="*/ 64008 h 176784"/>
                  <a:gd name="connsiteX5" fmla="*/ 277368 w 350520"/>
                  <a:gd name="connsiteY5" fmla="*/ 176784 h 176784"/>
                  <a:gd name="connsiteX6" fmla="*/ 350520 w 350520"/>
                  <a:gd name="connsiteY6" fmla="*/ 176784 h 176784"/>
                  <a:gd name="connsiteX7" fmla="*/ 350520 w 350520"/>
                  <a:gd name="connsiteY7" fmla="*/ 0 h 176784"/>
                  <a:gd name="connsiteX8" fmla="*/ 0 w 350520"/>
                  <a:gd name="connsiteY8" fmla="*/ 3048 h 176784"/>
                  <a:gd name="connsiteX9" fmla="*/ 6096 w 350520"/>
                  <a:gd name="connsiteY9" fmla="*/ 170688 h 176784"/>
                  <a:gd name="connsiteX0" fmla="*/ 6096 w 350520"/>
                  <a:gd name="connsiteY0" fmla="*/ 179832 h 179832"/>
                  <a:gd name="connsiteX1" fmla="*/ 6096 w 350520"/>
                  <a:gd name="connsiteY1" fmla="*/ 170688 h 179832"/>
                  <a:gd name="connsiteX2" fmla="*/ 82296 w 350520"/>
                  <a:gd name="connsiteY2" fmla="*/ 170688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  <a:gd name="connsiteX9" fmla="*/ 6096 w 350520"/>
                  <a:gd name="connsiteY9" fmla="*/ 179832 h 179832"/>
                  <a:gd name="connsiteX0" fmla="*/ 6096 w 350520"/>
                  <a:gd name="connsiteY0" fmla="*/ 179832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9" fmla="*/ 6096 w 350520"/>
                  <a:gd name="connsiteY9" fmla="*/ 179832 h 185928"/>
                  <a:gd name="connsiteX0" fmla="*/ 881 w 354449"/>
                  <a:gd name="connsiteY0" fmla="*/ 210312 h 210312"/>
                  <a:gd name="connsiteX1" fmla="*/ 10025 w 354449"/>
                  <a:gd name="connsiteY1" fmla="*/ 170688 h 210312"/>
                  <a:gd name="connsiteX2" fmla="*/ 86225 w 354449"/>
                  <a:gd name="connsiteY2" fmla="*/ 185928 h 210312"/>
                  <a:gd name="connsiteX3" fmla="*/ 86225 w 354449"/>
                  <a:gd name="connsiteY3" fmla="*/ 60960 h 210312"/>
                  <a:gd name="connsiteX4" fmla="*/ 278249 w 354449"/>
                  <a:gd name="connsiteY4" fmla="*/ 64008 h 210312"/>
                  <a:gd name="connsiteX5" fmla="*/ 281297 w 354449"/>
                  <a:gd name="connsiteY5" fmla="*/ 176784 h 210312"/>
                  <a:gd name="connsiteX6" fmla="*/ 354449 w 354449"/>
                  <a:gd name="connsiteY6" fmla="*/ 176784 h 210312"/>
                  <a:gd name="connsiteX7" fmla="*/ 354449 w 354449"/>
                  <a:gd name="connsiteY7" fmla="*/ 0 h 210312"/>
                  <a:gd name="connsiteX8" fmla="*/ 3929 w 354449"/>
                  <a:gd name="connsiteY8" fmla="*/ 3048 h 210312"/>
                  <a:gd name="connsiteX9" fmla="*/ 881 w 354449"/>
                  <a:gd name="connsiteY9" fmla="*/ 210312 h 210312"/>
                  <a:gd name="connsiteX0" fmla="*/ 0 w 350520"/>
                  <a:gd name="connsiteY0" fmla="*/ 3048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0" fmla="*/ 3048 w 353568"/>
                  <a:gd name="connsiteY0" fmla="*/ 3048 h 192762"/>
                  <a:gd name="connsiteX1" fmla="*/ 0 w 353568"/>
                  <a:gd name="connsiteY1" fmla="*/ 179832 h 192762"/>
                  <a:gd name="connsiteX2" fmla="*/ 85344 w 353568"/>
                  <a:gd name="connsiteY2" fmla="*/ 185928 h 192762"/>
                  <a:gd name="connsiteX3" fmla="*/ 85344 w 353568"/>
                  <a:gd name="connsiteY3" fmla="*/ 60960 h 192762"/>
                  <a:gd name="connsiteX4" fmla="*/ 277368 w 353568"/>
                  <a:gd name="connsiteY4" fmla="*/ 64008 h 192762"/>
                  <a:gd name="connsiteX5" fmla="*/ 280416 w 353568"/>
                  <a:gd name="connsiteY5" fmla="*/ 176784 h 192762"/>
                  <a:gd name="connsiteX6" fmla="*/ 353568 w 353568"/>
                  <a:gd name="connsiteY6" fmla="*/ 176784 h 192762"/>
                  <a:gd name="connsiteX7" fmla="*/ 353568 w 353568"/>
                  <a:gd name="connsiteY7" fmla="*/ 0 h 192762"/>
                  <a:gd name="connsiteX8" fmla="*/ 3048 w 353568"/>
                  <a:gd name="connsiteY8" fmla="*/ 3048 h 192762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8630 w 359150"/>
                  <a:gd name="connsiteY0" fmla="*/ 3048 h 192927"/>
                  <a:gd name="connsiteX1" fmla="*/ 5582 w 359150"/>
                  <a:gd name="connsiteY1" fmla="*/ 179832 h 192927"/>
                  <a:gd name="connsiteX2" fmla="*/ 90926 w 359150"/>
                  <a:gd name="connsiteY2" fmla="*/ 179832 h 192927"/>
                  <a:gd name="connsiteX3" fmla="*/ 90926 w 359150"/>
                  <a:gd name="connsiteY3" fmla="*/ 60960 h 192927"/>
                  <a:gd name="connsiteX4" fmla="*/ 282950 w 359150"/>
                  <a:gd name="connsiteY4" fmla="*/ 64008 h 192927"/>
                  <a:gd name="connsiteX5" fmla="*/ 285998 w 359150"/>
                  <a:gd name="connsiteY5" fmla="*/ 176784 h 192927"/>
                  <a:gd name="connsiteX6" fmla="*/ 359150 w 359150"/>
                  <a:gd name="connsiteY6" fmla="*/ 176784 h 192927"/>
                  <a:gd name="connsiteX7" fmla="*/ 359150 w 359150"/>
                  <a:gd name="connsiteY7" fmla="*/ 0 h 192927"/>
                  <a:gd name="connsiteX8" fmla="*/ 8630 w 359150"/>
                  <a:gd name="connsiteY8" fmla="*/ 3048 h 192927"/>
                  <a:gd name="connsiteX0" fmla="*/ 8630 w 359150"/>
                  <a:gd name="connsiteY0" fmla="*/ 3048 h 179832"/>
                  <a:gd name="connsiteX1" fmla="*/ 5582 w 359150"/>
                  <a:gd name="connsiteY1" fmla="*/ 179832 h 179832"/>
                  <a:gd name="connsiteX2" fmla="*/ 90926 w 359150"/>
                  <a:gd name="connsiteY2" fmla="*/ 179832 h 179832"/>
                  <a:gd name="connsiteX3" fmla="*/ 90926 w 359150"/>
                  <a:gd name="connsiteY3" fmla="*/ 60960 h 179832"/>
                  <a:gd name="connsiteX4" fmla="*/ 282950 w 359150"/>
                  <a:gd name="connsiteY4" fmla="*/ 64008 h 179832"/>
                  <a:gd name="connsiteX5" fmla="*/ 285998 w 359150"/>
                  <a:gd name="connsiteY5" fmla="*/ 176784 h 179832"/>
                  <a:gd name="connsiteX6" fmla="*/ 359150 w 359150"/>
                  <a:gd name="connsiteY6" fmla="*/ 176784 h 179832"/>
                  <a:gd name="connsiteX7" fmla="*/ 359150 w 359150"/>
                  <a:gd name="connsiteY7" fmla="*/ 0 h 179832"/>
                  <a:gd name="connsiteX8" fmla="*/ 8630 w 359150"/>
                  <a:gd name="connsiteY8" fmla="*/ 3048 h 179832"/>
                  <a:gd name="connsiteX0" fmla="*/ 3048 w 353568"/>
                  <a:gd name="connsiteY0" fmla="*/ 3048 h 179832"/>
                  <a:gd name="connsiteX1" fmla="*/ 0 w 353568"/>
                  <a:gd name="connsiteY1" fmla="*/ 179832 h 179832"/>
                  <a:gd name="connsiteX2" fmla="*/ 85344 w 353568"/>
                  <a:gd name="connsiteY2" fmla="*/ 179832 h 179832"/>
                  <a:gd name="connsiteX3" fmla="*/ 85344 w 353568"/>
                  <a:gd name="connsiteY3" fmla="*/ 60960 h 179832"/>
                  <a:gd name="connsiteX4" fmla="*/ 277368 w 353568"/>
                  <a:gd name="connsiteY4" fmla="*/ 64008 h 179832"/>
                  <a:gd name="connsiteX5" fmla="*/ 280416 w 353568"/>
                  <a:gd name="connsiteY5" fmla="*/ 176784 h 179832"/>
                  <a:gd name="connsiteX6" fmla="*/ 353568 w 353568"/>
                  <a:gd name="connsiteY6" fmla="*/ 176784 h 179832"/>
                  <a:gd name="connsiteX7" fmla="*/ 353568 w 353568"/>
                  <a:gd name="connsiteY7" fmla="*/ 0 h 179832"/>
                  <a:gd name="connsiteX8" fmla="*/ 3048 w 353568"/>
                  <a:gd name="connsiteY8" fmla="*/ 3048 h 179832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79832"/>
                  <a:gd name="connsiteX1" fmla="*/ 74 w 350520"/>
                  <a:gd name="connsiteY1" fmla="*/ 179832 h 179832"/>
                  <a:gd name="connsiteX2" fmla="*/ 82296 w 350520"/>
                  <a:gd name="connsiteY2" fmla="*/ 179832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0520" h="179832">
                    <a:moveTo>
                      <a:pt x="0" y="3048"/>
                    </a:moveTo>
                    <a:cubicBezTo>
                      <a:pt x="25" y="61976"/>
                      <a:pt x="49" y="120904"/>
                      <a:pt x="74" y="179832"/>
                    </a:cubicBezTo>
                    <a:lnTo>
                      <a:pt x="82296" y="179832"/>
                    </a:lnTo>
                    <a:lnTo>
                      <a:pt x="82296" y="60960"/>
                    </a:lnTo>
                    <a:lnTo>
                      <a:pt x="274320" y="64008"/>
                    </a:lnTo>
                    <a:lnTo>
                      <a:pt x="277368" y="176784"/>
                    </a:lnTo>
                    <a:lnTo>
                      <a:pt x="350520" y="176784"/>
                    </a:lnTo>
                    <a:lnTo>
                      <a:pt x="350520" y="0"/>
                    </a:lnTo>
                    <a:lnTo>
                      <a:pt x="0" y="304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223668" y="2563368"/>
                <a:ext cx="342210" cy="179832"/>
              </a:xfrm>
              <a:custGeom>
                <a:avLst/>
                <a:gdLst>
                  <a:gd name="connsiteX0" fmla="*/ 6096 w 350520"/>
                  <a:gd name="connsiteY0" fmla="*/ 170688 h 180542"/>
                  <a:gd name="connsiteX1" fmla="*/ 6096 w 350520"/>
                  <a:gd name="connsiteY1" fmla="*/ 170688 h 180542"/>
                  <a:gd name="connsiteX2" fmla="*/ 33528 w 350520"/>
                  <a:gd name="connsiteY2" fmla="*/ 176784 h 180542"/>
                  <a:gd name="connsiteX3" fmla="*/ 85344 w 350520"/>
                  <a:gd name="connsiteY3" fmla="*/ 179832 h 180542"/>
                  <a:gd name="connsiteX4" fmla="*/ 82296 w 350520"/>
                  <a:gd name="connsiteY4" fmla="*/ 170688 h 180542"/>
                  <a:gd name="connsiteX5" fmla="*/ 82296 w 350520"/>
                  <a:gd name="connsiteY5" fmla="*/ 60960 h 180542"/>
                  <a:gd name="connsiteX6" fmla="*/ 274320 w 350520"/>
                  <a:gd name="connsiteY6" fmla="*/ 64008 h 180542"/>
                  <a:gd name="connsiteX7" fmla="*/ 277368 w 350520"/>
                  <a:gd name="connsiteY7" fmla="*/ 176784 h 180542"/>
                  <a:gd name="connsiteX8" fmla="*/ 350520 w 350520"/>
                  <a:gd name="connsiteY8" fmla="*/ 176784 h 180542"/>
                  <a:gd name="connsiteX9" fmla="*/ 350520 w 350520"/>
                  <a:gd name="connsiteY9" fmla="*/ 0 h 180542"/>
                  <a:gd name="connsiteX10" fmla="*/ 0 w 350520"/>
                  <a:gd name="connsiteY10" fmla="*/ 3048 h 180542"/>
                  <a:gd name="connsiteX11" fmla="*/ 6096 w 350520"/>
                  <a:gd name="connsiteY11" fmla="*/ 170688 h 180542"/>
                  <a:gd name="connsiteX0" fmla="*/ 6096 w 350520"/>
                  <a:gd name="connsiteY0" fmla="*/ 170688 h 179832"/>
                  <a:gd name="connsiteX1" fmla="*/ 6096 w 350520"/>
                  <a:gd name="connsiteY1" fmla="*/ 170688 h 179832"/>
                  <a:gd name="connsiteX2" fmla="*/ 85344 w 350520"/>
                  <a:gd name="connsiteY2" fmla="*/ 179832 h 179832"/>
                  <a:gd name="connsiteX3" fmla="*/ 82296 w 350520"/>
                  <a:gd name="connsiteY3" fmla="*/ 170688 h 179832"/>
                  <a:gd name="connsiteX4" fmla="*/ 82296 w 350520"/>
                  <a:gd name="connsiteY4" fmla="*/ 60960 h 179832"/>
                  <a:gd name="connsiteX5" fmla="*/ 274320 w 350520"/>
                  <a:gd name="connsiteY5" fmla="*/ 64008 h 179832"/>
                  <a:gd name="connsiteX6" fmla="*/ 277368 w 350520"/>
                  <a:gd name="connsiteY6" fmla="*/ 176784 h 179832"/>
                  <a:gd name="connsiteX7" fmla="*/ 350520 w 350520"/>
                  <a:gd name="connsiteY7" fmla="*/ 176784 h 179832"/>
                  <a:gd name="connsiteX8" fmla="*/ 350520 w 350520"/>
                  <a:gd name="connsiteY8" fmla="*/ 0 h 179832"/>
                  <a:gd name="connsiteX9" fmla="*/ 0 w 350520"/>
                  <a:gd name="connsiteY9" fmla="*/ 3048 h 179832"/>
                  <a:gd name="connsiteX10" fmla="*/ 6096 w 350520"/>
                  <a:gd name="connsiteY10" fmla="*/ 170688 h 179832"/>
                  <a:gd name="connsiteX0" fmla="*/ 6096 w 350520"/>
                  <a:gd name="connsiteY0" fmla="*/ 170688 h 178816"/>
                  <a:gd name="connsiteX1" fmla="*/ 6096 w 350520"/>
                  <a:gd name="connsiteY1" fmla="*/ 170688 h 178816"/>
                  <a:gd name="connsiteX2" fmla="*/ 82296 w 350520"/>
                  <a:gd name="connsiteY2" fmla="*/ 170688 h 178816"/>
                  <a:gd name="connsiteX3" fmla="*/ 82296 w 350520"/>
                  <a:gd name="connsiteY3" fmla="*/ 60960 h 178816"/>
                  <a:gd name="connsiteX4" fmla="*/ 274320 w 350520"/>
                  <a:gd name="connsiteY4" fmla="*/ 64008 h 178816"/>
                  <a:gd name="connsiteX5" fmla="*/ 277368 w 350520"/>
                  <a:gd name="connsiteY5" fmla="*/ 176784 h 178816"/>
                  <a:gd name="connsiteX6" fmla="*/ 350520 w 350520"/>
                  <a:gd name="connsiteY6" fmla="*/ 176784 h 178816"/>
                  <a:gd name="connsiteX7" fmla="*/ 350520 w 350520"/>
                  <a:gd name="connsiteY7" fmla="*/ 0 h 178816"/>
                  <a:gd name="connsiteX8" fmla="*/ 0 w 350520"/>
                  <a:gd name="connsiteY8" fmla="*/ 3048 h 178816"/>
                  <a:gd name="connsiteX9" fmla="*/ 6096 w 350520"/>
                  <a:gd name="connsiteY9" fmla="*/ 170688 h 178816"/>
                  <a:gd name="connsiteX0" fmla="*/ 6096 w 350520"/>
                  <a:gd name="connsiteY0" fmla="*/ 170688 h 180580"/>
                  <a:gd name="connsiteX1" fmla="*/ 6096 w 350520"/>
                  <a:gd name="connsiteY1" fmla="*/ 170688 h 180580"/>
                  <a:gd name="connsiteX2" fmla="*/ 82296 w 350520"/>
                  <a:gd name="connsiteY2" fmla="*/ 170688 h 180580"/>
                  <a:gd name="connsiteX3" fmla="*/ 82296 w 350520"/>
                  <a:gd name="connsiteY3" fmla="*/ 60960 h 180580"/>
                  <a:gd name="connsiteX4" fmla="*/ 274320 w 350520"/>
                  <a:gd name="connsiteY4" fmla="*/ 64008 h 180580"/>
                  <a:gd name="connsiteX5" fmla="*/ 277368 w 350520"/>
                  <a:gd name="connsiteY5" fmla="*/ 176784 h 180580"/>
                  <a:gd name="connsiteX6" fmla="*/ 350520 w 350520"/>
                  <a:gd name="connsiteY6" fmla="*/ 176784 h 180580"/>
                  <a:gd name="connsiteX7" fmla="*/ 350520 w 350520"/>
                  <a:gd name="connsiteY7" fmla="*/ 0 h 180580"/>
                  <a:gd name="connsiteX8" fmla="*/ 0 w 350520"/>
                  <a:gd name="connsiteY8" fmla="*/ 3048 h 180580"/>
                  <a:gd name="connsiteX9" fmla="*/ 6096 w 350520"/>
                  <a:gd name="connsiteY9" fmla="*/ 170688 h 180580"/>
                  <a:gd name="connsiteX0" fmla="*/ 6096 w 350520"/>
                  <a:gd name="connsiteY0" fmla="*/ 170688 h 176784"/>
                  <a:gd name="connsiteX1" fmla="*/ 6096 w 350520"/>
                  <a:gd name="connsiteY1" fmla="*/ 170688 h 176784"/>
                  <a:gd name="connsiteX2" fmla="*/ 82296 w 350520"/>
                  <a:gd name="connsiteY2" fmla="*/ 170688 h 176784"/>
                  <a:gd name="connsiteX3" fmla="*/ 82296 w 350520"/>
                  <a:gd name="connsiteY3" fmla="*/ 60960 h 176784"/>
                  <a:gd name="connsiteX4" fmla="*/ 274320 w 350520"/>
                  <a:gd name="connsiteY4" fmla="*/ 64008 h 176784"/>
                  <a:gd name="connsiteX5" fmla="*/ 277368 w 350520"/>
                  <a:gd name="connsiteY5" fmla="*/ 176784 h 176784"/>
                  <a:gd name="connsiteX6" fmla="*/ 350520 w 350520"/>
                  <a:gd name="connsiteY6" fmla="*/ 176784 h 176784"/>
                  <a:gd name="connsiteX7" fmla="*/ 350520 w 350520"/>
                  <a:gd name="connsiteY7" fmla="*/ 0 h 176784"/>
                  <a:gd name="connsiteX8" fmla="*/ 0 w 350520"/>
                  <a:gd name="connsiteY8" fmla="*/ 3048 h 176784"/>
                  <a:gd name="connsiteX9" fmla="*/ 6096 w 350520"/>
                  <a:gd name="connsiteY9" fmla="*/ 170688 h 176784"/>
                  <a:gd name="connsiteX0" fmla="*/ 6096 w 350520"/>
                  <a:gd name="connsiteY0" fmla="*/ 179832 h 179832"/>
                  <a:gd name="connsiteX1" fmla="*/ 6096 w 350520"/>
                  <a:gd name="connsiteY1" fmla="*/ 170688 h 179832"/>
                  <a:gd name="connsiteX2" fmla="*/ 82296 w 350520"/>
                  <a:gd name="connsiteY2" fmla="*/ 170688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  <a:gd name="connsiteX9" fmla="*/ 6096 w 350520"/>
                  <a:gd name="connsiteY9" fmla="*/ 179832 h 179832"/>
                  <a:gd name="connsiteX0" fmla="*/ 6096 w 350520"/>
                  <a:gd name="connsiteY0" fmla="*/ 179832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9" fmla="*/ 6096 w 350520"/>
                  <a:gd name="connsiteY9" fmla="*/ 179832 h 185928"/>
                  <a:gd name="connsiteX0" fmla="*/ 881 w 354449"/>
                  <a:gd name="connsiteY0" fmla="*/ 210312 h 210312"/>
                  <a:gd name="connsiteX1" fmla="*/ 10025 w 354449"/>
                  <a:gd name="connsiteY1" fmla="*/ 170688 h 210312"/>
                  <a:gd name="connsiteX2" fmla="*/ 86225 w 354449"/>
                  <a:gd name="connsiteY2" fmla="*/ 185928 h 210312"/>
                  <a:gd name="connsiteX3" fmla="*/ 86225 w 354449"/>
                  <a:gd name="connsiteY3" fmla="*/ 60960 h 210312"/>
                  <a:gd name="connsiteX4" fmla="*/ 278249 w 354449"/>
                  <a:gd name="connsiteY4" fmla="*/ 64008 h 210312"/>
                  <a:gd name="connsiteX5" fmla="*/ 281297 w 354449"/>
                  <a:gd name="connsiteY5" fmla="*/ 176784 h 210312"/>
                  <a:gd name="connsiteX6" fmla="*/ 354449 w 354449"/>
                  <a:gd name="connsiteY6" fmla="*/ 176784 h 210312"/>
                  <a:gd name="connsiteX7" fmla="*/ 354449 w 354449"/>
                  <a:gd name="connsiteY7" fmla="*/ 0 h 210312"/>
                  <a:gd name="connsiteX8" fmla="*/ 3929 w 354449"/>
                  <a:gd name="connsiteY8" fmla="*/ 3048 h 210312"/>
                  <a:gd name="connsiteX9" fmla="*/ 881 w 354449"/>
                  <a:gd name="connsiteY9" fmla="*/ 210312 h 210312"/>
                  <a:gd name="connsiteX0" fmla="*/ 0 w 350520"/>
                  <a:gd name="connsiteY0" fmla="*/ 3048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0" fmla="*/ 3048 w 353568"/>
                  <a:gd name="connsiteY0" fmla="*/ 3048 h 192762"/>
                  <a:gd name="connsiteX1" fmla="*/ 0 w 353568"/>
                  <a:gd name="connsiteY1" fmla="*/ 179832 h 192762"/>
                  <a:gd name="connsiteX2" fmla="*/ 85344 w 353568"/>
                  <a:gd name="connsiteY2" fmla="*/ 185928 h 192762"/>
                  <a:gd name="connsiteX3" fmla="*/ 85344 w 353568"/>
                  <a:gd name="connsiteY3" fmla="*/ 60960 h 192762"/>
                  <a:gd name="connsiteX4" fmla="*/ 277368 w 353568"/>
                  <a:gd name="connsiteY4" fmla="*/ 64008 h 192762"/>
                  <a:gd name="connsiteX5" fmla="*/ 280416 w 353568"/>
                  <a:gd name="connsiteY5" fmla="*/ 176784 h 192762"/>
                  <a:gd name="connsiteX6" fmla="*/ 353568 w 353568"/>
                  <a:gd name="connsiteY6" fmla="*/ 176784 h 192762"/>
                  <a:gd name="connsiteX7" fmla="*/ 353568 w 353568"/>
                  <a:gd name="connsiteY7" fmla="*/ 0 h 192762"/>
                  <a:gd name="connsiteX8" fmla="*/ 3048 w 353568"/>
                  <a:gd name="connsiteY8" fmla="*/ 3048 h 192762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8630 w 359150"/>
                  <a:gd name="connsiteY0" fmla="*/ 3048 h 192927"/>
                  <a:gd name="connsiteX1" fmla="*/ 5582 w 359150"/>
                  <a:gd name="connsiteY1" fmla="*/ 179832 h 192927"/>
                  <a:gd name="connsiteX2" fmla="*/ 90926 w 359150"/>
                  <a:gd name="connsiteY2" fmla="*/ 179832 h 192927"/>
                  <a:gd name="connsiteX3" fmla="*/ 90926 w 359150"/>
                  <a:gd name="connsiteY3" fmla="*/ 60960 h 192927"/>
                  <a:gd name="connsiteX4" fmla="*/ 282950 w 359150"/>
                  <a:gd name="connsiteY4" fmla="*/ 64008 h 192927"/>
                  <a:gd name="connsiteX5" fmla="*/ 285998 w 359150"/>
                  <a:gd name="connsiteY5" fmla="*/ 176784 h 192927"/>
                  <a:gd name="connsiteX6" fmla="*/ 359150 w 359150"/>
                  <a:gd name="connsiteY6" fmla="*/ 176784 h 192927"/>
                  <a:gd name="connsiteX7" fmla="*/ 359150 w 359150"/>
                  <a:gd name="connsiteY7" fmla="*/ 0 h 192927"/>
                  <a:gd name="connsiteX8" fmla="*/ 8630 w 359150"/>
                  <a:gd name="connsiteY8" fmla="*/ 3048 h 192927"/>
                  <a:gd name="connsiteX0" fmla="*/ 8630 w 359150"/>
                  <a:gd name="connsiteY0" fmla="*/ 3048 h 179832"/>
                  <a:gd name="connsiteX1" fmla="*/ 5582 w 359150"/>
                  <a:gd name="connsiteY1" fmla="*/ 179832 h 179832"/>
                  <a:gd name="connsiteX2" fmla="*/ 90926 w 359150"/>
                  <a:gd name="connsiteY2" fmla="*/ 179832 h 179832"/>
                  <a:gd name="connsiteX3" fmla="*/ 90926 w 359150"/>
                  <a:gd name="connsiteY3" fmla="*/ 60960 h 179832"/>
                  <a:gd name="connsiteX4" fmla="*/ 282950 w 359150"/>
                  <a:gd name="connsiteY4" fmla="*/ 64008 h 179832"/>
                  <a:gd name="connsiteX5" fmla="*/ 285998 w 359150"/>
                  <a:gd name="connsiteY5" fmla="*/ 176784 h 179832"/>
                  <a:gd name="connsiteX6" fmla="*/ 359150 w 359150"/>
                  <a:gd name="connsiteY6" fmla="*/ 176784 h 179832"/>
                  <a:gd name="connsiteX7" fmla="*/ 359150 w 359150"/>
                  <a:gd name="connsiteY7" fmla="*/ 0 h 179832"/>
                  <a:gd name="connsiteX8" fmla="*/ 8630 w 359150"/>
                  <a:gd name="connsiteY8" fmla="*/ 3048 h 179832"/>
                  <a:gd name="connsiteX0" fmla="*/ 3048 w 353568"/>
                  <a:gd name="connsiteY0" fmla="*/ 3048 h 179832"/>
                  <a:gd name="connsiteX1" fmla="*/ 0 w 353568"/>
                  <a:gd name="connsiteY1" fmla="*/ 179832 h 179832"/>
                  <a:gd name="connsiteX2" fmla="*/ 85344 w 353568"/>
                  <a:gd name="connsiteY2" fmla="*/ 179832 h 179832"/>
                  <a:gd name="connsiteX3" fmla="*/ 85344 w 353568"/>
                  <a:gd name="connsiteY3" fmla="*/ 60960 h 179832"/>
                  <a:gd name="connsiteX4" fmla="*/ 277368 w 353568"/>
                  <a:gd name="connsiteY4" fmla="*/ 64008 h 179832"/>
                  <a:gd name="connsiteX5" fmla="*/ 280416 w 353568"/>
                  <a:gd name="connsiteY5" fmla="*/ 176784 h 179832"/>
                  <a:gd name="connsiteX6" fmla="*/ 353568 w 353568"/>
                  <a:gd name="connsiteY6" fmla="*/ 176784 h 179832"/>
                  <a:gd name="connsiteX7" fmla="*/ 353568 w 353568"/>
                  <a:gd name="connsiteY7" fmla="*/ 0 h 179832"/>
                  <a:gd name="connsiteX8" fmla="*/ 3048 w 353568"/>
                  <a:gd name="connsiteY8" fmla="*/ 3048 h 179832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79832"/>
                  <a:gd name="connsiteX1" fmla="*/ 74 w 350520"/>
                  <a:gd name="connsiteY1" fmla="*/ 179832 h 179832"/>
                  <a:gd name="connsiteX2" fmla="*/ 82296 w 350520"/>
                  <a:gd name="connsiteY2" fmla="*/ 179832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0520" h="179832">
                    <a:moveTo>
                      <a:pt x="0" y="3048"/>
                    </a:moveTo>
                    <a:cubicBezTo>
                      <a:pt x="25" y="61976"/>
                      <a:pt x="49" y="120904"/>
                      <a:pt x="74" y="179832"/>
                    </a:cubicBezTo>
                    <a:lnTo>
                      <a:pt x="82296" y="179832"/>
                    </a:lnTo>
                    <a:lnTo>
                      <a:pt x="82296" y="60960"/>
                    </a:lnTo>
                    <a:lnTo>
                      <a:pt x="274320" y="64008"/>
                    </a:lnTo>
                    <a:lnTo>
                      <a:pt x="277368" y="176784"/>
                    </a:lnTo>
                    <a:lnTo>
                      <a:pt x="350520" y="176784"/>
                    </a:lnTo>
                    <a:lnTo>
                      <a:pt x="350520" y="0"/>
                    </a:lnTo>
                    <a:lnTo>
                      <a:pt x="0" y="304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5849727" y="2563368"/>
                <a:ext cx="342210" cy="179832"/>
              </a:xfrm>
              <a:custGeom>
                <a:avLst/>
                <a:gdLst>
                  <a:gd name="connsiteX0" fmla="*/ 6096 w 350520"/>
                  <a:gd name="connsiteY0" fmla="*/ 170688 h 180542"/>
                  <a:gd name="connsiteX1" fmla="*/ 6096 w 350520"/>
                  <a:gd name="connsiteY1" fmla="*/ 170688 h 180542"/>
                  <a:gd name="connsiteX2" fmla="*/ 33528 w 350520"/>
                  <a:gd name="connsiteY2" fmla="*/ 176784 h 180542"/>
                  <a:gd name="connsiteX3" fmla="*/ 85344 w 350520"/>
                  <a:gd name="connsiteY3" fmla="*/ 179832 h 180542"/>
                  <a:gd name="connsiteX4" fmla="*/ 82296 w 350520"/>
                  <a:gd name="connsiteY4" fmla="*/ 170688 h 180542"/>
                  <a:gd name="connsiteX5" fmla="*/ 82296 w 350520"/>
                  <a:gd name="connsiteY5" fmla="*/ 60960 h 180542"/>
                  <a:gd name="connsiteX6" fmla="*/ 274320 w 350520"/>
                  <a:gd name="connsiteY6" fmla="*/ 64008 h 180542"/>
                  <a:gd name="connsiteX7" fmla="*/ 277368 w 350520"/>
                  <a:gd name="connsiteY7" fmla="*/ 176784 h 180542"/>
                  <a:gd name="connsiteX8" fmla="*/ 350520 w 350520"/>
                  <a:gd name="connsiteY8" fmla="*/ 176784 h 180542"/>
                  <a:gd name="connsiteX9" fmla="*/ 350520 w 350520"/>
                  <a:gd name="connsiteY9" fmla="*/ 0 h 180542"/>
                  <a:gd name="connsiteX10" fmla="*/ 0 w 350520"/>
                  <a:gd name="connsiteY10" fmla="*/ 3048 h 180542"/>
                  <a:gd name="connsiteX11" fmla="*/ 6096 w 350520"/>
                  <a:gd name="connsiteY11" fmla="*/ 170688 h 180542"/>
                  <a:gd name="connsiteX0" fmla="*/ 6096 w 350520"/>
                  <a:gd name="connsiteY0" fmla="*/ 170688 h 179832"/>
                  <a:gd name="connsiteX1" fmla="*/ 6096 w 350520"/>
                  <a:gd name="connsiteY1" fmla="*/ 170688 h 179832"/>
                  <a:gd name="connsiteX2" fmla="*/ 85344 w 350520"/>
                  <a:gd name="connsiteY2" fmla="*/ 179832 h 179832"/>
                  <a:gd name="connsiteX3" fmla="*/ 82296 w 350520"/>
                  <a:gd name="connsiteY3" fmla="*/ 170688 h 179832"/>
                  <a:gd name="connsiteX4" fmla="*/ 82296 w 350520"/>
                  <a:gd name="connsiteY4" fmla="*/ 60960 h 179832"/>
                  <a:gd name="connsiteX5" fmla="*/ 274320 w 350520"/>
                  <a:gd name="connsiteY5" fmla="*/ 64008 h 179832"/>
                  <a:gd name="connsiteX6" fmla="*/ 277368 w 350520"/>
                  <a:gd name="connsiteY6" fmla="*/ 176784 h 179832"/>
                  <a:gd name="connsiteX7" fmla="*/ 350520 w 350520"/>
                  <a:gd name="connsiteY7" fmla="*/ 176784 h 179832"/>
                  <a:gd name="connsiteX8" fmla="*/ 350520 w 350520"/>
                  <a:gd name="connsiteY8" fmla="*/ 0 h 179832"/>
                  <a:gd name="connsiteX9" fmla="*/ 0 w 350520"/>
                  <a:gd name="connsiteY9" fmla="*/ 3048 h 179832"/>
                  <a:gd name="connsiteX10" fmla="*/ 6096 w 350520"/>
                  <a:gd name="connsiteY10" fmla="*/ 170688 h 179832"/>
                  <a:gd name="connsiteX0" fmla="*/ 6096 w 350520"/>
                  <a:gd name="connsiteY0" fmla="*/ 170688 h 178816"/>
                  <a:gd name="connsiteX1" fmla="*/ 6096 w 350520"/>
                  <a:gd name="connsiteY1" fmla="*/ 170688 h 178816"/>
                  <a:gd name="connsiteX2" fmla="*/ 82296 w 350520"/>
                  <a:gd name="connsiteY2" fmla="*/ 170688 h 178816"/>
                  <a:gd name="connsiteX3" fmla="*/ 82296 w 350520"/>
                  <a:gd name="connsiteY3" fmla="*/ 60960 h 178816"/>
                  <a:gd name="connsiteX4" fmla="*/ 274320 w 350520"/>
                  <a:gd name="connsiteY4" fmla="*/ 64008 h 178816"/>
                  <a:gd name="connsiteX5" fmla="*/ 277368 w 350520"/>
                  <a:gd name="connsiteY5" fmla="*/ 176784 h 178816"/>
                  <a:gd name="connsiteX6" fmla="*/ 350520 w 350520"/>
                  <a:gd name="connsiteY6" fmla="*/ 176784 h 178816"/>
                  <a:gd name="connsiteX7" fmla="*/ 350520 w 350520"/>
                  <a:gd name="connsiteY7" fmla="*/ 0 h 178816"/>
                  <a:gd name="connsiteX8" fmla="*/ 0 w 350520"/>
                  <a:gd name="connsiteY8" fmla="*/ 3048 h 178816"/>
                  <a:gd name="connsiteX9" fmla="*/ 6096 w 350520"/>
                  <a:gd name="connsiteY9" fmla="*/ 170688 h 178816"/>
                  <a:gd name="connsiteX0" fmla="*/ 6096 w 350520"/>
                  <a:gd name="connsiteY0" fmla="*/ 170688 h 180580"/>
                  <a:gd name="connsiteX1" fmla="*/ 6096 w 350520"/>
                  <a:gd name="connsiteY1" fmla="*/ 170688 h 180580"/>
                  <a:gd name="connsiteX2" fmla="*/ 82296 w 350520"/>
                  <a:gd name="connsiteY2" fmla="*/ 170688 h 180580"/>
                  <a:gd name="connsiteX3" fmla="*/ 82296 w 350520"/>
                  <a:gd name="connsiteY3" fmla="*/ 60960 h 180580"/>
                  <a:gd name="connsiteX4" fmla="*/ 274320 w 350520"/>
                  <a:gd name="connsiteY4" fmla="*/ 64008 h 180580"/>
                  <a:gd name="connsiteX5" fmla="*/ 277368 w 350520"/>
                  <a:gd name="connsiteY5" fmla="*/ 176784 h 180580"/>
                  <a:gd name="connsiteX6" fmla="*/ 350520 w 350520"/>
                  <a:gd name="connsiteY6" fmla="*/ 176784 h 180580"/>
                  <a:gd name="connsiteX7" fmla="*/ 350520 w 350520"/>
                  <a:gd name="connsiteY7" fmla="*/ 0 h 180580"/>
                  <a:gd name="connsiteX8" fmla="*/ 0 w 350520"/>
                  <a:gd name="connsiteY8" fmla="*/ 3048 h 180580"/>
                  <a:gd name="connsiteX9" fmla="*/ 6096 w 350520"/>
                  <a:gd name="connsiteY9" fmla="*/ 170688 h 180580"/>
                  <a:gd name="connsiteX0" fmla="*/ 6096 w 350520"/>
                  <a:gd name="connsiteY0" fmla="*/ 170688 h 176784"/>
                  <a:gd name="connsiteX1" fmla="*/ 6096 w 350520"/>
                  <a:gd name="connsiteY1" fmla="*/ 170688 h 176784"/>
                  <a:gd name="connsiteX2" fmla="*/ 82296 w 350520"/>
                  <a:gd name="connsiteY2" fmla="*/ 170688 h 176784"/>
                  <a:gd name="connsiteX3" fmla="*/ 82296 w 350520"/>
                  <a:gd name="connsiteY3" fmla="*/ 60960 h 176784"/>
                  <a:gd name="connsiteX4" fmla="*/ 274320 w 350520"/>
                  <a:gd name="connsiteY4" fmla="*/ 64008 h 176784"/>
                  <a:gd name="connsiteX5" fmla="*/ 277368 w 350520"/>
                  <a:gd name="connsiteY5" fmla="*/ 176784 h 176784"/>
                  <a:gd name="connsiteX6" fmla="*/ 350520 w 350520"/>
                  <a:gd name="connsiteY6" fmla="*/ 176784 h 176784"/>
                  <a:gd name="connsiteX7" fmla="*/ 350520 w 350520"/>
                  <a:gd name="connsiteY7" fmla="*/ 0 h 176784"/>
                  <a:gd name="connsiteX8" fmla="*/ 0 w 350520"/>
                  <a:gd name="connsiteY8" fmla="*/ 3048 h 176784"/>
                  <a:gd name="connsiteX9" fmla="*/ 6096 w 350520"/>
                  <a:gd name="connsiteY9" fmla="*/ 170688 h 176784"/>
                  <a:gd name="connsiteX0" fmla="*/ 6096 w 350520"/>
                  <a:gd name="connsiteY0" fmla="*/ 179832 h 179832"/>
                  <a:gd name="connsiteX1" fmla="*/ 6096 w 350520"/>
                  <a:gd name="connsiteY1" fmla="*/ 170688 h 179832"/>
                  <a:gd name="connsiteX2" fmla="*/ 82296 w 350520"/>
                  <a:gd name="connsiteY2" fmla="*/ 170688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  <a:gd name="connsiteX9" fmla="*/ 6096 w 350520"/>
                  <a:gd name="connsiteY9" fmla="*/ 179832 h 179832"/>
                  <a:gd name="connsiteX0" fmla="*/ 6096 w 350520"/>
                  <a:gd name="connsiteY0" fmla="*/ 179832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9" fmla="*/ 6096 w 350520"/>
                  <a:gd name="connsiteY9" fmla="*/ 179832 h 185928"/>
                  <a:gd name="connsiteX0" fmla="*/ 881 w 354449"/>
                  <a:gd name="connsiteY0" fmla="*/ 210312 h 210312"/>
                  <a:gd name="connsiteX1" fmla="*/ 10025 w 354449"/>
                  <a:gd name="connsiteY1" fmla="*/ 170688 h 210312"/>
                  <a:gd name="connsiteX2" fmla="*/ 86225 w 354449"/>
                  <a:gd name="connsiteY2" fmla="*/ 185928 h 210312"/>
                  <a:gd name="connsiteX3" fmla="*/ 86225 w 354449"/>
                  <a:gd name="connsiteY3" fmla="*/ 60960 h 210312"/>
                  <a:gd name="connsiteX4" fmla="*/ 278249 w 354449"/>
                  <a:gd name="connsiteY4" fmla="*/ 64008 h 210312"/>
                  <a:gd name="connsiteX5" fmla="*/ 281297 w 354449"/>
                  <a:gd name="connsiteY5" fmla="*/ 176784 h 210312"/>
                  <a:gd name="connsiteX6" fmla="*/ 354449 w 354449"/>
                  <a:gd name="connsiteY6" fmla="*/ 176784 h 210312"/>
                  <a:gd name="connsiteX7" fmla="*/ 354449 w 354449"/>
                  <a:gd name="connsiteY7" fmla="*/ 0 h 210312"/>
                  <a:gd name="connsiteX8" fmla="*/ 3929 w 354449"/>
                  <a:gd name="connsiteY8" fmla="*/ 3048 h 210312"/>
                  <a:gd name="connsiteX9" fmla="*/ 881 w 354449"/>
                  <a:gd name="connsiteY9" fmla="*/ 210312 h 210312"/>
                  <a:gd name="connsiteX0" fmla="*/ 0 w 350520"/>
                  <a:gd name="connsiteY0" fmla="*/ 3048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0" fmla="*/ 3048 w 353568"/>
                  <a:gd name="connsiteY0" fmla="*/ 3048 h 192762"/>
                  <a:gd name="connsiteX1" fmla="*/ 0 w 353568"/>
                  <a:gd name="connsiteY1" fmla="*/ 179832 h 192762"/>
                  <a:gd name="connsiteX2" fmla="*/ 85344 w 353568"/>
                  <a:gd name="connsiteY2" fmla="*/ 185928 h 192762"/>
                  <a:gd name="connsiteX3" fmla="*/ 85344 w 353568"/>
                  <a:gd name="connsiteY3" fmla="*/ 60960 h 192762"/>
                  <a:gd name="connsiteX4" fmla="*/ 277368 w 353568"/>
                  <a:gd name="connsiteY4" fmla="*/ 64008 h 192762"/>
                  <a:gd name="connsiteX5" fmla="*/ 280416 w 353568"/>
                  <a:gd name="connsiteY5" fmla="*/ 176784 h 192762"/>
                  <a:gd name="connsiteX6" fmla="*/ 353568 w 353568"/>
                  <a:gd name="connsiteY6" fmla="*/ 176784 h 192762"/>
                  <a:gd name="connsiteX7" fmla="*/ 353568 w 353568"/>
                  <a:gd name="connsiteY7" fmla="*/ 0 h 192762"/>
                  <a:gd name="connsiteX8" fmla="*/ 3048 w 353568"/>
                  <a:gd name="connsiteY8" fmla="*/ 3048 h 192762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8630 w 359150"/>
                  <a:gd name="connsiteY0" fmla="*/ 3048 h 192927"/>
                  <a:gd name="connsiteX1" fmla="*/ 5582 w 359150"/>
                  <a:gd name="connsiteY1" fmla="*/ 179832 h 192927"/>
                  <a:gd name="connsiteX2" fmla="*/ 90926 w 359150"/>
                  <a:gd name="connsiteY2" fmla="*/ 179832 h 192927"/>
                  <a:gd name="connsiteX3" fmla="*/ 90926 w 359150"/>
                  <a:gd name="connsiteY3" fmla="*/ 60960 h 192927"/>
                  <a:gd name="connsiteX4" fmla="*/ 282950 w 359150"/>
                  <a:gd name="connsiteY4" fmla="*/ 64008 h 192927"/>
                  <a:gd name="connsiteX5" fmla="*/ 285998 w 359150"/>
                  <a:gd name="connsiteY5" fmla="*/ 176784 h 192927"/>
                  <a:gd name="connsiteX6" fmla="*/ 359150 w 359150"/>
                  <a:gd name="connsiteY6" fmla="*/ 176784 h 192927"/>
                  <a:gd name="connsiteX7" fmla="*/ 359150 w 359150"/>
                  <a:gd name="connsiteY7" fmla="*/ 0 h 192927"/>
                  <a:gd name="connsiteX8" fmla="*/ 8630 w 359150"/>
                  <a:gd name="connsiteY8" fmla="*/ 3048 h 192927"/>
                  <a:gd name="connsiteX0" fmla="*/ 8630 w 359150"/>
                  <a:gd name="connsiteY0" fmla="*/ 3048 h 179832"/>
                  <a:gd name="connsiteX1" fmla="*/ 5582 w 359150"/>
                  <a:gd name="connsiteY1" fmla="*/ 179832 h 179832"/>
                  <a:gd name="connsiteX2" fmla="*/ 90926 w 359150"/>
                  <a:gd name="connsiteY2" fmla="*/ 179832 h 179832"/>
                  <a:gd name="connsiteX3" fmla="*/ 90926 w 359150"/>
                  <a:gd name="connsiteY3" fmla="*/ 60960 h 179832"/>
                  <a:gd name="connsiteX4" fmla="*/ 282950 w 359150"/>
                  <a:gd name="connsiteY4" fmla="*/ 64008 h 179832"/>
                  <a:gd name="connsiteX5" fmla="*/ 285998 w 359150"/>
                  <a:gd name="connsiteY5" fmla="*/ 176784 h 179832"/>
                  <a:gd name="connsiteX6" fmla="*/ 359150 w 359150"/>
                  <a:gd name="connsiteY6" fmla="*/ 176784 h 179832"/>
                  <a:gd name="connsiteX7" fmla="*/ 359150 w 359150"/>
                  <a:gd name="connsiteY7" fmla="*/ 0 h 179832"/>
                  <a:gd name="connsiteX8" fmla="*/ 8630 w 359150"/>
                  <a:gd name="connsiteY8" fmla="*/ 3048 h 179832"/>
                  <a:gd name="connsiteX0" fmla="*/ 3048 w 353568"/>
                  <a:gd name="connsiteY0" fmla="*/ 3048 h 179832"/>
                  <a:gd name="connsiteX1" fmla="*/ 0 w 353568"/>
                  <a:gd name="connsiteY1" fmla="*/ 179832 h 179832"/>
                  <a:gd name="connsiteX2" fmla="*/ 85344 w 353568"/>
                  <a:gd name="connsiteY2" fmla="*/ 179832 h 179832"/>
                  <a:gd name="connsiteX3" fmla="*/ 85344 w 353568"/>
                  <a:gd name="connsiteY3" fmla="*/ 60960 h 179832"/>
                  <a:gd name="connsiteX4" fmla="*/ 277368 w 353568"/>
                  <a:gd name="connsiteY4" fmla="*/ 64008 h 179832"/>
                  <a:gd name="connsiteX5" fmla="*/ 280416 w 353568"/>
                  <a:gd name="connsiteY5" fmla="*/ 176784 h 179832"/>
                  <a:gd name="connsiteX6" fmla="*/ 353568 w 353568"/>
                  <a:gd name="connsiteY6" fmla="*/ 176784 h 179832"/>
                  <a:gd name="connsiteX7" fmla="*/ 353568 w 353568"/>
                  <a:gd name="connsiteY7" fmla="*/ 0 h 179832"/>
                  <a:gd name="connsiteX8" fmla="*/ 3048 w 353568"/>
                  <a:gd name="connsiteY8" fmla="*/ 3048 h 179832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79832"/>
                  <a:gd name="connsiteX1" fmla="*/ 74 w 350520"/>
                  <a:gd name="connsiteY1" fmla="*/ 179832 h 179832"/>
                  <a:gd name="connsiteX2" fmla="*/ 82296 w 350520"/>
                  <a:gd name="connsiteY2" fmla="*/ 179832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0520" h="179832">
                    <a:moveTo>
                      <a:pt x="0" y="3048"/>
                    </a:moveTo>
                    <a:cubicBezTo>
                      <a:pt x="25" y="61976"/>
                      <a:pt x="49" y="120904"/>
                      <a:pt x="74" y="179832"/>
                    </a:cubicBezTo>
                    <a:lnTo>
                      <a:pt x="82296" y="179832"/>
                    </a:lnTo>
                    <a:lnTo>
                      <a:pt x="82296" y="60960"/>
                    </a:lnTo>
                    <a:lnTo>
                      <a:pt x="274320" y="64008"/>
                    </a:lnTo>
                    <a:lnTo>
                      <a:pt x="277368" y="176784"/>
                    </a:lnTo>
                    <a:lnTo>
                      <a:pt x="350520" y="176784"/>
                    </a:lnTo>
                    <a:lnTo>
                      <a:pt x="350520" y="0"/>
                    </a:lnTo>
                    <a:lnTo>
                      <a:pt x="0" y="304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7475784" y="2563368"/>
                <a:ext cx="342210" cy="179832"/>
              </a:xfrm>
              <a:custGeom>
                <a:avLst/>
                <a:gdLst>
                  <a:gd name="connsiteX0" fmla="*/ 6096 w 350520"/>
                  <a:gd name="connsiteY0" fmla="*/ 170688 h 180542"/>
                  <a:gd name="connsiteX1" fmla="*/ 6096 w 350520"/>
                  <a:gd name="connsiteY1" fmla="*/ 170688 h 180542"/>
                  <a:gd name="connsiteX2" fmla="*/ 33528 w 350520"/>
                  <a:gd name="connsiteY2" fmla="*/ 176784 h 180542"/>
                  <a:gd name="connsiteX3" fmla="*/ 85344 w 350520"/>
                  <a:gd name="connsiteY3" fmla="*/ 179832 h 180542"/>
                  <a:gd name="connsiteX4" fmla="*/ 82296 w 350520"/>
                  <a:gd name="connsiteY4" fmla="*/ 170688 h 180542"/>
                  <a:gd name="connsiteX5" fmla="*/ 82296 w 350520"/>
                  <a:gd name="connsiteY5" fmla="*/ 60960 h 180542"/>
                  <a:gd name="connsiteX6" fmla="*/ 274320 w 350520"/>
                  <a:gd name="connsiteY6" fmla="*/ 64008 h 180542"/>
                  <a:gd name="connsiteX7" fmla="*/ 277368 w 350520"/>
                  <a:gd name="connsiteY7" fmla="*/ 176784 h 180542"/>
                  <a:gd name="connsiteX8" fmla="*/ 350520 w 350520"/>
                  <a:gd name="connsiteY8" fmla="*/ 176784 h 180542"/>
                  <a:gd name="connsiteX9" fmla="*/ 350520 w 350520"/>
                  <a:gd name="connsiteY9" fmla="*/ 0 h 180542"/>
                  <a:gd name="connsiteX10" fmla="*/ 0 w 350520"/>
                  <a:gd name="connsiteY10" fmla="*/ 3048 h 180542"/>
                  <a:gd name="connsiteX11" fmla="*/ 6096 w 350520"/>
                  <a:gd name="connsiteY11" fmla="*/ 170688 h 180542"/>
                  <a:gd name="connsiteX0" fmla="*/ 6096 w 350520"/>
                  <a:gd name="connsiteY0" fmla="*/ 170688 h 179832"/>
                  <a:gd name="connsiteX1" fmla="*/ 6096 w 350520"/>
                  <a:gd name="connsiteY1" fmla="*/ 170688 h 179832"/>
                  <a:gd name="connsiteX2" fmla="*/ 85344 w 350520"/>
                  <a:gd name="connsiteY2" fmla="*/ 179832 h 179832"/>
                  <a:gd name="connsiteX3" fmla="*/ 82296 w 350520"/>
                  <a:gd name="connsiteY3" fmla="*/ 170688 h 179832"/>
                  <a:gd name="connsiteX4" fmla="*/ 82296 w 350520"/>
                  <a:gd name="connsiteY4" fmla="*/ 60960 h 179832"/>
                  <a:gd name="connsiteX5" fmla="*/ 274320 w 350520"/>
                  <a:gd name="connsiteY5" fmla="*/ 64008 h 179832"/>
                  <a:gd name="connsiteX6" fmla="*/ 277368 w 350520"/>
                  <a:gd name="connsiteY6" fmla="*/ 176784 h 179832"/>
                  <a:gd name="connsiteX7" fmla="*/ 350520 w 350520"/>
                  <a:gd name="connsiteY7" fmla="*/ 176784 h 179832"/>
                  <a:gd name="connsiteX8" fmla="*/ 350520 w 350520"/>
                  <a:gd name="connsiteY8" fmla="*/ 0 h 179832"/>
                  <a:gd name="connsiteX9" fmla="*/ 0 w 350520"/>
                  <a:gd name="connsiteY9" fmla="*/ 3048 h 179832"/>
                  <a:gd name="connsiteX10" fmla="*/ 6096 w 350520"/>
                  <a:gd name="connsiteY10" fmla="*/ 170688 h 179832"/>
                  <a:gd name="connsiteX0" fmla="*/ 6096 w 350520"/>
                  <a:gd name="connsiteY0" fmla="*/ 170688 h 178816"/>
                  <a:gd name="connsiteX1" fmla="*/ 6096 w 350520"/>
                  <a:gd name="connsiteY1" fmla="*/ 170688 h 178816"/>
                  <a:gd name="connsiteX2" fmla="*/ 82296 w 350520"/>
                  <a:gd name="connsiteY2" fmla="*/ 170688 h 178816"/>
                  <a:gd name="connsiteX3" fmla="*/ 82296 w 350520"/>
                  <a:gd name="connsiteY3" fmla="*/ 60960 h 178816"/>
                  <a:gd name="connsiteX4" fmla="*/ 274320 w 350520"/>
                  <a:gd name="connsiteY4" fmla="*/ 64008 h 178816"/>
                  <a:gd name="connsiteX5" fmla="*/ 277368 w 350520"/>
                  <a:gd name="connsiteY5" fmla="*/ 176784 h 178816"/>
                  <a:gd name="connsiteX6" fmla="*/ 350520 w 350520"/>
                  <a:gd name="connsiteY6" fmla="*/ 176784 h 178816"/>
                  <a:gd name="connsiteX7" fmla="*/ 350520 w 350520"/>
                  <a:gd name="connsiteY7" fmla="*/ 0 h 178816"/>
                  <a:gd name="connsiteX8" fmla="*/ 0 w 350520"/>
                  <a:gd name="connsiteY8" fmla="*/ 3048 h 178816"/>
                  <a:gd name="connsiteX9" fmla="*/ 6096 w 350520"/>
                  <a:gd name="connsiteY9" fmla="*/ 170688 h 178816"/>
                  <a:gd name="connsiteX0" fmla="*/ 6096 w 350520"/>
                  <a:gd name="connsiteY0" fmla="*/ 170688 h 180580"/>
                  <a:gd name="connsiteX1" fmla="*/ 6096 w 350520"/>
                  <a:gd name="connsiteY1" fmla="*/ 170688 h 180580"/>
                  <a:gd name="connsiteX2" fmla="*/ 82296 w 350520"/>
                  <a:gd name="connsiteY2" fmla="*/ 170688 h 180580"/>
                  <a:gd name="connsiteX3" fmla="*/ 82296 w 350520"/>
                  <a:gd name="connsiteY3" fmla="*/ 60960 h 180580"/>
                  <a:gd name="connsiteX4" fmla="*/ 274320 w 350520"/>
                  <a:gd name="connsiteY4" fmla="*/ 64008 h 180580"/>
                  <a:gd name="connsiteX5" fmla="*/ 277368 w 350520"/>
                  <a:gd name="connsiteY5" fmla="*/ 176784 h 180580"/>
                  <a:gd name="connsiteX6" fmla="*/ 350520 w 350520"/>
                  <a:gd name="connsiteY6" fmla="*/ 176784 h 180580"/>
                  <a:gd name="connsiteX7" fmla="*/ 350520 w 350520"/>
                  <a:gd name="connsiteY7" fmla="*/ 0 h 180580"/>
                  <a:gd name="connsiteX8" fmla="*/ 0 w 350520"/>
                  <a:gd name="connsiteY8" fmla="*/ 3048 h 180580"/>
                  <a:gd name="connsiteX9" fmla="*/ 6096 w 350520"/>
                  <a:gd name="connsiteY9" fmla="*/ 170688 h 180580"/>
                  <a:gd name="connsiteX0" fmla="*/ 6096 w 350520"/>
                  <a:gd name="connsiteY0" fmla="*/ 170688 h 176784"/>
                  <a:gd name="connsiteX1" fmla="*/ 6096 w 350520"/>
                  <a:gd name="connsiteY1" fmla="*/ 170688 h 176784"/>
                  <a:gd name="connsiteX2" fmla="*/ 82296 w 350520"/>
                  <a:gd name="connsiteY2" fmla="*/ 170688 h 176784"/>
                  <a:gd name="connsiteX3" fmla="*/ 82296 w 350520"/>
                  <a:gd name="connsiteY3" fmla="*/ 60960 h 176784"/>
                  <a:gd name="connsiteX4" fmla="*/ 274320 w 350520"/>
                  <a:gd name="connsiteY4" fmla="*/ 64008 h 176784"/>
                  <a:gd name="connsiteX5" fmla="*/ 277368 w 350520"/>
                  <a:gd name="connsiteY5" fmla="*/ 176784 h 176784"/>
                  <a:gd name="connsiteX6" fmla="*/ 350520 w 350520"/>
                  <a:gd name="connsiteY6" fmla="*/ 176784 h 176784"/>
                  <a:gd name="connsiteX7" fmla="*/ 350520 w 350520"/>
                  <a:gd name="connsiteY7" fmla="*/ 0 h 176784"/>
                  <a:gd name="connsiteX8" fmla="*/ 0 w 350520"/>
                  <a:gd name="connsiteY8" fmla="*/ 3048 h 176784"/>
                  <a:gd name="connsiteX9" fmla="*/ 6096 w 350520"/>
                  <a:gd name="connsiteY9" fmla="*/ 170688 h 176784"/>
                  <a:gd name="connsiteX0" fmla="*/ 6096 w 350520"/>
                  <a:gd name="connsiteY0" fmla="*/ 179832 h 179832"/>
                  <a:gd name="connsiteX1" fmla="*/ 6096 w 350520"/>
                  <a:gd name="connsiteY1" fmla="*/ 170688 h 179832"/>
                  <a:gd name="connsiteX2" fmla="*/ 82296 w 350520"/>
                  <a:gd name="connsiteY2" fmla="*/ 170688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  <a:gd name="connsiteX9" fmla="*/ 6096 w 350520"/>
                  <a:gd name="connsiteY9" fmla="*/ 179832 h 179832"/>
                  <a:gd name="connsiteX0" fmla="*/ 6096 w 350520"/>
                  <a:gd name="connsiteY0" fmla="*/ 179832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9" fmla="*/ 6096 w 350520"/>
                  <a:gd name="connsiteY9" fmla="*/ 179832 h 185928"/>
                  <a:gd name="connsiteX0" fmla="*/ 881 w 354449"/>
                  <a:gd name="connsiteY0" fmla="*/ 210312 h 210312"/>
                  <a:gd name="connsiteX1" fmla="*/ 10025 w 354449"/>
                  <a:gd name="connsiteY1" fmla="*/ 170688 h 210312"/>
                  <a:gd name="connsiteX2" fmla="*/ 86225 w 354449"/>
                  <a:gd name="connsiteY2" fmla="*/ 185928 h 210312"/>
                  <a:gd name="connsiteX3" fmla="*/ 86225 w 354449"/>
                  <a:gd name="connsiteY3" fmla="*/ 60960 h 210312"/>
                  <a:gd name="connsiteX4" fmla="*/ 278249 w 354449"/>
                  <a:gd name="connsiteY4" fmla="*/ 64008 h 210312"/>
                  <a:gd name="connsiteX5" fmla="*/ 281297 w 354449"/>
                  <a:gd name="connsiteY5" fmla="*/ 176784 h 210312"/>
                  <a:gd name="connsiteX6" fmla="*/ 354449 w 354449"/>
                  <a:gd name="connsiteY6" fmla="*/ 176784 h 210312"/>
                  <a:gd name="connsiteX7" fmla="*/ 354449 w 354449"/>
                  <a:gd name="connsiteY7" fmla="*/ 0 h 210312"/>
                  <a:gd name="connsiteX8" fmla="*/ 3929 w 354449"/>
                  <a:gd name="connsiteY8" fmla="*/ 3048 h 210312"/>
                  <a:gd name="connsiteX9" fmla="*/ 881 w 354449"/>
                  <a:gd name="connsiteY9" fmla="*/ 210312 h 210312"/>
                  <a:gd name="connsiteX0" fmla="*/ 0 w 350520"/>
                  <a:gd name="connsiteY0" fmla="*/ 3048 h 185928"/>
                  <a:gd name="connsiteX1" fmla="*/ 6096 w 350520"/>
                  <a:gd name="connsiteY1" fmla="*/ 170688 h 185928"/>
                  <a:gd name="connsiteX2" fmla="*/ 82296 w 350520"/>
                  <a:gd name="connsiteY2" fmla="*/ 185928 h 185928"/>
                  <a:gd name="connsiteX3" fmla="*/ 82296 w 350520"/>
                  <a:gd name="connsiteY3" fmla="*/ 60960 h 185928"/>
                  <a:gd name="connsiteX4" fmla="*/ 274320 w 350520"/>
                  <a:gd name="connsiteY4" fmla="*/ 64008 h 185928"/>
                  <a:gd name="connsiteX5" fmla="*/ 277368 w 350520"/>
                  <a:gd name="connsiteY5" fmla="*/ 176784 h 185928"/>
                  <a:gd name="connsiteX6" fmla="*/ 350520 w 350520"/>
                  <a:gd name="connsiteY6" fmla="*/ 176784 h 185928"/>
                  <a:gd name="connsiteX7" fmla="*/ 350520 w 350520"/>
                  <a:gd name="connsiteY7" fmla="*/ 0 h 185928"/>
                  <a:gd name="connsiteX8" fmla="*/ 0 w 350520"/>
                  <a:gd name="connsiteY8" fmla="*/ 3048 h 185928"/>
                  <a:gd name="connsiteX0" fmla="*/ 3048 w 353568"/>
                  <a:gd name="connsiteY0" fmla="*/ 3048 h 192762"/>
                  <a:gd name="connsiteX1" fmla="*/ 0 w 353568"/>
                  <a:gd name="connsiteY1" fmla="*/ 179832 h 192762"/>
                  <a:gd name="connsiteX2" fmla="*/ 85344 w 353568"/>
                  <a:gd name="connsiteY2" fmla="*/ 185928 h 192762"/>
                  <a:gd name="connsiteX3" fmla="*/ 85344 w 353568"/>
                  <a:gd name="connsiteY3" fmla="*/ 60960 h 192762"/>
                  <a:gd name="connsiteX4" fmla="*/ 277368 w 353568"/>
                  <a:gd name="connsiteY4" fmla="*/ 64008 h 192762"/>
                  <a:gd name="connsiteX5" fmla="*/ 280416 w 353568"/>
                  <a:gd name="connsiteY5" fmla="*/ 176784 h 192762"/>
                  <a:gd name="connsiteX6" fmla="*/ 353568 w 353568"/>
                  <a:gd name="connsiteY6" fmla="*/ 176784 h 192762"/>
                  <a:gd name="connsiteX7" fmla="*/ 353568 w 353568"/>
                  <a:gd name="connsiteY7" fmla="*/ 0 h 192762"/>
                  <a:gd name="connsiteX8" fmla="*/ 3048 w 353568"/>
                  <a:gd name="connsiteY8" fmla="*/ 3048 h 192762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3048 w 353568"/>
                  <a:gd name="connsiteY0" fmla="*/ 3048 h 185928"/>
                  <a:gd name="connsiteX1" fmla="*/ 0 w 353568"/>
                  <a:gd name="connsiteY1" fmla="*/ 179832 h 185928"/>
                  <a:gd name="connsiteX2" fmla="*/ 85344 w 353568"/>
                  <a:gd name="connsiteY2" fmla="*/ 185928 h 185928"/>
                  <a:gd name="connsiteX3" fmla="*/ 85344 w 353568"/>
                  <a:gd name="connsiteY3" fmla="*/ 60960 h 185928"/>
                  <a:gd name="connsiteX4" fmla="*/ 277368 w 353568"/>
                  <a:gd name="connsiteY4" fmla="*/ 64008 h 185928"/>
                  <a:gd name="connsiteX5" fmla="*/ 280416 w 353568"/>
                  <a:gd name="connsiteY5" fmla="*/ 176784 h 185928"/>
                  <a:gd name="connsiteX6" fmla="*/ 353568 w 353568"/>
                  <a:gd name="connsiteY6" fmla="*/ 176784 h 185928"/>
                  <a:gd name="connsiteX7" fmla="*/ 353568 w 353568"/>
                  <a:gd name="connsiteY7" fmla="*/ 0 h 185928"/>
                  <a:gd name="connsiteX8" fmla="*/ 3048 w 353568"/>
                  <a:gd name="connsiteY8" fmla="*/ 3048 h 185928"/>
                  <a:gd name="connsiteX0" fmla="*/ 8630 w 359150"/>
                  <a:gd name="connsiteY0" fmla="*/ 3048 h 192927"/>
                  <a:gd name="connsiteX1" fmla="*/ 5582 w 359150"/>
                  <a:gd name="connsiteY1" fmla="*/ 179832 h 192927"/>
                  <a:gd name="connsiteX2" fmla="*/ 90926 w 359150"/>
                  <a:gd name="connsiteY2" fmla="*/ 179832 h 192927"/>
                  <a:gd name="connsiteX3" fmla="*/ 90926 w 359150"/>
                  <a:gd name="connsiteY3" fmla="*/ 60960 h 192927"/>
                  <a:gd name="connsiteX4" fmla="*/ 282950 w 359150"/>
                  <a:gd name="connsiteY4" fmla="*/ 64008 h 192927"/>
                  <a:gd name="connsiteX5" fmla="*/ 285998 w 359150"/>
                  <a:gd name="connsiteY5" fmla="*/ 176784 h 192927"/>
                  <a:gd name="connsiteX6" fmla="*/ 359150 w 359150"/>
                  <a:gd name="connsiteY6" fmla="*/ 176784 h 192927"/>
                  <a:gd name="connsiteX7" fmla="*/ 359150 w 359150"/>
                  <a:gd name="connsiteY7" fmla="*/ 0 h 192927"/>
                  <a:gd name="connsiteX8" fmla="*/ 8630 w 359150"/>
                  <a:gd name="connsiteY8" fmla="*/ 3048 h 192927"/>
                  <a:gd name="connsiteX0" fmla="*/ 8630 w 359150"/>
                  <a:gd name="connsiteY0" fmla="*/ 3048 h 179832"/>
                  <a:gd name="connsiteX1" fmla="*/ 5582 w 359150"/>
                  <a:gd name="connsiteY1" fmla="*/ 179832 h 179832"/>
                  <a:gd name="connsiteX2" fmla="*/ 90926 w 359150"/>
                  <a:gd name="connsiteY2" fmla="*/ 179832 h 179832"/>
                  <a:gd name="connsiteX3" fmla="*/ 90926 w 359150"/>
                  <a:gd name="connsiteY3" fmla="*/ 60960 h 179832"/>
                  <a:gd name="connsiteX4" fmla="*/ 282950 w 359150"/>
                  <a:gd name="connsiteY4" fmla="*/ 64008 h 179832"/>
                  <a:gd name="connsiteX5" fmla="*/ 285998 w 359150"/>
                  <a:gd name="connsiteY5" fmla="*/ 176784 h 179832"/>
                  <a:gd name="connsiteX6" fmla="*/ 359150 w 359150"/>
                  <a:gd name="connsiteY6" fmla="*/ 176784 h 179832"/>
                  <a:gd name="connsiteX7" fmla="*/ 359150 w 359150"/>
                  <a:gd name="connsiteY7" fmla="*/ 0 h 179832"/>
                  <a:gd name="connsiteX8" fmla="*/ 8630 w 359150"/>
                  <a:gd name="connsiteY8" fmla="*/ 3048 h 179832"/>
                  <a:gd name="connsiteX0" fmla="*/ 3048 w 353568"/>
                  <a:gd name="connsiteY0" fmla="*/ 3048 h 179832"/>
                  <a:gd name="connsiteX1" fmla="*/ 0 w 353568"/>
                  <a:gd name="connsiteY1" fmla="*/ 179832 h 179832"/>
                  <a:gd name="connsiteX2" fmla="*/ 85344 w 353568"/>
                  <a:gd name="connsiteY2" fmla="*/ 179832 h 179832"/>
                  <a:gd name="connsiteX3" fmla="*/ 85344 w 353568"/>
                  <a:gd name="connsiteY3" fmla="*/ 60960 h 179832"/>
                  <a:gd name="connsiteX4" fmla="*/ 277368 w 353568"/>
                  <a:gd name="connsiteY4" fmla="*/ 64008 h 179832"/>
                  <a:gd name="connsiteX5" fmla="*/ 280416 w 353568"/>
                  <a:gd name="connsiteY5" fmla="*/ 176784 h 179832"/>
                  <a:gd name="connsiteX6" fmla="*/ 353568 w 353568"/>
                  <a:gd name="connsiteY6" fmla="*/ 176784 h 179832"/>
                  <a:gd name="connsiteX7" fmla="*/ 353568 w 353568"/>
                  <a:gd name="connsiteY7" fmla="*/ 0 h 179832"/>
                  <a:gd name="connsiteX8" fmla="*/ 3048 w 353568"/>
                  <a:gd name="connsiteY8" fmla="*/ 3048 h 179832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88637"/>
                  <a:gd name="connsiteX1" fmla="*/ 74 w 350520"/>
                  <a:gd name="connsiteY1" fmla="*/ 179832 h 188637"/>
                  <a:gd name="connsiteX2" fmla="*/ 82296 w 350520"/>
                  <a:gd name="connsiteY2" fmla="*/ 179832 h 188637"/>
                  <a:gd name="connsiteX3" fmla="*/ 82296 w 350520"/>
                  <a:gd name="connsiteY3" fmla="*/ 60960 h 188637"/>
                  <a:gd name="connsiteX4" fmla="*/ 274320 w 350520"/>
                  <a:gd name="connsiteY4" fmla="*/ 64008 h 188637"/>
                  <a:gd name="connsiteX5" fmla="*/ 277368 w 350520"/>
                  <a:gd name="connsiteY5" fmla="*/ 176784 h 188637"/>
                  <a:gd name="connsiteX6" fmla="*/ 350520 w 350520"/>
                  <a:gd name="connsiteY6" fmla="*/ 176784 h 188637"/>
                  <a:gd name="connsiteX7" fmla="*/ 350520 w 350520"/>
                  <a:gd name="connsiteY7" fmla="*/ 0 h 188637"/>
                  <a:gd name="connsiteX8" fmla="*/ 0 w 350520"/>
                  <a:gd name="connsiteY8" fmla="*/ 3048 h 188637"/>
                  <a:gd name="connsiteX0" fmla="*/ 0 w 350520"/>
                  <a:gd name="connsiteY0" fmla="*/ 3048 h 179832"/>
                  <a:gd name="connsiteX1" fmla="*/ 74 w 350520"/>
                  <a:gd name="connsiteY1" fmla="*/ 179832 h 179832"/>
                  <a:gd name="connsiteX2" fmla="*/ 82296 w 350520"/>
                  <a:gd name="connsiteY2" fmla="*/ 179832 h 179832"/>
                  <a:gd name="connsiteX3" fmla="*/ 82296 w 350520"/>
                  <a:gd name="connsiteY3" fmla="*/ 60960 h 179832"/>
                  <a:gd name="connsiteX4" fmla="*/ 274320 w 350520"/>
                  <a:gd name="connsiteY4" fmla="*/ 64008 h 179832"/>
                  <a:gd name="connsiteX5" fmla="*/ 277368 w 350520"/>
                  <a:gd name="connsiteY5" fmla="*/ 176784 h 179832"/>
                  <a:gd name="connsiteX6" fmla="*/ 350520 w 350520"/>
                  <a:gd name="connsiteY6" fmla="*/ 176784 h 179832"/>
                  <a:gd name="connsiteX7" fmla="*/ 350520 w 350520"/>
                  <a:gd name="connsiteY7" fmla="*/ 0 h 179832"/>
                  <a:gd name="connsiteX8" fmla="*/ 0 w 350520"/>
                  <a:gd name="connsiteY8" fmla="*/ 3048 h 17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0520" h="179832">
                    <a:moveTo>
                      <a:pt x="0" y="3048"/>
                    </a:moveTo>
                    <a:cubicBezTo>
                      <a:pt x="25" y="61976"/>
                      <a:pt x="49" y="120904"/>
                      <a:pt x="74" y="179832"/>
                    </a:cubicBezTo>
                    <a:lnTo>
                      <a:pt x="82296" y="179832"/>
                    </a:lnTo>
                    <a:lnTo>
                      <a:pt x="82296" y="60960"/>
                    </a:lnTo>
                    <a:lnTo>
                      <a:pt x="274320" y="64008"/>
                    </a:lnTo>
                    <a:lnTo>
                      <a:pt x="277368" y="176784"/>
                    </a:lnTo>
                    <a:lnTo>
                      <a:pt x="350520" y="176784"/>
                    </a:lnTo>
                    <a:lnTo>
                      <a:pt x="350520" y="0"/>
                    </a:lnTo>
                    <a:lnTo>
                      <a:pt x="0" y="304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1419186" y="5257800"/>
            <a:ext cx="6447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Data Access, Utility Calculation, 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Choice Probability Calculation, Random Number Draw, …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8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011 PB Corporate">
      <a:dk1>
        <a:srgbClr val="5B6268"/>
      </a:dk1>
      <a:lt1>
        <a:sysClr val="window" lastClr="FFFFFF"/>
      </a:lt1>
      <a:dk2>
        <a:srgbClr val="005D94"/>
      </a:dk2>
      <a:lt2>
        <a:srgbClr val="F4F4F4"/>
      </a:lt2>
      <a:accent1>
        <a:srgbClr val="4BACC6"/>
      </a:accent1>
      <a:accent2>
        <a:srgbClr val="FCBC37"/>
      </a:accent2>
      <a:accent3>
        <a:srgbClr val="0065A2"/>
      </a:accent3>
      <a:accent4>
        <a:srgbClr val="9BBB59"/>
      </a:accent4>
      <a:accent5>
        <a:srgbClr val="8064A2"/>
      </a:accent5>
      <a:accent6>
        <a:srgbClr val="FF713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17672</TotalTime>
  <Words>669</Words>
  <Application>Microsoft Office PowerPoint</Application>
  <PresentationFormat>On-screen Show (4:3)</PresentationFormat>
  <Paragraphs>141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Configurable &amp; Reusable Software for Activity-Based Travel Demand Modeling</vt:lpstr>
      <vt:lpstr>Objectives</vt:lpstr>
      <vt:lpstr>One Size Does Not Fit All</vt:lpstr>
      <vt:lpstr>CT-RAMP</vt:lpstr>
      <vt:lpstr>Reusable Software - How?</vt:lpstr>
      <vt:lpstr>PowerPoint Presentation</vt:lpstr>
      <vt:lpstr>Example</vt:lpstr>
      <vt:lpstr>Design Tactic #1</vt:lpstr>
      <vt:lpstr>Design Tactic #2</vt:lpstr>
      <vt:lpstr>Design Tactic #3</vt:lpstr>
      <vt:lpstr>PowerPoint Presentation</vt:lpstr>
      <vt:lpstr>PowerPoint Presentation</vt:lpstr>
      <vt:lpstr>Design Tactic #4</vt:lpstr>
      <vt:lpstr>Design Tactic #5</vt:lpstr>
      <vt:lpstr>Domain Specific Expression and Modeling Language </vt:lpstr>
      <vt:lpstr>  </vt:lpstr>
    </vt:vector>
  </TitlesOfParts>
  <Company>Parsons Brinckerhoff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Cameron Booth</dc:creator>
  <cp:lastModifiedBy>Guo, Jessica Y.</cp:lastModifiedBy>
  <cp:revision>518</cp:revision>
  <dcterms:created xsi:type="dcterms:W3CDTF">2011-06-23T21:28:02Z</dcterms:created>
  <dcterms:modified xsi:type="dcterms:W3CDTF">2015-05-18T02:05:43Z</dcterms:modified>
</cp:coreProperties>
</file>