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62" r:id="rId3"/>
    <p:sldId id="260" r:id="rId4"/>
    <p:sldId id="263" r:id="rId5"/>
    <p:sldId id="264" r:id="rId6"/>
    <p:sldId id="274" r:id="rId7"/>
    <p:sldId id="275" r:id="rId8"/>
    <p:sldId id="303" r:id="rId9"/>
    <p:sldId id="272" r:id="rId10"/>
    <p:sldId id="265" r:id="rId11"/>
    <p:sldId id="266" r:id="rId12"/>
    <p:sldId id="273" r:id="rId13"/>
    <p:sldId id="276" r:id="rId14"/>
    <p:sldId id="279" r:id="rId15"/>
    <p:sldId id="278" r:id="rId16"/>
    <p:sldId id="305" r:id="rId17"/>
    <p:sldId id="280" r:id="rId18"/>
    <p:sldId id="270" r:id="rId19"/>
    <p:sldId id="281" r:id="rId20"/>
    <p:sldId id="282" r:id="rId21"/>
    <p:sldId id="300" r:id="rId22"/>
    <p:sldId id="283" r:id="rId23"/>
    <p:sldId id="286" r:id="rId24"/>
    <p:sldId id="295" r:id="rId25"/>
    <p:sldId id="292" r:id="rId26"/>
    <p:sldId id="289" r:id="rId27"/>
    <p:sldId id="288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7" autoAdjust="0"/>
    <p:restoredTop sz="96800" autoAdjust="0"/>
  </p:normalViewPr>
  <p:slideViewPr>
    <p:cSldViewPr>
      <p:cViewPr>
        <p:scale>
          <a:sx n="60" d="100"/>
          <a:sy n="60" d="100"/>
        </p:scale>
        <p:origin x="-142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arinis\Documents\ODOT%20Managed%20Lanes%20Study\Tertiary%20Screening\BCA\Tertiary_Screening_Summary_File_BCA_rev12_New%20Cos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'Figure 1'!$B$26</c:f>
              <c:strCache>
                <c:ptCount val="1"/>
                <c:pt idx="0">
                  <c:v>BCR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0"/>
            <c:invertIfNegative val="1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2"/>
            <c:invertIfNegative val="0"/>
            <c:bubble3D val="0"/>
            <c:spPr>
              <a:gradFill>
                <a:gsLst>
                  <a:gs pos="0">
                    <a:srgbClr val="C0504D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1'!$C$8:$O$8</c:f>
              <c:strCache>
                <c:ptCount val="13"/>
                <c:pt idx="0">
                  <c:v>Ramp Meter I-275</c:v>
                </c:pt>
                <c:pt idx="1">
                  <c:v>Ramp Meter I-75</c:v>
                </c:pt>
                <c:pt idx="2">
                  <c:v>I-75 No-build to Existing</c:v>
                </c:pt>
                <c:pt idx="3">
                  <c:v>Choice Lane I-75 to Existing</c:v>
                </c:pt>
                <c:pt idx="4">
                  <c:v>Hard Shoulder Alt 4B</c:v>
                </c:pt>
                <c:pt idx="5">
                  <c:v>Hard Shoulder Alt 3</c:v>
                </c:pt>
                <c:pt idx="6">
                  <c:v>Hard Shoulder Alt 1</c:v>
                </c:pt>
                <c:pt idx="7">
                  <c:v>Hard Shoulder Alt 5</c:v>
                </c:pt>
                <c:pt idx="8">
                  <c:v>Hard Shoulder Alt 6</c:v>
                </c:pt>
                <c:pt idx="9">
                  <c:v>Speed Harm. I-275</c:v>
                </c:pt>
                <c:pt idx="10">
                  <c:v>Speed Harm. I-71</c:v>
                </c:pt>
                <c:pt idx="11">
                  <c:v>Speed Harm I-75</c:v>
                </c:pt>
                <c:pt idx="12">
                  <c:v>Choice Lane I -75 to No-build</c:v>
                </c:pt>
              </c:strCache>
            </c:strRef>
          </c:cat>
          <c:val>
            <c:numRef>
              <c:f>'Figure 1'!$C$26:$O$26</c:f>
              <c:numCache>
                <c:formatCode>_(* #,##0.00_);_(* \(#,##0.00\);_(* "-"??_);_(@_)</c:formatCode>
                <c:ptCount val="13"/>
                <c:pt idx="0">
                  <c:v>13.237713316050648</c:v>
                </c:pt>
                <c:pt idx="1">
                  <c:v>4.0407393220342334</c:v>
                </c:pt>
                <c:pt idx="2">
                  <c:v>2.3878974457630209</c:v>
                </c:pt>
                <c:pt idx="3">
                  <c:v>2.307229200585899</c:v>
                </c:pt>
                <c:pt idx="4">
                  <c:v>2.3047745208810357</c:v>
                </c:pt>
                <c:pt idx="5">
                  <c:v>2.0142276349150348</c:v>
                </c:pt>
                <c:pt idx="6">
                  <c:v>1.8613148357436573</c:v>
                </c:pt>
                <c:pt idx="7">
                  <c:v>1.5618809975997718</c:v>
                </c:pt>
                <c:pt idx="8">
                  <c:v>1.3770698930794913</c:v>
                </c:pt>
                <c:pt idx="9">
                  <c:v>0.59610611086855059</c:v>
                </c:pt>
                <c:pt idx="10">
                  <c:v>0.46025341157751193</c:v>
                </c:pt>
                <c:pt idx="11">
                  <c:v>0.30495107996955512</c:v>
                </c:pt>
                <c:pt idx="12">
                  <c:v>-1.9153447852809118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91680"/>
        <c:axId val="84793216"/>
      </c:barChart>
      <c:catAx>
        <c:axId val="8479168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/>
          <a:lstStyle/>
          <a:p>
            <a:pPr>
              <a:defRPr sz="1300" baseline="0"/>
            </a:pPr>
            <a:endParaRPr lang="en-US"/>
          </a:p>
        </c:txPr>
        <c:crossAx val="84793216"/>
        <c:crosses val="autoZero"/>
        <c:auto val="1"/>
        <c:lblAlgn val="ctr"/>
        <c:lblOffset val="100"/>
        <c:noMultiLvlLbl val="0"/>
      </c:catAx>
      <c:valAx>
        <c:axId val="84793216"/>
        <c:scaling>
          <c:orientation val="minMax"/>
          <c:max val="14"/>
        </c:scaling>
        <c:delete val="0"/>
        <c:axPos val="l"/>
        <c:majorGridlines>
          <c:spPr>
            <a:ln>
              <a:solidFill>
                <a:schemeClr val="accent1"/>
              </a:solidFill>
              <a:prstDash val="sysDot"/>
            </a:ln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84791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0.57407</cdr:x>
      <cdr:y>0.16836</cdr:y>
    </cdr:from>
    <cdr:to>
      <cdr:x>0.70555</cdr:x>
      <cdr:y>0.2441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400" y="762000"/>
          <a:ext cx="1082028" cy="342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BCR &gt; 1.0</a:t>
          </a:r>
        </a:p>
      </cdr:txBody>
    </cdr:sp>
  </cdr:relSizeAnchor>
  <cdr:relSizeAnchor xmlns:cdr="http://schemas.openxmlformats.org/drawingml/2006/chartDrawing">
    <cdr:from>
      <cdr:x>0.72222</cdr:x>
      <cdr:y>0.16836</cdr:y>
    </cdr:from>
    <cdr:to>
      <cdr:x>0.88351</cdr:x>
      <cdr:y>0.2194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43600" y="762000"/>
          <a:ext cx="1327352" cy="231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/>
            <a:t>BCR &lt; 1.0</a:t>
          </a:r>
        </a:p>
      </cdr:txBody>
    </cdr:sp>
  </cdr:relSizeAnchor>
  <cdr:relSizeAnchor xmlns:cdr="http://schemas.openxmlformats.org/drawingml/2006/chartDrawing">
    <cdr:from>
      <cdr:x>0.7037</cdr:x>
      <cdr:y>0.03155</cdr:y>
    </cdr:from>
    <cdr:to>
      <cdr:x>0.7037</cdr:x>
      <cdr:y>0.5198</cdr:y>
    </cdr:to>
    <cdr:sp macro="" textlink="">
      <cdr:nvSpPr>
        <cdr:cNvPr id="17" name="Straight Connector 16"/>
        <cdr:cNvSpPr/>
      </cdr:nvSpPr>
      <cdr:spPr>
        <a:xfrm xmlns:a="http://schemas.openxmlformats.org/drawingml/2006/main" flipV="1">
          <a:off x="5791200" y="152400"/>
          <a:ext cx="0" cy="2358618"/>
        </a:xfrm>
        <a:prstGeom xmlns:a="http://schemas.openxmlformats.org/drawingml/2006/main" prst="line">
          <a:avLst/>
        </a:prstGeom>
        <a:ln xmlns:a="http://schemas.openxmlformats.org/drawingml/2006/main" w="3492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72F57-B22C-4ED0-AD1D-B6BC24475262}" type="datetimeFigureOut">
              <a:rPr lang="en-US" smtClean="0"/>
              <a:t>5/18/2015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2786A-49A6-4613-A955-5344E077A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0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87E1B4-5C40-4E62-BA52-30605C2D3838}" type="datetime1">
              <a:rPr lang="en-US" smtClean="0"/>
              <a:t>5/18/2015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ODOT ATDM Strategies Evaluation and Application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145D-A56C-48A1-B209-146523484BA3}" type="datetime1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ODOT ATDM Strategies Evaluation and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25EAD1D-DD1B-4FD9-8AA0-49C6E6E6EB46}" type="datetime1">
              <a:rPr lang="en-US" smtClean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ODOT ATDM Strategies Evaluation and Application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762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287E1B4-5C40-4E62-BA52-30605C2D3838}" type="datetime1">
              <a:rPr lang="en-US" smtClean="0"/>
              <a:pPr/>
              <a:t>5/18/2015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ODOT ATDM Strategies Evaluation and Application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5026F3-C9A8-47B0-97D0-6D39CFDFEB57}" type="datetime1">
              <a:rPr lang="en-US" smtClean="0"/>
              <a:t>5/18/2015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 b="1"/>
            </a:lvl1pPr>
          </a:lstStyle>
          <a:p>
            <a:r>
              <a:rPr lang="en-US" dirty="0" smtClean="0"/>
              <a:t>ODOT ATDM Strategies Evaluation and Application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FAA383-9F14-4EB7-AAD9-94C1BC88A9A2}" type="datetime1">
              <a:rPr lang="en-US" smtClean="0"/>
              <a:t>5/18/2015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 b="1"/>
            </a:lvl1pPr>
          </a:lstStyle>
          <a:p>
            <a:r>
              <a:rPr lang="en-US" dirty="0" smtClean="0"/>
              <a:t>ODOT ATDM Strategies Evaluation and Application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762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BC7E-870C-412B-94F5-8E31912ADC4C}" type="datetime1">
              <a:rPr lang="en-US" smtClean="0"/>
              <a:t>5/18/2015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ODOT ATDM Strategies Evaluation and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9130-8A7D-4169-BCCC-7A54B33A0D25}" type="datetime1">
              <a:rPr lang="en-US" smtClean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ODOT ATDM Strategies Evaluation and Application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7A61B03-3662-4ECA-9EFE-A5030D9FC047}" type="datetime1">
              <a:rPr lang="en-US" smtClean="0"/>
              <a:t>5/18/2015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>
            <a:lvl1pPr algn="l">
              <a:defRPr b="1"/>
            </a:lvl1pPr>
          </a:lstStyle>
          <a:p>
            <a:r>
              <a:rPr lang="en-US" dirty="0" smtClean="0"/>
              <a:t>ODOT ATDM Strategies Evaluation and Application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158240"/>
            <a:ext cx="8153400" cy="4968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83820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8392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88392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87598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EADD86-ACCE-427E-9C3A-0BB9178CAA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0" descr="AECOM_Logo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48400"/>
            <a:ext cx="11350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838200"/>
            <a:ext cx="6477000" cy="4495800"/>
          </a:xfrm>
        </p:spPr>
        <p:txBody>
          <a:bodyPr>
            <a:normAutofit/>
          </a:bodyPr>
          <a:lstStyle/>
          <a:p>
            <a:r>
              <a:rPr lang="en-US" sz="3200" b="1" cap="none" dirty="0" smtClean="0"/>
              <a:t>Evaluation and Application of </a:t>
            </a:r>
            <a:br>
              <a:rPr lang="en-US" sz="3200" b="1" cap="none" dirty="0" smtClean="0"/>
            </a:br>
            <a:r>
              <a:rPr lang="en-US" sz="3200" b="1" cap="none" dirty="0" smtClean="0"/>
              <a:t>Active Traffic and Demand Management (ATDM) Strategies, including Managed Lanes </a:t>
            </a:r>
            <a:r>
              <a:rPr lang="en-US" sz="3200" b="1" cap="none" dirty="0"/>
              <a:t>f</a:t>
            </a:r>
            <a:r>
              <a:rPr lang="en-US" sz="3200" b="1" cap="none" dirty="0" smtClean="0"/>
              <a:t>or </a:t>
            </a:r>
            <a:br>
              <a:rPr lang="en-US" sz="3200" b="1" cap="none" dirty="0" smtClean="0"/>
            </a:br>
            <a:r>
              <a:rPr lang="en-US" sz="3200" b="1" cap="none" dirty="0" smtClean="0"/>
              <a:t>Urban Corridors in Ohio</a:t>
            </a:r>
            <a:r>
              <a:rPr lang="en-US" sz="3600" b="1" cap="none" dirty="0" smtClean="0"/>
              <a:t/>
            </a:r>
            <a:br>
              <a:rPr lang="en-US" sz="3600" b="1" cap="none" dirty="0" smtClean="0"/>
            </a:br>
            <a:r>
              <a:rPr lang="en-US" b="1" cap="none" dirty="0"/>
              <a:t/>
            </a:r>
            <a:br>
              <a:rPr lang="en-US" b="1" cap="none" dirty="0"/>
            </a:br>
            <a:r>
              <a:rPr lang="en-US" sz="2800" cap="none" dirty="0" smtClean="0"/>
              <a:t>Naveen </a:t>
            </a:r>
            <a:r>
              <a:rPr lang="en-US" sz="2800" cap="none" dirty="0" err="1" smtClean="0"/>
              <a:t>Juvva</a:t>
            </a:r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sz="2800" cap="none" dirty="0" smtClean="0"/>
              <a:t>Manish Jain</a:t>
            </a:r>
            <a:endParaRPr lang="en-US" sz="2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18, 2015</a:t>
            </a:r>
            <a:endParaRPr lang="en-US" dirty="0"/>
          </a:p>
        </p:txBody>
      </p:sp>
      <p:pic>
        <p:nvPicPr>
          <p:cNvPr id="4" name="Picture 4" descr="AECOM_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32525"/>
            <a:ext cx="1320800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8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Screening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8907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Screening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775" y="1219200"/>
            <a:ext cx="8153400" cy="50292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Primary Screening</a:t>
            </a:r>
          </a:p>
          <a:p>
            <a:pPr lvl="1"/>
            <a:r>
              <a:rPr lang="en-US" altLang="en-US" sz="2300" dirty="0" smtClean="0"/>
              <a:t>Existing congestion</a:t>
            </a:r>
          </a:p>
          <a:p>
            <a:pPr lvl="1"/>
            <a:r>
              <a:rPr lang="en-US" altLang="en-US" sz="2300" dirty="0" smtClean="0"/>
              <a:t>Right-of-way availability</a:t>
            </a:r>
          </a:p>
          <a:p>
            <a:pPr lvl="1"/>
            <a:r>
              <a:rPr lang="en-US" altLang="en-US" sz="2300" dirty="0" smtClean="0"/>
              <a:t>Public support</a:t>
            </a:r>
          </a:p>
          <a:p>
            <a:r>
              <a:rPr lang="en-US" altLang="en-US" sz="2800" dirty="0" smtClean="0"/>
              <a:t>Secondary Screening</a:t>
            </a:r>
          </a:p>
          <a:p>
            <a:pPr lvl="1"/>
            <a:r>
              <a:rPr lang="en-US" altLang="en-US" sz="2300" dirty="0" smtClean="0"/>
              <a:t>Fatal flaws – pinch points, contra-flow lanes</a:t>
            </a:r>
          </a:p>
          <a:p>
            <a:pPr lvl="1"/>
            <a:r>
              <a:rPr lang="en-US" altLang="en-US" sz="2300" dirty="0" smtClean="0"/>
              <a:t>Travel time reliability – passenger and freight</a:t>
            </a:r>
          </a:p>
          <a:p>
            <a:pPr lvl="1"/>
            <a:r>
              <a:rPr lang="en-US" altLang="en-US" sz="2300" dirty="0" smtClean="0"/>
              <a:t>Throughput and travel delays</a:t>
            </a:r>
          </a:p>
          <a:p>
            <a:pPr lvl="1"/>
            <a:r>
              <a:rPr lang="en-US" altLang="en-US" sz="2300" dirty="0" smtClean="0"/>
              <a:t>Financial feasibility</a:t>
            </a:r>
          </a:p>
          <a:p>
            <a:pPr lvl="1"/>
            <a:r>
              <a:rPr lang="en-US" altLang="en-US" sz="2300" dirty="0" smtClean="0"/>
              <a:t>Safety</a:t>
            </a:r>
          </a:p>
          <a:p>
            <a:r>
              <a:rPr lang="en-US" altLang="en-US" sz="2800" dirty="0" smtClean="0"/>
              <a:t>Strategies ranked by total score weighted by criteria </a:t>
            </a:r>
          </a:p>
          <a:p>
            <a:endParaRPr lang="en-US" altLang="en-US" sz="28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18447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Screening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Tertiary Screening</a:t>
            </a:r>
          </a:p>
          <a:p>
            <a:pPr lvl="1"/>
            <a:r>
              <a:rPr lang="en-US" altLang="en-US" sz="2500" dirty="0" smtClean="0"/>
              <a:t>Quantify impacts of ATDM strategies</a:t>
            </a:r>
          </a:p>
          <a:p>
            <a:pPr lvl="2"/>
            <a:r>
              <a:rPr lang="en-US" altLang="en-US" sz="2200" dirty="0" smtClean="0"/>
              <a:t>Travel Demand Modeling</a:t>
            </a:r>
          </a:p>
          <a:p>
            <a:pPr lvl="1"/>
            <a:r>
              <a:rPr lang="en-US" altLang="en-US" sz="2500" dirty="0" smtClean="0"/>
              <a:t>High-level Capital costs</a:t>
            </a:r>
          </a:p>
          <a:p>
            <a:pPr lvl="1"/>
            <a:r>
              <a:rPr lang="en-US" altLang="en-US" sz="2500" dirty="0" smtClean="0"/>
              <a:t>O&amp;M costs</a:t>
            </a:r>
          </a:p>
          <a:p>
            <a:pPr lvl="1"/>
            <a:r>
              <a:rPr lang="en-US" altLang="en-US" sz="2500" dirty="0" smtClean="0"/>
              <a:t>Benefit-Cost Analysis</a:t>
            </a:r>
          </a:p>
          <a:p>
            <a:pPr lvl="1"/>
            <a:r>
              <a:rPr lang="en-US" altLang="en-US" sz="2500" dirty="0" smtClean="0"/>
              <a:t>Policy Considerations</a:t>
            </a:r>
          </a:p>
          <a:p>
            <a:pPr lvl="2"/>
            <a:r>
              <a:rPr lang="en-US" altLang="en-US" sz="2200" dirty="0" smtClean="0"/>
              <a:t>Policy, Concept of Operations (</a:t>
            </a:r>
            <a:r>
              <a:rPr lang="en-US" altLang="en-US" sz="2200" dirty="0" err="1" smtClean="0"/>
              <a:t>ConOps</a:t>
            </a:r>
            <a:r>
              <a:rPr lang="en-US" altLang="en-US" sz="2200" dirty="0" smtClean="0"/>
              <a:t>) and Implementation</a:t>
            </a:r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19195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Modeling </a:t>
            </a:r>
            <a:r>
              <a:rPr lang="en-US" altLang="en-US" sz="2800" dirty="0"/>
              <a:t>ATDM Strategies – Methodology</a:t>
            </a:r>
          </a:p>
          <a:p>
            <a:pPr lvl="1"/>
            <a:r>
              <a:rPr lang="en-US" altLang="en-US" sz="2500" dirty="0" smtClean="0"/>
              <a:t>Static </a:t>
            </a:r>
            <a:r>
              <a:rPr lang="en-US" altLang="en-US" sz="2500" dirty="0"/>
              <a:t>Assignment </a:t>
            </a:r>
            <a:r>
              <a:rPr lang="en-US" altLang="en-US" sz="2500" dirty="0" smtClean="0"/>
              <a:t>Model</a:t>
            </a:r>
            <a:endParaRPr lang="en-US" altLang="en-US" sz="2200" dirty="0"/>
          </a:p>
          <a:p>
            <a:pPr lvl="1"/>
            <a:r>
              <a:rPr lang="en-US" altLang="en-US" sz="2500" dirty="0" smtClean="0"/>
              <a:t>Dynamic </a:t>
            </a:r>
            <a:r>
              <a:rPr lang="en-US" altLang="en-US" sz="2500" dirty="0"/>
              <a:t>Assignment </a:t>
            </a:r>
            <a:r>
              <a:rPr lang="en-US" altLang="en-US" sz="2500" dirty="0" smtClean="0"/>
              <a:t>Model</a:t>
            </a:r>
          </a:p>
          <a:p>
            <a:pPr lvl="2"/>
            <a:r>
              <a:rPr lang="en-US" altLang="en-US" sz="2200" dirty="0" smtClean="0"/>
              <a:t>Dynamic Lane Assignment</a:t>
            </a:r>
            <a:endParaRPr lang="en-US" altLang="en-US" sz="2200" dirty="0"/>
          </a:p>
          <a:p>
            <a:pPr lvl="1"/>
            <a:r>
              <a:rPr lang="en-US" altLang="en-US" sz="2500" dirty="0" smtClean="0"/>
              <a:t>Off-Model</a:t>
            </a:r>
          </a:p>
          <a:p>
            <a:pPr marL="365760" lvl="1" indent="0">
              <a:buNone/>
            </a:pPr>
            <a:endParaRPr lang="en-US" altLang="en-US" sz="2200" dirty="0"/>
          </a:p>
          <a:p>
            <a:r>
              <a:rPr lang="en-US" altLang="en-US" sz="2800" dirty="0"/>
              <a:t>Modeling Tools</a:t>
            </a:r>
          </a:p>
          <a:p>
            <a:pPr lvl="1"/>
            <a:r>
              <a:rPr lang="en-US" altLang="en-US" sz="2500" dirty="0"/>
              <a:t>OKI Regional </a:t>
            </a:r>
            <a:r>
              <a:rPr lang="en-US" altLang="en-US" sz="2500" dirty="0" smtClean="0"/>
              <a:t>Model / ODOT </a:t>
            </a:r>
            <a:r>
              <a:rPr lang="en-US" altLang="en-US" sz="2500" dirty="0"/>
              <a:t>Statewide </a:t>
            </a:r>
            <a:r>
              <a:rPr lang="en-US" altLang="en-US" sz="2500" dirty="0" smtClean="0"/>
              <a:t>Model</a:t>
            </a:r>
            <a:endParaRPr lang="en-US" altLang="en-US" sz="2200" dirty="0"/>
          </a:p>
          <a:p>
            <a:pPr lvl="1"/>
            <a:r>
              <a:rPr lang="en-US" altLang="en-US" sz="2500" dirty="0"/>
              <a:t>TRANSIMS</a:t>
            </a:r>
          </a:p>
          <a:p>
            <a:endParaRPr lang="en-US" altLang="en-US" sz="2800" dirty="0" smtClean="0"/>
          </a:p>
          <a:p>
            <a:pPr lvl="1"/>
            <a:endParaRPr lang="en-US" altLang="en-US" sz="22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3893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775" y="1447800"/>
            <a:ext cx="4416425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Mobility measures:</a:t>
            </a:r>
            <a:endParaRPr lang="en-US" altLang="en-US" sz="2800" dirty="0"/>
          </a:p>
          <a:p>
            <a:pPr lvl="1"/>
            <a:r>
              <a:rPr lang="en-US" altLang="en-US" sz="2500" dirty="0"/>
              <a:t>Reliability</a:t>
            </a:r>
          </a:p>
          <a:p>
            <a:pPr lvl="1"/>
            <a:r>
              <a:rPr lang="en-US" altLang="en-US" sz="2500" dirty="0" smtClean="0"/>
              <a:t>Peak </a:t>
            </a:r>
            <a:r>
              <a:rPr lang="en-US" altLang="en-US" sz="2500" dirty="0"/>
              <a:t>Speed</a:t>
            </a:r>
          </a:p>
          <a:p>
            <a:pPr lvl="1"/>
            <a:r>
              <a:rPr lang="en-US" altLang="en-US" sz="2500" dirty="0" smtClean="0"/>
              <a:t>VMT, VHT and VHD</a:t>
            </a:r>
            <a:endParaRPr lang="en-US" altLang="en-US" sz="2500" dirty="0"/>
          </a:p>
          <a:p>
            <a:pPr lvl="1"/>
            <a:r>
              <a:rPr lang="en-US" altLang="en-US" sz="2500" dirty="0" smtClean="0"/>
              <a:t>Vehicle/Person </a:t>
            </a:r>
            <a:r>
              <a:rPr lang="en-US" altLang="en-US" sz="2500" dirty="0"/>
              <a:t>Throughput</a:t>
            </a:r>
          </a:p>
          <a:p>
            <a:pPr lvl="1"/>
            <a:r>
              <a:rPr lang="en-US" altLang="en-US" sz="2500" dirty="0"/>
              <a:t>Freight/ Transit Travel </a:t>
            </a:r>
            <a:r>
              <a:rPr lang="en-US" altLang="en-US" sz="2500" dirty="0" smtClean="0"/>
              <a:t>Time</a:t>
            </a:r>
          </a:p>
          <a:p>
            <a:pPr lvl="1"/>
            <a:r>
              <a:rPr lang="en-US" altLang="en-US" sz="2500" dirty="0" smtClean="0"/>
              <a:t>Incident Delays</a:t>
            </a:r>
            <a:endParaRPr lang="en-US" altLang="en-US" sz="2500" dirty="0"/>
          </a:p>
          <a:p>
            <a:r>
              <a:rPr lang="en-US" altLang="en-US" sz="2800" dirty="0" smtClean="0"/>
              <a:t>Corridor and regional level</a:t>
            </a:r>
          </a:p>
          <a:p>
            <a:pPr lvl="1"/>
            <a:endParaRPr lang="en-US" altLang="en-US" sz="22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51764"/>
            <a:ext cx="3657600" cy="218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61564"/>
            <a:ext cx="3657600" cy="253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55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Managed </a:t>
            </a:r>
            <a:r>
              <a:rPr lang="en-US" altLang="en-US" sz="3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Lanes</a:t>
            </a:r>
          </a:p>
          <a:p>
            <a:pPr lvl="1"/>
            <a:r>
              <a:rPr lang="en-US" altLang="en-US" sz="2500" dirty="0" smtClean="0"/>
              <a:t>Add-Lane modeled </a:t>
            </a:r>
            <a:r>
              <a:rPr lang="en-US" altLang="en-US" sz="2500" dirty="0"/>
              <a:t>as </a:t>
            </a:r>
            <a:r>
              <a:rPr lang="en-US" altLang="en-US" sz="2500" dirty="0" smtClean="0"/>
              <a:t>Managed Lane in each direction</a:t>
            </a:r>
            <a:endParaRPr lang="en-US" altLang="en-US" sz="2500" dirty="0"/>
          </a:p>
          <a:p>
            <a:pPr lvl="1"/>
            <a:r>
              <a:rPr lang="en-US" altLang="en-US" sz="2500" dirty="0"/>
              <a:t>Dynamically Priced</a:t>
            </a:r>
          </a:p>
          <a:p>
            <a:pPr lvl="2"/>
            <a:r>
              <a:rPr lang="en-US" altLang="en-US" sz="2200" dirty="0" smtClean="0"/>
              <a:t>SOV </a:t>
            </a:r>
            <a:r>
              <a:rPr lang="en-US" altLang="en-US" sz="2200" dirty="0"/>
              <a:t>and </a:t>
            </a:r>
            <a:r>
              <a:rPr lang="en-US" altLang="en-US" sz="2200" dirty="0" smtClean="0"/>
              <a:t>HOV </a:t>
            </a:r>
            <a:r>
              <a:rPr lang="en-US" altLang="en-US" sz="2200" dirty="0"/>
              <a:t>pay per mile toll</a:t>
            </a:r>
          </a:p>
          <a:p>
            <a:pPr lvl="2"/>
            <a:r>
              <a:rPr lang="en-US" altLang="en-US" sz="2200" dirty="0" smtClean="0"/>
              <a:t>(2012$): 5 to 20 cents per mile</a:t>
            </a:r>
          </a:p>
          <a:p>
            <a:pPr lvl="2"/>
            <a:r>
              <a:rPr lang="en-US" altLang="en-US" sz="2200" dirty="0" smtClean="0"/>
              <a:t>Trucks Not Allowed</a:t>
            </a:r>
          </a:p>
          <a:p>
            <a:pPr lvl="1"/>
            <a:r>
              <a:rPr lang="en-US" altLang="en-US" sz="2500" dirty="0" smtClean="0"/>
              <a:t>Project </a:t>
            </a:r>
            <a:r>
              <a:rPr lang="en-US" altLang="en-US" sz="2500" dirty="0"/>
              <a:t>goal </a:t>
            </a:r>
            <a:r>
              <a:rPr lang="en-US" altLang="en-US" sz="2500" dirty="0" smtClean="0"/>
              <a:t>: guarantee </a:t>
            </a:r>
            <a:r>
              <a:rPr lang="en-US" altLang="en-US" sz="2500" dirty="0"/>
              <a:t>reliable travel time (&gt;50 MPH) </a:t>
            </a:r>
          </a:p>
          <a:p>
            <a:pPr lvl="1"/>
            <a:r>
              <a:rPr lang="en-US" altLang="en-US" sz="2500" dirty="0" smtClean="0"/>
              <a:t>Static Assignment Toll Choice Model</a:t>
            </a:r>
            <a:endParaRPr lang="en-US" altLang="en-US" sz="2500" dirty="0"/>
          </a:p>
          <a:p>
            <a:pPr lvl="1"/>
            <a:endParaRPr lang="en-US" altLang="en-US" sz="19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9306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 Year Model – VOT 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438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5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600200"/>
            <a:ext cx="4724401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Dynamic </a:t>
            </a:r>
            <a:r>
              <a:rPr lang="en-US" altLang="en-US" sz="3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Ramp Metering</a:t>
            </a:r>
          </a:p>
          <a:p>
            <a:pPr lvl="1"/>
            <a:r>
              <a:rPr lang="en-US" altLang="en-US" sz="2500" dirty="0" smtClean="0"/>
              <a:t>FDOT </a:t>
            </a:r>
            <a:r>
              <a:rPr lang="en-US" altLang="en-US" sz="2500" dirty="0" smtClean="0"/>
              <a:t>methodology to  identify </a:t>
            </a:r>
            <a:r>
              <a:rPr lang="en-US" altLang="en-US" sz="2500" dirty="0"/>
              <a:t>ramp </a:t>
            </a:r>
            <a:r>
              <a:rPr lang="en-US" altLang="en-US" sz="2500" dirty="0" smtClean="0"/>
              <a:t>metering locations</a:t>
            </a:r>
            <a:endParaRPr lang="en-US" altLang="en-US" sz="2500" dirty="0"/>
          </a:p>
          <a:p>
            <a:pPr lvl="1"/>
            <a:r>
              <a:rPr lang="en-US" altLang="en-US" sz="2500" dirty="0" smtClean="0"/>
              <a:t>Combination of</a:t>
            </a:r>
          </a:p>
          <a:p>
            <a:pPr lvl="2"/>
            <a:r>
              <a:rPr lang="en-US" altLang="en-US" sz="2200" dirty="0" smtClean="0"/>
              <a:t>Travel Demand Model</a:t>
            </a:r>
          </a:p>
          <a:p>
            <a:pPr lvl="2"/>
            <a:r>
              <a:rPr lang="en-US" altLang="en-US" sz="2200" dirty="0" smtClean="0"/>
              <a:t>Off-Model - IDAS</a:t>
            </a:r>
            <a:endParaRPr lang="en-US" altLang="en-US" sz="2200" dirty="0" smtClean="0"/>
          </a:p>
          <a:p>
            <a:pPr lvl="2"/>
            <a:r>
              <a:rPr lang="en-US" altLang="en-US" sz="2500" dirty="0" smtClean="0"/>
              <a:t>Dynamic Assignment Model</a:t>
            </a:r>
            <a:endParaRPr lang="en-US" altLang="en-US" sz="2500" dirty="0"/>
          </a:p>
          <a:p>
            <a:pPr lvl="1"/>
            <a:endParaRPr lang="en-US" altLang="en-US" sz="19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  <p:pic>
        <p:nvPicPr>
          <p:cNvPr id="6" name="Picture 5" descr="Slide 28 grap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1" y="1436700"/>
            <a:ext cx="4419600" cy="473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0784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FDOT Ramp Meter Warrant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775" y="13716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Hard </a:t>
            </a:r>
            <a:r>
              <a:rPr lang="en-US" altLang="en-US" sz="3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Shoulder Running </a:t>
            </a:r>
            <a:r>
              <a:rPr lang="en-US" altLang="en-US" sz="3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with Mixed </a:t>
            </a:r>
            <a:r>
              <a:rPr lang="en-US" altLang="en-US" sz="3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Traffic</a:t>
            </a:r>
          </a:p>
          <a:p>
            <a:pPr lvl="1"/>
            <a:r>
              <a:rPr lang="en-US" altLang="en-US" sz="2500" dirty="0"/>
              <a:t>Shoulder opened for Traffic in peak direction of travel</a:t>
            </a:r>
          </a:p>
          <a:p>
            <a:pPr lvl="1"/>
            <a:r>
              <a:rPr lang="en-US" altLang="en-US" sz="2500" dirty="0" smtClean="0"/>
              <a:t>Applies </a:t>
            </a:r>
            <a:r>
              <a:rPr lang="en-US" altLang="en-US" sz="2500" dirty="0"/>
              <a:t>Static Assignment </a:t>
            </a:r>
            <a:r>
              <a:rPr lang="en-US" altLang="en-US" sz="2500" dirty="0" smtClean="0"/>
              <a:t>Model</a:t>
            </a:r>
          </a:p>
          <a:p>
            <a:pPr marL="0" indent="0">
              <a:buNone/>
            </a:pPr>
            <a:r>
              <a:rPr lang="en-US" altLang="en-US" sz="3100" dirty="0" smtClean="0">
                <a:solidFill>
                  <a:schemeClr val="tx2"/>
                </a:solidFill>
              </a:rPr>
              <a:t>Bus Hard </a:t>
            </a:r>
            <a:r>
              <a:rPr lang="en-US" altLang="en-US" sz="3100" dirty="0">
                <a:solidFill>
                  <a:schemeClr val="tx2"/>
                </a:solidFill>
              </a:rPr>
              <a:t>Shoulder </a:t>
            </a:r>
            <a:r>
              <a:rPr lang="en-US" altLang="en-US" sz="3100" dirty="0" smtClean="0">
                <a:solidFill>
                  <a:schemeClr val="tx2"/>
                </a:solidFill>
              </a:rPr>
              <a:t>Running</a:t>
            </a:r>
          </a:p>
          <a:p>
            <a:pPr lvl="1"/>
            <a:r>
              <a:rPr lang="en-US" altLang="en-US" sz="2500" dirty="0" smtClean="0"/>
              <a:t>Estimate </a:t>
            </a:r>
            <a:r>
              <a:rPr lang="en-US" altLang="en-US" sz="2500" dirty="0"/>
              <a:t>growth in ridership </a:t>
            </a:r>
            <a:r>
              <a:rPr lang="en-US" altLang="en-US" sz="2500" dirty="0" smtClean="0"/>
              <a:t>for routes </a:t>
            </a:r>
            <a:r>
              <a:rPr lang="en-US" altLang="en-US" sz="2500" dirty="0"/>
              <a:t>associated with </a:t>
            </a:r>
            <a:r>
              <a:rPr lang="en-US" altLang="en-US" sz="2500" dirty="0" smtClean="0"/>
              <a:t>corridors</a:t>
            </a:r>
          </a:p>
          <a:p>
            <a:pPr lvl="1"/>
            <a:r>
              <a:rPr lang="en-US" altLang="en-US" sz="2500" dirty="0" smtClean="0"/>
              <a:t>Identify </a:t>
            </a:r>
            <a:r>
              <a:rPr lang="en-US" altLang="en-US" sz="2500" dirty="0"/>
              <a:t>portion of routes that have hard shoulder </a:t>
            </a:r>
            <a:r>
              <a:rPr lang="en-US" altLang="en-US" sz="2500" dirty="0" smtClean="0"/>
              <a:t>running</a:t>
            </a:r>
          </a:p>
          <a:p>
            <a:pPr lvl="1"/>
            <a:r>
              <a:rPr lang="en-US" altLang="en-US" sz="2500" dirty="0" smtClean="0"/>
              <a:t>Estimate </a:t>
            </a:r>
            <a:r>
              <a:rPr lang="en-US" altLang="en-US" sz="2500" dirty="0"/>
              <a:t>travel time </a:t>
            </a:r>
            <a:r>
              <a:rPr lang="en-US" altLang="en-US" sz="2500" dirty="0" smtClean="0"/>
              <a:t>benefits</a:t>
            </a:r>
          </a:p>
          <a:p>
            <a:pPr lvl="2"/>
            <a:r>
              <a:rPr lang="en-US" altLang="en-US" sz="2200" dirty="0" smtClean="0"/>
              <a:t>0.1 </a:t>
            </a:r>
            <a:r>
              <a:rPr lang="en-US" altLang="en-US" sz="2200" dirty="0"/>
              <a:t>to 8.3 minutes per trip – based on empirical eviden</a:t>
            </a:r>
            <a:r>
              <a:rPr lang="en-US" altLang="en-US" sz="1600" dirty="0"/>
              <a:t>ce</a:t>
            </a:r>
          </a:p>
          <a:p>
            <a:pPr marL="0" indent="0">
              <a:buNone/>
            </a:pPr>
            <a:endParaRPr lang="en-US" altLang="en-US" sz="19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22697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775" y="14478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Speed </a:t>
            </a:r>
            <a:r>
              <a:rPr lang="en-US" altLang="en-US" sz="3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Harmonization</a:t>
            </a:r>
          </a:p>
          <a:p>
            <a:pPr lvl="1"/>
            <a:r>
              <a:rPr lang="en-US" altLang="en-US" sz="2500" dirty="0" smtClean="0"/>
              <a:t>Discrete vehicle </a:t>
            </a:r>
            <a:r>
              <a:rPr lang="en-US" altLang="en-US" sz="2500" dirty="0"/>
              <a:t>dynamic </a:t>
            </a:r>
            <a:r>
              <a:rPr lang="en-US" altLang="en-US" sz="2500" dirty="0" smtClean="0"/>
              <a:t>simulation model required to effectively quantify operational changes</a:t>
            </a:r>
          </a:p>
          <a:p>
            <a:pPr lvl="1"/>
            <a:r>
              <a:rPr lang="en-US" altLang="en-US" sz="2500" dirty="0"/>
              <a:t>TRANSIMS in dynamic traffic assignment mode (Router only) was </a:t>
            </a:r>
            <a:r>
              <a:rPr lang="en-US" altLang="en-US" sz="2500" dirty="0" smtClean="0"/>
              <a:t>implemented</a:t>
            </a:r>
          </a:p>
          <a:p>
            <a:pPr lvl="2"/>
            <a:r>
              <a:rPr lang="en-US" altLang="en-US" sz="2200" dirty="0" smtClean="0"/>
              <a:t>Results </a:t>
            </a:r>
            <a:r>
              <a:rPr lang="en-US" altLang="en-US" sz="2200" dirty="0"/>
              <a:t>benchmarked against the ramp metering </a:t>
            </a:r>
            <a:r>
              <a:rPr lang="en-US" altLang="en-US" sz="2200" dirty="0" smtClean="0"/>
              <a:t>strategy</a:t>
            </a:r>
          </a:p>
          <a:p>
            <a:pPr lvl="2"/>
            <a:r>
              <a:rPr lang="en-US" altLang="en-US" sz="2200" dirty="0" smtClean="0"/>
              <a:t>40</a:t>
            </a:r>
            <a:r>
              <a:rPr lang="en-US" altLang="en-US" sz="2200" dirty="0"/>
              <a:t>% to 60% </a:t>
            </a:r>
            <a:r>
              <a:rPr lang="en-US" altLang="en-US" sz="2200" dirty="0" smtClean="0"/>
              <a:t>compliance </a:t>
            </a:r>
            <a:r>
              <a:rPr lang="en-US" altLang="en-US" sz="2200" dirty="0"/>
              <a:t>to variable </a:t>
            </a:r>
            <a:r>
              <a:rPr lang="en-US" altLang="en-US" sz="2200" dirty="0" smtClean="0"/>
              <a:t>speed</a:t>
            </a:r>
            <a:endParaRPr lang="en-US" altLang="en-US" sz="2200" dirty="0" smtClean="0"/>
          </a:p>
          <a:p>
            <a:pPr lvl="2"/>
            <a:r>
              <a:rPr lang="en-US" altLang="en-US" sz="2200" dirty="0" smtClean="0"/>
              <a:t>Speed </a:t>
            </a:r>
            <a:r>
              <a:rPr lang="en-US" altLang="en-US" sz="2200" dirty="0"/>
              <a:t>harmonization benefits </a:t>
            </a:r>
            <a:r>
              <a:rPr lang="en-US" altLang="en-US" sz="2200" dirty="0" smtClean="0"/>
              <a:t>assumed to be 50</a:t>
            </a:r>
            <a:r>
              <a:rPr lang="en-US" altLang="en-US" sz="2200" dirty="0"/>
              <a:t>% of benefits from ramp metering </a:t>
            </a:r>
            <a:r>
              <a:rPr lang="en-US" altLang="en-US" sz="2200" dirty="0" smtClean="0"/>
              <a:t>strategy</a:t>
            </a:r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27710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The Ohio Department of </a:t>
            </a:r>
            <a:r>
              <a:rPr lang="en-US" altLang="en-US" sz="2800" dirty="0" smtClean="0"/>
              <a:t>Transportation</a:t>
            </a:r>
          </a:p>
          <a:p>
            <a:r>
              <a:rPr lang="en-US" altLang="en-US" sz="2800" dirty="0"/>
              <a:t>AECOM</a:t>
            </a:r>
          </a:p>
          <a:p>
            <a:pPr lvl="1"/>
            <a:r>
              <a:rPr lang="en-US" altLang="en-US" sz="2500" dirty="0"/>
              <a:t>John Gray</a:t>
            </a:r>
          </a:p>
          <a:p>
            <a:pPr lvl="1"/>
            <a:r>
              <a:rPr lang="en-US" altLang="en-US" sz="2500" dirty="0"/>
              <a:t>Sara </a:t>
            </a:r>
            <a:r>
              <a:rPr lang="en-US" altLang="en-US" sz="2500" dirty="0" err="1"/>
              <a:t>Carini</a:t>
            </a:r>
            <a:endParaRPr lang="en-US" altLang="en-US" sz="2500" dirty="0"/>
          </a:p>
          <a:p>
            <a:pPr lvl="1"/>
            <a:r>
              <a:rPr lang="en-US" altLang="en-US" sz="2500" dirty="0" err="1"/>
              <a:t>Hadi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Sadrsadat</a:t>
            </a:r>
            <a:r>
              <a:rPr lang="en-US" altLang="en-US" sz="2500" dirty="0"/>
              <a:t> (now at RSG)</a:t>
            </a:r>
          </a:p>
          <a:p>
            <a:r>
              <a:rPr lang="en-US" altLang="en-US" sz="2800" dirty="0" smtClean="0"/>
              <a:t>Parsons Brinckerhoff</a:t>
            </a:r>
          </a:p>
          <a:p>
            <a:pPr lvl="1"/>
            <a:r>
              <a:rPr lang="en-US" altLang="en-US" sz="2500" dirty="0" smtClean="0"/>
              <a:t>Chris Swenson</a:t>
            </a:r>
          </a:p>
          <a:p>
            <a:r>
              <a:rPr lang="en-US" altLang="en-US" sz="2800" dirty="0" smtClean="0"/>
              <a:t>KPMG</a:t>
            </a:r>
          </a:p>
          <a:p>
            <a:r>
              <a:rPr lang="en-US" altLang="en-US" sz="2800" dirty="0" smtClean="0"/>
              <a:t>Engage Public Affairs</a:t>
            </a:r>
          </a:p>
          <a:p>
            <a:pPr lvl="1"/>
            <a:endParaRPr lang="en-US" altLang="en-US" sz="25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29849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00200"/>
            <a:ext cx="4187825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Dynamic </a:t>
            </a:r>
            <a:r>
              <a:rPr lang="en-US" altLang="en-US" sz="3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Lane Assignment</a:t>
            </a:r>
          </a:p>
          <a:p>
            <a:pPr lvl="1"/>
            <a:r>
              <a:rPr lang="en-US" altLang="en-US" sz="2500" dirty="0"/>
              <a:t>Incident Management</a:t>
            </a:r>
          </a:p>
          <a:p>
            <a:pPr lvl="1"/>
            <a:r>
              <a:rPr lang="en-US" altLang="en-US" sz="2500" dirty="0"/>
              <a:t>Recurring Congestion </a:t>
            </a:r>
            <a:r>
              <a:rPr lang="en-US" altLang="en-US" sz="2500" dirty="0" smtClean="0"/>
              <a:t>Management</a:t>
            </a:r>
          </a:p>
          <a:p>
            <a:r>
              <a:rPr lang="en-US" altLang="en-US" sz="2800" dirty="0" smtClean="0"/>
              <a:t>Combined benefits of</a:t>
            </a:r>
          </a:p>
          <a:p>
            <a:pPr lvl="1"/>
            <a:r>
              <a:rPr lang="en-US" altLang="en-US" sz="2500" dirty="0" smtClean="0"/>
              <a:t>Hard </a:t>
            </a:r>
            <a:r>
              <a:rPr lang="en-US" altLang="en-US" sz="2500" dirty="0"/>
              <a:t>S</a:t>
            </a:r>
            <a:r>
              <a:rPr lang="en-US" altLang="en-US" sz="2500" dirty="0" smtClean="0"/>
              <a:t>houlder Running with mixed </a:t>
            </a:r>
            <a:r>
              <a:rPr lang="en-US" altLang="en-US" sz="2500" dirty="0"/>
              <a:t>traffic use </a:t>
            </a:r>
            <a:endParaRPr lang="en-US" altLang="en-US" sz="2500" dirty="0" smtClean="0"/>
          </a:p>
          <a:p>
            <a:pPr lvl="1"/>
            <a:r>
              <a:rPr lang="en-US" altLang="en-US" sz="2500" dirty="0" smtClean="0"/>
              <a:t>Speed Harmonization</a:t>
            </a:r>
            <a:endParaRPr lang="en-US" altLang="en-US" sz="2500" dirty="0"/>
          </a:p>
          <a:p>
            <a:endParaRPr lang="en-US" altLang="en-US" sz="2800" dirty="0"/>
          </a:p>
          <a:p>
            <a:pPr lvl="1"/>
            <a:endParaRPr lang="en-US" altLang="en-US" sz="22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49309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775" y="15240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Off-model Qualitative Analysis</a:t>
            </a:r>
            <a:endParaRPr lang="en-US" sz="2800" dirty="0"/>
          </a:p>
          <a:p>
            <a:r>
              <a:rPr lang="en-US" sz="2500" dirty="0" smtClean="0"/>
              <a:t>Corridor Improvements</a:t>
            </a:r>
          </a:p>
          <a:p>
            <a:pPr lvl="1"/>
            <a:r>
              <a:rPr lang="en-US" sz="2200" dirty="0" smtClean="0"/>
              <a:t>Dynamic </a:t>
            </a:r>
            <a:r>
              <a:rPr lang="en-US" sz="2200" dirty="0"/>
              <a:t>Merge Control</a:t>
            </a:r>
          </a:p>
          <a:p>
            <a:pPr lvl="1"/>
            <a:r>
              <a:rPr lang="en-US" sz="2200" dirty="0" smtClean="0"/>
              <a:t>ATM </a:t>
            </a:r>
            <a:r>
              <a:rPr lang="en-US" sz="2200" dirty="0"/>
              <a:t>– Queue Warning</a:t>
            </a:r>
          </a:p>
          <a:p>
            <a:pPr lvl="1"/>
            <a:r>
              <a:rPr lang="en-US" sz="2200" dirty="0"/>
              <a:t>ATM – Variable Speed/Harmonization</a:t>
            </a:r>
          </a:p>
          <a:p>
            <a:r>
              <a:rPr lang="en-US" sz="2500" dirty="0" smtClean="0"/>
              <a:t>Regional </a:t>
            </a:r>
            <a:r>
              <a:rPr lang="en-US" sz="2500" dirty="0"/>
              <a:t>Improvements </a:t>
            </a:r>
            <a:endParaRPr lang="en-US" sz="2500" dirty="0" smtClean="0"/>
          </a:p>
          <a:p>
            <a:pPr lvl="1"/>
            <a:r>
              <a:rPr lang="en-US" sz="2200" dirty="0" smtClean="0"/>
              <a:t>TMC </a:t>
            </a:r>
            <a:r>
              <a:rPr lang="en-US" sz="2200" dirty="0"/>
              <a:t>Improvements</a:t>
            </a:r>
          </a:p>
          <a:p>
            <a:pPr lvl="1"/>
            <a:r>
              <a:rPr lang="en-US" sz="2200" dirty="0"/>
              <a:t>Incident Response</a:t>
            </a:r>
          </a:p>
          <a:p>
            <a:pPr lvl="1"/>
            <a:r>
              <a:rPr lang="en-US" sz="2200" dirty="0"/>
              <a:t>Integrated Corridor Management</a:t>
            </a:r>
          </a:p>
          <a:p>
            <a:pPr lvl="1"/>
            <a:r>
              <a:rPr lang="en-US" sz="2200" dirty="0"/>
              <a:t>Dynamic Route Planning</a:t>
            </a:r>
            <a:endParaRPr lang="en-US" altLang="en-US" sz="22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2364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Results – Managed Lanes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  <p:pic>
        <p:nvPicPr>
          <p:cNvPr id="10" name="Picture 4" descr="L:\AECOM_ENTERPRISES\PROJECTS\AEI\ODOT_Model\Presentation\For Report\Managed Lane.png"/>
          <p:cNvPicPr>
            <a:picLocks noChangeAspect="1" noChangeArrowheads="1"/>
          </p:cNvPicPr>
          <p:nvPr/>
        </p:nvPicPr>
        <p:blipFill>
          <a:blip r:embed="rId2" cstate="print"/>
          <a:srcRect l="2353" t="13891" r="31364" b="11605"/>
          <a:stretch>
            <a:fillRect/>
          </a:stretch>
        </p:blipFill>
        <p:spPr bwMode="auto">
          <a:xfrm>
            <a:off x="612775" y="1752599"/>
            <a:ext cx="2743200" cy="3990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Picture 2" descr="L:\AECOM_ENTERPRISES\PROJECTS\AEI\ODOT_Model\Presentation\Round 2 New Alternatives\EplusC_PM.png"/>
          <p:cNvPicPr>
            <a:picLocks noChangeAspect="1" noChangeArrowheads="1"/>
          </p:cNvPicPr>
          <p:nvPr/>
        </p:nvPicPr>
        <p:blipFill>
          <a:blip r:embed="rId3" cstate="print"/>
          <a:srcRect l="2353" t="18184" r="2353" b="10001"/>
          <a:stretch>
            <a:fillRect/>
          </a:stretch>
        </p:blipFill>
        <p:spPr bwMode="auto">
          <a:xfrm>
            <a:off x="3657600" y="1380732"/>
            <a:ext cx="3200400" cy="312124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" name="Picture 3" descr="L:\AECOM_ENTERPRISES\PROJECTS\AEI\ODOT_Model\Presentation\Round 2 New Alternatives\2040_Starter_PM.png"/>
          <p:cNvPicPr>
            <a:picLocks noChangeAspect="1" noChangeArrowheads="1"/>
          </p:cNvPicPr>
          <p:nvPr/>
        </p:nvPicPr>
        <p:blipFill>
          <a:blip r:embed="rId4" cstate="print"/>
          <a:srcRect l="2353" t="18184" r="2353" b="10001"/>
          <a:stretch>
            <a:fillRect/>
          </a:stretch>
        </p:blipFill>
        <p:spPr bwMode="auto">
          <a:xfrm>
            <a:off x="5565775" y="3124200"/>
            <a:ext cx="3200400" cy="312124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806120" y="1066800"/>
            <a:ext cx="290335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/>
              <a:t>2040 PM </a:t>
            </a:r>
            <a:r>
              <a:rPr lang="en-US" sz="1600" dirty="0" smtClean="0"/>
              <a:t>– Existing + Committed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838200" y="1410968"/>
            <a:ext cx="21385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/>
              <a:t>I-75 Managed Lanes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42542" y="2847358"/>
            <a:ext cx="140936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/>
              <a:t>2040 PM </a:t>
            </a:r>
            <a:r>
              <a:rPr lang="en-US" sz="1600" dirty="0" smtClean="0"/>
              <a:t>– 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27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Modeling Results – Dynamic Ramp Metering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2075" y="1084678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/>
              <a:t>2040 </a:t>
            </a:r>
            <a:r>
              <a:rPr lang="en-US" sz="1600" dirty="0" smtClean="0"/>
              <a:t>AM – No Build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81000" y="2020568"/>
            <a:ext cx="24292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/>
              <a:t>Dynamic Ramp Metering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42542" y="2867239"/>
            <a:ext cx="157767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/>
              <a:t>2040 </a:t>
            </a:r>
            <a:r>
              <a:rPr lang="en-US" sz="1600" dirty="0" smtClean="0"/>
              <a:t>AM – DRM</a:t>
            </a:r>
            <a:endParaRPr lang="en-US" sz="1600" dirty="0"/>
          </a:p>
        </p:txBody>
      </p:sp>
      <p:pic>
        <p:nvPicPr>
          <p:cNvPr id="15" name="Picture 4" descr="L:\AECOM_ENTERPRISES\PROJECTS\AEI\ODOT_Model\Presentation\For Report\Ramp Metering.png"/>
          <p:cNvPicPr>
            <a:picLocks noChangeAspect="1" noChangeArrowheads="1"/>
          </p:cNvPicPr>
          <p:nvPr/>
        </p:nvPicPr>
        <p:blipFill>
          <a:blip r:embed="rId2" cstate="print"/>
          <a:srcRect l="2353" t="18184" r="1177" b="11820"/>
          <a:stretch>
            <a:fillRect/>
          </a:stretch>
        </p:blipFill>
        <p:spPr bwMode="auto">
          <a:xfrm>
            <a:off x="307267" y="2362200"/>
            <a:ext cx="3200400" cy="30051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3800" y="1371600"/>
            <a:ext cx="3253295" cy="3118104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5775" y="3124200"/>
            <a:ext cx="3253484" cy="3118104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0375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Results – HSR Mixed 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461" y="1951665"/>
            <a:ext cx="3044539" cy="3986784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2" name="Picture 2" descr="L:\AECOM_ENTERPRISES\PROJECTS\AEI\ODOT_Model\Presentation\Round 2 New Alternatives\EplusC_PM.png"/>
          <p:cNvPicPr>
            <a:picLocks noChangeAspect="1" noChangeArrowheads="1"/>
          </p:cNvPicPr>
          <p:nvPr/>
        </p:nvPicPr>
        <p:blipFill>
          <a:blip r:embed="rId3" cstate="print"/>
          <a:srcRect l="2353" t="18184" r="2353" b="10001"/>
          <a:stretch>
            <a:fillRect/>
          </a:stretch>
        </p:blipFill>
        <p:spPr bwMode="auto">
          <a:xfrm>
            <a:off x="3657600" y="1380732"/>
            <a:ext cx="3200400" cy="312124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1" name="Picture 3" descr="L:\AECOM_ENTERPRISES\PROJECTS\AEI\ODOT_Model\Presentation\Round 2 New Alternatives\2040_Starter_PM.png"/>
          <p:cNvPicPr>
            <a:picLocks noChangeAspect="1" noChangeArrowheads="1"/>
          </p:cNvPicPr>
          <p:nvPr/>
        </p:nvPicPr>
        <p:blipFill>
          <a:blip r:embed="rId4" cstate="print"/>
          <a:srcRect l="2353" t="18184" r="2353" b="10001"/>
          <a:stretch>
            <a:fillRect/>
          </a:stretch>
        </p:blipFill>
        <p:spPr bwMode="auto">
          <a:xfrm>
            <a:off x="5565775" y="3127152"/>
            <a:ext cx="3200400" cy="312124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315875" y="1066800"/>
            <a:ext cx="18838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/>
              <a:t>2040 </a:t>
            </a:r>
            <a:r>
              <a:rPr lang="en-US" sz="1600" dirty="0" smtClean="0"/>
              <a:t>AM – No Build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915108" y="1622635"/>
            <a:ext cx="204273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/>
              <a:t>I-75 HSR Mixed Use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42542" y="2847358"/>
            <a:ext cx="157767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976" lvl="0" indent="-339976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/>
              <a:t>2040 </a:t>
            </a:r>
            <a:r>
              <a:rPr lang="en-US" sz="1600" dirty="0" smtClean="0"/>
              <a:t>AM – HSR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25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Analysis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12874"/>
            <a:ext cx="8382000" cy="3997325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Quantitative Analysis—Preliminary Benefit Cost Ratio (BCR)</a:t>
            </a:r>
          </a:p>
          <a:p>
            <a:pPr lvl="1"/>
            <a:r>
              <a:rPr lang="en-US" sz="2200" dirty="0"/>
              <a:t>Preliminary screening process</a:t>
            </a:r>
          </a:p>
          <a:p>
            <a:pPr lvl="1"/>
            <a:r>
              <a:rPr lang="en-US" sz="2200" dirty="0" smtClean="0"/>
              <a:t>Strategies with </a:t>
            </a:r>
            <a:r>
              <a:rPr lang="en-US" sz="2200" dirty="0"/>
              <a:t>BCR above 1.0</a:t>
            </a:r>
          </a:p>
          <a:p>
            <a:pPr lvl="1"/>
            <a:r>
              <a:rPr lang="en-US" sz="2200" dirty="0"/>
              <a:t>Relative scale of </a:t>
            </a:r>
            <a:r>
              <a:rPr lang="en-US" sz="2200" dirty="0" smtClean="0"/>
              <a:t>BCR </a:t>
            </a:r>
            <a:r>
              <a:rPr lang="en-US" sz="2200" dirty="0"/>
              <a:t>by strategy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Qualitative Rating—Potential for Wider Economic Benefits</a:t>
            </a:r>
          </a:p>
          <a:p>
            <a:pPr lvl="1"/>
            <a:r>
              <a:rPr lang="en-US" sz="2200" dirty="0"/>
              <a:t>Productivity/agglomeration</a:t>
            </a:r>
          </a:p>
          <a:p>
            <a:pPr lvl="1"/>
            <a:r>
              <a:rPr lang="en-US" sz="2200" dirty="0"/>
              <a:t>Economic competitiveness</a:t>
            </a:r>
          </a:p>
          <a:p>
            <a:pPr lvl="1"/>
            <a:r>
              <a:rPr lang="en-US" sz="2200" dirty="0"/>
              <a:t>Investments avoided/delayed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Overall Ranking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19707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BCA </a:t>
            </a: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12874"/>
            <a:ext cx="8382000" cy="3997325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Benefits</a:t>
            </a:r>
          </a:p>
          <a:p>
            <a:pPr lvl="1"/>
            <a:r>
              <a:rPr lang="en-US" sz="2200" dirty="0" smtClean="0"/>
              <a:t>Outputs from Travel Demand Model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Time  Based Benefits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VMT Based Benefits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Costs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Capital </a:t>
            </a:r>
            <a:r>
              <a:rPr lang="en-US" sz="2200" dirty="0" smtClean="0"/>
              <a:t>Costs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Lifecycle Costs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Annual O&amp;M </a:t>
            </a:r>
          </a:p>
          <a:p>
            <a:pPr lvl="1">
              <a:lnSpc>
                <a:spcPct val="120000"/>
              </a:lnSpc>
            </a:pPr>
            <a:endParaRPr lang="en-US" sz="1900" dirty="0" smtClean="0"/>
          </a:p>
          <a:p>
            <a:pPr>
              <a:lnSpc>
                <a:spcPct val="120000"/>
              </a:lnSpc>
            </a:pPr>
            <a:endParaRPr lang="en-US" sz="22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12480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Economic Analysis Rankings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17129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775" y="1295400"/>
            <a:ext cx="8153400" cy="49530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500" dirty="0" smtClean="0"/>
              <a:t>Multiple modeling tools and methods</a:t>
            </a:r>
          </a:p>
          <a:p>
            <a:pPr lvl="1"/>
            <a:r>
              <a:rPr lang="en-US" altLang="en-US" sz="2200" dirty="0" smtClean="0"/>
              <a:t>Validate model against ground truth</a:t>
            </a:r>
          </a:p>
          <a:p>
            <a:pPr lvl="1"/>
            <a:r>
              <a:rPr lang="en-US" altLang="en-US" sz="2200" dirty="0" smtClean="0"/>
              <a:t>Benchmark </a:t>
            </a:r>
            <a:r>
              <a:rPr lang="en-US" altLang="en-US" sz="2200" dirty="0"/>
              <a:t>model results against empirical data</a:t>
            </a:r>
          </a:p>
          <a:p>
            <a:pPr lvl="1"/>
            <a:r>
              <a:rPr lang="en-US" altLang="en-US" sz="2200" dirty="0" smtClean="0"/>
              <a:t>Model individual strategies and combine results</a:t>
            </a:r>
          </a:p>
          <a:p>
            <a:r>
              <a:rPr lang="en-US" altLang="en-US" sz="2500" dirty="0" smtClean="0"/>
              <a:t>Strategies</a:t>
            </a:r>
          </a:p>
          <a:p>
            <a:pPr lvl="1"/>
            <a:r>
              <a:rPr lang="en-US" altLang="en-US" sz="2400" dirty="0" smtClean="0"/>
              <a:t>Managed Lanes: Consider starter and ultimate configuration; range </a:t>
            </a:r>
            <a:r>
              <a:rPr lang="en-US" altLang="en-US" sz="2400" dirty="0"/>
              <a:t>of  pricing policies</a:t>
            </a:r>
          </a:p>
          <a:p>
            <a:pPr lvl="1"/>
            <a:r>
              <a:rPr lang="en-US" altLang="en-US" sz="2200" dirty="0" smtClean="0"/>
              <a:t>Dynamic Lane Assignment: Include </a:t>
            </a:r>
            <a:r>
              <a:rPr lang="en-US" altLang="en-US" sz="2200" dirty="0"/>
              <a:t>dynamic ramp metering, responsive lane control, speed harmonization, and </a:t>
            </a:r>
            <a:r>
              <a:rPr lang="en-US" altLang="en-US" sz="2200" dirty="0" smtClean="0"/>
              <a:t>hard shoulder</a:t>
            </a:r>
          </a:p>
          <a:p>
            <a:pPr lvl="1"/>
            <a:r>
              <a:rPr lang="en-US" altLang="en-US" sz="2200" dirty="0" smtClean="0"/>
              <a:t>Modest benefits of implementing Speed </a:t>
            </a:r>
            <a:r>
              <a:rPr lang="en-US" altLang="en-US" sz="2200" dirty="0"/>
              <a:t>Harmonization </a:t>
            </a:r>
            <a:r>
              <a:rPr lang="en-US" altLang="en-US" sz="2200" dirty="0" smtClean="0"/>
              <a:t>alone</a:t>
            </a:r>
          </a:p>
          <a:p>
            <a:r>
              <a:rPr lang="en-US" altLang="en-US" sz="2500" dirty="0" smtClean="0"/>
              <a:t>Next Steps</a:t>
            </a:r>
          </a:p>
          <a:p>
            <a:pPr lvl="1"/>
            <a:endParaRPr lang="en-US" altLang="en-US" sz="1900" dirty="0" smtClean="0"/>
          </a:p>
          <a:p>
            <a:pPr lvl="1"/>
            <a:endParaRPr lang="en-US" altLang="en-US" sz="1900" dirty="0" smtClean="0"/>
          </a:p>
          <a:p>
            <a:pPr lvl="1"/>
            <a:endParaRPr lang="en-US" altLang="en-US" sz="19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2114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Study Overview</a:t>
            </a:r>
          </a:p>
          <a:p>
            <a:r>
              <a:rPr lang="en-US" altLang="en-US" sz="2800" dirty="0" smtClean="0"/>
              <a:t>ATDM Strategies</a:t>
            </a:r>
          </a:p>
          <a:p>
            <a:r>
              <a:rPr lang="en-US" altLang="en-US" sz="2800" dirty="0" smtClean="0"/>
              <a:t>Screening Process</a:t>
            </a:r>
          </a:p>
          <a:p>
            <a:r>
              <a:rPr lang="en-US" altLang="en-US" sz="2800" dirty="0" smtClean="0"/>
              <a:t>Modeling Methodology</a:t>
            </a:r>
          </a:p>
          <a:p>
            <a:r>
              <a:rPr lang="en-US" altLang="en-US" sz="2800" dirty="0" smtClean="0"/>
              <a:t>Modeling Results</a:t>
            </a:r>
          </a:p>
          <a:p>
            <a:r>
              <a:rPr lang="en-US" altLang="en-US" sz="2800" dirty="0" smtClean="0"/>
              <a:t>Conclusions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11279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ODOT Context</a:t>
            </a:r>
          </a:p>
          <a:p>
            <a:pPr lvl="1"/>
            <a:r>
              <a:rPr lang="en-US" altLang="en-US" sz="2500" dirty="0" smtClean="0"/>
              <a:t>Cost of congestion in Ohio</a:t>
            </a:r>
          </a:p>
          <a:p>
            <a:pPr lvl="1"/>
            <a:r>
              <a:rPr lang="en-US" altLang="en-US" sz="2500" dirty="0"/>
              <a:t>Funding </a:t>
            </a:r>
            <a:r>
              <a:rPr lang="en-US" altLang="en-US" sz="2500" dirty="0" smtClean="0"/>
              <a:t>shortfalls - $111 billion statewide</a:t>
            </a:r>
            <a:endParaRPr lang="en-US" altLang="en-US" sz="2500" dirty="0"/>
          </a:p>
          <a:p>
            <a:r>
              <a:rPr lang="en-US" altLang="en-US" sz="2800" dirty="0" smtClean="0"/>
              <a:t>ODOT’s </a:t>
            </a:r>
            <a:r>
              <a:rPr lang="en-US" altLang="en-US" sz="2800" dirty="0"/>
              <a:t>Vision: Access Ohio </a:t>
            </a:r>
            <a:r>
              <a:rPr lang="en-US" altLang="en-US" sz="2800" dirty="0" smtClean="0"/>
              <a:t>2040</a:t>
            </a:r>
          </a:p>
          <a:p>
            <a:pPr lvl="1"/>
            <a:r>
              <a:rPr lang="en-US" altLang="en-US" sz="2500" dirty="0" smtClean="0"/>
              <a:t>Near and long-term strategies</a:t>
            </a:r>
          </a:p>
          <a:p>
            <a:pPr lvl="1"/>
            <a:r>
              <a:rPr lang="en-US" altLang="en-US" sz="2500" dirty="0" smtClean="0"/>
              <a:t>Investigate feasibility </a:t>
            </a:r>
            <a:r>
              <a:rPr lang="en-US" altLang="en-US" sz="2500" dirty="0"/>
              <a:t>of </a:t>
            </a:r>
            <a:r>
              <a:rPr lang="en-US" altLang="en-US" sz="2500" dirty="0" smtClean="0"/>
              <a:t>ATDM </a:t>
            </a:r>
            <a:r>
              <a:rPr lang="en-US" altLang="en-US" sz="2500" dirty="0"/>
              <a:t>solutions in </a:t>
            </a:r>
            <a:r>
              <a:rPr lang="en-US" altLang="en-US" sz="2500" dirty="0" smtClean="0"/>
              <a:t>Ohio</a:t>
            </a:r>
          </a:p>
          <a:p>
            <a:pPr lvl="1"/>
            <a:r>
              <a:rPr lang="en-US" altLang="en-US" sz="2500" dirty="0" smtClean="0"/>
              <a:t>Goals : Preservation, Mobility and Efficiency, Accessibility, 		Safety and Economic Development </a:t>
            </a:r>
          </a:p>
          <a:p>
            <a:endParaRPr lang="en-US" altLang="en-US" sz="28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33110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775" y="1600200"/>
            <a:ext cx="7464425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Study Purpose</a:t>
            </a:r>
          </a:p>
          <a:p>
            <a:pPr lvl="1"/>
            <a:r>
              <a:rPr lang="en-US" altLang="en-US" sz="2500" dirty="0"/>
              <a:t>Identify </a:t>
            </a:r>
            <a:r>
              <a:rPr lang="en-US" altLang="en-US" sz="2500" dirty="0" smtClean="0"/>
              <a:t>corridors and ATDM strategies</a:t>
            </a:r>
          </a:p>
          <a:p>
            <a:pPr lvl="1"/>
            <a:r>
              <a:rPr lang="en-US" altLang="en-US" sz="2500" dirty="0" smtClean="0"/>
              <a:t>Evaluate ATDM strategies </a:t>
            </a:r>
          </a:p>
          <a:p>
            <a:pPr lvl="1"/>
            <a:r>
              <a:rPr lang="en-US" altLang="en-US" sz="2500" dirty="0" smtClean="0"/>
              <a:t>Identify a pilot project with recommended ATDM strategies </a:t>
            </a:r>
          </a:p>
          <a:p>
            <a:pPr lvl="1"/>
            <a:r>
              <a:rPr lang="en-US" altLang="en-US" sz="2500" dirty="0" smtClean="0"/>
              <a:t>Develop implementation plan</a:t>
            </a:r>
          </a:p>
          <a:p>
            <a:pPr lvl="1"/>
            <a:endParaRPr lang="en-US" altLang="en-US" sz="25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21903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Why ATDM?</a:t>
            </a:r>
          </a:p>
          <a:p>
            <a:pPr lvl="1"/>
            <a:r>
              <a:rPr lang="en-US" altLang="en-US" sz="2500" dirty="0"/>
              <a:t>Dynamically manage recurrent and non-recurrent </a:t>
            </a:r>
            <a:r>
              <a:rPr lang="en-US" altLang="en-US" sz="2500" dirty="0" smtClean="0"/>
              <a:t>congestion</a:t>
            </a:r>
          </a:p>
          <a:p>
            <a:pPr lvl="1"/>
            <a:r>
              <a:rPr lang="en-US" altLang="en-US" sz="2500" dirty="0" smtClean="0"/>
              <a:t>Combines elements of addressing capacity scarcity</a:t>
            </a:r>
          </a:p>
          <a:p>
            <a:pPr lvl="2"/>
            <a:r>
              <a:rPr lang="en-US" altLang="en-US" sz="2200" dirty="0" smtClean="0"/>
              <a:t>Build more lanes</a:t>
            </a:r>
          </a:p>
          <a:p>
            <a:pPr lvl="2"/>
            <a:r>
              <a:rPr lang="en-US" altLang="en-US" sz="2200" dirty="0" smtClean="0"/>
              <a:t>Reduce demand</a:t>
            </a:r>
          </a:p>
          <a:p>
            <a:pPr lvl="2"/>
            <a:r>
              <a:rPr lang="en-US" altLang="en-US" sz="2200" dirty="0" smtClean="0"/>
              <a:t>Manage existing lanes</a:t>
            </a:r>
          </a:p>
          <a:p>
            <a:pPr lvl="1"/>
            <a:r>
              <a:rPr lang="en-US" altLang="en-US" sz="2500" dirty="0" smtClean="0"/>
              <a:t>Benefits of ATDM</a:t>
            </a:r>
          </a:p>
          <a:p>
            <a:pPr lvl="2"/>
            <a:r>
              <a:rPr lang="en-US" altLang="en-US" sz="2200" dirty="0" smtClean="0"/>
              <a:t>Improved throughput and safety on the corridor</a:t>
            </a:r>
          </a:p>
          <a:p>
            <a:pPr lvl="2"/>
            <a:r>
              <a:rPr lang="en-US" altLang="en-US" sz="2200" dirty="0" smtClean="0"/>
              <a:t>Improved travel reliability and smoothed flows in the system</a:t>
            </a:r>
          </a:p>
          <a:p>
            <a:pPr lvl="2"/>
            <a:endParaRPr lang="en-US" altLang="en-US" sz="2200" dirty="0"/>
          </a:p>
          <a:p>
            <a:pPr marL="365760" lvl="1" indent="0">
              <a:buNone/>
            </a:pPr>
            <a:endParaRPr lang="en-US" altLang="en-US" sz="2500" dirty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15590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Content Placeholder 6" descr="Transportation_Management_Proces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981200"/>
            <a:ext cx="5957814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ATDM </a:t>
            </a:r>
            <a:r>
              <a:rPr lang="en-US" sz="2800" dirty="0" smtClean="0"/>
              <a:t>success requires a focus </a:t>
            </a:r>
            <a:r>
              <a:rPr lang="en-US" sz="2800" dirty="0"/>
              <a:t>on </a:t>
            </a:r>
            <a:r>
              <a:rPr lang="en-US" sz="2800" dirty="0" smtClean="0"/>
              <a:t>trips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21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48248"/>
            <a:ext cx="533400" cy="381000"/>
          </a:xfrm>
        </p:spPr>
        <p:txBody>
          <a:bodyPr/>
          <a:lstStyle/>
          <a:p>
            <a:fld id="{42EADD86-ACCE-427E-9C3A-0BB9178CAAB9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28243" r="40028" b="32348"/>
          <a:stretch/>
        </p:blipFill>
        <p:spPr>
          <a:xfrm>
            <a:off x="252248" y="233855"/>
            <a:ext cx="3266582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2" t="32184" r="20514" b="25944"/>
          <a:stretch/>
        </p:blipFill>
        <p:spPr>
          <a:xfrm>
            <a:off x="3886200" y="228600"/>
            <a:ext cx="3351007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22984" r="42619" b="24123"/>
          <a:stretch/>
        </p:blipFill>
        <p:spPr>
          <a:xfrm>
            <a:off x="7620000" y="254876"/>
            <a:ext cx="1126496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4" t="23517" r="33611" b="38242"/>
          <a:stretch/>
        </p:blipFill>
        <p:spPr>
          <a:xfrm>
            <a:off x="6781800" y="3598286"/>
            <a:ext cx="2148756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6" t="22454" r="37808" b="51332"/>
          <a:stretch/>
        </p:blipFill>
        <p:spPr>
          <a:xfrm>
            <a:off x="3524085" y="3590403"/>
            <a:ext cx="2933216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6" t="47071" r="22890" b="28647"/>
          <a:stretch/>
        </p:blipFill>
        <p:spPr>
          <a:xfrm>
            <a:off x="197062" y="3603541"/>
            <a:ext cx="3200400" cy="27751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6200" y="228600"/>
            <a:ext cx="16217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Cleveland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536" y="123498"/>
            <a:ext cx="15311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Columbus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5912" y="6275466"/>
            <a:ext cx="15424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Cincinnati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228932"/>
            <a:ext cx="12066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Dayton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8015" y="5861907"/>
            <a:ext cx="10078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Akron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1593" y="6275466"/>
            <a:ext cx="1128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Toledo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EADD86-ACCE-427E-9C3A-0BB9178CAAB9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775" y="1600200"/>
            <a:ext cx="8153400" cy="6096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dirty="0" smtClean="0"/>
              <a:t>ATDM Strategies Considered</a:t>
            </a:r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2209800"/>
            <a:ext cx="4114800" cy="39624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Hard </a:t>
            </a:r>
            <a:r>
              <a:rPr lang="en-US" alt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Shoulder </a:t>
            </a:r>
            <a:r>
              <a:rPr lang="en-US" alt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Running (HSR)</a:t>
            </a:r>
            <a:endParaRPr lang="en-US" altLang="en-US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en-US" sz="2200" dirty="0" smtClean="0"/>
              <a:t>Contra </a:t>
            </a:r>
            <a:r>
              <a:rPr lang="en-US" altLang="en-US" sz="2200" dirty="0"/>
              <a:t>Flow Lanes</a:t>
            </a:r>
          </a:p>
          <a:p>
            <a:pPr lvl="1"/>
            <a:r>
              <a:rPr lang="en-US" altLang="en-US" sz="2200" dirty="0" smtClean="0"/>
              <a:t>HOV Lanes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Bus </a:t>
            </a:r>
            <a:r>
              <a:rPr lang="en-US" altLang="en-US" sz="2200" dirty="0"/>
              <a:t>Only Lanes</a:t>
            </a:r>
          </a:p>
          <a:p>
            <a:pPr lvl="1"/>
            <a:r>
              <a:rPr lang="en-US" alt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Managed Lanes</a:t>
            </a:r>
            <a:endParaRPr lang="en-US" altLang="en-US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en-US" sz="2200" dirty="0" smtClean="0"/>
              <a:t>TMC Improvements</a:t>
            </a:r>
          </a:p>
          <a:p>
            <a:pPr lvl="1"/>
            <a:r>
              <a:rPr lang="en-US" altLang="en-US" sz="2200" dirty="0" smtClean="0"/>
              <a:t>Integrated </a:t>
            </a:r>
            <a:r>
              <a:rPr lang="en-US" altLang="en-US" sz="2200" dirty="0"/>
              <a:t>Corridor Management</a:t>
            </a:r>
          </a:p>
          <a:p>
            <a:pPr marL="685800" lvl="2" indent="0">
              <a:buNone/>
            </a:pPr>
            <a:endParaRPr lang="en-US" altLang="en-US" sz="22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67200" y="2166258"/>
            <a:ext cx="4346575" cy="39624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2200" dirty="0"/>
              <a:t>Truck Only Lanes</a:t>
            </a:r>
          </a:p>
          <a:p>
            <a:pPr lvl="1"/>
            <a:r>
              <a:rPr lang="en-US" alt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Speed </a:t>
            </a:r>
            <a:r>
              <a:rPr lang="en-US" alt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Harmonization</a:t>
            </a:r>
          </a:p>
          <a:p>
            <a:pPr lvl="1"/>
            <a:r>
              <a:rPr lang="en-US" altLang="en-US" sz="2200" dirty="0"/>
              <a:t>Incident Response</a:t>
            </a:r>
          </a:p>
          <a:p>
            <a:pPr lvl="1"/>
            <a:r>
              <a:rPr lang="en-US" altLang="en-US" sz="2200" dirty="0" smtClean="0"/>
              <a:t>Dynamic </a:t>
            </a:r>
            <a:r>
              <a:rPr lang="en-US" altLang="en-US" sz="2200" dirty="0"/>
              <a:t>Message Signs</a:t>
            </a:r>
          </a:p>
          <a:p>
            <a:pPr lvl="1"/>
            <a:r>
              <a:rPr lang="en-US" altLang="en-US" sz="2200" dirty="0" smtClean="0"/>
              <a:t>Dynamic </a:t>
            </a:r>
            <a:r>
              <a:rPr lang="en-US" altLang="en-US" sz="2200" dirty="0"/>
              <a:t>Route Planning</a:t>
            </a:r>
          </a:p>
          <a:p>
            <a:pPr lvl="1"/>
            <a:r>
              <a:rPr lang="en-US" alt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Dynamic Ramp Metering (DRM)</a:t>
            </a:r>
            <a:endParaRPr lang="en-US" altLang="en-US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Dynamic Lane Assignment (DLA)</a:t>
            </a:r>
            <a:endParaRPr lang="en-US" altLang="en-US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altLang="en-US" sz="2200" dirty="0" smtClean="0"/>
              <a:t>Queue Warning</a:t>
            </a:r>
          </a:p>
          <a:p>
            <a:pPr marL="685800" lvl="2" indent="0">
              <a:buNone/>
            </a:pPr>
            <a:endParaRPr lang="en-US" altLang="en-US" sz="22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  <a:p>
            <a:pPr lvl="1"/>
            <a:endParaRPr lang="en-US" altLang="en-US" sz="2500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0475"/>
            <a:ext cx="5421083" cy="365125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pPr algn="l"/>
            <a:r>
              <a:rPr lang="en-US" dirty="0" smtClean="0"/>
              <a:t>ODOT ATDM Strategies Evaluation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40543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968</Words>
  <Application>Microsoft Office PowerPoint</Application>
  <PresentationFormat>On-screen Show (4:3)</PresentationFormat>
  <Paragraphs>285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Evaluation and Application of  Active Traffic and Demand Management (ATDM) Strategies, including Managed Lanes for  Urban Corridors in Ohio  Naveen Juvva Manish Jain</vt:lpstr>
      <vt:lpstr>Acknowledgements</vt:lpstr>
      <vt:lpstr>Agenda</vt:lpstr>
      <vt:lpstr>Study Overview</vt:lpstr>
      <vt:lpstr>Study Overview</vt:lpstr>
      <vt:lpstr>Study Overview</vt:lpstr>
      <vt:lpstr>Study Overview</vt:lpstr>
      <vt:lpstr>PowerPoint Presentation</vt:lpstr>
      <vt:lpstr>Study Overview</vt:lpstr>
      <vt:lpstr>Screening Process</vt:lpstr>
      <vt:lpstr>Screening Process</vt:lpstr>
      <vt:lpstr>Screening Process</vt:lpstr>
      <vt:lpstr>Modeling Methodology</vt:lpstr>
      <vt:lpstr>Modeling Methodology</vt:lpstr>
      <vt:lpstr>Modeling Methodology</vt:lpstr>
      <vt:lpstr>Base Year Model – VOT Distribution</vt:lpstr>
      <vt:lpstr>Modeling Methodology</vt:lpstr>
      <vt:lpstr>Modeling Methodology</vt:lpstr>
      <vt:lpstr>Modeling Methodology</vt:lpstr>
      <vt:lpstr>Modeling Methodology</vt:lpstr>
      <vt:lpstr>Modeling Methodology</vt:lpstr>
      <vt:lpstr>Modeling Results – Managed Lanes</vt:lpstr>
      <vt:lpstr>Modeling Results – Dynamic Ramp Metering</vt:lpstr>
      <vt:lpstr>Modeling Results – HSR Mixed Use</vt:lpstr>
      <vt:lpstr>Economic Analysis Overview</vt:lpstr>
      <vt:lpstr>BCA Methodology</vt:lpstr>
      <vt:lpstr>Overall Economic Analysis Rankings</vt:lpstr>
      <vt:lpstr>Conclusions</vt:lpstr>
    </vt:vector>
  </TitlesOfParts>
  <Company>AECOM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ODOT ATDM TRB Apps Presentation</dc:title>
  <dc:creator>Juvvva, Naveen</dc:creator>
  <cp:lastModifiedBy>Juvva, Naveen</cp:lastModifiedBy>
  <cp:revision>136</cp:revision>
  <dcterms:created xsi:type="dcterms:W3CDTF">2012-07-24T15:42:22Z</dcterms:created>
  <dcterms:modified xsi:type="dcterms:W3CDTF">2015-05-18T11:53:13Z</dcterms:modified>
</cp:coreProperties>
</file>