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80" r:id="rId4"/>
    <p:sldId id="267" r:id="rId5"/>
    <p:sldId id="268" r:id="rId6"/>
    <p:sldId id="269" r:id="rId7"/>
    <p:sldId id="272" r:id="rId8"/>
    <p:sldId id="273" r:id="rId9"/>
    <p:sldId id="275" r:id="rId10"/>
    <p:sldId id="283" r:id="rId11"/>
    <p:sldId id="284" r:id="rId12"/>
    <p:sldId id="285" r:id="rId13"/>
    <p:sldId id="286" r:id="rId14"/>
    <p:sldId id="287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8" r:id="rId24"/>
    <p:sldId id="299" r:id="rId25"/>
    <p:sldId id="30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5858"/>
    <a:srgbClr val="404040"/>
    <a:srgbClr val="00C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68133" autoAdjust="0"/>
  </p:normalViewPr>
  <p:slideViewPr>
    <p:cSldViewPr snapToGrid="0">
      <p:cViewPr varScale="1">
        <p:scale>
          <a:sx n="62" d="100"/>
          <a:sy n="62" d="100"/>
        </p:scale>
        <p:origin x="1848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6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SUMARTHYVS.CDM_INC\AppData\Local\Microsoft\Windows\Temporary%20Internet%20Files\Content.Outlook\G5G47KHU\Npmrds_Char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SUMARTHYVS.CDM_INC\AppData\Local\Microsoft\Windows\Temporary%20Internet%20Files\Content.Outlook\G5G47KHU\Npmrds_Char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SUMARTHYVS.CDM_INC\AppData\Local\Microsoft\Windows\Temporary%20Internet%20Files\Content.Outlook\G5G47KHU\Npmrds_Char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SUMARTHYVS.CDM_INC\AppData\Local\Microsoft\Windows\Temporary%20Internet%20Files\Content.Outlook\G5G47KHU\Npmrds_Char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SUMARTHYVS.CDM_INC\AppData\Local\Microsoft\Windows\Temporary%20Internet%20Files\Content.Outlook\G5G47KHU\Npmrds_Char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SUMARTHYVS.CDM_INC\AppData\Local\Microsoft\Windows\Temporary%20Internet%20Files\Content.Outlook\G5G47KHU\Npmrds_Charts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'Pass Time of Day'!$B$1</c:f>
              <c:strCache>
                <c:ptCount val="1"/>
                <c:pt idx="0">
                  <c:v>Count(TMC)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numRef>
              <c:f>'Pass Time of Day'!$A$2:$A$25</c:f>
              <c:numCache>
                <c:formatCode>[$-409]h:mm\ AM/PM;@</c:formatCode>
                <c:ptCount val="24"/>
                <c:pt idx="0">
                  <c:v>0</c:v>
                </c:pt>
                <c:pt idx="1">
                  <c:v>1.0416666666666667</c:v>
                </c:pt>
                <c:pt idx="2">
                  <c:v>8.3333333333333495E-2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0.20833333333333401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0.375000000000001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0.500000000000001</c:v>
                </c:pt>
                <c:pt idx="13">
                  <c:v>0.54166666666666796</c:v>
                </c:pt>
                <c:pt idx="14">
                  <c:v>0.58333333333333404</c:v>
                </c:pt>
                <c:pt idx="15">
                  <c:v>0.625000000000001</c:v>
                </c:pt>
                <c:pt idx="16">
                  <c:v>0.66666666666666796</c:v>
                </c:pt>
                <c:pt idx="17">
                  <c:v>0.70833333333333504</c:v>
                </c:pt>
                <c:pt idx="18">
                  <c:v>0.750000000000001</c:v>
                </c:pt>
                <c:pt idx="19">
                  <c:v>0.79166666666666796</c:v>
                </c:pt>
                <c:pt idx="20">
                  <c:v>0.83333333333333504</c:v>
                </c:pt>
                <c:pt idx="21">
                  <c:v>0.875000000000002</c:v>
                </c:pt>
                <c:pt idx="22">
                  <c:v>0.91666666666666796</c:v>
                </c:pt>
                <c:pt idx="23">
                  <c:v>0.95833333333333504</c:v>
                </c:pt>
              </c:numCache>
            </c:numRef>
          </c:cat>
          <c:val>
            <c:numRef>
              <c:f>'Pass Time of Day'!$B$2:$B$25</c:f>
              <c:numCache>
                <c:formatCode>General</c:formatCode>
                <c:ptCount val="24"/>
                <c:pt idx="0">
                  <c:v>1035539</c:v>
                </c:pt>
                <c:pt idx="1">
                  <c:v>885380</c:v>
                </c:pt>
                <c:pt idx="2">
                  <c:v>841109</c:v>
                </c:pt>
                <c:pt idx="3">
                  <c:v>941587</c:v>
                </c:pt>
                <c:pt idx="4">
                  <c:v>1292891</c:v>
                </c:pt>
                <c:pt idx="5">
                  <c:v>2024305</c:v>
                </c:pt>
                <c:pt idx="6">
                  <c:v>3008111</c:v>
                </c:pt>
                <c:pt idx="7">
                  <c:v>3493362</c:v>
                </c:pt>
                <c:pt idx="8">
                  <c:v>3658332</c:v>
                </c:pt>
                <c:pt idx="9">
                  <c:v>3789750</c:v>
                </c:pt>
                <c:pt idx="10">
                  <c:v>3819575</c:v>
                </c:pt>
                <c:pt idx="11">
                  <c:v>3864035</c:v>
                </c:pt>
                <c:pt idx="12">
                  <c:v>3867858</c:v>
                </c:pt>
                <c:pt idx="13">
                  <c:v>3874993</c:v>
                </c:pt>
                <c:pt idx="14">
                  <c:v>3882974</c:v>
                </c:pt>
                <c:pt idx="15">
                  <c:v>3881997</c:v>
                </c:pt>
                <c:pt idx="16">
                  <c:v>3649107</c:v>
                </c:pt>
                <c:pt idx="17">
                  <c:v>3413406</c:v>
                </c:pt>
                <c:pt idx="18">
                  <c:v>2993377</c:v>
                </c:pt>
                <c:pt idx="19">
                  <c:v>2588617</c:v>
                </c:pt>
                <c:pt idx="20">
                  <c:v>2360260</c:v>
                </c:pt>
                <c:pt idx="21">
                  <c:v>1718736</c:v>
                </c:pt>
                <c:pt idx="22">
                  <c:v>1467154</c:v>
                </c:pt>
                <c:pt idx="23">
                  <c:v>1229271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696792"/>
        <c:axId val="188693272"/>
      </c:barChart>
      <c:catAx>
        <c:axId val="188696792"/>
        <c:scaling>
          <c:orientation val="minMax"/>
        </c:scaling>
        <c:delete val="0"/>
        <c:axPos val="b"/>
        <c:numFmt formatCode="[$-409]h\ AM/PM;@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800">
                <a:solidFill>
                  <a:schemeClr val="bg1"/>
                </a:solidFill>
              </a:defRPr>
            </a:pPr>
            <a:endParaRPr lang="en-US"/>
          </a:p>
        </c:txPr>
        <c:crossAx val="188693272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1886932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r>
                  <a:rPr lang="en-US" sz="800">
                    <a:solidFill>
                      <a:schemeClr val="bg1"/>
                    </a:solidFill>
                  </a:rPr>
                  <a:t>Observations (in millions)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800">
                <a:solidFill>
                  <a:schemeClr val="bg1"/>
                </a:solidFill>
              </a:defRPr>
            </a:pPr>
            <a:endParaRPr lang="en-US"/>
          </a:p>
        </c:txPr>
        <c:crossAx val="188696792"/>
        <c:crosses val="autoZero"/>
        <c:crossBetween val="between"/>
        <c:majorUnit val="1000000"/>
        <c:dispUnits>
          <c:builtInUnit val="millions"/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'Freight Time of Day'!$B$2:$B$25</c:f>
              <c:strCache>
                <c:ptCount val="1"/>
                <c:pt idx="0">
                  <c:v>405530 400945 423417 478729 554119 631632 723697 773751 830393 921670 969471 979961 968070 954341 947152 912868 870941 812772 735807 646673 574632 517014 466485 426270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numRef>
              <c:f>'Freight Time of Day'!$A$2:$A$25</c:f>
              <c:numCache>
                <c:formatCode>[$-409]h:mm\ AM/PM;@</c:formatCode>
                <c:ptCount val="24"/>
                <c:pt idx="0">
                  <c:v>0</c:v>
                </c:pt>
                <c:pt idx="1">
                  <c:v>1.0416666666666667</c:v>
                </c:pt>
                <c:pt idx="2">
                  <c:v>8.3333333333333495E-2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0.20833333333333401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0.375000000000001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0.500000000000001</c:v>
                </c:pt>
                <c:pt idx="13">
                  <c:v>0.54166666666666796</c:v>
                </c:pt>
                <c:pt idx="14">
                  <c:v>0.58333333333333404</c:v>
                </c:pt>
                <c:pt idx="15">
                  <c:v>0.625000000000001</c:v>
                </c:pt>
                <c:pt idx="16">
                  <c:v>0.66666666666666796</c:v>
                </c:pt>
                <c:pt idx="17">
                  <c:v>0.70833333333333504</c:v>
                </c:pt>
                <c:pt idx="18">
                  <c:v>0.750000000000001</c:v>
                </c:pt>
                <c:pt idx="19">
                  <c:v>0.79166666666666796</c:v>
                </c:pt>
                <c:pt idx="20">
                  <c:v>0.83333333333333504</c:v>
                </c:pt>
                <c:pt idx="21">
                  <c:v>0.875000000000002</c:v>
                </c:pt>
                <c:pt idx="22">
                  <c:v>0.91666666666666796</c:v>
                </c:pt>
                <c:pt idx="23">
                  <c:v>0.95833333333333504</c:v>
                </c:pt>
              </c:numCache>
            </c:numRef>
          </c:cat>
          <c:val>
            <c:numRef>
              <c:f>'Freight Time of Day'!$B$2:$B$25</c:f>
              <c:numCache>
                <c:formatCode>General</c:formatCode>
                <c:ptCount val="24"/>
                <c:pt idx="0">
                  <c:v>405530</c:v>
                </c:pt>
                <c:pt idx="1">
                  <c:v>400945</c:v>
                </c:pt>
                <c:pt idx="2">
                  <c:v>423417</c:v>
                </c:pt>
                <c:pt idx="3">
                  <c:v>478729</c:v>
                </c:pt>
                <c:pt idx="4">
                  <c:v>554119</c:v>
                </c:pt>
                <c:pt idx="5">
                  <c:v>631632</c:v>
                </c:pt>
                <c:pt idx="6">
                  <c:v>723697</c:v>
                </c:pt>
                <c:pt idx="7">
                  <c:v>773751</c:v>
                </c:pt>
                <c:pt idx="8">
                  <c:v>830393</c:v>
                </c:pt>
                <c:pt idx="9">
                  <c:v>921670</c:v>
                </c:pt>
                <c:pt idx="10">
                  <c:v>969471</c:v>
                </c:pt>
                <c:pt idx="11">
                  <c:v>979961</c:v>
                </c:pt>
                <c:pt idx="12">
                  <c:v>968070</c:v>
                </c:pt>
                <c:pt idx="13">
                  <c:v>954341</c:v>
                </c:pt>
                <c:pt idx="14">
                  <c:v>947152</c:v>
                </c:pt>
                <c:pt idx="15">
                  <c:v>912868</c:v>
                </c:pt>
                <c:pt idx="16">
                  <c:v>870941</c:v>
                </c:pt>
                <c:pt idx="17">
                  <c:v>812772</c:v>
                </c:pt>
                <c:pt idx="18">
                  <c:v>735807</c:v>
                </c:pt>
                <c:pt idx="19">
                  <c:v>646673</c:v>
                </c:pt>
                <c:pt idx="20">
                  <c:v>574632</c:v>
                </c:pt>
                <c:pt idx="21">
                  <c:v>517014</c:v>
                </c:pt>
                <c:pt idx="22">
                  <c:v>466485</c:v>
                </c:pt>
                <c:pt idx="23">
                  <c:v>426270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595192"/>
        <c:axId val="186599112"/>
      </c:barChart>
      <c:catAx>
        <c:axId val="186595192"/>
        <c:scaling>
          <c:orientation val="minMax"/>
        </c:scaling>
        <c:delete val="0"/>
        <c:axPos val="b"/>
        <c:numFmt formatCode="[$-409]h\ AM/PM;@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800">
                <a:solidFill>
                  <a:schemeClr val="bg1"/>
                </a:solidFill>
              </a:defRPr>
            </a:pPr>
            <a:endParaRPr lang="en-US"/>
          </a:p>
        </c:txPr>
        <c:crossAx val="186599112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186599112"/>
        <c:scaling>
          <c:orientation val="minMax"/>
          <c:max val="5000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r>
                  <a:rPr lang="en-US" sz="800">
                    <a:solidFill>
                      <a:schemeClr val="bg1"/>
                    </a:solidFill>
                  </a:rPr>
                  <a:t>Observations (in millions)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800">
                <a:solidFill>
                  <a:schemeClr val="bg1"/>
                </a:solidFill>
              </a:defRPr>
            </a:pPr>
            <a:endParaRPr lang="en-US"/>
          </a:p>
        </c:txPr>
        <c:crossAx val="186595192"/>
        <c:crosses val="autoZero"/>
        <c:crossBetween val="between"/>
        <c:majorUnit val="1000000"/>
        <c:dispUnits>
          <c:builtInUnit val="millions"/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'Pass Day of Week'!$B$1</c:f>
              <c:strCache>
                <c:ptCount val="1"/>
                <c:pt idx="0">
                  <c:v>Count(TMC)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'Pass Day of Week'!$A$2:$A$8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'Pass Day of Week'!$B$2:$B$8</c:f>
              <c:numCache>
                <c:formatCode>General</c:formatCode>
                <c:ptCount val="7"/>
                <c:pt idx="0">
                  <c:v>10473328</c:v>
                </c:pt>
                <c:pt idx="1">
                  <c:v>10707428</c:v>
                </c:pt>
                <c:pt idx="2">
                  <c:v>10204994</c:v>
                </c:pt>
                <c:pt idx="3">
                  <c:v>10119351</c:v>
                </c:pt>
                <c:pt idx="4">
                  <c:v>10346783</c:v>
                </c:pt>
                <c:pt idx="5">
                  <c:v>6586883</c:v>
                </c:pt>
                <c:pt idx="6">
                  <c:v>5142959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598328"/>
        <c:axId val="186599504"/>
      </c:barChart>
      <c:catAx>
        <c:axId val="186598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800">
                <a:solidFill>
                  <a:schemeClr val="bg1"/>
                </a:solidFill>
              </a:defRPr>
            </a:pPr>
            <a:endParaRPr lang="en-US"/>
          </a:p>
        </c:txPr>
        <c:crossAx val="186599504"/>
        <c:crosses val="autoZero"/>
        <c:auto val="1"/>
        <c:lblAlgn val="ctr"/>
        <c:lblOffset val="100"/>
        <c:noMultiLvlLbl val="0"/>
      </c:catAx>
      <c:valAx>
        <c:axId val="1865995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r>
                  <a:rPr lang="en-US" sz="800">
                    <a:solidFill>
                      <a:schemeClr val="bg1"/>
                    </a:solidFill>
                  </a:rPr>
                  <a:t>Observations (in</a:t>
                </a:r>
                <a:r>
                  <a:rPr lang="en-US" sz="800" baseline="0">
                    <a:solidFill>
                      <a:schemeClr val="bg1"/>
                    </a:solidFill>
                  </a:rPr>
                  <a:t> millions)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800">
                <a:solidFill>
                  <a:schemeClr val="bg1"/>
                </a:solidFill>
              </a:defRPr>
            </a:pPr>
            <a:endParaRPr lang="en-US"/>
          </a:p>
        </c:txPr>
        <c:crossAx val="186598328"/>
        <c:crosses val="autoZero"/>
        <c:crossBetween val="between"/>
        <c:dispUnits>
          <c:builtInUnit val="millions"/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'Freight Day of Week'!$B$1</c:f>
              <c:strCache>
                <c:ptCount val="1"/>
                <c:pt idx="0">
                  <c:v>Count(TMC)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'Freight Day of Week'!$A$2:$A$8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'Freight Day of Week'!$B$2:$B$8</c:f>
              <c:numCache>
                <c:formatCode>General</c:formatCode>
                <c:ptCount val="7"/>
                <c:pt idx="0">
                  <c:v>2796521</c:v>
                </c:pt>
                <c:pt idx="1">
                  <c:v>3019947</c:v>
                </c:pt>
                <c:pt idx="2">
                  <c:v>2832035</c:v>
                </c:pt>
                <c:pt idx="3">
                  <c:v>2772100</c:v>
                </c:pt>
                <c:pt idx="4">
                  <c:v>2649048</c:v>
                </c:pt>
                <c:pt idx="5">
                  <c:v>1523355</c:v>
                </c:pt>
                <c:pt idx="6">
                  <c:v>1333334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600288"/>
        <c:axId val="186600680"/>
      </c:barChart>
      <c:catAx>
        <c:axId val="186600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800">
                <a:solidFill>
                  <a:schemeClr val="bg1"/>
                </a:solidFill>
              </a:defRPr>
            </a:pPr>
            <a:endParaRPr lang="en-US"/>
          </a:p>
        </c:txPr>
        <c:crossAx val="186600680"/>
        <c:crosses val="autoZero"/>
        <c:auto val="1"/>
        <c:lblAlgn val="ctr"/>
        <c:lblOffset val="100"/>
        <c:noMultiLvlLbl val="0"/>
      </c:catAx>
      <c:valAx>
        <c:axId val="186600680"/>
        <c:scaling>
          <c:orientation val="minMax"/>
          <c:max val="12000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r>
                  <a:rPr lang="en-US" sz="800">
                    <a:solidFill>
                      <a:schemeClr val="bg1"/>
                    </a:solidFill>
                  </a:rPr>
                  <a:t>Observations (in</a:t>
                </a:r>
                <a:r>
                  <a:rPr lang="en-US" sz="800" baseline="0">
                    <a:solidFill>
                      <a:schemeClr val="bg1"/>
                    </a:solidFill>
                  </a:rPr>
                  <a:t> millions)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800">
                <a:solidFill>
                  <a:schemeClr val="bg1"/>
                </a:solidFill>
              </a:defRPr>
            </a:pPr>
            <a:endParaRPr lang="en-US"/>
          </a:p>
        </c:txPr>
        <c:crossAx val="186600288"/>
        <c:crosses val="autoZero"/>
        <c:crossBetween val="between"/>
        <c:majorUnit val="2000000"/>
        <c:dispUnits>
          <c:builtInUnit val="millions"/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</c:spPr>
          <c:invertIfNegative val="0"/>
          <c:cat>
            <c:strRef>
              <c:f>'Monthly Data Count'!$A$2:$A$7</c:f>
              <c:strCache>
                <c:ptCount val="6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</c:strCache>
            </c:strRef>
          </c:cat>
          <c:val>
            <c:numRef>
              <c:f>'Monthly Data Count'!$C$2:$C$7</c:f>
              <c:numCache>
                <c:formatCode>General</c:formatCode>
                <c:ptCount val="6"/>
                <c:pt idx="0">
                  <c:v>10359823</c:v>
                </c:pt>
                <c:pt idx="1">
                  <c:v>10953801</c:v>
                </c:pt>
                <c:pt idx="2">
                  <c:v>10033175</c:v>
                </c:pt>
                <c:pt idx="3">
                  <c:v>11060103</c:v>
                </c:pt>
                <c:pt idx="4">
                  <c:v>10433620</c:v>
                </c:pt>
                <c:pt idx="5">
                  <c:v>10741204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600936"/>
        <c:axId val="210601328"/>
      </c:barChart>
      <c:catAx>
        <c:axId val="210600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800">
                <a:solidFill>
                  <a:schemeClr val="bg1"/>
                </a:solidFill>
              </a:defRPr>
            </a:pPr>
            <a:endParaRPr lang="en-US"/>
          </a:p>
        </c:txPr>
        <c:crossAx val="210601328"/>
        <c:crosses val="autoZero"/>
        <c:auto val="1"/>
        <c:lblAlgn val="ctr"/>
        <c:lblOffset val="100"/>
        <c:noMultiLvlLbl val="0"/>
      </c:catAx>
      <c:valAx>
        <c:axId val="210601328"/>
        <c:scaling>
          <c:orientation val="minMax"/>
          <c:max val="120000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 sz="800">
                <a:solidFill>
                  <a:schemeClr val="bg1"/>
                </a:solidFill>
              </a:defRPr>
            </a:pPr>
            <a:endParaRPr lang="en-US"/>
          </a:p>
        </c:txPr>
        <c:crossAx val="210600936"/>
        <c:crosses val="autoZero"/>
        <c:crossBetween val="between"/>
        <c:majorUnit val="2000000"/>
        <c:dispUnits>
          <c:builtInUnit val="millions"/>
          <c:dispUnitsLbl>
            <c:layout>
              <c:manualLayout>
                <c:xMode val="edge"/>
                <c:yMode val="edge"/>
                <c:x val="3.5344827586206898E-2"/>
                <c:y val="0.15722045161021539"/>
              </c:manualLayout>
            </c:layout>
            <c:tx>
              <c:rich>
                <a:bodyPr/>
                <a:lstStyle/>
                <a:p>
                  <a:pPr algn="ctr">
                    <a:defRPr sz="800">
                      <a:solidFill>
                        <a:schemeClr val="bg1"/>
                      </a:solidFill>
                    </a:defRPr>
                  </a:pPr>
                  <a:r>
                    <a:rPr lang="en-US" sz="800">
                      <a:solidFill>
                        <a:schemeClr val="bg1"/>
                      </a:solidFill>
                    </a:rPr>
                    <a:t>Observations (in millions)</a:t>
                  </a:r>
                </a:p>
              </c:rich>
            </c:tx>
          </c:dispUnitsLbl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</c:spPr>
          <c:invertIfNegative val="0"/>
          <c:cat>
            <c:strRef>
              <c:f>'Monthly Data Count'!$A$2:$A$7</c:f>
              <c:strCache>
                <c:ptCount val="6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</c:strCache>
            </c:strRef>
          </c:cat>
          <c:val>
            <c:numRef>
              <c:f>'Monthly Data Count'!$D$2:$D$7</c:f>
              <c:numCache>
                <c:formatCode>General</c:formatCode>
                <c:ptCount val="6"/>
                <c:pt idx="0">
                  <c:v>3091866</c:v>
                </c:pt>
                <c:pt idx="1">
                  <c:v>1008875</c:v>
                </c:pt>
                <c:pt idx="2">
                  <c:v>3046938</c:v>
                </c:pt>
                <c:pt idx="3">
                  <c:v>3312594</c:v>
                </c:pt>
                <c:pt idx="4">
                  <c:v>3171653</c:v>
                </c:pt>
                <c:pt idx="5">
                  <c:v>3294414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602112"/>
        <c:axId val="210602504"/>
      </c:barChart>
      <c:catAx>
        <c:axId val="210602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800">
                <a:solidFill>
                  <a:schemeClr val="bg1"/>
                </a:solidFill>
              </a:defRPr>
            </a:pPr>
            <a:endParaRPr lang="en-US"/>
          </a:p>
        </c:txPr>
        <c:crossAx val="210602504"/>
        <c:crosses val="autoZero"/>
        <c:auto val="1"/>
        <c:lblAlgn val="ctr"/>
        <c:lblOffset val="100"/>
        <c:noMultiLvlLbl val="0"/>
      </c:catAx>
      <c:valAx>
        <c:axId val="210602504"/>
        <c:scaling>
          <c:orientation val="minMax"/>
          <c:max val="120000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 algn="ctr">
              <a:defRPr lang="en-US" sz="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602112"/>
        <c:crosses val="autoZero"/>
        <c:crossBetween val="between"/>
        <c:majorUnit val="2000000"/>
        <c:dispUnits>
          <c:builtInUnit val="millions"/>
          <c:dispUnitsLbl>
            <c:layout>
              <c:manualLayout>
                <c:xMode val="edge"/>
                <c:yMode val="edge"/>
                <c:x val="3.5344827586206898E-2"/>
                <c:y val="0.17177071616047995"/>
              </c:manualLayout>
            </c:layout>
            <c:tx>
              <c:rich>
                <a:bodyPr/>
                <a:lstStyle/>
                <a:p>
                  <a:pPr>
                    <a:defRPr sz="800">
                      <a:solidFill>
                        <a:schemeClr val="bg1"/>
                      </a:solidFill>
                    </a:defRPr>
                  </a:pPr>
                  <a:r>
                    <a:rPr lang="en-US" sz="800">
                      <a:solidFill>
                        <a:schemeClr val="bg1"/>
                      </a:solidFill>
                    </a:rPr>
                    <a:t>Observations (in millions)</a:t>
                  </a:r>
                </a:p>
              </c:rich>
            </c:tx>
          </c:dispUnitsLbl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dLbl>
              <c:idx val="4"/>
              <c:layout>
                <c:manualLayout>
                  <c:x val="-0.05"/>
                  <c:y val="3.240740740740740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833333333333333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ysClr val="window" lastClr="FFFFFF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Sheet1!$B$2:$B$7</c:f>
              <c:strCache>
                <c:ptCount val="6"/>
                <c:pt idx="0">
                  <c:v>Bottlenecks</c:v>
                </c:pt>
                <c:pt idx="1">
                  <c:v>Traffic Incidents</c:v>
                </c:pt>
                <c:pt idx="2">
                  <c:v>Work Zones</c:v>
                </c:pt>
                <c:pt idx="3">
                  <c:v>Bad Weather</c:v>
                </c:pt>
                <c:pt idx="4">
                  <c:v>Poor Signal Timing</c:v>
                </c:pt>
                <c:pt idx="5">
                  <c:v>Special Events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0.4</c:v>
                </c:pt>
                <c:pt idx="1">
                  <c:v>0.25</c:v>
                </c:pt>
                <c:pt idx="2">
                  <c:v>0.1</c:v>
                </c:pt>
                <c:pt idx="3">
                  <c:v>0.15</c:v>
                </c:pt>
                <c:pt idx="4">
                  <c:v>0.05</c:v>
                </c:pt>
                <c:pt idx="5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DE59B9-E68D-49D0-9C38-F868D3C8533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4D3B0C-18D5-4A59-B38F-AABF95FBB2B8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Duration:</a:t>
          </a:r>
          <a:endParaRPr lang="en-US" dirty="0"/>
        </a:p>
      </dgm:t>
    </dgm:pt>
    <dgm:pt modelId="{14233724-6555-45C3-8190-E0F7644CDC94}" type="parTrans" cxnId="{1E8D5DD2-0AE1-4E4B-AE34-0F931A92EC54}">
      <dgm:prSet/>
      <dgm:spPr/>
      <dgm:t>
        <a:bodyPr/>
        <a:lstStyle/>
        <a:p>
          <a:endParaRPr lang="en-US"/>
        </a:p>
      </dgm:t>
    </dgm:pt>
    <dgm:pt modelId="{699C1DE4-5C0A-4B07-BEA3-12607B9C2F84}" type="sibTrans" cxnId="{1E8D5DD2-0AE1-4E4B-AE34-0F931A92EC54}">
      <dgm:prSet/>
      <dgm:spPr/>
      <dgm:t>
        <a:bodyPr/>
        <a:lstStyle/>
        <a:p>
          <a:endParaRPr lang="en-US"/>
        </a:p>
      </dgm:t>
    </dgm:pt>
    <dgm:pt modelId="{8A16AC34-2F81-4978-AFBB-13CD656D6896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Extent:</a:t>
          </a:r>
          <a:endParaRPr lang="en-US" dirty="0"/>
        </a:p>
      </dgm:t>
    </dgm:pt>
    <dgm:pt modelId="{6142C442-5095-4C43-8181-69DDE425264C}" type="parTrans" cxnId="{D1514990-C024-40E0-B8CC-D5BCE865A5B6}">
      <dgm:prSet/>
      <dgm:spPr/>
      <dgm:t>
        <a:bodyPr/>
        <a:lstStyle/>
        <a:p>
          <a:endParaRPr lang="en-US"/>
        </a:p>
      </dgm:t>
    </dgm:pt>
    <dgm:pt modelId="{1EECA8BC-E125-4D8A-8CED-3956B3F242E1}" type="sibTrans" cxnId="{D1514990-C024-40E0-B8CC-D5BCE865A5B6}">
      <dgm:prSet/>
      <dgm:spPr/>
      <dgm:t>
        <a:bodyPr/>
        <a:lstStyle/>
        <a:p>
          <a:endParaRPr lang="en-US"/>
        </a:p>
      </dgm:t>
    </dgm:pt>
    <dgm:pt modelId="{B4FABD6E-BADD-4A1D-AA81-F9FE18AF9634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Intensity:</a:t>
          </a:r>
          <a:endParaRPr lang="en-US" dirty="0"/>
        </a:p>
      </dgm:t>
    </dgm:pt>
    <dgm:pt modelId="{1791B19D-CD38-4123-A1A8-79827AA89BB8}" type="parTrans" cxnId="{1E898476-10F3-4E30-9AEF-7C83B44F77C6}">
      <dgm:prSet/>
      <dgm:spPr/>
      <dgm:t>
        <a:bodyPr/>
        <a:lstStyle/>
        <a:p>
          <a:endParaRPr lang="en-US"/>
        </a:p>
      </dgm:t>
    </dgm:pt>
    <dgm:pt modelId="{24FCFCAD-329A-45DF-B884-30EF88D01D66}" type="sibTrans" cxnId="{1E898476-10F3-4E30-9AEF-7C83B44F77C6}">
      <dgm:prSet/>
      <dgm:spPr/>
      <dgm:t>
        <a:bodyPr/>
        <a:lstStyle/>
        <a:p>
          <a:endParaRPr lang="en-US"/>
        </a:p>
      </dgm:t>
    </dgm:pt>
    <dgm:pt modelId="{4EEB72F0-C182-41E1-B7F3-4D3BA02A622B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Reliability:</a:t>
          </a:r>
          <a:endParaRPr lang="en-US" dirty="0"/>
        </a:p>
      </dgm:t>
    </dgm:pt>
    <dgm:pt modelId="{4FF81B4B-784A-44C7-AFB5-C515666869AE}" type="parTrans" cxnId="{86EBD799-E622-4446-8E6F-EF06CD1D5CF4}">
      <dgm:prSet/>
      <dgm:spPr/>
      <dgm:t>
        <a:bodyPr/>
        <a:lstStyle/>
        <a:p>
          <a:endParaRPr lang="en-US"/>
        </a:p>
      </dgm:t>
    </dgm:pt>
    <dgm:pt modelId="{EDD79F29-A618-4BF3-AAA1-613A7F0CB556}" type="sibTrans" cxnId="{86EBD799-E622-4446-8E6F-EF06CD1D5CF4}">
      <dgm:prSet/>
      <dgm:spPr/>
      <dgm:t>
        <a:bodyPr/>
        <a:lstStyle/>
        <a:p>
          <a:endParaRPr lang="en-US"/>
        </a:p>
      </dgm:t>
    </dgm:pt>
    <dgm:pt modelId="{4ADCB7AB-87D6-4E62-8EBB-2FEBA0CF241F}">
      <dgm:prSet/>
      <dgm:spPr>
        <a:solidFill>
          <a:srgbClr val="00B050"/>
        </a:solidFill>
      </dgm:spPr>
      <dgm:t>
        <a:bodyPr/>
        <a:lstStyle/>
        <a:p>
          <a:r>
            <a:rPr lang="en-US" dirty="0" smtClean="0"/>
            <a:t>Frequency of Congestion</a:t>
          </a:r>
          <a:endParaRPr lang="en-US" dirty="0"/>
        </a:p>
      </dgm:t>
    </dgm:pt>
    <dgm:pt modelId="{C2E022E3-C293-478A-B15F-2C0D2691DEAB}" type="parTrans" cxnId="{1B948E43-427F-47B9-92F9-C89D67F046FF}">
      <dgm:prSet/>
      <dgm:spPr/>
      <dgm:t>
        <a:bodyPr/>
        <a:lstStyle/>
        <a:p>
          <a:endParaRPr lang="en-US"/>
        </a:p>
      </dgm:t>
    </dgm:pt>
    <dgm:pt modelId="{618D2F57-CCC0-457F-AA1E-4655D9D2E3E4}" type="sibTrans" cxnId="{1B948E43-427F-47B9-92F9-C89D67F046FF}">
      <dgm:prSet/>
      <dgm:spPr/>
      <dgm:t>
        <a:bodyPr/>
        <a:lstStyle/>
        <a:p>
          <a:endParaRPr lang="en-US"/>
        </a:p>
      </dgm:t>
    </dgm:pt>
    <dgm:pt modelId="{F83555F5-5D33-403C-9357-F61709A04597}">
      <dgm:prSet/>
      <dgm:spPr>
        <a:solidFill>
          <a:srgbClr val="C00000"/>
        </a:solidFill>
      </dgm:spPr>
      <dgm:t>
        <a:bodyPr/>
        <a:lstStyle/>
        <a:p>
          <a:r>
            <a:rPr lang="en-US" dirty="0" smtClean="0"/>
            <a:t>None</a:t>
          </a:r>
          <a:endParaRPr lang="en-US" dirty="0"/>
        </a:p>
      </dgm:t>
    </dgm:pt>
    <dgm:pt modelId="{F4BB4959-E45F-441C-9912-4346A3BA29C8}" type="parTrans" cxnId="{FBF6B232-8C71-4092-AA91-DD0B07309B83}">
      <dgm:prSet/>
      <dgm:spPr/>
      <dgm:t>
        <a:bodyPr/>
        <a:lstStyle/>
        <a:p>
          <a:endParaRPr lang="en-US"/>
        </a:p>
      </dgm:t>
    </dgm:pt>
    <dgm:pt modelId="{95DF9249-7D9F-4023-A8D7-63031482CED5}" type="sibTrans" cxnId="{FBF6B232-8C71-4092-AA91-DD0B07309B83}">
      <dgm:prSet/>
      <dgm:spPr/>
      <dgm:t>
        <a:bodyPr/>
        <a:lstStyle/>
        <a:p>
          <a:endParaRPr lang="en-US"/>
        </a:p>
      </dgm:t>
    </dgm:pt>
    <dgm:pt modelId="{3299CCE6-D309-43CC-B72B-E2628306989A}">
      <dgm:prSet/>
      <dgm:spPr>
        <a:solidFill>
          <a:srgbClr val="C00000"/>
        </a:solidFill>
      </dgm:spPr>
      <dgm:t>
        <a:bodyPr/>
        <a:lstStyle/>
        <a:p>
          <a:r>
            <a:rPr lang="en-US" dirty="0" smtClean="0"/>
            <a:t>None</a:t>
          </a:r>
          <a:endParaRPr lang="en-US" dirty="0"/>
        </a:p>
      </dgm:t>
    </dgm:pt>
    <dgm:pt modelId="{15E298AC-9A09-4EE4-A419-FF23A8ECFB9D}" type="parTrans" cxnId="{53B12217-8C90-46F7-AE20-836E6E275364}">
      <dgm:prSet/>
      <dgm:spPr/>
      <dgm:t>
        <a:bodyPr/>
        <a:lstStyle/>
        <a:p>
          <a:endParaRPr lang="en-US"/>
        </a:p>
      </dgm:t>
    </dgm:pt>
    <dgm:pt modelId="{087A7466-BC13-4074-B10C-E550B47DA48F}" type="sibTrans" cxnId="{53B12217-8C90-46F7-AE20-836E6E275364}">
      <dgm:prSet/>
      <dgm:spPr/>
      <dgm:t>
        <a:bodyPr/>
        <a:lstStyle/>
        <a:p>
          <a:endParaRPr lang="en-US"/>
        </a:p>
      </dgm:t>
    </dgm:pt>
    <dgm:pt modelId="{44715B13-BDDE-4568-A1C3-578958852599}">
      <dgm:prSet/>
      <dgm:spPr>
        <a:solidFill>
          <a:srgbClr val="00B050"/>
        </a:solidFill>
      </dgm:spPr>
      <dgm:t>
        <a:bodyPr/>
        <a:lstStyle/>
        <a:p>
          <a:r>
            <a:rPr lang="en-US" dirty="0" smtClean="0"/>
            <a:t>Planning Time Index</a:t>
          </a:r>
          <a:endParaRPr lang="en-US" dirty="0"/>
        </a:p>
      </dgm:t>
    </dgm:pt>
    <dgm:pt modelId="{53A652FE-5D8D-4788-9FD4-431D69762B28}" type="parTrans" cxnId="{6302EE40-71BD-456C-B6C4-E01E8C2BD781}">
      <dgm:prSet/>
      <dgm:spPr/>
      <dgm:t>
        <a:bodyPr/>
        <a:lstStyle/>
        <a:p>
          <a:endParaRPr lang="en-US"/>
        </a:p>
      </dgm:t>
    </dgm:pt>
    <dgm:pt modelId="{A8D7FD07-0DCE-4424-A3F3-36A2A79562E9}" type="sibTrans" cxnId="{6302EE40-71BD-456C-B6C4-E01E8C2BD781}">
      <dgm:prSet/>
      <dgm:spPr/>
      <dgm:t>
        <a:bodyPr/>
        <a:lstStyle/>
        <a:p>
          <a:endParaRPr lang="en-US"/>
        </a:p>
      </dgm:t>
    </dgm:pt>
    <dgm:pt modelId="{EF35FD9F-568A-45A5-8D2D-3F93FEAF0915}" type="pres">
      <dgm:prSet presAssocID="{BCDE59B9-E68D-49D0-9C38-F868D3C853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518E47-786D-4D5F-A8C3-5D259085C100}" type="pres">
      <dgm:prSet presAssocID="{A64D3B0C-18D5-4A59-B38F-AABF95FBB2B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A104C-CEA2-4181-8BA3-3A6ECC4F166A}" type="pres">
      <dgm:prSet presAssocID="{699C1DE4-5C0A-4B07-BEA3-12607B9C2F84}" presName="sibTrans" presStyleCnt="0"/>
      <dgm:spPr/>
    </dgm:pt>
    <dgm:pt modelId="{48089834-0BE9-4B8E-86F9-03E9031F6AE9}" type="pres">
      <dgm:prSet presAssocID="{8A16AC34-2F81-4978-AFBB-13CD656D689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DB655-C177-481B-8BE3-BD29464078B7}" type="pres">
      <dgm:prSet presAssocID="{1EECA8BC-E125-4D8A-8CED-3956B3F242E1}" presName="sibTrans" presStyleCnt="0"/>
      <dgm:spPr/>
    </dgm:pt>
    <dgm:pt modelId="{F84BB71C-CC91-4164-8AE2-D6868ADFC366}" type="pres">
      <dgm:prSet presAssocID="{B4FABD6E-BADD-4A1D-AA81-F9FE18AF963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A37AE-BB36-4706-9CD9-A11EFBDEBCA6}" type="pres">
      <dgm:prSet presAssocID="{24FCFCAD-329A-45DF-B884-30EF88D01D66}" presName="sibTrans" presStyleCnt="0"/>
      <dgm:spPr/>
    </dgm:pt>
    <dgm:pt modelId="{52BFB50B-70D9-4335-BF81-58186D764E6A}" type="pres">
      <dgm:prSet presAssocID="{4EEB72F0-C182-41E1-B7F3-4D3BA02A622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5E73BE-72D7-4FEA-BFB4-15B947CBD8D8}" type="presOf" srcId="{4EEB72F0-C182-41E1-B7F3-4D3BA02A622B}" destId="{52BFB50B-70D9-4335-BF81-58186D764E6A}" srcOrd="0" destOrd="0" presId="urn:microsoft.com/office/officeart/2005/8/layout/default"/>
    <dgm:cxn modelId="{FBF6B232-8C71-4092-AA91-DD0B07309B83}" srcId="{8A16AC34-2F81-4978-AFBB-13CD656D6896}" destId="{F83555F5-5D33-403C-9357-F61709A04597}" srcOrd="0" destOrd="0" parTransId="{F4BB4959-E45F-441C-9912-4346A3BA29C8}" sibTransId="{95DF9249-7D9F-4023-A8D7-63031482CED5}"/>
    <dgm:cxn modelId="{1E8D5DD2-0AE1-4E4B-AE34-0F931A92EC54}" srcId="{BCDE59B9-E68D-49D0-9C38-F868D3C8533C}" destId="{A64D3B0C-18D5-4A59-B38F-AABF95FBB2B8}" srcOrd="0" destOrd="0" parTransId="{14233724-6555-45C3-8190-E0F7644CDC94}" sibTransId="{699C1DE4-5C0A-4B07-BEA3-12607B9C2F84}"/>
    <dgm:cxn modelId="{6302EE40-71BD-456C-B6C4-E01E8C2BD781}" srcId="{4EEB72F0-C182-41E1-B7F3-4D3BA02A622B}" destId="{44715B13-BDDE-4568-A1C3-578958852599}" srcOrd="0" destOrd="0" parTransId="{53A652FE-5D8D-4788-9FD4-431D69762B28}" sibTransId="{A8D7FD07-0DCE-4424-A3F3-36A2A79562E9}"/>
    <dgm:cxn modelId="{B2A0EE6E-F2A3-4F97-AD38-01A27C1D0AB5}" type="presOf" srcId="{BCDE59B9-E68D-49D0-9C38-F868D3C8533C}" destId="{EF35FD9F-568A-45A5-8D2D-3F93FEAF0915}" srcOrd="0" destOrd="0" presId="urn:microsoft.com/office/officeart/2005/8/layout/default"/>
    <dgm:cxn modelId="{3751F99C-58D7-4796-B25A-E6FDE7520B0C}" type="presOf" srcId="{8A16AC34-2F81-4978-AFBB-13CD656D6896}" destId="{48089834-0BE9-4B8E-86F9-03E9031F6AE9}" srcOrd="0" destOrd="0" presId="urn:microsoft.com/office/officeart/2005/8/layout/default"/>
    <dgm:cxn modelId="{C8D61198-F87A-4D5C-84CF-0615CB19AC4C}" type="presOf" srcId="{3299CCE6-D309-43CC-B72B-E2628306989A}" destId="{F84BB71C-CC91-4164-8AE2-D6868ADFC366}" srcOrd="0" destOrd="1" presId="urn:microsoft.com/office/officeart/2005/8/layout/default"/>
    <dgm:cxn modelId="{86EBD799-E622-4446-8E6F-EF06CD1D5CF4}" srcId="{BCDE59B9-E68D-49D0-9C38-F868D3C8533C}" destId="{4EEB72F0-C182-41E1-B7F3-4D3BA02A622B}" srcOrd="3" destOrd="0" parTransId="{4FF81B4B-784A-44C7-AFB5-C515666869AE}" sibTransId="{EDD79F29-A618-4BF3-AAA1-613A7F0CB556}"/>
    <dgm:cxn modelId="{D9113B2E-339F-4CF4-9885-77E240E13C06}" type="presOf" srcId="{B4FABD6E-BADD-4A1D-AA81-F9FE18AF9634}" destId="{F84BB71C-CC91-4164-8AE2-D6868ADFC366}" srcOrd="0" destOrd="0" presId="urn:microsoft.com/office/officeart/2005/8/layout/default"/>
    <dgm:cxn modelId="{D1514990-C024-40E0-B8CC-D5BCE865A5B6}" srcId="{BCDE59B9-E68D-49D0-9C38-F868D3C8533C}" destId="{8A16AC34-2F81-4978-AFBB-13CD656D6896}" srcOrd="1" destOrd="0" parTransId="{6142C442-5095-4C43-8181-69DDE425264C}" sibTransId="{1EECA8BC-E125-4D8A-8CED-3956B3F242E1}"/>
    <dgm:cxn modelId="{43111CA5-7646-4F68-9493-F76FC47E6DB5}" type="presOf" srcId="{F83555F5-5D33-403C-9357-F61709A04597}" destId="{48089834-0BE9-4B8E-86F9-03E9031F6AE9}" srcOrd="0" destOrd="1" presId="urn:microsoft.com/office/officeart/2005/8/layout/default"/>
    <dgm:cxn modelId="{1B948E43-427F-47B9-92F9-C89D67F046FF}" srcId="{A64D3B0C-18D5-4A59-B38F-AABF95FBB2B8}" destId="{4ADCB7AB-87D6-4E62-8EBB-2FEBA0CF241F}" srcOrd="0" destOrd="0" parTransId="{C2E022E3-C293-478A-B15F-2C0D2691DEAB}" sibTransId="{618D2F57-CCC0-457F-AA1E-4655D9D2E3E4}"/>
    <dgm:cxn modelId="{1E898476-10F3-4E30-9AEF-7C83B44F77C6}" srcId="{BCDE59B9-E68D-49D0-9C38-F868D3C8533C}" destId="{B4FABD6E-BADD-4A1D-AA81-F9FE18AF9634}" srcOrd="2" destOrd="0" parTransId="{1791B19D-CD38-4123-A1A8-79827AA89BB8}" sibTransId="{24FCFCAD-329A-45DF-B884-30EF88D01D66}"/>
    <dgm:cxn modelId="{F8736601-D24A-4512-A048-4922C6522E0D}" type="presOf" srcId="{4ADCB7AB-87D6-4E62-8EBB-2FEBA0CF241F}" destId="{8D518E47-786D-4D5F-A8C3-5D259085C100}" srcOrd="0" destOrd="1" presId="urn:microsoft.com/office/officeart/2005/8/layout/default"/>
    <dgm:cxn modelId="{81031720-7D4A-4215-A3DB-BDB80D27A10D}" type="presOf" srcId="{44715B13-BDDE-4568-A1C3-578958852599}" destId="{52BFB50B-70D9-4335-BF81-58186D764E6A}" srcOrd="0" destOrd="1" presId="urn:microsoft.com/office/officeart/2005/8/layout/default"/>
    <dgm:cxn modelId="{53B12217-8C90-46F7-AE20-836E6E275364}" srcId="{B4FABD6E-BADD-4A1D-AA81-F9FE18AF9634}" destId="{3299CCE6-D309-43CC-B72B-E2628306989A}" srcOrd="0" destOrd="0" parTransId="{15E298AC-9A09-4EE4-A419-FF23A8ECFB9D}" sibTransId="{087A7466-BC13-4074-B10C-E550B47DA48F}"/>
    <dgm:cxn modelId="{C78CE444-A7F2-48B1-B32F-0A023A471F42}" type="presOf" srcId="{A64D3B0C-18D5-4A59-B38F-AABF95FBB2B8}" destId="{8D518E47-786D-4D5F-A8C3-5D259085C100}" srcOrd="0" destOrd="0" presId="urn:microsoft.com/office/officeart/2005/8/layout/default"/>
    <dgm:cxn modelId="{78E0BF6F-1A1A-4BEB-9CAC-75205D95E6B3}" type="presParOf" srcId="{EF35FD9F-568A-45A5-8D2D-3F93FEAF0915}" destId="{8D518E47-786D-4D5F-A8C3-5D259085C100}" srcOrd="0" destOrd="0" presId="urn:microsoft.com/office/officeart/2005/8/layout/default"/>
    <dgm:cxn modelId="{E82B0A9E-2978-45B1-84F8-D043B25066D8}" type="presParOf" srcId="{EF35FD9F-568A-45A5-8D2D-3F93FEAF0915}" destId="{347A104C-CEA2-4181-8BA3-3A6ECC4F166A}" srcOrd="1" destOrd="0" presId="urn:microsoft.com/office/officeart/2005/8/layout/default"/>
    <dgm:cxn modelId="{36A9962D-0C46-402B-AE75-13B4A88EF559}" type="presParOf" srcId="{EF35FD9F-568A-45A5-8D2D-3F93FEAF0915}" destId="{48089834-0BE9-4B8E-86F9-03E9031F6AE9}" srcOrd="2" destOrd="0" presId="urn:microsoft.com/office/officeart/2005/8/layout/default"/>
    <dgm:cxn modelId="{6279EE05-0271-4E36-BCFB-FD8375D167A3}" type="presParOf" srcId="{EF35FD9F-568A-45A5-8D2D-3F93FEAF0915}" destId="{092DB655-C177-481B-8BE3-BD29464078B7}" srcOrd="3" destOrd="0" presId="urn:microsoft.com/office/officeart/2005/8/layout/default"/>
    <dgm:cxn modelId="{1E382FF1-E3DF-4BB7-9180-229F3A3EC632}" type="presParOf" srcId="{EF35FD9F-568A-45A5-8D2D-3F93FEAF0915}" destId="{F84BB71C-CC91-4164-8AE2-D6868ADFC366}" srcOrd="4" destOrd="0" presId="urn:microsoft.com/office/officeart/2005/8/layout/default"/>
    <dgm:cxn modelId="{EFFA9FB5-8A7C-4FDD-97BF-40BC67AF5C0E}" type="presParOf" srcId="{EF35FD9F-568A-45A5-8D2D-3F93FEAF0915}" destId="{406A37AE-BB36-4706-9CD9-A11EFBDEBCA6}" srcOrd="5" destOrd="0" presId="urn:microsoft.com/office/officeart/2005/8/layout/default"/>
    <dgm:cxn modelId="{0E799CAA-6F2D-4945-9145-C8638917D72F}" type="presParOf" srcId="{EF35FD9F-568A-45A5-8D2D-3F93FEAF0915}" destId="{52BFB50B-70D9-4335-BF81-58186D764E6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DE59B9-E68D-49D0-9C38-F868D3C8533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4D3B0C-18D5-4A59-B38F-AABF95FBB2B8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Duration:</a:t>
          </a:r>
          <a:endParaRPr lang="en-US" dirty="0"/>
        </a:p>
      </dgm:t>
    </dgm:pt>
    <dgm:pt modelId="{14233724-6555-45C3-8190-E0F7644CDC94}" type="parTrans" cxnId="{1E8D5DD2-0AE1-4E4B-AE34-0F931A92EC54}">
      <dgm:prSet/>
      <dgm:spPr/>
      <dgm:t>
        <a:bodyPr/>
        <a:lstStyle/>
        <a:p>
          <a:endParaRPr lang="en-US"/>
        </a:p>
      </dgm:t>
    </dgm:pt>
    <dgm:pt modelId="{699C1DE4-5C0A-4B07-BEA3-12607B9C2F84}" type="sibTrans" cxnId="{1E8D5DD2-0AE1-4E4B-AE34-0F931A92EC54}">
      <dgm:prSet/>
      <dgm:spPr/>
      <dgm:t>
        <a:bodyPr/>
        <a:lstStyle/>
        <a:p>
          <a:endParaRPr lang="en-US"/>
        </a:p>
      </dgm:t>
    </dgm:pt>
    <dgm:pt modelId="{8A16AC34-2F81-4978-AFBB-13CD656D689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Extent:</a:t>
          </a:r>
          <a:endParaRPr lang="en-US" dirty="0"/>
        </a:p>
      </dgm:t>
    </dgm:pt>
    <dgm:pt modelId="{6142C442-5095-4C43-8181-69DDE425264C}" type="parTrans" cxnId="{D1514990-C024-40E0-B8CC-D5BCE865A5B6}">
      <dgm:prSet/>
      <dgm:spPr/>
      <dgm:t>
        <a:bodyPr/>
        <a:lstStyle/>
        <a:p>
          <a:endParaRPr lang="en-US"/>
        </a:p>
      </dgm:t>
    </dgm:pt>
    <dgm:pt modelId="{1EECA8BC-E125-4D8A-8CED-3956B3F242E1}" type="sibTrans" cxnId="{D1514990-C024-40E0-B8CC-D5BCE865A5B6}">
      <dgm:prSet/>
      <dgm:spPr/>
      <dgm:t>
        <a:bodyPr/>
        <a:lstStyle/>
        <a:p>
          <a:endParaRPr lang="en-US"/>
        </a:p>
      </dgm:t>
    </dgm:pt>
    <dgm:pt modelId="{B4FABD6E-BADD-4A1D-AA81-F9FE18AF9634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Intensity:</a:t>
          </a:r>
          <a:endParaRPr lang="en-US" dirty="0"/>
        </a:p>
      </dgm:t>
    </dgm:pt>
    <dgm:pt modelId="{1791B19D-CD38-4123-A1A8-79827AA89BB8}" type="parTrans" cxnId="{1E898476-10F3-4E30-9AEF-7C83B44F77C6}">
      <dgm:prSet/>
      <dgm:spPr/>
      <dgm:t>
        <a:bodyPr/>
        <a:lstStyle/>
        <a:p>
          <a:endParaRPr lang="en-US"/>
        </a:p>
      </dgm:t>
    </dgm:pt>
    <dgm:pt modelId="{24FCFCAD-329A-45DF-B884-30EF88D01D66}" type="sibTrans" cxnId="{1E898476-10F3-4E30-9AEF-7C83B44F77C6}">
      <dgm:prSet/>
      <dgm:spPr/>
      <dgm:t>
        <a:bodyPr/>
        <a:lstStyle/>
        <a:p>
          <a:endParaRPr lang="en-US"/>
        </a:p>
      </dgm:t>
    </dgm:pt>
    <dgm:pt modelId="{4EEB72F0-C182-41E1-B7F3-4D3BA02A622B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Reliability:</a:t>
          </a:r>
          <a:endParaRPr lang="en-US" dirty="0"/>
        </a:p>
      </dgm:t>
    </dgm:pt>
    <dgm:pt modelId="{4FF81B4B-784A-44C7-AFB5-C515666869AE}" type="parTrans" cxnId="{86EBD799-E622-4446-8E6F-EF06CD1D5CF4}">
      <dgm:prSet/>
      <dgm:spPr/>
      <dgm:t>
        <a:bodyPr/>
        <a:lstStyle/>
        <a:p>
          <a:endParaRPr lang="en-US"/>
        </a:p>
      </dgm:t>
    </dgm:pt>
    <dgm:pt modelId="{EDD79F29-A618-4BF3-AAA1-613A7F0CB556}" type="sibTrans" cxnId="{86EBD799-E622-4446-8E6F-EF06CD1D5CF4}">
      <dgm:prSet/>
      <dgm:spPr/>
      <dgm:t>
        <a:bodyPr/>
        <a:lstStyle/>
        <a:p>
          <a:endParaRPr lang="en-US"/>
        </a:p>
      </dgm:t>
    </dgm:pt>
    <dgm:pt modelId="{4ADCB7AB-87D6-4E62-8EBB-2FEBA0CF241F}">
      <dgm:prSet/>
      <dgm:spPr>
        <a:solidFill>
          <a:srgbClr val="00B050"/>
        </a:solidFill>
      </dgm:spPr>
      <dgm:t>
        <a:bodyPr/>
        <a:lstStyle/>
        <a:p>
          <a:r>
            <a:rPr lang="en-US" dirty="0" smtClean="0"/>
            <a:t>Frequency of Congestion</a:t>
          </a:r>
          <a:endParaRPr lang="en-US" dirty="0"/>
        </a:p>
      </dgm:t>
    </dgm:pt>
    <dgm:pt modelId="{C2E022E3-C293-478A-B15F-2C0D2691DEAB}" type="parTrans" cxnId="{1B948E43-427F-47B9-92F9-C89D67F046FF}">
      <dgm:prSet/>
      <dgm:spPr/>
      <dgm:t>
        <a:bodyPr/>
        <a:lstStyle/>
        <a:p>
          <a:endParaRPr lang="en-US"/>
        </a:p>
      </dgm:t>
    </dgm:pt>
    <dgm:pt modelId="{618D2F57-CCC0-457F-AA1E-4655D9D2E3E4}" type="sibTrans" cxnId="{1B948E43-427F-47B9-92F9-C89D67F046FF}">
      <dgm:prSet/>
      <dgm:spPr/>
      <dgm:t>
        <a:bodyPr/>
        <a:lstStyle/>
        <a:p>
          <a:endParaRPr lang="en-US"/>
        </a:p>
      </dgm:t>
    </dgm:pt>
    <dgm:pt modelId="{F83555F5-5D33-403C-9357-F61709A04597}">
      <dgm:prSet/>
      <dgm:spPr>
        <a:solidFill>
          <a:srgbClr val="00B050"/>
        </a:solidFill>
      </dgm:spPr>
      <dgm:t>
        <a:bodyPr/>
        <a:lstStyle/>
        <a:p>
          <a:r>
            <a:rPr lang="en-US" dirty="0" smtClean="0"/>
            <a:t>Vehicle Miles Traveled</a:t>
          </a:r>
          <a:endParaRPr lang="en-US" dirty="0"/>
        </a:p>
      </dgm:t>
    </dgm:pt>
    <dgm:pt modelId="{F4BB4959-E45F-441C-9912-4346A3BA29C8}" type="parTrans" cxnId="{FBF6B232-8C71-4092-AA91-DD0B07309B83}">
      <dgm:prSet/>
      <dgm:spPr/>
      <dgm:t>
        <a:bodyPr/>
        <a:lstStyle/>
        <a:p>
          <a:endParaRPr lang="en-US"/>
        </a:p>
      </dgm:t>
    </dgm:pt>
    <dgm:pt modelId="{95DF9249-7D9F-4023-A8D7-63031482CED5}" type="sibTrans" cxnId="{FBF6B232-8C71-4092-AA91-DD0B07309B83}">
      <dgm:prSet/>
      <dgm:spPr/>
      <dgm:t>
        <a:bodyPr/>
        <a:lstStyle/>
        <a:p>
          <a:endParaRPr lang="en-US"/>
        </a:p>
      </dgm:t>
    </dgm:pt>
    <dgm:pt modelId="{3299CCE6-D309-43CC-B72B-E2628306989A}">
      <dgm:prSet/>
      <dgm:spPr>
        <a:solidFill>
          <a:srgbClr val="00B050"/>
        </a:solidFill>
      </dgm:spPr>
      <dgm:t>
        <a:bodyPr/>
        <a:lstStyle/>
        <a:p>
          <a:r>
            <a:rPr lang="en-US" dirty="0" smtClean="0"/>
            <a:t>Vehicle Hours of Delay</a:t>
          </a:r>
          <a:endParaRPr lang="en-US" dirty="0"/>
        </a:p>
      </dgm:t>
    </dgm:pt>
    <dgm:pt modelId="{15E298AC-9A09-4EE4-A419-FF23A8ECFB9D}" type="parTrans" cxnId="{53B12217-8C90-46F7-AE20-836E6E275364}">
      <dgm:prSet/>
      <dgm:spPr/>
      <dgm:t>
        <a:bodyPr/>
        <a:lstStyle/>
        <a:p>
          <a:endParaRPr lang="en-US"/>
        </a:p>
      </dgm:t>
    </dgm:pt>
    <dgm:pt modelId="{087A7466-BC13-4074-B10C-E550B47DA48F}" type="sibTrans" cxnId="{53B12217-8C90-46F7-AE20-836E6E275364}">
      <dgm:prSet/>
      <dgm:spPr/>
      <dgm:t>
        <a:bodyPr/>
        <a:lstStyle/>
        <a:p>
          <a:endParaRPr lang="en-US"/>
        </a:p>
      </dgm:t>
    </dgm:pt>
    <dgm:pt modelId="{44715B13-BDDE-4568-A1C3-578958852599}">
      <dgm:prSet/>
      <dgm:spPr>
        <a:solidFill>
          <a:srgbClr val="00B050"/>
        </a:solidFill>
      </dgm:spPr>
      <dgm:t>
        <a:bodyPr/>
        <a:lstStyle/>
        <a:p>
          <a:r>
            <a:rPr lang="en-US" dirty="0" smtClean="0"/>
            <a:t>Planning Time Index</a:t>
          </a:r>
          <a:endParaRPr lang="en-US" dirty="0"/>
        </a:p>
      </dgm:t>
    </dgm:pt>
    <dgm:pt modelId="{53A652FE-5D8D-4788-9FD4-431D69762B28}" type="parTrans" cxnId="{6302EE40-71BD-456C-B6C4-E01E8C2BD781}">
      <dgm:prSet/>
      <dgm:spPr/>
      <dgm:t>
        <a:bodyPr/>
        <a:lstStyle/>
        <a:p>
          <a:endParaRPr lang="en-US"/>
        </a:p>
      </dgm:t>
    </dgm:pt>
    <dgm:pt modelId="{A8D7FD07-0DCE-4424-A3F3-36A2A79562E9}" type="sibTrans" cxnId="{6302EE40-71BD-456C-B6C4-E01E8C2BD781}">
      <dgm:prSet/>
      <dgm:spPr/>
      <dgm:t>
        <a:bodyPr/>
        <a:lstStyle/>
        <a:p>
          <a:endParaRPr lang="en-US"/>
        </a:p>
      </dgm:t>
    </dgm:pt>
    <dgm:pt modelId="{EF35FD9F-568A-45A5-8D2D-3F93FEAF0915}" type="pres">
      <dgm:prSet presAssocID="{BCDE59B9-E68D-49D0-9C38-F868D3C853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518E47-786D-4D5F-A8C3-5D259085C100}" type="pres">
      <dgm:prSet presAssocID="{A64D3B0C-18D5-4A59-B38F-AABF95FBB2B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A104C-CEA2-4181-8BA3-3A6ECC4F166A}" type="pres">
      <dgm:prSet presAssocID="{699C1DE4-5C0A-4B07-BEA3-12607B9C2F84}" presName="sibTrans" presStyleCnt="0"/>
      <dgm:spPr/>
    </dgm:pt>
    <dgm:pt modelId="{48089834-0BE9-4B8E-86F9-03E9031F6AE9}" type="pres">
      <dgm:prSet presAssocID="{8A16AC34-2F81-4978-AFBB-13CD656D689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DB655-C177-481B-8BE3-BD29464078B7}" type="pres">
      <dgm:prSet presAssocID="{1EECA8BC-E125-4D8A-8CED-3956B3F242E1}" presName="sibTrans" presStyleCnt="0"/>
      <dgm:spPr/>
    </dgm:pt>
    <dgm:pt modelId="{F84BB71C-CC91-4164-8AE2-D6868ADFC366}" type="pres">
      <dgm:prSet presAssocID="{B4FABD6E-BADD-4A1D-AA81-F9FE18AF963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A37AE-BB36-4706-9CD9-A11EFBDEBCA6}" type="pres">
      <dgm:prSet presAssocID="{24FCFCAD-329A-45DF-B884-30EF88D01D66}" presName="sibTrans" presStyleCnt="0"/>
      <dgm:spPr/>
    </dgm:pt>
    <dgm:pt modelId="{52BFB50B-70D9-4335-BF81-58186D764E6A}" type="pres">
      <dgm:prSet presAssocID="{4EEB72F0-C182-41E1-B7F3-4D3BA02A622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F6B232-8C71-4092-AA91-DD0B07309B83}" srcId="{8A16AC34-2F81-4978-AFBB-13CD656D6896}" destId="{F83555F5-5D33-403C-9357-F61709A04597}" srcOrd="0" destOrd="0" parTransId="{F4BB4959-E45F-441C-9912-4346A3BA29C8}" sibTransId="{95DF9249-7D9F-4023-A8D7-63031482CED5}"/>
    <dgm:cxn modelId="{55E7915C-5D13-4754-993E-527785B37A7F}" type="presOf" srcId="{B4FABD6E-BADD-4A1D-AA81-F9FE18AF9634}" destId="{F84BB71C-CC91-4164-8AE2-D6868ADFC366}" srcOrd="0" destOrd="0" presId="urn:microsoft.com/office/officeart/2005/8/layout/default"/>
    <dgm:cxn modelId="{EDDF7322-E847-4273-9E6E-A3AD07FA2044}" type="presOf" srcId="{BCDE59B9-E68D-49D0-9C38-F868D3C8533C}" destId="{EF35FD9F-568A-45A5-8D2D-3F93FEAF0915}" srcOrd="0" destOrd="0" presId="urn:microsoft.com/office/officeart/2005/8/layout/default"/>
    <dgm:cxn modelId="{1E8D5DD2-0AE1-4E4B-AE34-0F931A92EC54}" srcId="{BCDE59B9-E68D-49D0-9C38-F868D3C8533C}" destId="{A64D3B0C-18D5-4A59-B38F-AABF95FBB2B8}" srcOrd="0" destOrd="0" parTransId="{14233724-6555-45C3-8190-E0F7644CDC94}" sibTransId="{699C1DE4-5C0A-4B07-BEA3-12607B9C2F84}"/>
    <dgm:cxn modelId="{B2CA538D-8DD9-464E-8F11-478F52837638}" type="presOf" srcId="{8A16AC34-2F81-4978-AFBB-13CD656D6896}" destId="{48089834-0BE9-4B8E-86F9-03E9031F6AE9}" srcOrd="0" destOrd="0" presId="urn:microsoft.com/office/officeart/2005/8/layout/default"/>
    <dgm:cxn modelId="{6302EE40-71BD-456C-B6C4-E01E8C2BD781}" srcId="{4EEB72F0-C182-41E1-B7F3-4D3BA02A622B}" destId="{44715B13-BDDE-4568-A1C3-578958852599}" srcOrd="0" destOrd="0" parTransId="{53A652FE-5D8D-4788-9FD4-431D69762B28}" sibTransId="{A8D7FD07-0DCE-4424-A3F3-36A2A79562E9}"/>
    <dgm:cxn modelId="{A4EA34E6-0A84-4EB3-9D0D-18F6CFB43A36}" type="presOf" srcId="{4EEB72F0-C182-41E1-B7F3-4D3BA02A622B}" destId="{52BFB50B-70D9-4335-BF81-58186D764E6A}" srcOrd="0" destOrd="0" presId="urn:microsoft.com/office/officeart/2005/8/layout/default"/>
    <dgm:cxn modelId="{8501BFD8-DF53-4957-850C-C79D835102F9}" type="presOf" srcId="{4ADCB7AB-87D6-4E62-8EBB-2FEBA0CF241F}" destId="{8D518E47-786D-4D5F-A8C3-5D259085C100}" srcOrd="0" destOrd="1" presId="urn:microsoft.com/office/officeart/2005/8/layout/default"/>
    <dgm:cxn modelId="{86EBD799-E622-4446-8E6F-EF06CD1D5CF4}" srcId="{BCDE59B9-E68D-49D0-9C38-F868D3C8533C}" destId="{4EEB72F0-C182-41E1-B7F3-4D3BA02A622B}" srcOrd="3" destOrd="0" parTransId="{4FF81B4B-784A-44C7-AFB5-C515666869AE}" sibTransId="{EDD79F29-A618-4BF3-AAA1-613A7F0CB556}"/>
    <dgm:cxn modelId="{D1514990-C024-40E0-B8CC-D5BCE865A5B6}" srcId="{BCDE59B9-E68D-49D0-9C38-F868D3C8533C}" destId="{8A16AC34-2F81-4978-AFBB-13CD656D6896}" srcOrd="1" destOrd="0" parTransId="{6142C442-5095-4C43-8181-69DDE425264C}" sibTransId="{1EECA8BC-E125-4D8A-8CED-3956B3F242E1}"/>
    <dgm:cxn modelId="{9B0AB37E-63D8-495B-A051-53B111757E9D}" type="presOf" srcId="{A64D3B0C-18D5-4A59-B38F-AABF95FBB2B8}" destId="{8D518E47-786D-4D5F-A8C3-5D259085C100}" srcOrd="0" destOrd="0" presId="urn:microsoft.com/office/officeart/2005/8/layout/default"/>
    <dgm:cxn modelId="{1B948E43-427F-47B9-92F9-C89D67F046FF}" srcId="{A64D3B0C-18D5-4A59-B38F-AABF95FBB2B8}" destId="{4ADCB7AB-87D6-4E62-8EBB-2FEBA0CF241F}" srcOrd="0" destOrd="0" parTransId="{C2E022E3-C293-478A-B15F-2C0D2691DEAB}" sibTransId="{618D2F57-CCC0-457F-AA1E-4655D9D2E3E4}"/>
    <dgm:cxn modelId="{5C8831EC-D346-4BB6-9955-73A5F409662A}" type="presOf" srcId="{44715B13-BDDE-4568-A1C3-578958852599}" destId="{52BFB50B-70D9-4335-BF81-58186D764E6A}" srcOrd="0" destOrd="1" presId="urn:microsoft.com/office/officeart/2005/8/layout/default"/>
    <dgm:cxn modelId="{1E898476-10F3-4E30-9AEF-7C83B44F77C6}" srcId="{BCDE59B9-E68D-49D0-9C38-F868D3C8533C}" destId="{B4FABD6E-BADD-4A1D-AA81-F9FE18AF9634}" srcOrd="2" destOrd="0" parTransId="{1791B19D-CD38-4123-A1A8-79827AA89BB8}" sibTransId="{24FCFCAD-329A-45DF-B884-30EF88D01D66}"/>
    <dgm:cxn modelId="{E29A1B4C-69A2-4BFD-A01F-D00479B72C1D}" type="presOf" srcId="{3299CCE6-D309-43CC-B72B-E2628306989A}" destId="{F84BB71C-CC91-4164-8AE2-D6868ADFC366}" srcOrd="0" destOrd="1" presId="urn:microsoft.com/office/officeart/2005/8/layout/default"/>
    <dgm:cxn modelId="{4D0AAC61-5A18-412F-9BFB-7C11B0E45741}" type="presOf" srcId="{F83555F5-5D33-403C-9357-F61709A04597}" destId="{48089834-0BE9-4B8E-86F9-03E9031F6AE9}" srcOrd="0" destOrd="1" presId="urn:microsoft.com/office/officeart/2005/8/layout/default"/>
    <dgm:cxn modelId="{53B12217-8C90-46F7-AE20-836E6E275364}" srcId="{B4FABD6E-BADD-4A1D-AA81-F9FE18AF9634}" destId="{3299CCE6-D309-43CC-B72B-E2628306989A}" srcOrd="0" destOrd="0" parTransId="{15E298AC-9A09-4EE4-A419-FF23A8ECFB9D}" sibTransId="{087A7466-BC13-4074-B10C-E550B47DA48F}"/>
    <dgm:cxn modelId="{E244DF52-50C5-45E2-AE80-1F342C1952B9}" type="presParOf" srcId="{EF35FD9F-568A-45A5-8D2D-3F93FEAF0915}" destId="{8D518E47-786D-4D5F-A8C3-5D259085C100}" srcOrd="0" destOrd="0" presId="urn:microsoft.com/office/officeart/2005/8/layout/default"/>
    <dgm:cxn modelId="{1D8F0785-3AFB-461B-AFCE-142458873253}" type="presParOf" srcId="{EF35FD9F-568A-45A5-8D2D-3F93FEAF0915}" destId="{347A104C-CEA2-4181-8BA3-3A6ECC4F166A}" srcOrd="1" destOrd="0" presId="urn:microsoft.com/office/officeart/2005/8/layout/default"/>
    <dgm:cxn modelId="{9E949700-6C41-467E-B566-4788BC741DA2}" type="presParOf" srcId="{EF35FD9F-568A-45A5-8D2D-3F93FEAF0915}" destId="{48089834-0BE9-4B8E-86F9-03E9031F6AE9}" srcOrd="2" destOrd="0" presId="urn:microsoft.com/office/officeart/2005/8/layout/default"/>
    <dgm:cxn modelId="{32583629-DE8A-4AD3-A988-2F90446D8294}" type="presParOf" srcId="{EF35FD9F-568A-45A5-8D2D-3F93FEAF0915}" destId="{092DB655-C177-481B-8BE3-BD29464078B7}" srcOrd="3" destOrd="0" presId="urn:microsoft.com/office/officeart/2005/8/layout/default"/>
    <dgm:cxn modelId="{F4584EB0-5376-433B-8789-95CFC50DE7B9}" type="presParOf" srcId="{EF35FD9F-568A-45A5-8D2D-3F93FEAF0915}" destId="{F84BB71C-CC91-4164-8AE2-D6868ADFC366}" srcOrd="4" destOrd="0" presId="urn:microsoft.com/office/officeart/2005/8/layout/default"/>
    <dgm:cxn modelId="{77E731D9-C2A8-44CB-A997-E5BB81EA9225}" type="presParOf" srcId="{EF35FD9F-568A-45A5-8D2D-3F93FEAF0915}" destId="{406A37AE-BB36-4706-9CD9-A11EFBDEBCA6}" srcOrd="5" destOrd="0" presId="urn:microsoft.com/office/officeart/2005/8/layout/default"/>
    <dgm:cxn modelId="{EFA725EF-29FB-4136-A8A3-4FA3A412382B}" type="presParOf" srcId="{EF35FD9F-568A-45A5-8D2D-3F93FEAF0915}" destId="{52BFB50B-70D9-4335-BF81-58186D764E6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6F2E8-8AC4-4B05-A4CD-52A8609467E2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7B39D-1377-4777-9D34-2356BBB95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50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89F42-2A82-4917-8513-02881FA3E5F5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8C744-30EC-49B2-98B3-89CCCD82A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42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8C744-30EC-49B2-98B3-89CCCD82AA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46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Strategic Intermodal System (SIS) was created in 2003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Designate facilities and services of </a:t>
            </a:r>
            <a:r>
              <a:rPr lang="en-US" sz="2000" b="1" dirty="0" smtClean="0">
                <a:solidFill>
                  <a:schemeClr val="bg1"/>
                </a:solidFill>
              </a:rPr>
              <a:t>statewide significance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Serve the </a:t>
            </a:r>
            <a:r>
              <a:rPr lang="en-US" sz="2000" b="1" dirty="0" smtClean="0">
                <a:solidFill>
                  <a:schemeClr val="bg1"/>
                </a:solidFill>
              </a:rPr>
              <a:t>mobility needs </a:t>
            </a:r>
            <a:r>
              <a:rPr lang="en-US" sz="2000" dirty="0" smtClean="0">
                <a:solidFill>
                  <a:schemeClr val="bg1"/>
                </a:solidFill>
              </a:rPr>
              <a:t>of citizens, businesses, and visitors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Help Florida to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become a worldwide </a:t>
            </a:r>
            <a:r>
              <a:rPr lang="en-US" b="1" dirty="0" smtClean="0">
                <a:solidFill>
                  <a:schemeClr val="bg1"/>
                </a:solidFill>
              </a:rPr>
              <a:t>economic leader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enhance </a:t>
            </a:r>
            <a:r>
              <a:rPr lang="en-US" b="1" dirty="0" smtClean="0">
                <a:solidFill>
                  <a:schemeClr val="bg1"/>
                </a:solidFill>
              </a:rPr>
              <a:t>economic prosperity and competitiveness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enrich </a:t>
            </a:r>
            <a:r>
              <a:rPr lang="en-US" b="1" dirty="0" smtClean="0">
                <a:solidFill>
                  <a:schemeClr val="bg1"/>
                </a:solidFill>
              </a:rPr>
              <a:t>quality of life</a:t>
            </a:r>
            <a:r>
              <a:rPr lang="en-US" dirty="0" smtClean="0">
                <a:solidFill>
                  <a:schemeClr val="bg1"/>
                </a:solidFill>
              </a:rPr>
              <a:t>, and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reflect </a:t>
            </a:r>
            <a:r>
              <a:rPr lang="en-US" b="1" dirty="0" smtClean="0">
                <a:solidFill>
                  <a:schemeClr val="bg1"/>
                </a:solidFill>
              </a:rPr>
              <a:t>responsible environmental stewardship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8C744-30EC-49B2-98B3-89CCCD82AA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1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5542546"/>
            <a:ext cx="5829300" cy="968861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5542546"/>
            <a:ext cx="2400300" cy="968861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5181605"/>
            <a:ext cx="9144000" cy="16763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3693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96368"/>
            <a:ext cx="3566160" cy="822960"/>
          </a:xfrm>
          <a:solidFill>
            <a:schemeClr val="bg1"/>
          </a:solidFill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rgbClr val="00C8F3"/>
                </a:solidFill>
                <a:latin typeface="+mn-lt"/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3249890"/>
            <a:ext cx="3566160" cy="3341572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2296368"/>
            <a:ext cx="3566160" cy="822960"/>
          </a:xfrm>
          <a:solidFill>
            <a:schemeClr val="bg1"/>
          </a:solidFill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rgbClr val="00C8F3"/>
                </a:solidFill>
                <a:latin typeface="+mn-lt"/>
                <a:ea typeface="+mn-ea"/>
                <a:cs typeface="+mn-cs"/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marL="0" lvl="0" indent="0" algn="l" defTabSz="685766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3249890"/>
            <a:ext cx="3566160" cy="3341572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" y="585223"/>
            <a:ext cx="9143999" cy="1424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68096" y="661417"/>
            <a:ext cx="7290054" cy="1329944"/>
          </a:xfrm>
        </p:spPr>
        <p:txBody>
          <a:bodyPr/>
          <a:lstStyle>
            <a:lvl1pPr>
              <a:defRPr>
                <a:solidFill>
                  <a:srgbClr val="00C8F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567989" y="819150"/>
            <a:ext cx="0" cy="952502"/>
          </a:xfrm>
          <a:prstGeom prst="line">
            <a:avLst/>
          </a:prstGeom>
          <a:ln w="19050">
            <a:solidFill>
              <a:srgbClr val="00C8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44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 flipV="1">
            <a:off x="0" y="0"/>
            <a:ext cx="9144000" cy="51816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5037220"/>
            <a:ext cx="9144000" cy="359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6492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" y="585221"/>
            <a:ext cx="9143999" cy="1424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25300"/>
            <a:ext cx="9144000" cy="46327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8521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567989" y="819150"/>
            <a:ext cx="0" cy="952502"/>
          </a:xfrm>
          <a:prstGeom prst="line">
            <a:avLst/>
          </a:prstGeom>
          <a:ln w="19050">
            <a:solidFill>
              <a:srgbClr val="00C8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75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8521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" y="585221"/>
            <a:ext cx="9143999" cy="1424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567989" y="819150"/>
            <a:ext cx="0" cy="952502"/>
          </a:xfrm>
          <a:prstGeom prst="line">
            <a:avLst/>
          </a:prstGeom>
          <a:ln w="19050">
            <a:solidFill>
              <a:srgbClr val="00C8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681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  <a:solidFill>
            <a:schemeClr val="bg1"/>
          </a:solidFill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3119678"/>
            <a:ext cx="3566160" cy="3037793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  <a:solidFill>
            <a:schemeClr val="bg1"/>
          </a:solidFill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3119678"/>
            <a:ext cx="3566160" cy="3037793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" y="585221"/>
            <a:ext cx="9143999" cy="1424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567989" y="819150"/>
            <a:ext cx="0" cy="952502"/>
          </a:xfrm>
          <a:prstGeom prst="line">
            <a:avLst/>
          </a:prstGeom>
          <a:ln w="19050">
            <a:solidFill>
              <a:srgbClr val="00C8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0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" y="585221"/>
            <a:ext cx="9143999" cy="1424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567989" y="819150"/>
            <a:ext cx="0" cy="952502"/>
          </a:xfrm>
          <a:prstGeom prst="line">
            <a:avLst/>
          </a:prstGeom>
          <a:ln w="19050">
            <a:solidFill>
              <a:srgbClr val="00C8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6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  <a:solidFill>
            <a:srgbClr val="404040"/>
          </a:solidFill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  <a:solidFill>
            <a:srgbClr val="404040"/>
          </a:solidFill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" y="585221"/>
            <a:ext cx="4059935" cy="1424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85216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V="1">
            <a:off x="567989" y="819150"/>
            <a:ext cx="0" cy="952502"/>
          </a:xfrm>
          <a:prstGeom prst="line">
            <a:avLst/>
          </a:prstGeom>
          <a:ln w="19050">
            <a:solidFill>
              <a:srgbClr val="00C8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8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058F-B960-4439-B370-43D89816EE05}" type="datetimeFigureOut">
              <a:rPr lang="en-US" dirty="0"/>
              <a:t>5/19/2015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9B06-CF2A-459A-8CBC-F18C1D67D2BB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71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2422188"/>
            <a:ext cx="3566160" cy="4023360"/>
          </a:xfrm>
          <a:solidFill>
            <a:srgbClr val="40404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422188"/>
            <a:ext cx="3566160" cy="4023360"/>
          </a:xfrm>
          <a:solidFill>
            <a:srgbClr val="40404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8521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" y="585223"/>
            <a:ext cx="9143999" cy="1424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8096" y="661417"/>
            <a:ext cx="7290054" cy="1329944"/>
          </a:xfrm>
        </p:spPr>
        <p:txBody>
          <a:bodyPr/>
          <a:lstStyle>
            <a:lvl1pPr>
              <a:defRPr>
                <a:solidFill>
                  <a:srgbClr val="00C8F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567989" y="819150"/>
            <a:ext cx="0" cy="952502"/>
          </a:xfrm>
          <a:prstGeom prst="line">
            <a:avLst/>
          </a:prstGeom>
          <a:ln w="19050">
            <a:solidFill>
              <a:srgbClr val="00C8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7E73E47-32B9-426F-A4B3-00EAB674E827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25AA977-507F-463A-83D7-530996CE782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72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7" r:id="rId2"/>
    <p:sldLayoutId id="2147483676" r:id="rId3"/>
    <p:sldLayoutId id="2147483678" r:id="rId4"/>
    <p:sldLayoutId id="2147483679" r:id="rId5"/>
    <p:sldLayoutId id="2147483680" r:id="rId6"/>
    <p:sldLayoutId id="2147483682" r:id="rId7"/>
    <p:sldLayoutId id="2147483683" r:id="rId8"/>
    <p:sldLayoutId id="2147483664" r:id="rId9"/>
    <p:sldLayoutId id="2147483665" r:id="rId10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708031" y="5664424"/>
            <a:ext cx="3520319" cy="841572"/>
          </a:xfrm>
        </p:spPr>
        <p:txBody>
          <a:bodyPr>
            <a:normAutofit lnSpcReduction="10000"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Praveen Pasumarthy, P.E., PTOE, CDM Smith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Chris Edmonston, AICP, FDOT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Paul Fang, FDOT</a:t>
            </a:r>
            <a:endParaRPr lang="en-US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170" y="5797805"/>
            <a:ext cx="993268" cy="4966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23" y="5836937"/>
            <a:ext cx="892817" cy="3946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60718" y="5664424"/>
            <a:ext cx="45719" cy="841572"/>
          </a:xfrm>
          <a:prstGeom prst="rect">
            <a:avLst/>
          </a:prstGeom>
          <a:solidFill>
            <a:srgbClr val="00C8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4"/>
          <p:cNvSpPr txBox="1">
            <a:spLocks/>
          </p:cNvSpPr>
          <p:nvPr/>
        </p:nvSpPr>
        <p:spPr>
          <a:xfrm>
            <a:off x="1375794" y="1132514"/>
            <a:ext cx="6291744" cy="1744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</a:rPr>
              <a:t>Innovative Methodology to Identify Congested Roadways and Bottlenecks</a:t>
            </a:r>
          </a:p>
        </p:txBody>
      </p:sp>
      <p:sp>
        <p:nvSpPr>
          <p:cNvPr id="8" name="Title 14"/>
          <p:cNvSpPr txBox="1">
            <a:spLocks/>
          </p:cNvSpPr>
          <p:nvPr/>
        </p:nvSpPr>
        <p:spPr>
          <a:xfrm>
            <a:off x="1375794" y="3058592"/>
            <a:ext cx="6291744" cy="1744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800" cap="small" dirty="0" smtClean="0">
                <a:solidFill>
                  <a:schemeClr val="bg1"/>
                </a:solidFill>
                <a:latin typeface="Tw Cen MT Condensed" panose="020B0606020104020203" pitchFamily="34" charset="0"/>
                <a:ea typeface="+mn-ea"/>
                <a:cs typeface="+mn-cs"/>
              </a:rPr>
              <a:t>15</a:t>
            </a:r>
            <a:r>
              <a:rPr lang="en-US" sz="2800" cap="small" baseline="30000" dirty="0" smtClean="0">
                <a:solidFill>
                  <a:schemeClr val="bg1"/>
                </a:solidFill>
                <a:latin typeface="Tw Cen MT Condensed" panose="020B0606020104020203" pitchFamily="34" charset="0"/>
                <a:ea typeface="+mn-ea"/>
                <a:cs typeface="+mn-cs"/>
              </a:rPr>
              <a:t>th</a:t>
            </a:r>
            <a:r>
              <a:rPr lang="en-US" sz="2800" cap="small" dirty="0" smtClean="0">
                <a:solidFill>
                  <a:schemeClr val="bg1"/>
                </a:solidFill>
                <a:latin typeface="Tw Cen MT Condensed" panose="020B0606020104020203" pitchFamily="34" charset="0"/>
                <a:ea typeface="+mn-ea"/>
                <a:cs typeface="+mn-cs"/>
              </a:rPr>
              <a:t> </a:t>
            </a:r>
            <a:r>
              <a:rPr lang="en-US" sz="2800" cap="small" dirty="0">
                <a:solidFill>
                  <a:schemeClr val="bg1"/>
                </a:solidFill>
                <a:latin typeface="Tw Cen MT Condensed" panose="020B0606020104020203" pitchFamily="34" charset="0"/>
                <a:ea typeface="+mn-ea"/>
                <a:cs typeface="+mn-cs"/>
              </a:rPr>
              <a:t>TRB National Transportation </a:t>
            </a:r>
            <a:endParaRPr lang="en-US" sz="2800" cap="small" dirty="0" smtClean="0">
              <a:solidFill>
                <a:schemeClr val="bg1"/>
              </a:solidFill>
              <a:latin typeface="Tw Cen MT Condensed" panose="020B0606020104020203" pitchFamily="34" charset="0"/>
              <a:ea typeface="+mn-ea"/>
              <a:cs typeface="+mn-cs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800" cap="small" dirty="0" smtClean="0">
                <a:solidFill>
                  <a:schemeClr val="bg1"/>
                </a:solidFill>
                <a:latin typeface="Tw Cen MT Condensed" panose="020B0606020104020203" pitchFamily="34" charset="0"/>
                <a:ea typeface="+mn-ea"/>
                <a:cs typeface="+mn-cs"/>
              </a:rPr>
              <a:t>Planning </a:t>
            </a:r>
            <a:r>
              <a:rPr lang="en-US" sz="2800" cap="small" dirty="0">
                <a:solidFill>
                  <a:schemeClr val="bg1"/>
                </a:solidFill>
                <a:latin typeface="Tw Cen MT Condensed" panose="020B0606020104020203" pitchFamily="34" charset="0"/>
                <a:ea typeface="+mn-ea"/>
                <a:cs typeface="+mn-cs"/>
              </a:rPr>
              <a:t>Applications Conference</a:t>
            </a:r>
          </a:p>
        </p:txBody>
      </p:sp>
    </p:spTree>
    <p:extLst>
      <p:ext uri="{BB962C8B-B14F-4D97-AF65-F5344CB8AC3E}">
        <p14:creationId xmlns:p14="http://schemas.microsoft.com/office/powerpoint/2010/main" val="28403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C8F3"/>
                </a:solidFill>
              </a:rPr>
              <a:t>Coverage of FHWA’s NPMRDS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3692768" y="2312376"/>
            <a:ext cx="2159391" cy="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457"/>
              </a:buClr>
              <a:buFont typeface="Arial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457"/>
              </a:buClr>
              <a:buFont typeface="Arial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457"/>
              </a:buClr>
              <a:buFont typeface="Arial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457"/>
              </a:buClr>
              <a:buFont typeface="Arial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457"/>
              </a:buClr>
              <a:buFont typeface="Arial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Daily</a:t>
            </a:r>
            <a:endParaRPr lang="en-US" dirty="0"/>
          </a:p>
        </p:txBody>
      </p:sp>
      <p:sp>
        <p:nvSpPr>
          <p:cNvPr id="12" name="Text Placeholder 5"/>
          <p:cNvSpPr txBox="1">
            <a:spLocks/>
          </p:cNvSpPr>
          <p:nvPr/>
        </p:nvSpPr>
        <p:spPr bwMode="auto">
          <a:xfrm>
            <a:off x="899745" y="2312376"/>
            <a:ext cx="2159391" cy="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457"/>
              </a:buClr>
              <a:buFont typeface="Arial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457"/>
              </a:buClr>
              <a:buFont typeface="Arial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457"/>
              </a:buClr>
              <a:buFont typeface="Arial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457"/>
              </a:buClr>
              <a:buFont typeface="Arial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457"/>
              </a:buClr>
              <a:buFont typeface="Arial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Hourly</a:t>
            </a:r>
            <a:endParaRPr lang="en-US" dirty="0"/>
          </a:p>
        </p:txBody>
      </p:sp>
      <p:sp>
        <p:nvSpPr>
          <p:cNvPr id="13" name="Text Placeholder 5"/>
          <p:cNvSpPr txBox="1">
            <a:spLocks/>
          </p:cNvSpPr>
          <p:nvPr/>
        </p:nvSpPr>
        <p:spPr bwMode="auto">
          <a:xfrm>
            <a:off x="6485791" y="2312376"/>
            <a:ext cx="2159391" cy="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457"/>
              </a:buClr>
              <a:buFont typeface="Arial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457"/>
              </a:buClr>
              <a:buFont typeface="Arial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457"/>
              </a:buClr>
              <a:buFont typeface="Arial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457"/>
              </a:buClr>
              <a:buFont typeface="Arial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457"/>
              </a:buClr>
              <a:buFont typeface="Arial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Monthly</a:t>
            </a:r>
            <a:endParaRPr lang="en-US" dirty="0"/>
          </a:p>
        </p:txBody>
      </p:sp>
      <p:graphicFrame>
        <p:nvGraphicFramePr>
          <p:cNvPr id="10" name="Content Placeholder 1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21313400"/>
              </p:ext>
            </p:extLst>
          </p:nvPr>
        </p:nvGraphicFramePr>
        <p:xfrm>
          <a:off x="407376" y="2713307"/>
          <a:ext cx="2651760" cy="192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4770825"/>
              </p:ext>
            </p:extLst>
          </p:nvPr>
        </p:nvGraphicFramePr>
        <p:xfrm>
          <a:off x="407376" y="4812452"/>
          <a:ext cx="2651760" cy="192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2492201"/>
              </p:ext>
            </p:extLst>
          </p:nvPr>
        </p:nvGraphicFramePr>
        <p:xfrm>
          <a:off x="3242016" y="2713307"/>
          <a:ext cx="2651760" cy="192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6012095"/>
              </p:ext>
            </p:extLst>
          </p:nvPr>
        </p:nvGraphicFramePr>
        <p:xfrm>
          <a:off x="3242016" y="4816427"/>
          <a:ext cx="2651760" cy="192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Content Placeholder 19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56397251"/>
              </p:ext>
            </p:extLst>
          </p:nvPr>
        </p:nvGraphicFramePr>
        <p:xfrm>
          <a:off x="6076656" y="2713307"/>
          <a:ext cx="2651760" cy="192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6871325"/>
              </p:ext>
            </p:extLst>
          </p:nvPr>
        </p:nvGraphicFramePr>
        <p:xfrm>
          <a:off x="6076656" y="4816427"/>
          <a:ext cx="2651760" cy="192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0" name="Text Placeholder 5"/>
          <p:cNvSpPr txBox="1">
            <a:spLocks/>
          </p:cNvSpPr>
          <p:nvPr/>
        </p:nvSpPr>
        <p:spPr bwMode="auto">
          <a:xfrm rot="16200000">
            <a:off x="-840714" y="3392071"/>
            <a:ext cx="2159391" cy="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457"/>
              </a:buClr>
              <a:buFont typeface="Arial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457"/>
              </a:buClr>
              <a:buFont typeface="Arial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457"/>
              </a:buClr>
              <a:buFont typeface="Arial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457"/>
              </a:buClr>
              <a:buFont typeface="Arial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457"/>
              </a:buClr>
              <a:buFont typeface="Arial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Passenger</a:t>
            </a:r>
            <a:endParaRPr lang="en-US" dirty="0"/>
          </a:p>
        </p:txBody>
      </p:sp>
      <p:sp>
        <p:nvSpPr>
          <p:cNvPr id="21" name="Text Placeholder 5"/>
          <p:cNvSpPr txBox="1">
            <a:spLocks/>
          </p:cNvSpPr>
          <p:nvPr/>
        </p:nvSpPr>
        <p:spPr bwMode="auto">
          <a:xfrm rot="16200000">
            <a:off x="-868804" y="5452402"/>
            <a:ext cx="2159391" cy="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457"/>
              </a:buClr>
              <a:buFont typeface="Arial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457"/>
              </a:buClr>
              <a:buFont typeface="Arial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457"/>
              </a:buClr>
              <a:buFont typeface="Arial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457"/>
              </a:buClr>
              <a:buFont typeface="Arial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457"/>
              </a:buClr>
              <a:buFont typeface="Arial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Freight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14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7696396" cy="1499616"/>
          </a:xfrm>
        </p:spPr>
        <p:txBody>
          <a:bodyPr/>
          <a:lstStyle/>
          <a:p>
            <a:r>
              <a:rPr lang="en-US" dirty="0" smtClean="0">
                <a:solidFill>
                  <a:srgbClr val="00C8F3"/>
                </a:solidFill>
              </a:rPr>
              <a:t>Methodology to identify bottlenecks</a:t>
            </a:r>
            <a:endParaRPr lang="en-US" dirty="0">
              <a:solidFill>
                <a:srgbClr val="00C8F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5433" y="2651319"/>
            <a:ext cx="8019061" cy="38461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Summary of research efforts in the field of congestion and </a:t>
            </a:r>
            <a:r>
              <a:rPr lang="en-US" dirty="0" smtClean="0">
                <a:solidFill>
                  <a:schemeClr val="bg1"/>
                </a:solidFill>
              </a:rPr>
              <a:t>bottlenecks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Contemporary practices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National performance reports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State DOT practices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MPO/Local government practices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Recommended </a:t>
            </a:r>
            <a:r>
              <a:rPr lang="en-US" dirty="0">
                <a:solidFill>
                  <a:schemeClr val="bg1"/>
                </a:solidFill>
              </a:rPr>
              <a:t>methodology to identify bottlenecks on SIS network</a:t>
            </a:r>
          </a:p>
        </p:txBody>
      </p:sp>
    </p:spTree>
    <p:extLst>
      <p:ext uri="{BB962C8B-B14F-4D97-AF65-F5344CB8AC3E}">
        <p14:creationId xmlns:p14="http://schemas.microsoft.com/office/powerpoint/2010/main" val="92234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7696396" cy="1499616"/>
          </a:xfrm>
        </p:spPr>
        <p:txBody>
          <a:bodyPr/>
          <a:lstStyle/>
          <a:p>
            <a:r>
              <a:rPr lang="en-US" dirty="0" smtClean="0">
                <a:solidFill>
                  <a:srgbClr val="00C8F3"/>
                </a:solidFill>
              </a:rPr>
              <a:t>Congestion</a:t>
            </a:r>
            <a:endParaRPr lang="en-US" dirty="0">
              <a:solidFill>
                <a:srgbClr val="00C8F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5433" y="2651319"/>
            <a:ext cx="4426017" cy="38461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FHWA defines congestion as “</a:t>
            </a:r>
            <a:r>
              <a:rPr lang="en-US" i="1" dirty="0">
                <a:solidFill>
                  <a:schemeClr val="bg1"/>
                </a:solidFill>
              </a:rPr>
              <a:t>an excess of vehicles on a roadway at a particular time resulting in speeds that are slower - sometimes much slower - than normal or free flow speeds</a:t>
            </a:r>
            <a:r>
              <a:rPr lang="en-US" dirty="0">
                <a:solidFill>
                  <a:schemeClr val="bg1"/>
                </a:solidFill>
              </a:rPr>
              <a:t>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Recurring and non-recurring congestion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810297073"/>
              </p:ext>
            </p:extLst>
          </p:nvPr>
        </p:nvGraphicFramePr>
        <p:xfrm>
          <a:off x="4882896" y="2809790"/>
          <a:ext cx="4160436" cy="2689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576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7696396" cy="1499616"/>
          </a:xfrm>
        </p:spPr>
        <p:txBody>
          <a:bodyPr/>
          <a:lstStyle/>
          <a:p>
            <a:r>
              <a:rPr lang="en-US" dirty="0" smtClean="0">
                <a:solidFill>
                  <a:srgbClr val="00C8F3"/>
                </a:solidFill>
              </a:rPr>
              <a:t>Bottleneck</a:t>
            </a:r>
            <a:endParaRPr lang="en-US" dirty="0">
              <a:solidFill>
                <a:srgbClr val="00C8F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5433" y="2651319"/>
            <a:ext cx="8019061" cy="38461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Bottleneck can be defined as “</a:t>
            </a:r>
            <a:r>
              <a:rPr lang="en-US" i="1" dirty="0">
                <a:solidFill>
                  <a:schemeClr val="bg1"/>
                </a:solidFill>
              </a:rPr>
              <a:t>a localized section of highway that experiences reduced speeds and inherent delays due to a recurring operational influence or a nonrecurring impacting event</a:t>
            </a:r>
            <a:r>
              <a:rPr lang="en-US" dirty="0">
                <a:solidFill>
                  <a:schemeClr val="bg1"/>
                </a:solidFill>
              </a:rPr>
              <a:t>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Recurring and non-recurring bottlenecks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Bottleneck occurs on a subordinate segment of a facility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FF00"/>
                </a:solidFill>
              </a:rPr>
              <a:t>Bottleneck certainly constitutes congestion, but congestion is often more than a bottleneck</a:t>
            </a:r>
          </a:p>
        </p:txBody>
      </p:sp>
    </p:spTree>
    <p:extLst>
      <p:ext uri="{BB962C8B-B14F-4D97-AF65-F5344CB8AC3E}">
        <p14:creationId xmlns:p14="http://schemas.microsoft.com/office/powerpoint/2010/main" val="239394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7696396" cy="1499616"/>
          </a:xfrm>
        </p:spPr>
        <p:txBody>
          <a:bodyPr/>
          <a:lstStyle/>
          <a:p>
            <a:r>
              <a:rPr lang="en-US" dirty="0" smtClean="0">
                <a:solidFill>
                  <a:srgbClr val="00C8F3"/>
                </a:solidFill>
              </a:rPr>
              <a:t>Bottleneck</a:t>
            </a:r>
            <a:endParaRPr lang="en-US" dirty="0">
              <a:solidFill>
                <a:srgbClr val="00C8F3"/>
              </a:solidFill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82" y="2651125"/>
            <a:ext cx="5678185" cy="3846513"/>
          </a:xfrm>
        </p:spPr>
      </p:pic>
    </p:spTree>
    <p:extLst>
      <p:ext uri="{BB962C8B-B14F-4D97-AF65-F5344CB8AC3E}">
        <p14:creationId xmlns:p14="http://schemas.microsoft.com/office/powerpoint/2010/main" val="42219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7696396" cy="1499616"/>
          </a:xfrm>
        </p:spPr>
        <p:txBody>
          <a:bodyPr/>
          <a:lstStyle/>
          <a:p>
            <a:r>
              <a:rPr lang="en-US" dirty="0" smtClean="0">
                <a:solidFill>
                  <a:srgbClr val="00C8F3"/>
                </a:solidFill>
              </a:rPr>
              <a:t>Recommended methodology</a:t>
            </a:r>
            <a:endParaRPr lang="en-US" dirty="0">
              <a:solidFill>
                <a:srgbClr val="00C8F3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2954948" y="2234859"/>
            <a:ext cx="182880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/>
              <a:t>STEP 1: </a:t>
            </a:r>
          </a:p>
          <a:p>
            <a:r>
              <a:rPr lang="en-US" sz="1200" dirty="0"/>
              <a:t>Determine the </a:t>
            </a:r>
            <a:r>
              <a:rPr lang="en-US" sz="1200" dirty="0" smtClean="0"/>
              <a:t>purpose</a:t>
            </a:r>
            <a:endParaRPr lang="en-US" sz="1200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3183548" y="3149259"/>
            <a:ext cx="182880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/>
              <a:t>STEP </a:t>
            </a:r>
            <a:r>
              <a:rPr lang="en-US" sz="1200" b="1" dirty="0" smtClean="0"/>
              <a:t>2: </a:t>
            </a:r>
            <a:endParaRPr lang="en-US" sz="1200" b="1" dirty="0"/>
          </a:p>
          <a:p>
            <a:r>
              <a:rPr lang="en-US" sz="1200" dirty="0"/>
              <a:t>Develop a plan based on the uses and users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3412148" y="4063659"/>
            <a:ext cx="182880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/>
              <a:t>STEP </a:t>
            </a:r>
            <a:r>
              <a:rPr lang="en-US" sz="1200" b="1" dirty="0" smtClean="0"/>
              <a:t>3: </a:t>
            </a:r>
            <a:endParaRPr lang="en-US" sz="1200" b="1" dirty="0"/>
          </a:p>
          <a:p>
            <a:r>
              <a:rPr lang="en-US" sz="1200" dirty="0"/>
              <a:t>Collect and process required data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3640748" y="4978059"/>
            <a:ext cx="1828800" cy="914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/>
              <a:t>STEP </a:t>
            </a:r>
            <a:r>
              <a:rPr lang="en-US" sz="1200" b="1" dirty="0" smtClean="0"/>
              <a:t>4: </a:t>
            </a:r>
            <a:endParaRPr lang="en-US" sz="1200" b="1" dirty="0"/>
          </a:p>
          <a:p>
            <a:r>
              <a:rPr lang="en-US" sz="1200" dirty="0"/>
              <a:t>Calculate performance measures and identify bottleneck &amp;</a:t>
            </a:r>
            <a:r>
              <a:rPr lang="en-US" sz="1200" dirty="0" smtClean="0"/>
              <a:t> </a:t>
            </a:r>
            <a:r>
              <a:rPr lang="en-US" sz="1200" dirty="0"/>
              <a:t>congestion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3869348" y="6121059"/>
            <a:ext cx="182880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/>
              <a:t>STEP </a:t>
            </a:r>
            <a:r>
              <a:rPr lang="en-US" sz="1200" b="1" dirty="0" smtClean="0"/>
              <a:t>5: </a:t>
            </a:r>
            <a:endParaRPr lang="en-US" sz="1200" b="1" dirty="0"/>
          </a:p>
          <a:p>
            <a:r>
              <a:rPr lang="en-US" sz="1200" dirty="0"/>
              <a:t>Communicate in a meaningful way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3869348" y="2920659"/>
            <a:ext cx="45719" cy="201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4097948" y="3835078"/>
            <a:ext cx="45719" cy="201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326548" y="4749459"/>
            <a:ext cx="45719" cy="201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600867" y="5891918"/>
            <a:ext cx="45719" cy="201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6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7696396" cy="1499616"/>
          </a:xfrm>
        </p:spPr>
        <p:txBody>
          <a:bodyPr/>
          <a:lstStyle/>
          <a:p>
            <a:r>
              <a:rPr lang="en-US" dirty="0" smtClean="0">
                <a:solidFill>
                  <a:srgbClr val="00C8F3"/>
                </a:solidFill>
              </a:rPr>
              <a:t>Recommended methodology</a:t>
            </a:r>
            <a:endParaRPr lang="en-US" dirty="0">
              <a:solidFill>
                <a:srgbClr val="00C8F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57584" y="2651319"/>
            <a:ext cx="4226910" cy="3846196"/>
          </a:xfrm>
        </p:spPr>
        <p:txBody>
          <a:bodyPr>
            <a:normAutofit/>
          </a:bodyPr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Primary </a:t>
            </a:r>
            <a:r>
              <a:rPr lang="en-US" sz="2000" dirty="0">
                <a:solidFill>
                  <a:schemeClr val="bg1"/>
                </a:solidFill>
              </a:rPr>
              <a:t>purpose would be for planning purposes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Bottlenecks should be identified using maps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Resulting product should be easy to understand and interesting to read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882865" y="2234859"/>
            <a:ext cx="182880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/>
              <a:t>STEP 1: </a:t>
            </a:r>
          </a:p>
          <a:p>
            <a:r>
              <a:rPr lang="en-US" sz="1200" dirty="0"/>
              <a:t>Determine the </a:t>
            </a:r>
            <a:r>
              <a:rPr lang="en-US" sz="1200" dirty="0" smtClean="0"/>
              <a:t>purpose</a:t>
            </a:r>
            <a:endParaRPr lang="en-US" sz="1200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1111465" y="3149259"/>
            <a:ext cx="1828800" cy="685800"/>
          </a:xfrm>
          <a:prstGeom prst="flowChartAlternateProcess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lt1">
                    <a:alpha val="30000"/>
                  </a:schemeClr>
                </a:solidFill>
              </a:rPr>
              <a:t>STEP </a:t>
            </a:r>
            <a:r>
              <a:rPr lang="en-US" sz="1200" b="1" dirty="0" smtClean="0">
                <a:solidFill>
                  <a:schemeClr val="lt1">
                    <a:alpha val="30000"/>
                  </a:schemeClr>
                </a:solidFill>
              </a:rPr>
              <a:t>2: </a:t>
            </a:r>
            <a:endParaRPr lang="en-US" sz="1200" b="1" dirty="0">
              <a:solidFill>
                <a:schemeClr val="lt1">
                  <a:alpha val="30000"/>
                </a:schemeClr>
              </a:solidFill>
            </a:endParaRPr>
          </a:p>
          <a:p>
            <a:r>
              <a:rPr lang="en-US" sz="1200" dirty="0">
                <a:solidFill>
                  <a:schemeClr val="lt1">
                    <a:alpha val="30000"/>
                  </a:schemeClr>
                </a:solidFill>
              </a:rPr>
              <a:t>Develop a plan based on the uses and users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1340065" y="4063659"/>
            <a:ext cx="1828800" cy="685800"/>
          </a:xfrm>
          <a:prstGeom prst="flowChartAlternateProcess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lt1">
                    <a:alpha val="30000"/>
                  </a:schemeClr>
                </a:solidFill>
              </a:rPr>
              <a:t>STEP </a:t>
            </a:r>
            <a:r>
              <a:rPr lang="en-US" sz="1200" b="1" dirty="0" smtClean="0">
                <a:solidFill>
                  <a:schemeClr val="lt1">
                    <a:alpha val="30000"/>
                  </a:schemeClr>
                </a:solidFill>
              </a:rPr>
              <a:t>3: </a:t>
            </a:r>
            <a:endParaRPr lang="en-US" sz="1200" b="1" dirty="0">
              <a:solidFill>
                <a:schemeClr val="lt1">
                  <a:alpha val="30000"/>
                </a:schemeClr>
              </a:solidFill>
            </a:endParaRPr>
          </a:p>
          <a:p>
            <a:r>
              <a:rPr lang="en-US" sz="1200" dirty="0">
                <a:solidFill>
                  <a:schemeClr val="lt1">
                    <a:alpha val="30000"/>
                  </a:schemeClr>
                </a:solidFill>
              </a:rPr>
              <a:t>Collect and process required data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1568665" y="4978059"/>
            <a:ext cx="1828800" cy="914400"/>
          </a:xfrm>
          <a:prstGeom prst="flowChartAlternateProcess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lt1">
                    <a:alpha val="30000"/>
                  </a:schemeClr>
                </a:solidFill>
              </a:rPr>
              <a:t>STEP </a:t>
            </a:r>
            <a:r>
              <a:rPr lang="en-US" sz="1200" b="1" dirty="0" smtClean="0">
                <a:solidFill>
                  <a:schemeClr val="lt1">
                    <a:alpha val="30000"/>
                  </a:schemeClr>
                </a:solidFill>
              </a:rPr>
              <a:t>4: </a:t>
            </a:r>
            <a:endParaRPr lang="en-US" sz="1200" b="1" dirty="0">
              <a:solidFill>
                <a:schemeClr val="lt1">
                  <a:alpha val="30000"/>
                </a:schemeClr>
              </a:solidFill>
            </a:endParaRPr>
          </a:p>
          <a:p>
            <a:r>
              <a:rPr lang="en-US" sz="1200" dirty="0">
                <a:solidFill>
                  <a:schemeClr val="lt1">
                    <a:alpha val="30000"/>
                  </a:schemeClr>
                </a:solidFill>
              </a:rPr>
              <a:t>Calculate performance measures and identify bottleneck &amp;</a:t>
            </a:r>
            <a:r>
              <a:rPr lang="en-US" sz="1200" dirty="0" smtClean="0">
                <a:solidFill>
                  <a:schemeClr val="lt1">
                    <a:alpha val="3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lt1">
                    <a:alpha val="30000"/>
                  </a:schemeClr>
                </a:solidFill>
              </a:rPr>
              <a:t>congestion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1797265" y="6121059"/>
            <a:ext cx="1828800" cy="685800"/>
          </a:xfrm>
          <a:prstGeom prst="flowChartAlternateProcess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lt1">
                    <a:alpha val="30000"/>
                  </a:schemeClr>
                </a:solidFill>
              </a:rPr>
              <a:t>STEP </a:t>
            </a:r>
            <a:r>
              <a:rPr lang="en-US" sz="1200" b="1" dirty="0" smtClean="0">
                <a:solidFill>
                  <a:schemeClr val="lt1">
                    <a:alpha val="30000"/>
                  </a:schemeClr>
                </a:solidFill>
              </a:rPr>
              <a:t>5: </a:t>
            </a:r>
            <a:endParaRPr lang="en-US" sz="1200" b="1" dirty="0">
              <a:solidFill>
                <a:schemeClr val="lt1">
                  <a:alpha val="30000"/>
                </a:schemeClr>
              </a:solidFill>
            </a:endParaRPr>
          </a:p>
          <a:p>
            <a:r>
              <a:rPr lang="en-US" sz="1200" dirty="0">
                <a:solidFill>
                  <a:schemeClr val="lt1">
                    <a:alpha val="30000"/>
                  </a:schemeClr>
                </a:solidFill>
              </a:rPr>
              <a:t>Communicate in a meaningful way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1797265" y="2920659"/>
            <a:ext cx="45719" cy="201168"/>
          </a:xfrm>
          <a:prstGeom prst="down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2025865" y="3835078"/>
            <a:ext cx="45719" cy="201168"/>
          </a:xfrm>
          <a:prstGeom prst="down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2254465" y="4749459"/>
            <a:ext cx="45719" cy="201168"/>
          </a:xfrm>
          <a:prstGeom prst="down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2528784" y="5891918"/>
            <a:ext cx="45719" cy="201168"/>
          </a:xfrm>
          <a:prstGeom prst="down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8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7696396" cy="1499616"/>
          </a:xfrm>
        </p:spPr>
        <p:txBody>
          <a:bodyPr/>
          <a:lstStyle/>
          <a:p>
            <a:r>
              <a:rPr lang="en-US" dirty="0" smtClean="0">
                <a:solidFill>
                  <a:srgbClr val="00C8F3"/>
                </a:solidFill>
              </a:rPr>
              <a:t>Recommended methodology</a:t>
            </a:r>
            <a:endParaRPr lang="en-US" dirty="0">
              <a:solidFill>
                <a:srgbClr val="00C8F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57584" y="2651319"/>
            <a:ext cx="4226910" cy="3846196"/>
          </a:xfrm>
        </p:spPr>
        <p:txBody>
          <a:bodyPr>
            <a:normAutofit/>
          </a:bodyPr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Bottlenecks </a:t>
            </a:r>
            <a:r>
              <a:rPr lang="en-US" sz="2000" dirty="0">
                <a:solidFill>
                  <a:schemeClr val="bg1"/>
                </a:solidFill>
              </a:rPr>
              <a:t>identified for auto and truck mode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Bottlenecks identified based on weekday travel patterns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Travel time reliability measures are used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Yearly trends will be reported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Statewide and district-level measures will be reported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882865" y="2234859"/>
            <a:ext cx="1828800" cy="685800"/>
          </a:xfrm>
          <a:prstGeom prst="flowChartAlternateProcess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lt1">
                    <a:alpha val="30000"/>
                  </a:schemeClr>
                </a:solidFill>
              </a:rPr>
              <a:t>STEP 1: </a:t>
            </a:r>
          </a:p>
          <a:p>
            <a:r>
              <a:rPr lang="en-US" sz="1200" dirty="0">
                <a:solidFill>
                  <a:schemeClr val="lt1">
                    <a:alpha val="30000"/>
                  </a:schemeClr>
                </a:solidFill>
              </a:rPr>
              <a:t>Determine the </a:t>
            </a:r>
            <a:r>
              <a:rPr lang="en-US" sz="1200" dirty="0" smtClean="0">
                <a:solidFill>
                  <a:schemeClr val="lt1">
                    <a:alpha val="30000"/>
                  </a:schemeClr>
                </a:solidFill>
              </a:rPr>
              <a:t>purpose</a:t>
            </a:r>
            <a:endParaRPr lang="en-US" sz="1200" dirty="0">
              <a:solidFill>
                <a:schemeClr val="lt1">
                  <a:alpha val="30000"/>
                </a:schemeClr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1111465" y="3149259"/>
            <a:ext cx="1828800" cy="685800"/>
          </a:xfrm>
          <a:prstGeom prst="flowChartAlternateProcess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/>
              <a:t>STEP </a:t>
            </a:r>
            <a:r>
              <a:rPr lang="en-US" sz="1200" b="1" dirty="0" smtClean="0"/>
              <a:t>2: </a:t>
            </a:r>
            <a:endParaRPr lang="en-US" sz="1200" b="1" dirty="0"/>
          </a:p>
          <a:p>
            <a:r>
              <a:rPr lang="en-US" sz="1200" dirty="0"/>
              <a:t>Develop a plan based on the uses and users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1340065" y="4063659"/>
            <a:ext cx="1828800" cy="685800"/>
          </a:xfrm>
          <a:prstGeom prst="flowChartAlternateProcess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lt1">
                    <a:alpha val="30000"/>
                  </a:schemeClr>
                </a:solidFill>
              </a:rPr>
              <a:t>STEP </a:t>
            </a:r>
            <a:r>
              <a:rPr lang="en-US" sz="1200" b="1" dirty="0" smtClean="0">
                <a:solidFill>
                  <a:schemeClr val="lt1">
                    <a:alpha val="30000"/>
                  </a:schemeClr>
                </a:solidFill>
              </a:rPr>
              <a:t>3: </a:t>
            </a:r>
            <a:endParaRPr lang="en-US" sz="1200" b="1" dirty="0">
              <a:solidFill>
                <a:schemeClr val="lt1">
                  <a:alpha val="30000"/>
                </a:schemeClr>
              </a:solidFill>
            </a:endParaRPr>
          </a:p>
          <a:p>
            <a:r>
              <a:rPr lang="en-US" sz="1200" dirty="0">
                <a:solidFill>
                  <a:schemeClr val="lt1">
                    <a:alpha val="30000"/>
                  </a:schemeClr>
                </a:solidFill>
              </a:rPr>
              <a:t>Collect and process required data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1568665" y="4978059"/>
            <a:ext cx="1828800" cy="914400"/>
          </a:xfrm>
          <a:prstGeom prst="flowChartAlternateProcess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lt1">
                    <a:alpha val="30000"/>
                  </a:schemeClr>
                </a:solidFill>
              </a:rPr>
              <a:t>STEP </a:t>
            </a:r>
            <a:r>
              <a:rPr lang="en-US" sz="1200" b="1" dirty="0" smtClean="0">
                <a:solidFill>
                  <a:schemeClr val="lt1">
                    <a:alpha val="30000"/>
                  </a:schemeClr>
                </a:solidFill>
              </a:rPr>
              <a:t>4: </a:t>
            </a:r>
            <a:endParaRPr lang="en-US" sz="1200" b="1" dirty="0">
              <a:solidFill>
                <a:schemeClr val="lt1">
                  <a:alpha val="30000"/>
                </a:schemeClr>
              </a:solidFill>
            </a:endParaRPr>
          </a:p>
          <a:p>
            <a:r>
              <a:rPr lang="en-US" sz="1200" dirty="0">
                <a:solidFill>
                  <a:schemeClr val="lt1">
                    <a:alpha val="30000"/>
                  </a:schemeClr>
                </a:solidFill>
              </a:rPr>
              <a:t>Calculate performance measures and identify bottleneck &amp;</a:t>
            </a:r>
            <a:r>
              <a:rPr lang="en-US" sz="1200" dirty="0" smtClean="0">
                <a:solidFill>
                  <a:schemeClr val="lt1">
                    <a:alpha val="3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lt1">
                    <a:alpha val="30000"/>
                  </a:schemeClr>
                </a:solidFill>
              </a:rPr>
              <a:t>congestion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1797265" y="6121059"/>
            <a:ext cx="1828800" cy="685800"/>
          </a:xfrm>
          <a:prstGeom prst="flowChartAlternateProcess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lt1">
                    <a:alpha val="30000"/>
                  </a:schemeClr>
                </a:solidFill>
              </a:rPr>
              <a:t>STEP </a:t>
            </a:r>
            <a:r>
              <a:rPr lang="en-US" sz="1200" b="1" dirty="0" smtClean="0">
                <a:solidFill>
                  <a:schemeClr val="lt1">
                    <a:alpha val="30000"/>
                  </a:schemeClr>
                </a:solidFill>
              </a:rPr>
              <a:t>5: </a:t>
            </a:r>
            <a:endParaRPr lang="en-US" sz="1200" b="1" dirty="0">
              <a:solidFill>
                <a:schemeClr val="lt1">
                  <a:alpha val="30000"/>
                </a:schemeClr>
              </a:solidFill>
            </a:endParaRPr>
          </a:p>
          <a:p>
            <a:r>
              <a:rPr lang="en-US" sz="1200" dirty="0">
                <a:solidFill>
                  <a:schemeClr val="lt1">
                    <a:alpha val="30000"/>
                  </a:schemeClr>
                </a:solidFill>
              </a:rPr>
              <a:t>Communicate in a meaningful way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1797265" y="2920659"/>
            <a:ext cx="45719" cy="201168"/>
          </a:xfrm>
          <a:prstGeom prst="down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2025865" y="3835078"/>
            <a:ext cx="45719" cy="201168"/>
          </a:xfrm>
          <a:prstGeom prst="down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2254465" y="4749459"/>
            <a:ext cx="45719" cy="201168"/>
          </a:xfrm>
          <a:prstGeom prst="down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2528784" y="5891918"/>
            <a:ext cx="45719" cy="201168"/>
          </a:xfrm>
          <a:prstGeom prst="down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8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7696396" cy="1499616"/>
          </a:xfrm>
        </p:spPr>
        <p:txBody>
          <a:bodyPr/>
          <a:lstStyle/>
          <a:p>
            <a:r>
              <a:rPr lang="en-US" dirty="0" smtClean="0">
                <a:solidFill>
                  <a:srgbClr val="00C8F3"/>
                </a:solidFill>
              </a:rPr>
              <a:t>Recommended methodology</a:t>
            </a:r>
            <a:endParaRPr lang="en-US" dirty="0">
              <a:solidFill>
                <a:srgbClr val="00C8F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57584" y="2651319"/>
            <a:ext cx="4226910" cy="3846196"/>
          </a:xfrm>
        </p:spPr>
        <p:txBody>
          <a:bodyPr>
            <a:normAutofit/>
          </a:bodyPr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Vehicle </a:t>
            </a:r>
            <a:r>
              <a:rPr lang="en-US" sz="2000" dirty="0">
                <a:solidFill>
                  <a:schemeClr val="bg1"/>
                </a:solidFill>
              </a:rPr>
              <a:t>probe data from FHWA will be used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FDOT data will be used for mapping purposes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882865" y="2234859"/>
            <a:ext cx="1828800" cy="685800"/>
          </a:xfrm>
          <a:prstGeom prst="flowChartAlternateProcess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lt1">
                    <a:alpha val="30000"/>
                  </a:schemeClr>
                </a:solidFill>
              </a:rPr>
              <a:t>STEP 1: </a:t>
            </a:r>
          </a:p>
          <a:p>
            <a:r>
              <a:rPr lang="en-US" sz="1200" dirty="0">
                <a:solidFill>
                  <a:schemeClr val="lt1">
                    <a:alpha val="30000"/>
                  </a:schemeClr>
                </a:solidFill>
              </a:rPr>
              <a:t>Determine the </a:t>
            </a:r>
            <a:r>
              <a:rPr lang="en-US" sz="1200" dirty="0" smtClean="0">
                <a:solidFill>
                  <a:schemeClr val="lt1">
                    <a:alpha val="30000"/>
                  </a:schemeClr>
                </a:solidFill>
              </a:rPr>
              <a:t>purpose</a:t>
            </a:r>
            <a:endParaRPr lang="en-US" sz="1200" dirty="0">
              <a:solidFill>
                <a:schemeClr val="lt1">
                  <a:alpha val="30000"/>
                </a:schemeClr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1111465" y="3149259"/>
            <a:ext cx="1828800" cy="685800"/>
          </a:xfrm>
          <a:prstGeom prst="flowChartAlternateProcess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lt1">
                    <a:alpha val="30000"/>
                  </a:schemeClr>
                </a:solidFill>
              </a:rPr>
              <a:t>STEP </a:t>
            </a:r>
            <a:r>
              <a:rPr lang="en-US" sz="1200" b="1" dirty="0" smtClean="0">
                <a:solidFill>
                  <a:schemeClr val="lt1">
                    <a:alpha val="30000"/>
                  </a:schemeClr>
                </a:solidFill>
              </a:rPr>
              <a:t>2: </a:t>
            </a:r>
            <a:endParaRPr lang="en-US" sz="1200" b="1" dirty="0">
              <a:solidFill>
                <a:schemeClr val="lt1">
                  <a:alpha val="30000"/>
                </a:schemeClr>
              </a:solidFill>
            </a:endParaRPr>
          </a:p>
          <a:p>
            <a:r>
              <a:rPr lang="en-US" sz="1200" dirty="0">
                <a:solidFill>
                  <a:schemeClr val="lt1">
                    <a:alpha val="30000"/>
                  </a:schemeClr>
                </a:solidFill>
              </a:rPr>
              <a:t>Develop a plan based on the uses and users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1340065" y="4063659"/>
            <a:ext cx="1828800" cy="685800"/>
          </a:xfrm>
          <a:prstGeom prst="flowChartAlternateProcess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/>
              <a:t>STEP </a:t>
            </a:r>
            <a:r>
              <a:rPr lang="en-US" sz="1200" b="1" dirty="0" smtClean="0"/>
              <a:t>3: </a:t>
            </a:r>
            <a:endParaRPr lang="en-US" sz="1200" b="1" dirty="0"/>
          </a:p>
          <a:p>
            <a:r>
              <a:rPr lang="en-US" sz="1200" dirty="0"/>
              <a:t>Collect and process required data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1568665" y="4978059"/>
            <a:ext cx="1828800" cy="914400"/>
          </a:xfrm>
          <a:prstGeom prst="flowChartAlternateProcess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lt1">
                    <a:alpha val="30000"/>
                  </a:schemeClr>
                </a:solidFill>
              </a:rPr>
              <a:t>STEP </a:t>
            </a:r>
            <a:r>
              <a:rPr lang="en-US" sz="1200" b="1" dirty="0" smtClean="0">
                <a:solidFill>
                  <a:schemeClr val="lt1">
                    <a:alpha val="30000"/>
                  </a:schemeClr>
                </a:solidFill>
              </a:rPr>
              <a:t>4: </a:t>
            </a:r>
            <a:endParaRPr lang="en-US" sz="1200" b="1" dirty="0">
              <a:solidFill>
                <a:schemeClr val="lt1">
                  <a:alpha val="30000"/>
                </a:schemeClr>
              </a:solidFill>
            </a:endParaRPr>
          </a:p>
          <a:p>
            <a:r>
              <a:rPr lang="en-US" sz="1200" dirty="0">
                <a:solidFill>
                  <a:schemeClr val="lt1">
                    <a:alpha val="30000"/>
                  </a:schemeClr>
                </a:solidFill>
              </a:rPr>
              <a:t>Calculate performance measures and identify bottleneck &amp;</a:t>
            </a:r>
            <a:r>
              <a:rPr lang="en-US" sz="1200" dirty="0" smtClean="0">
                <a:solidFill>
                  <a:schemeClr val="lt1">
                    <a:alpha val="3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lt1">
                    <a:alpha val="30000"/>
                  </a:schemeClr>
                </a:solidFill>
              </a:rPr>
              <a:t>congestion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1797265" y="6121059"/>
            <a:ext cx="1828800" cy="685800"/>
          </a:xfrm>
          <a:prstGeom prst="flowChartAlternateProcess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lt1">
                    <a:alpha val="30000"/>
                  </a:schemeClr>
                </a:solidFill>
              </a:rPr>
              <a:t>STEP </a:t>
            </a:r>
            <a:r>
              <a:rPr lang="en-US" sz="1200" b="1" dirty="0" smtClean="0">
                <a:solidFill>
                  <a:schemeClr val="lt1">
                    <a:alpha val="30000"/>
                  </a:schemeClr>
                </a:solidFill>
              </a:rPr>
              <a:t>5: </a:t>
            </a:r>
            <a:endParaRPr lang="en-US" sz="1200" b="1" dirty="0">
              <a:solidFill>
                <a:schemeClr val="lt1">
                  <a:alpha val="30000"/>
                </a:schemeClr>
              </a:solidFill>
            </a:endParaRPr>
          </a:p>
          <a:p>
            <a:r>
              <a:rPr lang="en-US" sz="1200" dirty="0">
                <a:solidFill>
                  <a:schemeClr val="lt1">
                    <a:alpha val="30000"/>
                  </a:schemeClr>
                </a:solidFill>
              </a:rPr>
              <a:t>Communicate in a meaningful way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1797265" y="2920659"/>
            <a:ext cx="45719" cy="201168"/>
          </a:xfrm>
          <a:prstGeom prst="down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2025865" y="3835078"/>
            <a:ext cx="45719" cy="201168"/>
          </a:xfrm>
          <a:prstGeom prst="down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2254465" y="4749459"/>
            <a:ext cx="45719" cy="201168"/>
          </a:xfrm>
          <a:prstGeom prst="down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2528784" y="5891918"/>
            <a:ext cx="45719" cy="201168"/>
          </a:xfrm>
          <a:prstGeom prst="down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0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7696396" cy="1499616"/>
          </a:xfrm>
        </p:spPr>
        <p:txBody>
          <a:bodyPr/>
          <a:lstStyle/>
          <a:p>
            <a:r>
              <a:rPr lang="en-US" dirty="0" smtClean="0">
                <a:solidFill>
                  <a:srgbClr val="00C8F3"/>
                </a:solidFill>
              </a:rPr>
              <a:t>Recommended methodology</a:t>
            </a:r>
            <a:endParaRPr lang="en-US" dirty="0">
              <a:solidFill>
                <a:srgbClr val="00C8F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57584" y="2651319"/>
            <a:ext cx="4226910" cy="3846196"/>
          </a:xfrm>
        </p:spPr>
        <p:txBody>
          <a:bodyPr>
            <a:normAutofit/>
          </a:bodyPr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Process </a:t>
            </a:r>
            <a:r>
              <a:rPr lang="en-US" sz="2000" dirty="0">
                <a:solidFill>
                  <a:schemeClr val="bg1"/>
                </a:solidFill>
              </a:rPr>
              <a:t>FHWA NPMRDS data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Identify performance measures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Define and identify bottlenecks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882865" y="2234859"/>
            <a:ext cx="1828800" cy="685800"/>
          </a:xfrm>
          <a:prstGeom prst="flowChartAlternateProcess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lt1">
                    <a:alpha val="30000"/>
                  </a:schemeClr>
                </a:solidFill>
              </a:rPr>
              <a:t>STEP 1: </a:t>
            </a:r>
          </a:p>
          <a:p>
            <a:r>
              <a:rPr lang="en-US" sz="1200" dirty="0">
                <a:solidFill>
                  <a:schemeClr val="lt1">
                    <a:alpha val="30000"/>
                  </a:schemeClr>
                </a:solidFill>
              </a:rPr>
              <a:t>Determine the </a:t>
            </a:r>
            <a:r>
              <a:rPr lang="en-US" sz="1200" dirty="0" smtClean="0">
                <a:solidFill>
                  <a:schemeClr val="lt1">
                    <a:alpha val="30000"/>
                  </a:schemeClr>
                </a:solidFill>
              </a:rPr>
              <a:t>purpose</a:t>
            </a:r>
            <a:endParaRPr lang="en-US" sz="1200" dirty="0">
              <a:solidFill>
                <a:schemeClr val="lt1">
                  <a:alpha val="30000"/>
                </a:schemeClr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1111465" y="3149259"/>
            <a:ext cx="1828800" cy="685800"/>
          </a:xfrm>
          <a:prstGeom prst="flowChartAlternateProcess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lt1">
                    <a:alpha val="30000"/>
                  </a:schemeClr>
                </a:solidFill>
              </a:rPr>
              <a:t>STEP </a:t>
            </a:r>
            <a:r>
              <a:rPr lang="en-US" sz="1200" b="1" dirty="0" smtClean="0">
                <a:solidFill>
                  <a:schemeClr val="lt1">
                    <a:alpha val="30000"/>
                  </a:schemeClr>
                </a:solidFill>
              </a:rPr>
              <a:t>2: </a:t>
            </a:r>
            <a:endParaRPr lang="en-US" sz="1200" b="1" dirty="0">
              <a:solidFill>
                <a:schemeClr val="lt1">
                  <a:alpha val="30000"/>
                </a:schemeClr>
              </a:solidFill>
            </a:endParaRPr>
          </a:p>
          <a:p>
            <a:r>
              <a:rPr lang="en-US" sz="1200" dirty="0">
                <a:solidFill>
                  <a:schemeClr val="lt1">
                    <a:alpha val="30000"/>
                  </a:schemeClr>
                </a:solidFill>
              </a:rPr>
              <a:t>Develop a plan based on the uses and users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1340065" y="4063659"/>
            <a:ext cx="1828800" cy="685800"/>
          </a:xfrm>
          <a:prstGeom prst="flowChartAlternateProcess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lt1">
                    <a:alpha val="30000"/>
                  </a:schemeClr>
                </a:solidFill>
              </a:rPr>
              <a:t>STEP </a:t>
            </a:r>
            <a:r>
              <a:rPr lang="en-US" sz="1200" b="1" dirty="0" smtClean="0">
                <a:solidFill>
                  <a:schemeClr val="lt1">
                    <a:alpha val="30000"/>
                  </a:schemeClr>
                </a:solidFill>
              </a:rPr>
              <a:t>3: </a:t>
            </a:r>
            <a:endParaRPr lang="en-US" sz="1200" b="1" dirty="0">
              <a:solidFill>
                <a:schemeClr val="lt1">
                  <a:alpha val="30000"/>
                </a:schemeClr>
              </a:solidFill>
            </a:endParaRPr>
          </a:p>
          <a:p>
            <a:r>
              <a:rPr lang="en-US" sz="1200" dirty="0">
                <a:solidFill>
                  <a:schemeClr val="lt1">
                    <a:alpha val="30000"/>
                  </a:schemeClr>
                </a:solidFill>
              </a:rPr>
              <a:t>Collect and process required data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1568665" y="4978059"/>
            <a:ext cx="1828800" cy="914400"/>
          </a:xfrm>
          <a:prstGeom prst="flowChartAlternateProcess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/>
              <a:t>STEP </a:t>
            </a:r>
            <a:r>
              <a:rPr lang="en-US" sz="1200" b="1" dirty="0" smtClean="0"/>
              <a:t>4: </a:t>
            </a:r>
            <a:endParaRPr lang="en-US" sz="1200" b="1" dirty="0"/>
          </a:p>
          <a:p>
            <a:r>
              <a:rPr lang="en-US" sz="1200" dirty="0"/>
              <a:t>Calculate performance measures and identify bottleneck &amp;</a:t>
            </a:r>
            <a:r>
              <a:rPr lang="en-US" sz="1200" dirty="0" smtClean="0"/>
              <a:t> </a:t>
            </a:r>
            <a:r>
              <a:rPr lang="en-US" sz="1200" dirty="0"/>
              <a:t>congestion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1797265" y="6121059"/>
            <a:ext cx="1828800" cy="685800"/>
          </a:xfrm>
          <a:prstGeom prst="flowChartAlternateProcess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lt1">
                    <a:alpha val="30000"/>
                  </a:schemeClr>
                </a:solidFill>
              </a:rPr>
              <a:t>STEP </a:t>
            </a:r>
            <a:r>
              <a:rPr lang="en-US" sz="1200" b="1" dirty="0" smtClean="0">
                <a:solidFill>
                  <a:schemeClr val="lt1">
                    <a:alpha val="30000"/>
                  </a:schemeClr>
                </a:solidFill>
              </a:rPr>
              <a:t>5: </a:t>
            </a:r>
            <a:endParaRPr lang="en-US" sz="1200" b="1" dirty="0">
              <a:solidFill>
                <a:schemeClr val="lt1">
                  <a:alpha val="30000"/>
                </a:schemeClr>
              </a:solidFill>
            </a:endParaRPr>
          </a:p>
          <a:p>
            <a:r>
              <a:rPr lang="en-US" sz="1200" dirty="0">
                <a:solidFill>
                  <a:schemeClr val="lt1">
                    <a:alpha val="30000"/>
                  </a:schemeClr>
                </a:solidFill>
              </a:rPr>
              <a:t>Communicate in a meaningful way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1797265" y="2920659"/>
            <a:ext cx="45719" cy="201168"/>
          </a:xfrm>
          <a:prstGeom prst="down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2025865" y="3835078"/>
            <a:ext cx="45719" cy="201168"/>
          </a:xfrm>
          <a:prstGeom prst="down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2254465" y="4749459"/>
            <a:ext cx="45719" cy="201168"/>
          </a:xfrm>
          <a:prstGeom prst="down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2528784" y="5891918"/>
            <a:ext cx="45719" cy="201168"/>
          </a:xfrm>
          <a:prstGeom prst="down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2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C8F3"/>
                </a:solidFill>
              </a:rPr>
              <a:t>Introduction</a:t>
            </a:r>
            <a:endParaRPr lang="en-US" dirty="0">
              <a:solidFill>
                <a:srgbClr val="00C8F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5433" y="2651319"/>
            <a:ext cx="8019061" cy="332509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Background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Study Purpose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Scope of Study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Study Findings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Next </a:t>
            </a:r>
            <a:r>
              <a:rPr lang="en-US" dirty="0" smtClean="0">
                <a:solidFill>
                  <a:schemeClr val="bg1"/>
                </a:solidFill>
              </a:rPr>
              <a:t>Steps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7" y="2457973"/>
            <a:ext cx="5140147" cy="434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7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7696396" cy="1499616"/>
          </a:xfrm>
        </p:spPr>
        <p:txBody>
          <a:bodyPr/>
          <a:lstStyle/>
          <a:p>
            <a:r>
              <a:rPr lang="en-US" dirty="0" smtClean="0">
                <a:solidFill>
                  <a:srgbClr val="00C8F3"/>
                </a:solidFill>
              </a:rPr>
              <a:t>Recommended methodology</a:t>
            </a:r>
            <a:endParaRPr lang="en-US" dirty="0">
              <a:solidFill>
                <a:srgbClr val="00C8F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57584" y="2651319"/>
            <a:ext cx="4226910" cy="3846196"/>
          </a:xfrm>
        </p:spPr>
        <p:txBody>
          <a:bodyPr>
            <a:normAutofit/>
          </a:bodyPr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Display </a:t>
            </a:r>
            <a:r>
              <a:rPr lang="en-US" sz="2000" dirty="0">
                <a:solidFill>
                  <a:schemeClr val="bg1"/>
                </a:solidFill>
              </a:rPr>
              <a:t>results in easy-to-understand tables and graphics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Present the yearly trends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Present results statewide and by district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882865" y="2234859"/>
            <a:ext cx="1828800" cy="685800"/>
          </a:xfrm>
          <a:prstGeom prst="flowChartAlternateProcess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lt1">
                    <a:alpha val="30000"/>
                  </a:schemeClr>
                </a:solidFill>
              </a:rPr>
              <a:t>STEP 1: </a:t>
            </a:r>
          </a:p>
          <a:p>
            <a:r>
              <a:rPr lang="en-US" sz="1200" dirty="0">
                <a:solidFill>
                  <a:schemeClr val="lt1">
                    <a:alpha val="30000"/>
                  </a:schemeClr>
                </a:solidFill>
              </a:rPr>
              <a:t>Determine the </a:t>
            </a:r>
            <a:r>
              <a:rPr lang="en-US" sz="1200" dirty="0" smtClean="0">
                <a:solidFill>
                  <a:schemeClr val="lt1">
                    <a:alpha val="30000"/>
                  </a:schemeClr>
                </a:solidFill>
              </a:rPr>
              <a:t>purpose</a:t>
            </a:r>
            <a:endParaRPr lang="en-US" sz="1200" dirty="0">
              <a:solidFill>
                <a:schemeClr val="lt1">
                  <a:alpha val="30000"/>
                </a:schemeClr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1111465" y="3149259"/>
            <a:ext cx="1828800" cy="685800"/>
          </a:xfrm>
          <a:prstGeom prst="flowChartAlternateProcess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lt1">
                    <a:alpha val="30000"/>
                  </a:schemeClr>
                </a:solidFill>
              </a:rPr>
              <a:t>STEP </a:t>
            </a:r>
            <a:r>
              <a:rPr lang="en-US" sz="1200" b="1" dirty="0" smtClean="0">
                <a:solidFill>
                  <a:schemeClr val="lt1">
                    <a:alpha val="30000"/>
                  </a:schemeClr>
                </a:solidFill>
              </a:rPr>
              <a:t>2: </a:t>
            </a:r>
            <a:endParaRPr lang="en-US" sz="1200" b="1" dirty="0">
              <a:solidFill>
                <a:schemeClr val="lt1">
                  <a:alpha val="30000"/>
                </a:schemeClr>
              </a:solidFill>
            </a:endParaRPr>
          </a:p>
          <a:p>
            <a:r>
              <a:rPr lang="en-US" sz="1200" dirty="0">
                <a:solidFill>
                  <a:schemeClr val="lt1">
                    <a:alpha val="30000"/>
                  </a:schemeClr>
                </a:solidFill>
              </a:rPr>
              <a:t>Develop a plan based on the uses and users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1340065" y="4063659"/>
            <a:ext cx="1828800" cy="685800"/>
          </a:xfrm>
          <a:prstGeom prst="flowChartAlternateProcess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lt1">
                    <a:alpha val="30000"/>
                  </a:schemeClr>
                </a:solidFill>
              </a:rPr>
              <a:t>STEP </a:t>
            </a:r>
            <a:r>
              <a:rPr lang="en-US" sz="1200" b="1" dirty="0" smtClean="0">
                <a:solidFill>
                  <a:schemeClr val="lt1">
                    <a:alpha val="30000"/>
                  </a:schemeClr>
                </a:solidFill>
              </a:rPr>
              <a:t>3: </a:t>
            </a:r>
            <a:endParaRPr lang="en-US" sz="1200" b="1" dirty="0">
              <a:solidFill>
                <a:schemeClr val="lt1">
                  <a:alpha val="30000"/>
                </a:schemeClr>
              </a:solidFill>
            </a:endParaRPr>
          </a:p>
          <a:p>
            <a:r>
              <a:rPr lang="en-US" sz="1200" dirty="0">
                <a:solidFill>
                  <a:schemeClr val="lt1">
                    <a:alpha val="30000"/>
                  </a:schemeClr>
                </a:solidFill>
              </a:rPr>
              <a:t>Collect and process required data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1568665" y="4978059"/>
            <a:ext cx="1828800" cy="914400"/>
          </a:xfrm>
          <a:prstGeom prst="flowChartAlternateProcess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lt1">
                    <a:alpha val="30000"/>
                  </a:schemeClr>
                </a:solidFill>
              </a:rPr>
              <a:t>STEP </a:t>
            </a:r>
            <a:r>
              <a:rPr lang="en-US" sz="1200" b="1" dirty="0" smtClean="0">
                <a:solidFill>
                  <a:schemeClr val="lt1">
                    <a:alpha val="30000"/>
                  </a:schemeClr>
                </a:solidFill>
              </a:rPr>
              <a:t>4: </a:t>
            </a:r>
            <a:endParaRPr lang="en-US" sz="1200" b="1" dirty="0">
              <a:solidFill>
                <a:schemeClr val="lt1">
                  <a:alpha val="30000"/>
                </a:schemeClr>
              </a:solidFill>
            </a:endParaRPr>
          </a:p>
          <a:p>
            <a:r>
              <a:rPr lang="en-US" sz="1200" dirty="0">
                <a:solidFill>
                  <a:schemeClr val="lt1">
                    <a:alpha val="30000"/>
                  </a:schemeClr>
                </a:solidFill>
              </a:rPr>
              <a:t>Calculate performance measures and identify bottleneck &amp;</a:t>
            </a:r>
            <a:r>
              <a:rPr lang="en-US" sz="1200" dirty="0" smtClean="0">
                <a:solidFill>
                  <a:schemeClr val="lt1">
                    <a:alpha val="3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lt1">
                    <a:alpha val="30000"/>
                  </a:schemeClr>
                </a:solidFill>
              </a:rPr>
              <a:t>congestion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1797265" y="6121059"/>
            <a:ext cx="1828800" cy="685800"/>
          </a:xfrm>
          <a:prstGeom prst="flowChartAlternateProcess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/>
              <a:t>STEP </a:t>
            </a:r>
            <a:r>
              <a:rPr lang="en-US" sz="1200" b="1" dirty="0" smtClean="0"/>
              <a:t>5: </a:t>
            </a:r>
            <a:endParaRPr lang="en-US" sz="1200" b="1" dirty="0"/>
          </a:p>
          <a:p>
            <a:r>
              <a:rPr lang="en-US" sz="1200" dirty="0"/>
              <a:t>Communicate in a meaningful way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1797265" y="2920659"/>
            <a:ext cx="45719" cy="201168"/>
          </a:xfrm>
          <a:prstGeom prst="down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2025865" y="3835078"/>
            <a:ext cx="45719" cy="201168"/>
          </a:xfrm>
          <a:prstGeom prst="down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2254465" y="4749459"/>
            <a:ext cx="45719" cy="201168"/>
          </a:xfrm>
          <a:prstGeom prst="down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2528784" y="5891918"/>
            <a:ext cx="45719" cy="201168"/>
          </a:xfrm>
          <a:prstGeom prst="down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9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7696396" cy="1499616"/>
          </a:xfrm>
        </p:spPr>
        <p:txBody>
          <a:bodyPr/>
          <a:lstStyle/>
          <a:p>
            <a:r>
              <a:rPr lang="en-US" dirty="0" smtClean="0">
                <a:solidFill>
                  <a:srgbClr val="00C8F3"/>
                </a:solidFill>
              </a:rPr>
              <a:t>Quantify Congestion/Bottleneck</a:t>
            </a:r>
            <a:endParaRPr lang="en-US" dirty="0">
              <a:solidFill>
                <a:srgbClr val="00C8F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5433" y="2651319"/>
            <a:ext cx="8019061" cy="38461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NCHRP Report 398: Quantifying Congestion (1997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Presented methods to measure congestion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Difficult to conceive of a single value to describe congestion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Four components in a congested roadway </a:t>
            </a:r>
            <a:r>
              <a:rPr lang="en-US" dirty="0" smtClean="0">
                <a:solidFill>
                  <a:schemeClr val="bg1"/>
                </a:solidFill>
              </a:rPr>
              <a:t>system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Duration </a:t>
            </a:r>
            <a:r>
              <a:rPr lang="en-US" dirty="0">
                <a:solidFill>
                  <a:schemeClr val="bg1"/>
                </a:solidFill>
              </a:rPr>
              <a:t>– amount of time congestion affects the travel system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Extent – number of people or vehicles or geographic area affected by congestion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Intensity – severity of the congestion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Reliability – variation in the other three elements</a:t>
            </a:r>
          </a:p>
        </p:txBody>
      </p:sp>
    </p:spTree>
    <p:extLst>
      <p:ext uri="{BB962C8B-B14F-4D97-AF65-F5344CB8AC3E}">
        <p14:creationId xmlns:p14="http://schemas.microsoft.com/office/powerpoint/2010/main" val="47626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7696396" cy="1499616"/>
          </a:xfrm>
        </p:spPr>
        <p:txBody>
          <a:bodyPr/>
          <a:lstStyle/>
          <a:p>
            <a:r>
              <a:rPr lang="en-US" dirty="0" smtClean="0">
                <a:solidFill>
                  <a:srgbClr val="00C8F3"/>
                </a:solidFill>
              </a:rPr>
              <a:t>Quantify Congestion/Bottleneck</a:t>
            </a:r>
            <a:endParaRPr lang="en-US" dirty="0">
              <a:solidFill>
                <a:srgbClr val="00C8F3"/>
              </a:solidFill>
            </a:endParaRP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592934" y="2449513"/>
            <a:ext cx="4040188" cy="639762"/>
          </a:xfrm>
          <a:prstGeom prst="rect">
            <a:avLst/>
          </a:prstGeom>
        </p:spPr>
        <p:txBody>
          <a:bodyPr vert="horz" lIns="45720" tIns="45720" rIns="45720" bIns="45720" rtlCol="0" anchor="b" anchorCtr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Phase I Methodology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169113"/>
              </p:ext>
            </p:extLst>
          </p:nvPr>
        </p:nvGraphicFramePr>
        <p:xfrm>
          <a:off x="707883" y="2801326"/>
          <a:ext cx="3657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 Placeholder 8"/>
          <p:cNvSpPr txBox="1">
            <a:spLocks/>
          </p:cNvSpPr>
          <p:nvPr/>
        </p:nvSpPr>
        <p:spPr>
          <a:xfrm>
            <a:off x="4780759" y="2449513"/>
            <a:ext cx="4041775" cy="639762"/>
          </a:xfrm>
          <a:prstGeom prst="rect">
            <a:avLst/>
          </a:prstGeom>
        </p:spPr>
        <p:txBody>
          <a:bodyPr anchor="b" anchorCtr="0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Phase II Methodology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0863955"/>
              </p:ext>
            </p:extLst>
          </p:nvPr>
        </p:nvGraphicFramePr>
        <p:xfrm>
          <a:off x="4914123" y="2801326"/>
          <a:ext cx="3657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4616294" y="2590800"/>
            <a:ext cx="16828" cy="3835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07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C8F3"/>
                </a:solidFill>
              </a:rPr>
              <a:t>Statewide sis Bottlenecks</a:t>
            </a:r>
            <a:endParaRPr lang="en-US" dirty="0">
              <a:solidFill>
                <a:srgbClr val="00C8F3"/>
              </a:solidFill>
            </a:endParaRPr>
          </a:p>
        </p:txBody>
      </p:sp>
      <p:pic>
        <p:nvPicPr>
          <p:cNvPr id="9" name="Picture 2" descr="C:\WSA_PROJECTS\89536-SIS Bottleneck Study\Reports\1. Original Draft\Brochure\Statewide Figur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040" y="2231136"/>
            <a:ext cx="4041648" cy="460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78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7696396" cy="1499616"/>
          </a:xfrm>
        </p:spPr>
        <p:txBody>
          <a:bodyPr/>
          <a:lstStyle/>
          <a:p>
            <a:r>
              <a:rPr lang="en-US" dirty="0" smtClean="0">
                <a:solidFill>
                  <a:srgbClr val="00C8F3"/>
                </a:solidFill>
              </a:rPr>
              <a:t>Next Steps</a:t>
            </a:r>
            <a:endParaRPr lang="en-US" dirty="0">
              <a:solidFill>
                <a:srgbClr val="00C8F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5433" y="2651319"/>
            <a:ext cx="8019061" cy="38461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Phase II of the study is </a:t>
            </a:r>
            <a:r>
              <a:rPr lang="en-US" dirty="0" smtClean="0">
                <a:solidFill>
                  <a:schemeClr val="bg1"/>
                </a:solidFill>
              </a:rPr>
              <a:t>underway </a:t>
            </a:r>
            <a:r>
              <a:rPr lang="en-US" dirty="0">
                <a:solidFill>
                  <a:schemeClr val="bg1"/>
                </a:solidFill>
              </a:rPr>
              <a:t>to identify the causes of top bottlenecks and suggest corrective actions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Incorporate the bottlenecks in FDOT’s Strategic Investment Tool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Update the list of top bottlenecks every two years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Update methodology using advancements in and coverage of vehicle probe data</a:t>
            </a:r>
          </a:p>
        </p:txBody>
      </p:sp>
    </p:spTree>
    <p:extLst>
      <p:ext uri="{BB962C8B-B14F-4D97-AF65-F5344CB8AC3E}">
        <p14:creationId xmlns:p14="http://schemas.microsoft.com/office/powerpoint/2010/main" val="402851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6834" y="1481855"/>
            <a:ext cx="4731821" cy="128955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CONTACT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6573" y="2419034"/>
            <a:ext cx="3239221" cy="968861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sz="1800" b="1" dirty="0" smtClean="0">
                <a:solidFill>
                  <a:schemeClr val="bg1"/>
                </a:solidFill>
              </a:rPr>
              <a:t>Praveen Pasumarthy, PE, PTOE</a:t>
            </a:r>
            <a:endParaRPr lang="en-US" sz="1800" b="1" dirty="0">
              <a:solidFill>
                <a:schemeClr val="bg1"/>
              </a:solidFill>
            </a:endParaRP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CDM Smith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pasumarthyvs@cdmsmith.com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850-386-9548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704" y="1812198"/>
            <a:ext cx="902970" cy="451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171" y="1846696"/>
            <a:ext cx="811652" cy="3587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08656" y="1846696"/>
            <a:ext cx="45719" cy="475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93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C8F3"/>
                </a:solidFill>
              </a:rPr>
              <a:t>Background</a:t>
            </a:r>
            <a:endParaRPr lang="en-US" dirty="0">
              <a:solidFill>
                <a:srgbClr val="00C8F3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6676" y="2259623"/>
            <a:ext cx="6882591" cy="455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25682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C8F3"/>
                </a:solidFill>
              </a:rPr>
              <a:t>Study Purpose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5433" y="2651319"/>
            <a:ext cx="8019061" cy="332509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Identify bottlenecks on Strategic Intermodal System (SIS)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Use the data available with FDOT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Identify bottlenecks at statewide and district level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Present the results in easy to understand format</a:t>
            </a:r>
          </a:p>
        </p:txBody>
      </p:sp>
    </p:spTree>
    <p:extLst>
      <p:ext uri="{BB962C8B-B14F-4D97-AF65-F5344CB8AC3E}">
        <p14:creationId xmlns:p14="http://schemas.microsoft.com/office/powerpoint/2010/main" val="316983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C8F3"/>
                </a:solidFill>
              </a:rPr>
              <a:t>Scope of the Study</a:t>
            </a:r>
            <a:endParaRPr lang="en-US" dirty="0">
              <a:solidFill>
                <a:srgbClr val="00C8F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5433" y="2651319"/>
            <a:ext cx="8019061" cy="33250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Activity 1: Data review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Data available with FDOT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Vehicle </a:t>
            </a:r>
            <a:r>
              <a:rPr lang="en-US" dirty="0">
                <a:solidFill>
                  <a:schemeClr val="bg1"/>
                </a:solidFill>
              </a:rPr>
              <a:t>probe data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Activity 2: Methodology to identify bottlenecks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Research efforts in the field of congestion and bottlenecks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Contemporary practices by DOTs, MPOs, etc.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Develop the methodology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Activity 3: Identify bottlenecks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Analyze the data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Prepare maps/graphics</a:t>
            </a:r>
          </a:p>
        </p:txBody>
      </p:sp>
    </p:spTree>
    <p:extLst>
      <p:ext uri="{BB962C8B-B14F-4D97-AF65-F5344CB8AC3E}">
        <p14:creationId xmlns:p14="http://schemas.microsoft.com/office/powerpoint/2010/main" val="422045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C8F3"/>
                </a:solidFill>
              </a:rPr>
              <a:t>Data Sources</a:t>
            </a:r>
            <a:endParaRPr lang="en-US" dirty="0">
              <a:solidFill>
                <a:srgbClr val="00C8F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5433" y="2651319"/>
            <a:ext cx="8019061" cy="33250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Existing FDOT Data Sources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Roadway Characteristics Inventory (RCI)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Traffic Monitoring Program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Telemetered Traffic Monitoring Sites (TTMSs)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Portable Traffic Monitoring Sites (PTMSs)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Vehicle Probe Data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INRIX’s </a:t>
            </a:r>
            <a:r>
              <a:rPr lang="en-US" dirty="0">
                <a:solidFill>
                  <a:schemeClr val="bg1"/>
                </a:solidFill>
              </a:rPr>
              <a:t>Vehicle Probe </a:t>
            </a:r>
            <a:r>
              <a:rPr lang="en-US" dirty="0" smtClean="0">
                <a:solidFill>
                  <a:schemeClr val="bg1"/>
                </a:solidFill>
              </a:rPr>
              <a:t>Data – Phase I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FHWA’s NPMRDS from HERE – Phase II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62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C8F3"/>
                </a:solidFill>
              </a:rPr>
              <a:t>FHWA’s NPMRDS on NHS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523" y="2233422"/>
            <a:ext cx="4044461" cy="4610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02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C8F3"/>
                </a:solidFill>
              </a:rPr>
              <a:t>FHWA’s NPMRDS on </a:t>
            </a:r>
            <a:r>
              <a:rPr lang="en-US" dirty="0" smtClean="0">
                <a:solidFill>
                  <a:srgbClr val="00C8F3"/>
                </a:solidFill>
              </a:rPr>
              <a:t>SIS</a:t>
            </a:r>
            <a:endParaRPr lang="en-US" dirty="0">
              <a:solidFill>
                <a:srgbClr val="00C8F3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040" y="2231136"/>
            <a:ext cx="4041648" cy="460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93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C8F3"/>
                </a:solidFill>
              </a:rPr>
              <a:t>Coverage of FHWA’s NPMRDS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Passenger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Freight </a:t>
            </a:r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263" y="3119438"/>
            <a:ext cx="2665699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538" y="3119438"/>
            <a:ext cx="2665699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44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912</TotalTime>
  <Words>969</Words>
  <Application>Microsoft Office PowerPoint</Application>
  <PresentationFormat>On-screen Show (4:3)</PresentationFormat>
  <Paragraphs>201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PowerPoint Presentation</vt:lpstr>
      <vt:lpstr>Introduction</vt:lpstr>
      <vt:lpstr>Background</vt:lpstr>
      <vt:lpstr>Study Purpose</vt:lpstr>
      <vt:lpstr>Scope of the Study</vt:lpstr>
      <vt:lpstr>Data Sources</vt:lpstr>
      <vt:lpstr>FHWA’s NPMRDS on NHS</vt:lpstr>
      <vt:lpstr>FHWA’s NPMRDS on SIS</vt:lpstr>
      <vt:lpstr>Coverage of FHWA’s NPMRDS</vt:lpstr>
      <vt:lpstr>Coverage of FHWA’s NPMRDS</vt:lpstr>
      <vt:lpstr>Methodology to identify bottlenecks</vt:lpstr>
      <vt:lpstr>Congestion</vt:lpstr>
      <vt:lpstr>Bottleneck</vt:lpstr>
      <vt:lpstr>Bottleneck</vt:lpstr>
      <vt:lpstr>Recommended methodology</vt:lpstr>
      <vt:lpstr>Recommended methodology</vt:lpstr>
      <vt:lpstr>Recommended methodology</vt:lpstr>
      <vt:lpstr>Recommended methodology</vt:lpstr>
      <vt:lpstr>Recommended methodology</vt:lpstr>
      <vt:lpstr>Recommended methodology</vt:lpstr>
      <vt:lpstr>Quantify Congestion/Bottleneck</vt:lpstr>
      <vt:lpstr>Quantify Congestion/Bottleneck</vt:lpstr>
      <vt:lpstr>Statewide sis Bottlenecks</vt:lpstr>
      <vt:lpstr>Next Steps</vt:lpstr>
      <vt:lpstr>CONTACT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Bartel, Ana</dc:creator>
  <cp:lastModifiedBy>Pasumarthy, Praveen V.</cp:lastModifiedBy>
  <cp:revision>42</cp:revision>
  <dcterms:created xsi:type="dcterms:W3CDTF">2015-03-24T14:52:39Z</dcterms:created>
  <dcterms:modified xsi:type="dcterms:W3CDTF">2015-05-19T11:23:13Z</dcterms:modified>
</cp:coreProperties>
</file>