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26"/>
  </p:notesMasterIdLst>
  <p:sldIdLst>
    <p:sldId id="257" r:id="rId2"/>
    <p:sldId id="258" r:id="rId3"/>
    <p:sldId id="271" r:id="rId4"/>
    <p:sldId id="260" r:id="rId5"/>
    <p:sldId id="293" r:id="rId6"/>
    <p:sldId id="277" r:id="rId7"/>
    <p:sldId id="272" r:id="rId8"/>
    <p:sldId id="281" r:id="rId9"/>
    <p:sldId id="289" r:id="rId10"/>
    <p:sldId id="278" r:id="rId11"/>
    <p:sldId id="273" r:id="rId12"/>
    <p:sldId id="280" r:id="rId13"/>
    <p:sldId id="290" r:id="rId14"/>
    <p:sldId id="285" r:id="rId15"/>
    <p:sldId id="275" r:id="rId16"/>
    <p:sldId id="276" r:id="rId17"/>
    <p:sldId id="286" r:id="rId18"/>
    <p:sldId id="298" r:id="rId19"/>
    <p:sldId id="299" r:id="rId20"/>
    <p:sldId id="291" r:id="rId21"/>
    <p:sldId id="288" r:id="rId22"/>
    <p:sldId id="295" r:id="rId23"/>
    <p:sldId id="294" r:id="rId24"/>
    <p:sldId id="296" r:id="rId2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9">
          <p15:clr>
            <a:srgbClr val="A4A3A4"/>
          </p15:clr>
        </p15:guide>
        <p15:guide id="2" orient="horz" pos="1499">
          <p15:clr>
            <a:srgbClr val="A4A3A4"/>
          </p15:clr>
        </p15:guide>
        <p15:guide id="3" orient="horz" pos="2249">
          <p15:clr>
            <a:srgbClr val="A4A3A4"/>
          </p15:clr>
        </p15:guide>
        <p15:guide id="4" orient="horz" pos="2999">
          <p15:clr>
            <a:srgbClr val="A4A3A4"/>
          </p15:clr>
        </p15:guide>
        <p15:guide id="5" pos="1356">
          <p15:clr>
            <a:srgbClr val="A4A3A4"/>
          </p15:clr>
        </p15:guide>
        <p15:guide id="6" pos="2711">
          <p15:clr>
            <a:srgbClr val="A4A3A4"/>
          </p15:clr>
        </p15:guide>
        <p15:guide id="7" pos="4065">
          <p15:clr>
            <a:srgbClr val="A4A3A4"/>
          </p15:clr>
        </p15:guide>
        <p15:guide id="8" pos="54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4585A"/>
    <a:srgbClr val="FFC600"/>
    <a:srgbClr val="C8102E"/>
    <a:srgbClr val="004C97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6" autoAdjust="0"/>
    <p:restoredTop sz="94660"/>
  </p:normalViewPr>
  <p:slideViewPr>
    <p:cSldViewPr>
      <p:cViewPr varScale="1">
        <p:scale>
          <a:sx n="98" d="100"/>
          <a:sy n="98" d="100"/>
        </p:scale>
        <p:origin x="390" y="78"/>
      </p:cViewPr>
      <p:guideLst>
        <p:guide orient="horz" pos="749"/>
        <p:guide orient="horz" pos="1499"/>
        <p:guide orient="horz" pos="2249"/>
        <p:guide orient="horz" pos="2999"/>
        <p:guide pos="1356"/>
        <p:guide pos="2711"/>
        <p:guide pos="4065"/>
        <p:guide pos="54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58B8435-6490-41DB-AEFD-ADB0064A83B0}" type="datetimeFigureOut">
              <a:rPr lang="en-US"/>
              <a:pPr>
                <a:defRPr/>
              </a:pPr>
              <a:t>5/18/2015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49B5EF-FFC6-4B72-97F6-165523C6A6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045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899DD1-6AFE-4C25-B75C-86DCDDFB1391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220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4276AE-F3F9-445E-B3E2-89C53FF08AB8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947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9C304B-8D15-47AF-B630-994F6DB6FC39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521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3237BC-4C72-4F87-B06C-4A4D8370DC35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217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8A8DA4B-B5B3-49D8-9FF8-1D781D5898A2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410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423E34-B973-423A-9BA1-0A534EBDB57B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20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397BC9-C6EB-4E5C-80B1-56893CB08E85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408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66BFD8-E567-4DD0-9EC6-AF1AB706030E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489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B49A76-A59B-4985-96CA-0D41C227BB37}" type="slidenum">
              <a:rPr lang="en-US" altLang="en-US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8485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75C5D2-F667-4C7C-BA5E-19838E32DB96}" type="slidenum">
              <a:rPr lang="en-US" altLang="en-US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9580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E61A22B-9758-4299-8FEE-552CB8723A92}" type="slidenum">
              <a:rPr lang="en-US" altLang="en-US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50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354633-9A1C-4943-A653-2D964D3CD1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016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F8A3-830C-4988-9111-7B66AE686C0B}" type="slidenum">
              <a:rPr lang="en-US" altLang="en-US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7890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321365-61AE-4F7A-885D-1B1CF2E0B5FC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3292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9394EC-97F3-4D05-971C-5AF7AF81FA37}" type="slidenum">
              <a:rPr lang="en-US" altLang="en-US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615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6D5E2D-6832-4D26-B002-1D7EE92371DC}" type="slidenum">
              <a:rPr lang="en-US" altLang="en-US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9334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AAB8033-EC35-4391-AEBE-3A1FB72068C2}" type="slidenum">
              <a:rPr lang="en-US" altLang="en-US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00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4BD0A2-271A-4A70-8FBF-09D451F566CE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631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77A2DB-97CE-499A-8722-69F6EA2C94AD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5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DF7C0F-DBB8-408A-AA2E-74F218F1FFBF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17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49A4E2-D92E-442D-A7D6-65DB4DDE76F0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159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9A11F88-80E7-4E93-BA28-E5296F9E31CC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435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F6FA94-20F5-453D-BFEE-5F669FBA76ED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319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EBA876-A1C4-4334-9BBB-7577DD14C266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77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ginning Logo Slid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39000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 Architecture, Inc., all rights reserved.</a:t>
            </a:r>
          </a:p>
        </p:txBody>
      </p:sp>
      <p:sp>
        <p:nvSpPr>
          <p:cNvPr id="4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5"/>
          <p:cNvSpPr txBox="1"/>
          <p:nvPr/>
        </p:nvSpPr>
        <p:spPr>
          <a:xfrm>
            <a:off x="7239000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 Architecture, Inc., all rights reserved.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 Architecture, Inc., all rights reserved.</a:t>
            </a:r>
          </a:p>
        </p:txBody>
      </p:sp>
      <p:sp>
        <p:nvSpPr>
          <p:cNvPr id="8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extBox 11"/>
          <p:cNvSpPr txBox="1"/>
          <p:nvPr/>
        </p:nvSpPr>
        <p:spPr>
          <a:xfrm>
            <a:off x="7239000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HDR, Inc., all rights reserved.</a:t>
            </a:r>
          </a:p>
        </p:txBody>
      </p:sp>
      <p:sp>
        <p:nvSpPr>
          <p:cNvPr id="10" name="Freeform 6"/>
          <p:cNvSpPr>
            <a:spLocks noEditPoints="1"/>
          </p:cNvSpPr>
          <p:nvPr/>
        </p:nvSpPr>
        <p:spPr bwMode="auto">
          <a:xfrm>
            <a:off x="4032250" y="2274888"/>
            <a:ext cx="1079500" cy="595312"/>
          </a:xfrm>
          <a:custGeom>
            <a:avLst/>
            <a:gdLst>
              <a:gd name="T0" fmla="*/ 693 w 1044"/>
              <a:gd name="T1" fmla="*/ 280 h 576"/>
              <a:gd name="T2" fmla="*/ 693 w 1044"/>
              <a:gd name="T3" fmla="*/ 280 h 576"/>
              <a:gd name="T4" fmla="*/ 413 w 1044"/>
              <a:gd name="T5" fmla="*/ 561 h 576"/>
              <a:gd name="T6" fmla="*/ 347 w 1044"/>
              <a:gd name="T7" fmla="*/ 561 h 576"/>
              <a:gd name="T8" fmla="*/ 347 w 1044"/>
              <a:gd name="T9" fmla="*/ 455 h 576"/>
              <a:gd name="T10" fmla="*/ 413 w 1044"/>
              <a:gd name="T11" fmla="*/ 455 h 576"/>
              <a:gd name="T12" fmla="*/ 588 w 1044"/>
              <a:gd name="T13" fmla="*/ 280 h 576"/>
              <a:gd name="T14" fmla="*/ 413 w 1044"/>
              <a:gd name="T15" fmla="*/ 105 h 576"/>
              <a:gd name="T16" fmla="*/ 347 w 1044"/>
              <a:gd name="T17" fmla="*/ 105 h 576"/>
              <a:gd name="T18" fmla="*/ 347 w 1044"/>
              <a:gd name="T19" fmla="*/ 0 h 576"/>
              <a:gd name="T20" fmla="*/ 413 w 1044"/>
              <a:gd name="T21" fmla="*/ 0 h 576"/>
              <a:gd name="T22" fmla="*/ 693 w 1044"/>
              <a:gd name="T23" fmla="*/ 280 h 576"/>
              <a:gd name="T24" fmla="*/ 693 w 1044"/>
              <a:gd name="T25" fmla="*/ 280 h 576"/>
              <a:gd name="T26" fmla="*/ 693 w 1044"/>
              <a:gd name="T27" fmla="*/ 280 h 576"/>
              <a:gd name="T28" fmla="*/ 693 w 1044"/>
              <a:gd name="T29" fmla="*/ 280 h 576"/>
              <a:gd name="T30" fmla="*/ 693 w 1044"/>
              <a:gd name="T31" fmla="*/ 101 h 576"/>
              <a:gd name="T32" fmla="*/ 820 w 1044"/>
              <a:gd name="T33" fmla="*/ 101 h 576"/>
              <a:gd name="T34" fmla="*/ 902 w 1044"/>
              <a:gd name="T35" fmla="*/ 127 h 576"/>
              <a:gd name="T36" fmla="*/ 928 w 1044"/>
              <a:gd name="T37" fmla="*/ 191 h 576"/>
              <a:gd name="T38" fmla="*/ 825 w 1044"/>
              <a:gd name="T39" fmla="*/ 281 h 576"/>
              <a:gd name="T40" fmla="*/ 793 w 1044"/>
              <a:gd name="T41" fmla="*/ 281 h 576"/>
              <a:gd name="T42" fmla="*/ 756 w 1044"/>
              <a:gd name="T43" fmla="*/ 361 h 576"/>
              <a:gd name="T44" fmla="*/ 963 w 1044"/>
              <a:gd name="T45" fmla="*/ 576 h 576"/>
              <a:gd name="T46" fmla="*/ 1044 w 1044"/>
              <a:gd name="T47" fmla="*/ 508 h 576"/>
              <a:gd name="T48" fmla="*/ 897 w 1044"/>
              <a:gd name="T49" fmla="*/ 360 h 576"/>
              <a:gd name="T50" fmla="*/ 1033 w 1044"/>
              <a:gd name="T51" fmla="*/ 193 h 576"/>
              <a:gd name="T52" fmla="*/ 975 w 1044"/>
              <a:gd name="T53" fmla="*/ 50 h 576"/>
              <a:gd name="T54" fmla="*/ 812 w 1044"/>
              <a:gd name="T55" fmla="*/ 0 h 576"/>
              <a:gd name="T56" fmla="*/ 693 w 1044"/>
              <a:gd name="T57" fmla="*/ 0 h 576"/>
              <a:gd name="T58" fmla="*/ 693 w 1044"/>
              <a:gd name="T59" fmla="*/ 101 h 576"/>
              <a:gd name="T60" fmla="*/ 350 w 1044"/>
              <a:gd name="T61" fmla="*/ 224 h 576"/>
              <a:gd name="T62" fmla="*/ 114 w 1044"/>
              <a:gd name="T63" fmla="*/ 224 h 576"/>
              <a:gd name="T64" fmla="*/ 114 w 1044"/>
              <a:gd name="T65" fmla="*/ 0 h 576"/>
              <a:gd name="T66" fmla="*/ 0 w 1044"/>
              <a:gd name="T67" fmla="*/ 0 h 576"/>
              <a:gd name="T68" fmla="*/ 0 w 1044"/>
              <a:gd name="T69" fmla="*/ 561 h 576"/>
              <a:gd name="T70" fmla="*/ 114 w 1044"/>
              <a:gd name="T71" fmla="*/ 561 h 576"/>
              <a:gd name="T72" fmla="*/ 114 w 1044"/>
              <a:gd name="T73" fmla="*/ 336 h 576"/>
              <a:gd name="T74" fmla="*/ 350 w 1044"/>
              <a:gd name="T75" fmla="*/ 336 h 576"/>
              <a:gd name="T76" fmla="*/ 350 w 1044"/>
              <a:gd name="T77" fmla="*/ 224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0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HDR, Inc., all rights reserved.</a:t>
            </a:r>
          </a:p>
        </p:txBody>
      </p:sp>
      <p:sp>
        <p:nvSpPr>
          <p:cNvPr id="13" name="Freeform 6"/>
          <p:cNvSpPr>
            <a:spLocks noEditPoints="1"/>
          </p:cNvSpPr>
          <p:nvPr/>
        </p:nvSpPr>
        <p:spPr bwMode="auto">
          <a:xfrm>
            <a:off x="4032250" y="2274888"/>
            <a:ext cx="1079500" cy="595312"/>
          </a:xfrm>
          <a:custGeom>
            <a:avLst/>
            <a:gdLst>
              <a:gd name="T0" fmla="*/ 693 w 1044"/>
              <a:gd name="T1" fmla="*/ 280 h 576"/>
              <a:gd name="T2" fmla="*/ 693 w 1044"/>
              <a:gd name="T3" fmla="*/ 280 h 576"/>
              <a:gd name="T4" fmla="*/ 413 w 1044"/>
              <a:gd name="T5" fmla="*/ 561 h 576"/>
              <a:gd name="T6" fmla="*/ 347 w 1044"/>
              <a:gd name="T7" fmla="*/ 561 h 576"/>
              <a:gd name="T8" fmla="*/ 347 w 1044"/>
              <a:gd name="T9" fmla="*/ 455 h 576"/>
              <a:gd name="T10" fmla="*/ 413 w 1044"/>
              <a:gd name="T11" fmla="*/ 455 h 576"/>
              <a:gd name="T12" fmla="*/ 588 w 1044"/>
              <a:gd name="T13" fmla="*/ 280 h 576"/>
              <a:gd name="T14" fmla="*/ 413 w 1044"/>
              <a:gd name="T15" fmla="*/ 105 h 576"/>
              <a:gd name="T16" fmla="*/ 347 w 1044"/>
              <a:gd name="T17" fmla="*/ 105 h 576"/>
              <a:gd name="T18" fmla="*/ 347 w 1044"/>
              <a:gd name="T19" fmla="*/ 0 h 576"/>
              <a:gd name="T20" fmla="*/ 413 w 1044"/>
              <a:gd name="T21" fmla="*/ 0 h 576"/>
              <a:gd name="T22" fmla="*/ 693 w 1044"/>
              <a:gd name="T23" fmla="*/ 280 h 576"/>
              <a:gd name="T24" fmla="*/ 693 w 1044"/>
              <a:gd name="T25" fmla="*/ 280 h 576"/>
              <a:gd name="T26" fmla="*/ 693 w 1044"/>
              <a:gd name="T27" fmla="*/ 280 h 576"/>
              <a:gd name="T28" fmla="*/ 693 w 1044"/>
              <a:gd name="T29" fmla="*/ 280 h 576"/>
              <a:gd name="T30" fmla="*/ 693 w 1044"/>
              <a:gd name="T31" fmla="*/ 101 h 576"/>
              <a:gd name="T32" fmla="*/ 820 w 1044"/>
              <a:gd name="T33" fmla="*/ 101 h 576"/>
              <a:gd name="T34" fmla="*/ 902 w 1044"/>
              <a:gd name="T35" fmla="*/ 127 h 576"/>
              <a:gd name="T36" fmla="*/ 928 w 1044"/>
              <a:gd name="T37" fmla="*/ 191 h 576"/>
              <a:gd name="T38" fmla="*/ 825 w 1044"/>
              <a:gd name="T39" fmla="*/ 281 h 576"/>
              <a:gd name="T40" fmla="*/ 793 w 1044"/>
              <a:gd name="T41" fmla="*/ 281 h 576"/>
              <a:gd name="T42" fmla="*/ 756 w 1044"/>
              <a:gd name="T43" fmla="*/ 361 h 576"/>
              <a:gd name="T44" fmla="*/ 963 w 1044"/>
              <a:gd name="T45" fmla="*/ 576 h 576"/>
              <a:gd name="T46" fmla="*/ 1044 w 1044"/>
              <a:gd name="T47" fmla="*/ 508 h 576"/>
              <a:gd name="T48" fmla="*/ 897 w 1044"/>
              <a:gd name="T49" fmla="*/ 360 h 576"/>
              <a:gd name="T50" fmla="*/ 1033 w 1044"/>
              <a:gd name="T51" fmla="*/ 193 h 576"/>
              <a:gd name="T52" fmla="*/ 975 w 1044"/>
              <a:gd name="T53" fmla="*/ 50 h 576"/>
              <a:gd name="T54" fmla="*/ 812 w 1044"/>
              <a:gd name="T55" fmla="*/ 0 h 576"/>
              <a:gd name="T56" fmla="*/ 693 w 1044"/>
              <a:gd name="T57" fmla="*/ 0 h 576"/>
              <a:gd name="T58" fmla="*/ 693 w 1044"/>
              <a:gd name="T59" fmla="*/ 101 h 576"/>
              <a:gd name="T60" fmla="*/ 350 w 1044"/>
              <a:gd name="T61" fmla="*/ 224 h 576"/>
              <a:gd name="T62" fmla="*/ 114 w 1044"/>
              <a:gd name="T63" fmla="*/ 224 h 576"/>
              <a:gd name="T64" fmla="*/ 114 w 1044"/>
              <a:gd name="T65" fmla="*/ 0 h 576"/>
              <a:gd name="T66" fmla="*/ 0 w 1044"/>
              <a:gd name="T67" fmla="*/ 0 h 576"/>
              <a:gd name="T68" fmla="*/ 0 w 1044"/>
              <a:gd name="T69" fmla="*/ 561 h 576"/>
              <a:gd name="T70" fmla="*/ 114 w 1044"/>
              <a:gd name="T71" fmla="*/ 561 h 576"/>
              <a:gd name="T72" fmla="*/ 114 w 1044"/>
              <a:gd name="T73" fmla="*/ 336 h 576"/>
              <a:gd name="T74" fmla="*/ 350 w 1044"/>
              <a:gd name="T75" fmla="*/ 336 h 576"/>
              <a:gd name="T76" fmla="*/ 350 w 1044"/>
              <a:gd name="T77" fmla="*/ 224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Rectangle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extBox 17"/>
          <p:cNvSpPr txBox="1"/>
          <p:nvPr/>
        </p:nvSpPr>
        <p:spPr>
          <a:xfrm>
            <a:off x="7239000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HDR, Inc., all rights reserved.</a:t>
            </a:r>
          </a:p>
        </p:txBody>
      </p:sp>
      <p:sp>
        <p:nvSpPr>
          <p:cNvPr id="16" name="Freeform 6"/>
          <p:cNvSpPr>
            <a:spLocks noEditPoints="1"/>
          </p:cNvSpPr>
          <p:nvPr/>
        </p:nvSpPr>
        <p:spPr bwMode="auto">
          <a:xfrm>
            <a:off x="4032250" y="2274888"/>
            <a:ext cx="1079500" cy="595312"/>
          </a:xfrm>
          <a:custGeom>
            <a:avLst/>
            <a:gdLst>
              <a:gd name="T0" fmla="*/ 693 w 1044"/>
              <a:gd name="T1" fmla="*/ 280 h 576"/>
              <a:gd name="T2" fmla="*/ 693 w 1044"/>
              <a:gd name="T3" fmla="*/ 280 h 576"/>
              <a:gd name="T4" fmla="*/ 413 w 1044"/>
              <a:gd name="T5" fmla="*/ 561 h 576"/>
              <a:gd name="T6" fmla="*/ 347 w 1044"/>
              <a:gd name="T7" fmla="*/ 561 h 576"/>
              <a:gd name="T8" fmla="*/ 347 w 1044"/>
              <a:gd name="T9" fmla="*/ 455 h 576"/>
              <a:gd name="T10" fmla="*/ 413 w 1044"/>
              <a:gd name="T11" fmla="*/ 455 h 576"/>
              <a:gd name="T12" fmla="*/ 588 w 1044"/>
              <a:gd name="T13" fmla="*/ 280 h 576"/>
              <a:gd name="T14" fmla="*/ 413 w 1044"/>
              <a:gd name="T15" fmla="*/ 105 h 576"/>
              <a:gd name="T16" fmla="*/ 347 w 1044"/>
              <a:gd name="T17" fmla="*/ 105 h 576"/>
              <a:gd name="T18" fmla="*/ 347 w 1044"/>
              <a:gd name="T19" fmla="*/ 0 h 576"/>
              <a:gd name="T20" fmla="*/ 413 w 1044"/>
              <a:gd name="T21" fmla="*/ 0 h 576"/>
              <a:gd name="T22" fmla="*/ 693 w 1044"/>
              <a:gd name="T23" fmla="*/ 280 h 576"/>
              <a:gd name="T24" fmla="*/ 693 w 1044"/>
              <a:gd name="T25" fmla="*/ 280 h 576"/>
              <a:gd name="T26" fmla="*/ 693 w 1044"/>
              <a:gd name="T27" fmla="*/ 280 h 576"/>
              <a:gd name="T28" fmla="*/ 693 w 1044"/>
              <a:gd name="T29" fmla="*/ 280 h 576"/>
              <a:gd name="T30" fmla="*/ 693 w 1044"/>
              <a:gd name="T31" fmla="*/ 101 h 576"/>
              <a:gd name="T32" fmla="*/ 820 w 1044"/>
              <a:gd name="T33" fmla="*/ 101 h 576"/>
              <a:gd name="T34" fmla="*/ 902 w 1044"/>
              <a:gd name="T35" fmla="*/ 127 h 576"/>
              <a:gd name="T36" fmla="*/ 928 w 1044"/>
              <a:gd name="T37" fmla="*/ 191 h 576"/>
              <a:gd name="T38" fmla="*/ 825 w 1044"/>
              <a:gd name="T39" fmla="*/ 281 h 576"/>
              <a:gd name="T40" fmla="*/ 793 w 1044"/>
              <a:gd name="T41" fmla="*/ 281 h 576"/>
              <a:gd name="T42" fmla="*/ 756 w 1044"/>
              <a:gd name="T43" fmla="*/ 361 h 576"/>
              <a:gd name="T44" fmla="*/ 963 w 1044"/>
              <a:gd name="T45" fmla="*/ 576 h 576"/>
              <a:gd name="T46" fmla="*/ 1044 w 1044"/>
              <a:gd name="T47" fmla="*/ 508 h 576"/>
              <a:gd name="T48" fmla="*/ 897 w 1044"/>
              <a:gd name="T49" fmla="*/ 360 h 576"/>
              <a:gd name="T50" fmla="*/ 1033 w 1044"/>
              <a:gd name="T51" fmla="*/ 193 h 576"/>
              <a:gd name="T52" fmla="*/ 975 w 1044"/>
              <a:gd name="T53" fmla="*/ 50 h 576"/>
              <a:gd name="T54" fmla="*/ 812 w 1044"/>
              <a:gd name="T55" fmla="*/ 0 h 576"/>
              <a:gd name="T56" fmla="*/ 693 w 1044"/>
              <a:gd name="T57" fmla="*/ 0 h 576"/>
              <a:gd name="T58" fmla="*/ 693 w 1044"/>
              <a:gd name="T59" fmla="*/ 101 h 576"/>
              <a:gd name="T60" fmla="*/ 350 w 1044"/>
              <a:gd name="T61" fmla="*/ 224 h 576"/>
              <a:gd name="T62" fmla="*/ 114 w 1044"/>
              <a:gd name="T63" fmla="*/ 224 h 576"/>
              <a:gd name="T64" fmla="*/ 114 w 1044"/>
              <a:gd name="T65" fmla="*/ 0 h 576"/>
              <a:gd name="T66" fmla="*/ 0 w 1044"/>
              <a:gd name="T67" fmla="*/ 0 h 576"/>
              <a:gd name="T68" fmla="*/ 0 w 1044"/>
              <a:gd name="T69" fmla="*/ 561 h 576"/>
              <a:gd name="T70" fmla="*/ 114 w 1044"/>
              <a:gd name="T71" fmla="*/ 561 h 576"/>
              <a:gd name="T72" fmla="*/ 114 w 1044"/>
              <a:gd name="T73" fmla="*/ 336 h 576"/>
              <a:gd name="T74" fmla="*/ 350 w 1044"/>
              <a:gd name="T75" fmla="*/ 336 h 576"/>
              <a:gd name="T76" fmla="*/ 350 w 1044"/>
              <a:gd name="T77" fmla="*/ 224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7" name="Rectangle 1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Freeform 6"/>
          <p:cNvSpPr>
            <a:spLocks noEditPoints="1"/>
          </p:cNvSpPr>
          <p:nvPr userDrawn="1"/>
        </p:nvSpPr>
        <p:spPr bwMode="auto">
          <a:xfrm>
            <a:off x="4032250" y="2274888"/>
            <a:ext cx="1079500" cy="595312"/>
          </a:xfrm>
          <a:custGeom>
            <a:avLst/>
            <a:gdLst>
              <a:gd name="T0" fmla="*/ 693 w 1044"/>
              <a:gd name="T1" fmla="*/ 280 h 576"/>
              <a:gd name="T2" fmla="*/ 693 w 1044"/>
              <a:gd name="T3" fmla="*/ 280 h 576"/>
              <a:gd name="T4" fmla="*/ 413 w 1044"/>
              <a:gd name="T5" fmla="*/ 561 h 576"/>
              <a:gd name="T6" fmla="*/ 347 w 1044"/>
              <a:gd name="T7" fmla="*/ 561 h 576"/>
              <a:gd name="T8" fmla="*/ 347 w 1044"/>
              <a:gd name="T9" fmla="*/ 455 h 576"/>
              <a:gd name="T10" fmla="*/ 413 w 1044"/>
              <a:gd name="T11" fmla="*/ 455 h 576"/>
              <a:gd name="T12" fmla="*/ 588 w 1044"/>
              <a:gd name="T13" fmla="*/ 280 h 576"/>
              <a:gd name="T14" fmla="*/ 413 w 1044"/>
              <a:gd name="T15" fmla="*/ 105 h 576"/>
              <a:gd name="T16" fmla="*/ 347 w 1044"/>
              <a:gd name="T17" fmla="*/ 105 h 576"/>
              <a:gd name="T18" fmla="*/ 347 w 1044"/>
              <a:gd name="T19" fmla="*/ 0 h 576"/>
              <a:gd name="T20" fmla="*/ 413 w 1044"/>
              <a:gd name="T21" fmla="*/ 0 h 576"/>
              <a:gd name="T22" fmla="*/ 693 w 1044"/>
              <a:gd name="T23" fmla="*/ 280 h 576"/>
              <a:gd name="T24" fmla="*/ 693 w 1044"/>
              <a:gd name="T25" fmla="*/ 280 h 576"/>
              <a:gd name="T26" fmla="*/ 693 w 1044"/>
              <a:gd name="T27" fmla="*/ 280 h 576"/>
              <a:gd name="T28" fmla="*/ 693 w 1044"/>
              <a:gd name="T29" fmla="*/ 280 h 576"/>
              <a:gd name="T30" fmla="*/ 693 w 1044"/>
              <a:gd name="T31" fmla="*/ 101 h 576"/>
              <a:gd name="T32" fmla="*/ 820 w 1044"/>
              <a:gd name="T33" fmla="*/ 101 h 576"/>
              <a:gd name="T34" fmla="*/ 902 w 1044"/>
              <a:gd name="T35" fmla="*/ 127 h 576"/>
              <a:gd name="T36" fmla="*/ 928 w 1044"/>
              <a:gd name="T37" fmla="*/ 191 h 576"/>
              <a:gd name="T38" fmla="*/ 825 w 1044"/>
              <a:gd name="T39" fmla="*/ 281 h 576"/>
              <a:gd name="T40" fmla="*/ 793 w 1044"/>
              <a:gd name="T41" fmla="*/ 281 h 576"/>
              <a:gd name="T42" fmla="*/ 756 w 1044"/>
              <a:gd name="T43" fmla="*/ 361 h 576"/>
              <a:gd name="T44" fmla="*/ 963 w 1044"/>
              <a:gd name="T45" fmla="*/ 576 h 576"/>
              <a:gd name="T46" fmla="*/ 1044 w 1044"/>
              <a:gd name="T47" fmla="*/ 508 h 576"/>
              <a:gd name="T48" fmla="*/ 897 w 1044"/>
              <a:gd name="T49" fmla="*/ 360 h 576"/>
              <a:gd name="T50" fmla="*/ 1033 w 1044"/>
              <a:gd name="T51" fmla="*/ 193 h 576"/>
              <a:gd name="T52" fmla="*/ 975 w 1044"/>
              <a:gd name="T53" fmla="*/ 50 h 576"/>
              <a:gd name="T54" fmla="*/ 812 w 1044"/>
              <a:gd name="T55" fmla="*/ 0 h 576"/>
              <a:gd name="T56" fmla="*/ 693 w 1044"/>
              <a:gd name="T57" fmla="*/ 0 h 576"/>
              <a:gd name="T58" fmla="*/ 693 w 1044"/>
              <a:gd name="T59" fmla="*/ 101 h 576"/>
              <a:gd name="T60" fmla="*/ 350 w 1044"/>
              <a:gd name="T61" fmla="*/ 224 h 576"/>
              <a:gd name="T62" fmla="*/ 114 w 1044"/>
              <a:gd name="T63" fmla="*/ 224 h 576"/>
              <a:gd name="T64" fmla="*/ 114 w 1044"/>
              <a:gd name="T65" fmla="*/ 0 h 576"/>
              <a:gd name="T66" fmla="*/ 0 w 1044"/>
              <a:gd name="T67" fmla="*/ 0 h 576"/>
              <a:gd name="T68" fmla="*/ 0 w 1044"/>
              <a:gd name="T69" fmla="*/ 561 h 576"/>
              <a:gd name="T70" fmla="*/ 114 w 1044"/>
              <a:gd name="T71" fmla="*/ 561 h 576"/>
              <a:gd name="T72" fmla="*/ 114 w 1044"/>
              <a:gd name="T73" fmla="*/ 336 h 576"/>
              <a:gd name="T74" fmla="*/ 350 w 1044"/>
              <a:gd name="T75" fmla="*/ 336 h 576"/>
              <a:gd name="T76" fmla="*/ 350 w 1044"/>
              <a:gd name="T77" fmla="*/ 224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221538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HDR, Inc.,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4791510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-Sub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04249" cy="5143500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763835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379663"/>
            <a:ext cx="8604250" cy="1794907"/>
          </a:xfrm>
        </p:spPr>
        <p:txBody>
          <a:bodyPr lIns="457200" tIns="457200" rIns="457200"/>
          <a:lstStyle>
            <a:lvl1pPr>
              <a:lnSpc>
                <a:spcPts val="34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-1" y="4168164"/>
            <a:ext cx="8604251" cy="707886"/>
          </a:xfrm>
          <a:prstGeom prst="rect">
            <a:avLst/>
          </a:prstGeom>
        </p:spPr>
        <p:txBody>
          <a:bodyPr lIns="457200">
            <a:no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None/>
              <a:defRPr lang="en-US" sz="2400" b="1" kern="1200" baseline="0" dirty="0" smtClean="0">
                <a:solidFill>
                  <a:srgbClr val="FFFFFF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776178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-Sub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icture Placeholder 53"/>
          <p:cNvSpPr>
            <a:spLocks noGrp="1"/>
          </p:cNvSpPr>
          <p:nvPr>
            <p:ph type="pic" sz="quarter" idx="11"/>
          </p:nvPr>
        </p:nvSpPr>
        <p:spPr>
          <a:xfrm>
            <a:off x="-1" y="-1"/>
            <a:ext cx="8604251" cy="2379664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763836"/>
          </a:xfrm>
          <a:prstGeom prst="rect">
            <a:avLst/>
          </a:prstGeom>
          <a:solidFill>
            <a:schemeClr val="accent2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2379663"/>
            <a:ext cx="8604250" cy="1794907"/>
          </a:xfrm>
        </p:spPr>
        <p:txBody>
          <a:bodyPr lIns="457200" tIns="457200" rIns="457200"/>
          <a:lstStyle>
            <a:lvl1pPr>
              <a:lnSpc>
                <a:spcPts val="34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-1" y="4168164"/>
            <a:ext cx="8604251" cy="707886"/>
          </a:xfrm>
          <a:prstGeom prst="rect">
            <a:avLst/>
          </a:prstGeom>
        </p:spPr>
        <p:txBody>
          <a:bodyPr lIns="457200">
            <a:no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None/>
              <a:defRPr lang="en-US" sz="2400" b="1" kern="1200" baseline="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970302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accent5"/>
          </a:solidFill>
        </p:spPr>
        <p:txBody>
          <a:bodyPr rtlCol="0">
            <a:noAutofit/>
          </a:bodyPr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675813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997145"/>
            <a:ext cx="8616005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8604250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4476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Header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icture Placeholder 53"/>
          <p:cNvSpPr>
            <a:spLocks noGrp="1"/>
          </p:cNvSpPr>
          <p:nvPr>
            <p:ph type="pic" sz="quarter" idx="12"/>
          </p:nvPr>
        </p:nvSpPr>
        <p:spPr>
          <a:xfrm>
            <a:off x="4303712" y="0"/>
            <a:ext cx="4840287" cy="2379663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53"/>
          <p:cNvSpPr>
            <a:spLocks noGrp="1"/>
          </p:cNvSpPr>
          <p:nvPr>
            <p:ph type="pic" sz="quarter" idx="13"/>
          </p:nvPr>
        </p:nvSpPr>
        <p:spPr>
          <a:xfrm>
            <a:off x="4303713" y="2419454"/>
            <a:ext cx="4840286" cy="2724046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-1" y="4760913"/>
            <a:ext cx="4303714" cy="382586"/>
          </a:xfrm>
          <a:prstGeom prst="rect">
            <a:avLst/>
          </a:prstGeo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997145"/>
            <a:ext cx="4309593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4303713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1349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Header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3"/>
          <p:cNvSpPr>
            <a:spLocks noGrp="1"/>
          </p:cNvSpPr>
          <p:nvPr>
            <p:ph type="pic" sz="quarter" idx="12"/>
          </p:nvPr>
        </p:nvSpPr>
        <p:spPr>
          <a:xfrm>
            <a:off x="4303713" y="-1"/>
            <a:ext cx="4840287" cy="5143501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997145"/>
            <a:ext cx="4309593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4303713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9519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Header Conten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997145"/>
            <a:ext cx="8616005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8604250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rgbClr val="004C97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763835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53182510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Header Content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997145"/>
            <a:ext cx="9155755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9143264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0" y="3570288"/>
            <a:ext cx="4303713" cy="1573212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4342776" y="3570288"/>
            <a:ext cx="4261474" cy="1573212"/>
          </a:xfrm>
          <a:prstGeom prst="rect">
            <a:avLst/>
          </a:prstGeom>
          <a:solidFill>
            <a:schemeClr val="tx2"/>
          </a:solidFill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40850" y="3570288"/>
            <a:ext cx="503150" cy="1573212"/>
          </a:xfrm>
          <a:prstGeom prst="rect">
            <a:avLst/>
          </a:prstGeom>
          <a:solidFill>
            <a:schemeClr val="accent2"/>
          </a:solidFill>
        </p:spPr>
        <p:txBody>
          <a:bodyPr vert="vert" rtlCol="0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01324917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Header Content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997145"/>
            <a:ext cx="9156492" cy="129652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9144000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0" y="2379664"/>
            <a:ext cx="9144000" cy="2763836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900934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Headers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0" y="958740"/>
            <a:ext cx="4303713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US" sz="2000" b="1" dirty="0" smtClean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1564034"/>
            <a:ext cx="4315468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4303713" cy="873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53"/>
          <p:cNvSpPr>
            <a:spLocks noGrp="1"/>
          </p:cNvSpPr>
          <p:nvPr>
            <p:ph type="pic" sz="quarter" idx="12"/>
          </p:nvPr>
        </p:nvSpPr>
        <p:spPr>
          <a:xfrm>
            <a:off x="4303713" y="-1"/>
            <a:ext cx="4840287" cy="5143501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506147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 userDrawn="1"/>
        </p:nvSpPr>
        <p:spPr>
          <a:xfrm>
            <a:off x="7221538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HDR, Inc., all rights reserved.</a:t>
            </a:r>
          </a:p>
        </p:txBody>
      </p:sp>
      <p:sp>
        <p:nvSpPr>
          <p:cNvPr id="9" name="Freeform 6"/>
          <p:cNvSpPr>
            <a:spLocks noChangeAspect="1" noEditPoints="1"/>
          </p:cNvSpPr>
          <p:nvPr userDrawn="1"/>
        </p:nvSpPr>
        <p:spPr bwMode="auto">
          <a:xfrm>
            <a:off x="379413" y="4084638"/>
            <a:ext cx="541337" cy="298450"/>
          </a:xfrm>
          <a:custGeom>
            <a:avLst/>
            <a:gdLst>
              <a:gd name="T0" fmla="*/ 693 w 1044"/>
              <a:gd name="T1" fmla="*/ 280 h 576"/>
              <a:gd name="T2" fmla="*/ 693 w 1044"/>
              <a:gd name="T3" fmla="*/ 280 h 576"/>
              <a:gd name="T4" fmla="*/ 413 w 1044"/>
              <a:gd name="T5" fmla="*/ 561 h 576"/>
              <a:gd name="T6" fmla="*/ 347 w 1044"/>
              <a:gd name="T7" fmla="*/ 561 h 576"/>
              <a:gd name="T8" fmla="*/ 347 w 1044"/>
              <a:gd name="T9" fmla="*/ 455 h 576"/>
              <a:gd name="T10" fmla="*/ 413 w 1044"/>
              <a:gd name="T11" fmla="*/ 455 h 576"/>
              <a:gd name="T12" fmla="*/ 588 w 1044"/>
              <a:gd name="T13" fmla="*/ 280 h 576"/>
              <a:gd name="T14" fmla="*/ 413 w 1044"/>
              <a:gd name="T15" fmla="*/ 105 h 576"/>
              <a:gd name="T16" fmla="*/ 347 w 1044"/>
              <a:gd name="T17" fmla="*/ 105 h 576"/>
              <a:gd name="T18" fmla="*/ 347 w 1044"/>
              <a:gd name="T19" fmla="*/ 0 h 576"/>
              <a:gd name="T20" fmla="*/ 413 w 1044"/>
              <a:gd name="T21" fmla="*/ 0 h 576"/>
              <a:gd name="T22" fmla="*/ 693 w 1044"/>
              <a:gd name="T23" fmla="*/ 280 h 576"/>
              <a:gd name="T24" fmla="*/ 693 w 1044"/>
              <a:gd name="T25" fmla="*/ 280 h 576"/>
              <a:gd name="T26" fmla="*/ 693 w 1044"/>
              <a:gd name="T27" fmla="*/ 280 h 576"/>
              <a:gd name="T28" fmla="*/ 693 w 1044"/>
              <a:gd name="T29" fmla="*/ 280 h 576"/>
              <a:gd name="T30" fmla="*/ 693 w 1044"/>
              <a:gd name="T31" fmla="*/ 101 h 576"/>
              <a:gd name="T32" fmla="*/ 820 w 1044"/>
              <a:gd name="T33" fmla="*/ 101 h 576"/>
              <a:gd name="T34" fmla="*/ 902 w 1044"/>
              <a:gd name="T35" fmla="*/ 127 h 576"/>
              <a:gd name="T36" fmla="*/ 928 w 1044"/>
              <a:gd name="T37" fmla="*/ 191 h 576"/>
              <a:gd name="T38" fmla="*/ 825 w 1044"/>
              <a:gd name="T39" fmla="*/ 281 h 576"/>
              <a:gd name="T40" fmla="*/ 793 w 1044"/>
              <a:gd name="T41" fmla="*/ 281 h 576"/>
              <a:gd name="T42" fmla="*/ 756 w 1044"/>
              <a:gd name="T43" fmla="*/ 361 h 576"/>
              <a:gd name="T44" fmla="*/ 963 w 1044"/>
              <a:gd name="T45" fmla="*/ 576 h 576"/>
              <a:gd name="T46" fmla="*/ 1044 w 1044"/>
              <a:gd name="T47" fmla="*/ 508 h 576"/>
              <a:gd name="T48" fmla="*/ 897 w 1044"/>
              <a:gd name="T49" fmla="*/ 360 h 576"/>
              <a:gd name="T50" fmla="*/ 1033 w 1044"/>
              <a:gd name="T51" fmla="*/ 193 h 576"/>
              <a:gd name="T52" fmla="*/ 975 w 1044"/>
              <a:gd name="T53" fmla="*/ 50 h 576"/>
              <a:gd name="T54" fmla="*/ 812 w 1044"/>
              <a:gd name="T55" fmla="*/ 0 h 576"/>
              <a:gd name="T56" fmla="*/ 693 w 1044"/>
              <a:gd name="T57" fmla="*/ 0 h 576"/>
              <a:gd name="T58" fmla="*/ 693 w 1044"/>
              <a:gd name="T59" fmla="*/ 101 h 576"/>
              <a:gd name="T60" fmla="*/ 350 w 1044"/>
              <a:gd name="T61" fmla="*/ 224 h 576"/>
              <a:gd name="T62" fmla="*/ 114 w 1044"/>
              <a:gd name="T63" fmla="*/ 224 h 576"/>
              <a:gd name="T64" fmla="*/ 114 w 1044"/>
              <a:gd name="T65" fmla="*/ 0 h 576"/>
              <a:gd name="T66" fmla="*/ 0 w 1044"/>
              <a:gd name="T67" fmla="*/ 0 h 576"/>
              <a:gd name="T68" fmla="*/ 0 w 1044"/>
              <a:gd name="T69" fmla="*/ 561 h 576"/>
              <a:gd name="T70" fmla="*/ 114 w 1044"/>
              <a:gd name="T71" fmla="*/ 561 h 576"/>
              <a:gd name="T72" fmla="*/ 114 w 1044"/>
              <a:gd name="T73" fmla="*/ 336 h 576"/>
              <a:gd name="T74" fmla="*/ 350 w 1044"/>
              <a:gd name="T75" fmla="*/ 336 h 576"/>
              <a:gd name="T76" fmla="*/ 350 w 1044"/>
              <a:gd name="T77" fmla="*/ 224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Picture Placeholder 53"/>
          <p:cNvSpPr>
            <a:spLocks noGrp="1"/>
          </p:cNvSpPr>
          <p:nvPr>
            <p:ph type="pic" sz="quarter" idx="13"/>
          </p:nvPr>
        </p:nvSpPr>
        <p:spPr>
          <a:xfrm>
            <a:off x="4303712" y="0"/>
            <a:ext cx="4300537" cy="4760913"/>
          </a:xfrm>
          <a:prstGeom prst="rect">
            <a:avLst/>
          </a:prstGeom>
          <a:solidFill>
            <a:schemeClr val="accent5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4303713" cy="2379663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rgbClr val="004C97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381249"/>
          </a:xfrm>
          <a:prstGeom prst="rect">
            <a:avLst/>
          </a:prstGeom>
          <a:solidFill>
            <a:srgbClr val="004C97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0" y="4760913"/>
            <a:ext cx="4303713" cy="382525"/>
          </a:xfrm>
          <a:prstGeom prst="rect">
            <a:avLst/>
          </a:prstGeom>
          <a:solidFill>
            <a:schemeClr val="accent2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17019" y="2576512"/>
            <a:ext cx="4178755" cy="1504950"/>
          </a:xfrm>
        </p:spPr>
        <p:txBody>
          <a:bodyPr anchor="ctr">
            <a:noAutofit/>
          </a:bodyPr>
          <a:lstStyle>
            <a:lvl1pPr>
              <a:lnSpc>
                <a:spcPts val="3200"/>
              </a:lnSpc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32919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Headers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icture Placeholder 53"/>
          <p:cNvSpPr>
            <a:spLocks noGrp="1"/>
          </p:cNvSpPr>
          <p:nvPr>
            <p:ph type="pic" sz="quarter" idx="12"/>
          </p:nvPr>
        </p:nvSpPr>
        <p:spPr>
          <a:xfrm>
            <a:off x="4303712" y="0"/>
            <a:ext cx="4840287" cy="2379663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53"/>
          <p:cNvSpPr>
            <a:spLocks noGrp="1"/>
          </p:cNvSpPr>
          <p:nvPr>
            <p:ph type="pic" sz="quarter" idx="13"/>
          </p:nvPr>
        </p:nvSpPr>
        <p:spPr>
          <a:xfrm>
            <a:off x="4303713" y="2419454"/>
            <a:ext cx="4840286" cy="2724046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-1" y="4760913"/>
            <a:ext cx="4303714" cy="382586"/>
          </a:xfrm>
          <a:prstGeom prst="rect">
            <a:avLst/>
          </a:prstGeo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0" y="958740"/>
            <a:ext cx="4303713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US" sz="2000" b="1" dirty="0" smtClean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1564034"/>
            <a:ext cx="4315468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4303713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7095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Headers Conten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0" y="958740"/>
            <a:ext cx="8604250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US" sz="2000" b="1" dirty="0" smtClean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1564034"/>
            <a:ext cx="8616005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8604250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rgbClr val="004C97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763836"/>
          </a:xfrm>
          <a:prstGeom prst="rect">
            <a:avLst/>
          </a:prstGeom>
          <a:solidFill>
            <a:srgbClr val="004C97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873012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Headers Content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0" y="958740"/>
            <a:ext cx="9143264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US" sz="2000" b="1" dirty="0" smtClean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-11755" y="1564034"/>
            <a:ext cx="9155755" cy="140346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9143264" cy="873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40850" y="3570288"/>
            <a:ext cx="503150" cy="1573212"/>
          </a:xfrm>
          <a:prstGeom prst="rect">
            <a:avLst/>
          </a:prstGeom>
          <a:solidFill>
            <a:schemeClr val="accent2"/>
          </a:solidFill>
        </p:spPr>
        <p:txBody>
          <a:bodyPr vert="vert" rtlCol="0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0" y="3570288"/>
            <a:ext cx="4303713" cy="1573212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4342776" y="3570288"/>
            <a:ext cx="4261474" cy="1573212"/>
          </a:xfrm>
          <a:prstGeom prst="rect">
            <a:avLst/>
          </a:prstGeom>
          <a:solidFill>
            <a:schemeClr val="tx2"/>
          </a:solidFill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2275259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Headers Content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9144000" cy="3570288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0" y="4415190"/>
            <a:ext cx="9144000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US" sz="2000" b="1" dirty="0" smtClean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3594765"/>
            <a:ext cx="9144000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2065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Headers Content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416588" cy="3570288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0" y="4415190"/>
            <a:ext cx="9144000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US" sz="2000" b="1" dirty="0" smtClean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err="1" smtClean="0"/>
              <a:t>Click to edit Master text styles</a:t>
            </a:r>
          </a:p>
          <a:p>
            <a:pPr lvl="1"/>
            <a:r>
              <a:rPr lang="en-US" dirty="0" err="1" smtClean="0"/>
              <a:t>Second level</a:t>
            </a: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0" y="3594765"/>
            <a:ext cx="9144000" cy="87312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6453188" y="0"/>
            <a:ext cx="2690812" cy="3570288"/>
          </a:xfrm>
          <a:prstGeom prst="rect">
            <a:avLst/>
          </a:prstGeom>
          <a:solidFill>
            <a:schemeClr val="tx2"/>
          </a:solidFill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58775605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129540" y="1312862"/>
            <a:ext cx="2124075" cy="238918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34"/>
          </p:nvPr>
        </p:nvSpPr>
        <p:spPr>
          <a:xfrm>
            <a:off x="129540" y="373062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35"/>
          </p:nvPr>
        </p:nvSpPr>
        <p:spPr>
          <a:xfrm>
            <a:off x="2383155" y="1312862"/>
            <a:ext cx="2124075" cy="238918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36"/>
          </p:nvPr>
        </p:nvSpPr>
        <p:spPr>
          <a:xfrm>
            <a:off x="4636770" y="1312862"/>
            <a:ext cx="2124075" cy="238918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37"/>
          </p:nvPr>
        </p:nvSpPr>
        <p:spPr>
          <a:xfrm>
            <a:off x="6890385" y="1312862"/>
            <a:ext cx="2124075" cy="2389187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38"/>
          </p:nvPr>
        </p:nvSpPr>
        <p:spPr>
          <a:xfrm>
            <a:off x="2383155" y="373062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39"/>
          </p:nvPr>
        </p:nvSpPr>
        <p:spPr>
          <a:xfrm>
            <a:off x="4636770" y="373062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40"/>
          </p:nvPr>
        </p:nvSpPr>
        <p:spPr>
          <a:xfrm>
            <a:off x="6890385" y="373062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9144000" cy="873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36763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129540" y="1035550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34"/>
          </p:nvPr>
        </p:nvSpPr>
        <p:spPr>
          <a:xfrm>
            <a:off x="129540" y="2588684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Picture Placeholder 14"/>
          <p:cNvSpPr>
            <a:spLocks noGrp="1"/>
          </p:cNvSpPr>
          <p:nvPr>
            <p:ph type="pic" sz="quarter" idx="35"/>
          </p:nvPr>
        </p:nvSpPr>
        <p:spPr>
          <a:xfrm>
            <a:off x="2383155" y="1035550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3" name="Picture Placeholder 14"/>
          <p:cNvSpPr>
            <a:spLocks noGrp="1"/>
          </p:cNvSpPr>
          <p:nvPr>
            <p:ph type="pic" sz="quarter" idx="36"/>
          </p:nvPr>
        </p:nvSpPr>
        <p:spPr>
          <a:xfrm>
            <a:off x="4636770" y="1035550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37"/>
          </p:nvPr>
        </p:nvSpPr>
        <p:spPr>
          <a:xfrm>
            <a:off x="6890385" y="1035550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38"/>
          </p:nvPr>
        </p:nvSpPr>
        <p:spPr>
          <a:xfrm>
            <a:off x="2383155" y="2588684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39"/>
          </p:nvPr>
        </p:nvSpPr>
        <p:spPr>
          <a:xfrm>
            <a:off x="4636770" y="2588684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40"/>
          </p:nvPr>
        </p:nvSpPr>
        <p:spPr>
          <a:xfrm>
            <a:off x="6890385" y="2588684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Picture Placeholder 14"/>
          <p:cNvSpPr>
            <a:spLocks noGrp="1"/>
          </p:cNvSpPr>
          <p:nvPr>
            <p:ph type="pic" sz="quarter" idx="41"/>
          </p:nvPr>
        </p:nvSpPr>
        <p:spPr>
          <a:xfrm>
            <a:off x="129540" y="3106988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2" name="Text Placeholder 3"/>
          <p:cNvSpPr>
            <a:spLocks noGrp="1"/>
          </p:cNvSpPr>
          <p:nvPr>
            <p:ph type="body" sz="quarter" idx="42"/>
          </p:nvPr>
        </p:nvSpPr>
        <p:spPr>
          <a:xfrm>
            <a:off x="129540" y="4660122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3" name="Picture Placeholder 14"/>
          <p:cNvSpPr>
            <a:spLocks noGrp="1"/>
          </p:cNvSpPr>
          <p:nvPr>
            <p:ph type="pic" sz="quarter" idx="43"/>
          </p:nvPr>
        </p:nvSpPr>
        <p:spPr>
          <a:xfrm>
            <a:off x="2383155" y="3106988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4" name="Picture Placeholder 14"/>
          <p:cNvSpPr>
            <a:spLocks noGrp="1"/>
          </p:cNvSpPr>
          <p:nvPr>
            <p:ph type="pic" sz="quarter" idx="44"/>
          </p:nvPr>
        </p:nvSpPr>
        <p:spPr>
          <a:xfrm>
            <a:off x="4636770" y="3106988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5" name="Picture Placeholder 14"/>
          <p:cNvSpPr>
            <a:spLocks noGrp="1"/>
          </p:cNvSpPr>
          <p:nvPr>
            <p:ph type="pic" sz="quarter" idx="45"/>
          </p:nvPr>
        </p:nvSpPr>
        <p:spPr>
          <a:xfrm>
            <a:off x="6890385" y="3106988"/>
            <a:ext cx="2124075" cy="1524558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46"/>
          </p:nvPr>
        </p:nvSpPr>
        <p:spPr>
          <a:xfrm>
            <a:off x="2383155" y="4660122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7" name="Text Placeholder 3"/>
          <p:cNvSpPr>
            <a:spLocks noGrp="1"/>
          </p:cNvSpPr>
          <p:nvPr>
            <p:ph type="body" sz="quarter" idx="47"/>
          </p:nvPr>
        </p:nvSpPr>
        <p:spPr>
          <a:xfrm>
            <a:off x="4636770" y="4660122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48"/>
          </p:nvPr>
        </p:nvSpPr>
        <p:spPr>
          <a:xfrm>
            <a:off x="6890385" y="4660122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Title 3"/>
          <p:cNvSpPr>
            <a:spLocks noGrp="1"/>
          </p:cNvSpPr>
          <p:nvPr>
            <p:ph type="title"/>
          </p:nvPr>
        </p:nvSpPr>
        <p:spPr>
          <a:xfrm>
            <a:off x="0" y="139700"/>
            <a:ext cx="9144000" cy="873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89730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129540" y="142875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34"/>
          </p:nvPr>
        </p:nvSpPr>
        <p:spPr>
          <a:xfrm>
            <a:off x="129540" y="203517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35"/>
          </p:nvPr>
        </p:nvSpPr>
        <p:spPr>
          <a:xfrm>
            <a:off x="2383155" y="142875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36"/>
          </p:nvPr>
        </p:nvSpPr>
        <p:spPr>
          <a:xfrm>
            <a:off x="4636770" y="142875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2" name="Picture Placeholder 14"/>
          <p:cNvSpPr>
            <a:spLocks noGrp="1"/>
          </p:cNvSpPr>
          <p:nvPr>
            <p:ph type="pic" sz="quarter" idx="37"/>
          </p:nvPr>
        </p:nvSpPr>
        <p:spPr>
          <a:xfrm>
            <a:off x="6890385" y="142875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38"/>
          </p:nvPr>
        </p:nvSpPr>
        <p:spPr>
          <a:xfrm>
            <a:off x="2383155" y="203517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39"/>
          </p:nvPr>
        </p:nvSpPr>
        <p:spPr>
          <a:xfrm>
            <a:off x="4636770" y="203517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40"/>
          </p:nvPr>
        </p:nvSpPr>
        <p:spPr>
          <a:xfrm>
            <a:off x="6890385" y="2035175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41"/>
          </p:nvPr>
        </p:nvSpPr>
        <p:spPr>
          <a:xfrm>
            <a:off x="129540" y="2522890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42"/>
          </p:nvPr>
        </p:nvSpPr>
        <p:spPr>
          <a:xfrm>
            <a:off x="129540" y="4415190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43"/>
          </p:nvPr>
        </p:nvSpPr>
        <p:spPr>
          <a:xfrm>
            <a:off x="2383155" y="2522890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44"/>
          </p:nvPr>
        </p:nvSpPr>
        <p:spPr>
          <a:xfrm>
            <a:off x="4636770" y="2522890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45"/>
          </p:nvPr>
        </p:nvSpPr>
        <p:spPr>
          <a:xfrm>
            <a:off x="6890385" y="2522890"/>
            <a:ext cx="2124075" cy="186372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quarter" idx="46"/>
          </p:nvPr>
        </p:nvSpPr>
        <p:spPr>
          <a:xfrm>
            <a:off x="2383155" y="4415190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47"/>
          </p:nvPr>
        </p:nvSpPr>
        <p:spPr>
          <a:xfrm>
            <a:off x="4636770" y="4415190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Text Placeholder 3"/>
          <p:cNvSpPr>
            <a:spLocks noGrp="1"/>
          </p:cNvSpPr>
          <p:nvPr>
            <p:ph type="body" sz="quarter" idx="48"/>
          </p:nvPr>
        </p:nvSpPr>
        <p:spPr>
          <a:xfrm>
            <a:off x="6890385" y="4415190"/>
            <a:ext cx="21240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/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2997531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4"/>
          <p:cNvSpPr/>
          <p:nvPr userDrawn="1"/>
        </p:nvSpPr>
        <p:spPr>
          <a:xfrm>
            <a:off x="0" y="4530725"/>
            <a:ext cx="8604250" cy="612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6" name="Rectangle 18"/>
          <p:cNvSpPr/>
          <p:nvPr/>
        </p:nvSpPr>
        <p:spPr>
          <a:xfrm>
            <a:off x="0" y="4530725"/>
            <a:ext cx="8604250" cy="612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0" y="4530725"/>
            <a:ext cx="8604250" cy="612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9" name="Rectangle 13"/>
          <p:cNvSpPr/>
          <p:nvPr/>
        </p:nvSpPr>
        <p:spPr>
          <a:xfrm>
            <a:off x="0" y="4530725"/>
            <a:ext cx="8604250" cy="612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3" name="Rectangle 14"/>
          <p:cNvSpPr/>
          <p:nvPr/>
        </p:nvSpPr>
        <p:spPr>
          <a:xfrm>
            <a:off x="0" y="4530725"/>
            <a:ext cx="8604250" cy="612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4" name="Rectangle 2"/>
          <p:cNvSpPr/>
          <p:nvPr/>
        </p:nvSpPr>
        <p:spPr>
          <a:xfrm>
            <a:off x="0" y="4530725"/>
            <a:ext cx="8604250" cy="612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5" name="Rectangle 23"/>
          <p:cNvSpPr/>
          <p:nvPr/>
        </p:nvSpPr>
        <p:spPr>
          <a:xfrm>
            <a:off x="0" y="4530725"/>
            <a:ext cx="9144000" cy="61277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4341570" y="-794"/>
            <a:ext cx="4222903" cy="2379664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29"/>
          </p:nvPr>
        </p:nvSpPr>
        <p:spPr>
          <a:xfrm>
            <a:off x="-3" y="0"/>
            <a:ext cx="4303716" cy="2379664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2" name="Picture Placeholder 14"/>
          <p:cNvSpPr>
            <a:spLocks noGrp="1"/>
          </p:cNvSpPr>
          <p:nvPr>
            <p:ph type="pic" sz="quarter" idx="39"/>
          </p:nvPr>
        </p:nvSpPr>
        <p:spPr>
          <a:xfrm>
            <a:off x="6491868" y="2418068"/>
            <a:ext cx="2072605" cy="2112338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14"/>
          <p:cNvSpPr>
            <a:spLocks noGrp="1"/>
          </p:cNvSpPr>
          <p:nvPr>
            <p:ph type="pic" sz="quarter" idx="52"/>
          </p:nvPr>
        </p:nvSpPr>
        <p:spPr>
          <a:xfrm>
            <a:off x="0" y="2418068"/>
            <a:ext cx="2152649" cy="211233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2" name="Picture Placeholder 14"/>
          <p:cNvSpPr>
            <a:spLocks noGrp="1"/>
          </p:cNvSpPr>
          <p:nvPr>
            <p:ph type="pic" sz="quarter" idx="53"/>
          </p:nvPr>
        </p:nvSpPr>
        <p:spPr>
          <a:xfrm>
            <a:off x="2192095" y="2418068"/>
            <a:ext cx="2111618" cy="211233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54"/>
          </p:nvPr>
        </p:nvSpPr>
        <p:spPr>
          <a:xfrm>
            <a:off x="4342776" y="2418068"/>
            <a:ext cx="2110412" cy="211233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58"/>
          </p:nvPr>
        </p:nvSpPr>
        <p:spPr>
          <a:xfrm>
            <a:off x="8604250" y="0"/>
            <a:ext cx="539750" cy="4530405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4"/>
          </p:nvPr>
        </p:nvSpPr>
        <p:spPr>
          <a:xfrm>
            <a:off x="0" y="4618566"/>
            <a:ext cx="2152650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>
                <a:solidFill>
                  <a:srgbClr val="FFFFFF"/>
                </a:solidFill>
              </a:defRPr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55"/>
          </p:nvPr>
        </p:nvSpPr>
        <p:spPr>
          <a:xfrm>
            <a:off x="2152650" y="4618566"/>
            <a:ext cx="21494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>
                <a:solidFill>
                  <a:srgbClr val="FFFFFF"/>
                </a:solidFill>
              </a:defRPr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56"/>
          </p:nvPr>
        </p:nvSpPr>
        <p:spPr>
          <a:xfrm>
            <a:off x="4302126" y="4618566"/>
            <a:ext cx="2151062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>
                <a:solidFill>
                  <a:srgbClr val="FFFFFF"/>
                </a:solidFill>
              </a:defRPr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57"/>
          </p:nvPr>
        </p:nvSpPr>
        <p:spPr>
          <a:xfrm>
            <a:off x="6453188" y="4618566"/>
            <a:ext cx="2151062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>
                <a:solidFill>
                  <a:srgbClr val="FFFFFF"/>
                </a:solidFill>
              </a:defRPr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2152650" y="395574"/>
            <a:ext cx="21494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>
                <a:solidFill>
                  <a:srgbClr val="FFFFFF"/>
                </a:solidFill>
              </a:defRPr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60"/>
          </p:nvPr>
        </p:nvSpPr>
        <p:spPr>
          <a:xfrm>
            <a:off x="6417523" y="395574"/>
            <a:ext cx="2149475" cy="2846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ts val="1500"/>
              </a:lnSpc>
              <a:spcBef>
                <a:spcPts val="0"/>
              </a:spcBef>
              <a:buNone/>
              <a:defRPr lang="en-US" sz="1400" b="1" baseline="0" dirty="0" smtClean="0">
                <a:solidFill>
                  <a:srgbClr val="FFFFFF"/>
                </a:solidFill>
              </a:defRPr>
            </a:lvl1pPr>
            <a:lvl2pPr marL="274320" indent="0">
              <a:buFont typeface="Arial" pitchFamily="34" charset="0"/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3706243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icture Placeholder 53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303714" cy="4757738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53"/>
          <p:cNvSpPr>
            <a:spLocks noGrp="1"/>
          </p:cNvSpPr>
          <p:nvPr>
            <p:ph type="pic" sz="quarter" idx="13"/>
          </p:nvPr>
        </p:nvSpPr>
        <p:spPr>
          <a:xfrm>
            <a:off x="4342118" y="0"/>
            <a:ext cx="4801882" cy="47434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-1" y="4760913"/>
            <a:ext cx="4303714" cy="382586"/>
          </a:xfrm>
          <a:prstGeom prst="rect">
            <a:avLst/>
          </a:prstGeom>
          <a:solidFill>
            <a:schemeClr val="accent5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818300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8"/>
          <p:cNvSpPr txBox="1"/>
          <p:nvPr userDrawn="1"/>
        </p:nvSpPr>
        <p:spPr>
          <a:xfrm>
            <a:off x="7221538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HDR, Inc., all rights reserved.</a:t>
            </a:r>
          </a:p>
        </p:txBody>
      </p:sp>
      <p:sp>
        <p:nvSpPr>
          <p:cNvPr id="12" name="Picture Placeholder 53"/>
          <p:cNvSpPr>
            <a:spLocks noGrp="1"/>
          </p:cNvSpPr>
          <p:nvPr>
            <p:ph type="pic" sz="quarter" idx="13"/>
          </p:nvPr>
        </p:nvSpPr>
        <p:spPr>
          <a:xfrm>
            <a:off x="4303713" y="-1"/>
            <a:ext cx="4300537" cy="2379664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53"/>
          <p:cNvSpPr>
            <a:spLocks noGrp="1"/>
          </p:cNvSpPr>
          <p:nvPr>
            <p:ph type="pic" sz="quarter" idx="14"/>
          </p:nvPr>
        </p:nvSpPr>
        <p:spPr>
          <a:xfrm>
            <a:off x="0" y="2379663"/>
            <a:ext cx="2152650" cy="2763837"/>
          </a:xfrm>
          <a:prstGeom prst="rect">
            <a:avLst/>
          </a:prstGeom>
          <a:solidFill>
            <a:schemeClr val="accent2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4455744" y="3630494"/>
            <a:ext cx="4688256" cy="7078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None/>
              <a:defRPr lang="en-US" sz="2400" b="1" kern="1200" baseline="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 smtClean="0"/>
              <a:t>Click to edit Master text styles</a:t>
            </a:r>
          </a:p>
        </p:txBody>
      </p:sp>
      <p:sp>
        <p:nvSpPr>
          <p:cNvPr id="15" name="Picture Placeholder 53"/>
          <p:cNvSpPr>
            <a:spLocks noGrp="1"/>
          </p:cNvSpPr>
          <p:nvPr>
            <p:ph type="pic" sz="quarter" idx="18"/>
          </p:nvPr>
        </p:nvSpPr>
        <p:spPr>
          <a:xfrm>
            <a:off x="2152650" y="2379664"/>
            <a:ext cx="2151063" cy="2763836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4303713" cy="2379663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4455744" y="2533345"/>
            <a:ext cx="4688256" cy="1108945"/>
          </a:xfrm>
        </p:spPr>
        <p:txBody>
          <a:bodyPr>
            <a:noAutofit/>
          </a:bodyPr>
          <a:lstStyle>
            <a:lvl1pPr>
              <a:lnSpc>
                <a:spcPts val="3200"/>
              </a:lnSpc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rgbClr val="004C97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48635534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age Im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4340314" y="0"/>
            <a:ext cx="4803686" cy="2379664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29"/>
          </p:nvPr>
        </p:nvSpPr>
        <p:spPr>
          <a:xfrm>
            <a:off x="-3" y="0"/>
            <a:ext cx="4303716" cy="2379664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2" name="Picture Placeholder 14"/>
          <p:cNvSpPr>
            <a:spLocks noGrp="1"/>
          </p:cNvSpPr>
          <p:nvPr>
            <p:ph type="pic" sz="quarter" idx="39"/>
          </p:nvPr>
        </p:nvSpPr>
        <p:spPr>
          <a:xfrm>
            <a:off x="6489788" y="2419452"/>
            <a:ext cx="2654212" cy="2724048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14"/>
          <p:cNvSpPr>
            <a:spLocks noGrp="1"/>
          </p:cNvSpPr>
          <p:nvPr>
            <p:ph type="pic" sz="quarter" idx="52"/>
          </p:nvPr>
        </p:nvSpPr>
        <p:spPr>
          <a:xfrm>
            <a:off x="0" y="2419452"/>
            <a:ext cx="2152649" cy="2724048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2" name="Picture Placeholder 14"/>
          <p:cNvSpPr>
            <a:spLocks noGrp="1"/>
          </p:cNvSpPr>
          <p:nvPr>
            <p:ph type="pic" sz="quarter" idx="53"/>
          </p:nvPr>
        </p:nvSpPr>
        <p:spPr>
          <a:xfrm>
            <a:off x="2190508" y="2419452"/>
            <a:ext cx="2113206" cy="2724048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54"/>
          </p:nvPr>
        </p:nvSpPr>
        <p:spPr>
          <a:xfrm>
            <a:off x="4342776" y="2419453"/>
            <a:ext cx="2110412" cy="2724048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3023235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lage Im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4340314" y="2419452"/>
            <a:ext cx="4803686" cy="2724048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29"/>
          </p:nvPr>
        </p:nvSpPr>
        <p:spPr>
          <a:xfrm>
            <a:off x="-3" y="0"/>
            <a:ext cx="4303716" cy="2379664"/>
          </a:xfrm>
          <a:prstGeom prst="rect">
            <a:avLst/>
          </a:prstGeom>
          <a:solidFill>
            <a:schemeClr val="tx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2" name="Picture Placeholder 14"/>
          <p:cNvSpPr>
            <a:spLocks noGrp="1"/>
          </p:cNvSpPr>
          <p:nvPr>
            <p:ph type="pic" sz="quarter" idx="39"/>
          </p:nvPr>
        </p:nvSpPr>
        <p:spPr>
          <a:xfrm>
            <a:off x="6489788" y="0"/>
            <a:ext cx="2654212" cy="2379663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14"/>
          <p:cNvSpPr>
            <a:spLocks noGrp="1"/>
          </p:cNvSpPr>
          <p:nvPr>
            <p:ph type="pic" sz="quarter" idx="52"/>
          </p:nvPr>
        </p:nvSpPr>
        <p:spPr>
          <a:xfrm>
            <a:off x="0" y="2419453"/>
            <a:ext cx="2152649" cy="272404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2" name="Picture Placeholder 14"/>
          <p:cNvSpPr>
            <a:spLocks noGrp="1"/>
          </p:cNvSpPr>
          <p:nvPr>
            <p:ph type="pic" sz="quarter" idx="53"/>
          </p:nvPr>
        </p:nvSpPr>
        <p:spPr>
          <a:xfrm>
            <a:off x="2190508" y="2419453"/>
            <a:ext cx="2113206" cy="272404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54"/>
          </p:nvPr>
        </p:nvSpPr>
        <p:spPr>
          <a:xfrm>
            <a:off x="4342775" y="-1"/>
            <a:ext cx="2110413" cy="2379663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36673325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roj Im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09045" y="1316920"/>
            <a:ext cx="8334954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US" sz="1600" b="0" i="1" dirty="0" smtClean="0">
                <a:solidFill>
                  <a:srgbClr val="FFFFFF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309045" y="497880"/>
            <a:ext cx="8334954" cy="873125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25310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roj Im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09045" y="1316920"/>
            <a:ext cx="8334954" cy="605294"/>
          </a:xfrm>
          <a:prstGeom prst="rect">
            <a:avLst/>
          </a:prstGeom>
          <a:noFill/>
        </p:spPr>
        <p:txBody>
          <a:bodyPr rtlCol="0">
            <a:noAutofit/>
          </a:bodyPr>
          <a:lstStyle>
            <a:lvl1pPr marL="0" indent="0" algn="r">
              <a:lnSpc>
                <a:spcPts val="2000"/>
              </a:lnSpc>
              <a:spcBef>
                <a:spcPts val="0"/>
              </a:spcBef>
              <a:buNone/>
              <a:defRPr lang="en-US" sz="1600" b="0" i="1" dirty="0" smtClean="0">
                <a:solidFill>
                  <a:srgbClr val="FFFFFF"/>
                </a:solidFill>
                <a:latin typeface="Arial Narrow" pitchFamily="34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>
              <a:defRPr lang="en-US" sz="1800" dirty="0" smtClean="0">
                <a:solidFill>
                  <a:schemeClr val="tx1"/>
                </a:solidFill>
              </a:defRPr>
            </a:lvl4pPr>
            <a:lvl5pPr>
              <a:defRPr lang="en-US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309045" y="497880"/>
            <a:ext cx="8334954" cy="873125"/>
          </a:xfrm>
        </p:spPr>
        <p:txBody>
          <a:bodyPr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11745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23138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ides-FOR REFERENC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24"/>
          <p:cNvGrpSpPr>
            <a:grpSpLocks/>
          </p:cNvGrpSpPr>
          <p:nvPr userDrawn="1"/>
        </p:nvGrpSpPr>
        <p:grpSpPr bwMode="auto"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4" name="TextBox 26"/>
            <p:cNvSpPr txBox="1"/>
            <p:nvPr/>
          </p:nvSpPr>
          <p:spPr>
            <a:xfrm>
              <a:off x="819150" y="1189038"/>
              <a:ext cx="482600" cy="27781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1.51</a:t>
              </a:r>
            </a:p>
          </p:txBody>
        </p:sp>
        <p:sp>
          <p:nvSpPr>
            <p:cNvPr id="5" name="TextBox 27"/>
            <p:cNvSpPr txBox="1"/>
            <p:nvPr/>
          </p:nvSpPr>
          <p:spPr>
            <a:xfrm>
              <a:off x="819150" y="2379663"/>
              <a:ext cx="482600" cy="27622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0.21</a:t>
              </a:r>
            </a:p>
          </p:txBody>
        </p:sp>
        <p:sp>
          <p:nvSpPr>
            <p:cNvPr id="6" name="TextBox 28"/>
            <p:cNvSpPr txBox="1"/>
            <p:nvPr/>
          </p:nvSpPr>
          <p:spPr>
            <a:xfrm>
              <a:off x="819150" y="3570288"/>
              <a:ext cx="482600" cy="27622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1.09</a:t>
              </a:r>
            </a:p>
          </p:txBody>
        </p:sp>
        <p:sp>
          <p:nvSpPr>
            <p:cNvPr id="7" name="TextBox 30"/>
            <p:cNvSpPr txBox="1"/>
            <p:nvPr/>
          </p:nvSpPr>
          <p:spPr>
            <a:xfrm>
              <a:off x="8621713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4.41</a:t>
              </a:r>
            </a:p>
          </p:txBody>
        </p:sp>
        <p:sp>
          <p:nvSpPr>
            <p:cNvPr id="8" name="TextBox 31"/>
            <p:cNvSpPr txBox="1"/>
            <p:nvPr/>
          </p:nvSpPr>
          <p:spPr>
            <a:xfrm>
              <a:off x="4303713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0.29</a:t>
              </a:r>
            </a:p>
          </p:txBody>
        </p:sp>
        <p:sp>
          <p:nvSpPr>
            <p:cNvPr id="9" name="TextBox 32"/>
            <p:cNvSpPr txBox="1"/>
            <p:nvPr/>
          </p:nvSpPr>
          <p:spPr>
            <a:xfrm>
              <a:off x="6453188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2.06</a:t>
              </a:r>
            </a:p>
          </p:txBody>
        </p:sp>
        <p:sp>
          <p:nvSpPr>
            <p:cNvPr id="10" name="TextBox 33"/>
            <p:cNvSpPr txBox="1"/>
            <p:nvPr/>
          </p:nvSpPr>
          <p:spPr>
            <a:xfrm>
              <a:off x="819150" y="4764088"/>
              <a:ext cx="482600" cy="27781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2.39</a:t>
              </a:r>
            </a:p>
          </p:txBody>
        </p:sp>
        <p:sp>
          <p:nvSpPr>
            <p:cNvPr id="11" name="TextBox 34"/>
            <p:cNvSpPr txBox="1"/>
            <p:nvPr/>
          </p:nvSpPr>
          <p:spPr>
            <a:xfrm>
              <a:off x="2152650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+mn-cs"/>
                </a:rPr>
                <a:t>2.65</a:t>
              </a:r>
            </a:p>
          </p:txBody>
        </p:sp>
        <p:sp>
          <p:nvSpPr>
            <p:cNvPr id="12" name="TextBox 35"/>
            <p:cNvSpPr txBox="1"/>
            <p:nvPr userDrawn="1"/>
          </p:nvSpPr>
          <p:spPr>
            <a:xfrm>
              <a:off x="819150" y="1189038"/>
              <a:ext cx="482600" cy="27781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1.51</a:t>
              </a:r>
            </a:p>
          </p:txBody>
        </p:sp>
        <p:sp>
          <p:nvSpPr>
            <p:cNvPr id="13" name="TextBox 45"/>
            <p:cNvSpPr txBox="1"/>
            <p:nvPr userDrawn="1"/>
          </p:nvSpPr>
          <p:spPr>
            <a:xfrm>
              <a:off x="819150" y="2379663"/>
              <a:ext cx="482600" cy="27622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0.21</a:t>
              </a:r>
            </a:p>
          </p:txBody>
        </p:sp>
        <p:sp>
          <p:nvSpPr>
            <p:cNvPr id="14" name="TextBox 46"/>
            <p:cNvSpPr txBox="1"/>
            <p:nvPr userDrawn="1"/>
          </p:nvSpPr>
          <p:spPr>
            <a:xfrm>
              <a:off x="819150" y="3570288"/>
              <a:ext cx="482600" cy="27622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1.09</a:t>
              </a:r>
            </a:p>
          </p:txBody>
        </p:sp>
        <p:sp>
          <p:nvSpPr>
            <p:cNvPr id="15" name="TextBox 47"/>
            <p:cNvSpPr txBox="1"/>
            <p:nvPr userDrawn="1"/>
          </p:nvSpPr>
          <p:spPr>
            <a:xfrm>
              <a:off x="8621713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4.41</a:t>
              </a:r>
            </a:p>
          </p:txBody>
        </p:sp>
        <p:sp>
          <p:nvSpPr>
            <p:cNvPr id="16" name="TextBox 48"/>
            <p:cNvSpPr txBox="1"/>
            <p:nvPr userDrawn="1"/>
          </p:nvSpPr>
          <p:spPr>
            <a:xfrm>
              <a:off x="4303713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0.29</a:t>
              </a:r>
            </a:p>
          </p:txBody>
        </p:sp>
        <p:sp>
          <p:nvSpPr>
            <p:cNvPr id="17" name="TextBox 49"/>
            <p:cNvSpPr txBox="1"/>
            <p:nvPr userDrawn="1"/>
          </p:nvSpPr>
          <p:spPr>
            <a:xfrm>
              <a:off x="6453188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2.06</a:t>
              </a:r>
            </a:p>
          </p:txBody>
        </p:sp>
        <p:sp>
          <p:nvSpPr>
            <p:cNvPr id="18" name="TextBox 50"/>
            <p:cNvSpPr txBox="1"/>
            <p:nvPr userDrawn="1"/>
          </p:nvSpPr>
          <p:spPr>
            <a:xfrm>
              <a:off x="819150" y="4764088"/>
              <a:ext cx="482600" cy="27781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2.39</a:t>
              </a:r>
            </a:p>
          </p:txBody>
        </p:sp>
        <p:sp>
          <p:nvSpPr>
            <p:cNvPr id="19" name="TextBox 51"/>
            <p:cNvSpPr txBox="1"/>
            <p:nvPr userDrawn="1"/>
          </p:nvSpPr>
          <p:spPr>
            <a:xfrm>
              <a:off x="2152650" y="352425"/>
              <a:ext cx="482600" cy="277813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j-lt"/>
                  <a:cs typeface="+mn-cs"/>
                </a:rPr>
                <a:t>2.65</a:t>
              </a:r>
            </a:p>
          </p:txBody>
        </p:sp>
        <p:cxnSp>
          <p:nvCxnSpPr>
            <p:cNvPr id="20" name="Straight Connector 52"/>
            <p:cNvCxnSpPr/>
            <p:nvPr userDrawn="1"/>
          </p:nvCxnSpPr>
          <p:spPr>
            <a:xfrm>
              <a:off x="2152650" y="0"/>
              <a:ext cx="0" cy="514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53"/>
            <p:cNvCxnSpPr/>
            <p:nvPr userDrawn="1"/>
          </p:nvCxnSpPr>
          <p:spPr>
            <a:xfrm>
              <a:off x="4303713" y="0"/>
              <a:ext cx="0" cy="514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54"/>
            <p:cNvCxnSpPr/>
            <p:nvPr userDrawn="1"/>
          </p:nvCxnSpPr>
          <p:spPr>
            <a:xfrm>
              <a:off x="6442075" y="0"/>
              <a:ext cx="0" cy="514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55"/>
            <p:cNvCxnSpPr/>
            <p:nvPr userDrawn="1"/>
          </p:nvCxnSpPr>
          <p:spPr>
            <a:xfrm>
              <a:off x="8599488" y="0"/>
              <a:ext cx="0" cy="514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56"/>
            <p:cNvCxnSpPr/>
            <p:nvPr userDrawn="1"/>
          </p:nvCxnSpPr>
          <p:spPr>
            <a:xfrm>
              <a:off x="0" y="1189038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57"/>
            <p:cNvCxnSpPr/>
            <p:nvPr userDrawn="1"/>
          </p:nvCxnSpPr>
          <p:spPr>
            <a:xfrm>
              <a:off x="0" y="2370138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58"/>
            <p:cNvCxnSpPr/>
            <p:nvPr userDrawn="1"/>
          </p:nvCxnSpPr>
          <p:spPr>
            <a:xfrm>
              <a:off x="0" y="3560763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59"/>
            <p:cNvCxnSpPr/>
            <p:nvPr userDrawn="1"/>
          </p:nvCxnSpPr>
          <p:spPr>
            <a:xfrm>
              <a:off x="0" y="4751388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6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2413" y="1304385"/>
              <a:ext cx="1925537" cy="1886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TextBox 61"/>
            <p:cNvSpPr txBox="1"/>
            <p:nvPr userDrawn="1"/>
          </p:nvSpPr>
          <p:spPr>
            <a:xfrm>
              <a:off x="4725988" y="1035050"/>
              <a:ext cx="4186237" cy="3632200"/>
            </a:xfrm>
            <a:prstGeom prst="rect">
              <a:avLst/>
            </a:prstGeom>
            <a:solidFill>
              <a:srgbClr val="FFFFFF"/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+mn-lt"/>
                  <a:cs typeface="+mn-cs"/>
                </a:rPr>
                <a:t>REPOSITION OR CREATE GUIDES ON GRID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cs typeface="+mn-cs"/>
                </a:rPr>
                <a:t>If a guide is accidentally moved or you start with a blank document that does not have guides placed do the following: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  <a:t>Turn on Snap to Grid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  <a:t>Set grid settings to .042 inches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  <a:t>Turn on both Guide Settings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  <a:t>Use the lines and grey measurements on this slide to position guides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  <a:t>To move guides, click on guide outside of slide in grey area and drag to position.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  <a:t>To add new guides, click on a guide outside of slide in grey area while holding CTRL and drag </a:t>
              </a:r>
              <a:b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</a:br>
              <a:r>
                <a:rPr lang="en-US" sz="1600" dirty="0">
                  <a:solidFill>
                    <a:srgbClr val="000000"/>
                  </a:solidFill>
                  <a:latin typeface="+mn-lt"/>
                  <a:cs typeface="+mn-cs"/>
                </a:rPr>
                <a:t>to position </a:t>
              </a:r>
            </a:p>
          </p:txBody>
        </p:sp>
        <p:pic>
          <p:nvPicPr>
            <p:cNvPr id="30" name="Picture 6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7835" y="3307251"/>
              <a:ext cx="2468680" cy="1595861"/>
            </a:xfrm>
            <a:prstGeom prst="rect">
              <a:avLst/>
            </a:prstGeom>
            <a:noFill/>
            <a:ln w="7620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63"/>
            <p:cNvSpPr/>
            <p:nvPr userDrawn="1"/>
          </p:nvSpPr>
          <p:spPr>
            <a:xfrm>
              <a:off x="3113088" y="3416300"/>
              <a:ext cx="576262" cy="512763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601971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Footer-FOR REFERENC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spLocks noEditPoints="1"/>
          </p:cNvSpPr>
          <p:nvPr userDrawn="1"/>
        </p:nvSpPr>
        <p:spPr bwMode="auto">
          <a:xfrm>
            <a:off x="8669338" y="4837113"/>
            <a:ext cx="411162" cy="228600"/>
          </a:xfrm>
          <a:custGeom>
            <a:avLst/>
            <a:gdLst>
              <a:gd name="T0" fmla="*/ 693 w 1044"/>
              <a:gd name="T1" fmla="*/ 280 h 576"/>
              <a:gd name="T2" fmla="*/ 693 w 1044"/>
              <a:gd name="T3" fmla="*/ 280 h 576"/>
              <a:gd name="T4" fmla="*/ 413 w 1044"/>
              <a:gd name="T5" fmla="*/ 561 h 576"/>
              <a:gd name="T6" fmla="*/ 347 w 1044"/>
              <a:gd name="T7" fmla="*/ 561 h 576"/>
              <a:gd name="T8" fmla="*/ 347 w 1044"/>
              <a:gd name="T9" fmla="*/ 455 h 576"/>
              <a:gd name="T10" fmla="*/ 413 w 1044"/>
              <a:gd name="T11" fmla="*/ 455 h 576"/>
              <a:gd name="T12" fmla="*/ 588 w 1044"/>
              <a:gd name="T13" fmla="*/ 280 h 576"/>
              <a:gd name="T14" fmla="*/ 413 w 1044"/>
              <a:gd name="T15" fmla="*/ 105 h 576"/>
              <a:gd name="T16" fmla="*/ 347 w 1044"/>
              <a:gd name="T17" fmla="*/ 105 h 576"/>
              <a:gd name="T18" fmla="*/ 347 w 1044"/>
              <a:gd name="T19" fmla="*/ 0 h 576"/>
              <a:gd name="T20" fmla="*/ 413 w 1044"/>
              <a:gd name="T21" fmla="*/ 0 h 576"/>
              <a:gd name="T22" fmla="*/ 693 w 1044"/>
              <a:gd name="T23" fmla="*/ 280 h 576"/>
              <a:gd name="T24" fmla="*/ 693 w 1044"/>
              <a:gd name="T25" fmla="*/ 280 h 576"/>
              <a:gd name="T26" fmla="*/ 693 w 1044"/>
              <a:gd name="T27" fmla="*/ 280 h 576"/>
              <a:gd name="T28" fmla="*/ 693 w 1044"/>
              <a:gd name="T29" fmla="*/ 280 h 576"/>
              <a:gd name="T30" fmla="*/ 693 w 1044"/>
              <a:gd name="T31" fmla="*/ 101 h 576"/>
              <a:gd name="T32" fmla="*/ 820 w 1044"/>
              <a:gd name="T33" fmla="*/ 101 h 576"/>
              <a:gd name="T34" fmla="*/ 902 w 1044"/>
              <a:gd name="T35" fmla="*/ 127 h 576"/>
              <a:gd name="T36" fmla="*/ 928 w 1044"/>
              <a:gd name="T37" fmla="*/ 191 h 576"/>
              <a:gd name="T38" fmla="*/ 825 w 1044"/>
              <a:gd name="T39" fmla="*/ 281 h 576"/>
              <a:gd name="T40" fmla="*/ 793 w 1044"/>
              <a:gd name="T41" fmla="*/ 281 h 576"/>
              <a:gd name="T42" fmla="*/ 756 w 1044"/>
              <a:gd name="T43" fmla="*/ 361 h 576"/>
              <a:gd name="T44" fmla="*/ 963 w 1044"/>
              <a:gd name="T45" fmla="*/ 576 h 576"/>
              <a:gd name="T46" fmla="*/ 1044 w 1044"/>
              <a:gd name="T47" fmla="*/ 508 h 576"/>
              <a:gd name="T48" fmla="*/ 897 w 1044"/>
              <a:gd name="T49" fmla="*/ 360 h 576"/>
              <a:gd name="T50" fmla="*/ 1033 w 1044"/>
              <a:gd name="T51" fmla="*/ 193 h 576"/>
              <a:gd name="T52" fmla="*/ 975 w 1044"/>
              <a:gd name="T53" fmla="*/ 50 h 576"/>
              <a:gd name="T54" fmla="*/ 812 w 1044"/>
              <a:gd name="T55" fmla="*/ 0 h 576"/>
              <a:gd name="T56" fmla="*/ 693 w 1044"/>
              <a:gd name="T57" fmla="*/ 0 h 576"/>
              <a:gd name="T58" fmla="*/ 693 w 1044"/>
              <a:gd name="T59" fmla="*/ 101 h 576"/>
              <a:gd name="T60" fmla="*/ 350 w 1044"/>
              <a:gd name="T61" fmla="*/ 224 h 576"/>
              <a:gd name="T62" fmla="*/ 114 w 1044"/>
              <a:gd name="T63" fmla="*/ 224 h 576"/>
              <a:gd name="T64" fmla="*/ 114 w 1044"/>
              <a:gd name="T65" fmla="*/ 0 h 576"/>
              <a:gd name="T66" fmla="*/ 0 w 1044"/>
              <a:gd name="T67" fmla="*/ 0 h 576"/>
              <a:gd name="T68" fmla="*/ 0 w 1044"/>
              <a:gd name="T69" fmla="*/ 561 h 576"/>
              <a:gd name="T70" fmla="*/ 114 w 1044"/>
              <a:gd name="T71" fmla="*/ 561 h 576"/>
              <a:gd name="T72" fmla="*/ 114 w 1044"/>
              <a:gd name="T73" fmla="*/ 336 h 576"/>
              <a:gd name="T74" fmla="*/ 350 w 1044"/>
              <a:gd name="T75" fmla="*/ 336 h 576"/>
              <a:gd name="T76" fmla="*/ 350 w 1044"/>
              <a:gd name="T77" fmla="*/ 224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684451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467682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/>
          <p:nvPr userDrawn="1"/>
        </p:nvSpPr>
        <p:spPr>
          <a:xfrm>
            <a:off x="0" y="0"/>
            <a:ext cx="215265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"/>
          <p:cNvSpPr/>
          <p:nvPr userDrawn="1"/>
        </p:nvSpPr>
        <p:spPr>
          <a:xfrm>
            <a:off x="4303713" y="4760913"/>
            <a:ext cx="2143125" cy="382587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6"/>
          <p:cNvSpPr>
            <a:spLocks noChangeAspect="1" noEditPoints="1"/>
          </p:cNvSpPr>
          <p:nvPr userDrawn="1"/>
        </p:nvSpPr>
        <p:spPr bwMode="auto">
          <a:xfrm>
            <a:off x="5416550" y="2901950"/>
            <a:ext cx="541338" cy="298450"/>
          </a:xfrm>
          <a:custGeom>
            <a:avLst/>
            <a:gdLst>
              <a:gd name="T0" fmla="*/ 693 w 1044"/>
              <a:gd name="T1" fmla="*/ 280 h 576"/>
              <a:gd name="T2" fmla="*/ 693 w 1044"/>
              <a:gd name="T3" fmla="*/ 280 h 576"/>
              <a:gd name="T4" fmla="*/ 413 w 1044"/>
              <a:gd name="T5" fmla="*/ 561 h 576"/>
              <a:gd name="T6" fmla="*/ 347 w 1044"/>
              <a:gd name="T7" fmla="*/ 561 h 576"/>
              <a:gd name="T8" fmla="*/ 347 w 1044"/>
              <a:gd name="T9" fmla="*/ 455 h 576"/>
              <a:gd name="T10" fmla="*/ 413 w 1044"/>
              <a:gd name="T11" fmla="*/ 455 h 576"/>
              <a:gd name="T12" fmla="*/ 588 w 1044"/>
              <a:gd name="T13" fmla="*/ 280 h 576"/>
              <a:gd name="T14" fmla="*/ 413 w 1044"/>
              <a:gd name="T15" fmla="*/ 105 h 576"/>
              <a:gd name="T16" fmla="*/ 347 w 1044"/>
              <a:gd name="T17" fmla="*/ 105 h 576"/>
              <a:gd name="T18" fmla="*/ 347 w 1044"/>
              <a:gd name="T19" fmla="*/ 0 h 576"/>
              <a:gd name="T20" fmla="*/ 413 w 1044"/>
              <a:gd name="T21" fmla="*/ 0 h 576"/>
              <a:gd name="T22" fmla="*/ 693 w 1044"/>
              <a:gd name="T23" fmla="*/ 280 h 576"/>
              <a:gd name="T24" fmla="*/ 693 w 1044"/>
              <a:gd name="T25" fmla="*/ 280 h 576"/>
              <a:gd name="T26" fmla="*/ 693 w 1044"/>
              <a:gd name="T27" fmla="*/ 280 h 576"/>
              <a:gd name="T28" fmla="*/ 693 w 1044"/>
              <a:gd name="T29" fmla="*/ 280 h 576"/>
              <a:gd name="T30" fmla="*/ 693 w 1044"/>
              <a:gd name="T31" fmla="*/ 101 h 576"/>
              <a:gd name="T32" fmla="*/ 820 w 1044"/>
              <a:gd name="T33" fmla="*/ 101 h 576"/>
              <a:gd name="T34" fmla="*/ 902 w 1044"/>
              <a:gd name="T35" fmla="*/ 127 h 576"/>
              <a:gd name="T36" fmla="*/ 928 w 1044"/>
              <a:gd name="T37" fmla="*/ 191 h 576"/>
              <a:gd name="T38" fmla="*/ 825 w 1044"/>
              <a:gd name="T39" fmla="*/ 281 h 576"/>
              <a:gd name="T40" fmla="*/ 793 w 1044"/>
              <a:gd name="T41" fmla="*/ 281 h 576"/>
              <a:gd name="T42" fmla="*/ 756 w 1044"/>
              <a:gd name="T43" fmla="*/ 361 h 576"/>
              <a:gd name="T44" fmla="*/ 963 w 1044"/>
              <a:gd name="T45" fmla="*/ 576 h 576"/>
              <a:gd name="T46" fmla="*/ 1044 w 1044"/>
              <a:gd name="T47" fmla="*/ 508 h 576"/>
              <a:gd name="T48" fmla="*/ 897 w 1044"/>
              <a:gd name="T49" fmla="*/ 360 h 576"/>
              <a:gd name="T50" fmla="*/ 1033 w 1044"/>
              <a:gd name="T51" fmla="*/ 193 h 576"/>
              <a:gd name="T52" fmla="*/ 975 w 1044"/>
              <a:gd name="T53" fmla="*/ 50 h 576"/>
              <a:gd name="T54" fmla="*/ 812 w 1044"/>
              <a:gd name="T55" fmla="*/ 0 h 576"/>
              <a:gd name="T56" fmla="*/ 693 w 1044"/>
              <a:gd name="T57" fmla="*/ 0 h 576"/>
              <a:gd name="T58" fmla="*/ 693 w 1044"/>
              <a:gd name="T59" fmla="*/ 101 h 576"/>
              <a:gd name="T60" fmla="*/ 350 w 1044"/>
              <a:gd name="T61" fmla="*/ 224 h 576"/>
              <a:gd name="T62" fmla="*/ 114 w 1044"/>
              <a:gd name="T63" fmla="*/ 224 h 576"/>
              <a:gd name="T64" fmla="*/ 114 w 1044"/>
              <a:gd name="T65" fmla="*/ 0 h 576"/>
              <a:gd name="T66" fmla="*/ 0 w 1044"/>
              <a:gd name="T67" fmla="*/ 0 h 576"/>
              <a:gd name="T68" fmla="*/ 0 w 1044"/>
              <a:gd name="T69" fmla="*/ 561 h 576"/>
              <a:gd name="T70" fmla="*/ 114 w 1044"/>
              <a:gd name="T71" fmla="*/ 561 h 576"/>
              <a:gd name="T72" fmla="*/ 114 w 1044"/>
              <a:gd name="T73" fmla="*/ 336 h 576"/>
              <a:gd name="T74" fmla="*/ 350 w 1044"/>
              <a:gd name="T75" fmla="*/ 336 h 576"/>
              <a:gd name="T76" fmla="*/ 350 w 1044"/>
              <a:gd name="T77" fmla="*/ 224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TextBox 16"/>
          <p:cNvSpPr txBox="1"/>
          <p:nvPr userDrawn="1"/>
        </p:nvSpPr>
        <p:spPr>
          <a:xfrm>
            <a:off x="7221538" y="4951413"/>
            <a:ext cx="19050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aseline="30000" dirty="0">
                <a:solidFill>
                  <a:schemeClr val="bg1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© 2014 HDR, Inc., all rights reserved.</a:t>
            </a:r>
          </a:p>
        </p:txBody>
      </p:sp>
      <p:sp>
        <p:nvSpPr>
          <p:cNvPr id="15" name="Picture Placeholder 53"/>
          <p:cNvSpPr>
            <a:spLocks noGrp="1"/>
          </p:cNvSpPr>
          <p:nvPr>
            <p:ph type="pic" sz="quarter" idx="13"/>
          </p:nvPr>
        </p:nvSpPr>
        <p:spPr>
          <a:xfrm>
            <a:off x="6453188" y="2379664"/>
            <a:ext cx="2151062" cy="2381249"/>
          </a:xfrm>
          <a:prstGeom prst="rect">
            <a:avLst/>
          </a:prstGeom>
          <a:solidFill>
            <a:schemeClr val="accent5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2152650" y="1"/>
            <a:ext cx="4294981" cy="2379662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0"/>
            <a:ext cx="539750" cy="4760913"/>
          </a:xfrm>
          <a:prstGeom prst="rect">
            <a:avLst/>
          </a:prstGeom>
          <a:solidFill>
            <a:srgbClr val="004C97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2152650" y="4760912"/>
            <a:ext cx="2151063" cy="386177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8132673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3"/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8604250" cy="5143501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01071" y="4017776"/>
            <a:ext cx="8103180" cy="7078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None/>
              <a:defRPr lang="en-US" sz="2400" b="1" kern="1200" baseline="0" dirty="0" smtClean="0">
                <a:solidFill>
                  <a:srgbClr val="FFFFFF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itle 3"/>
          <p:cNvSpPr>
            <a:spLocks noGrp="1"/>
          </p:cNvSpPr>
          <p:nvPr>
            <p:ph type="title"/>
          </p:nvPr>
        </p:nvSpPr>
        <p:spPr>
          <a:xfrm>
            <a:off x="501071" y="2955800"/>
            <a:ext cx="8103180" cy="1108945"/>
          </a:xfrm>
        </p:spPr>
        <p:txBody>
          <a:bodyPr>
            <a:noAutofit/>
          </a:bodyPr>
          <a:lstStyle>
            <a:lvl1pPr>
              <a:lnSpc>
                <a:spcPts val="32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763835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3542808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53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303714" cy="5143500"/>
          </a:xfrm>
          <a:prstGeom prst="rect">
            <a:avLst/>
          </a:prstGeo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613107" y="904329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7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5429400" y="999226"/>
            <a:ext cx="3714600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8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4613107" y="1743835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9" name="Text Placeholder 12"/>
          <p:cNvSpPr>
            <a:spLocks noGrp="1"/>
          </p:cNvSpPr>
          <p:nvPr>
            <p:ph type="body" sz="quarter" idx="26"/>
          </p:nvPr>
        </p:nvSpPr>
        <p:spPr>
          <a:xfrm>
            <a:off x="5429400" y="1838732"/>
            <a:ext cx="3714600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613107" y="2582035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5429400" y="2676932"/>
            <a:ext cx="3714600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2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4613107" y="3420235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3" name="Text Placeholder 12"/>
          <p:cNvSpPr>
            <a:spLocks noGrp="1"/>
          </p:cNvSpPr>
          <p:nvPr>
            <p:ph type="body" sz="quarter" idx="30"/>
          </p:nvPr>
        </p:nvSpPr>
        <p:spPr>
          <a:xfrm>
            <a:off x="5429400" y="3515132"/>
            <a:ext cx="3714600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577970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18834" y="1466041"/>
            <a:ext cx="1119991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535128" y="1560938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718834" y="2305547"/>
            <a:ext cx="1119991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5535128" y="2400444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4718834" y="3143747"/>
            <a:ext cx="1119991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5535128" y="3238644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718834" y="3981947"/>
            <a:ext cx="1119991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5535128" y="4076844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36382" y="1466041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1152675" y="1560938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36382" y="2305547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6"/>
          </p:nvPr>
        </p:nvSpPr>
        <p:spPr>
          <a:xfrm>
            <a:off x="1152675" y="2400444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336382" y="3143747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1152675" y="3238644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336382" y="3981947"/>
            <a:ext cx="1111417" cy="769441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4400" b="1" spc="0">
                <a:ln>
                  <a:solidFill>
                    <a:schemeClr val="tx1"/>
                  </a:solidFill>
                </a:ln>
                <a:noFill/>
                <a:latin typeface="+mj-lt"/>
              </a:defRPr>
            </a:lvl1pPr>
            <a:lvl2pPr>
              <a:defRPr>
                <a:ln>
                  <a:solidFill>
                    <a:schemeClr val="accent1"/>
                  </a:solidFill>
                </a:ln>
                <a:noFill/>
              </a:defRPr>
            </a:lvl2pPr>
            <a:lvl3pPr>
              <a:defRPr>
                <a:ln>
                  <a:solidFill>
                    <a:schemeClr val="accent1"/>
                  </a:solidFill>
                </a:ln>
                <a:noFill/>
              </a:defRPr>
            </a:lvl3pPr>
            <a:lvl4pPr>
              <a:defRPr>
                <a:ln>
                  <a:solidFill>
                    <a:schemeClr val="accent1"/>
                  </a:solidFill>
                </a:ln>
                <a:noFill/>
              </a:defRPr>
            </a:lvl4pPr>
            <a:lvl5pPr>
              <a:defRPr>
                <a:ln>
                  <a:solidFill>
                    <a:schemeClr val="accent1"/>
                  </a:solidFill>
                </a:ln>
                <a:noFill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0"/>
          </p:nvPr>
        </p:nvSpPr>
        <p:spPr>
          <a:xfrm>
            <a:off x="1152675" y="4076844"/>
            <a:ext cx="3453447" cy="57964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32" name="Picture Placeholder 53"/>
          <p:cNvSpPr>
            <a:spLocks noGrp="1"/>
          </p:cNvSpPr>
          <p:nvPr>
            <p:ph type="pic" sz="quarter" idx="12"/>
          </p:nvPr>
        </p:nvSpPr>
        <p:spPr>
          <a:xfrm>
            <a:off x="4303713" y="-1"/>
            <a:ext cx="4840287" cy="1189039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3" name="Picture Placeholder 53"/>
          <p:cNvSpPr>
            <a:spLocks noGrp="1"/>
          </p:cNvSpPr>
          <p:nvPr>
            <p:ph type="pic" sz="quarter" idx="31"/>
          </p:nvPr>
        </p:nvSpPr>
        <p:spPr>
          <a:xfrm>
            <a:off x="0" y="-1"/>
            <a:ext cx="4303713" cy="1189039"/>
          </a:xfrm>
          <a:prstGeom prst="rect">
            <a:avLst/>
          </a:prstGeom>
          <a:solidFill>
            <a:schemeClr val="accent2"/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935772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04249" cy="5143500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763835"/>
          </a:xfrm>
          <a:prstGeom prst="rect">
            <a:avLst/>
          </a:prstGeom>
          <a:solidFill>
            <a:schemeClr val="accent2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8774" y="2833689"/>
            <a:ext cx="2012951" cy="18541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500" b="1" kern="1200" spc="-300" dirty="0">
                <a:ln>
                  <a:noFill/>
                </a:ln>
                <a:solidFill>
                  <a:srgbClr val="FFFFFF"/>
                </a:solidFill>
                <a:latin typeface="+mj-lt"/>
                <a:ea typeface="+mn-ea"/>
                <a:cs typeface="+mn-cs"/>
              </a:defRPr>
            </a:lvl1pPr>
            <a:lvl2pPr marL="560070" indent="-285750">
              <a:buFont typeface="Arial" pitchFamily="34" charset="0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2143570" y="3335965"/>
            <a:ext cx="5875965" cy="1113745"/>
          </a:xfrm>
        </p:spPr>
        <p:txBody>
          <a:bodyPr/>
          <a:lstStyle>
            <a:lvl1pPr>
              <a:lnSpc>
                <a:spcPts val="34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3801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icture Placeholder 53"/>
          <p:cNvSpPr>
            <a:spLocks noGrp="1"/>
          </p:cNvSpPr>
          <p:nvPr>
            <p:ph type="pic" sz="quarter" idx="11"/>
          </p:nvPr>
        </p:nvSpPr>
        <p:spPr>
          <a:xfrm>
            <a:off x="-1" y="-1"/>
            <a:ext cx="8604251" cy="2379664"/>
          </a:xfrm>
          <a:prstGeom prst="rect">
            <a:avLst/>
          </a:prstGeom>
          <a:solidFill>
            <a:schemeClr val="bg1"/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8774" y="2833689"/>
            <a:ext cx="2012951" cy="18541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1500" b="1" kern="1200" spc="-300" dirty="0">
                <a:ln>
                  <a:solidFill>
                    <a:schemeClr val="tx1"/>
                  </a:solidFill>
                </a:ln>
                <a:noFill/>
                <a:latin typeface="+mj-lt"/>
                <a:ea typeface="+mn-ea"/>
                <a:cs typeface="+mn-cs"/>
              </a:defRPr>
            </a:lvl1pPr>
            <a:lvl2pPr marL="560070" indent="-285750">
              <a:buFont typeface="Arial" pitchFamily="34" charset="0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604250" y="0"/>
            <a:ext cx="539750" cy="2379663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8604250" y="2379664"/>
            <a:ext cx="539750" cy="2763836"/>
          </a:xfrm>
          <a:prstGeom prst="rect">
            <a:avLst/>
          </a:prstGeom>
          <a:solidFill>
            <a:schemeClr val="accent5"/>
          </a:solidFill>
        </p:spPr>
        <p:txBody>
          <a:bodyPr vert="vert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>
          <a:xfrm>
            <a:off x="2143570" y="3335965"/>
            <a:ext cx="5875965" cy="1113745"/>
          </a:xfrm>
        </p:spPr>
        <p:txBody>
          <a:bodyPr/>
          <a:lstStyle>
            <a:lvl1pPr>
              <a:lnSpc>
                <a:spcPts val="34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7507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39700"/>
            <a:ext cx="91440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8600" tIns="45720" rIns="22860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Add Title</a:t>
            </a:r>
          </a:p>
        </p:txBody>
      </p:sp>
      <p:sp>
        <p:nvSpPr>
          <p:cNvPr id="1027" name="Text Placeholder 6"/>
          <p:cNvSpPr>
            <a:spLocks noGrp="1"/>
          </p:cNvSpPr>
          <p:nvPr>
            <p:ph type="body" idx="1"/>
          </p:nvPr>
        </p:nvSpPr>
        <p:spPr bwMode="auto">
          <a:xfrm>
            <a:off x="0" y="1189038"/>
            <a:ext cx="9144000" cy="321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8600" tIns="45720" rIns="2286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  <p:sldLayoutId id="2147483954" r:id="rId17"/>
    <p:sldLayoutId id="2147483955" r:id="rId18"/>
    <p:sldLayoutId id="2147483956" r:id="rId19"/>
    <p:sldLayoutId id="2147483957" r:id="rId20"/>
    <p:sldLayoutId id="2147483958" r:id="rId21"/>
    <p:sldLayoutId id="2147483959" r:id="rId22"/>
    <p:sldLayoutId id="2147483960" r:id="rId23"/>
    <p:sldLayoutId id="2147483961" r:id="rId24"/>
    <p:sldLayoutId id="2147483962" r:id="rId25"/>
    <p:sldLayoutId id="2147483963" r:id="rId26"/>
    <p:sldLayoutId id="2147483964" r:id="rId27"/>
    <p:sldLayoutId id="2147483975" r:id="rId28"/>
    <p:sldLayoutId id="2147483965" r:id="rId29"/>
    <p:sldLayoutId id="2147483966" r:id="rId30"/>
    <p:sldLayoutId id="2147483967" r:id="rId31"/>
    <p:sldLayoutId id="2147483968" r:id="rId32"/>
    <p:sldLayoutId id="2147483969" r:id="rId33"/>
    <p:sldLayoutId id="2147483976" r:id="rId34"/>
    <p:sldLayoutId id="2147483977" r:id="rId35"/>
    <p:sldLayoutId id="2147483978" r:id="rId36"/>
    <p:sldLayoutId id="2147483970" r:id="rId37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5125" indent="-182563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7688" indent="-1825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0250" indent="-182563" algn="l" rtl="0" eaLnBrk="0" fontAlgn="base" hangingPunct="0">
        <a:spcBef>
          <a:spcPct val="20000"/>
        </a:spcBef>
        <a:spcAft>
          <a:spcPct val="0"/>
        </a:spcAft>
        <a:buSzPct val="100000"/>
        <a:buFont typeface="Arial Narrow" panose="020B060602020203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82563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§"/>
        <a:tabLst>
          <a:tab pos="1485900" algn="l"/>
        </a:tabLst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8675" b="8675"/>
          <a:stretch>
            <a:fillRect/>
          </a:stretch>
        </p:blipFill>
        <p:spPr>
          <a:xfrm>
            <a:off x="4303713" y="0"/>
            <a:ext cx="4300537" cy="2379663"/>
          </a:xfrm>
        </p:spPr>
      </p:pic>
      <p:sp>
        <p:nvSpPr>
          <p:cNvPr id="4096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456113" y="3509963"/>
            <a:ext cx="4687887" cy="708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altLang="en-US"/>
              <a:t>A Case Study by the Pikes Peak Area Council of Governments</a:t>
            </a:r>
          </a:p>
          <a:p>
            <a:pPr>
              <a:spcBef>
                <a:spcPct val="0"/>
              </a:spcBef>
            </a:pPr>
            <a:r>
              <a:rPr altLang="en-US" sz="1400" b="0"/>
              <a:t>	                                        </a:t>
            </a:r>
          </a:p>
        </p:txBody>
      </p:sp>
      <p:pic>
        <p:nvPicPr>
          <p:cNvPr id="40963" name="Picture Placeholder 11"/>
          <p:cNvPicPr>
            <a:picLocks noGrp="1" noChangeAspect="1"/>
          </p:cNvPicPr>
          <p:nvPr>
            <p:ph type="pic" sz="quarter" idx="18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7" b="7167"/>
          <a:stretch>
            <a:fillRect/>
          </a:stretch>
        </p:blipFill>
        <p:spPr>
          <a:xfrm>
            <a:off x="2152650" y="2389188"/>
            <a:ext cx="2151063" cy="2763837"/>
          </a:xfrm>
        </p:spPr>
      </p:pic>
      <p:sp>
        <p:nvSpPr>
          <p:cNvPr id="40964" name="Title 1"/>
          <p:cNvSpPr>
            <a:spLocks noGrp="1"/>
          </p:cNvSpPr>
          <p:nvPr>
            <p:ph type="title"/>
          </p:nvPr>
        </p:nvSpPr>
        <p:spPr>
          <a:xfrm>
            <a:off x="4267200" y="2533650"/>
            <a:ext cx="4876800" cy="876300"/>
          </a:xfrm>
        </p:spPr>
        <p:txBody>
          <a:bodyPr/>
          <a:lstStyle/>
          <a:p>
            <a:pPr eaLnBrk="1" hangingPunct="1"/>
            <a:r>
              <a:rPr lang="en-US" altLang="en-US" sz="2500" smtClean="0"/>
              <a:t>Portfolio Optimization Using Multiple Scoring Techniques</a:t>
            </a:r>
          </a:p>
        </p:txBody>
      </p:sp>
      <p:sp>
        <p:nvSpPr>
          <p:cNvPr id="40965" name="Picture Placeholder 10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40966" name="Picture Placeholder 8"/>
          <p:cNvSpPr>
            <a:spLocks noGrp="1"/>
          </p:cNvSpPr>
          <p:nvPr>
            <p:ph type="pic" sz="quarter" idx="14"/>
          </p:nvPr>
        </p:nvSpPr>
        <p:spPr/>
      </p:sp>
      <p:pic>
        <p:nvPicPr>
          <p:cNvPr id="40967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688" y="4476750"/>
            <a:ext cx="14319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8" name="Freeform 6"/>
          <p:cNvSpPr>
            <a:spLocks noChangeAspect="1" noEditPoints="1"/>
          </p:cNvSpPr>
          <p:nvPr/>
        </p:nvSpPr>
        <p:spPr bwMode="auto">
          <a:xfrm>
            <a:off x="8534400" y="4643438"/>
            <a:ext cx="449263" cy="247650"/>
          </a:xfrm>
          <a:custGeom>
            <a:avLst/>
            <a:gdLst>
              <a:gd name="T0" fmla="*/ 128312347 w 1044"/>
              <a:gd name="T1" fmla="*/ 51815165 h 576"/>
              <a:gd name="T2" fmla="*/ 128312347 w 1044"/>
              <a:gd name="T3" fmla="*/ 51815165 h 576"/>
              <a:gd name="T4" fmla="*/ 76468943 w 1044"/>
              <a:gd name="T5" fmla="*/ 103815207 h 576"/>
              <a:gd name="T6" fmla="*/ 64248479 w 1044"/>
              <a:gd name="T7" fmla="*/ 103815207 h 576"/>
              <a:gd name="T8" fmla="*/ 64248479 w 1044"/>
              <a:gd name="T9" fmla="*/ 84199271 h 576"/>
              <a:gd name="T10" fmla="*/ 76468943 w 1044"/>
              <a:gd name="T11" fmla="*/ 84199271 h 576"/>
              <a:gd name="T12" fmla="*/ 108870946 w 1044"/>
              <a:gd name="T13" fmla="*/ 51815165 h 576"/>
              <a:gd name="T14" fmla="*/ 76468943 w 1044"/>
              <a:gd name="T15" fmla="*/ 19430635 h 576"/>
              <a:gd name="T16" fmla="*/ 64248479 w 1044"/>
              <a:gd name="T17" fmla="*/ 19430635 h 576"/>
              <a:gd name="T18" fmla="*/ 64248479 w 1044"/>
              <a:gd name="T19" fmla="*/ 0 h 576"/>
              <a:gd name="T20" fmla="*/ 76468943 w 1044"/>
              <a:gd name="T21" fmla="*/ 0 h 576"/>
              <a:gd name="T22" fmla="*/ 128312347 w 1044"/>
              <a:gd name="T23" fmla="*/ 51815165 h 576"/>
              <a:gd name="T24" fmla="*/ 128312347 w 1044"/>
              <a:gd name="T25" fmla="*/ 51815165 h 576"/>
              <a:gd name="T26" fmla="*/ 128312347 w 1044"/>
              <a:gd name="T27" fmla="*/ 51815165 h 576"/>
              <a:gd name="T28" fmla="*/ 128312347 w 1044"/>
              <a:gd name="T29" fmla="*/ 51815165 h 576"/>
              <a:gd name="T30" fmla="*/ 128312347 w 1044"/>
              <a:gd name="T31" fmla="*/ 18690265 h 576"/>
              <a:gd name="T32" fmla="*/ 151826778 w 1044"/>
              <a:gd name="T33" fmla="*/ 18690265 h 576"/>
              <a:gd name="T34" fmla="*/ 167009623 w 1044"/>
              <a:gd name="T35" fmla="*/ 23501810 h 576"/>
              <a:gd name="T36" fmla="*/ 171823276 w 1044"/>
              <a:gd name="T37" fmla="*/ 35345157 h 576"/>
              <a:gd name="T38" fmla="*/ 152752415 w 1044"/>
              <a:gd name="T39" fmla="*/ 52000042 h 576"/>
              <a:gd name="T40" fmla="*/ 146827654 w 1044"/>
              <a:gd name="T41" fmla="*/ 52000042 h 576"/>
              <a:gd name="T42" fmla="*/ 139976827 w 1044"/>
              <a:gd name="T43" fmla="*/ 66804446 h 576"/>
              <a:gd name="T44" fmla="*/ 178304021 w 1044"/>
              <a:gd name="T45" fmla="*/ 106590949 h 576"/>
              <a:gd name="T46" fmla="*/ 193301394 w 1044"/>
              <a:gd name="T47" fmla="*/ 94007239 h 576"/>
              <a:gd name="T48" fmla="*/ 166083556 w 1044"/>
              <a:gd name="T49" fmla="*/ 66619138 h 576"/>
              <a:gd name="T50" fmla="*/ 191264650 w 1044"/>
              <a:gd name="T51" fmla="*/ 35715342 h 576"/>
              <a:gd name="T52" fmla="*/ 180525806 w 1044"/>
              <a:gd name="T53" fmla="*/ 9252479 h 576"/>
              <a:gd name="T54" fmla="*/ 150345588 w 1044"/>
              <a:gd name="T55" fmla="*/ 0 h 576"/>
              <a:gd name="T56" fmla="*/ 128312347 w 1044"/>
              <a:gd name="T57" fmla="*/ 0 h 576"/>
              <a:gd name="T58" fmla="*/ 128312347 w 1044"/>
              <a:gd name="T59" fmla="*/ 18690265 h 576"/>
              <a:gd name="T60" fmla="*/ 64804033 w 1044"/>
              <a:gd name="T61" fmla="*/ 41452134 h 576"/>
              <a:gd name="T62" fmla="*/ 21107612 w 1044"/>
              <a:gd name="T63" fmla="*/ 41452134 h 576"/>
              <a:gd name="T64" fmla="*/ 21107612 w 1044"/>
              <a:gd name="T65" fmla="*/ 0 h 576"/>
              <a:gd name="T66" fmla="*/ 0 w 1044"/>
              <a:gd name="T67" fmla="*/ 0 h 576"/>
              <a:gd name="T68" fmla="*/ 0 w 1044"/>
              <a:gd name="T69" fmla="*/ 103815207 h 576"/>
              <a:gd name="T70" fmla="*/ 21107612 w 1044"/>
              <a:gd name="T71" fmla="*/ 103815207 h 576"/>
              <a:gd name="T72" fmla="*/ 21107612 w 1044"/>
              <a:gd name="T73" fmla="*/ 62178208 h 576"/>
              <a:gd name="T74" fmla="*/ 64804033 w 1044"/>
              <a:gd name="T75" fmla="*/ 62178208 h 576"/>
              <a:gd name="T76" fmla="*/ 64804033 w 1044"/>
              <a:gd name="T77" fmla="*/ 41452134 h 57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44"/>
              <a:gd name="T118" fmla="*/ 0 h 576"/>
              <a:gd name="T119" fmla="*/ 1044 w 1044"/>
              <a:gd name="T120" fmla="*/ 576 h 57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44" h="576">
                <a:moveTo>
                  <a:pt x="693" y="280"/>
                </a:moveTo>
                <a:cubicBezTo>
                  <a:pt x="693" y="280"/>
                  <a:pt x="693" y="280"/>
                  <a:pt x="693" y="280"/>
                </a:cubicBezTo>
                <a:cubicBezTo>
                  <a:pt x="693" y="442"/>
                  <a:pt x="575" y="561"/>
                  <a:pt x="413" y="561"/>
                </a:cubicBezTo>
                <a:cubicBezTo>
                  <a:pt x="347" y="561"/>
                  <a:pt x="347" y="561"/>
                  <a:pt x="347" y="561"/>
                </a:cubicBezTo>
                <a:cubicBezTo>
                  <a:pt x="347" y="455"/>
                  <a:pt x="347" y="455"/>
                  <a:pt x="347" y="455"/>
                </a:cubicBezTo>
                <a:cubicBezTo>
                  <a:pt x="413" y="455"/>
                  <a:pt x="413" y="455"/>
                  <a:pt x="413" y="455"/>
                </a:cubicBezTo>
                <a:cubicBezTo>
                  <a:pt x="516" y="455"/>
                  <a:pt x="588" y="383"/>
                  <a:pt x="588" y="280"/>
                </a:cubicBezTo>
                <a:cubicBezTo>
                  <a:pt x="588" y="177"/>
                  <a:pt x="516" y="105"/>
                  <a:pt x="413" y="105"/>
                </a:cubicBezTo>
                <a:cubicBezTo>
                  <a:pt x="347" y="105"/>
                  <a:pt x="347" y="105"/>
                  <a:pt x="347" y="105"/>
                </a:cubicBezTo>
                <a:cubicBezTo>
                  <a:pt x="347" y="0"/>
                  <a:pt x="347" y="0"/>
                  <a:pt x="347" y="0"/>
                </a:cubicBezTo>
                <a:cubicBezTo>
                  <a:pt x="413" y="0"/>
                  <a:pt x="413" y="0"/>
                  <a:pt x="413" y="0"/>
                </a:cubicBezTo>
                <a:cubicBezTo>
                  <a:pt x="575" y="0"/>
                  <a:pt x="693" y="118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ubicBezTo>
                  <a:pt x="693" y="280"/>
                  <a:pt x="693" y="280"/>
                  <a:pt x="693" y="280"/>
                </a:cubicBezTo>
                <a:close/>
                <a:moveTo>
                  <a:pt x="693" y="101"/>
                </a:moveTo>
                <a:cubicBezTo>
                  <a:pt x="820" y="101"/>
                  <a:pt x="820" y="101"/>
                  <a:pt x="820" y="101"/>
                </a:cubicBezTo>
                <a:cubicBezTo>
                  <a:pt x="858" y="101"/>
                  <a:pt x="884" y="109"/>
                  <a:pt x="902" y="127"/>
                </a:cubicBezTo>
                <a:cubicBezTo>
                  <a:pt x="919" y="144"/>
                  <a:pt x="928" y="166"/>
                  <a:pt x="928" y="191"/>
                </a:cubicBezTo>
                <a:cubicBezTo>
                  <a:pt x="928" y="247"/>
                  <a:pt x="879" y="281"/>
                  <a:pt x="825" y="281"/>
                </a:cubicBezTo>
                <a:cubicBezTo>
                  <a:pt x="793" y="281"/>
                  <a:pt x="793" y="281"/>
                  <a:pt x="793" y="281"/>
                </a:cubicBezTo>
                <a:cubicBezTo>
                  <a:pt x="756" y="361"/>
                  <a:pt x="756" y="361"/>
                  <a:pt x="756" y="361"/>
                </a:cubicBezTo>
                <a:cubicBezTo>
                  <a:pt x="963" y="576"/>
                  <a:pt x="963" y="576"/>
                  <a:pt x="963" y="576"/>
                </a:cubicBezTo>
                <a:cubicBezTo>
                  <a:pt x="1044" y="508"/>
                  <a:pt x="1044" y="508"/>
                  <a:pt x="1044" y="508"/>
                </a:cubicBezTo>
                <a:cubicBezTo>
                  <a:pt x="897" y="360"/>
                  <a:pt x="897" y="360"/>
                  <a:pt x="897" y="360"/>
                </a:cubicBezTo>
                <a:cubicBezTo>
                  <a:pt x="978" y="345"/>
                  <a:pt x="1033" y="271"/>
                  <a:pt x="1033" y="193"/>
                </a:cubicBezTo>
                <a:cubicBezTo>
                  <a:pt x="1033" y="135"/>
                  <a:pt x="1017" y="90"/>
                  <a:pt x="975" y="50"/>
                </a:cubicBezTo>
                <a:cubicBezTo>
                  <a:pt x="932" y="10"/>
                  <a:pt x="884" y="0"/>
                  <a:pt x="812" y="0"/>
                </a:cubicBezTo>
                <a:cubicBezTo>
                  <a:pt x="693" y="0"/>
                  <a:pt x="693" y="0"/>
                  <a:pt x="693" y="0"/>
                </a:cubicBezTo>
                <a:lnTo>
                  <a:pt x="693" y="101"/>
                </a:lnTo>
                <a:close/>
                <a:moveTo>
                  <a:pt x="350" y="224"/>
                </a:moveTo>
                <a:cubicBezTo>
                  <a:pt x="114" y="224"/>
                  <a:pt x="114" y="224"/>
                  <a:pt x="114" y="224"/>
                </a:cubicBezTo>
                <a:cubicBezTo>
                  <a:pt x="114" y="0"/>
                  <a:pt x="114" y="0"/>
                  <a:pt x="11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61"/>
                  <a:pt x="0" y="561"/>
                  <a:pt x="0" y="561"/>
                </a:cubicBezTo>
                <a:cubicBezTo>
                  <a:pt x="114" y="561"/>
                  <a:pt x="114" y="561"/>
                  <a:pt x="114" y="561"/>
                </a:cubicBezTo>
                <a:cubicBezTo>
                  <a:pt x="114" y="336"/>
                  <a:pt x="114" y="336"/>
                  <a:pt x="114" y="336"/>
                </a:cubicBezTo>
                <a:cubicBezTo>
                  <a:pt x="350" y="336"/>
                  <a:pt x="350" y="336"/>
                  <a:pt x="350" y="336"/>
                </a:cubicBezTo>
                <a:lnTo>
                  <a:pt x="350" y="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4306888" cy="2395538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sp>
        <p:nvSpPr>
          <p:cNvPr id="40970" name="TextBox 14"/>
          <p:cNvSpPr txBox="1">
            <a:spLocks noChangeArrowheads="1"/>
          </p:cNvSpPr>
          <p:nvPr/>
        </p:nvSpPr>
        <p:spPr bwMode="auto">
          <a:xfrm>
            <a:off x="228600" y="133350"/>
            <a:ext cx="347503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15</a:t>
            </a:r>
            <a:r>
              <a:rPr lang="en-US" altLang="en-US" sz="1000" i="1" baseline="30000">
                <a:solidFill>
                  <a:schemeClr val="bg2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 TRB  National Transportation Planning Applications Conference</a:t>
            </a:r>
          </a:p>
          <a:p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May 17 – 21, 2015   Atlantic City, New Jersey</a:t>
            </a:r>
          </a:p>
          <a:p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Corridor Management Session:  May 19, 2015  8:30 AM – 10:00 AM</a:t>
            </a:r>
          </a:p>
          <a:p>
            <a:endParaRPr lang="en-US" altLang="en-US" sz="1000" i="1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Authors:</a:t>
            </a:r>
          </a:p>
          <a:p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Craig T. Casper, Pikes Peak Area Council of Governments</a:t>
            </a:r>
          </a:p>
          <a:p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Maureen Paz de Araujo, HDR</a:t>
            </a:r>
          </a:p>
          <a:p>
            <a:r>
              <a:rPr lang="en-US" altLang="en-US" sz="1000" i="1">
                <a:solidFill>
                  <a:schemeClr val="bg2"/>
                </a:solidFill>
                <a:latin typeface="Arial Narrow" panose="020B0606020202030204" pitchFamily="34" charset="0"/>
              </a:rPr>
              <a:t>Katherine Haire, HDR</a:t>
            </a:r>
          </a:p>
          <a:p>
            <a:endParaRPr lang="en-US" altLang="en-US" sz="1000" i="1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9394" name="Title 7"/>
          <p:cNvSpPr>
            <a:spLocks noGrp="1"/>
          </p:cNvSpPr>
          <p:nvPr>
            <p:ph type="title"/>
          </p:nvPr>
        </p:nvSpPr>
        <p:spPr>
          <a:xfrm>
            <a:off x="304800" y="106363"/>
            <a:ext cx="8334375" cy="381000"/>
          </a:xfrm>
        </p:spPr>
        <p:txBody>
          <a:bodyPr/>
          <a:lstStyle/>
          <a:p>
            <a:pPr eaLnBrk="1" hangingPunct="1"/>
            <a:r>
              <a:rPr lang="en-US" altLang="en-US" smtClean="0"/>
              <a:t>Weighted Score Method Top Ranked Projects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7413" y="565150"/>
          <a:ext cx="7315200" cy="4530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96"/>
                <a:gridCol w="381000"/>
                <a:gridCol w="3402304"/>
                <a:gridCol w="1219200"/>
                <a:gridCol w="1828800"/>
              </a:tblGrid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Rank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14" marB="45714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ID#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14" marB="45714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Project Name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14" marB="45714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Sponsor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14" marB="45714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Eligible Funding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14" marB="45714">
                    <a:solidFill>
                      <a:srgbClr val="C00000"/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Black Forest Road Improvements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Safety, STP-Metro, FASTER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Briargate Pkwy/ Stapleton Rd Connection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PPRTA, STP-Metro, FASTER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</a:tr>
              <a:tr h="31389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Squirrel Creek Road Extension (Phases 2 and 3)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Fountain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STP-Metro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1390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Powers Blvd. (SH 21) Widening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 and CDOT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STP-Metro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I-25 HOV Lanes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7th Pot/FASTER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Route 6 Phase 4 Enhancements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TAP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</a:tr>
              <a:tr h="31390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Academy Blvd.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Bridge-On, Bridge-Off,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STP-Metro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Safety, FASTER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Route 1 and 7 Phase 2 Enhancements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TAP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Route 16 Phase 2 Enhancements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TAP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Route 12 Phase 4 Enhancements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TAP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Route 6 Phase 2 Enhancements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TAP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1389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Powers Blvd. (SH 21) Freeway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</a:tr>
              <a:tr h="31390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Mesa Ridge Parkway Extension: Powers Blvd to Marksheffel 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Road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 and Fountain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STP-Metro/PPRTA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Garrett Road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Safety, STP-Metro, FASTER</a:t>
                      </a:r>
                    </a:p>
                  </a:txBody>
                  <a:tcPr marL="45720" marR="9144" marT="9143" marB="0" anchor="ctr">
                    <a:solidFill>
                      <a:schemeClr val="bg2"/>
                    </a:solidFill>
                  </a:tcPr>
                </a:tc>
              </a:tr>
              <a:tr h="2692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4" marB="45714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8th Street Corridor Improvement Project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STP-Metro</a:t>
                      </a:r>
                    </a:p>
                  </a:txBody>
                  <a:tcPr marL="45720" marR="9144" marT="9143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8604250" cy="5148263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358775" y="2833688"/>
            <a:ext cx="2012950" cy="18542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Wingdings" pitchFamily="2" charset="2"/>
              <a:buNone/>
              <a:defRPr lang="en-US" sz="11500" b="1" kern="1200" cap="none" spc="-300" baseline="0" dirty="0">
                <a:ln>
                  <a:noFill/>
                </a:ln>
                <a:solidFill>
                  <a:srgbClr val="FFFFFF"/>
                </a:solidFill>
                <a:latin typeface="+mj-lt"/>
                <a:ea typeface="+mn-ea"/>
                <a:cs typeface="+mn-cs"/>
              </a:defRPr>
            </a:lvl1pPr>
            <a:lvl2pPr marL="560070" indent="-28575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smtClean="0"/>
              <a:t>03</a:t>
            </a:r>
            <a:endParaRPr/>
          </a:p>
        </p:txBody>
      </p:sp>
      <p:sp>
        <p:nvSpPr>
          <p:cNvPr id="61443" name="Title 2"/>
          <p:cNvSpPr txBox="1">
            <a:spLocks/>
          </p:cNvSpPr>
          <p:nvPr/>
        </p:nvSpPr>
        <p:spPr bwMode="auto">
          <a:xfrm>
            <a:off x="2143125" y="3335338"/>
            <a:ext cx="5876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400"/>
              </a:lnSpc>
            </a:pPr>
            <a:r>
              <a:rPr lang="en-US" altLang="en-US" sz="3600" b="1">
                <a:solidFill>
                  <a:srgbClr val="FFFFFF"/>
                </a:solidFill>
              </a:rPr>
              <a:t>Technique of Order Preference by Similarity to Ideal Solution (TOPSIS)</a:t>
            </a:r>
          </a:p>
        </p:txBody>
      </p:sp>
      <p:grpSp>
        <p:nvGrpSpPr>
          <p:cNvPr id="61444" name="Group 9"/>
          <p:cNvGrpSpPr>
            <a:grpSpLocks/>
          </p:cNvGrpSpPr>
          <p:nvPr/>
        </p:nvGrpSpPr>
        <p:grpSpPr bwMode="auto">
          <a:xfrm>
            <a:off x="8604250" y="0"/>
            <a:ext cx="539750" cy="5143500"/>
            <a:chOff x="8604249" y="0"/>
            <a:chExt cx="539751" cy="5143500"/>
          </a:xfrm>
        </p:grpSpPr>
        <p:sp>
          <p:nvSpPr>
            <p:cNvPr id="11" name="Rectangle 10"/>
            <p:cNvSpPr/>
            <p:nvPr/>
          </p:nvSpPr>
          <p:spPr>
            <a:xfrm>
              <a:off x="8604249" y="0"/>
              <a:ext cx="539751" cy="2379663"/>
            </a:xfrm>
            <a:prstGeom prst="rect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604249" y="2381250"/>
              <a:ext cx="539751" cy="2762250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303713" y="0"/>
            <a:ext cx="4840287" cy="2379663"/>
          </a:xfrm>
        </p:spPr>
      </p:sp>
      <p:sp>
        <p:nvSpPr>
          <p:cNvPr id="6349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03713" y="2419350"/>
            <a:ext cx="4840287" cy="2724150"/>
          </a:xfrm>
        </p:spPr>
      </p:sp>
      <p:sp>
        <p:nvSpPr>
          <p:cNvPr id="63491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6349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0" y="590550"/>
            <a:ext cx="4419600" cy="3810000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Supports evaluation of three criteria types: </a:t>
            </a:r>
            <a:endParaRPr lang="en-US" altLang="en-US" b="1" smtClean="0">
              <a:cs typeface="Times New Roman" panose="02020603050405020304" pitchFamily="18" charset="0"/>
            </a:endParaRPr>
          </a:p>
          <a:p>
            <a:pPr lvl="2" eaLnBrk="1" hangingPunct="1">
              <a:buFont typeface="Arial Narrow" panose="020B0606020202030204" pitchFamily="34" charset="0"/>
              <a:buChar char="–"/>
            </a:pPr>
            <a:r>
              <a:rPr lang="en-US" altLang="en-US" smtClean="0">
                <a:cs typeface="Times New Roman" panose="02020603050405020304" pitchFamily="18" charset="0"/>
              </a:rPr>
              <a:t>Qualitative benefits</a:t>
            </a:r>
          </a:p>
          <a:p>
            <a:pPr lvl="2" eaLnBrk="1" hangingPunct="1">
              <a:buFont typeface="Arial Narrow" panose="020B0606020202030204" pitchFamily="34" charset="0"/>
              <a:buChar char="–"/>
            </a:pPr>
            <a:r>
              <a:rPr lang="en-US" altLang="en-US" smtClean="0">
                <a:cs typeface="Times New Roman" panose="02020603050405020304" pitchFamily="18" charset="0"/>
              </a:rPr>
              <a:t>Quantitative benefits</a:t>
            </a:r>
          </a:p>
          <a:p>
            <a:pPr lvl="2" eaLnBrk="1" hangingPunct="1">
              <a:buFont typeface="Arial Narrow" panose="020B0606020202030204" pitchFamily="34" charset="0"/>
              <a:buChar char="–"/>
            </a:pPr>
            <a:r>
              <a:rPr lang="en-US" altLang="en-US" smtClean="0">
                <a:cs typeface="Times New Roman" panose="02020603050405020304" pitchFamily="18" charset="0"/>
              </a:rPr>
              <a:t>Cost attributes or criteria</a:t>
            </a: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Can be used to evaluate </a:t>
            </a:r>
            <a:r>
              <a:rPr lang="en-US" altLang="en-US" b="1" smtClean="0">
                <a:cs typeface="Times New Roman" panose="02020603050405020304" pitchFamily="18" charset="0"/>
              </a:rPr>
              <a:t>benefits </a:t>
            </a:r>
            <a:r>
              <a:rPr lang="en-US" altLang="en-US" smtClean="0">
                <a:cs typeface="Times New Roman" panose="02020603050405020304" pitchFamily="18" charset="0"/>
              </a:rPr>
              <a:t>(more is better), </a:t>
            </a:r>
            <a:r>
              <a:rPr lang="en-US" altLang="en-US" b="1" smtClean="0">
                <a:cs typeface="Times New Roman" panose="02020603050405020304" pitchFamily="18" charset="0"/>
              </a:rPr>
              <a:t>costs </a:t>
            </a:r>
            <a:r>
              <a:rPr lang="en-US" altLang="en-US" smtClean="0">
                <a:cs typeface="Times New Roman" panose="02020603050405020304" pitchFamily="18" charset="0"/>
              </a:rPr>
              <a:t>(less is better) or both </a:t>
            </a: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Ranks projects based geometric distance (proximity) to the </a:t>
            </a:r>
            <a:r>
              <a:rPr lang="en-US" altLang="en-US" b="1" smtClean="0">
                <a:cs typeface="Times New Roman" panose="02020603050405020304" pitchFamily="18" charset="0"/>
              </a:rPr>
              <a:t>ideal </a:t>
            </a:r>
            <a:r>
              <a:rPr lang="en-US" altLang="en-US" smtClean="0">
                <a:cs typeface="Times New Roman" panose="02020603050405020304" pitchFamily="18" charset="0"/>
              </a:rPr>
              <a:t>project and (separation)</a:t>
            </a:r>
            <a:r>
              <a:rPr lang="en-US" altLang="en-US" b="1" smtClean="0">
                <a:cs typeface="Times New Roman" panose="02020603050405020304" pitchFamily="18" charset="0"/>
              </a:rPr>
              <a:t> </a:t>
            </a:r>
            <a:r>
              <a:rPr lang="en-US" altLang="en-US" smtClean="0">
                <a:cs typeface="Times New Roman" panose="02020603050405020304" pitchFamily="18" charset="0"/>
              </a:rPr>
              <a:t>from the </a:t>
            </a:r>
            <a:r>
              <a:rPr lang="en-US" altLang="en-US" b="1" smtClean="0">
                <a:cs typeface="Times New Roman" panose="02020603050405020304" pitchFamily="18" charset="0"/>
              </a:rPr>
              <a:t>negative ideal </a:t>
            </a:r>
            <a:r>
              <a:rPr lang="en-US" altLang="en-US" smtClean="0">
                <a:cs typeface="Times New Roman" panose="02020603050405020304" pitchFamily="18" charset="0"/>
              </a:rPr>
              <a:t>project, where:</a:t>
            </a:r>
          </a:p>
          <a:p>
            <a:pPr marL="547688" lvl="1" eaLnBrk="1" hangingPunct="1">
              <a:buFont typeface="Arial Narrow" panose="020B0606020202030204" pitchFamily="34" charset="0"/>
              <a:buChar char="–"/>
            </a:pPr>
            <a:r>
              <a:rPr lang="en-US" altLang="en-US" smtClean="0">
                <a:solidFill>
                  <a:srgbClr val="C00000"/>
                </a:solidFill>
                <a:cs typeface="Times New Roman" panose="02020603050405020304" pitchFamily="18" charset="0"/>
              </a:rPr>
              <a:t>The</a:t>
            </a:r>
            <a:r>
              <a:rPr lang="en-US" altLang="en-US" b="1" smtClean="0">
                <a:solidFill>
                  <a:srgbClr val="C00000"/>
                </a:solidFill>
                <a:cs typeface="Times New Roman" panose="02020603050405020304" pitchFamily="18" charset="0"/>
              </a:rPr>
              <a:t> ideal </a:t>
            </a:r>
            <a:r>
              <a:rPr lang="en-US" altLang="en-US" smtClean="0">
                <a:solidFill>
                  <a:srgbClr val="C00000"/>
                </a:solidFill>
                <a:cs typeface="Times New Roman" panose="02020603050405020304" pitchFamily="18" charset="0"/>
              </a:rPr>
              <a:t>alternative/project</a:t>
            </a:r>
            <a:r>
              <a:rPr lang="en-US" altLang="en-US" b="1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mtClean="0">
                <a:solidFill>
                  <a:srgbClr val="C00000"/>
                </a:solidFill>
                <a:cs typeface="Times New Roman" panose="02020603050405020304" pitchFamily="18" charset="0"/>
              </a:rPr>
              <a:t>has the best score for all criteria </a:t>
            </a:r>
          </a:p>
          <a:p>
            <a:pPr marL="547688" lvl="1" eaLnBrk="1" hangingPunct="1">
              <a:buFont typeface="Arial Narrow" panose="020B0606020202030204" pitchFamily="34" charset="0"/>
              <a:buChar char="–"/>
            </a:pPr>
            <a:r>
              <a:rPr lang="en-US" altLang="en-US" smtClean="0">
                <a:solidFill>
                  <a:srgbClr val="C00000"/>
                </a:solidFill>
                <a:cs typeface="Times New Roman" panose="02020603050405020304" pitchFamily="18" charset="0"/>
              </a:rPr>
              <a:t>The</a:t>
            </a:r>
            <a:r>
              <a:rPr lang="en-US" altLang="en-US" b="1" smtClean="0">
                <a:solidFill>
                  <a:srgbClr val="C00000"/>
                </a:solidFill>
                <a:cs typeface="Times New Roman" panose="02020603050405020304" pitchFamily="18" charset="0"/>
              </a:rPr>
              <a:t> negative ideal </a:t>
            </a:r>
            <a:r>
              <a:rPr lang="en-US" altLang="en-US" smtClean="0">
                <a:solidFill>
                  <a:srgbClr val="C00000"/>
                </a:solidFill>
                <a:cs typeface="Times New Roman" panose="02020603050405020304" pitchFamily="18" charset="0"/>
              </a:rPr>
              <a:t>alternative/project</a:t>
            </a:r>
            <a:r>
              <a:rPr lang="en-US" altLang="en-US" b="1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mtClean="0">
                <a:solidFill>
                  <a:srgbClr val="C00000"/>
                </a:solidFill>
                <a:cs typeface="Times New Roman" panose="02020603050405020304" pitchFamily="18" charset="0"/>
              </a:rPr>
              <a:t>has the worst score for all criteria</a:t>
            </a:r>
          </a:p>
        </p:txBody>
      </p:sp>
      <p:sp>
        <p:nvSpPr>
          <p:cNvPr id="63493" name="Title 4"/>
          <p:cNvSpPr>
            <a:spLocks noGrp="1"/>
          </p:cNvSpPr>
          <p:nvPr>
            <p:ph type="title"/>
          </p:nvPr>
        </p:nvSpPr>
        <p:spPr>
          <a:xfrm>
            <a:off x="11113" y="4763"/>
            <a:ext cx="4303712" cy="603250"/>
          </a:xfrm>
        </p:spPr>
        <p:txBody>
          <a:bodyPr/>
          <a:lstStyle/>
          <a:p>
            <a:pPr eaLnBrk="1" hangingPunct="1"/>
            <a:r>
              <a:rPr lang="en-US" altLang="en-US" smtClean="0"/>
              <a:t>TOPSIS Method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Picture Placeholder 5"/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1" r="2531"/>
          <a:stretch>
            <a:fillRect/>
          </a:stretch>
        </p:blipFill>
        <p:spPr>
          <a:xfrm>
            <a:off x="4303713" y="0"/>
            <a:ext cx="4840287" cy="5143500"/>
          </a:xfrm>
        </p:spPr>
      </p:pic>
      <p:sp>
        <p:nvSpPr>
          <p:cNvPr id="65538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0" y="590550"/>
            <a:ext cx="4572000" cy="4552950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Construct </a:t>
            </a:r>
            <a:r>
              <a:rPr lang="en-US" altLang="en-US" b="1" smtClean="0"/>
              <a:t>normalized score </a:t>
            </a:r>
            <a:r>
              <a:rPr lang="en-US" altLang="en-US" smtClean="0"/>
              <a:t>decision matrix </a:t>
            </a:r>
          </a:p>
          <a:p>
            <a:pPr marL="342900" indent="-3429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Construct </a:t>
            </a:r>
            <a:r>
              <a:rPr lang="en-US" altLang="en-US" b="1" smtClean="0"/>
              <a:t>weighted, normalized score </a:t>
            </a:r>
            <a:r>
              <a:rPr lang="en-US" altLang="en-US" smtClean="0"/>
              <a:t>decision matrix </a:t>
            </a:r>
          </a:p>
          <a:p>
            <a:pPr marL="342900" indent="-3429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Determine </a:t>
            </a:r>
            <a:r>
              <a:rPr lang="en-US" altLang="en-US" b="1" smtClean="0"/>
              <a:t>ideal and negative ideal </a:t>
            </a:r>
            <a:r>
              <a:rPr lang="en-US" altLang="en-US" smtClean="0"/>
              <a:t>projects</a:t>
            </a:r>
          </a:p>
          <a:p>
            <a:pPr marL="342900" indent="-3429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Calculate </a:t>
            </a:r>
            <a:r>
              <a:rPr lang="en-US" altLang="en-US" b="1" smtClean="0"/>
              <a:t>separation measures </a:t>
            </a:r>
            <a:r>
              <a:rPr lang="en-US" altLang="en-US" smtClean="0"/>
              <a:t>(from ideal and negative ideal) for each project </a:t>
            </a:r>
          </a:p>
          <a:p>
            <a:pPr marL="342900" indent="-3429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Calculate </a:t>
            </a:r>
            <a:r>
              <a:rPr lang="en-US" altLang="en-US" b="1" smtClean="0"/>
              <a:t>measures of relative closeness to ideal </a:t>
            </a:r>
            <a:r>
              <a:rPr lang="en-US" altLang="en-US" smtClean="0"/>
              <a:t>for each project</a:t>
            </a:r>
          </a:p>
          <a:p>
            <a:pPr marL="342900" indent="-342900" eaLnBrk="1" hangingPunct="1"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Rank </a:t>
            </a:r>
            <a:r>
              <a:rPr lang="en-US" altLang="en-US" smtClean="0"/>
              <a:t>projects by order of closeness to the ideal project </a:t>
            </a:r>
          </a:p>
          <a:p>
            <a:pPr marL="342900" indent="-342900" eaLnBrk="1" hangingPunct="1"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Cut </a:t>
            </a:r>
            <a:r>
              <a:rPr lang="en-US" altLang="en-US" smtClean="0"/>
              <a:t>projects from</a:t>
            </a:r>
            <a:r>
              <a:rPr lang="en-US" altLang="en-US" b="1" smtClean="0"/>
              <a:t> </a:t>
            </a:r>
            <a:r>
              <a:rPr lang="en-US" altLang="en-US" smtClean="0"/>
              <a:t>the</a:t>
            </a:r>
            <a:r>
              <a:rPr lang="en-US" altLang="en-US" b="1" smtClean="0"/>
              <a:t> </a:t>
            </a:r>
            <a:r>
              <a:rPr lang="en-US" altLang="en-US" smtClean="0"/>
              <a:t>selected projects list based on available funding</a:t>
            </a:r>
          </a:p>
        </p:txBody>
      </p:sp>
      <p:sp>
        <p:nvSpPr>
          <p:cNvPr id="65539" name="Title 4"/>
          <p:cNvSpPr>
            <a:spLocks noGrp="1"/>
          </p:cNvSpPr>
          <p:nvPr>
            <p:ph type="title"/>
          </p:nvPr>
        </p:nvSpPr>
        <p:spPr>
          <a:xfrm>
            <a:off x="0" y="15875"/>
            <a:ext cx="4303713" cy="603250"/>
          </a:xfrm>
        </p:spPr>
        <p:txBody>
          <a:bodyPr/>
          <a:lstStyle/>
          <a:p>
            <a:pPr eaLnBrk="1" hangingPunct="1"/>
            <a:r>
              <a:rPr lang="en-US" altLang="en-US" smtClean="0"/>
              <a:t>TOPSIS Ranking Process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7586" name="Title 7"/>
          <p:cNvSpPr>
            <a:spLocks noGrp="1"/>
          </p:cNvSpPr>
          <p:nvPr>
            <p:ph type="title"/>
          </p:nvPr>
        </p:nvSpPr>
        <p:spPr>
          <a:xfrm>
            <a:off x="304800" y="106363"/>
            <a:ext cx="8334375" cy="381000"/>
          </a:xfrm>
        </p:spPr>
        <p:txBody>
          <a:bodyPr/>
          <a:lstStyle/>
          <a:p>
            <a:pPr eaLnBrk="1" hangingPunct="1"/>
            <a:r>
              <a:rPr lang="en-US" altLang="en-US" smtClean="0"/>
              <a:t>TOPSIS Top Ranked Projects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7413" y="565150"/>
          <a:ext cx="7315200" cy="4397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81000"/>
                <a:gridCol w="3352800"/>
                <a:gridCol w="1219200"/>
                <a:gridCol w="1828800"/>
              </a:tblGrid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Rank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21" marB="45721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ID#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21" marB="45721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Project Name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21" marB="45721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Sponsor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21" marB="45721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Eligible Funding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21" marB="45721">
                    <a:solidFill>
                      <a:srgbClr val="C00000"/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I-25 HOV Lanes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CDOT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7th Pot/FASTER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Briargate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Parkway/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Stapleton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Road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Connection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Paso County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PPRTA, STP-Metro, FASTER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Squirrel Creek Road Extension (Phases 2 and 3)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Fountain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STP-Metro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SH 85 Widening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CDOT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US 24 West/Ridge Road Overpass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CDOT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Dublin Road Widening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 Peterson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Road to Marksheffel Road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Colorado Springs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STP-Metro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31395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Mesa Ridge Parkway Extension: Powers Blvd to Marksheffel Rd.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Paso County and Fountain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STP-Metro/PPRTA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Garrett Road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Paso County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Safety, STP-Metro, FASTER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31395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Boulevard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(SH 21) Widening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Colorado Springs and CDOT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STP-Metro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I-25 Widening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CDOT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7th Pot/FASTER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Boulevard: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SH 83 to I-25 (at Northgate Rd)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Local, Private, CDOT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Local, Private, FASTER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Boulevard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(SH 21) Widening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CDOT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US 24 East Widening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CDOT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Boulevard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(SH 21)/Stewart Interchange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CDOT</a:t>
                      </a: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26924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Highway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105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Paso County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Safety, STP-Metro, FASTER</a:t>
                      </a: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8604250" cy="5148263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358775" y="2833688"/>
            <a:ext cx="2012950" cy="18542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Wingdings" pitchFamily="2" charset="2"/>
              <a:buNone/>
              <a:defRPr lang="en-US" sz="11500" b="1" kern="1200" cap="none" spc="-300" baseline="0" dirty="0">
                <a:ln>
                  <a:noFill/>
                </a:ln>
                <a:solidFill>
                  <a:srgbClr val="FFFFFF"/>
                </a:solidFill>
                <a:latin typeface="+mj-lt"/>
                <a:ea typeface="+mn-ea"/>
                <a:cs typeface="+mn-cs"/>
              </a:defRPr>
            </a:lvl1pPr>
            <a:lvl2pPr marL="560070" indent="-28575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smtClean="0"/>
              <a:t>04</a:t>
            </a:r>
            <a:endParaRPr/>
          </a:p>
        </p:txBody>
      </p:sp>
      <p:sp>
        <p:nvSpPr>
          <p:cNvPr id="69635" name="Title 2"/>
          <p:cNvSpPr txBox="1">
            <a:spLocks/>
          </p:cNvSpPr>
          <p:nvPr/>
        </p:nvSpPr>
        <p:spPr bwMode="auto">
          <a:xfrm>
            <a:off x="2143125" y="3335338"/>
            <a:ext cx="5876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400"/>
              </a:lnSpc>
            </a:pPr>
            <a:r>
              <a:rPr lang="en-US" altLang="en-US" sz="3600" b="1">
                <a:solidFill>
                  <a:srgbClr val="FFFFFF"/>
                </a:solidFill>
              </a:rPr>
              <a:t>Logic Scoring of Preference (LSP)</a:t>
            </a:r>
          </a:p>
        </p:txBody>
      </p:sp>
      <p:grpSp>
        <p:nvGrpSpPr>
          <p:cNvPr id="69636" name="Group 7"/>
          <p:cNvGrpSpPr>
            <a:grpSpLocks/>
          </p:cNvGrpSpPr>
          <p:nvPr/>
        </p:nvGrpSpPr>
        <p:grpSpPr bwMode="auto">
          <a:xfrm>
            <a:off x="8604250" y="0"/>
            <a:ext cx="539750" cy="5143500"/>
            <a:chOff x="8604249" y="0"/>
            <a:chExt cx="539751" cy="5143500"/>
          </a:xfrm>
        </p:grpSpPr>
        <p:sp>
          <p:nvSpPr>
            <p:cNvPr id="10" name="Rectangle 9"/>
            <p:cNvSpPr/>
            <p:nvPr/>
          </p:nvSpPr>
          <p:spPr>
            <a:xfrm>
              <a:off x="8604249" y="0"/>
              <a:ext cx="539751" cy="2379663"/>
            </a:xfrm>
            <a:prstGeom prst="rect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604249" y="2381250"/>
              <a:ext cx="539751" cy="2762250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303713" y="0"/>
            <a:ext cx="4840287" cy="2379663"/>
          </a:xfrm>
        </p:spPr>
      </p:sp>
      <p:sp>
        <p:nvSpPr>
          <p:cNvPr id="7168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03713" y="2419350"/>
            <a:ext cx="4840287" cy="2724150"/>
          </a:xfrm>
        </p:spPr>
      </p:sp>
      <p:sp>
        <p:nvSpPr>
          <p:cNvPr id="7168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71684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0" y="742950"/>
            <a:ext cx="4310063" cy="3022600"/>
          </a:xfrm>
        </p:spPr>
        <p:txBody>
          <a:bodyPr/>
          <a:lstStyle/>
          <a:p>
            <a:pPr eaLnBrk="1" hangingPunct="1"/>
            <a:r>
              <a:rPr lang="en-US" altLang="en-US" smtClean="0"/>
              <a:t>Mimics human brain’s decision making process </a:t>
            </a:r>
          </a:p>
          <a:p>
            <a:pPr eaLnBrk="1" hangingPunct="1"/>
            <a:r>
              <a:rPr lang="en-US" altLang="en-US" smtClean="0"/>
              <a:t>Uses full continuum of logic functions OR (Yes/No) through AND to capture interdependencies among criteria and projects</a:t>
            </a:r>
          </a:p>
          <a:p>
            <a:pPr eaLnBrk="1" hangingPunct="1"/>
            <a:r>
              <a:rPr lang="en-US" altLang="en-US" smtClean="0"/>
              <a:t>Requires construction of a decision model upfront – preference aggregation structure</a:t>
            </a:r>
          </a:p>
          <a:p>
            <a:pPr eaLnBrk="1" hangingPunct="1"/>
            <a:r>
              <a:rPr lang="en-US" altLang="en-US" smtClean="0"/>
              <a:t>The model results are as good as the decision model – construction requires a collaborative process such as that used to develop evaluation criteria weighting</a:t>
            </a:r>
          </a:p>
        </p:txBody>
      </p:sp>
      <p:sp>
        <p:nvSpPr>
          <p:cNvPr id="7168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4303713" cy="603250"/>
          </a:xfrm>
        </p:spPr>
        <p:txBody>
          <a:bodyPr/>
          <a:lstStyle/>
          <a:p>
            <a:pPr eaLnBrk="1" hangingPunct="1"/>
            <a:r>
              <a:rPr lang="en-US" altLang="en-US" smtClean="0"/>
              <a:t>LSP Method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88" y="0"/>
            <a:ext cx="91440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3730" name="Title 7"/>
          <p:cNvSpPr>
            <a:spLocks noGrp="1"/>
          </p:cNvSpPr>
          <p:nvPr>
            <p:ph type="title"/>
          </p:nvPr>
        </p:nvSpPr>
        <p:spPr>
          <a:xfrm>
            <a:off x="304800" y="106363"/>
            <a:ext cx="8334375" cy="381000"/>
          </a:xfrm>
        </p:spPr>
        <p:txBody>
          <a:bodyPr/>
          <a:lstStyle/>
          <a:p>
            <a:pPr eaLnBrk="1" hangingPunct="1"/>
            <a:r>
              <a:rPr lang="en-US" altLang="en-US" smtClean="0"/>
              <a:t>LSP Logic Function Continuum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563563"/>
          <a:ext cx="57150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9"/>
                <a:gridCol w="685800"/>
                <a:gridCol w="596900"/>
                <a:gridCol w="596900"/>
                <a:gridCol w="596900"/>
                <a:gridCol w="596900"/>
                <a:gridCol w="596900"/>
                <a:gridCol w="596900"/>
              </a:tblGrid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Symbol</a:t>
                      </a:r>
                      <a:endParaRPr 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c, 1-q</a:t>
                      </a:r>
                      <a:endParaRPr 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d,q</a:t>
                      </a:r>
                      <a:endParaRPr 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r</a:t>
                      </a:r>
                      <a:r>
                        <a:rPr lang="en-US" sz="1100" baseline="-25000" dirty="0" smtClean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en-US" sz="1100" baseline="-25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r</a:t>
                      </a:r>
                      <a:r>
                        <a:rPr lang="en-US" sz="1100" baseline="-25000" dirty="0" smtClean="0">
                          <a:solidFill>
                            <a:schemeClr val="bg2"/>
                          </a:solidFill>
                        </a:rPr>
                        <a:t>3</a:t>
                      </a:r>
                      <a:endParaRPr lang="en-US" sz="1100" baseline="-25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r</a:t>
                      </a:r>
                      <a:r>
                        <a:rPr lang="en-US" sz="1100" baseline="-25000" dirty="0" smtClean="0">
                          <a:solidFill>
                            <a:schemeClr val="bg2"/>
                          </a:solidFill>
                        </a:rPr>
                        <a:t>4</a:t>
                      </a:r>
                      <a:endParaRPr lang="en-US" sz="1100" baseline="-25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/>
                          </a:solidFill>
                        </a:rPr>
                        <a:t>r</a:t>
                      </a:r>
                      <a:r>
                        <a:rPr lang="en-US" sz="1100" baseline="-25000" dirty="0" smtClean="0">
                          <a:solidFill>
                            <a:schemeClr val="bg2"/>
                          </a:solidFill>
                        </a:rPr>
                        <a:t>5</a:t>
                      </a:r>
                      <a:endParaRPr lang="en-US" sz="1100" baseline="-25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DISJUNCTION (OR)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STRONG QD (+)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D++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0.9375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20.63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27.11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STRONG QD (-)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D+-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0.8125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5.802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6.675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7.316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7.819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MEDIUM QD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0.7500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3.929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4.450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4.825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5.111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WEAK QD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0.3750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0.6250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2.018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2.187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2.302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2.384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SQUARE MEAN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SQU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0.3768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0.6232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2.000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ARITHMETIC MEAN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0.5000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WEAK QC 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C--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0.5625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0.4375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0.619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0.573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0.548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0.526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GEOMETRIC MEAN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0.6667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0.3333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WEAK QC (+)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C-+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0.6875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0.3125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-0.148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-0.208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-0.235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-0.251</a:t>
                      </a:r>
                    </a:p>
                  </a:txBody>
                  <a:tcPr marL="9525" marR="85725" marT="9525" marB="0" anchor="ctr">
                    <a:solidFill>
                      <a:schemeClr val="bg2"/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HARMONIC MEAN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</a:t>
                      </a:r>
                    </a:p>
                  </a:txBody>
                  <a:tcPr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0.7726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0.2274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-1.000</a:t>
                      </a: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85725" marT="9525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STRONG QC (-)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C+-</a:t>
                      </a:r>
                      <a:endParaRPr lang="en-US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0.8750</a:t>
                      </a:r>
                      <a:endParaRPr lang="en-US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0.1250</a:t>
                      </a:r>
                      <a:endParaRPr lang="en-US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-3.510</a:t>
                      </a:r>
                      <a:endParaRPr lang="en-US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-3.114</a:t>
                      </a:r>
                      <a:endParaRPr lang="en-US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-2.823</a:t>
                      </a:r>
                      <a:endParaRPr lang="en-US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-2.606</a:t>
                      </a:r>
                      <a:endParaRPr lang="en-US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STRONG QC (+)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C++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0.9375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-9.060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-7.639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-6.689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-6.013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CONJUNCTION (AND)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-∞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4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88" y="0"/>
            <a:ext cx="914400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5778" name="Title 7"/>
          <p:cNvSpPr>
            <a:spLocks noGrp="1"/>
          </p:cNvSpPr>
          <p:nvPr>
            <p:ph type="title"/>
          </p:nvPr>
        </p:nvSpPr>
        <p:spPr>
          <a:xfrm>
            <a:off x="304800" y="106363"/>
            <a:ext cx="8334375" cy="381000"/>
          </a:xfrm>
        </p:spPr>
        <p:txBody>
          <a:bodyPr/>
          <a:lstStyle/>
          <a:p>
            <a:pPr eaLnBrk="1" hangingPunct="1"/>
            <a:r>
              <a:rPr lang="en-US" altLang="en-US" smtClean="0"/>
              <a:t>LSP Logic Function Example - Advantages</a:t>
            </a:r>
          </a:p>
        </p:txBody>
      </p:sp>
      <p:grpSp>
        <p:nvGrpSpPr>
          <p:cNvPr id="75779" name="Group 4"/>
          <p:cNvGrpSpPr>
            <a:grpSpLocks/>
          </p:cNvGrpSpPr>
          <p:nvPr/>
        </p:nvGrpSpPr>
        <p:grpSpPr bwMode="auto">
          <a:xfrm>
            <a:off x="422275" y="514350"/>
            <a:ext cx="8480425" cy="4441825"/>
            <a:chOff x="328429" y="946631"/>
            <a:chExt cx="9150823" cy="5336527"/>
          </a:xfrm>
        </p:grpSpPr>
        <p:sp>
          <p:nvSpPr>
            <p:cNvPr id="75780" name="TextBox 8"/>
            <p:cNvSpPr txBox="1">
              <a:spLocks noChangeArrowheads="1"/>
            </p:cNvSpPr>
            <p:nvPr/>
          </p:nvSpPr>
          <p:spPr bwMode="auto">
            <a:xfrm>
              <a:off x="328429" y="946631"/>
              <a:ext cx="5395150" cy="443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>
                  <a:latin typeface="Arial Narrow" panose="020B0606020202030204" pitchFamily="34" charset="0"/>
                </a:rPr>
                <a:t> </a:t>
              </a:r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Simple Binary logic  -  YES = 1   or 100%; NO = 0  or 0%</a:t>
              </a:r>
            </a:p>
          </p:txBody>
        </p:sp>
        <p:sp>
          <p:nvSpPr>
            <p:cNvPr id="75781" name="TextBox 9"/>
            <p:cNvSpPr txBox="1">
              <a:spLocks noChangeArrowheads="1"/>
            </p:cNvSpPr>
            <p:nvPr/>
          </p:nvSpPr>
          <p:spPr bwMode="auto">
            <a:xfrm>
              <a:off x="328429" y="1512870"/>
              <a:ext cx="4524359" cy="443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>
                  <a:latin typeface="Arial Narrow" panose="020B0606020202030204" pitchFamily="34" charset="0"/>
                </a:rPr>
                <a:t> </a:t>
              </a:r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Or, in a simple weighted  average of 3 projects:</a:t>
              </a:r>
            </a:p>
          </p:txBody>
        </p:sp>
        <p:sp>
          <p:nvSpPr>
            <p:cNvPr id="75782" name="TextBox 10"/>
            <p:cNvSpPr txBox="1">
              <a:spLocks noChangeArrowheads="1"/>
            </p:cNvSpPr>
            <p:nvPr/>
          </p:nvSpPr>
          <p:spPr bwMode="auto">
            <a:xfrm>
              <a:off x="4767222" y="1512869"/>
              <a:ext cx="4279437" cy="443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Total Preference = w1 *S1 + w2*S2 + w3*S3 </a:t>
              </a:r>
            </a:p>
          </p:txBody>
        </p:sp>
        <p:sp>
          <p:nvSpPr>
            <p:cNvPr id="75783" name="TextBox 11"/>
            <p:cNvSpPr txBox="1">
              <a:spLocks noChangeArrowheads="1"/>
            </p:cNvSpPr>
            <p:nvPr/>
          </p:nvSpPr>
          <p:spPr bwMode="auto">
            <a:xfrm>
              <a:off x="422587" y="2179206"/>
              <a:ext cx="9056665" cy="4103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The scores (S’s) and the weights (w’s) have no logic – w choices are ad hoc and the preference for one project or another can be just YES or NO (1  or 0 ), no matter what is the score.</a:t>
              </a:r>
            </a:p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 </a:t>
              </a:r>
            </a:p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Results can be severely biased and do not link AND and OR preferences, or if it does, the choices are only YES or NO.</a:t>
              </a:r>
            </a:p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 </a:t>
              </a:r>
            </a:p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So, if you want to “AND” (or add a EXTREMELY NECESSARY criterion for choosing), or  if you want to append a  useful but not extremely necessary criterion say A “OR” B, both of these functions lack the “MAYBE” character. A preference could be 65%  A “AND” B and 35% A “OR” B.</a:t>
              </a:r>
            </a:p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 </a:t>
              </a:r>
            </a:p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Scoring with this technique allows preferences to be spread over many projects and</a:t>
              </a:r>
            </a:p>
            <a:p>
              <a:r>
                <a:rPr lang="en-US" altLang="en-US">
                  <a:solidFill>
                    <a:schemeClr val="bg2"/>
                  </a:solidFill>
                  <a:latin typeface="Arial Narrow" panose="020B0606020202030204" pitchFamily="34" charset="0"/>
                </a:rPr>
                <a:t>the combination of ANDs and ORs are not just YES and NOs , but X% YES, and Y% NO.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5" name="Group 4"/>
          <p:cNvGrpSpPr>
            <a:grpSpLocks/>
          </p:cNvGrpSpPr>
          <p:nvPr/>
        </p:nvGrpSpPr>
        <p:grpSpPr bwMode="auto">
          <a:xfrm>
            <a:off x="1588" y="-3175"/>
            <a:ext cx="9144000" cy="5143500"/>
            <a:chOff x="2275" y="-3200"/>
            <a:chExt cx="9144000" cy="5143500"/>
          </a:xfrm>
        </p:grpSpPr>
        <p:sp>
          <p:nvSpPr>
            <p:cNvPr id="2" name="Rectangle 1"/>
            <p:cNvSpPr/>
            <p:nvPr/>
          </p:nvSpPr>
          <p:spPr>
            <a:xfrm>
              <a:off x="2275" y="-3200"/>
              <a:ext cx="91440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grpSp>
          <p:nvGrpSpPr>
            <p:cNvPr id="77880" name="Group 6"/>
            <p:cNvGrpSpPr>
              <a:grpSpLocks/>
            </p:cNvGrpSpPr>
            <p:nvPr/>
          </p:nvGrpSpPr>
          <p:grpSpPr bwMode="auto">
            <a:xfrm>
              <a:off x="192208" y="158602"/>
              <a:ext cx="8763000" cy="4593124"/>
              <a:chOff x="192208" y="591113"/>
              <a:chExt cx="8763000" cy="4593124"/>
            </a:xfrm>
          </p:grpSpPr>
          <p:sp>
            <p:nvSpPr>
              <p:cNvPr id="77881" name="TextBox 8"/>
              <p:cNvSpPr txBox="1">
                <a:spLocks noChangeArrowheads="1"/>
              </p:cNvSpPr>
              <p:nvPr/>
            </p:nvSpPr>
            <p:spPr bwMode="auto">
              <a:xfrm>
                <a:off x="273572" y="591113"/>
                <a:ext cx="453438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 b="1">
                    <a:solidFill>
                      <a:schemeClr val="bg2"/>
                    </a:solidFill>
                    <a:latin typeface="Arial Narrow" panose="020B0606020202030204" pitchFamily="34" charset="0"/>
                  </a:rPr>
                  <a:t>Formal Logic Tables (YES=1, NO =0)</a:t>
                </a:r>
              </a:p>
            </p:txBody>
          </p:sp>
          <p:sp>
            <p:nvSpPr>
              <p:cNvPr id="23" name="Up Arrow 22"/>
              <p:cNvSpPr/>
              <p:nvPr/>
            </p:nvSpPr>
            <p:spPr>
              <a:xfrm>
                <a:off x="2907400" y="2739124"/>
                <a:ext cx="355600" cy="625475"/>
              </a:xfrm>
              <a:prstGeom prst="upArrow">
                <a:avLst/>
              </a:prstGeom>
              <a:solidFill>
                <a:srgbClr val="C00000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7883" name="TextBox 11"/>
              <p:cNvSpPr txBox="1">
                <a:spLocks noChangeArrowheads="1"/>
              </p:cNvSpPr>
              <p:nvPr/>
            </p:nvSpPr>
            <p:spPr bwMode="auto">
              <a:xfrm>
                <a:off x="692237" y="3367831"/>
                <a:ext cx="382649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b="1">
                    <a:solidFill>
                      <a:schemeClr val="bg2"/>
                    </a:solidFill>
                    <a:latin typeface="Arial Narrow" panose="020B0606020202030204" pitchFamily="34" charset="0"/>
                  </a:rPr>
                  <a:t>ONLY YES ( APPEND) IF ALL CHOICES ARE 100% IN FAVOR</a:t>
                </a:r>
              </a:p>
            </p:txBody>
          </p:sp>
          <p:sp>
            <p:nvSpPr>
              <p:cNvPr id="77884" name="TextBox 12"/>
              <p:cNvSpPr txBox="1">
                <a:spLocks noChangeArrowheads="1"/>
              </p:cNvSpPr>
              <p:nvPr/>
            </p:nvSpPr>
            <p:spPr bwMode="auto">
              <a:xfrm>
                <a:off x="4970547" y="3367061"/>
                <a:ext cx="36576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b="1">
                    <a:solidFill>
                      <a:schemeClr val="bg2"/>
                    </a:solidFill>
                    <a:latin typeface="Arial Narrow" panose="020B0606020202030204" pitchFamily="34" charset="0"/>
                  </a:rPr>
                  <a:t>IF ANY CHOICE IS YES, THAT CHOICE CONTROLS THE RESULT.</a:t>
                </a:r>
              </a:p>
            </p:txBody>
          </p:sp>
          <p:sp>
            <p:nvSpPr>
              <p:cNvPr id="77885" name="TextBox 13"/>
              <p:cNvSpPr txBox="1">
                <a:spLocks noChangeArrowheads="1"/>
              </p:cNvSpPr>
              <p:nvPr/>
            </p:nvSpPr>
            <p:spPr bwMode="auto">
              <a:xfrm>
                <a:off x="192208" y="4260907"/>
                <a:ext cx="8763000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b="1">
                    <a:solidFill>
                      <a:schemeClr val="bg2"/>
                    </a:solidFill>
                    <a:latin typeface="Arial Narrow" panose="020B0606020202030204" pitchFamily="34" charset="0"/>
                  </a:rPr>
                  <a:t>LIFE IS JUST NOT THIS WAY: I MAY  WANT “A” AND “B” TOGETHER WITH A 60% WISH VALUE  BUT ALSO “D” OR “C” WITH A 67% WISH VALUE.  LSP DOES JUST THAT – NO HARD “A” AND “B”, OR HARD “C” OR “D”, BUT  A SPECTRUM OF PREFERENCES</a:t>
                </a:r>
              </a:p>
            </p:txBody>
          </p:sp>
        </p:grpSp>
      </p:grp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74700" y="742950"/>
          <a:ext cx="3340100" cy="1501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506"/>
                <a:gridCol w="628506"/>
                <a:gridCol w="2083088"/>
              </a:tblGrid>
              <a:tr h="3047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A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91435" marR="91435" marT="45707" marB="4570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B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91435" marR="91435" marT="45707" marB="4570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A  “AND”  B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91435" marR="91435" marT="45707" marB="45707" anchor="ctr">
                    <a:solidFill>
                      <a:srgbClr val="C00000"/>
                    </a:solidFill>
                  </a:tcPr>
                </a:tc>
              </a:tr>
              <a:tr h="29925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9925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/>
                    </a:solidFill>
                  </a:tcPr>
                </a:tc>
              </a:tr>
              <a:tr h="29925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9925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35" marR="91435" marT="45707" marB="45707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5060950" y="736600"/>
          <a:ext cx="3338513" cy="1519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103"/>
                <a:gridCol w="706103"/>
                <a:gridCol w="1926307"/>
              </a:tblGrid>
              <a:tr h="3049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C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91466" marR="91466" marT="45736" marB="4573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D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91466" marR="91466" marT="45736" marB="45736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C  “OR”  D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91466" marR="91466" marT="45736" marB="45736" anchor="ctr">
                    <a:solidFill>
                      <a:srgbClr val="C00000"/>
                    </a:solidFill>
                  </a:tcPr>
                </a:tc>
              </a:tr>
              <a:tr h="31135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9617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/>
                    </a:solidFill>
                  </a:tcPr>
                </a:tc>
              </a:tr>
              <a:tr h="31062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9617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91466" marR="91466" marT="45736" marB="45736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1" name="Up Arrow 30"/>
          <p:cNvSpPr/>
          <p:nvPr/>
        </p:nvSpPr>
        <p:spPr>
          <a:xfrm>
            <a:off x="7262813" y="2314575"/>
            <a:ext cx="355600" cy="623888"/>
          </a:xfrm>
          <a:prstGeom prst="upArrow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/>
          <p:cNvSpPr txBox="1">
            <a:spLocks/>
          </p:cNvSpPr>
          <p:nvPr/>
        </p:nvSpPr>
        <p:spPr>
          <a:xfrm>
            <a:off x="336382" y="1466041"/>
            <a:ext cx="1111417" cy="7694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None/>
              <a:defRPr sz="4400" b="1" kern="1200" cap="none" spc="0" baseline="0">
                <a:ln>
                  <a:solidFill>
                    <a:schemeClr val="tx1"/>
                  </a:solidFill>
                </a:ln>
                <a:noFill/>
                <a:latin typeface="+mj-lt"/>
                <a:ea typeface="+mn-ea"/>
                <a:cs typeface="+mn-cs"/>
              </a:defRPr>
            </a:lvl1pPr>
            <a:lvl2pPr marL="365760" indent="-182880" algn="l" defTabSz="914400" rtl="0" eaLnBrk="1" latinLnBrk="0" hangingPunct="1">
              <a:spcBef>
                <a:spcPct val="20000"/>
              </a:spcBef>
              <a:buSzPct val="75000"/>
              <a:buFont typeface="Courier New" pitchFamily="49" charset="0"/>
              <a:buChar char="o"/>
              <a:defRPr sz="16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01</a:t>
            </a:r>
          </a:p>
        </p:txBody>
      </p:sp>
      <p:sp>
        <p:nvSpPr>
          <p:cNvPr id="43010" name="Text Placeholder 12"/>
          <p:cNvSpPr txBox="1">
            <a:spLocks/>
          </p:cNvSpPr>
          <p:nvPr/>
        </p:nvSpPr>
        <p:spPr bwMode="auto">
          <a:xfrm>
            <a:off x="1152525" y="1560513"/>
            <a:ext cx="34528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19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b="1">
                <a:latin typeface="Arial Narrow" panose="020B0606020202030204" pitchFamily="34" charset="0"/>
              </a:rPr>
              <a:t>Multiple Criteria Decision Making</a:t>
            </a:r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336382" y="2305547"/>
            <a:ext cx="1111417" cy="7694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None/>
              <a:defRPr sz="4400" b="1" kern="1200" cap="none" spc="0" baseline="0">
                <a:ln>
                  <a:solidFill>
                    <a:schemeClr val="tx1"/>
                  </a:solidFill>
                </a:ln>
                <a:noFill/>
                <a:latin typeface="+mj-lt"/>
                <a:ea typeface="+mn-ea"/>
                <a:cs typeface="+mn-cs"/>
              </a:defRPr>
            </a:lvl1pPr>
            <a:lvl2pPr marL="365760" indent="-182880" algn="l" defTabSz="914400" rtl="0" eaLnBrk="1" latinLnBrk="0" hangingPunct="1">
              <a:spcBef>
                <a:spcPct val="20000"/>
              </a:spcBef>
              <a:buSzPct val="75000"/>
              <a:buFont typeface="Courier New" pitchFamily="49" charset="0"/>
              <a:buChar char="o"/>
              <a:defRPr sz="16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02</a:t>
            </a:r>
          </a:p>
        </p:txBody>
      </p:sp>
      <p:sp>
        <p:nvSpPr>
          <p:cNvPr id="43012" name="Text Placeholder 12"/>
          <p:cNvSpPr txBox="1">
            <a:spLocks/>
          </p:cNvSpPr>
          <p:nvPr/>
        </p:nvSpPr>
        <p:spPr bwMode="auto">
          <a:xfrm>
            <a:off x="1152525" y="2400300"/>
            <a:ext cx="34528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19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b="1">
                <a:latin typeface="Arial Narrow" panose="020B0606020202030204" pitchFamily="34" charset="0"/>
              </a:rPr>
              <a:t>Weighted Score Method (WSM)</a:t>
            </a:r>
          </a:p>
        </p:txBody>
      </p:sp>
      <p:sp>
        <p:nvSpPr>
          <p:cNvPr id="18" name="Text Placeholder 4"/>
          <p:cNvSpPr txBox="1">
            <a:spLocks/>
          </p:cNvSpPr>
          <p:nvPr/>
        </p:nvSpPr>
        <p:spPr>
          <a:xfrm>
            <a:off x="336382" y="3143747"/>
            <a:ext cx="1111417" cy="7694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None/>
              <a:defRPr sz="4400" b="1" kern="1200" cap="none" spc="0" baseline="0">
                <a:ln>
                  <a:solidFill>
                    <a:schemeClr val="tx1"/>
                  </a:solidFill>
                </a:ln>
                <a:noFill/>
                <a:latin typeface="+mj-lt"/>
                <a:ea typeface="+mn-ea"/>
                <a:cs typeface="+mn-cs"/>
              </a:defRPr>
            </a:lvl1pPr>
            <a:lvl2pPr marL="365760" indent="-182880" algn="l" defTabSz="914400" rtl="0" eaLnBrk="1" latinLnBrk="0" hangingPunct="1">
              <a:spcBef>
                <a:spcPct val="20000"/>
              </a:spcBef>
              <a:buSzPct val="75000"/>
              <a:buFont typeface="Courier New" pitchFamily="49" charset="0"/>
              <a:buChar char="o"/>
              <a:defRPr sz="16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03</a:t>
            </a:r>
          </a:p>
        </p:txBody>
      </p:sp>
      <p:sp>
        <p:nvSpPr>
          <p:cNvPr id="43014" name="Text Placeholder 12"/>
          <p:cNvSpPr txBox="1">
            <a:spLocks/>
          </p:cNvSpPr>
          <p:nvPr/>
        </p:nvSpPr>
        <p:spPr bwMode="auto">
          <a:xfrm>
            <a:off x="1152525" y="3238500"/>
            <a:ext cx="34528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19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b="1">
                <a:latin typeface="Arial Narrow" panose="020B0606020202030204" pitchFamily="34" charset="0"/>
              </a:rPr>
              <a:t>Technique of Order Preference by Similarity to Ideal Solution (TOPSIS)</a:t>
            </a:r>
          </a:p>
        </p:txBody>
      </p:sp>
      <p:sp>
        <p:nvSpPr>
          <p:cNvPr id="20" name="Text Placeholder 4"/>
          <p:cNvSpPr txBox="1">
            <a:spLocks/>
          </p:cNvSpPr>
          <p:nvPr/>
        </p:nvSpPr>
        <p:spPr>
          <a:xfrm>
            <a:off x="336382" y="3981947"/>
            <a:ext cx="1111417" cy="7694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None/>
              <a:defRPr sz="4400" b="1" kern="1200" cap="none" spc="0" baseline="0">
                <a:ln>
                  <a:solidFill>
                    <a:schemeClr val="tx1"/>
                  </a:solidFill>
                </a:ln>
                <a:noFill/>
                <a:latin typeface="+mj-lt"/>
                <a:ea typeface="+mn-ea"/>
                <a:cs typeface="+mn-cs"/>
              </a:defRPr>
            </a:lvl1pPr>
            <a:lvl2pPr marL="365760" indent="-182880" algn="l" defTabSz="914400" rtl="0" eaLnBrk="1" latinLnBrk="0" hangingPunct="1">
              <a:spcBef>
                <a:spcPct val="20000"/>
              </a:spcBef>
              <a:buSzPct val="75000"/>
              <a:buFont typeface="Courier New" pitchFamily="49" charset="0"/>
              <a:buChar char="o"/>
              <a:defRPr sz="16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04</a:t>
            </a:r>
          </a:p>
        </p:txBody>
      </p:sp>
      <p:sp>
        <p:nvSpPr>
          <p:cNvPr id="43016" name="Text Placeholder 12"/>
          <p:cNvSpPr txBox="1">
            <a:spLocks/>
          </p:cNvSpPr>
          <p:nvPr/>
        </p:nvSpPr>
        <p:spPr bwMode="auto">
          <a:xfrm>
            <a:off x="1152525" y="4076700"/>
            <a:ext cx="34528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19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b="1">
                <a:latin typeface="Arial Narrow" panose="020B0606020202030204" pitchFamily="34" charset="0"/>
              </a:rPr>
              <a:t>Logic Scoring of Preference (LSP)</a:t>
            </a: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4606122" y="1371143"/>
            <a:ext cx="1111417" cy="7694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None/>
              <a:defRPr sz="4400" b="1" kern="1200" cap="none" spc="0" baseline="0">
                <a:ln>
                  <a:solidFill>
                    <a:schemeClr val="tx1"/>
                  </a:solidFill>
                </a:ln>
                <a:noFill/>
                <a:latin typeface="+mj-lt"/>
                <a:ea typeface="+mn-ea"/>
                <a:cs typeface="+mn-cs"/>
              </a:defRPr>
            </a:lvl1pPr>
            <a:lvl2pPr marL="365760" indent="-182880" algn="l" defTabSz="914400" rtl="0" eaLnBrk="1" latinLnBrk="0" hangingPunct="1">
              <a:spcBef>
                <a:spcPct val="20000"/>
              </a:spcBef>
              <a:buSzPct val="75000"/>
              <a:buFont typeface="Courier New" pitchFamily="49" charset="0"/>
              <a:buChar char="o"/>
              <a:defRPr sz="16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ln>
                  <a:solidFill>
                    <a:schemeClr val="accent1"/>
                  </a:solidFill>
                </a:ln>
                <a:noFill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05</a:t>
            </a:r>
          </a:p>
        </p:txBody>
      </p:sp>
      <p:sp>
        <p:nvSpPr>
          <p:cNvPr id="43018" name="Text Placeholder 12"/>
          <p:cNvSpPr txBox="1">
            <a:spLocks/>
          </p:cNvSpPr>
          <p:nvPr/>
        </p:nvSpPr>
        <p:spPr bwMode="auto">
          <a:xfrm>
            <a:off x="5337175" y="1560513"/>
            <a:ext cx="3454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19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b="1">
                <a:latin typeface="Arial Narrow" panose="020B0606020202030204" pitchFamily="34" charset="0"/>
              </a:rPr>
              <a:t>Selecting a MCDM Methodology</a:t>
            </a:r>
          </a:p>
        </p:txBody>
      </p:sp>
      <p:sp>
        <p:nvSpPr>
          <p:cNvPr id="2" name="Rectangle 1"/>
          <p:cNvSpPr/>
          <p:nvPr/>
        </p:nvSpPr>
        <p:spPr>
          <a:xfrm>
            <a:off x="4306888" y="0"/>
            <a:ext cx="4837112" cy="1189038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4306888" cy="118903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303713" y="0"/>
            <a:ext cx="4840287" cy="2379663"/>
          </a:xfrm>
        </p:spPr>
      </p:sp>
      <p:sp>
        <p:nvSpPr>
          <p:cNvPr id="7987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03713" y="2419350"/>
            <a:ext cx="4840287" cy="2724150"/>
          </a:xfrm>
        </p:spPr>
      </p:sp>
      <p:sp>
        <p:nvSpPr>
          <p:cNvPr id="7987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79876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0" y="590550"/>
            <a:ext cx="4310063" cy="39624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Construct </a:t>
            </a:r>
            <a:r>
              <a:rPr lang="en-US" altLang="en-US" b="1" smtClean="0"/>
              <a:t>decision model </a:t>
            </a:r>
            <a:r>
              <a:rPr lang="en-US" altLang="en-US" smtClean="0"/>
              <a:t>– preference aggregation structure</a:t>
            </a:r>
          </a:p>
          <a:p>
            <a:pPr eaLnBrk="1" hangingPunct="1"/>
            <a:r>
              <a:rPr lang="en-US" altLang="en-US" smtClean="0"/>
              <a:t>Construct </a:t>
            </a:r>
            <a:r>
              <a:rPr lang="en-US" altLang="en-US" b="1" smtClean="0"/>
              <a:t>normalized score </a:t>
            </a:r>
            <a:r>
              <a:rPr lang="en-US" altLang="en-US" smtClean="0"/>
              <a:t>decision matrix </a:t>
            </a:r>
          </a:p>
          <a:p>
            <a:pPr eaLnBrk="1" hangingPunct="1"/>
            <a:r>
              <a:rPr lang="en-US" altLang="en-US" smtClean="0"/>
              <a:t>Construct </a:t>
            </a:r>
            <a:r>
              <a:rPr lang="en-US" altLang="en-US" b="1" smtClean="0"/>
              <a:t>weighted, normalized score </a:t>
            </a:r>
            <a:r>
              <a:rPr lang="en-US" altLang="en-US" smtClean="0"/>
              <a:t>decision matrix </a:t>
            </a:r>
          </a:p>
          <a:p>
            <a:pPr eaLnBrk="1" hangingPunct="1"/>
            <a:r>
              <a:rPr lang="en-US" altLang="en-US" smtClean="0"/>
              <a:t>Compute the </a:t>
            </a:r>
            <a:r>
              <a:rPr lang="en-US" altLang="en-US" b="1" smtClean="0"/>
              <a:t>elementary preference scores</a:t>
            </a:r>
            <a:r>
              <a:rPr lang="en-US" altLang="en-US" smtClean="0"/>
              <a:t> for each project</a:t>
            </a:r>
          </a:p>
          <a:p>
            <a:pPr eaLnBrk="1" hangingPunct="1"/>
            <a:r>
              <a:rPr lang="en-US" altLang="en-US" smtClean="0"/>
              <a:t>Compute </a:t>
            </a:r>
            <a:r>
              <a:rPr lang="en-US" altLang="en-US" b="1" smtClean="0"/>
              <a:t>aggregated preference score </a:t>
            </a:r>
            <a:r>
              <a:rPr lang="en-US" altLang="en-US" smtClean="0"/>
              <a:t>including all elementary preference scores</a:t>
            </a:r>
          </a:p>
          <a:p>
            <a:pPr eaLnBrk="1" hangingPunct="1"/>
            <a:r>
              <a:rPr lang="en-US" altLang="en-US" b="1" smtClean="0"/>
              <a:t>Rank </a:t>
            </a:r>
            <a:r>
              <a:rPr lang="en-US" altLang="en-US" smtClean="0"/>
              <a:t>projects by order of aggregated score </a:t>
            </a:r>
          </a:p>
          <a:p>
            <a:pPr eaLnBrk="1" hangingPunct="1"/>
            <a:r>
              <a:rPr lang="en-US" altLang="en-US" b="1" smtClean="0"/>
              <a:t>Cut </a:t>
            </a:r>
            <a:r>
              <a:rPr lang="en-US" altLang="en-US" smtClean="0"/>
              <a:t>the</a:t>
            </a:r>
            <a:r>
              <a:rPr lang="en-US" altLang="en-US" b="1" smtClean="0"/>
              <a:t> </a:t>
            </a:r>
            <a:r>
              <a:rPr lang="en-US" altLang="en-US" smtClean="0"/>
              <a:t>selected projects list based on available funding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79877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4303713" cy="603250"/>
          </a:xfrm>
        </p:spPr>
        <p:txBody>
          <a:bodyPr/>
          <a:lstStyle/>
          <a:p>
            <a:pPr eaLnBrk="1" hangingPunct="1"/>
            <a:r>
              <a:rPr lang="en-US" altLang="en-US" smtClean="0"/>
              <a:t>LSP Ranking Process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22" name="Title 7"/>
          <p:cNvSpPr>
            <a:spLocks noGrp="1"/>
          </p:cNvSpPr>
          <p:nvPr>
            <p:ph type="title"/>
          </p:nvPr>
        </p:nvSpPr>
        <p:spPr>
          <a:xfrm>
            <a:off x="304800" y="106363"/>
            <a:ext cx="8334375" cy="381000"/>
          </a:xfrm>
        </p:spPr>
        <p:txBody>
          <a:bodyPr/>
          <a:lstStyle/>
          <a:p>
            <a:pPr eaLnBrk="1" hangingPunct="1"/>
            <a:r>
              <a:rPr lang="en-US" altLang="en-US" smtClean="0"/>
              <a:t>LSP Top Ranked Projects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87413" y="565150"/>
          <a:ext cx="7315200" cy="4351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81000"/>
                <a:gridCol w="3531896"/>
                <a:gridCol w="1219200"/>
                <a:gridCol w="1649704"/>
              </a:tblGrid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Rank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06" marB="45706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ID#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06" marB="45706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Project Name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06" marB="45706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Sponsor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06" marB="45706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2"/>
                          </a:solidFill>
                        </a:rPr>
                        <a:t>Eligible Funding</a:t>
                      </a:r>
                      <a:endParaRPr lang="en-US" sz="1000" dirty="0">
                        <a:solidFill>
                          <a:schemeClr val="bg2"/>
                        </a:solidFill>
                      </a:endParaRPr>
                    </a:p>
                  </a:txBody>
                  <a:tcPr marT="45706" marB="45706">
                    <a:solidFill>
                      <a:srgbClr val="C00000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I-25 HOV Lanes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7th Pot/FASTER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9525" marR="9525" marT="95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Highway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Safety, STP-Metro, FASTER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Grinnell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Boulevard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Safety, STP-Metro, FASTER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Fountain over Spring Creek Rehabilitation 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Bridge-Off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Historic Bridges Repair and Restoration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Manitou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Springs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Bridge-Off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1393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Boulevard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(SH 21) Widening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 and CDOT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STP-Metro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Hancock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Eastbound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 Spring Creek Bridge Rehabilitation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Bridge-Off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Jones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Road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Safety, STP-Metro, FASTER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I-25/Powers Blvd. (SH 21) North Interchange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Powers Blvd. (SH 21) Freeway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Garrett Road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 Paso County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Safety, STP-Metro, FASTER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Boulevard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(SH 21) Water Quality Improvements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Boulevard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(SH 21) Safety Improvements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Powers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Boulevard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(SH 21) Right-of-Way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CDOT</a:t>
                      </a: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9144" marT="9141" marB="0" anchor="ctr">
                    <a:solidFill>
                      <a:schemeClr val="bg2"/>
                    </a:solidFill>
                  </a:tcPr>
                </a:tc>
              </a:tr>
              <a:tr h="26916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6" marB="45706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2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Hancock Phase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Westbound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 Spring Creek Bridge Rehabilitation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Colorado Springs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Bridge-Off</a:t>
                      </a:r>
                    </a:p>
                  </a:txBody>
                  <a:tcPr marL="45720" marR="9144" marT="9141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4763"/>
            <a:ext cx="8604250" cy="5148263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358775" y="2833688"/>
            <a:ext cx="2012950" cy="18542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Wingdings" pitchFamily="2" charset="2"/>
              <a:buNone/>
              <a:defRPr lang="en-US" sz="11500" b="1" kern="1200" cap="none" spc="-300" baseline="0" dirty="0">
                <a:ln>
                  <a:noFill/>
                </a:ln>
                <a:solidFill>
                  <a:srgbClr val="FFFFFF"/>
                </a:solidFill>
                <a:latin typeface="+mj-lt"/>
                <a:ea typeface="+mn-ea"/>
                <a:cs typeface="+mn-cs"/>
              </a:defRPr>
            </a:lvl1pPr>
            <a:lvl2pPr marL="560070" indent="-28575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smtClean="0"/>
              <a:t>05</a:t>
            </a:r>
            <a:endParaRPr/>
          </a:p>
        </p:txBody>
      </p:sp>
      <p:sp>
        <p:nvSpPr>
          <p:cNvPr id="83971" name="Title 2"/>
          <p:cNvSpPr txBox="1">
            <a:spLocks/>
          </p:cNvSpPr>
          <p:nvPr/>
        </p:nvSpPr>
        <p:spPr bwMode="auto">
          <a:xfrm>
            <a:off x="2143125" y="3335338"/>
            <a:ext cx="5876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400"/>
              </a:lnSpc>
            </a:pPr>
            <a:r>
              <a:rPr lang="en-US" altLang="en-US" sz="3600" b="1">
                <a:solidFill>
                  <a:srgbClr val="FFFFFF"/>
                </a:solidFill>
              </a:rPr>
              <a:t>How should we rank and select projects for the fiscally constrained Regional Transportation Plan? </a:t>
            </a:r>
          </a:p>
        </p:txBody>
      </p:sp>
      <p:grpSp>
        <p:nvGrpSpPr>
          <p:cNvPr id="83972" name="Group 7"/>
          <p:cNvGrpSpPr>
            <a:grpSpLocks/>
          </p:cNvGrpSpPr>
          <p:nvPr/>
        </p:nvGrpSpPr>
        <p:grpSpPr bwMode="auto">
          <a:xfrm>
            <a:off x="8604250" y="0"/>
            <a:ext cx="539750" cy="5143500"/>
            <a:chOff x="8604249" y="0"/>
            <a:chExt cx="539751" cy="5143500"/>
          </a:xfrm>
        </p:grpSpPr>
        <p:sp>
          <p:nvSpPr>
            <p:cNvPr id="10" name="Rectangle 9"/>
            <p:cNvSpPr/>
            <p:nvPr/>
          </p:nvSpPr>
          <p:spPr>
            <a:xfrm>
              <a:off x="8604249" y="0"/>
              <a:ext cx="539751" cy="2379663"/>
            </a:xfrm>
            <a:prstGeom prst="rect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604249" y="2381250"/>
              <a:ext cx="539751" cy="2762250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" y="-635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6018" name="Title 7"/>
          <p:cNvSpPr>
            <a:spLocks noGrp="1"/>
          </p:cNvSpPr>
          <p:nvPr>
            <p:ph type="title"/>
          </p:nvPr>
        </p:nvSpPr>
        <p:spPr>
          <a:xfrm>
            <a:off x="304800" y="819150"/>
            <a:ext cx="8334375" cy="3733800"/>
          </a:xfrm>
        </p:spPr>
        <p:txBody>
          <a:bodyPr anchor="t"/>
          <a:lstStyle/>
          <a:p>
            <a:pPr eaLnBrk="1" hangingPunct="1"/>
            <a:r>
              <a:rPr lang="en-US" altLang="en-US" dirty="0" smtClean="0"/>
              <a:t>Model 1 – Weighted Score Method</a:t>
            </a:r>
            <a:br>
              <a:rPr lang="en-US" altLang="en-US" dirty="0" smtClean="0"/>
            </a:br>
            <a:r>
              <a:rPr lang="en-US" altLang="en-US" dirty="0" smtClean="0"/>
              <a:t>      </a:t>
            </a:r>
            <a:r>
              <a:rPr lang="en-US" altLang="en-US" b="0" dirty="0" smtClean="0"/>
              <a:t>Easily understood and easy to apply</a:t>
            </a:r>
            <a:br>
              <a:rPr lang="en-US" altLang="en-US" b="0" dirty="0" smtClean="0"/>
            </a:br>
            <a:r>
              <a:rPr lang="en-US" altLang="en-US" b="0" dirty="0" smtClean="0"/>
              <a:t>      Requires consistent criteria (benefits or costs)</a:t>
            </a:r>
            <a:br>
              <a:rPr lang="en-US" altLang="en-US" b="0" dirty="0" smtClean="0"/>
            </a:br>
            <a:r>
              <a:rPr lang="en-US" altLang="en-US" b="0" dirty="0" smtClean="0"/>
              <a:t>      Does not capture interdependencies among criteria and projects</a:t>
            </a:r>
            <a:br>
              <a:rPr lang="en-US" altLang="en-US" b="0" dirty="0" smtClean="0"/>
            </a:br>
            <a:r>
              <a:rPr lang="en-US" altLang="en-US" dirty="0" smtClean="0"/>
              <a:t>Model 2 – TOPSIS Method</a:t>
            </a:r>
            <a:br>
              <a:rPr lang="en-US" altLang="en-US" dirty="0" smtClean="0"/>
            </a:br>
            <a:r>
              <a:rPr lang="en-US" altLang="en-US" dirty="0" smtClean="0"/>
              <a:t>      </a:t>
            </a:r>
            <a:r>
              <a:rPr lang="en-US" altLang="en-US" b="0" dirty="0" smtClean="0"/>
              <a:t>Less easily understood but easy to apply </a:t>
            </a:r>
            <a:br>
              <a:rPr lang="en-US" altLang="en-US" b="0" dirty="0" smtClean="0"/>
            </a:br>
            <a:r>
              <a:rPr lang="en-US" altLang="en-US" b="0" dirty="0" smtClean="0"/>
              <a:t>      Allows evaluation of multiple criteria types</a:t>
            </a:r>
            <a:br>
              <a:rPr lang="en-US" altLang="en-US" b="0" dirty="0" smtClean="0"/>
            </a:br>
            <a:r>
              <a:rPr lang="en-US" altLang="en-US" b="0" dirty="0" smtClean="0"/>
              <a:t>      Does not capture interdependencies among criteria and projects</a:t>
            </a:r>
            <a:br>
              <a:rPr lang="en-US" altLang="en-US" b="0" dirty="0" smtClean="0"/>
            </a:br>
            <a:r>
              <a:rPr lang="en-US" altLang="en-US" dirty="0" smtClean="0"/>
              <a:t>Model 3 – LSP Method</a:t>
            </a:r>
            <a:br>
              <a:rPr lang="en-US" altLang="en-US" dirty="0" smtClean="0"/>
            </a:br>
            <a:r>
              <a:rPr lang="en-US" altLang="en-US" dirty="0" smtClean="0"/>
              <a:t>      </a:t>
            </a:r>
            <a:r>
              <a:rPr lang="en-US" altLang="en-US" b="0" dirty="0" smtClean="0"/>
              <a:t>Model specification is relatively complex </a:t>
            </a:r>
            <a:br>
              <a:rPr lang="en-US" altLang="en-US" b="0" dirty="0" smtClean="0"/>
            </a:br>
            <a:r>
              <a:rPr lang="en-US" altLang="en-US" b="0" dirty="0" smtClean="0"/>
              <a:t>      Allows evaluation of multiple criteria types </a:t>
            </a:r>
            <a:br>
              <a:rPr lang="en-US" altLang="en-US" b="0" dirty="0" smtClean="0"/>
            </a:br>
            <a:r>
              <a:rPr lang="en-US" altLang="en-US" b="0" dirty="0" smtClean="0"/>
              <a:t>      Can capture  interdependencies among criteria and </a:t>
            </a:r>
            <a:r>
              <a:rPr lang="en-US" altLang="en-US" b="0" dirty="0" smtClean="0"/>
              <a:t>projects</a:t>
            </a:r>
            <a:br>
              <a:rPr lang="en-US" altLang="en-US" b="0" dirty="0" smtClean="0"/>
            </a:br>
            <a:r>
              <a:rPr lang="en-US" altLang="en-US" b="0" dirty="0" smtClean="0"/>
              <a:t>      Often has more than 1 “</a:t>
            </a:r>
            <a:r>
              <a:rPr lang="en-US" altLang="en-US" b="0" smtClean="0"/>
              <a:t>Optimal Solution”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      </a:t>
            </a:r>
            <a:br>
              <a:rPr lang="en-US" altLang="en-US" smtClean="0"/>
            </a:br>
            <a:r>
              <a:rPr lang="en-US" altLang="en-US" smtClean="0"/>
              <a:t>      </a:t>
            </a:r>
          </a:p>
        </p:txBody>
      </p:sp>
      <p:sp>
        <p:nvSpPr>
          <p:cNvPr id="86019" name="Title 4"/>
          <p:cNvSpPr txBox="1">
            <a:spLocks/>
          </p:cNvSpPr>
          <p:nvPr/>
        </p:nvSpPr>
        <p:spPr bwMode="auto">
          <a:xfrm>
            <a:off x="11113" y="133350"/>
            <a:ext cx="768508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rIns="2286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600"/>
              </a:lnSpc>
            </a:pPr>
            <a:r>
              <a:rPr lang="en-US" altLang="en-US" sz="3600" b="1">
                <a:solidFill>
                  <a:srgbClr val="FFFFFF"/>
                </a:solidFill>
              </a:rPr>
              <a:t>MCDM Method Comparison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8263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066" name="Title 3"/>
          <p:cNvSpPr>
            <a:spLocks noGrp="1"/>
          </p:cNvSpPr>
          <p:nvPr>
            <p:ph type="title"/>
          </p:nvPr>
        </p:nvSpPr>
        <p:spPr>
          <a:xfrm>
            <a:off x="309563" y="498475"/>
            <a:ext cx="8334375" cy="873125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Questions?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8604250" cy="5148263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358775" y="2833688"/>
            <a:ext cx="2012950" cy="18542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Wingdings" pitchFamily="2" charset="2"/>
              <a:buNone/>
              <a:defRPr lang="en-US" sz="11500" b="1" kern="1200" cap="none" spc="-300" baseline="0" dirty="0">
                <a:ln>
                  <a:noFill/>
                </a:ln>
                <a:solidFill>
                  <a:srgbClr val="FFFFFF"/>
                </a:solidFill>
                <a:latin typeface="+mj-lt"/>
                <a:ea typeface="+mn-ea"/>
                <a:cs typeface="+mn-cs"/>
              </a:defRPr>
            </a:lvl1pPr>
            <a:lvl2pPr marL="560070" indent="-28575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smtClean="0"/>
              <a:t>01</a:t>
            </a:r>
            <a:endParaRPr/>
          </a:p>
        </p:txBody>
      </p:sp>
      <p:sp>
        <p:nvSpPr>
          <p:cNvPr id="45059" name="Title 2"/>
          <p:cNvSpPr txBox="1">
            <a:spLocks/>
          </p:cNvSpPr>
          <p:nvPr/>
        </p:nvSpPr>
        <p:spPr bwMode="auto">
          <a:xfrm>
            <a:off x="2143125" y="3335338"/>
            <a:ext cx="5876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400"/>
              </a:lnSpc>
            </a:pPr>
            <a:r>
              <a:rPr lang="en-US" altLang="en-US" sz="3600" b="1">
                <a:solidFill>
                  <a:srgbClr val="FFFFFF"/>
                </a:solidFill>
              </a:rPr>
              <a:t>Multiple Criteria Decision Making </a:t>
            </a:r>
            <a:br>
              <a:rPr lang="en-US" altLang="en-US" sz="3600" b="1">
                <a:solidFill>
                  <a:srgbClr val="FFFFFF"/>
                </a:solidFill>
              </a:rPr>
            </a:br>
            <a:endParaRPr lang="en-US" altLang="en-US" sz="3600" b="1">
              <a:solidFill>
                <a:srgbClr val="FFFFFF"/>
              </a:solidFill>
            </a:endParaRPr>
          </a:p>
        </p:txBody>
      </p:sp>
      <p:sp>
        <p:nvSpPr>
          <p:cNvPr id="45060" name="TextBox 7"/>
          <p:cNvSpPr txBox="1">
            <a:spLocks noChangeArrowheads="1"/>
          </p:cNvSpPr>
          <p:nvPr/>
        </p:nvSpPr>
        <p:spPr bwMode="auto">
          <a:xfrm>
            <a:off x="2667000" y="819150"/>
            <a:ext cx="5353050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n-US" sz="2400">
                <a:solidFill>
                  <a:schemeClr val="bg2"/>
                </a:solidFill>
                <a:latin typeface="Arial Narrow" panose="020B0606020202030204" pitchFamily="34" charset="0"/>
              </a:rPr>
              <a:t>“It has become more and more difficult to see the world around us in a unidimensional way and to use only a single criterion when judging what we see.”  </a:t>
            </a:r>
          </a:p>
          <a:p>
            <a:r>
              <a:rPr lang="en-US" altLang="en-US" sz="1400" i="1">
                <a:solidFill>
                  <a:schemeClr val="bg2"/>
                </a:solidFill>
                <a:latin typeface="Arial Narrow" panose="020B0606020202030204" pitchFamily="34" charset="0"/>
              </a:rPr>
              <a:t>Milan Zeleny, Multiple Criteria Decision Making, 1982</a:t>
            </a:r>
          </a:p>
        </p:txBody>
      </p:sp>
      <p:grpSp>
        <p:nvGrpSpPr>
          <p:cNvPr id="45061" name="Group 10"/>
          <p:cNvGrpSpPr>
            <a:grpSpLocks/>
          </p:cNvGrpSpPr>
          <p:nvPr/>
        </p:nvGrpSpPr>
        <p:grpSpPr bwMode="auto">
          <a:xfrm>
            <a:off x="8604250" y="0"/>
            <a:ext cx="539750" cy="5143500"/>
            <a:chOff x="8604249" y="0"/>
            <a:chExt cx="539751" cy="5143500"/>
          </a:xfrm>
        </p:grpSpPr>
        <p:sp>
          <p:nvSpPr>
            <p:cNvPr id="4" name="Rectangle 3"/>
            <p:cNvSpPr/>
            <p:nvPr/>
          </p:nvSpPr>
          <p:spPr>
            <a:xfrm>
              <a:off x="8604249" y="0"/>
              <a:ext cx="539751" cy="2379663"/>
            </a:xfrm>
            <a:prstGeom prst="rect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604249" y="2381250"/>
              <a:ext cx="539751" cy="2762250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0" y="1047750"/>
            <a:ext cx="4310063" cy="3124200"/>
          </a:xfrm>
        </p:spPr>
        <p:txBody>
          <a:bodyPr rtlCol="0"/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Many public investment </a:t>
            </a:r>
            <a:r>
              <a:rPr lang="en-US" altLang="en-US" dirty="0"/>
              <a:t>decisions involve multiple objectives and </a:t>
            </a:r>
            <a:r>
              <a:rPr lang="en-US" altLang="en-US" dirty="0" smtClean="0"/>
              <a:t>goals</a:t>
            </a:r>
          </a:p>
          <a:p>
            <a:pPr marL="182880" lvl="1" indent="-1828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altLang="en-US" sz="1800" dirty="0" smtClean="0"/>
              <a:t>Multiple </a:t>
            </a:r>
            <a:r>
              <a:rPr lang="en-US" altLang="en-US" sz="1800" dirty="0"/>
              <a:t>Criteria Decision Making (MCDM) </a:t>
            </a:r>
            <a:r>
              <a:rPr lang="en-US" altLang="en-US" sz="1800" dirty="0" smtClean="0"/>
              <a:t>are used to rank </a:t>
            </a:r>
            <a:r>
              <a:rPr lang="en-US" altLang="en-US" sz="1800" dirty="0"/>
              <a:t>and </a:t>
            </a:r>
            <a:r>
              <a:rPr lang="en-US" altLang="en-US" sz="1800" dirty="0" smtClean="0"/>
              <a:t>select among investment choices</a:t>
            </a:r>
            <a:endParaRPr lang="en-US" altLang="en-US" sz="1800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Basic  input requirements to MCDM include:</a:t>
            </a:r>
          </a:p>
          <a:p>
            <a:pPr marL="365760" lvl="1" indent="-182880" eaLnBrk="1" fontAlgn="auto" hangingPunct="1">
              <a:spcAft>
                <a:spcPts val="0"/>
              </a:spcAft>
              <a:buFont typeface="Arial Narrow" panose="020B0606020202030204" pitchFamily="34" charset="0"/>
              <a:buChar char="–"/>
              <a:defRPr/>
            </a:pPr>
            <a:r>
              <a:rPr lang="en-US" altLang="en-US" b="1" dirty="0" smtClean="0"/>
              <a:t>Evaluation criteria </a:t>
            </a:r>
            <a:r>
              <a:rPr lang="en-US" altLang="en-US" dirty="0" smtClean="0"/>
              <a:t>that support identified goals and performance measures</a:t>
            </a:r>
            <a:endParaRPr lang="en-US" altLang="en-US" b="1" dirty="0" smtClean="0"/>
          </a:p>
          <a:p>
            <a:pPr marL="365760" lvl="1" indent="-182880" eaLnBrk="1" fontAlgn="auto" hangingPunct="1">
              <a:spcAft>
                <a:spcPts val="0"/>
              </a:spcAft>
              <a:buFont typeface="Arial Narrow" panose="020B0606020202030204" pitchFamily="34" charset="0"/>
              <a:buChar char="–"/>
              <a:defRPr/>
            </a:pPr>
            <a:r>
              <a:rPr lang="en-US" altLang="en-US" b="1" dirty="0" smtClean="0"/>
              <a:t>Scoring </a:t>
            </a:r>
            <a:r>
              <a:rPr lang="en-US" altLang="en-US" dirty="0" smtClean="0"/>
              <a:t>of projects for all evaluation criteria</a:t>
            </a:r>
            <a:endParaRPr lang="en-US" altLang="en-US" dirty="0"/>
          </a:p>
          <a:p>
            <a:pPr marL="365760" lvl="1" indent="-182880" eaLnBrk="1" fontAlgn="auto" hangingPunct="1">
              <a:spcAft>
                <a:spcPts val="0"/>
              </a:spcAft>
              <a:buFont typeface="Arial Narrow" panose="020B0606020202030204" pitchFamily="34" charset="0"/>
              <a:buChar char="–"/>
              <a:defRPr/>
            </a:pPr>
            <a:r>
              <a:rPr lang="en-US" altLang="en-US" b="1" dirty="0" smtClean="0"/>
              <a:t>Weighting</a:t>
            </a:r>
            <a:r>
              <a:rPr lang="en-US" altLang="en-US" dirty="0" smtClean="0"/>
              <a:t> </a:t>
            </a:r>
            <a:r>
              <a:rPr lang="en-US" altLang="en-US" dirty="0"/>
              <a:t>for all </a:t>
            </a:r>
            <a:r>
              <a:rPr lang="en-US" altLang="en-US" dirty="0" smtClean="0"/>
              <a:t>identified evaluation criteria</a:t>
            </a:r>
          </a:p>
        </p:txBody>
      </p:sp>
      <p:sp>
        <p:nvSpPr>
          <p:cNvPr id="4710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 Prioritization and Selection for Funding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4267200" y="0"/>
            <a:ext cx="48768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33900" y="514350"/>
          <a:ext cx="4419600" cy="3814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414"/>
                <a:gridCol w="818886"/>
                <a:gridCol w="1257300"/>
              </a:tblGrid>
              <a:tr h="269262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+mn-lt"/>
                        </a:rPr>
                        <a:t>Evaluation Criteria</a:t>
                      </a:r>
                      <a:endParaRPr lang="en-US" sz="110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T="45724" marB="45724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2"/>
                          </a:solidFill>
                          <a:latin typeface="+mn-lt"/>
                        </a:rPr>
                        <a:t>Weight </a:t>
                      </a:r>
                      <a:endParaRPr lang="en-US" sz="110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T="45724" marB="45724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bg2"/>
                          </a:solidFill>
                          <a:latin typeface="+mn-lt"/>
                        </a:rPr>
                        <a:t>Normalized Weight</a:t>
                      </a:r>
                      <a:endParaRPr lang="en-US" sz="1100" baseline="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T="45724" marB="45724">
                    <a:solidFill>
                      <a:srgbClr val="C00000"/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Preservation &amp; Rehabilitation</a:t>
                      </a:r>
                    </a:p>
                  </a:txBody>
                  <a:tcPr marL="171450" marR="9525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12.3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0.1230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Mobility &amp; Congestion Reduction</a:t>
                      </a:r>
                    </a:p>
                  </a:txBody>
                  <a:tcPr marL="171450" marR="9525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11.5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0.1150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Cost Effectiveness</a:t>
                      </a:r>
                    </a:p>
                  </a:txBody>
                  <a:tcPr marL="171450" marR="9525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8.9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0.0890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System Connectivity</a:t>
                      </a:r>
                    </a:p>
                  </a:txBody>
                  <a:tcPr marL="171450" marR="9525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9.3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0.0930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Safety</a:t>
                      </a:r>
                    </a:p>
                  </a:txBody>
                  <a:tcPr marL="171450" marR="9525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11.2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0.1120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System Security</a:t>
                      </a:r>
                    </a:p>
                  </a:txBody>
                  <a:tcPr marL="171450" marR="9525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7.0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0.0700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Environmental Justice</a:t>
                      </a:r>
                    </a:p>
                  </a:txBody>
                  <a:tcPr marL="171450" marR="9525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5.2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0.0520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Adverse Impact Reduction</a:t>
                      </a:r>
                    </a:p>
                  </a:txBody>
                  <a:tcPr marL="171450" marR="9525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5.4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0.0540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Economic Vitality &amp; Freight Movement</a:t>
                      </a:r>
                    </a:p>
                  </a:txBody>
                  <a:tcPr marL="171450" marR="9525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7.7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0.0770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Infill &amp; Redevelopment </a:t>
                      </a:r>
                    </a:p>
                  </a:txBody>
                  <a:tcPr marL="171450" marR="9525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5.1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0.0510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Protect Wildlife Habitat</a:t>
                      </a:r>
                    </a:p>
                  </a:txBody>
                  <a:tcPr marL="171450" marR="9525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3.6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0.0360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  <a:tr h="31435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Protect Streams and Reduce Stormwater Runoff</a:t>
                      </a:r>
                    </a:p>
                  </a:txBody>
                  <a:tcPr marL="171450" marR="9525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6.9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0.0690</a:t>
                      </a:r>
                    </a:p>
                  </a:txBody>
                  <a:tcPr marL="9525" marR="171450" marT="9526" marB="0" anchor="ctr">
                    <a:solidFill>
                      <a:schemeClr val="bg2"/>
                    </a:solidFill>
                  </a:tcPr>
                </a:tc>
              </a:tr>
              <a:tr h="26926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Greenhouse Gas Emissions</a:t>
                      </a:r>
                    </a:p>
                  </a:txBody>
                  <a:tcPr marL="171450" marR="9525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5.9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0.0590</a:t>
                      </a:r>
                    </a:p>
                  </a:txBody>
                  <a:tcPr marL="9525" marR="171450" marT="9526" marB="0" anchor="ctr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303713" y="0"/>
            <a:ext cx="4840287" cy="2379663"/>
          </a:xfrm>
        </p:spPr>
      </p:sp>
      <p:sp>
        <p:nvSpPr>
          <p:cNvPr id="4915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03713" y="2419350"/>
            <a:ext cx="4840287" cy="2724150"/>
          </a:xfrm>
        </p:spPr>
      </p:sp>
      <p:sp>
        <p:nvSpPr>
          <p:cNvPr id="4915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49156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0" y="1047750"/>
            <a:ext cx="4310063" cy="3124200"/>
          </a:xfrm>
        </p:spPr>
        <p:txBody>
          <a:bodyPr/>
          <a:lstStyle/>
          <a:p>
            <a:pPr marL="365125" eaLnBrk="1" hangingPunct="1"/>
            <a:r>
              <a:rPr lang="en-US" altLang="en-US" b="1" smtClean="0"/>
              <a:t>W</a:t>
            </a:r>
            <a:r>
              <a:rPr lang="en-US" altLang="en-US" smtClean="0"/>
              <a:t>eighted </a:t>
            </a:r>
            <a:r>
              <a:rPr lang="en-US" altLang="en-US" b="1" smtClean="0"/>
              <a:t>S</a:t>
            </a:r>
            <a:r>
              <a:rPr lang="en-US" altLang="en-US" smtClean="0"/>
              <a:t>core </a:t>
            </a:r>
            <a:r>
              <a:rPr lang="en-US" altLang="en-US" b="1" smtClean="0"/>
              <a:t>M</a:t>
            </a:r>
            <a:r>
              <a:rPr lang="en-US" altLang="en-US" smtClean="0"/>
              <a:t>ethod (WSM) </a:t>
            </a:r>
          </a:p>
          <a:p>
            <a:pPr marL="650875" lvl="1" indent="-285750" eaLnBrk="1" hangingPunct="1">
              <a:buFont typeface="Arial Narrow" panose="020B0606020202030204" pitchFamily="34" charset="0"/>
              <a:buChar char="–"/>
            </a:pPr>
            <a:r>
              <a:rPr lang="en-US" altLang="en-US" smtClean="0"/>
              <a:t>Simplest method,  method currently used by the PPACG</a:t>
            </a:r>
          </a:p>
          <a:p>
            <a:pPr marL="365125" eaLnBrk="1" hangingPunct="1"/>
            <a:r>
              <a:rPr lang="en-US" altLang="en-US" b="1" smtClean="0"/>
              <a:t>T</a:t>
            </a:r>
            <a:r>
              <a:rPr lang="en-US" altLang="en-US" smtClean="0"/>
              <a:t>echnique of </a:t>
            </a:r>
            <a:r>
              <a:rPr lang="en-US" altLang="en-US" b="1" smtClean="0"/>
              <a:t>O</a:t>
            </a:r>
            <a:r>
              <a:rPr lang="en-US" altLang="en-US" smtClean="0"/>
              <a:t>rder </a:t>
            </a:r>
            <a:r>
              <a:rPr lang="en-US" altLang="en-US" b="1" smtClean="0"/>
              <a:t>P</a:t>
            </a:r>
            <a:r>
              <a:rPr lang="en-US" altLang="en-US" smtClean="0"/>
              <a:t>reference by </a:t>
            </a:r>
            <a:r>
              <a:rPr lang="en-US" altLang="en-US" b="1" smtClean="0"/>
              <a:t>S</a:t>
            </a:r>
            <a:r>
              <a:rPr lang="en-US" altLang="en-US" smtClean="0"/>
              <a:t>imilarity to </a:t>
            </a:r>
            <a:r>
              <a:rPr lang="en-US" altLang="en-US" b="1" smtClean="0"/>
              <a:t>I</a:t>
            </a:r>
            <a:r>
              <a:rPr lang="en-US" altLang="en-US" smtClean="0"/>
              <a:t>deal </a:t>
            </a:r>
            <a:r>
              <a:rPr lang="en-US" altLang="en-US" b="1" smtClean="0"/>
              <a:t>S</a:t>
            </a:r>
            <a:r>
              <a:rPr lang="en-US" altLang="en-US" smtClean="0"/>
              <a:t>olution (TOPSIS)</a:t>
            </a:r>
          </a:p>
          <a:p>
            <a:pPr marL="650875" lvl="1" indent="-285750" eaLnBrk="1" hangingPunct="1">
              <a:buFont typeface="Arial Narrow" panose="020B0606020202030204" pitchFamily="34" charset="0"/>
              <a:buChar char="–"/>
            </a:pPr>
            <a:r>
              <a:rPr lang="en-US" altLang="en-US" smtClean="0"/>
              <a:t>Provides evaluation criteria flexibility (qualitative, quantitative, benefit and cost measures) can be evaluated together)  </a:t>
            </a:r>
          </a:p>
          <a:p>
            <a:pPr marL="365125" eaLnBrk="1" hangingPunct="1"/>
            <a:r>
              <a:rPr lang="en-US" altLang="en-US" b="1" smtClean="0"/>
              <a:t>L</a:t>
            </a:r>
            <a:r>
              <a:rPr lang="en-US" altLang="en-US" smtClean="0"/>
              <a:t>ogic </a:t>
            </a:r>
            <a:r>
              <a:rPr lang="en-US" altLang="en-US" b="1" smtClean="0"/>
              <a:t>S</a:t>
            </a:r>
            <a:r>
              <a:rPr lang="en-US" altLang="en-US" smtClean="0"/>
              <a:t>coring of </a:t>
            </a:r>
            <a:r>
              <a:rPr lang="en-US" altLang="en-US" b="1" smtClean="0"/>
              <a:t>P</a:t>
            </a:r>
            <a:r>
              <a:rPr lang="en-US" altLang="en-US" smtClean="0"/>
              <a:t>reference (LSP)</a:t>
            </a:r>
          </a:p>
          <a:p>
            <a:pPr marL="650875" lvl="1" indent="-285750" eaLnBrk="1" hangingPunct="1">
              <a:buFont typeface="Arial Narrow" panose="020B0606020202030204" pitchFamily="34" charset="0"/>
              <a:buChar char="–"/>
            </a:pPr>
            <a:r>
              <a:rPr lang="en-US" altLang="en-US" smtClean="0"/>
              <a:t>Mimics flexibility of human decision making process – can specify degree to which multiple criteria should be met jointly versus independently</a:t>
            </a:r>
          </a:p>
          <a:p>
            <a:pPr marL="650875" lvl="1" indent="-285750" eaLnBrk="1" hangingPunct="1">
              <a:buFont typeface="Arial Narrow" panose="020B0606020202030204" pitchFamily="34" charset="0"/>
              <a:buChar char="–"/>
            </a:pPr>
            <a:endParaRPr lang="en-US" altLang="en-US" smtClean="0"/>
          </a:p>
        </p:txBody>
      </p:sp>
      <p:sp>
        <p:nvSpPr>
          <p:cNvPr id="4915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Criteria Decision Making Methods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303713" y="0"/>
            <a:ext cx="4840287" cy="2379663"/>
          </a:xfrm>
        </p:spPr>
      </p:sp>
      <p:sp>
        <p:nvSpPr>
          <p:cNvPr id="5120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03713" y="2419350"/>
            <a:ext cx="4840287" cy="2724150"/>
          </a:xfrm>
        </p:spPr>
      </p:sp>
      <p:sp>
        <p:nvSpPr>
          <p:cNvPr id="5120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-26988" y="971550"/>
            <a:ext cx="4267201" cy="3581400"/>
          </a:xfrm>
        </p:spPr>
        <p:txBody>
          <a:bodyPr rtlCol="0"/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Determining </a:t>
            </a:r>
            <a:r>
              <a:rPr lang="en-US" b="1" dirty="0" smtClean="0"/>
              <a:t>criteria</a:t>
            </a:r>
            <a:r>
              <a:rPr lang="en-US" dirty="0" smtClean="0"/>
              <a:t> for the project scoring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Determining </a:t>
            </a:r>
            <a:r>
              <a:rPr lang="en-US" b="1" dirty="0" smtClean="0"/>
              <a:t>weight for each criteria</a:t>
            </a:r>
          </a:p>
          <a:p>
            <a:pPr marL="365760" lvl="1" indent="-182880" eaLnBrk="1" fontAlgn="auto" hangingPunct="1">
              <a:spcAft>
                <a:spcPts val="0"/>
              </a:spcAft>
              <a:buFont typeface="Arial Narrow" panose="020B0606020202030204" pitchFamily="34" charset="0"/>
              <a:buChar char="–"/>
              <a:defRPr/>
            </a:pPr>
            <a:r>
              <a:rPr lang="en-US" dirty="0" smtClean="0"/>
              <a:t>Stated Preference Surveys</a:t>
            </a:r>
          </a:p>
          <a:p>
            <a:pPr marL="365760" lvl="1" indent="-182880" eaLnBrk="1" fontAlgn="auto" hangingPunct="1">
              <a:spcAft>
                <a:spcPts val="0"/>
              </a:spcAft>
              <a:buFont typeface="Arial Narrow" panose="020B0606020202030204" pitchFamily="34" charset="0"/>
              <a:buChar char="–"/>
              <a:defRPr/>
            </a:pPr>
            <a:r>
              <a:rPr lang="en-US" dirty="0" smtClean="0"/>
              <a:t>Analytical Hierarchy Process</a:t>
            </a:r>
          </a:p>
          <a:p>
            <a:pPr marL="182880" indent="-182880" eaLnBrk="1" fontAlgn="auto" hangingPunct="1">
              <a:spcAft>
                <a:spcPts val="600"/>
              </a:spcAft>
              <a:defRPr/>
            </a:pPr>
            <a:r>
              <a:rPr lang="en-US" dirty="0" smtClean="0"/>
              <a:t>Obtaining the </a:t>
            </a:r>
            <a:r>
              <a:rPr lang="en-US" b="1" dirty="0" smtClean="0"/>
              <a:t>score of project i for each criteria j for all i and j </a:t>
            </a:r>
            <a:endParaRPr lang="en-US" sz="1200" b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1000" dirty="0" smtClean="0"/>
              <a:t>●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1000" dirty="0"/>
              <a:t>●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1000" dirty="0" smtClean="0"/>
              <a:t>●</a:t>
            </a:r>
          </a:p>
          <a:p>
            <a:pPr marL="182880" indent="-18288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b="1" dirty="0" smtClean="0"/>
              <a:t>Ranking projects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Cutting projects </a:t>
            </a:r>
            <a:r>
              <a:rPr lang="en-US" dirty="0" smtClean="0"/>
              <a:t>based on rank</a:t>
            </a:r>
            <a:endParaRPr lang="en-US" dirty="0"/>
          </a:p>
        </p:txBody>
      </p:sp>
      <p:sp>
        <p:nvSpPr>
          <p:cNvPr id="51205" name="Title 4"/>
          <p:cNvSpPr>
            <a:spLocks noGrp="1"/>
          </p:cNvSpPr>
          <p:nvPr>
            <p:ph type="title"/>
          </p:nvPr>
        </p:nvSpPr>
        <p:spPr>
          <a:xfrm>
            <a:off x="0" y="285750"/>
            <a:ext cx="4303713" cy="574675"/>
          </a:xfrm>
        </p:spPr>
        <p:txBody>
          <a:bodyPr/>
          <a:lstStyle/>
          <a:p>
            <a:pPr eaLnBrk="1" hangingPunct="1"/>
            <a:r>
              <a:rPr lang="en-US" altLang="en-US" smtClean="0"/>
              <a:t>Commonalities in </a:t>
            </a:r>
            <a:br>
              <a:rPr lang="en-US" altLang="en-US" smtClean="0"/>
            </a:br>
            <a:r>
              <a:rPr lang="en-US" altLang="en-US" smtClean="0"/>
              <a:t>Methods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8604250" cy="5148263"/>
          </a:xfrm>
          <a:prstGeom prst="rect">
            <a:avLst/>
          </a:prstGeom>
          <a:solidFill>
            <a:srgbClr val="54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358775" y="2833688"/>
            <a:ext cx="2012950" cy="18542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SzPct val="75000"/>
              <a:buFont typeface="Wingdings" pitchFamily="2" charset="2"/>
              <a:buNone/>
              <a:defRPr lang="en-US" sz="11500" b="1" kern="1200" cap="none" spc="-300" baseline="0" dirty="0">
                <a:ln>
                  <a:noFill/>
                </a:ln>
                <a:solidFill>
                  <a:srgbClr val="FFFFFF"/>
                </a:solidFill>
                <a:latin typeface="+mj-lt"/>
                <a:ea typeface="+mn-ea"/>
                <a:cs typeface="+mn-cs"/>
              </a:defRPr>
            </a:lvl1pPr>
            <a:lvl2pPr marL="560070" indent="-285750" algn="l" defTabSz="914400" rtl="0" eaLnBrk="1" latinLnBrk="0" hangingPunct="1">
              <a:spcBef>
                <a:spcPct val="20000"/>
              </a:spcBef>
              <a:buSzPct val="75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-18288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1520" indent="-182880" algn="l" defTabSz="914400" rtl="0" eaLnBrk="1" latinLnBrk="0" hangingPunct="1">
              <a:spcBef>
                <a:spcPct val="20000"/>
              </a:spcBef>
              <a:buSzPct val="100000"/>
              <a:buFont typeface="Arial Narrow" pitchFamily="34" charset="0"/>
              <a:buChar char="»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182880" algn="l" defTabSz="914400" rtl="0" eaLnBrk="1" latinLnBrk="0" hangingPunct="1">
              <a:spcBef>
                <a:spcPct val="20000"/>
              </a:spcBef>
              <a:buSzPct val="85000"/>
              <a:buFont typeface="Wingdings" pitchFamily="2" charset="2"/>
              <a:buChar char="§"/>
              <a:tabLst>
                <a:tab pos="1485900" algn="l"/>
              </a:tabLst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smtClean="0"/>
              <a:t>02</a:t>
            </a:r>
            <a:endParaRPr/>
          </a:p>
        </p:txBody>
      </p:sp>
      <p:sp>
        <p:nvSpPr>
          <p:cNvPr id="53251" name="Title 2"/>
          <p:cNvSpPr txBox="1">
            <a:spLocks/>
          </p:cNvSpPr>
          <p:nvPr/>
        </p:nvSpPr>
        <p:spPr bwMode="auto">
          <a:xfrm>
            <a:off x="2143125" y="3335338"/>
            <a:ext cx="5876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400"/>
              </a:lnSpc>
            </a:pPr>
            <a:r>
              <a:rPr lang="en-US" altLang="en-US" sz="3600" b="1">
                <a:solidFill>
                  <a:srgbClr val="FFFFFF"/>
                </a:solidFill>
              </a:rPr>
              <a:t>Weighted Score Method (WSM)</a:t>
            </a:r>
          </a:p>
        </p:txBody>
      </p:sp>
      <p:grpSp>
        <p:nvGrpSpPr>
          <p:cNvPr id="53252" name="Group 7"/>
          <p:cNvGrpSpPr>
            <a:grpSpLocks/>
          </p:cNvGrpSpPr>
          <p:nvPr/>
        </p:nvGrpSpPr>
        <p:grpSpPr bwMode="auto">
          <a:xfrm>
            <a:off x="8604250" y="0"/>
            <a:ext cx="539750" cy="5143500"/>
            <a:chOff x="8604249" y="0"/>
            <a:chExt cx="539751" cy="5143500"/>
          </a:xfrm>
        </p:grpSpPr>
        <p:sp>
          <p:nvSpPr>
            <p:cNvPr id="10" name="Rectangle 9"/>
            <p:cNvSpPr/>
            <p:nvPr/>
          </p:nvSpPr>
          <p:spPr>
            <a:xfrm>
              <a:off x="8604249" y="0"/>
              <a:ext cx="539751" cy="2379663"/>
            </a:xfrm>
            <a:prstGeom prst="rect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604249" y="2381250"/>
              <a:ext cx="539751" cy="2762250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303713" y="0"/>
            <a:ext cx="4840287" cy="2379663"/>
          </a:xfrm>
        </p:spPr>
      </p:sp>
      <p:sp>
        <p:nvSpPr>
          <p:cNvPr id="55298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03713" y="2419350"/>
            <a:ext cx="4840287" cy="2724150"/>
          </a:xfrm>
        </p:spPr>
      </p:sp>
      <p:sp>
        <p:nvSpPr>
          <p:cNvPr id="5529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5530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0" y="666750"/>
            <a:ext cx="4310063" cy="3657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Simplest methodology </a:t>
            </a:r>
          </a:p>
          <a:p>
            <a:pPr eaLnBrk="1" hangingPunct="1"/>
            <a:r>
              <a:rPr lang="en-US" altLang="en-US" smtClean="0"/>
              <a:t>Uses </a:t>
            </a:r>
            <a:r>
              <a:rPr lang="en-US" altLang="en-US" b="1" smtClean="0"/>
              <a:t>multiple criteria </a:t>
            </a:r>
            <a:r>
              <a:rPr lang="en-US" altLang="en-US" smtClean="0"/>
              <a:t>and </a:t>
            </a:r>
            <a:r>
              <a:rPr lang="en-US" altLang="en-US" b="1" smtClean="0"/>
              <a:t>criteria weighting</a:t>
            </a:r>
            <a:r>
              <a:rPr lang="en-US" altLang="en-US" smtClean="0"/>
              <a:t> </a:t>
            </a:r>
          </a:p>
          <a:p>
            <a:pPr eaLnBrk="1" hangingPunct="1"/>
            <a:r>
              <a:rPr lang="en-US" altLang="en-US" smtClean="0"/>
              <a:t>Requires </a:t>
            </a:r>
            <a:r>
              <a:rPr lang="en-US" altLang="en-US" b="1" smtClean="0"/>
              <a:t>consistent scale </a:t>
            </a:r>
            <a:r>
              <a:rPr lang="en-US" altLang="en-US" smtClean="0"/>
              <a:t>for criteria scoring: either more is better (benefits) or less is better (costs)</a:t>
            </a:r>
          </a:p>
          <a:p>
            <a:pPr eaLnBrk="1" hangingPunct="1"/>
            <a:r>
              <a:rPr lang="en-US" altLang="en-US" smtClean="0"/>
              <a:t>Best used to evaluate </a:t>
            </a:r>
            <a:r>
              <a:rPr lang="en-US" altLang="en-US" b="1" smtClean="0"/>
              <a:t>stand-alone projects </a:t>
            </a:r>
            <a:r>
              <a:rPr lang="en-US" altLang="en-US" smtClean="0"/>
              <a:t>using transportation and           non-transportation performance measures</a:t>
            </a:r>
          </a:p>
          <a:p>
            <a:pPr eaLnBrk="1" hangingPunct="1"/>
            <a:r>
              <a:rPr lang="en-US" altLang="en-US" smtClean="0"/>
              <a:t>Has</a:t>
            </a:r>
            <a:r>
              <a:rPr lang="en-US" altLang="en-US" b="1" smtClean="0"/>
              <a:t> limited utility for portfolio optimization </a:t>
            </a:r>
            <a:r>
              <a:rPr lang="en-US" altLang="en-US" smtClean="0"/>
              <a:t>- identification of the “best set of projects”</a:t>
            </a:r>
          </a:p>
        </p:txBody>
      </p:sp>
      <p:sp>
        <p:nvSpPr>
          <p:cNvPr id="55301" name="Title 4"/>
          <p:cNvSpPr>
            <a:spLocks noGrp="1"/>
          </p:cNvSpPr>
          <p:nvPr>
            <p:ph type="title"/>
          </p:nvPr>
        </p:nvSpPr>
        <p:spPr>
          <a:xfrm>
            <a:off x="0" y="22225"/>
            <a:ext cx="4303713" cy="574675"/>
          </a:xfrm>
        </p:spPr>
        <p:txBody>
          <a:bodyPr/>
          <a:lstStyle/>
          <a:p>
            <a:pPr eaLnBrk="1" hangingPunct="1"/>
            <a:r>
              <a:rPr lang="en-US" altLang="en-US" smtClean="0"/>
              <a:t>Weighted Score Method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303713" y="0"/>
            <a:ext cx="4840287" cy="2379663"/>
          </a:xfrm>
        </p:spPr>
      </p:sp>
      <p:sp>
        <p:nvSpPr>
          <p:cNvPr id="57346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03713" y="2419350"/>
            <a:ext cx="4840287" cy="2724150"/>
          </a:xfrm>
        </p:spPr>
      </p:sp>
      <p:sp>
        <p:nvSpPr>
          <p:cNvPr id="5734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4760913"/>
            <a:ext cx="4303713" cy="382587"/>
          </a:xfrm>
        </p:spPr>
      </p:sp>
      <p:sp>
        <p:nvSpPr>
          <p:cNvPr id="57348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-7938" y="819150"/>
            <a:ext cx="4310063" cy="3505200"/>
          </a:xfrm>
        </p:spPr>
        <p:txBody>
          <a:bodyPr/>
          <a:lstStyle/>
          <a:p>
            <a:pPr eaLnBrk="1" hangingPunct="1"/>
            <a:r>
              <a:rPr lang="en-US" altLang="en-US" smtClean="0"/>
              <a:t>Obtain the </a:t>
            </a:r>
            <a:r>
              <a:rPr lang="en-US" altLang="en-US" b="1" smtClean="0"/>
              <a:t>scores </a:t>
            </a:r>
            <a:r>
              <a:rPr lang="en-US" altLang="en-US" smtClean="0"/>
              <a:t>for each project i using criteria j for all i and j</a:t>
            </a:r>
          </a:p>
          <a:p>
            <a:pPr lvl="1" eaLnBrk="1" hangingPunct="1">
              <a:buFont typeface="Arial Narrow" panose="020B0606020202030204" pitchFamily="34" charset="0"/>
              <a:buChar char="–"/>
            </a:pPr>
            <a:r>
              <a:rPr lang="en-US" altLang="en-US" b="1" smtClean="0">
                <a:solidFill>
                  <a:srgbClr val="C00000"/>
                </a:solidFill>
              </a:rPr>
              <a:t>Use consistent scale </a:t>
            </a:r>
            <a:r>
              <a:rPr lang="en-US" altLang="en-US" smtClean="0">
                <a:solidFill>
                  <a:srgbClr val="C00000"/>
                </a:solidFill>
              </a:rPr>
              <a:t>for all criteria: More is better or less is better</a:t>
            </a:r>
          </a:p>
          <a:p>
            <a:pPr lvl="1" eaLnBrk="1" hangingPunct="1">
              <a:buFont typeface="Arial Narrow" panose="020B0606020202030204" pitchFamily="34" charset="0"/>
              <a:buChar char="–"/>
            </a:pPr>
            <a:r>
              <a:rPr lang="en-US" altLang="en-US" b="1" smtClean="0">
                <a:solidFill>
                  <a:srgbClr val="C00000"/>
                </a:solidFill>
              </a:rPr>
              <a:t>Use consistent score range </a:t>
            </a:r>
            <a:r>
              <a:rPr lang="en-US" altLang="en-US" smtClean="0">
                <a:solidFill>
                  <a:srgbClr val="C00000"/>
                </a:solidFill>
              </a:rPr>
              <a:t>for all criteria: The same score range or normalized scoring</a:t>
            </a:r>
          </a:p>
          <a:p>
            <a:pPr eaLnBrk="1" hangingPunct="1"/>
            <a:r>
              <a:rPr lang="en-US" altLang="en-US" smtClean="0"/>
              <a:t>Compute the </a:t>
            </a:r>
            <a:r>
              <a:rPr lang="en-US" altLang="en-US" b="1" smtClean="0"/>
              <a:t>sum of the weighted scores</a:t>
            </a:r>
            <a:r>
              <a:rPr lang="en-US" altLang="en-US" smtClean="0"/>
              <a:t> for each project</a:t>
            </a:r>
          </a:p>
          <a:p>
            <a:pPr eaLnBrk="1" hangingPunct="1"/>
            <a:r>
              <a:rPr lang="en-US" altLang="en-US" b="1" smtClean="0"/>
              <a:t>Rank </a:t>
            </a:r>
            <a:r>
              <a:rPr lang="en-US" altLang="en-US" smtClean="0"/>
              <a:t>projects by order of sum of the weighted scores </a:t>
            </a:r>
          </a:p>
          <a:p>
            <a:pPr eaLnBrk="1" hangingPunct="1"/>
            <a:r>
              <a:rPr lang="en-US" altLang="en-US" b="1" smtClean="0"/>
              <a:t>Cut </a:t>
            </a:r>
            <a:r>
              <a:rPr lang="en-US" altLang="en-US" smtClean="0"/>
              <a:t>the</a:t>
            </a:r>
            <a:r>
              <a:rPr lang="en-US" altLang="en-US" b="1" smtClean="0"/>
              <a:t> </a:t>
            </a:r>
            <a:r>
              <a:rPr lang="en-US" altLang="en-US" smtClean="0"/>
              <a:t>selected projects list based on available funding</a:t>
            </a:r>
          </a:p>
        </p:txBody>
      </p:sp>
      <p:sp>
        <p:nvSpPr>
          <p:cNvPr id="57349" name="Title 4"/>
          <p:cNvSpPr>
            <a:spLocks noGrp="1"/>
          </p:cNvSpPr>
          <p:nvPr>
            <p:ph type="title"/>
          </p:nvPr>
        </p:nvSpPr>
        <p:spPr>
          <a:xfrm>
            <a:off x="0" y="285750"/>
            <a:ext cx="4303713" cy="574675"/>
          </a:xfrm>
        </p:spPr>
        <p:txBody>
          <a:bodyPr/>
          <a:lstStyle/>
          <a:p>
            <a:pPr eaLnBrk="1" hangingPunct="1"/>
            <a:r>
              <a:rPr lang="en-US" altLang="en-US" smtClean="0"/>
              <a:t>Weighted Score Ranking Process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R_Base_16-9_Titlecase_WhtBkgd_0414">
  <a:themeElements>
    <a:clrScheme name="HDR White-Brights">
      <a:dk1>
        <a:srgbClr val="54585A"/>
      </a:dk1>
      <a:lt1>
        <a:srgbClr val="000000"/>
      </a:lt1>
      <a:dk2>
        <a:srgbClr val="FFFFFF"/>
      </a:dk2>
      <a:lt2>
        <a:srgbClr val="A8A99E"/>
      </a:lt2>
      <a:accent1>
        <a:srgbClr val="4298B5"/>
      </a:accent1>
      <a:accent2>
        <a:srgbClr val="C8102E"/>
      </a:accent2>
      <a:accent3>
        <a:srgbClr val="CE0058"/>
      </a:accent3>
      <a:accent4>
        <a:srgbClr val="FF8200"/>
      </a:accent4>
      <a:accent5>
        <a:srgbClr val="FFC600"/>
      </a:accent5>
      <a:accent6>
        <a:srgbClr val="78BE20"/>
      </a:accent6>
      <a:hlink>
        <a:srgbClr val="004C97"/>
      </a:hlink>
      <a:folHlink>
        <a:srgbClr val="772583"/>
      </a:folHlink>
    </a:clrScheme>
    <a:fontScheme name="Custom 9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HDR_Base_16-9_Titlecase_WhtBkgd_0414</Template>
  <TotalTime>2788</TotalTime>
  <Words>2001</Words>
  <Application>Microsoft Office PowerPoint</Application>
  <PresentationFormat>On-screen Show (16:9)</PresentationFormat>
  <Paragraphs>561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Wingdings</vt:lpstr>
      <vt:lpstr>Courier New</vt:lpstr>
      <vt:lpstr>Calibri</vt:lpstr>
      <vt:lpstr>Times New Roman</vt:lpstr>
      <vt:lpstr>HDR_Base_16-9_Titlecase_WhtBkgd_0414</vt:lpstr>
      <vt:lpstr>Portfolio Optimization Using Multiple Scoring Techniques</vt:lpstr>
      <vt:lpstr>PowerPoint Presentation</vt:lpstr>
      <vt:lpstr>PowerPoint Presentation</vt:lpstr>
      <vt:lpstr>Project Prioritization and Selection for Funding</vt:lpstr>
      <vt:lpstr>Multiple Criteria Decision Making Methods</vt:lpstr>
      <vt:lpstr>Commonalities in  Methods </vt:lpstr>
      <vt:lpstr>PowerPoint Presentation</vt:lpstr>
      <vt:lpstr>Weighted Score Method</vt:lpstr>
      <vt:lpstr>Weighted Score Ranking Process</vt:lpstr>
      <vt:lpstr>Weighted Score Method Top Ranked Projects</vt:lpstr>
      <vt:lpstr>PowerPoint Presentation</vt:lpstr>
      <vt:lpstr>TOPSIS Method</vt:lpstr>
      <vt:lpstr>TOPSIS Ranking Process</vt:lpstr>
      <vt:lpstr>TOPSIS Top Ranked Projects</vt:lpstr>
      <vt:lpstr>PowerPoint Presentation</vt:lpstr>
      <vt:lpstr>LSP Method</vt:lpstr>
      <vt:lpstr>LSP Logic Function Continuum</vt:lpstr>
      <vt:lpstr>LSP Logic Function Example - Advantages</vt:lpstr>
      <vt:lpstr>PowerPoint Presentation</vt:lpstr>
      <vt:lpstr>LSP Ranking Process</vt:lpstr>
      <vt:lpstr>LSP Top Ranked Projects</vt:lpstr>
      <vt:lpstr>PowerPoint Presentation</vt:lpstr>
      <vt:lpstr>Model 1 – Weighted Score Method       Easily understood and easy to apply       Requires consistent criteria (benefits or costs)       Does not capture interdependencies among criteria and projects Model 2 – TOPSIS Method       Less easily understood but easy to apply        Allows evaluation of multiple criteria types       Does not capture interdependencies among criteria and projects Model 3 – LSP Method       Model specification is relatively complex        Allows evaluation of multiple criteria types        Can capture  interdependencies among criteria and projects       Often has more than 1 “Optimal Solution”              </vt:lpstr>
      <vt:lpstr>Questions?</vt:lpstr>
    </vt:vector>
  </TitlesOfParts>
  <Company>HDR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dperkins</dc:creator>
  <cp:lastModifiedBy>Craig Casper</cp:lastModifiedBy>
  <cp:revision>80</cp:revision>
  <dcterms:created xsi:type="dcterms:W3CDTF">2014-10-08T15:09:53Z</dcterms:created>
  <dcterms:modified xsi:type="dcterms:W3CDTF">2015-05-19T00:25:59Z</dcterms:modified>
</cp:coreProperties>
</file>