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81" r:id="rId3"/>
    <p:sldId id="282" r:id="rId4"/>
    <p:sldId id="283" r:id="rId5"/>
    <p:sldId id="284" r:id="rId6"/>
    <p:sldId id="258" r:id="rId7"/>
    <p:sldId id="260" r:id="rId8"/>
    <p:sldId id="290" r:id="rId9"/>
    <p:sldId id="291" r:id="rId10"/>
    <p:sldId id="262" r:id="rId11"/>
    <p:sldId id="288" r:id="rId12"/>
    <p:sldId id="275" r:id="rId13"/>
    <p:sldId id="272" r:id="rId14"/>
    <p:sldId id="294" r:id="rId15"/>
    <p:sldId id="285" r:id="rId16"/>
    <p:sldId id="28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7" autoAdjust="0"/>
  </p:normalViewPr>
  <p:slideViewPr>
    <p:cSldViewPr snapToGrid="0">
      <p:cViewPr varScale="1">
        <p:scale>
          <a:sx n="77" d="100"/>
          <a:sy n="77" d="100"/>
        </p:scale>
        <p:origin x="-95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8C90-455C-4EF4-8B8E-F275DE70B602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68D22-5B07-4C86-B124-72DB16D28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</p:spPr>
        <p:txBody>
          <a:bodyPr/>
          <a:lstStyle/>
          <a:p>
            <a:fld id="{6B813898-276C-4906-8EEF-0F8E827905E9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72848"/>
            <a:ext cx="152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5181600" cy="365125"/>
          </a:xfrm>
        </p:spPr>
        <p:txBody>
          <a:bodyPr/>
          <a:lstStyle>
            <a:lvl1pPr>
              <a:defRPr sz="2000"/>
            </a:lvl1pPr>
          </a:lstStyle>
          <a:p>
            <a:endParaRPr lang="en-US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8BCC-C2ED-4D7B-8721-717BF85E62A5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A620-225A-499A-BE16-4E3D29CBA6ED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78243" cy="365125"/>
          </a:xfrm>
        </p:spPr>
        <p:txBody>
          <a:bodyPr/>
          <a:lstStyle/>
          <a:p>
            <a:fld id="{D162CED4-55F4-43C7-A4C8-608EE43342CD}" type="datetime1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5181600" cy="365125"/>
          </a:xfrm>
        </p:spPr>
        <p:txBody>
          <a:bodyPr/>
          <a:lstStyle>
            <a:lvl1pPr>
              <a:defRPr sz="2000"/>
            </a:lvl1pPr>
          </a:lstStyle>
          <a:p>
            <a:endParaRPr lang="en-US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Conclusion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3" y="6303361"/>
            <a:ext cx="152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8A10-54B3-4E7A-90A3-C2A868BA121A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A0D1-2C26-497A-ABEA-8150D180F2FD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8D5F-9469-4A64-9E61-C6A68C04388A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5202-93EC-4297-A417-216036D4E78F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C4C4-234E-46D2-927D-525FF4299F06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0EE8-DE61-4463-BC40-094593AF05CF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ACC5-99C0-46DB-B44E-C0E5EB17924D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NC Model User Group Meeting -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1640-3A48-4984-907D-CBBBE20DD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905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Multi-Point Loading in the Pedestrian Trip Assignment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838200" y="2590800"/>
            <a:ext cx="7696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Presenting to the 15th </a:t>
            </a:r>
            <a:r>
              <a:rPr lang="en-US" altLang="zh-CN" sz="2000" i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TRB National Transportation Planning Applications Conference, </a:t>
            </a:r>
            <a:r>
              <a:rPr lang="en-US" altLang="zh-CN" sz="2000" i="1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May 16-20t</a:t>
            </a:r>
            <a:r>
              <a:rPr lang="en-US" altLang="zh-CN" sz="2000" i="1" baseline="30000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</a:t>
            </a:r>
            <a:r>
              <a:rPr lang="en-US" altLang="zh-CN" sz="2000" i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altLang="zh-CN" sz="2000" i="1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2015</a:t>
            </a:r>
          </a:p>
          <a:p>
            <a:endParaRPr lang="en-US" altLang="zh-CN" sz="2000" i="1" dirty="0">
              <a:ea typeface="宋体" pitchFamily="2" charset="-122"/>
            </a:endParaRPr>
          </a:p>
          <a:p>
            <a:r>
              <a:rPr lang="en-US" altLang="zh-CN" sz="2000" i="1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by</a:t>
            </a:r>
            <a:endParaRPr lang="en-US" altLang="zh-CN" sz="2000" i="1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en-US" sz="2000" b="1" dirty="0" smtClean="0">
              <a:latin typeface="Arial" panose="020B0604020202020204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Yanping Zhang &amp; Felix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Nwoko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Durham-Chapel Hill-Carrboro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MPO/City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of Durham</a:t>
            </a:r>
          </a:p>
          <a:p>
            <a:pPr algn="ctr">
              <a:spcBef>
                <a:spcPts val="600"/>
              </a:spcBef>
            </a:pP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Project\NM_Assign\count\DCHCMetropoliD18bR05aP01ZL-Taylor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65824"/>
            <a:ext cx="1524000" cy="5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Fixed/Variable Rate MPA 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40% O-D Trips Loaded onto West Ave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60% O-D Trips other 3 directions, i.e. r1+r2+r3=60%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110"/>
          <p:cNvGrpSpPr/>
          <p:nvPr/>
        </p:nvGrpSpPr>
        <p:grpSpPr>
          <a:xfrm>
            <a:off x="832022" y="1857345"/>
            <a:ext cx="7516889" cy="4819710"/>
            <a:chOff x="838200" y="1600200"/>
            <a:chExt cx="7516889" cy="4819710"/>
          </a:xfrm>
        </p:grpSpPr>
        <p:grpSp>
          <p:nvGrpSpPr>
            <p:cNvPr id="4" name="Group 64"/>
            <p:cNvGrpSpPr/>
            <p:nvPr/>
          </p:nvGrpSpPr>
          <p:grpSpPr>
            <a:xfrm>
              <a:off x="838200" y="1600200"/>
              <a:ext cx="7243205" cy="4819710"/>
              <a:chOff x="228600" y="1295400"/>
              <a:chExt cx="7243205" cy="4819710"/>
            </a:xfrm>
          </p:grpSpPr>
          <p:grpSp>
            <p:nvGrpSpPr>
              <p:cNvPr id="7" name="Group 58"/>
              <p:cNvGrpSpPr/>
              <p:nvPr/>
            </p:nvGrpSpPr>
            <p:grpSpPr>
              <a:xfrm>
                <a:off x="228600" y="1489395"/>
                <a:ext cx="7243205" cy="4378005"/>
                <a:chOff x="228600" y="1191904"/>
                <a:chExt cx="7243205" cy="4378005"/>
              </a:xfrm>
            </p:grpSpPr>
            <p:sp>
              <p:nvSpPr>
                <p:cNvPr id="77" name="Heptagon 76"/>
                <p:cNvSpPr/>
                <p:nvPr/>
              </p:nvSpPr>
              <p:spPr>
                <a:xfrm>
                  <a:off x="2411845" y="1219200"/>
                  <a:ext cx="281709" cy="284813"/>
                </a:xfrm>
                <a:prstGeom prst="heptag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69455" y="1361607"/>
                  <a:ext cx="4366491" cy="405858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Heptagon 78"/>
                <p:cNvSpPr/>
                <p:nvPr/>
              </p:nvSpPr>
              <p:spPr>
                <a:xfrm>
                  <a:off x="2411845" y="3212892"/>
                  <a:ext cx="281709" cy="284813"/>
                </a:xfrm>
                <a:prstGeom prst="heptago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rot="5400000">
                  <a:off x="1587586" y="4455080"/>
                  <a:ext cx="1922486" cy="7741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693555" y="3362736"/>
                  <a:ext cx="1971964" cy="1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39882" y="3355299"/>
                  <a:ext cx="1971964" cy="1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>
                  <a:stCxn id="78" idx="0"/>
                </p:cNvCxnSpPr>
                <p:nvPr/>
              </p:nvCxnSpPr>
              <p:spPr>
                <a:xfrm rot="16200000" flipH="1">
                  <a:off x="1627058" y="2287257"/>
                  <a:ext cx="1851283" cy="1468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Heptagon 83"/>
                <p:cNvSpPr/>
                <p:nvPr/>
              </p:nvSpPr>
              <p:spPr>
                <a:xfrm>
                  <a:off x="2411845" y="5277787"/>
                  <a:ext cx="281709" cy="284813"/>
                </a:xfrm>
                <a:prstGeom prst="heptag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Heptagon 84"/>
                <p:cNvSpPr/>
                <p:nvPr/>
              </p:nvSpPr>
              <p:spPr>
                <a:xfrm>
                  <a:off x="4595091" y="3212892"/>
                  <a:ext cx="281709" cy="284813"/>
                </a:xfrm>
                <a:prstGeom prst="heptag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Heptagon 85"/>
                <p:cNvSpPr/>
                <p:nvPr/>
              </p:nvSpPr>
              <p:spPr>
                <a:xfrm>
                  <a:off x="228600" y="3212892"/>
                  <a:ext cx="281709" cy="284813"/>
                </a:xfrm>
                <a:prstGeom prst="heptag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724400" y="1363640"/>
                  <a:ext cx="259080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738048" y="5423848"/>
                  <a:ext cx="259080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Heptagon 88"/>
                <p:cNvSpPr/>
                <p:nvPr/>
              </p:nvSpPr>
              <p:spPr>
                <a:xfrm>
                  <a:off x="7190096" y="3214048"/>
                  <a:ext cx="281709" cy="284813"/>
                </a:xfrm>
                <a:prstGeom prst="heptagon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Arrow Connector 89"/>
                <p:cNvCxnSpPr/>
                <p:nvPr/>
              </p:nvCxnSpPr>
              <p:spPr>
                <a:xfrm rot="16200000" flipH="1">
                  <a:off x="6390293" y="2296508"/>
                  <a:ext cx="1851283" cy="1468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 rot="16200000" flipH="1">
                  <a:off x="6390293" y="4430108"/>
                  <a:ext cx="1851283" cy="1468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Heptagon 91"/>
                <p:cNvSpPr/>
                <p:nvPr/>
              </p:nvSpPr>
              <p:spPr>
                <a:xfrm>
                  <a:off x="7176448" y="5285096"/>
                  <a:ext cx="281709" cy="284813"/>
                </a:xfrm>
                <a:prstGeom prst="heptag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Heptagon 92"/>
                <p:cNvSpPr/>
                <p:nvPr/>
              </p:nvSpPr>
              <p:spPr>
                <a:xfrm>
                  <a:off x="7176448" y="1191904"/>
                  <a:ext cx="281709" cy="284813"/>
                </a:xfrm>
                <a:prstGeom prst="heptag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33528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6</a:t>
                </a:r>
                <a:r>
                  <a:rPr lang="en-US" sz="2000" b="1" baseline="30000" dirty="0" smtClean="0"/>
                  <a:t>th</a:t>
                </a:r>
                <a:r>
                  <a:rPr lang="en-US" sz="2000" b="1" dirty="0" smtClean="0"/>
                  <a:t> St</a:t>
                </a:r>
                <a:endParaRPr lang="en-US" sz="20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429000" y="57150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7</a:t>
                </a:r>
                <a:r>
                  <a:rPr lang="en-US" sz="2000" b="1" baseline="30000" dirty="0" smtClean="0"/>
                  <a:t>th</a:t>
                </a:r>
                <a:r>
                  <a:rPr lang="en-US" sz="2000" b="1" dirty="0" smtClean="0"/>
                  <a:t> St</a:t>
                </a:r>
                <a:endParaRPr lang="en-US" sz="2000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724400" y="1752600"/>
                <a:ext cx="492443" cy="11430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000" b="1" dirty="0" smtClean="0"/>
                  <a:t>East Ave</a:t>
                </a:r>
                <a:endParaRPr lang="en-US" sz="2000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81000" y="1828800"/>
                <a:ext cx="492443" cy="114300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000" b="1" dirty="0" smtClean="0"/>
                  <a:t>West Ave</a:t>
                </a:r>
                <a:endParaRPr lang="en-US" sz="2000" b="1" dirty="0"/>
              </a:p>
            </p:txBody>
          </p:sp>
        </p:grpSp>
        <p:sp>
          <p:nvSpPr>
            <p:cNvPr id="98" name="Right Arrow 97"/>
            <p:cNvSpPr/>
            <p:nvPr/>
          </p:nvSpPr>
          <p:spPr>
            <a:xfrm>
              <a:off x="4648200" y="4114800"/>
              <a:ext cx="609600" cy="152400"/>
            </a:xfrm>
            <a:prstGeom prst="righ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190999" y="3989294"/>
              <a:ext cx="524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r1</a:t>
              </a:r>
              <a:endParaRPr lang="en-US" b="1" dirty="0"/>
            </a:p>
          </p:txBody>
        </p:sp>
        <p:sp>
          <p:nvSpPr>
            <p:cNvPr id="100" name="Right Arrow 99"/>
            <p:cNvSpPr/>
            <p:nvPr/>
          </p:nvSpPr>
          <p:spPr>
            <a:xfrm rot="10800000">
              <a:off x="1062318" y="3693459"/>
              <a:ext cx="609600" cy="152400"/>
            </a:xfrm>
            <a:prstGeom prst="righ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Right Arrow 100"/>
            <p:cNvSpPr/>
            <p:nvPr/>
          </p:nvSpPr>
          <p:spPr>
            <a:xfrm rot="5400000">
              <a:off x="2653553" y="5549153"/>
              <a:ext cx="609600" cy="152400"/>
            </a:xfrm>
            <a:prstGeom prst="righ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Right Arrow 101"/>
            <p:cNvSpPr/>
            <p:nvPr/>
          </p:nvSpPr>
          <p:spPr>
            <a:xfrm rot="16200000">
              <a:off x="3021106" y="2321859"/>
              <a:ext cx="609600" cy="152400"/>
            </a:xfrm>
            <a:prstGeom prst="righ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19735" y="2590800"/>
              <a:ext cx="461665" cy="5334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/>
                <a:t>r2</a:t>
              </a:r>
              <a:endParaRPr lang="en-US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43200" y="49530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r3</a:t>
              </a:r>
              <a:endParaRPr lang="en-US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76400" y="3581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40%</a:t>
              </a:r>
              <a:endParaRPr lang="en-US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893424" y="4957483"/>
              <a:ext cx="461665" cy="6096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/>
                <a:t>50%</a:t>
              </a:r>
              <a:endParaRPr lang="en-US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463135" y="2450068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50%</a:t>
              </a:r>
              <a:endParaRPr lang="en-US" b="1" dirty="0"/>
            </a:p>
          </p:txBody>
        </p:sp>
        <p:sp>
          <p:nvSpPr>
            <p:cNvPr id="109" name="Right Arrow 108"/>
            <p:cNvSpPr/>
            <p:nvPr/>
          </p:nvSpPr>
          <p:spPr>
            <a:xfrm rot="5400000">
              <a:off x="7391400" y="3200400"/>
              <a:ext cx="609600" cy="152400"/>
            </a:xfrm>
            <a:prstGeom prst="righ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Right Arrow 109"/>
            <p:cNvSpPr/>
            <p:nvPr/>
          </p:nvSpPr>
          <p:spPr>
            <a:xfrm rot="16200000">
              <a:off x="7812741" y="4648200"/>
              <a:ext cx="609600" cy="152400"/>
            </a:xfrm>
            <a:prstGeom prst="right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 Model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Content Placeholder 9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Logit Model/STOCH Algorithm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 for Time Impedance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59505"/>
              </p:ext>
            </p:extLst>
          </p:nvPr>
        </p:nvGraphicFramePr>
        <p:xfrm>
          <a:off x="832021" y="2975896"/>
          <a:ext cx="7850659" cy="246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049"/>
                <a:gridCol w="2594919"/>
                <a:gridCol w="2240691"/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Factor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Sidewalk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Sidewalk</a:t>
                      </a:r>
                      <a:endParaRPr lang="en-US" sz="3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920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Road &amp; Collector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 Arterial</a:t>
                      </a:r>
                      <a:endParaRPr lang="en-US" sz="3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3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Arterial</a:t>
                      </a:r>
                      <a:endParaRPr lang="en-US" sz="3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3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Multi-Point 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Assignment (MPA) Tool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97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Coded in GISDK for use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TransCAD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85" y="1181357"/>
            <a:ext cx="4903830" cy="51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85344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1 – Intra-Zonal Trip Reduction  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Content Placeholder 9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on equally loading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connectors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each centroids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98016"/>
              </p:ext>
            </p:extLst>
          </p:nvPr>
        </p:nvGraphicFramePr>
        <p:xfrm>
          <a:off x="708455" y="2496067"/>
          <a:ext cx="7619998" cy="2940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2146"/>
                <a:gridCol w="1189463"/>
                <a:gridCol w="1189463"/>
                <a:gridCol w="1189463"/>
                <a:gridCol w="1189463"/>
              </a:tblGrid>
              <a:tr h="5881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 Area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18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588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Intra-zonal Trips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85,425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43,068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36,309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16,578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588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Trips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381,900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381,900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273,222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272,448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588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22.37%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11.28%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13.29%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6.08%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5"/>
          <p:cNvSpPr txBox="1">
            <a:spLocks/>
          </p:cNvSpPr>
          <p:nvPr/>
        </p:nvSpPr>
        <p:spPr>
          <a:xfrm>
            <a:off x="2057400" y="6384925"/>
            <a:ext cx="5715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2" y="0"/>
            <a:ext cx="7648833" cy="135924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2 – Walk Trips Between Rail Station &amp; TAZs 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085" y="1235677"/>
            <a:ext cx="8394357" cy="4403124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of Walk Trips between Station &amp; TAZs is from,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 Assignment of Rail Park &amp; Ride Trips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to/from Rail Station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 Assignment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Ride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Trips to/from Rail Station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 Assignment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Walk Trips to/from Rail Station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384925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2" y="0"/>
            <a:ext cx="7648833" cy="135924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2 – Walk Trips Between Rail Station &amp; TAZ 343 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085" y="1235677"/>
            <a:ext cx="8394357" cy="4403124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Assignment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61" y="1755948"/>
            <a:ext cx="68040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384925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84" y="152401"/>
            <a:ext cx="8641492" cy="85261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2 – Walk Trip Change by MPA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3569" y="1013254"/>
            <a:ext cx="8847436" cy="462554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Square Footage used for dis-aggregation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01" y="1896635"/>
            <a:ext cx="70707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14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Content Placeholder 99"/>
          <p:cNvSpPr>
            <a:spLocks noGrp="1"/>
          </p:cNvSpPr>
          <p:nvPr>
            <p:ph idx="1"/>
          </p:nvPr>
        </p:nvSpPr>
        <p:spPr>
          <a:xfrm>
            <a:off x="304800" y="1054442"/>
            <a:ext cx="8382000" cy="507172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MPA is a quick response method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of intra-zonal trips by MPA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orrecting unrealistically loading directions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Thoughts: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Production/Attraction Loading rates for the further reduction of intra-zonal trips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intra zonal trip model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640-3A48-4984-907D-CBBBE20DD1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990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7" name="Content Placeholder 51"/>
          <p:cNvSpPr txBox="1">
            <a:spLocks/>
          </p:cNvSpPr>
          <p:nvPr/>
        </p:nvSpPr>
        <p:spPr>
          <a:xfrm>
            <a:off x="457200" y="762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Content Placeholder 99"/>
          <p:cNvSpPr txBox="1">
            <a:spLocks/>
          </p:cNvSpPr>
          <p:nvPr/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NC Triangle Region Model (TRM) Forecasts Non-motorized Trips </a:t>
            </a: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8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kumimoji="0" lang="en-US" sz="1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issues in project applications because of larger size of TAZs. </a:t>
            </a:r>
            <a:r>
              <a:rPr kumimoji="0" lang="en-US" sz="128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kumimoji="0" lang="en-US" sz="128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kumimoji="0" lang="en-US" sz="12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64008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en-US" sz="12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considerable amount of intra-zonal trips that cannot be loaded onto the network </a:t>
            </a:r>
          </a:p>
          <a:p>
            <a:pPr lvl="2" indent="-64008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en-US" sz="12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Unrealistically loading of trips, that concentrates on </a:t>
            </a:r>
            <a:r>
              <a:rPr lang="en-US" sz="12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or two directions </a:t>
            </a:r>
          </a:p>
          <a:p>
            <a:pPr marL="1554480" lvl="1" indent="-1371600">
              <a:spcBef>
                <a:spcPct val="20000"/>
              </a:spcBef>
              <a:buFont typeface="+mj-lt"/>
              <a:buAutoNum type="arabicParenR"/>
              <a:defRPr/>
            </a:pPr>
            <a:endParaRPr kumimoji="0" lang="en-US" sz="12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Issue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7" name="Content Placeholder 51"/>
          <p:cNvSpPr txBox="1">
            <a:spLocks/>
          </p:cNvSpPr>
          <p:nvPr/>
        </p:nvSpPr>
        <p:spPr>
          <a:xfrm>
            <a:off x="457200" y="762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Content Placeholder 99"/>
          <p:cNvSpPr txBox="1">
            <a:spLocks/>
          </p:cNvSpPr>
          <p:nvPr/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8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54480" lvl="1" indent="-1371600">
              <a:spcBef>
                <a:spcPct val="20000"/>
              </a:spcBef>
              <a:buFont typeface="+mj-lt"/>
              <a:buAutoNum type="arabicParenR"/>
              <a:defRPr/>
            </a:pPr>
            <a:endParaRPr kumimoji="0" lang="en-US" sz="12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7" y="1143000"/>
            <a:ext cx="7189745" cy="48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Method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7" name="Content Placeholder 51"/>
          <p:cNvSpPr txBox="1">
            <a:spLocks/>
          </p:cNvSpPr>
          <p:nvPr/>
        </p:nvSpPr>
        <p:spPr>
          <a:xfrm>
            <a:off x="457200" y="762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Content Placeholder 99"/>
          <p:cNvSpPr txBox="1">
            <a:spLocks/>
          </p:cNvSpPr>
          <p:nvPr/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800" dirty="0" smtClean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Splitting TAZs into smaller Pedestrian Analysis Zones (PAZ)</a:t>
            </a: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 pedestrian model based on PAZs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8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>
              <a:spcBef>
                <a:spcPct val="20000"/>
              </a:spcBef>
              <a:defRPr/>
            </a:pPr>
            <a:endParaRPr kumimoji="0" lang="en-US" sz="12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Multi-Point Loading/Assignment (MPA)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7" name="Content Placeholder 51"/>
          <p:cNvSpPr txBox="1">
            <a:spLocks/>
          </p:cNvSpPr>
          <p:nvPr/>
        </p:nvSpPr>
        <p:spPr>
          <a:xfrm>
            <a:off x="457200" y="762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Content Placeholder 99"/>
          <p:cNvSpPr txBox="1">
            <a:spLocks/>
          </p:cNvSpPr>
          <p:nvPr/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800" dirty="0" smtClean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>
              <a:spcBef>
                <a:spcPct val="20000"/>
              </a:spcBef>
              <a:defRPr/>
            </a:pPr>
            <a:endParaRPr kumimoji="0" lang="en-US" sz="12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399" y="1507004"/>
            <a:ext cx="6324601" cy="4360396"/>
            <a:chOff x="533399" y="1507004"/>
            <a:chExt cx="6324601" cy="4360396"/>
          </a:xfrm>
        </p:grpSpPr>
        <p:grpSp>
          <p:nvGrpSpPr>
            <p:cNvPr id="16" name="Group 15"/>
            <p:cNvGrpSpPr/>
            <p:nvPr/>
          </p:nvGrpSpPr>
          <p:grpSpPr>
            <a:xfrm>
              <a:off x="533399" y="1507004"/>
              <a:ext cx="3373836" cy="4360396"/>
              <a:chOff x="533399" y="1507004"/>
              <a:chExt cx="3373836" cy="4360396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9408" y="1507004"/>
                <a:ext cx="2019826" cy="548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585" y="2275701"/>
                <a:ext cx="1974850" cy="547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4754" y="3004752"/>
                <a:ext cx="2019827" cy="550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386" y="3781168"/>
                <a:ext cx="2021886" cy="560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386" y="4572000"/>
                <a:ext cx="2011755" cy="557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5334000"/>
                <a:ext cx="2688035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0" name="Straight Arrow Connector 9"/>
              <p:cNvCxnSpPr>
                <a:endCxn id="5123" idx="0"/>
              </p:cNvCxnSpPr>
              <p:nvPr/>
            </p:nvCxnSpPr>
            <p:spPr>
              <a:xfrm>
                <a:off x="2823010" y="2055491"/>
                <a:ext cx="0" cy="220210"/>
              </a:xfrm>
              <a:prstGeom prst="straightConnector1">
                <a:avLst/>
              </a:prstGeom>
              <a:ln w="2540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799847" y="2792628"/>
                <a:ext cx="0" cy="220210"/>
              </a:xfrm>
              <a:prstGeom prst="straightConnector1">
                <a:avLst/>
              </a:prstGeom>
              <a:ln w="2540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801398" y="3539138"/>
                <a:ext cx="0" cy="220210"/>
              </a:xfrm>
              <a:prstGeom prst="straightConnector1">
                <a:avLst/>
              </a:prstGeom>
              <a:ln w="2540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794711" y="4341344"/>
                <a:ext cx="0" cy="220210"/>
              </a:xfrm>
              <a:prstGeom prst="straightConnector1">
                <a:avLst/>
              </a:prstGeom>
              <a:ln w="2540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794711" y="5129369"/>
                <a:ext cx="0" cy="220210"/>
              </a:xfrm>
              <a:prstGeom prst="straightConnector1">
                <a:avLst/>
              </a:prstGeom>
              <a:ln w="25400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>
                <a:stCxn id="5127" idx="1"/>
              </p:cNvCxnSpPr>
              <p:nvPr/>
            </p:nvCxnSpPr>
            <p:spPr>
              <a:xfrm rot="10800000">
                <a:off x="533400" y="2549274"/>
                <a:ext cx="685800" cy="3051427"/>
              </a:xfrm>
              <a:prstGeom prst="bentConnector2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33399" y="2549273"/>
                <a:ext cx="1296009" cy="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>
              <a:stCxn id="5124" idx="3"/>
            </p:cNvCxnSpPr>
            <p:nvPr/>
          </p:nvCxnSpPr>
          <p:spPr>
            <a:xfrm>
              <a:off x="3884581" y="3280183"/>
              <a:ext cx="916019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971801"/>
              <a:ext cx="2057400" cy="57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764478"/>
              <a:ext cx="2057400" cy="57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5829300" y="3505200"/>
              <a:ext cx="0" cy="28995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4578392"/>
              <a:ext cx="2057400" cy="533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412" y="4341344"/>
              <a:ext cx="231775" cy="368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Assignment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7391400" y="2057400"/>
            <a:ext cx="1752600" cy="3676710"/>
            <a:chOff x="7391400" y="1657290"/>
            <a:chExt cx="1752600" cy="367671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696200" y="4549914"/>
              <a:ext cx="1143000" cy="0"/>
            </a:xfrm>
            <a:prstGeom prst="line">
              <a:avLst/>
            </a:prstGeom>
            <a:ln w="349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Heptagon 76"/>
            <p:cNvSpPr/>
            <p:nvPr/>
          </p:nvSpPr>
          <p:spPr>
            <a:xfrm>
              <a:off x="8077200" y="2647890"/>
              <a:ext cx="228600" cy="228600"/>
            </a:xfrm>
            <a:prstGeom prst="hept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ptagon 77"/>
            <p:cNvSpPr/>
            <p:nvPr/>
          </p:nvSpPr>
          <p:spPr>
            <a:xfrm>
              <a:off x="8077200" y="1657290"/>
              <a:ext cx="228600" cy="228600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18696" y="180969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Zone </a:t>
              </a:r>
              <a:r>
                <a:rPr lang="en-US" sz="2000" b="1" dirty="0" err="1" smtClean="0"/>
                <a:t>Centroid</a:t>
              </a:r>
              <a:r>
                <a:rPr lang="en-US" sz="2000" b="1" dirty="0" smtClean="0"/>
                <a:t> -  Origin</a:t>
              </a:r>
              <a:endParaRPr lang="en-US" sz="20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91400" y="280029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Zone </a:t>
              </a:r>
              <a:r>
                <a:rPr lang="en-US" sz="2000" b="1" dirty="0" err="1" smtClean="0"/>
                <a:t>Centroid</a:t>
              </a:r>
              <a:r>
                <a:rPr lang="en-US" sz="2000" b="1" dirty="0" smtClean="0"/>
                <a:t> -   Destination</a:t>
              </a:r>
              <a:endParaRPr lang="en-US" sz="20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3800" y="4626114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Centroid</a:t>
              </a:r>
              <a:endParaRPr lang="en-US" sz="2000" b="1" dirty="0" smtClean="0"/>
            </a:p>
            <a:p>
              <a:r>
                <a:rPr lang="en-US" sz="2000" b="1" dirty="0" smtClean="0"/>
                <a:t>Connector</a:t>
              </a:r>
              <a:endParaRPr lang="en-US" sz="2000" b="1" dirty="0"/>
            </a:p>
          </p:txBody>
        </p:sp>
        <p:sp>
          <p:nvSpPr>
            <p:cNvPr id="82" name="Heptagon 81"/>
            <p:cNvSpPr/>
            <p:nvPr/>
          </p:nvSpPr>
          <p:spPr>
            <a:xfrm>
              <a:off x="8077200" y="3638490"/>
              <a:ext cx="228600" cy="228600"/>
            </a:xfrm>
            <a:prstGeom prst="hept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467600" y="379089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Access Point</a:t>
              </a:r>
              <a:endParaRPr lang="en-US" sz="2000" b="1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28600" y="1885890"/>
            <a:ext cx="7243205" cy="4743510"/>
            <a:chOff x="228600" y="1295400"/>
            <a:chExt cx="7243205" cy="4819710"/>
          </a:xfrm>
        </p:grpSpPr>
        <p:sp>
          <p:nvSpPr>
            <p:cNvPr id="62" name="TextBox 61"/>
            <p:cNvSpPr txBox="1"/>
            <p:nvPr/>
          </p:nvSpPr>
          <p:spPr>
            <a:xfrm>
              <a:off x="4724400" y="2057400"/>
              <a:ext cx="492443" cy="11430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/>
                <a:t>East Ave</a:t>
              </a:r>
              <a:endParaRPr lang="en-US" sz="2000" b="1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8600" y="1295400"/>
              <a:ext cx="7243205" cy="4819710"/>
              <a:chOff x="228600" y="1295400"/>
              <a:chExt cx="7243205" cy="481971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3528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6</a:t>
                </a:r>
                <a:r>
                  <a:rPr lang="en-US" sz="2000" b="1" baseline="30000" dirty="0" smtClean="0"/>
                  <a:t>th</a:t>
                </a:r>
                <a:r>
                  <a:rPr lang="en-US" sz="2000" b="1" dirty="0" smtClean="0"/>
                  <a:t> St</a:t>
                </a:r>
                <a:endParaRPr lang="en-US" sz="20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429000" y="57150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7</a:t>
                </a:r>
                <a:r>
                  <a:rPr lang="en-US" sz="2000" b="1" baseline="30000" dirty="0" smtClean="0"/>
                  <a:t>th</a:t>
                </a:r>
                <a:r>
                  <a:rPr lang="en-US" sz="2000" b="1" dirty="0" smtClean="0"/>
                  <a:t> St</a:t>
                </a:r>
                <a:endParaRPr lang="en-US" sz="2000" b="1" dirty="0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28600" y="1489395"/>
                <a:ext cx="7243205" cy="4378005"/>
                <a:chOff x="228600" y="1489395"/>
                <a:chExt cx="7243205" cy="4378005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381000" y="2133600"/>
                  <a:ext cx="492443" cy="114300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n-US" sz="2000" b="1" dirty="0" smtClean="0"/>
                    <a:t>West Ave</a:t>
                  </a:r>
                  <a:endParaRPr lang="en-US" sz="2000" b="1" dirty="0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228600" y="1489395"/>
                  <a:ext cx="7243205" cy="4378005"/>
                  <a:chOff x="228600" y="1489395"/>
                  <a:chExt cx="7243205" cy="4378005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228600" y="1489395"/>
                    <a:ext cx="7243205" cy="4378005"/>
                    <a:chOff x="228600" y="1489395"/>
                    <a:chExt cx="7243205" cy="4378005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228600" y="1489395"/>
                      <a:ext cx="7243205" cy="4378005"/>
                      <a:chOff x="228600" y="1191904"/>
                      <a:chExt cx="7243205" cy="4378005"/>
                    </a:xfrm>
                  </p:grpSpPr>
                  <p:sp>
                    <p:nvSpPr>
                      <p:cNvPr id="32" name="Heptagon 31"/>
                      <p:cNvSpPr/>
                      <p:nvPr/>
                    </p:nvSpPr>
                    <p:spPr>
                      <a:xfrm>
                        <a:off x="2411845" y="1219200"/>
                        <a:ext cx="281709" cy="284813"/>
                      </a:xfrm>
                      <a:prstGeom prst="heptagon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369455" y="1361607"/>
                        <a:ext cx="4366491" cy="405858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Heptagon 34"/>
                      <p:cNvSpPr/>
                      <p:nvPr/>
                    </p:nvSpPr>
                    <p:spPr>
                      <a:xfrm>
                        <a:off x="2411845" y="3212892"/>
                        <a:ext cx="281709" cy="284813"/>
                      </a:xfrm>
                      <a:prstGeom prst="heptagon">
                        <a:avLst/>
                      </a:prstGeom>
                      <a:solidFill>
                        <a:srgbClr val="FFFF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36" name="Straight Arrow Connector 35"/>
                      <p:cNvCxnSpPr/>
                      <p:nvPr/>
                    </p:nvCxnSpPr>
                    <p:spPr>
                      <a:xfrm rot="5400000">
                        <a:off x="1587586" y="4455080"/>
                        <a:ext cx="1922486" cy="7741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tx1"/>
                        </a:solidFill>
                        <a:prstDash val="dash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>
                      <a:xfrm>
                        <a:off x="2693555" y="3362736"/>
                        <a:ext cx="1971964" cy="1"/>
                      </a:xfrm>
                      <a:prstGeom prst="line">
                        <a:avLst/>
                      </a:prstGeom>
                      <a:ln w="349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439882" y="3355299"/>
                        <a:ext cx="1971964" cy="1"/>
                      </a:xfrm>
                      <a:prstGeom prst="line">
                        <a:avLst/>
                      </a:prstGeom>
                      <a:ln w="349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Arrow Connector 38"/>
                      <p:cNvCxnSpPr>
                        <a:stCxn id="34" idx="0"/>
                      </p:cNvCxnSpPr>
                      <p:nvPr/>
                    </p:nvCxnSpPr>
                    <p:spPr>
                      <a:xfrm rot="16200000" flipH="1">
                        <a:off x="1627058" y="2287257"/>
                        <a:ext cx="1851283" cy="1468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tx1"/>
                        </a:solidFill>
                        <a:prstDash val="dash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0" name="Heptagon 39"/>
                      <p:cNvSpPr/>
                      <p:nvPr/>
                    </p:nvSpPr>
                    <p:spPr>
                      <a:xfrm>
                        <a:off x="2411845" y="5277787"/>
                        <a:ext cx="281709" cy="284813"/>
                      </a:xfrm>
                      <a:prstGeom prst="heptagon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Heptagon 40"/>
                      <p:cNvSpPr/>
                      <p:nvPr/>
                    </p:nvSpPr>
                    <p:spPr>
                      <a:xfrm>
                        <a:off x="4595091" y="3212892"/>
                        <a:ext cx="281709" cy="284813"/>
                      </a:xfrm>
                      <a:prstGeom prst="heptagon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2" name="Heptagon 41"/>
                      <p:cNvSpPr/>
                      <p:nvPr/>
                    </p:nvSpPr>
                    <p:spPr>
                      <a:xfrm>
                        <a:off x="228600" y="3212892"/>
                        <a:ext cx="281709" cy="284813"/>
                      </a:xfrm>
                      <a:prstGeom prst="heptagon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4724400" y="1363640"/>
                        <a:ext cx="2590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738048" y="5423848"/>
                        <a:ext cx="2590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7" name="Heptagon 46"/>
                      <p:cNvSpPr/>
                      <p:nvPr/>
                    </p:nvSpPr>
                    <p:spPr>
                      <a:xfrm>
                        <a:off x="7190096" y="3214048"/>
                        <a:ext cx="281709" cy="284813"/>
                      </a:xfrm>
                      <a:prstGeom prst="heptagon">
                        <a:avLst/>
                      </a:prstGeom>
                      <a:solidFill>
                        <a:srgbClr val="92D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" name="Straight Arrow Connector 47"/>
                      <p:cNvCxnSpPr/>
                      <p:nvPr/>
                    </p:nvCxnSpPr>
                    <p:spPr>
                      <a:xfrm rot="16200000" flipH="1">
                        <a:off x="6390293" y="2296508"/>
                        <a:ext cx="1851283" cy="1468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tx1"/>
                        </a:solidFill>
                        <a:prstDash val="dash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Arrow Connector 48"/>
                      <p:cNvCxnSpPr/>
                      <p:nvPr/>
                    </p:nvCxnSpPr>
                    <p:spPr>
                      <a:xfrm rot="16200000" flipH="1">
                        <a:off x="6390293" y="4430108"/>
                        <a:ext cx="1851283" cy="1468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tx1"/>
                        </a:solidFill>
                        <a:prstDash val="dash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7" name="Heptagon 56"/>
                      <p:cNvSpPr/>
                      <p:nvPr/>
                    </p:nvSpPr>
                    <p:spPr>
                      <a:xfrm>
                        <a:off x="7176448" y="5285096"/>
                        <a:ext cx="281709" cy="284813"/>
                      </a:xfrm>
                      <a:prstGeom prst="heptagon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" name="Heptagon 57"/>
                      <p:cNvSpPr/>
                      <p:nvPr/>
                    </p:nvSpPr>
                    <p:spPr>
                      <a:xfrm>
                        <a:off x="7176448" y="1191904"/>
                        <a:ext cx="281709" cy="284813"/>
                      </a:xfrm>
                      <a:prstGeom prst="heptagon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7" name="Bent Arrow 66"/>
                    <p:cNvSpPr/>
                    <p:nvPr/>
                  </p:nvSpPr>
                  <p:spPr>
                    <a:xfrm>
                      <a:off x="2667000" y="1676400"/>
                      <a:ext cx="533400" cy="533400"/>
                    </a:xfrm>
                    <a:prstGeom prst="bentArrow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9" name="Bent Arrow 68"/>
                    <p:cNvSpPr/>
                    <p:nvPr/>
                  </p:nvSpPr>
                  <p:spPr>
                    <a:xfrm rot="5400000">
                      <a:off x="4101353" y="3845859"/>
                      <a:ext cx="533400" cy="533400"/>
                    </a:xfrm>
                    <a:prstGeom prst="bentArrow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0" name="Bent Arrow 69"/>
                    <p:cNvSpPr/>
                    <p:nvPr/>
                  </p:nvSpPr>
                  <p:spPr>
                    <a:xfrm rot="16200000">
                      <a:off x="4114800" y="3312459"/>
                      <a:ext cx="533400" cy="533400"/>
                    </a:xfrm>
                    <a:prstGeom prst="ben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cene3d>
                      <a:camera prst="orthographicFront">
                        <a:rot lat="299969" lon="10799999" rev="10799999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2" name="Bent Arrow 71"/>
                    <p:cNvSpPr/>
                    <p:nvPr/>
                  </p:nvSpPr>
                  <p:spPr>
                    <a:xfrm>
                      <a:off x="2667000" y="5159992"/>
                      <a:ext cx="533400" cy="533400"/>
                    </a:xfrm>
                    <a:prstGeom prst="bentArrow">
                      <a:avLst/>
                    </a:prstGeom>
                    <a:solidFill>
                      <a:schemeClr val="tx1"/>
                    </a:solidFill>
                    <a:scene3d>
                      <a:camera prst="orthographicFront">
                        <a:rot lat="0" lon="10799999" rev="10799999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3" name="Bent Arrow 72"/>
                    <p:cNvSpPr/>
                    <p:nvPr/>
                  </p:nvSpPr>
                  <p:spPr>
                    <a:xfrm rot="16200000">
                      <a:off x="6781800" y="5105400"/>
                      <a:ext cx="533400" cy="533400"/>
                    </a:xfrm>
                    <a:prstGeom prst="ben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cene3d>
                      <a:camera prst="orthographicFront">
                        <a:rot lat="299969" lon="10799999" rev="10799999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4" name="Bent Arrow 73"/>
                    <p:cNvSpPr/>
                    <p:nvPr/>
                  </p:nvSpPr>
                  <p:spPr>
                    <a:xfrm rot="5400000">
                      <a:off x="6781800" y="1752600"/>
                      <a:ext cx="533400" cy="533400"/>
                    </a:xfrm>
                    <a:prstGeom prst="bentArrow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858000" y="4419600"/>
                    <a:ext cx="461665" cy="6096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600</a:t>
                    </a:r>
                    <a:endParaRPr lang="en-US" b="1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267200" y="4114800"/>
                    <a:ext cx="461665" cy="7620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200</a:t>
                    </a:r>
                    <a:endParaRPr lang="en-US" b="1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514600" y="2057400"/>
                    <a:ext cx="461665" cy="7620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33.3%</a:t>
                    </a:r>
                    <a:endParaRPr lang="en-US" b="1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6858000" y="2286000"/>
                    <a:ext cx="461665" cy="6096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600</a:t>
                    </a:r>
                    <a:endParaRPr lang="en-US" b="1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3502967" y="3467101"/>
                    <a:ext cx="461665" cy="7620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33.3%</a:t>
                    </a:r>
                    <a:endParaRPr lang="en-US" b="1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3274367" y="1602433"/>
                    <a:ext cx="461665" cy="6096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400</a:t>
                    </a:r>
                    <a:endParaRPr lang="en-US" b="1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 rot="5400000">
                    <a:off x="3274367" y="5183833"/>
                    <a:ext cx="461665" cy="6096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400</a:t>
                    </a:r>
                    <a:endParaRPr lang="en-US" b="1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590800" y="4343400"/>
                    <a:ext cx="461665" cy="7620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33.3%</a:t>
                    </a:r>
                    <a:endParaRPr lang="en-US" b="1" dirty="0"/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267200" y="2514600"/>
                    <a:ext cx="461665" cy="76200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US" b="1" dirty="0" smtClean="0"/>
                      <a:t>200</a:t>
                    </a:r>
                    <a:endParaRPr lang="en-US" b="1" dirty="0"/>
                  </a:p>
                </p:txBody>
              </p:sp>
            </p:grpSp>
          </p:grpSp>
        </p:grpSp>
      </p:grpSp>
      <p:sp>
        <p:nvSpPr>
          <p:cNvPr id="87" name="Content Placeholder 51"/>
          <p:cNvSpPr txBox="1">
            <a:spLocks/>
          </p:cNvSpPr>
          <p:nvPr/>
        </p:nvSpPr>
        <p:spPr>
          <a:xfrm>
            <a:off x="457200" y="762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Content Placeholder 99"/>
          <p:cNvSpPr txBox="1">
            <a:spLocks/>
          </p:cNvSpPr>
          <p:nvPr/>
        </p:nvSpPr>
        <p:spPr>
          <a:xfrm>
            <a:off x="457200" y="838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2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kumimoji="0" lang="en-US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Weak control on local loading directions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loading of intra-zonal trips </a:t>
            </a: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80548" y="6378412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310" y="152400"/>
            <a:ext cx="7851648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Multi-Point Assignment (MPA) 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1 - Fixed Loading Rate 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391400" y="2362200"/>
            <a:ext cx="1752600" cy="3676710"/>
            <a:chOff x="7391400" y="1657290"/>
            <a:chExt cx="1752600" cy="367671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696200" y="4549914"/>
              <a:ext cx="1143000" cy="0"/>
            </a:xfrm>
            <a:prstGeom prst="line">
              <a:avLst/>
            </a:prstGeom>
            <a:ln w="349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Heptagon 49"/>
            <p:cNvSpPr/>
            <p:nvPr/>
          </p:nvSpPr>
          <p:spPr>
            <a:xfrm>
              <a:off x="8077200" y="2647890"/>
              <a:ext cx="228600" cy="228600"/>
            </a:xfrm>
            <a:prstGeom prst="heptag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ptagon 50"/>
            <p:cNvSpPr/>
            <p:nvPr/>
          </p:nvSpPr>
          <p:spPr>
            <a:xfrm>
              <a:off x="8077200" y="1657290"/>
              <a:ext cx="228600" cy="228600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18696" y="180969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Zone </a:t>
              </a:r>
              <a:r>
                <a:rPr lang="en-US" sz="2000" b="1" dirty="0" err="1" smtClean="0"/>
                <a:t>Centroid</a:t>
              </a:r>
              <a:r>
                <a:rPr lang="en-US" sz="2000" b="1" dirty="0" smtClean="0"/>
                <a:t> -  Origin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400" y="280029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Zone </a:t>
              </a:r>
              <a:r>
                <a:rPr lang="en-US" sz="2000" b="1" dirty="0" err="1" smtClean="0"/>
                <a:t>Centroid</a:t>
              </a:r>
              <a:r>
                <a:rPr lang="en-US" sz="2000" b="1" dirty="0" smtClean="0"/>
                <a:t> -   Destination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43800" y="4626114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Centroid</a:t>
              </a:r>
              <a:endParaRPr lang="en-US" sz="2000" b="1" dirty="0" smtClean="0"/>
            </a:p>
            <a:p>
              <a:r>
                <a:rPr lang="en-US" sz="2000" b="1" dirty="0" smtClean="0"/>
                <a:t>Connector</a:t>
              </a:r>
              <a:endParaRPr lang="en-US" sz="2000" b="1" dirty="0"/>
            </a:p>
          </p:txBody>
        </p:sp>
        <p:sp>
          <p:nvSpPr>
            <p:cNvPr id="59" name="Heptagon 58"/>
            <p:cNvSpPr/>
            <p:nvPr/>
          </p:nvSpPr>
          <p:spPr>
            <a:xfrm>
              <a:off x="8077200" y="3638490"/>
              <a:ext cx="228600" cy="228600"/>
            </a:xfrm>
            <a:prstGeom prst="hept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67600" y="379089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Access Point</a:t>
              </a:r>
              <a:endParaRPr lang="en-US" sz="2000" b="1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2400" y="1809690"/>
            <a:ext cx="7319405" cy="4819710"/>
            <a:chOff x="0" y="1295400"/>
            <a:chExt cx="7471805" cy="4819710"/>
          </a:xfrm>
        </p:grpSpPr>
        <p:grpSp>
          <p:nvGrpSpPr>
            <p:cNvPr id="71" name="Group 70"/>
            <p:cNvGrpSpPr/>
            <p:nvPr/>
          </p:nvGrpSpPr>
          <p:grpSpPr>
            <a:xfrm>
              <a:off x="228600" y="1295400"/>
              <a:ext cx="7243205" cy="4819710"/>
              <a:chOff x="228600" y="1295400"/>
              <a:chExt cx="7243205" cy="481971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28600" y="1295400"/>
                <a:ext cx="7243205" cy="4819710"/>
                <a:chOff x="228600" y="1295400"/>
                <a:chExt cx="7243205" cy="4819710"/>
              </a:xfrm>
            </p:grpSpPr>
            <p:grpSp>
              <p:nvGrpSpPr>
                <p:cNvPr id="3" name="Group 58"/>
                <p:cNvGrpSpPr/>
                <p:nvPr/>
              </p:nvGrpSpPr>
              <p:grpSpPr>
                <a:xfrm>
                  <a:off x="228600" y="1489395"/>
                  <a:ext cx="7243205" cy="4378005"/>
                  <a:chOff x="228600" y="1191904"/>
                  <a:chExt cx="7243205" cy="4378005"/>
                </a:xfrm>
              </p:grpSpPr>
              <p:sp>
                <p:nvSpPr>
                  <p:cNvPr id="32" name="Heptagon 31"/>
                  <p:cNvSpPr/>
                  <p:nvPr/>
                </p:nvSpPr>
                <p:spPr>
                  <a:xfrm>
                    <a:off x="2411845" y="1219200"/>
                    <a:ext cx="281709" cy="284813"/>
                  </a:xfrm>
                  <a:prstGeom prst="heptag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369455" y="1361607"/>
                    <a:ext cx="4366491" cy="405858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Heptagon 34"/>
                  <p:cNvSpPr/>
                  <p:nvPr/>
                </p:nvSpPr>
                <p:spPr>
                  <a:xfrm>
                    <a:off x="2411845" y="3212892"/>
                    <a:ext cx="281709" cy="284813"/>
                  </a:xfrm>
                  <a:prstGeom prst="heptagon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" name="Straight Arrow Connector 35"/>
                  <p:cNvCxnSpPr/>
                  <p:nvPr/>
                </p:nvCxnSpPr>
                <p:spPr>
                  <a:xfrm rot="5400000">
                    <a:off x="1587586" y="4455080"/>
                    <a:ext cx="1922486" cy="7741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prstDash val="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2693555" y="3362736"/>
                    <a:ext cx="1971964" cy="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439882" y="3355299"/>
                    <a:ext cx="1971964" cy="1"/>
                  </a:xfrm>
                  <a:prstGeom prst="line">
                    <a:avLst/>
                  </a:prstGeom>
                  <a:ln w="349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>
                    <a:stCxn id="34" idx="0"/>
                  </p:cNvCxnSpPr>
                  <p:nvPr/>
                </p:nvCxnSpPr>
                <p:spPr>
                  <a:xfrm rot="16200000" flipH="1">
                    <a:off x="1627058" y="2287257"/>
                    <a:ext cx="1851283" cy="1468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prstDash val="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Heptagon 39"/>
                  <p:cNvSpPr/>
                  <p:nvPr/>
                </p:nvSpPr>
                <p:spPr>
                  <a:xfrm>
                    <a:off x="2411845" y="5277787"/>
                    <a:ext cx="281709" cy="284813"/>
                  </a:xfrm>
                  <a:prstGeom prst="heptag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Heptagon 40"/>
                  <p:cNvSpPr/>
                  <p:nvPr/>
                </p:nvSpPr>
                <p:spPr>
                  <a:xfrm>
                    <a:off x="4595091" y="3212892"/>
                    <a:ext cx="281709" cy="284813"/>
                  </a:xfrm>
                  <a:prstGeom prst="heptag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Heptagon 41"/>
                  <p:cNvSpPr/>
                  <p:nvPr/>
                </p:nvSpPr>
                <p:spPr>
                  <a:xfrm>
                    <a:off x="228600" y="3212892"/>
                    <a:ext cx="281709" cy="284813"/>
                  </a:xfrm>
                  <a:prstGeom prst="heptag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4724400" y="1363640"/>
                    <a:ext cx="25908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4738048" y="5423848"/>
                    <a:ext cx="2590800" cy="0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Heptagon 46"/>
                  <p:cNvSpPr/>
                  <p:nvPr/>
                </p:nvSpPr>
                <p:spPr>
                  <a:xfrm>
                    <a:off x="7190096" y="3214048"/>
                    <a:ext cx="281709" cy="284813"/>
                  </a:xfrm>
                  <a:prstGeom prst="heptagon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8" name="Straight Arrow Connector 47"/>
                  <p:cNvCxnSpPr/>
                  <p:nvPr/>
                </p:nvCxnSpPr>
                <p:spPr>
                  <a:xfrm rot="16200000" flipH="1">
                    <a:off x="6390293" y="2296508"/>
                    <a:ext cx="1851283" cy="1468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prstDash val="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rot="16200000" flipH="1">
                    <a:off x="6390293" y="4430108"/>
                    <a:ext cx="1851283" cy="1468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prstDash val="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Heptagon 56"/>
                  <p:cNvSpPr/>
                  <p:nvPr/>
                </p:nvSpPr>
                <p:spPr>
                  <a:xfrm>
                    <a:off x="7176448" y="5285096"/>
                    <a:ext cx="281709" cy="284813"/>
                  </a:xfrm>
                  <a:prstGeom prst="heptag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Heptagon 57"/>
                  <p:cNvSpPr/>
                  <p:nvPr/>
                </p:nvSpPr>
                <p:spPr>
                  <a:xfrm>
                    <a:off x="7176448" y="1191904"/>
                    <a:ext cx="281709" cy="284813"/>
                  </a:xfrm>
                  <a:prstGeom prst="heptagon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3352800" y="1295400"/>
                  <a:ext cx="990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/>
                    <a:t>6</a:t>
                  </a:r>
                  <a:r>
                    <a:rPr lang="en-US" sz="2000" b="1" baseline="30000" dirty="0" smtClean="0"/>
                    <a:t>th</a:t>
                  </a:r>
                  <a:r>
                    <a:rPr lang="en-US" sz="2000" b="1" dirty="0" smtClean="0"/>
                    <a:t> St</a:t>
                  </a:r>
                  <a:endParaRPr lang="en-US" sz="2000" b="1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429000" y="5715000"/>
                  <a:ext cx="990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/>
                    <a:t>7</a:t>
                  </a:r>
                  <a:r>
                    <a:rPr lang="en-US" sz="2000" b="1" baseline="30000" dirty="0" smtClean="0"/>
                    <a:t>th</a:t>
                  </a:r>
                  <a:r>
                    <a:rPr lang="en-US" sz="2000" b="1" dirty="0" smtClean="0"/>
                    <a:t> St</a:t>
                  </a:r>
                  <a:endParaRPr lang="en-US" sz="2000" b="1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724400" y="1752600"/>
                  <a:ext cx="492443" cy="114300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n-US" sz="2000" b="1" dirty="0" smtClean="0"/>
                    <a:t>East Ave</a:t>
                  </a:r>
                  <a:endParaRPr lang="en-US" sz="2000" b="1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81000" y="1828800"/>
                  <a:ext cx="492443" cy="114300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n-US" sz="2000" b="1" dirty="0" smtClean="0"/>
                    <a:t>West Ave</a:t>
                  </a:r>
                  <a:endParaRPr lang="en-US" sz="2000" b="1" dirty="0"/>
                </a:p>
              </p:txBody>
            </p:sp>
          </p:grpSp>
          <p:sp>
            <p:nvSpPr>
              <p:cNvPr id="67" name="Bent Arrow 66"/>
              <p:cNvSpPr/>
              <p:nvPr/>
            </p:nvSpPr>
            <p:spPr>
              <a:xfrm>
                <a:off x="2667000" y="1676400"/>
                <a:ext cx="533400" cy="533400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ent Arrow 68"/>
              <p:cNvSpPr/>
              <p:nvPr/>
            </p:nvSpPr>
            <p:spPr>
              <a:xfrm rot="5400000">
                <a:off x="4114800" y="3859306"/>
                <a:ext cx="533400" cy="533400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Bent Arrow 69"/>
              <p:cNvSpPr/>
              <p:nvPr/>
            </p:nvSpPr>
            <p:spPr>
              <a:xfrm rot="16200000">
                <a:off x="4114800" y="3312458"/>
                <a:ext cx="533400" cy="533400"/>
              </a:xfrm>
              <a:prstGeom prst="bentArrow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>
                  <a:rot lat="2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Bent Arrow 71"/>
              <p:cNvSpPr/>
              <p:nvPr/>
            </p:nvSpPr>
            <p:spPr>
              <a:xfrm>
                <a:off x="2667000" y="5159992"/>
                <a:ext cx="533400" cy="533400"/>
              </a:xfrm>
              <a:prstGeom prst="bentArrow">
                <a:avLst/>
              </a:prstGeom>
              <a:solidFill>
                <a:schemeClr val="tx1"/>
              </a:solidFill>
              <a:scene3d>
                <a:camera prst="orthographicFront">
                  <a:rot lat="0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Bent Arrow 72"/>
              <p:cNvSpPr/>
              <p:nvPr/>
            </p:nvSpPr>
            <p:spPr>
              <a:xfrm rot="16200000">
                <a:off x="6781800" y="5105400"/>
                <a:ext cx="533400" cy="533400"/>
              </a:xfrm>
              <a:prstGeom prst="bentArrow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>
                  <a:rot lat="299969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Bent Arrow 73"/>
              <p:cNvSpPr/>
              <p:nvPr/>
            </p:nvSpPr>
            <p:spPr>
              <a:xfrm rot="5400000">
                <a:off x="6781800" y="1752600"/>
                <a:ext cx="533400" cy="533400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Bent Arrow 44"/>
              <p:cNvSpPr/>
              <p:nvPr/>
            </p:nvSpPr>
            <p:spPr>
              <a:xfrm rot="16200000">
                <a:off x="457200" y="2971800"/>
                <a:ext cx="533400" cy="533400"/>
              </a:xfrm>
              <a:prstGeom prst="ben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Bent Arrow 55"/>
              <p:cNvSpPr/>
              <p:nvPr/>
            </p:nvSpPr>
            <p:spPr>
              <a:xfrm rot="16200000">
                <a:off x="457200" y="3505200"/>
                <a:ext cx="533400" cy="533400"/>
              </a:xfrm>
              <a:prstGeom prst="bentArrow">
                <a:avLst/>
              </a:prstGeom>
              <a:solidFill>
                <a:schemeClr val="tx1"/>
              </a:solidFill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590800" y="45720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25%</a:t>
              </a:r>
              <a:endParaRPr lang="en-US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14600" y="22098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25%</a:t>
              </a:r>
              <a:endParaRPr lang="en-US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29000" y="3733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10%</a:t>
              </a:r>
              <a:endParaRPr lang="en-US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66800" y="3200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40%</a:t>
              </a:r>
              <a:endParaRPr lang="en-US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67200" y="44196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60</a:t>
              </a:r>
              <a:endParaRPr lang="en-US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67200" y="30480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60</a:t>
              </a:r>
              <a:endParaRPr lang="en-US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34200" y="46482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600</a:t>
              </a:r>
              <a:endParaRPr lang="en-US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58000" y="22860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600</a:t>
              </a:r>
              <a:endParaRPr lang="en-US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1000" y="40386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240</a:t>
              </a:r>
              <a:endParaRPr lang="en-US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0" y="2590800"/>
              <a:ext cx="461665" cy="52173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b="1" dirty="0" smtClean="0"/>
                <a:t>240</a:t>
              </a:r>
              <a:endParaRPr lang="en-US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956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300</a:t>
              </a:r>
              <a:endParaRPr lang="en-US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819400" y="1828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300</a:t>
              </a:r>
              <a:endParaRPr lang="en-US" b="1" dirty="0"/>
            </a:p>
          </p:txBody>
        </p:sp>
      </p:grpSp>
      <p:sp>
        <p:nvSpPr>
          <p:cNvPr id="89" name="Content Placeholder 99"/>
          <p:cNvSpPr txBox="1">
            <a:spLocks/>
          </p:cNvSpPr>
          <p:nvPr/>
        </p:nvSpPr>
        <p:spPr>
          <a:xfrm>
            <a:off x="457200" y="1219200"/>
            <a:ext cx="8229600" cy="590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 control on </a:t>
            </a:r>
            <a:r>
              <a:rPr lang="en-US" sz="12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</a:t>
            </a:r>
            <a:r>
              <a:rPr lang="en-US" sz="12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 for</a:t>
            </a:r>
            <a:endParaRPr lang="en-US" sz="128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inter-zonal</a:t>
            </a:r>
            <a:r>
              <a:rPr kumimoji="0" lang="en-US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trips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086" y="152400"/>
            <a:ext cx="8406714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Matrix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Dis-aggregation 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9" name="Content Placeholder 99"/>
          <p:cNvSpPr txBox="1">
            <a:spLocks/>
          </p:cNvSpPr>
          <p:nvPr/>
        </p:nvSpPr>
        <p:spPr>
          <a:xfrm>
            <a:off x="457200" y="774356"/>
            <a:ext cx="8229600" cy="539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Dis-aggregated 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91399"/>
              </p:ext>
            </p:extLst>
          </p:nvPr>
        </p:nvGraphicFramePr>
        <p:xfrm>
          <a:off x="2479590" y="576649"/>
          <a:ext cx="4679091" cy="1482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697"/>
                <a:gridCol w="1559697"/>
                <a:gridCol w="1559697"/>
              </a:tblGrid>
              <a:tr h="466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TAZ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466811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466811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80338"/>
              </p:ext>
            </p:extLst>
          </p:nvPr>
        </p:nvGraphicFramePr>
        <p:xfrm>
          <a:off x="873211" y="2525494"/>
          <a:ext cx="7512908" cy="3707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859"/>
                <a:gridCol w="1633885"/>
                <a:gridCol w="730375"/>
                <a:gridCol w="708454"/>
                <a:gridCol w="700216"/>
                <a:gridCol w="774357"/>
                <a:gridCol w="1515762"/>
              </a:tblGrid>
              <a:tr h="4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Intra-Zone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Loading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 Trips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49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Receiving Rate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495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495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495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49515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  <a:tr h="4951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Dest Trips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5000" y="6288347"/>
            <a:ext cx="5715000" cy="47307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– Method – Test - Summary</a:t>
            </a:r>
            <a:endParaRPr lang="en-US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51219" y="4349578"/>
            <a:ext cx="2792627" cy="90617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843846" y="3641124"/>
            <a:ext cx="45719" cy="708454"/>
          </a:xfrm>
          <a:prstGeom prst="downArrow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355" y="76200"/>
            <a:ext cx="7851648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ntra-zonal Trip Loading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5621640-3A48-4984-907D-CBBBE20DD151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162800" y="2277927"/>
            <a:ext cx="1752600" cy="3676710"/>
            <a:chOff x="7391400" y="1657290"/>
            <a:chExt cx="1752600" cy="367671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696200" y="4549914"/>
              <a:ext cx="1143000" cy="0"/>
            </a:xfrm>
            <a:prstGeom prst="line">
              <a:avLst/>
            </a:prstGeom>
            <a:ln w="349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Heptagon 49"/>
            <p:cNvSpPr/>
            <p:nvPr/>
          </p:nvSpPr>
          <p:spPr>
            <a:xfrm>
              <a:off x="8077200" y="2647890"/>
              <a:ext cx="228600" cy="228600"/>
            </a:xfrm>
            <a:prstGeom prst="heptago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ptagon 50"/>
            <p:cNvSpPr/>
            <p:nvPr/>
          </p:nvSpPr>
          <p:spPr>
            <a:xfrm>
              <a:off x="8077200" y="1657290"/>
              <a:ext cx="228600" cy="228600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18696" y="180969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Zone </a:t>
              </a:r>
              <a:r>
                <a:rPr lang="en-US" sz="2000" b="1" dirty="0" err="1" smtClean="0"/>
                <a:t>Centroid</a:t>
              </a:r>
              <a:r>
                <a:rPr lang="en-US" sz="2000" b="1" dirty="0" smtClean="0"/>
                <a:t> -  Origin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91400" y="280029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Zone </a:t>
              </a:r>
              <a:r>
                <a:rPr lang="en-US" sz="2000" b="1" dirty="0" err="1" smtClean="0"/>
                <a:t>Centroid</a:t>
              </a:r>
              <a:r>
                <a:rPr lang="en-US" sz="2000" b="1" dirty="0" smtClean="0"/>
                <a:t> -   Destination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43800" y="4626114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/>
                <a:t>Centroid</a:t>
              </a:r>
              <a:endParaRPr lang="en-US" sz="2000" b="1" dirty="0" smtClean="0"/>
            </a:p>
            <a:p>
              <a:r>
                <a:rPr lang="en-US" sz="2000" b="1" dirty="0" smtClean="0"/>
                <a:t>Connector</a:t>
              </a:r>
              <a:endParaRPr lang="en-US" sz="2000" b="1" dirty="0"/>
            </a:p>
          </p:txBody>
        </p:sp>
        <p:sp>
          <p:nvSpPr>
            <p:cNvPr id="59" name="Heptagon 58"/>
            <p:cNvSpPr/>
            <p:nvPr/>
          </p:nvSpPr>
          <p:spPr>
            <a:xfrm>
              <a:off x="8077200" y="3638490"/>
              <a:ext cx="228600" cy="228600"/>
            </a:xfrm>
            <a:prstGeom prst="hept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67600" y="379089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Access Point</a:t>
              </a:r>
              <a:endParaRPr lang="en-US" sz="2000" b="1" dirty="0"/>
            </a:p>
          </p:txBody>
        </p:sp>
      </p:grpSp>
      <p:sp>
        <p:nvSpPr>
          <p:cNvPr id="89" name="Content Placeholder 99"/>
          <p:cNvSpPr txBox="1">
            <a:spLocks/>
          </p:cNvSpPr>
          <p:nvPr/>
        </p:nvSpPr>
        <p:spPr>
          <a:xfrm>
            <a:off x="381000" y="762000"/>
            <a:ext cx="8458200" cy="5412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Original Intra-zonal Trips = 400 (25%)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8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Disaggregated Intra-zonal Trips = 118 (7.4%)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32329" y="1793085"/>
            <a:ext cx="4886499" cy="4819710"/>
            <a:chOff x="2342859" y="2030217"/>
            <a:chExt cx="4886499" cy="4819710"/>
          </a:xfrm>
        </p:grpSpPr>
        <p:grpSp>
          <p:nvGrpSpPr>
            <p:cNvPr id="12" name="Group 11"/>
            <p:cNvGrpSpPr/>
            <p:nvPr/>
          </p:nvGrpSpPr>
          <p:grpSpPr>
            <a:xfrm>
              <a:off x="2342859" y="2030217"/>
              <a:ext cx="4886499" cy="4819710"/>
              <a:chOff x="1572480" y="1894785"/>
              <a:chExt cx="4886499" cy="481971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72480" y="1894785"/>
                <a:ext cx="4886499" cy="4819710"/>
                <a:chOff x="376337" y="1809690"/>
                <a:chExt cx="4886499" cy="481971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2580638" y="3011836"/>
                  <a:ext cx="452249" cy="521732"/>
                </a:xfrm>
                <a:prstGeom prst="rect">
                  <a:avLst/>
                </a:prstGeom>
                <a:noFill/>
              </p:spPr>
              <p:txBody>
                <a:bodyPr vert="vert" wrap="square" rtlCol="0">
                  <a:spAutoFit/>
                </a:bodyPr>
                <a:lstStyle/>
                <a:p>
                  <a:r>
                    <a:rPr lang="en-US" b="1" dirty="0" smtClean="0"/>
                    <a:t>25%</a:t>
                  </a:r>
                  <a:endParaRPr lang="en-US" b="1" dirty="0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268987" y="4167079"/>
                  <a:ext cx="597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10%</a:t>
                  </a:r>
                  <a:endParaRPr lang="en-US" b="1" dirty="0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3765823" y="4187304"/>
                  <a:ext cx="461665" cy="521732"/>
                </a:xfrm>
                <a:prstGeom prst="rect">
                  <a:avLst/>
                </a:prstGeom>
                <a:noFill/>
              </p:spPr>
              <p:txBody>
                <a:bodyPr vert="vert" wrap="square" rtlCol="0">
                  <a:spAutoFit/>
                </a:bodyPr>
                <a:lstStyle/>
                <a:p>
                  <a:r>
                    <a:rPr lang="en-US" b="1" dirty="0" smtClean="0"/>
                    <a:t>36</a:t>
                  </a:r>
                  <a:endParaRPr lang="en-US" b="1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2626480" y="2729924"/>
                  <a:ext cx="597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75</a:t>
                  </a:r>
                  <a:endParaRPr lang="en-US" b="1" dirty="0"/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376337" y="1809690"/>
                  <a:ext cx="4886499" cy="4819710"/>
                  <a:chOff x="376337" y="1809690"/>
                  <a:chExt cx="4886499" cy="4819710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582001" y="4895910"/>
                    <a:ext cx="452249" cy="521732"/>
                  </a:xfrm>
                  <a:prstGeom prst="rect">
                    <a:avLst/>
                  </a:prstGeom>
                  <a:noFill/>
                </p:spPr>
                <p:txBody>
                  <a:bodyPr vert="vert" wrap="square" rtlCol="0">
                    <a:spAutoFit/>
                  </a:bodyPr>
                  <a:lstStyle/>
                  <a:p>
                    <a:r>
                      <a:rPr lang="en-US" b="1" dirty="0" smtClean="0"/>
                      <a:t>25%</a:t>
                    </a:r>
                    <a:endParaRPr lang="en-US" b="1" dirty="0"/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427685" y="3797747"/>
                    <a:ext cx="597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40%</a:t>
                    </a:r>
                    <a:endParaRPr lang="en-US" b="1" dirty="0"/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 rot="10800000">
                    <a:off x="1087516" y="3661825"/>
                    <a:ext cx="461665" cy="521732"/>
                  </a:xfrm>
                  <a:prstGeom prst="rect">
                    <a:avLst/>
                  </a:prstGeom>
                  <a:noFill/>
                </p:spPr>
                <p:txBody>
                  <a:bodyPr vert="vert" wrap="square" rtlCol="0">
                    <a:spAutoFit/>
                  </a:bodyPr>
                  <a:lstStyle/>
                  <a:p>
                    <a:r>
                      <a:rPr lang="en-US" b="1" dirty="0" smtClean="0"/>
                      <a:t>96</a:t>
                    </a:r>
                    <a:endParaRPr lang="en-US" b="1" dirty="0"/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2595530" y="5296137"/>
                    <a:ext cx="5971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75</a:t>
                    </a:r>
                    <a:endParaRPr lang="en-US" b="1" dirty="0"/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376337" y="1809690"/>
                    <a:ext cx="4886499" cy="4819710"/>
                    <a:chOff x="376337" y="1809690"/>
                    <a:chExt cx="4886499" cy="4819710"/>
                  </a:xfrm>
                </p:grpSpPr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376337" y="1809690"/>
                      <a:ext cx="4886499" cy="4819710"/>
                      <a:chOff x="228600" y="1295400"/>
                      <a:chExt cx="4988243" cy="4819710"/>
                    </a:xfrm>
                  </p:grpSpPr>
                  <p:grpSp>
                    <p:nvGrpSpPr>
                      <p:cNvPr id="68" name="Group 67"/>
                      <p:cNvGrpSpPr/>
                      <p:nvPr/>
                    </p:nvGrpSpPr>
                    <p:grpSpPr>
                      <a:xfrm>
                        <a:off x="228600" y="1295400"/>
                        <a:ext cx="4988243" cy="4819710"/>
                        <a:chOff x="228600" y="1295400"/>
                        <a:chExt cx="4988243" cy="4819710"/>
                      </a:xfrm>
                    </p:grpSpPr>
                    <p:grpSp>
                      <p:nvGrpSpPr>
                        <p:cNvPr id="3" name="Group 58"/>
                        <p:cNvGrpSpPr/>
                        <p:nvPr/>
                      </p:nvGrpSpPr>
                      <p:grpSpPr>
                        <a:xfrm>
                          <a:off x="228600" y="1516691"/>
                          <a:ext cx="4648200" cy="4343400"/>
                          <a:chOff x="228600" y="1219200"/>
                          <a:chExt cx="4648200" cy="4343400"/>
                        </a:xfrm>
                      </p:grpSpPr>
                      <p:sp>
                        <p:nvSpPr>
                          <p:cNvPr id="32" name="Heptagon 31"/>
                          <p:cNvSpPr/>
                          <p:nvPr/>
                        </p:nvSpPr>
                        <p:spPr>
                          <a:xfrm>
                            <a:off x="2411845" y="1219200"/>
                            <a:ext cx="281709" cy="284813"/>
                          </a:xfrm>
                          <a:prstGeom prst="heptagon">
                            <a:avLst/>
                          </a:prstGeom>
                          <a:solidFill>
                            <a:schemeClr val="tx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34" name="Rectangle 33"/>
                          <p:cNvSpPr/>
                          <p:nvPr/>
                        </p:nvSpPr>
                        <p:spPr>
                          <a:xfrm>
                            <a:off x="369455" y="1361607"/>
                            <a:ext cx="4366491" cy="4058586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35" name="Heptagon 34"/>
                          <p:cNvSpPr/>
                          <p:nvPr/>
                        </p:nvSpPr>
                        <p:spPr>
                          <a:xfrm>
                            <a:off x="2411845" y="3212892"/>
                            <a:ext cx="281709" cy="284813"/>
                          </a:xfrm>
                          <a:prstGeom prst="heptagon">
                            <a:avLst/>
                          </a:prstGeom>
                          <a:solidFill>
                            <a:srgbClr val="FFFF00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36" name="Straight Arrow Connector 35"/>
                          <p:cNvCxnSpPr/>
                          <p:nvPr/>
                        </p:nvCxnSpPr>
                        <p:spPr>
                          <a:xfrm rot="5400000">
                            <a:off x="1587586" y="4455080"/>
                            <a:ext cx="1922486" cy="7741"/>
                          </a:xfrm>
                          <a:prstGeom prst="straightConnector1">
                            <a:avLst/>
                          </a:prstGeom>
                          <a:ln w="34925">
                            <a:solidFill>
                              <a:schemeClr val="tx1"/>
                            </a:solidFill>
                            <a:prstDash val="dash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7" name="Straight Connector 36"/>
                          <p:cNvCxnSpPr/>
                          <p:nvPr/>
                        </p:nvCxnSpPr>
                        <p:spPr>
                          <a:xfrm>
                            <a:off x="2693555" y="3362736"/>
                            <a:ext cx="1971964" cy="1"/>
                          </a:xfrm>
                          <a:prstGeom prst="line">
                            <a:avLst/>
                          </a:prstGeom>
                          <a:ln w="3492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Straight Connector 37"/>
                          <p:cNvCxnSpPr/>
                          <p:nvPr/>
                        </p:nvCxnSpPr>
                        <p:spPr>
                          <a:xfrm>
                            <a:off x="439882" y="3355299"/>
                            <a:ext cx="1971964" cy="1"/>
                          </a:xfrm>
                          <a:prstGeom prst="line">
                            <a:avLst/>
                          </a:prstGeom>
                          <a:ln w="34925">
                            <a:solidFill>
                              <a:schemeClr val="tx1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Straight Arrow Connector 38"/>
                          <p:cNvCxnSpPr>
                            <a:stCxn id="34" idx="0"/>
                          </p:cNvCxnSpPr>
                          <p:nvPr/>
                        </p:nvCxnSpPr>
                        <p:spPr>
                          <a:xfrm rot="16200000" flipH="1">
                            <a:off x="1627058" y="2287257"/>
                            <a:ext cx="1851283" cy="1468"/>
                          </a:xfrm>
                          <a:prstGeom prst="straightConnector1">
                            <a:avLst/>
                          </a:prstGeom>
                          <a:ln w="34925">
                            <a:solidFill>
                              <a:schemeClr val="tx1"/>
                            </a:solidFill>
                            <a:prstDash val="dash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0" name="Heptagon 39"/>
                          <p:cNvSpPr/>
                          <p:nvPr/>
                        </p:nvSpPr>
                        <p:spPr>
                          <a:xfrm>
                            <a:off x="2411845" y="5277787"/>
                            <a:ext cx="281709" cy="284813"/>
                          </a:xfrm>
                          <a:prstGeom prst="heptagon">
                            <a:avLst/>
                          </a:prstGeom>
                          <a:solidFill>
                            <a:schemeClr val="tx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1" name="Heptagon 40"/>
                          <p:cNvSpPr/>
                          <p:nvPr/>
                        </p:nvSpPr>
                        <p:spPr>
                          <a:xfrm>
                            <a:off x="4595091" y="3212892"/>
                            <a:ext cx="281709" cy="284813"/>
                          </a:xfrm>
                          <a:prstGeom prst="heptagon">
                            <a:avLst/>
                          </a:prstGeom>
                          <a:solidFill>
                            <a:schemeClr val="tx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2" name="Heptagon 41"/>
                          <p:cNvSpPr/>
                          <p:nvPr/>
                        </p:nvSpPr>
                        <p:spPr>
                          <a:xfrm>
                            <a:off x="228600" y="3212892"/>
                            <a:ext cx="281709" cy="284813"/>
                          </a:xfrm>
                          <a:prstGeom prst="heptagon">
                            <a:avLst/>
                          </a:prstGeom>
                          <a:solidFill>
                            <a:schemeClr val="tx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0" name="TextBox 59"/>
                        <p:cNvSpPr txBox="1"/>
                        <p:nvPr/>
                      </p:nvSpPr>
                      <p:spPr>
                        <a:xfrm>
                          <a:off x="3352800" y="1295400"/>
                          <a:ext cx="99060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b="1" dirty="0" smtClean="0"/>
                            <a:t>6</a:t>
                          </a:r>
                          <a:r>
                            <a:rPr lang="en-US" sz="2000" b="1" baseline="30000" dirty="0" smtClean="0"/>
                            <a:t>th</a:t>
                          </a:r>
                          <a:r>
                            <a:rPr lang="en-US" sz="2000" b="1" dirty="0" smtClean="0"/>
                            <a:t> St</a:t>
                          </a:r>
                          <a:endParaRPr lang="en-US" sz="2000" b="1" dirty="0"/>
                        </a:p>
                      </p:txBody>
                    </p:sp>
                    <p:sp>
                      <p:nvSpPr>
                        <p:cNvPr id="61" name="TextBox 60"/>
                        <p:cNvSpPr txBox="1"/>
                        <p:nvPr/>
                      </p:nvSpPr>
                      <p:spPr>
                        <a:xfrm>
                          <a:off x="3429000" y="5715000"/>
                          <a:ext cx="99060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b="1" dirty="0" smtClean="0"/>
                            <a:t>7</a:t>
                          </a:r>
                          <a:r>
                            <a:rPr lang="en-US" sz="2000" b="1" baseline="30000" dirty="0" smtClean="0"/>
                            <a:t>th</a:t>
                          </a:r>
                          <a:r>
                            <a:rPr lang="en-US" sz="2000" b="1" dirty="0" smtClean="0"/>
                            <a:t> St</a:t>
                          </a:r>
                          <a:endParaRPr lang="en-US" sz="2000" b="1" dirty="0"/>
                        </a:p>
                      </p:txBody>
                    </p:sp>
                    <p:sp>
                      <p:nvSpPr>
                        <p:cNvPr id="62" name="TextBox 61"/>
                        <p:cNvSpPr txBox="1"/>
                        <p:nvPr/>
                      </p:nvSpPr>
                      <p:spPr>
                        <a:xfrm>
                          <a:off x="4724400" y="1752600"/>
                          <a:ext cx="492443" cy="114300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vert270" wrap="square" rtlCol="0">
                          <a:spAutoFit/>
                        </a:bodyPr>
                        <a:lstStyle/>
                        <a:p>
                          <a:r>
                            <a:rPr lang="en-US" sz="2000" b="1" dirty="0" smtClean="0"/>
                            <a:t>East Ave</a:t>
                          </a:r>
                          <a:endParaRPr lang="en-US" sz="2000" b="1" dirty="0"/>
                        </a:p>
                      </p:txBody>
                    </p:sp>
                    <p:sp>
                      <p:nvSpPr>
                        <p:cNvPr id="63" name="TextBox 62"/>
                        <p:cNvSpPr txBox="1"/>
                        <p:nvPr/>
                      </p:nvSpPr>
                      <p:spPr>
                        <a:xfrm>
                          <a:off x="381000" y="1828800"/>
                          <a:ext cx="492443" cy="114300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vert="vert270" wrap="square" rtlCol="0">
                          <a:spAutoFit/>
                        </a:bodyPr>
                        <a:lstStyle/>
                        <a:p>
                          <a:r>
                            <a:rPr lang="en-US" sz="2000" b="1" dirty="0" smtClean="0"/>
                            <a:t>West Ave</a:t>
                          </a:r>
                          <a:endParaRPr lang="en-US" sz="2000" b="1" dirty="0"/>
                        </a:p>
                      </p:txBody>
                    </p:sp>
                  </p:grpSp>
                  <p:sp>
                    <p:nvSpPr>
                      <p:cNvPr id="67" name="Bent Arrow 66"/>
                      <p:cNvSpPr/>
                      <p:nvPr/>
                    </p:nvSpPr>
                    <p:spPr>
                      <a:xfrm>
                        <a:off x="2667000" y="1676400"/>
                        <a:ext cx="533400" cy="533400"/>
                      </a:xfrm>
                      <a:prstGeom prst="bentArrow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69" name="Bent Arrow 68"/>
                      <p:cNvSpPr/>
                      <p:nvPr/>
                    </p:nvSpPr>
                    <p:spPr>
                      <a:xfrm rot="5400000">
                        <a:off x="4114800" y="3859306"/>
                        <a:ext cx="533400" cy="533400"/>
                      </a:xfrm>
                      <a:prstGeom prst="bentArrow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70" name="Bent Arrow 69"/>
                      <p:cNvSpPr/>
                      <p:nvPr/>
                    </p:nvSpPr>
                    <p:spPr>
                      <a:xfrm rot="16200000">
                        <a:off x="4114800" y="3312458"/>
                        <a:ext cx="533400" cy="533400"/>
                      </a:xfrm>
                      <a:prstGeom prst="bentArrow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scene3d>
                        <a:camera prst="orthographicFront">
                          <a:rot lat="299969" lon="10799999" rev="10799999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72" name="Bent Arrow 71"/>
                      <p:cNvSpPr/>
                      <p:nvPr/>
                    </p:nvSpPr>
                    <p:spPr>
                      <a:xfrm>
                        <a:off x="2667000" y="5159992"/>
                        <a:ext cx="533400" cy="533400"/>
                      </a:xfrm>
                      <a:prstGeom prst="bentArrow">
                        <a:avLst/>
                      </a:prstGeom>
                      <a:solidFill>
                        <a:schemeClr val="tx1"/>
                      </a:solidFill>
                      <a:scene3d>
                        <a:camera prst="orthographicFront">
                          <a:rot lat="0" lon="10799999" rev="10799999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5" name="Bent Arrow 44"/>
                      <p:cNvSpPr/>
                      <p:nvPr/>
                    </p:nvSpPr>
                    <p:spPr>
                      <a:xfrm rot="16200000">
                        <a:off x="457200" y="2971800"/>
                        <a:ext cx="533400" cy="533400"/>
                      </a:xfrm>
                      <a:prstGeom prst="bentArrow">
                        <a:avLst/>
                      </a:prstGeom>
                      <a:solidFill>
                        <a:schemeClr val="tx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56" name="Bent Arrow 55"/>
                      <p:cNvSpPr/>
                      <p:nvPr/>
                    </p:nvSpPr>
                    <p:spPr>
                      <a:xfrm rot="16200000">
                        <a:off x="457200" y="3505200"/>
                        <a:ext cx="533400" cy="533400"/>
                      </a:xfrm>
                      <a:prstGeom prst="bentArrow">
                        <a:avLst/>
                      </a:prstGeom>
                      <a:solidFill>
                        <a:schemeClr val="tx1"/>
                      </a:solidFill>
                      <a:scene3d>
                        <a:camera prst="orthographicFront">
                          <a:rot lat="0" lon="10800000" rev="0"/>
                        </a:camera>
                        <a:lightRig rig="threePt" dir="t"/>
                      </a:scene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8" name="Bent Arrow 77"/>
                    <p:cNvSpPr/>
                    <p:nvPr/>
                  </p:nvSpPr>
                  <p:spPr>
                    <a:xfrm rot="10800000">
                      <a:off x="2209801" y="2209800"/>
                      <a:ext cx="533400" cy="522520"/>
                    </a:xfrm>
                    <a:prstGeom prst="ben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scene3d>
                      <a:camera prst="orthographicFront">
                        <a:rot lat="299969" lon="10799999" rev="10799999"/>
                      </a:camera>
                      <a:lightRig rig="threePt" dir="t"/>
                    </a:scene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Bent Arrow 80"/>
                    <p:cNvSpPr/>
                    <p:nvPr/>
                  </p:nvSpPr>
                  <p:spPr>
                    <a:xfrm rot="10800000">
                      <a:off x="2248352" y="5663514"/>
                      <a:ext cx="533400" cy="522520"/>
                    </a:xfrm>
                    <a:prstGeom prst="bentArrow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3505200" y="3849250"/>
                <a:ext cx="665579" cy="764392"/>
                <a:chOff x="3505200" y="3849250"/>
                <a:chExt cx="665579" cy="764392"/>
              </a:xfrm>
            </p:grpSpPr>
            <p:sp>
              <p:nvSpPr>
                <p:cNvPr id="10" name="Circular Arrow 9"/>
                <p:cNvSpPr/>
                <p:nvPr/>
              </p:nvSpPr>
              <p:spPr>
                <a:xfrm>
                  <a:off x="3505200" y="3849250"/>
                  <a:ext cx="665578" cy="689980"/>
                </a:xfrm>
                <a:prstGeom prst="circular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Circular Arrow 89"/>
                <p:cNvSpPr/>
                <p:nvPr/>
              </p:nvSpPr>
              <p:spPr>
                <a:xfrm rot="10800000">
                  <a:off x="3505201" y="3923662"/>
                  <a:ext cx="665578" cy="689980"/>
                </a:xfrm>
                <a:prstGeom prst="circular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4831625" y="3903183"/>
              <a:ext cx="59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118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0000BF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7816</TotalTime>
  <Words>686</Words>
  <Application>Microsoft Office PowerPoint</Application>
  <PresentationFormat>On-screen Show (4:3)</PresentationFormat>
  <Paragraphs>297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Multi-Point Loading in the Pedestrian Trip Assignment </vt:lpstr>
      <vt:lpstr>Background</vt:lpstr>
      <vt:lpstr>Resolution Issue</vt:lpstr>
      <vt:lpstr>Traditional Method</vt:lpstr>
      <vt:lpstr>Multi-Point Loading/Assignment (MPA)</vt:lpstr>
      <vt:lpstr>Standard Assignment</vt:lpstr>
      <vt:lpstr>Multi-Point Assignment (MPA)  Type 1 - Fixed Loading Rate </vt:lpstr>
      <vt:lpstr>Trip Matrix Dis-aggregation  </vt:lpstr>
      <vt:lpstr>Intra-zonal Trip Loading </vt:lpstr>
      <vt:lpstr>Type 2 – Fixed/Variable Rate MPA </vt:lpstr>
      <vt:lpstr>Assignment Model</vt:lpstr>
      <vt:lpstr>Multi-Point Assignment (MPA) Tool</vt:lpstr>
      <vt:lpstr>Test 1 – Intra-Zonal Trip Reduction  </vt:lpstr>
      <vt:lpstr>Test 2 – Walk Trips Between Rail Station &amp; TAZs </vt:lpstr>
      <vt:lpstr>Test 2 – Walk Trips Between Rail Station &amp; TAZ 343 </vt:lpstr>
      <vt:lpstr>Test 2 – Walk Trip Change by MPA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Zhang, Yanping</cp:lastModifiedBy>
  <cp:revision>460</cp:revision>
  <dcterms:created xsi:type="dcterms:W3CDTF">2011-04-21T03:42:25Z</dcterms:created>
  <dcterms:modified xsi:type="dcterms:W3CDTF">2015-05-18T13:42:31Z</dcterms:modified>
</cp:coreProperties>
</file>