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8"/>
  </p:notesMasterIdLst>
  <p:handoutMasterIdLst>
    <p:handoutMasterId r:id="rId29"/>
  </p:handoutMasterIdLst>
  <p:sldIdLst>
    <p:sldId id="256" r:id="rId2"/>
    <p:sldId id="258" r:id="rId3"/>
    <p:sldId id="274" r:id="rId4"/>
    <p:sldId id="276" r:id="rId5"/>
    <p:sldId id="329" r:id="rId6"/>
    <p:sldId id="259" r:id="rId7"/>
    <p:sldId id="290" r:id="rId8"/>
    <p:sldId id="291" r:id="rId9"/>
    <p:sldId id="292" r:id="rId10"/>
    <p:sldId id="293" r:id="rId11"/>
    <p:sldId id="307" r:id="rId12"/>
    <p:sldId id="296" r:id="rId13"/>
    <p:sldId id="301" r:id="rId14"/>
    <p:sldId id="308" r:id="rId15"/>
    <p:sldId id="309" r:id="rId16"/>
    <p:sldId id="316" r:id="rId17"/>
    <p:sldId id="299" r:id="rId18"/>
    <p:sldId id="317" r:id="rId19"/>
    <p:sldId id="322" r:id="rId20"/>
    <p:sldId id="323" r:id="rId21"/>
    <p:sldId id="260" r:id="rId22"/>
    <p:sldId id="325" r:id="rId23"/>
    <p:sldId id="326" r:id="rId24"/>
    <p:sldId id="327" r:id="rId25"/>
    <p:sldId id="328" r:id="rId26"/>
    <p:sldId id="319" r:id="rId27"/>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3787" autoAdjust="0"/>
  </p:normalViewPr>
  <p:slideViewPr>
    <p:cSldViewPr>
      <p:cViewPr varScale="1">
        <p:scale>
          <a:sx n="74" d="100"/>
          <a:sy n="74" d="100"/>
        </p:scale>
        <p:origin x="-102" y="-13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sz="quarter" idx="1"/>
          </p:nvPr>
        </p:nvSpPr>
        <p:spPr>
          <a:xfrm>
            <a:off x="4143587" y="0"/>
            <a:ext cx="3169920" cy="480060"/>
          </a:xfrm>
          <a:prstGeom prst="rect">
            <a:avLst/>
          </a:prstGeom>
        </p:spPr>
        <p:txBody>
          <a:bodyPr vert="horz" lIns="96661" tIns="48331" rIns="96661" bIns="48331" rtlCol="0"/>
          <a:lstStyle>
            <a:lvl1pPr algn="r">
              <a:defRPr sz="1300"/>
            </a:lvl1pPr>
          </a:lstStyle>
          <a:p>
            <a:fld id="{7BFE852B-6953-4BED-A5E6-17AFB6385734}" type="datetimeFigureOut">
              <a:rPr lang="en-US" smtClean="0"/>
              <a:t>6/1/2015</a:t>
            </a:fld>
            <a:endParaRPr lang="en-US"/>
          </a:p>
        </p:txBody>
      </p:sp>
      <p:sp>
        <p:nvSpPr>
          <p:cNvPr id="4" name="Footer Placeholder 3"/>
          <p:cNvSpPr>
            <a:spLocks noGrp="1"/>
          </p:cNvSpPr>
          <p:nvPr>
            <p:ph type="ftr" sz="quarter" idx="2"/>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61" tIns="48331" rIns="96661" bIns="48331" rtlCol="0" anchor="b"/>
          <a:lstStyle>
            <a:lvl1pPr algn="r">
              <a:defRPr sz="1300"/>
            </a:lvl1pPr>
          </a:lstStyle>
          <a:p>
            <a:fld id="{9404F242-683E-449B-91CF-8BB1C2187403}" type="slidenum">
              <a:rPr lang="en-US" smtClean="0"/>
              <a:t>‹#›</a:t>
            </a:fld>
            <a:endParaRPr lang="en-US"/>
          </a:p>
        </p:txBody>
      </p:sp>
    </p:spTree>
    <p:extLst>
      <p:ext uri="{BB962C8B-B14F-4D97-AF65-F5344CB8AC3E}">
        <p14:creationId xmlns:p14="http://schemas.microsoft.com/office/powerpoint/2010/main" val="31129149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EB138DC7-EE99-45AF-A6BF-55D810F6B1DE}" type="datetimeFigureOut">
              <a:rPr lang="en-US" smtClean="0"/>
              <a:t>6/1/2015</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D8EEC5EE-8D5F-434C-93F8-81661369E6A8}" type="slidenum">
              <a:rPr lang="en-US" smtClean="0"/>
              <a:t>‹#›</a:t>
            </a:fld>
            <a:endParaRPr lang="en-US"/>
          </a:p>
        </p:txBody>
      </p:sp>
    </p:spTree>
    <p:extLst>
      <p:ext uri="{BB962C8B-B14F-4D97-AF65-F5344CB8AC3E}">
        <p14:creationId xmlns:p14="http://schemas.microsoft.com/office/powerpoint/2010/main" val="41165340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Good afternoon everyone! I'll be presenting the results of the sampling rate aspects of the research effort led by FTA. </a:t>
            </a:r>
            <a:endParaRPr lang="en-US" dirty="0"/>
          </a:p>
        </p:txBody>
      </p:sp>
      <p:sp>
        <p:nvSpPr>
          <p:cNvPr id="4" name="Slide Number Placeholder 3"/>
          <p:cNvSpPr>
            <a:spLocks noGrp="1"/>
          </p:cNvSpPr>
          <p:nvPr>
            <p:ph type="sldNum" sz="quarter" idx="10"/>
          </p:nvPr>
        </p:nvSpPr>
        <p:spPr/>
        <p:txBody>
          <a:bodyPr/>
          <a:lstStyle/>
          <a:p>
            <a:fld id="{D8EEC5EE-8D5F-434C-93F8-81661369E6A8}" type="slidenum">
              <a:rPr lang="en-US" smtClean="0"/>
              <a:t>1</a:t>
            </a:fld>
            <a:endParaRPr lang="en-US"/>
          </a:p>
        </p:txBody>
      </p:sp>
    </p:spTree>
    <p:extLst>
      <p:ext uri="{BB962C8B-B14F-4D97-AF65-F5344CB8AC3E}">
        <p14:creationId xmlns:p14="http://schemas.microsoft.com/office/powerpoint/2010/main" val="36743093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Slide 10 shows the computations for a really small flow...this exit station group is just 18 people in the morning peak. The sample size is 16...that's a 89% sampling rate. If your survey is conducted at the Vienna entry station, you would need to collect over 8,000 samples. Holy cow!</a:t>
            </a:r>
            <a:endParaRPr lang="en-US" dirty="0"/>
          </a:p>
        </p:txBody>
      </p:sp>
      <p:sp>
        <p:nvSpPr>
          <p:cNvPr id="4" name="Slide Number Placeholder 3"/>
          <p:cNvSpPr>
            <a:spLocks noGrp="1"/>
          </p:cNvSpPr>
          <p:nvPr>
            <p:ph type="sldNum" sz="quarter" idx="10"/>
          </p:nvPr>
        </p:nvSpPr>
        <p:spPr/>
        <p:txBody>
          <a:bodyPr/>
          <a:lstStyle/>
          <a:p>
            <a:fld id="{D8EEC5EE-8D5F-434C-93F8-81661369E6A8}" type="slidenum">
              <a:rPr lang="en-US" smtClean="0"/>
              <a:t>10</a:t>
            </a:fld>
            <a:endParaRPr lang="en-US"/>
          </a:p>
        </p:txBody>
      </p:sp>
    </p:spTree>
    <p:extLst>
      <p:ext uri="{BB962C8B-B14F-4D97-AF65-F5344CB8AC3E}">
        <p14:creationId xmlns:p14="http://schemas.microsoft.com/office/powerpoint/2010/main" val="41081032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what did we learn from these experiments? As you saw with the previous 3 slides, the overall sampling rate for the entry station is driven by the exit station group with the smallest flow. If you want a consistent and tight statistical accuracy for all exit groups, you will generally end up with sampling rates approaching 100%. From a practical context, sampling rates that high are just unrealistic. So what can we do to have more pragmatic sampling rates? One way is to decide how many of the flows in a given exit group you apply the accuracy requirement to. This is what we call the scope. </a:t>
            </a:r>
            <a:endParaRPr lang="en-US" dirty="0"/>
          </a:p>
        </p:txBody>
      </p:sp>
      <p:sp>
        <p:nvSpPr>
          <p:cNvPr id="4" name="Slide Number Placeholder 3"/>
          <p:cNvSpPr>
            <a:spLocks noGrp="1"/>
          </p:cNvSpPr>
          <p:nvPr>
            <p:ph type="sldNum" sz="quarter" idx="10"/>
          </p:nvPr>
        </p:nvSpPr>
        <p:spPr/>
        <p:txBody>
          <a:bodyPr/>
          <a:lstStyle/>
          <a:p>
            <a:fld id="{D8EEC5EE-8D5F-434C-93F8-81661369E6A8}" type="slidenum">
              <a:rPr lang="en-US" smtClean="0"/>
              <a:t>11</a:t>
            </a:fld>
            <a:endParaRPr lang="en-US"/>
          </a:p>
        </p:txBody>
      </p:sp>
    </p:spTree>
    <p:extLst>
      <p:ext uri="{BB962C8B-B14F-4D97-AF65-F5344CB8AC3E}">
        <p14:creationId xmlns:p14="http://schemas.microsoft.com/office/powerpoint/2010/main" val="27605256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is an example of computing the sample size for a defined scope. Let's say you want the accuracy requirement to apply to 80% of the entries going to the largest exit groups. In this table the exit station groups are sorted by flow size, largest first. We then compute the required number of entry samples needed for the 95/10 accuracy requirement. The first row is identical to the example a few slides ago. (click) The first row is 49% of all entries at Vienna. (click) The two largest groups comprise 67% of all entries. (click 2x) You can keep adding the next largest group to the scope of accuracy specification. In this example we stop (click) at 80% - technically 84%. The 84% scope requires 1,230 samples - that's about a 12% sampling rate overall for Vienna. Since small groups require disproportionately higher sample sizes, focusing on the larger groups helps keep survey costs down while keeping the focus on the major markets.</a:t>
            </a:r>
            <a:endParaRPr lang="en-US" dirty="0"/>
          </a:p>
        </p:txBody>
      </p:sp>
      <p:sp>
        <p:nvSpPr>
          <p:cNvPr id="4" name="Slide Number Placeholder 3"/>
          <p:cNvSpPr>
            <a:spLocks noGrp="1"/>
          </p:cNvSpPr>
          <p:nvPr>
            <p:ph type="sldNum" sz="quarter" idx="10"/>
          </p:nvPr>
        </p:nvSpPr>
        <p:spPr/>
        <p:txBody>
          <a:bodyPr/>
          <a:lstStyle/>
          <a:p>
            <a:fld id="{D8EEC5EE-8D5F-434C-93F8-81661369E6A8}" type="slidenum">
              <a:rPr lang="en-US" smtClean="0"/>
              <a:t>12</a:t>
            </a:fld>
            <a:endParaRPr lang="en-US"/>
          </a:p>
        </p:txBody>
      </p:sp>
    </p:spTree>
    <p:extLst>
      <p:ext uri="{BB962C8B-B14F-4D97-AF65-F5344CB8AC3E}">
        <p14:creationId xmlns:p14="http://schemas.microsoft.com/office/powerpoint/2010/main" val="21253540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is the same example for Congress Heights. Since it has a lower number of entries the sampling requirement is much higher than Vienna's. (click 6x) At 71% scope the sample size requirement alone is ~67%, that's 1,071 divided by 1,509. </a:t>
            </a:r>
            <a:endParaRPr lang="en-US" dirty="0"/>
          </a:p>
        </p:txBody>
      </p:sp>
      <p:sp>
        <p:nvSpPr>
          <p:cNvPr id="4" name="Slide Number Placeholder 3"/>
          <p:cNvSpPr>
            <a:spLocks noGrp="1"/>
          </p:cNvSpPr>
          <p:nvPr>
            <p:ph type="sldNum" sz="quarter" idx="10"/>
          </p:nvPr>
        </p:nvSpPr>
        <p:spPr/>
        <p:txBody>
          <a:bodyPr/>
          <a:lstStyle/>
          <a:p>
            <a:fld id="{D8EEC5EE-8D5F-434C-93F8-81661369E6A8}" type="slidenum">
              <a:rPr lang="en-US" smtClean="0"/>
              <a:t>13</a:t>
            </a:fld>
            <a:endParaRPr lang="en-US"/>
          </a:p>
        </p:txBody>
      </p:sp>
    </p:spTree>
    <p:extLst>
      <p:ext uri="{BB962C8B-B14F-4D97-AF65-F5344CB8AC3E}">
        <p14:creationId xmlns:p14="http://schemas.microsoft.com/office/powerpoint/2010/main" val="39483055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specifying the scope helps. But we still have the fact that the required sampling rate is highest because of our "worst case" assumption. What might help with that is locating some external data on income distribution and computing the sample sizes from that data.</a:t>
            </a:r>
            <a:endParaRPr lang="en-US" dirty="0"/>
          </a:p>
        </p:txBody>
      </p:sp>
      <p:sp>
        <p:nvSpPr>
          <p:cNvPr id="4" name="Slide Number Placeholder 3"/>
          <p:cNvSpPr>
            <a:spLocks noGrp="1"/>
          </p:cNvSpPr>
          <p:nvPr>
            <p:ph type="sldNum" sz="quarter" idx="10"/>
          </p:nvPr>
        </p:nvSpPr>
        <p:spPr/>
        <p:txBody>
          <a:bodyPr/>
          <a:lstStyle/>
          <a:p>
            <a:fld id="{D8EEC5EE-8D5F-434C-93F8-81661369E6A8}" type="slidenum">
              <a:rPr lang="en-US" smtClean="0"/>
              <a:t>14</a:t>
            </a:fld>
            <a:endParaRPr lang="en-US"/>
          </a:p>
        </p:txBody>
      </p:sp>
    </p:spTree>
    <p:extLst>
      <p:ext uri="{BB962C8B-B14F-4D97-AF65-F5344CB8AC3E}">
        <p14:creationId xmlns:p14="http://schemas.microsoft.com/office/powerpoint/2010/main" val="11188189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There's another tactic that might help reduce sampling requirements. We would like to sample different markets at different rates, rather than just apply a uniform rates to all markets - because from the slides 8-10, you saw that applying the sampling rate from a medium flow would lead to oversamples of the large flow, and </a:t>
            </a:r>
            <a:r>
              <a:rPr lang="en-US" dirty="0" err="1" smtClean="0"/>
              <a:t>undersamples</a:t>
            </a:r>
            <a:r>
              <a:rPr lang="en-US" dirty="0" smtClean="0"/>
              <a:t> of smaller flows. Sampling markets at different rates gives you the flexibility to set upper sample limits for large flows - because you'll reach your large flow sample quota before you satisfy the limits of smaller groups. So the tactic to reduce sampling requirements is to pre-survey screen the riders. In pre-screening, the surveyor would approach a rider and ask for their destination first. If the limit associated with the rider's group has been reached, the surveyor would say thank you and proceed to contact the next rider. If the limit has not been reached, only then would the surveyor continue with the survey. </a:t>
            </a:r>
            <a:endParaRPr lang="en-US" dirty="0"/>
          </a:p>
        </p:txBody>
      </p:sp>
      <p:sp>
        <p:nvSpPr>
          <p:cNvPr id="4" name="Slide Number Placeholder 3"/>
          <p:cNvSpPr>
            <a:spLocks noGrp="1"/>
          </p:cNvSpPr>
          <p:nvPr>
            <p:ph type="sldNum" sz="quarter" idx="10"/>
          </p:nvPr>
        </p:nvSpPr>
        <p:spPr/>
        <p:txBody>
          <a:bodyPr/>
          <a:lstStyle/>
          <a:p>
            <a:fld id="{D8EEC5EE-8D5F-434C-93F8-81661369E6A8}" type="slidenum">
              <a:rPr lang="en-US" smtClean="0"/>
              <a:t>15</a:t>
            </a:fld>
            <a:endParaRPr lang="en-US"/>
          </a:p>
        </p:txBody>
      </p:sp>
    </p:spTree>
    <p:extLst>
      <p:ext uri="{BB962C8B-B14F-4D97-AF65-F5344CB8AC3E}">
        <p14:creationId xmlns:p14="http://schemas.microsoft.com/office/powerpoint/2010/main" val="20824998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Slide 16 is an example of this pre-screening method. Here we show the same calculations as previously, but that the number of samples in the upper right is now (click) - contacts since these are people we approach, but don't necessarily continue with a full survey. (click) The number of samples (click) would be the sum (click) of the circled values (click). Again like the previous slides we proceeded until we reached a 80% scope.</a:t>
            </a:r>
            <a:endParaRPr lang="en-US" dirty="0"/>
          </a:p>
        </p:txBody>
      </p:sp>
      <p:sp>
        <p:nvSpPr>
          <p:cNvPr id="4" name="Slide Number Placeholder 3"/>
          <p:cNvSpPr>
            <a:spLocks noGrp="1"/>
          </p:cNvSpPr>
          <p:nvPr>
            <p:ph type="sldNum" sz="quarter" idx="10"/>
          </p:nvPr>
        </p:nvSpPr>
        <p:spPr/>
        <p:txBody>
          <a:bodyPr/>
          <a:lstStyle/>
          <a:p>
            <a:fld id="{D8EEC5EE-8D5F-434C-93F8-81661369E6A8}" type="slidenum">
              <a:rPr lang="en-US" smtClean="0"/>
              <a:t>16</a:t>
            </a:fld>
            <a:endParaRPr lang="en-US"/>
          </a:p>
        </p:txBody>
      </p:sp>
    </p:spTree>
    <p:extLst>
      <p:ext uri="{BB962C8B-B14F-4D97-AF65-F5344CB8AC3E}">
        <p14:creationId xmlns:p14="http://schemas.microsoft.com/office/powerpoint/2010/main" val="15328415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set up some experiments to see how sample size requirements change if you use external income distribution data; this Case 2. Case 3 includes Case 2 and uses the pre-screening method. Laura's just convinced you that you need flow counts for expansion, so that's our initial Case 1. The experiments assume a constant 95% confidence interval and we vary the scope and margins of error.</a:t>
            </a:r>
            <a:endParaRPr lang="en-US" dirty="0"/>
          </a:p>
        </p:txBody>
      </p:sp>
      <p:sp>
        <p:nvSpPr>
          <p:cNvPr id="4" name="Slide Number Placeholder 3"/>
          <p:cNvSpPr>
            <a:spLocks noGrp="1"/>
          </p:cNvSpPr>
          <p:nvPr>
            <p:ph type="sldNum" sz="quarter" idx="10"/>
          </p:nvPr>
        </p:nvSpPr>
        <p:spPr/>
        <p:txBody>
          <a:bodyPr/>
          <a:lstStyle/>
          <a:p>
            <a:fld id="{D8EEC5EE-8D5F-434C-93F8-81661369E6A8}" type="slidenum">
              <a:rPr lang="en-US" smtClean="0"/>
              <a:t>17</a:t>
            </a:fld>
            <a:endParaRPr lang="en-US"/>
          </a:p>
        </p:txBody>
      </p:sp>
    </p:spTree>
    <p:extLst>
      <p:ext uri="{BB962C8B-B14F-4D97-AF65-F5344CB8AC3E}">
        <p14:creationId xmlns:p14="http://schemas.microsoft.com/office/powerpoint/2010/main" val="25704294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Before I show any results I need to caution you all about the impacts of widening margins of error. In the first example here, the desired MOE is +/- 10%. This means that the difference in the proportions of two markets must be greater than 20 percentage points to be significant. This is because the MOEs are interpreted to be in percentage points, not relative to the mean. In this second example (click) a 30% MOE has been assumed. This MOE specification makes it much more difficult to identify statistical differences between the two markets. So your ability to make conclusions can be hampered by wide MOEs, in some cases hampered severely.</a:t>
            </a:r>
            <a:endParaRPr lang="en-US" dirty="0"/>
          </a:p>
        </p:txBody>
      </p:sp>
      <p:sp>
        <p:nvSpPr>
          <p:cNvPr id="4" name="Slide Number Placeholder 3"/>
          <p:cNvSpPr>
            <a:spLocks noGrp="1"/>
          </p:cNvSpPr>
          <p:nvPr>
            <p:ph type="sldNum" sz="quarter" idx="10"/>
          </p:nvPr>
        </p:nvSpPr>
        <p:spPr/>
        <p:txBody>
          <a:bodyPr/>
          <a:lstStyle/>
          <a:p>
            <a:fld id="{D8EEC5EE-8D5F-434C-93F8-81661369E6A8}" type="slidenum">
              <a:rPr lang="en-US" smtClean="0"/>
              <a:t>18</a:t>
            </a:fld>
            <a:endParaRPr lang="en-US"/>
          </a:p>
        </p:txBody>
      </p:sp>
    </p:spTree>
    <p:extLst>
      <p:ext uri="{BB962C8B-B14F-4D97-AF65-F5344CB8AC3E}">
        <p14:creationId xmlns:p14="http://schemas.microsoft.com/office/powerpoint/2010/main" val="37399899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are the sample size results for the Vienna station. The three sets of bars reflect the 3 cases I enumerated two slides ago. The different colored bars reflect the different scope levels, and the bars within in each group reflect the MOEs. The y-axis on the left is sample size while on the right is the sampling rate. (pause) The sampling rate here is maximum of ~35% with a tight MOE, worst case income assumption, and no pre-screening. The sampling rate is just a percent or so when you have a wide MOE, use a previous income distribution and employ pre-screening. </a:t>
            </a:r>
            <a:endParaRPr lang="en-US" dirty="0"/>
          </a:p>
        </p:txBody>
      </p:sp>
      <p:sp>
        <p:nvSpPr>
          <p:cNvPr id="4" name="Slide Number Placeholder 3"/>
          <p:cNvSpPr>
            <a:spLocks noGrp="1"/>
          </p:cNvSpPr>
          <p:nvPr>
            <p:ph type="sldNum" sz="quarter" idx="10"/>
          </p:nvPr>
        </p:nvSpPr>
        <p:spPr/>
        <p:txBody>
          <a:bodyPr/>
          <a:lstStyle/>
          <a:p>
            <a:fld id="{D8EEC5EE-8D5F-434C-93F8-81661369E6A8}" type="slidenum">
              <a:rPr lang="en-US" smtClean="0"/>
              <a:t>19</a:t>
            </a:fld>
            <a:endParaRPr lang="en-US"/>
          </a:p>
        </p:txBody>
      </p:sp>
    </p:spTree>
    <p:extLst>
      <p:ext uri="{BB962C8B-B14F-4D97-AF65-F5344CB8AC3E}">
        <p14:creationId xmlns:p14="http://schemas.microsoft.com/office/powerpoint/2010/main" val="23374306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FTA requires rider surveys in the two instances shown here. Perhaps the most common question that FTA receives from transit agencies is: "How large a sample do we need?" I'm sure many of you here have asked them this question. Well...</a:t>
            </a:r>
            <a:endParaRPr lang="en-US" dirty="0"/>
          </a:p>
        </p:txBody>
      </p:sp>
      <p:sp>
        <p:nvSpPr>
          <p:cNvPr id="4" name="Slide Number Placeholder 3"/>
          <p:cNvSpPr>
            <a:spLocks noGrp="1"/>
          </p:cNvSpPr>
          <p:nvPr>
            <p:ph type="sldNum" sz="quarter" idx="10"/>
          </p:nvPr>
        </p:nvSpPr>
        <p:spPr/>
        <p:txBody>
          <a:bodyPr/>
          <a:lstStyle/>
          <a:p>
            <a:fld id="{D8EEC5EE-8D5F-434C-93F8-81661369E6A8}" type="slidenum">
              <a:rPr lang="en-US" smtClean="0"/>
              <a:t>2</a:t>
            </a:fld>
            <a:endParaRPr lang="en-US"/>
          </a:p>
        </p:txBody>
      </p:sp>
    </p:spTree>
    <p:extLst>
      <p:ext uri="{BB962C8B-B14F-4D97-AF65-F5344CB8AC3E}">
        <p14:creationId xmlns:p14="http://schemas.microsoft.com/office/powerpoint/2010/main" val="343284372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slide shows the same metrics but for the Congress Heights station. (pause) Note the maximum sampling rate in these experiments is almost 90% and the smallest is about 5%. The trends here are similar to the previous slide - Case 3 produces the lowest requirements - but the reduction from the Case 1 sizes are more modest than for Vienna. These are just two stations...How big is the impact if you apply Case 3 and look at all entry stations for all 4 time periods in the Washington station?</a:t>
            </a:r>
            <a:endParaRPr lang="en-US" dirty="0"/>
          </a:p>
        </p:txBody>
      </p:sp>
      <p:sp>
        <p:nvSpPr>
          <p:cNvPr id="4" name="Slide Number Placeholder 3"/>
          <p:cNvSpPr>
            <a:spLocks noGrp="1"/>
          </p:cNvSpPr>
          <p:nvPr>
            <p:ph type="sldNum" sz="quarter" idx="10"/>
          </p:nvPr>
        </p:nvSpPr>
        <p:spPr/>
        <p:txBody>
          <a:bodyPr/>
          <a:lstStyle/>
          <a:p>
            <a:fld id="{D8EEC5EE-8D5F-434C-93F8-81661369E6A8}" type="slidenum">
              <a:rPr lang="en-US" smtClean="0"/>
              <a:t>20</a:t>
            </a:fld>
            <a:endParaRPr lang="en-US"/>
          </a:p>
        </p:txBody>
      </p:sp>
    </p:spTree>
    <p:extLst>
      <p:ext uri="{BB962C8B-B14F-4D97-AF65-F5344CB8AC3E}">
        <p14:creationId xmlns:p14="http://schemas.microsoft.com/office/powerpoint/2010/main" val="24597875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 are the Case 1 sample requirements for all station/time period combinations, there are 86 x 4 = 344 station/time period dots here. Note that many station/time period combinations - if not most - have 60-90% sample rates. But if you use previous income distribution information and pre-screening you can lower the sampling rates and it would look like this....</a:t>
            </a:r>
            <a:endParaRPr lang="en-US" dirty="0"/>
          </a:p>
        </p:txBody>
      </p:sp>
      <p:sp>
        <p:nvSpPr>
          <p:cNvPr id="4" name="Slide Number Placeholder 3"/>
          <p:cNvSpPr>
            <a:spLocks noGrp="1"/>
          </p:cNvSpPr>
          <p:nvPr>
            <p:ph type="sldNum" sz="quarter" idx="10"/>
          </p:nvPr>
        </p:nvSpPr>
        <p:spPr/>
        <p:txBody>
          <a:bodyPr/>
          <a:lstStyle/>
          <a:p>
            <a:fld id="{D8EEC5EE-8D5F-434C-93F8-81661369E6A8}" type="slidenum">
              <a:rPr lang="en-US" smtClean="0"/>
              <a:t>21</a:t>
            </a:fld>
            <a:endParaRPr lang="en-US"/>
          </a:p>
        </p:txBody>
      </p:sp>
    </p:spTree>
    <p:extLst>
      <p:ext uri="{BB962C8B-B14F-4D97-AF65-F5344CB8AC3E}">
        <p14:creationId xmlns:p14="http://schemas.microsoft.com/office/powerpoint/2010/main" val="59235987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That cluster of dots is now generally between 30-50%. That's a significant reduction in effort, but still much higher than the traditional practice. That made us say...</a:t>
            </a:r>
            <a:endParaRPr lang="en-US" dirty="0"/>
          </a:p>
        </p:txBody>
      </p:sp>
      <p:sp>
        <p:nvSpPr>
          <p:cNvPr id="4" name="Slide Number Placeholder 3"/>
          <p:cNvSpPr>
            <a:spLocks noGrp="1"/>
          </p:cNvSpPr>
          <p:nvPr>
            <p:ph type="sldNum" sz="quarter" idx="10"/>
          </p:nvPr>
        </p:nvSpPr>
        <p:spPr/>
        <p:txBody>
          <a:bodyPr/>
          <a:lstStyle/>
          <a:p>
            <a:fld id="{D8EEC5EE-8D5F-434C-93F8-81661369E6A8}" type="slidenum">
              <a:rPr lang="en-US" smtClean="0"/>
              <a:t>22</a:t>
            </a:fld>
            <a:endParaRPr lang="en-US"/>
          </a:p>
        </p:txBody>
      </p:sp>
    </p:spTree>
    <p:extLst>
      <p:ext uri="{BB962C8B-B14F-4D97-AF65-F5344CB8AC3E}">
        <p14:creationId xmlns:p14="http://schemas.microsoft.com/office/powerpoint/2010/main" val="412482792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Yikes! How can we tailor sampling rates even further? We have some responses here that go beyond the Case 3 strategy. I can't run through all of them but I do want to highlight #3 - know what you need and focus resources accordingly - and be aware of #7 and 8 - there may be some small markets that just may be too small to survey and beyond logistical reach in the field. </a:t>
            </a:r>
            <a:endParaRPr lang="en-US" dirty="0"/>
          </a:p>
        </p:txBody>
      </p:sp>
      <p:sp>
        <p:nvSpPr>
          <p:cNvPr id="4" name="Slide Number Placeholder 3"/>
          <p:cNvSpPr>
            <a:spLocks noGrp="1"/>
          </p:cNvSpPr>
          <p:nvPr>
            <p:ph type="sldNum" sz="quarter" idx="10"/>
          </p:nvPr>
        </p:nvSpPr>
        <p:spPr/>
        <p:txBody>
          <a:bodyPr/>
          <a:lstStyle/>
          <a:p>
            <a:fld id="{D8EEC5EE-8D5F-434C-93F8-81661369E6A8}" type="slidenum">
              <a:rPr lang="en-US" smtClean="0"/>
              <a:t>23</a:t>
            </a:fld>
            <a:endParaRPr lang="en-US"/>
          </a:p>
        </p:txBody>
      </p:sp>
    </p:spTree>
    <p:extLst>
      <p:ext uri="{BB962C8B-B14F-4D97-AF65-F5344CB8AC3E}">
        <p14:creationId xmlns:p14="http://schemas.microsoft.com/office/powerpoint/2010/main" val="378549267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you apply these techniques, you need to be aware that different markets will have different accuracy levels. Consequently, any application of the data requires that you be aware of the implications and also convey this information to other users of the data. When using the data, it's important to remember that  n-dimensional crosstabs, where n &gt;= 3, are likely to have statistically insignificant information.</a:t>
            </a:r>
            <a:endParaRPr lang="en-US" dirty="0"/>
          </a:p>
        </p:txBody>
      </p:sp>
      <p:sp>
        <p:nvSpPr>
          <p:cNvPr id="4" name="Slide Number Placeholder 3"/>
          <p:cNvSpPr>
            <a:spLocks noGrp="1"/>
          </p:cNvSpPr>
          <p:nvPr>
            <p:ph type="sldNum" sz="quarter" idx="10"/>
          </p:nvPr>
        </p:nvSpPr>
        <p:spPr/>
        <p:txBody>
          <a:bodyPr/>
          <a:lstStyle/>
          <a:p>
            <a:fld id="{D8EEC5EE-8D5F-434C-93F8-81661369E6A8}" type="slidenum">
              <a:rPr lang="en-US" smtClean="0"/>
              <a:t>24</a:t>
            </a:fld>
            <a:endParaRPr lang="en-US"/>
          </a:p>
        </p:txBody>
      </p:sp>
    </p:spTree>
    <p:extLst>
      <p:ext uri="{BB962C8B-B14F-4D97-AF65-F5344CB8AC3E}">
        <p14:creationId xmlns:p14="http://schemas.microsoft.com/office/powerpoint/2010/main" val="309579371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Our first conclusion is that traditional practice appears naive because the implications of a uniform sampling rate have not been fully understood. Larger markets may be oversampled while smaller markets may be </a:t>
            </a:r>
            <a:r>
              <a:rPr lang="en-US" dirty="0" err="1" smtClean="0"/>
              <a:t>undersampled</a:t>
            </a:r>
            <a:r>
              <a:rPr lang="en-US" dirty="0" smtClean="0"/>
              <a:t>. Small markets are indeed a challenge logistically. And the focus of survey preparation typically focuses primarily on the survey instrument rather than other aspects of the survey. The second conclusion is that survey sample design clearly needs more attention in the future. On-to-off information is really important in this regard. Serious discussions about addressing smaller markets need to happen, especially the impacts and consequences of surveying them or not surveying them. And any application of new methods in the field, like pre-screening, should be identified and worked in the design so that survey resources can be fully </a:t>
            </a:r>
            <a:r>
              <a:rPr lang="en-US" dirty="0" err="1" smtClean="0"/>
              <a:t>optmized</a:t>
            </a:r>
            <a:r>
              <a:rPr lang="en-US" dirty="0" smtClean="0"/>
              <a:t>. </a:t>
            </a:r>
            <a:endParaRPr lang="en-US" dirty="0"/>
          </a:p>
        </p:txBody>
      </p:sp>
      <p:sp>
        <p:nvSpPr>
          <p:cNvPr id="4" name="Slide Number Placeholder 3"/>
          <p:cNvSpPr>
            <a:spLocks noGrp="1"/>
          </p:cNvSpPr>
          <p:nvPr>
            <p:ph type="sldNum" sz="quarter" idx="10"/>
          </p:nvPr>
        </p:nvSpPr>
        <p:spPr/>
        <p:txBody>
          <a:bodyPr/>
          <a:lstStyle/>
          <a:p>
            <a:fld id="{D8EEC5EE-8D5F-434C-93F8-81661369E6A8}" type="slidenum">
              <a:rPr lang="en-US" smtClean="0"/>
              <a:t>25</a:t>
            </a:fld>
            <a:endParaRPr lang="en-US"/>
          </a:p>
        </p:txBody>
      </p:sp>
    </p:spTree>
    <p:extLst>
      <p:ext uri="{BB962C8B-B14F-4D97-AF65-F5344CB8AC3E}">
        <p14:creationId xmlns:p14="http://schemas.microsoft.com/office/powerpoint/2010/main" val="419292892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Thanks very much for listening. Any questions?</a:t>
            </a:r>
            <a:endParaRPr lang="en-US" dirty="0"/>
          </a:p>
        </p:txBody>
      </p:sp>
      <p:sp>
        <p:nvSpPr>
          <p:cNvPr id="4" name="Slide Number Placeholder 3"/>
          <p:cNvSpPr>
            <a:spLocks noGrp="1"/>
          </p:cNvSpPr>
          <p:nvPr>
            <p:ph type="sldNum" sz="quarter" idx="10"/>
          </p:nvPr>
        </p:nvSpPr>
        <p:spPr/>
        <p:txBody>
          <a:bodyPr/>
          <a:lstStyle/>
          <a:p>
            <a:fld id="{D8EEC5EE-8D5F-434C-93F8-81661369E6A8}" type="slidenum">
              <a:rPr lang="en-US" smtClean="0"/>
              <a:t>26</a:t>
            </a:fld>
            <a:endParaRPr lang="en-US"/>
          </a:p>
        </p:txBody>
      </p:sp>
    </p:spTree>
    <p:extLst>
      <p:ext uri="{BB962C8B-B14F-4D97-AF65-F5344CB8AC3E}">
        <p14:creationId xmlns:p14="http://schemas.microsoft.com/office/powerpoint/2010/main" val="37322206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Current practice doesn't seem to provide much help in answering the question. Traditionally, the sample size is often determined by applying the nearly ubiquitous 10% rule of thumb. But these computations are often aggregate, and applied at the route level at best. And the components and results are </a:t>
            </a:r>
            <a:r>
              <a:rPr lang="en-US" dirty="0" err="1" smtClean="0"/>
              <a:t>seldomly</a:t>
            </a:r>
            <a:r>
              <a:rPr lang="en-US" dirty="0" smtClean="0"/>
              <a:t> scrutinized. Attention to statistical significance seems to be absent generally. </a:t>
            </a:r>
            <a:endParaRPr lang="en-US" dirty="0"/>
          </a:p>
        </p:txBody>
      </p:sp>
      <p:sp>
        <p:nvSpPr>
          <p:cNvPr id="4" name="Slide Number Placeholder 3"/>
          <p:cNvSpPr>
            <a:spLocks noGrp="1"/>
          </p:cNvSpPr>
          <p:nvPr>
            <p:ph type="sldNum" sz="quarter" idx="10"/>
          </p:nvPr>
        </p:nvSpPr>
        <p:spPr/>
        <p:txBody>
          <a:bodyPr/>
          <a:lstStyle/>
          <a:p>
            <a:fld id="{D8EEC5EE-8D5F-434C-93F8-81661369E6A8}" type="slidenum">
              <a:rPr lang="en-US" smtClean="0"/>
              <a:t>3</a:t>
            </a:fld>
            <a:endParaRPr lang="en-US"/>
          </a:p>
        </p:txBody>
      </p:sp>
    </p:spTree>
    <p:extLst>
      <p:ext uri="{BB962C8B-B14F-4D97-AF65-F5344CB8AC3E}">
        <p14:creationId xmlns:p14="http://schemas.microsoft.com/office/powerpoint/2010/main" val="27165512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analysis used the AM peak period data at Washington rail stations that Laura mentioned. We were focused on the sample needed to characterize the flows between stations, because transportation after all is about moving people from here to there. Specifically, we are characterizing the flows by three income classifications - high, medium and low income - given specified accuracy requirements. </a:t>
            </a:r>
            <a:endParaRPr lang="en-US" dirty="0"/>
          </a:p>
        </p:txBody>
      </p:sp>
      <p:sp>
        <p:nvSpPr>
          <p:cNvPr id="4" name="Slide Number Placeholder 3"/>
          <p:cNvSpPr>
            <a:spLocks noGrp="1"/>
          </p:cNvSpPr>
          <p:nvPr>
            <p:ph type="sldNum" sz="quarter" idx="10"/>
          </p:nvPr>
        </p:nvSpPr>
        <p:spPr/>
        <p:txBody>
          <a:bodyPr/>
          <a:lstStyle/>
          <a:p>
            <a:fld id="{D8EEC5EE-8D5F-434C-93F8-81661369E6A8}" type="slidenum">
              <a:rPr lang="en-US" smtClean="0"/>
              <a:t>4</a:t>
            </a:fld>
            <a:endParaRPr lang="en-US"/>
          </a:p>
        </p:txBody>
      </p:sp>
    </p:spTree>
    <p:extLst>
      <p:ext uri="{BB962C8B-B14F-4D97-AF65-F5344CB8AC3E}">
        <p14:creationId xmlns:p14="http://schemas.microsoft.com/office/powerpoint/2010/main" val="11506166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86 Metrorail stations were grouped into the 20 station groups shown here. The two stations I'll be discussing most here are Vienna and Congress Heights. Vienna is a suburban commuter station, with riders primarily commuting to the District. It has ~10,000 boardings in the AM period. Congress Heights riders' travel patterns are much more dispersed. It has ~1,500 riders in the AM period, making about 5x smaller than the Vienna station. </a:t>
            </a:r>
            <a:endParaRPr lang="en-US" dirty="0"/>
          </a:p>
        </p:txBody>
      </p:sp>
      <p:sp>
        <p:nvSpPr>
          <p:cNvPr id="4" name="Slide Number Placeholder 3"/>
          <p:cNvSpPr>
            <a:spLocks noGrp="1"/>
          </p:cNvSpPr>
          <p:nvPr>
            <p:ph type="sldNum" sz="quarter" idx="10"/>
          </p:nvPr>
        </p:nvSpPr>
        <p:spPr/>
        <p:txBody>
          <a:bodyPr/>
          <a:lstStyle/>
          <a:p>
            <a:fld id="{D8EEC5EE-8D5F-434C-93F8-81661369E6A8}" type="slidenum">
              <a:rPr lang="en-US" smtClean="0"/>
              <a:t>5</a:t>
            </a:fld>
            <a:endParaRPr lang="en-US"/>
          </a:p>
        </p:txBody>
      </p:sp>
    </p:spTree>
    <p:extLst>
      <p:ext uri="{BB962C8B-B14F-4D97-AF65-F5344CB8AC3E}">
        <p14:creationId xmlns:p14="http://schemas.microsoft.com/office/powerpoint/2010/main" val="34971539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sample size computations use this equation. It is similar to ones that I'm sure many of you have seen. This particular version includes the Finite Population Correction Factor so that we can be more accurate for smaller volume populations. I need to mention, and emphasize quite strongly, that this equation requires a very important but often overlooked assumption. That is that the sample collected in the field be unbiased; that is, completely devoid of any response or sampling biases. A biased sample will require additional samples to undo the bias. </a:t>
            </a:r>
            <a:endParaRPr lang="en-US" dirty="0"/>
          </a:p>
        </p:txBody>
      </p:sp>
      <p:sp>
        <p:nvSpPr>
          <p:cNvPr id="4" name="Slide Number Placeholder 3"/>
          <p:cNvSpPr>
            <a:spLocks noGrp="1"/>
          </p:cNvSpPr>
          <p:nvPr>
            <p:ph type="sldNum" sz="quarter" idx="10"/>
          </p:nvPr>
        </p:nvSpPr>
        <p:spPr/>
        <p:txBody>
          <a:bodyPr/>
          <a:lstStyle/>
          <a:p>
            <a:fld id="{D8EEC5EE-8D5F-434C-93F8-81661369E6A8}" type="slidenum">
              <a:rPr lang="en-US" smtClean="0"/>
              <a:t>6</a:t>
            </a:fld>
            <a:endParaRPr lang="en-US"/>
          </a:p>
        </p:txBody>
      </p:sp>
    </p:spTree>
    <p:extLst>
      <p:ext uri="{BB962C8B-B14F-4D97-AF65-F5344CB8AC3E}">
        <p14:creationId xmlns:p14="http://schemas.microsoft.com/office/powerpoint/2010/main" val="25257450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is a graphical representation of what we want to know. From our </a:t>
            </a:r>
            <a:r>
              <a:rPr lang="en-US" dirty="0" err="1" smtClean="0"/>
              <a:t>faregate</a:t>
            </a:r>
            <a:r>
              <a:rPr lang="en-US" dirty="0" smtClean="0"/>
              <a:t> counts we know the number of entries into the Vienna station, and we know the number of trips from Vienna to the other 20 station groups. What we want to determine, is to find the proportions of high, medium and low income riders to each of the 20 station groups. So we go from one known vector left of the arrows to the three unknown vectors to the right of the arrows.</a:t>
            </a:r>
            <a:endParaRPr lang="en-US" dirty="0"/>
          </a:p>
        </p:txBody>
      </p:sp>
      <p:sp>
        <p:nvSpPr>
          <p:cNvPr id="4" name="Slide Number Placeholder 3"/>
          <p:cNvSpPr>
            <a:spLocks noGrp="1"/>
          </p:cNvSpPr>
          <p:nvPr>
            <p:ph type="sldNum" sz="quarter" idx="10"/>
          </p:nvPr>
        </p:nvSpPr>
        <p:spPr/>
        <p:txBody>
          <a:bodyPr/>
          <a:lstStyle/>
          <a:p>
            <a:fld id="{D8EEC5EE-8D5F-434C-93F8-81661369E6A8}" type="slidenum">
              <a:rPr lang="en-US" smtClean="0"/>
              <a:t>7</a:t>
            </a:fld>
            <a:endParaRPr lang="en-US"/>
          </a:p>
        </p:txBody>
      </p:sp>
    </p:spTree>
    <p:extLst>
      <p:ext uri="{BB962C8B-B14F-4D97-AF65-F5344CB8AC3E}">
        <p14:creationId xmlns:p14="http://schemas.microsoft.com/office/powerpoint/2010/main" val="10156412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slide demonstrates our sample size calculations for a large-volume flow. The equation I showed you on slide 6 is applied to each income group. Now the "worst case" assumption is where the largest sample size possible is required given a total flow. With the equation that "worst case" occurs if one of the income groups comprise 50% of the total. So in this case we have assumed that one of the groups, the low income group, is 50% of the total. Now you only need the maximum number of samples of the three computations (click), since the larger sample also covers, or includes, the required sample of the other groups. The table on the right summarizes the outputs of the sample size computations. For this flow, we require 95 samples from the 5,069 riders destined for the Rosslyn-Capitol South station group. This results in a 1.9% sampling rate - 95 divided by 5,069. However, since the surveys are conducted at the entry station, you need to collect 196 samples - that's 1.9% of the nearly 10,000 riders from Vienna - because of the 196 samples you collect, 95 of those will be from the intended exit group. </a:t>
            </a:r>
            <a:endParaRPr lang="en-US" dirty="0"/>
          </a:p>
        </p:txBody>
      </p:sp>
      <p:sp>
        <p:nvSpPr>
          <p:cNvPr id="4" name="Slide Number Placeholder 3"/>
          <p:cNvSpPr>
            <a:spLocks noGrp="1"/>
          </p:cNvSpPr>
          <p:nvPr>
            <p:ph type="sldNum" sz="quarter" idx="10"/>
          </p:nvPr>
        </p:nvSpPr>
        <p:spPr/>
        <p:txBody>
          <a:bodyPr/>
          <a:lstStyle/>
          <a:p>
            <a:fld id="{D8EEC5EE-8D5F-434C-93F8-81661369E6A8}" type="slidenum">
              <a:rPr lang="en-US" smtClean="0"/>
              <a:t>8</a:t>
            </a:fld>
            <a:endParaRPr lang="en-US"/>
          </a:p>
        </p:txBody>
      </p:sp>
    </p:spTree>
    <p:extLst>
      <p:ext uri="{BB962C8B-B14F-4D97-AF65-F5344CB8AC3E}">
        <p14:creationId xmlns:p14="http://schemas.microsoft.com/office/powerpoint/2010/main" val="5612982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Slide 9 demonstrates the same computations, but for an exit station group with a medium-sized number of riders, in this case just 550. So walking through the table on the right: the sample size of the worst case assumption is 82, that's 14.9% of this exit station group. If you were just interested in riders going to this station group, you would need 10,000 x 14.9% samples, or 1,540. I'm sure you all noticed that although this exit station flow is lower than the one on the previous slide, it requires a sample size ~7.5 times larger than the one needed for the much larger exit station group on the previous slide.</a:t>
            </a:r>
            <a:endParaRPr lang="en-US" dirty="0"/>
          </a:p>
        </p:txBody>
      </p:sp>
      <p:sp>
        <p:nvSpPr>
          <p:cNvPr id="4" name="Slide Number Placeholder 3"/>
          <p:cNvSpPr>
            <a:spLocks noGrp="1"/>
          </p:cNvSpPr>
          <p:nvPr>
            <p:ph type="sldNum" sz="quarter" idx="10"/>
          </p:nvPr>
        </p:nvSpPr>
        <p:spPr/>
        <p:txBody>
          <a:bodyPr/>
          <a:lstStyle/>
          <a:p>
            <a:fld id="{D8EEC5EE-8D5F-434C-93F8-81661369E6A8}" type="slidenum">
              <a:rPr lang="en-US" smtClean="0"/>
              <a:t>9</a:t>
            </a:fld>
            <a:endParaRPr lang="en-US"/>
          </a:p>
        </p:txBody>
      </p:sp>
    </p:spTree>
    <p:extLst>
      <p:ext uri="{BB962C8B-B14F-4D97-AF65-F5344CB8AC3E}">
        <p14:creationId xmlns:p14="http://schemas.microsoft.com/office/powerpoint/2010/main" val="42722525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0F8ED30-B0B8-4252-A8FB-A8EA563ACA41}" type="datetime1">
              <a:rPr lang="en-US" smtClean="0"/>
              <a:t>6/1/2015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2036537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6BF6262-5754-4F1F-9006-97CB8133B5B1}" type="datetime1">
              <a:rPr lang="en-US" smtClean="0"/>
              <a:t>6/1/2015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3239599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3F24A46-BB62-4B9F-84F8-3B6B6AEA76B0}" type="datetime1">
              <a:rPr lang="en-US" smtClean="0"/>
              <a:t>6/1/2015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948521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D8E711-29E8-41F8-AD90-1B9EB6A98B36}" type="datetime1">
              <a:rPr lang="en-US" smtClean="0"/>
              <a:t>6/1/2015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3899013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0B42819-400D-4DB5-B37A-0D4B5541E0F5}" type="datetime1">
              <a:rPr lang="en-US" smtClean="0"/>
              <a:t>6/1/2015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1464744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437FA94-32F7-4132-A941-DD1481069347}" type="datetime1">
              <a:rPr lang="en-US" smtClean="0"/>
              <a:t>6/1/2015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7959263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9EA0A40-4744-41C3-B2A1-B5861E3F0F72}" type="datetime1">
              <a:rPr lang="en-US" smtClean="0"/>
              <a:t>6/1/2015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447006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186A1C5-5B87-4404-902F-18D02B6E57EF}" type="datetime1">
              <a:rPr lang="en-US" smtClean="0"/>
              <a:t>6/1/2015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3915251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23F4F0-9D07-4BF6-9CEE-95F3747CBF8C}" type="datetime1">
              <a:rPr lang="en-US" smtClean="0"/>
              <a:t>6/1/2015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471398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2AA858-6853-4CF8-996A-2629ABBF1E66}" type="datetime1">
              <a:rPr lang="en-US" smtClean="0"/>
              <a:t>6/1/2015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944649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778733-4DDB-4F97-9266-CDDB405437D4}" type="datetime1">
              <a:rPr lang="en-US" smtClean="0"/>
              <a:t>6/1/2015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0902406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50000">
              <a:schemeClr val="bg1">
                <a:tint val="80000"/>
                <a:satMod val="250000"/>
              </a:schemeClr>
            </a:gs>
            <a:gs pos="76000">
              <a:schemeClr val="bg1">
                <a:tint val="90000"/>
                <a:shade val="90000"/>
                <a:satMod val="200000"/>
              </a:schemeClr>
            </a:gs>
            <a:gs pos="92000">
              <a:schemeClr val="bg1">
                <a:tint val="90000"/>
                <a:shade val="70000"/>
                <a:satMod val="25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5A3005-56F3-4C32-8AD4-0479B6526AB8}" type="datetime1">
              <a:rPr lang="en-US" smtClean="0"/>
              <a:t>6/1/2015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91092826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2.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4.emf"/><Relationship Id="rId5" Type="http://schemas.openxmlformats.org/officeDocument/2006/relationships/package" Target="../embeddings/Microsoft_Word_Document1.docx"/><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
            </a:r>
            <a:br>
              <a:rPr lang="en-US" dirty="0"/>
            </a:br>
            <a:r>
              <a:rPr lang="en-US" dirty="0" smtClean="0"/>
              <a:t>Sampling Rates</a:t>
            </a:r>
            <a:br>
              <a:rPr lang="en-US" dirty="0" smtClean="0"/>
            </a:br>
            <a:r>
              <a:rPr lang="en-US" dirty="0" smtClean="0"/>
              <a:t> for </a:t>
            </a:r>
            <a:r>
              <a:rPr lang="en-US" dirty="0"/>
              <a:t>Transit Rider </a:t>
            </a:r>
            <a:r>
              <a:rPr lang="en-US" dirty="0" smtClean="0"/>
              <a:t>Surveys</a:t>
            </a:r>
            <a:r>
              <a:rPr lang="en-US" dirty="0"/>
              <a:t/>
            </a:r>
            <a:br>
              <a:rPr lang="en-US" dirty="0"/>
            </a:br>
            <a:endParaRPr lang="en-US" dirty="0"/>
          </a:p>
        </p:txBody>
      </p:sp>
      <p:sp>
        <p:nvSpPr>
          <p:cNvPr id="3" name="Subtitle 2"/>
          <p:cNvSpPr>
            <a:spLocks noGrp="1"/>
          </p:cNvSpPr>
          <p:nvPr>
            <p:ph type="subTitle" idx="1"/>
          </p:nvPr>
        </p:nvSpPr>
        <p:spPr/>
        <p:txBody>
          <a:bodyPr/>
          <a:lstStyle/>
          <a:p>
            <a:r>
              <a:rPr lang="en-US" dirty="0" smtClean="0"/>
              <a:t>An </a:t>
            </a:r>
            <a:r>
              <a:rPr lang="en-US" dirty="0"/>
              <a:t>Initial Analysis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a:t>
            </a:fld>
            <a:endParaRPr lang="en-US"/>
          </a:p>
        </p:txBody>
      </p:sp>
      <p:pic>
        <p:nvPicPr>
          <p:cNvPr id="5"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t="5714" r="72145" b="-42856"/>
          <a:stretch/>
        </p:blipFill>
        <p:spPr bwMode="auto">
          <a:xfrm>
            <a:off x="38101" y="6438900"/>
            <a:ext cx="23114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p:cNvPicPr>
            <a:picLocks noChangeAspect="1"/>
          </p:cNvPicPr>
          <p:nvPr/>
        </p:nvPicPr>
        <p:blipFill rotWithShape="1">
          <a:blip r:embed="rId4" cstate="print">
            <a:extLst>
              <a:ext uri="{28A0092B-C50C-407E-A947-70E740481C1C}">
                <a14:useLocalDpi xmlns:a14="http://schemas.microsoft.com/office/drawing/2010/main" val="0"/>
              </a:ext>
            </a:extLst>
          </a:blip>
          <a:srcRect b="8460"/>
          <a:stretch/>
        </p:blipFill>
        <p:spPr>
          <a:xfrm>
            <a:off x="2374901" y="6438900"/>
            <a:ext cx="1128943" cy="368300"/>
          </a:xfrm>
          <a:prstGeom prst="rect">
            <a:avLst/>
          </a:prstGeom>
        </p:spPr>
      </p:pic>
    </p:spTree>
    <p:extLst>
      <p:ext uri="{BB962C8B-B14F-4D97-AF65-F5344CB8AC3E}">
        <p14:creationId xmlns:p14="http://schemas.microsoft.com/office/powerpoint/2010/main" val="25850871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Sample calculations: small </a:t>
            </a:r>
            <a:r>
              <a:rPr lang="en-US" dirty="0"/>
              <a:t>f</a:t>
            </a:r>
            <a:r>
              <a:rPr lang="en-US" dirty="0" smtClean="0"/>
              <a:t>low</a:t>
            </a:r>
            <a:br>
              <a:rPr lang="en-US" dirty="0" smtClean="0"/>
            </a:br>
            <a:r>
              <a:rPr lang="en-US" sz="3100" dirty="0" smtClean="0"/>
              <a:t>Vienna station to </a:t>
            </a:r>
            <a:r>
              <a:rPr lang="en-US" sz="3100" dirty="0" err="1"/>
              <a:t>ShadyGrove</a:t>
            </a:r>
            <a:r>
              <a:rPr lang="en-US" sz="3100" dirty="0"/>
              <a:t>-Grosvenor g</a:t>
            </a:r>
            <a:r>
              <a:rPr lang="en-US" sz="3100" dirty="0" smtClean="0"/>
              <a:t>roup</a:t>
            </a:r>
            <a:endParaRPr lang="en-US" sz="3100" dirty="0"/>
          </a:p>
        </p:txBody>
      </p:sp>
      <p:sp>
        <p:nvSpPr>
          <p:cNvPr id="3" name="Slide Number Placeholder 2"/>
          <p:cNvSpPr>
            <a:spLocks noGrp="1"/>
          </p:cNvSpPr>
          <p:nvPr>
            <p:ph type="sldNum" sz="quarter" idx="12"/>
          </p:nvPr>
        </p:nvSpPr>
        <p:spPr/>
        <p:txBody>
          <a:bodyPr/>
          <a:lstStyle/>
          <a:p>
            <a:fld id="{78E4894F-B402-4859-BADB-E1942E597E60}" type="slidenum">
              <a:rPr lang="en-US" smtClean="0"/>
              <a:t>10</a:t>
            </a:fld>
            <a:endParaRPr lang="en-US"/>
          </a:p>
        </p:txBody>
      </p:sp>
      <p:graphicFrame>
        <p:nvGraphicFramePr>
          <p:cNvPr id="30" name="Table 29"/>
          <p:cNvGraphicFramePr>
            <a:graphicFrameLocks noGrp="1"/>
          </p:cNvGraphicFramePr>
          <p:nvPr>
            <p:extLst>
              <p:ext uri="{D42A27DB-BD31-4B8C-83A1-F6EECF244321}">
                <p14:modId xmlns:p14="http://schemas.microsoft.com/office/powerpoint/2010/main" val="3900647971"/>
              </p:ext>
            </p:extLst>
          </p:nvPr>
        </p:nvGraphicFramePr>
        <p:xfrm>
          <a:off x="609600" y="1603172"/>
          <a:ext cx="4419600" cy="2397760"/>
        </p:xfrm>
        <a:graphic>
          <a:graphicData uri="http://schemas.openxmlformats.org/drawingml/2006/table">
            <a:tbl>
              <a:tblPr firstRow="1" bandRow="1">
                <a:tableStyleId>{5C22544A-7EE6-4342-B048-85BDC9FD1C3A}</a:tableStyleId>
              </a:tblPr>
              <a:tblGrid>
                <a:gridCol w="1219200"/>
                <a:gridCol w="914400"/>
                <a:gridCol w="1066800"/>
                <a:gridCol w="1219200"/>
              </a:tblGrid>
              <a:tr h="370840">
                <a:tc>
                  <a:txBody>
                    <a:bodyPr/>
                    <a:lstStyle/>
                    <a:p>
                      <a:pPr algn="ctr"/>
                      <a:r>
                        <a:rPr lang="en-US" dirty="0" smtClean="0"/>
                        <a:t>Exit</a:t>
                      </a:r>
                      <a:r>
                        <a:rPr lang="en-US" baseline="0" dirty="0" smtClean="0"/>
                        <a:t> </a:t>
                      </a:r>
                      <a:r>
                        <a:rPr lang="en-US" dirty="0" smtClean="0"/>
                        <a:t>Station Group</a:t>
                      </a:r>
                      <a:endParaRPr lang="en-US" dirty="0"/>
                    </a:p>
                  </a:txBody>
                  <a:tcPr/>
                </a:tc>
                <a:tc>
                  <a:txBody>
                    <a:bodyPr/>
                    <a:lstStyle/>
                    <a:p>
                      <a:pPr algn="ctr"/>
                      <a:r>
                        <a:rPr lang="en-US" dirty="0" smtClean="0"/>
                        <a:t>Income</a:t>
                      </a:r>
                      <a:r>
                        <a:rPr lang="en-US" baseline="0" dirty="0" smtClean="0"/>
                        <a:t> Class</a:t>
                      </a:r>
                      <a:endParaRPr lang="en-US" dirty="0"/>
                    </a:p>
                  </a:txBody>
                  <a:tcPr/>
                </a:tc>
                <a:tc>
                  <a:txBody>
                    <a:bodyPr/>
                    <a:lstStyle/>
                    <a:p>
                      <a:pPr algn="ctr"/>
                      <a:r>
                        <a:rPr lang="en-US" dirty="0" smtClean="0"/>
                        <a:t>Assumed</a:t>
                      </a:r>
                      <a:r>
                        <a:rPr lang="en-US" baseline="0" dirty="0" smtClean="0"/>
                        <a:t> Percent</a:t>
                      </a:r>
                      <a:endParaRPr lang="en-US" dirty="0"/>
                    </a:p>
                  </a:txBody>
                  <a:tcPr/>
                </a:tc>
                <a:tc>
                  <a:txBody>
                    <a:bodyPr/>
                    <a:lstStyle/>
                    <a:p>
                      <a:pPr algn="ctr"/>
                      <a:r>
                        <a:rPr lang="en-US" dirty="0" smtClean="0"/>
                        <a:t>Required Exit Samples</a:t>
                      </a:r>
                      <a:endParaRPr lang="en-US" dirty="0"/>
                    </a:p>
                  </a:txBody>
                  <a:tcPr/>
                </a:tc>
              </a:tr>
              <a:tr h="370840">
                <a:tc rowSpan="4">
                  <a:txBody>
                    <a:bodyPr/>
                    <a:lstStyle/>
                    <a:p>
                      <a:r>
                        <a:rPr lang="en-US" b="0" dirty="0" smtClean="0">
                          <a:solidFill>
                            <a:schemeClr val="tx1"/>
                          </a:solidFill>
                        </a:rPr>
                        <a:t>Franconia through </a:t>
                      </a:r>
                      <a:r>
                        <a:rPr lang="en-US" b="0" dirty="0" err="1" smtClean="0">
                          <a:solidFill>
                            <a:schemeClr val="tx1"/>
                          </a:solidFill>
                        </a:rPr>
                        <a:t>Huntingtn</a:t>
                      </a:r>
                      <a:endParaRPr lang="en-US" b="0" dirty="0" smtClean="0">
                        <a:solidFill>
                          <a:schemeClr val="tx1"/>
                        </a:solidFill>
                      </a:endParaRPr>
                    </a:p>
                    <a:p>
                      <a:r>
                        <a:rPr lang="en-US" b="0" dirty="0" smtClean="0">
                          <a:solidFill>
                            <a:schemeClr val="tx1"/>
                          </a:solidFill>
                        </a:rPr>
                        <a:t>(inclusive)</a:t>
                      </a:r>
                      <a:endParaRPr lang="en-US" b="0" dirty="0">
                        <a:solidFill>
                          <a:schemeClr val="tx1"/>
                        </a:solidFill>
                      </a:endParaRPr>
                    </a:p>
                  </a:txBody>
                  <a:tcPr/>
                </a:tc>
                <a:tc>
                  <a:txBody>
                    <a:bodyPr/>
                    <a:lstStyle/>
                    <a:p>
                      <a:pPr algn="ctr"/>
                      <a:r>
                        <a:rPr lang="en-US" dirty="0" smtClean="0"/>
                        <a:t>L</a:t>
                      </a:r>
                      <a:endParaRPr lang="en-US" dirty="0"/>
                    </a:p>
                  </a:txBody>
                  <a:tcPr/>
                </a:tc>
                <a:tc>
                  <a:txBody>
                    <a:bodyPr/>
                    <a:lstStyle/>
                    <a:p>
                      <a:pPr algn="ctr"/>
                      <a:r>
                        <a:rPr lang="en-US" dirty="0" smtClean="0"/>
                        <a:t>50%</a:t>
                      </a:r>
                      <a:endParaRPr lang="en-US" dirty="0"/>
                    </a:p>
                  </a:txBody>
                  <a:tcPr/>
                </a:tc>
                <a:tc>
                  <a:txBody>
                    <a:bodyPr/>
                    <a:lstStyle/>
                    <a:p>
                      <a:pPr algn="ctr"/>
                      <a:r>
                        <a:rPr lang="en-US" dirty="0" smtClean="0"/>
                        <a:t>16</a:t>
                      </a:r>
                      <a:endParaRPr lang="en-US" dirty="0"/>
                    </a:p>
                  </a:txBody>
                  <a:tcPr/>
                </a:tc>
              </a:tr>
              <a:tr h="370840">
                <a:tc vMerge="1">
                  <a:txBody>
                    <a:bodyPr/>
                    <a:lstStyle/>
                    <a:p>
                      <a:endParaRPr lang="en-US" dirty="0"/>
                    </a:p>
                  </a:txBody>
                  <a:tcPr/>
                </a:tc>
                <a:tc>
                  <a:txBody>
                    <a:bodyPr/>
                    <a:lstStyle/>
                    <a:p>
                      <a:pPr algn="ctr"/>
                      <a:r>
                        <a:rPr lang="en-US" dirty="0" smtClean="0"/>
                        <a:t>M </a:t>
                      </a:r>
                      <a:endParaRPr lang="en-US" dirty="0"/>
                    </a:p>
                  </a:txBody>
                  <a:tcPr/>
                </a:tc>
                <a:tc>
                  <a:txBody>
                    <a:bodyPr/>
                    <a:lstStyle/>
                    <a:p>
                      <a:pPr algn="ctr"/>
                      <a:r>
                        <a:rPr lang="en-US" dirty="0" smtClean="0"/>
                        <a:t>25%</a:t>
                      </a:r>
                      <a:endParaRPr lang="en-US" dirty="0"/>
                    </a:p>
                  </a:txBody>
                  <a:tcPr/>
                </a:tc>
                <a:tc>
                  <a:txBody>
                    <a:bodyPr/>
                    <a:lstStyle/>
                    <a:p>
                      <a:pPr algn="ctr"/>
                      <a:r>
                        <a:rPr lang="en-US" dirty="0" smtClean="0"/>
                        <a:t>15</a:t>
                      </a:r>
                      <a:endParaRPr lang="en-US" dirty="0"/>
                    </a:p>
                  </a:txBody>
                  <a:tcPr/>
                </a:tc>
              </a:tr>
              <a:tr h="370840">
                <a:tc vMerge="1">
                  <a:txBody>
                    <a:bodyPr/>
                    <a:lstStyle/>
                    <a:p>
                      <a:endParaRPr lang="en-US" dirty="0"/>
                    </a:p>
                  </a:txBody>
                  <a:tcPr/>
                </a:tc>
                <a:tc>
                  <a:txBody>
                    <a:bodyPr/>
                    <a:lstStyle/>
                    <a:p>
                      <a:pPr algn="ctr"/>
                      <a:r>
                        <a:rPr lang="en-US" dirty="0" smtClean="0"/>
                        <a:t>H</a:t>
                      </a:r>
                      <a:endParaRPr lang="en-US" dirty="0"/>
                    </a:p>
                  </a:txBody>
                  <a:tcPr/>
                </a:tc>
                <a:tc>
                  <a:txBody>
                    <a:bodyPr/>
                    <a:lstStyle/>
                    <a:p>
                      <a:pPr algn="ctr"/>
                      <a:r>
                        <a:rPr lang="en-US" dirty="0" smtClean="0"/>
                        <a:t>25%</a:t>
                      </a:r>
                      <a:endParaRPr lang="en-US" dirty="0"/>
                    </a:p>
                  </a:txBody>
                  <a:tcPr/>
                </a:tc>
                <a:tc>
                  <a:txBody>
                    <a:bodyPr/>
                    <a:lstStyle/>
                    <a:p>
                      <a:pPr algn="ctr"/>
                      <a:r>
                        <a:rPr lang="en-US" dirty="0" smtClean="0"/>
                        <a:t>15</a:t>
                      </a:r>
                      <a:endParaRPr lang="en-US" dirty="0"/>
                    </a:p>
                  </a:txBody>
                  <a:tcPr/>
                </a:tc>
              </a:tr>
              <a:tr h="370840">
                <a:tc vMerge="1">
                  <a:txBody>
                    <a:bodyPr/>
                    <a:lstStyle/>
                    <a:p>
                      <a:endParaRPr lang="en-US" dirty="0"/>
                    </a:p>
                  </a:txBody>
                  <a:tcPr/>
                </a:tc>
                <a:tc>
                  <a:txBody>
                    <a:bodyPr/>
                    <a:lstStyle/>
                    <a:p>
                      <a:pPr algn="ctr"/>
                      <a:r>
                        <a:rPr lang="en-US" dirty="0" smtClean="0"/>
                        <a:t>Total</a:t>
                      </a:r>
                      <a:endParaRPr lang="en-US" dirty="0"/>
                    </a:p>
                  </a:txBody>
                  <a:tcPr>
                    <a:solidFill>
                      <a:schemeClr val="tx2">
                        <a:lumMod val="20000"/>
                        <a:lumOff val="80000"/>
                      </a:schemeClr>
                    </a:solidFill>
                  </a:tcPr>
                </a:tc>
                <a:tc>
                  <a:txBody>
                    <a:bodyPr/>
                    <a:lstStyle/>
                    <a:p>
                      <a:pPr algn="ctr"/>
                      <a:r>
                        <a:rPr lang="en-US" dirty="0" smtClean="0"/>
                        <a:t>100%</a:t>
                      </a:r>
                      <a:endParaRPr lang="en-US" dirty="0"/>
                    </a:p>
                  </a:txBody>
                  <a:tcPr>
                    <a:solidFill>
                      <a:schemeClr val="tx2">
                        <a:lumMod val="20000"/>
                        <a:lumOff val="80000"/>
                      </a:schemeClr>
                    </a:solidFill>
                  </a:tcPr>
                </a:tc>
                <a:tc>
                  <a:txBody>
                    <a:bodyPr/>
                    <a:lstStyle/>
                    <a:p>
                      <a:pPr algn="ctr"/>
                      <a:r>
                        <a:rPr lang="en-US" dirty="0" smtClean="0"/>
                        <a:t>16</a:t>
                      </a:r>
                      <a:endParaRPr lang="en-US" dirty="0"/>
                    </a:p>
                  </a:txBody>
                  <a:tcPr>
                    <a:solidFill>
                      <a:schemeClr val="tx2">
                        <a:lumMod val="20000"/>
                        <a:lumOff val="80000"/>
                      </a:schemeClr>
                    </a:solidFill>
                  </a:tcPr>
                </a:tc>
              </a:tr>
            </a:tbl>
          </a:graphicData>
        </a:graphic>
      </p:graphicFrame>
      <p:sp>
        <p:nvSpPr>
          <p:cNvPr id="259" name="Curved Left Arrow 258"/>
          <p:cNvSpPr/>
          <p:nvPr/>
        </p:nvSpPr>
        <p:spPr>
          <a:xfrm>
            <a:off x="4558585" y="2667000"/>
            <a:ext cx="348803" cy="1245526"/>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3330102833"/>
              </p:ext>
            </p:extLst>
          </p:nvPr>
        </p:nvGraphicFramePr>
        <p:xfrm>
          <a:off x="5181601" y="1600201"/>
          <a:ext cx="3428999" cy="2397760"/>
        </p:xfrm>
        <a:graphic>
          <a:graphicData uri="http://schemas.openxmlformats.org/drawingml/2006/table">
            <a:tbl>
              <a:tblPr firstRow="1" bandRow="1">
                <a:tableStyleId>{5C22544A-7EE6-4342-B048-85BDC9FD1C3A}</a:tableStyleId>
              </a:tblPr>
              <a:tblGrid>
                <a:gridCol w="2666999"/>
                <a:gridCol w="762000"/>
              </a:tblGrid>
              <a:tr h="904240">
                <a:tc gridSpan="2">
                  <a:txBody>
                    <a:bodyPr/>
                    <a:lstStyle/>
                    <a:p>
                      <a:pPr algn="ctr"/>
                      <a:r>
                        <a:rPr lang="en-US" dirty="0" smtClean="0"/>
                        <a:t>Necessary Samples </a:t>
                      </a:r>
                    </a:p>
                    <a:p>
                      <a:pPr algn="ctr"/>
                      <a:r>
                        <a:rPr lang="en-US" dirty="0" smtClean="0"/>
                        <a:t>of</a:t>
                      </a:r>
                      <a:r>
                        <a:rPr lang="en-US" baseline="0" dirty="0" smtClean="0"/>
                        <a:t> Entries </a:t>
                      </a:r>
                    </a:p>
                    <a:p>
                      <a:pPr algn="ctr"/>
                      <a:r>
                        <a:rPr lang="en-US" baseline="0" dirty="0" smtClean="0"/>
                        <a:t>at Vienna Station</a:t>
                      </a:r>
                      <a:endParaRPr lang="en-US" dirty="0"/>
                    </a:p>
                  </a:txBody>
                  <a:tcPr/>
                </a:tc>
                <a:tc hMerge="1">
                  <a:txBody>
                    <a:bodyPr/>
                    <a:lstStyle/>
                    <a:p>
                      <a:pPr algn="r"/>
                      <a:endParaRPr lang="en-US" dirty="0"/>
                    </a:p>
                  </a:txBody>
                  <a:tcPr/>
                </a:tc>
              </a:tr>
              <a:tr h="370840">
                <a:tc>
                  <a:txBody>
                    <a:bodyPr/>
                    <a:lstStyle/>
                    <a:p>
                      <a:r>
                        <a:rPr lang="en-US" dirty="0" smtClean="0"/>
                        <a:t>Required Exit Samples</a:t>
                      </a:r>
                      <a:endParaRPr lang="en-US" dirty="0"/>
                    </a:p>
                  </a:txBody>
                  <a:tcPr/>
                </a:tc>
                <a:tc>
                  <a:txBody>
                    <a:bodyPr/>
                    <a:lstStyle/>
                    <a:p>
                      <a:pPr algn="r"/>
                      <a:r>
                        <a:rPr lang="en-US" dirty="0" smtClean="0"/>
                        <a:t>16</a:t>
                      </a:r>
                      <a:endParaRPr lang="en-US" dirty="0"/>
                    </a:p>
                  </a:txBody>
                  <a:tcPr/>
                </a:tc>
              </a:tr>
              <a:tr h="370840">
                <a:tc>
                  <a:txBody>
                    <a:bodyPr/>
                    <a:lstStyle/>
                    <a:p>
                      <a:r>
                        <a:rPr lang="en-US" dirty="0" smtClean="0"/>
                        <a:t>Vienna-to-Group Exits</a:t>
                      </a:r>
                      <a:endParaRPr lang="en-US" dirty="0"/>
                    </a:p>
                  </a:txBody>
                  <a:tcPr/>
                </a:tc>
                <a:tc>
                  <a:txBody>
                    <a:bodyPr/>
                    <a:lstStyle/>
                    <a:p>
                      <a:pPr algn="r"/>
                      <a:r>
                        <a:rPr lang="en-US" dirty="0" smtClean="0"/>
                        <a:t>18</a:t>
                      </a:r>
                      <a:endParaRPr lang="en-US" dirty="0"/>
                    </a:p>
                  </a:txBody>
                  <a:tcPr/>
                </a:tc>
              </a:tr>
              <a:tr h="370840">
                <a:tc>
                  <a:txBody>
                    <a:bodyPr/>
                    <a:lstStyle/>
                    <a:p>
                      <a:r>
                        <a:rPr lang="en-US" dirty="0" smtClean="0"/>
                        <a:t>Exit-Group Sampling</a:t>
                      </a:r>
                      <a:r>
                        <a:rPr lang="en-US" baseline="0" dirty="0" smtClean="0"/>
                        <a:t> Rate</a:t>
                      </a:r>
                      <a:endParaRPr lang="en-US" dirty="0"/>
                    </a:p>
                  </a:txBody>
                  <a:tcPr/>
                </a:tc>
                <a:tc>
                  <a:txBody>
                    <a:bodyPr/>
                    <a:lstStyle/>
                    <a:p>
                      <a:pPr algn="r"/>
                      <a:r>
                        <a:rPr lang="en-US" dirty="0" smtClean="0"/>
                        <a:t>88.9%</a:t>
                      </a:r>
                      <a:endParaRPr lang="en-US" dirty="0"/>
                    </a:p>
                  </a:txBody>
                  <a:tcPr/>
                </a:tc>
              </a:tr>
              <a:tr h="370840">
                <a:tc>
                  <a:txBody>
                    <a:bodyPr/>
                    <a:lstStyle/>
                    <a:p>
                      <a:r>
                        <a:rPr lang="en-US" dirty="0" smtClean="0"/>
                        <a:t>Required Entry Samples</a:t>
                      </a:r>
                      <a:endParaRPr lang="en-US" dirty="0"/>
                    </a:p>
                  </a:txBody>
                  <a:tcPr/>
                </a:tc>
                <a:tc>
                  <a:txBody>
                    <a:bodyPr/>
                    <a:lstStyle/>
                    <a:p>
                      <a:pPr algn="r"/>
                      <a:r>
                        <a:rPr lang="en-US" b="1" i="1" dirty="0" smtClean="0">
                          <a:solidFill>
                            <a:srgbClr val="FF0000"/>
                          </a:solidFill>
                        </a:rPr>
                        <a:t>8,077</a:t>
                      </a:r>
                      <a:endParaRPr lang="en-US" b="1" i="1" dirty="0">
                        <a:solidFill>
                          <a:srgbClr val="FF0000"/>
                        </a:solidFill>
                      </a:endParaRPr>
                    </a:p>
                  </a:txBody>
                  <a:tcPr/>
                </a:tc>
              </a:tr>
            </a:tbl>
          </a:graphicData>
        </a:graphic>
      </p:graphicFrame>
      <p:sp>
        <p:nvSpPr>
          <p:cNvPr id="9" name="TextBox 8"/>
          <p:cNvSpPr txBox="1"/>
          <p:nvPr/>
        </p:nvSpPr>
        <p:spPr>
          <a:xfrm>
            <a:off x="609600" y="4001700"/>
            <a:ext cx="5715000" cy="338554"/>
          </a:xfrm>
          <a:prstGeom prst="rect">
            <a:avLst/>
          </a:prstGeom>
          <a:noFill/>
        </p:spPr>
        <p:txBody>
          <a:bodyPr wrap="square" rtlCol="0">
            <a:spAutoFit/>
          </a:bodyPr>
          <a:lstStyle/>
          <a:p>
            <a:r>
              <a:rPr lang="en-US" sz="1600" dirty="0" smtClean="0"/>
              <a:t>For 95 percent confidence and a ±10 percent interval</a:t>
            </a:r>
          </a:p>
        </p:txBody>
      </p:sp>
      <p:sp>
        <p:nvSpPr>
          <p:cNvPr id="11" name="TextBox 10"/>
          <p:cNvSpPr txBox="1"/>
          <p:nvPr/>
        </p:nvSpPr>
        <p:spPr>
          <a:xfrm>
            <a:off x="692238" y="4340254"/>
            <a:ext cx="8299362" cy="1631216"/>
          </a:xfrm>
          <a:prstGeom prst="rect">
            <a:avLst/>
          </a:prstGeom>
          <a:noFill/>
        </p:spPr>
        <p:txBody>
          <a:bodyPr wrap="square" rtlCol="0">
            <a:spAutoFit/>
          </a:bodyPr>
          <a:lstStyle/>
          <a:p>
            <a:pPr marL="285750" indent="-285750">
              <a:buFont typeface="Arial" panose="020B0604020202020204" pitchFamily="34" charset="0"/>
              <a:buChar char="•"/>
            </a:pPr>
            <a:r>
              <a:rPr lang="en-US" sz="2000" dirty="0"/>
              <a:t>Compared to largest exit-station group:</a:t>
            </a:r>
          </a:p>
          <a:p>
            <a:pPr marL="742950" lvl="1" indent="-285750">
              <a:buFont typeface="Arial" panose="020B0604020202020204" pitchFamily="34" charset="0"/>
              <a:buChar char="•"/>
            </a:pPr>
            <a:r>
              <a:rPr lang="en-US" sz="2000" dirty="0" smtClean="0"/>
              <a:t>Required exit samples decline, but approach number of group exits</a:t>
            </a:r>
          </a:p>
          <a:p>
            <a:pPr marL="742950" lvl="1" indent="-285750">
              <a:buFont typeface="Arial" panose="020B0604020202020204" pitchFamily="34" charset="0"/>
              <a:buChar char="•"/>
            </a:pPr>
            <a:r>
              <a:rPr lang="en-US" sz="2000" dirty="0" smtClean="0"/>
              <a:t>So, exit sampling rate approaches 100%</a:t>
            </a:r>
          </a:p>
          <a:p>
            <a:pPr marL="742950" lvl="1" indent="-285750">
              <a:buFont typeface="Arial" panose="020B0604020202020204" pitchFamily="34" charset="0"/>
              <a:buChar char="•"/>
            </a:pPr>
            <a:r>
              <a:rPr lang="en-US" sz="2000" dirty="0"/>
              <a:t>Entry samples will include </a:t>
            </a:r>
            <a:r>
              <a:rPr lang="en-US" sz="2000" dirty="0" smtClean="0"/>
              <a:t>huge </a:t>
            </a:r>
            <a:r>
              <a:rPr lang="en-US" sz="2000" dirty="0"/>
              <a:t>over-samples from larger exit groups</a:t>
            </a:r>
          </a:p>
          <a:p>
            <a:pPr marL="742950" lvl="1" indent="-285750">
              <a:buFont typeface="Arial" panose="020B0604020202020204" pitchFamily="34" charset="0"/>
              <a:buChar char="•"/>
            </a:pPr>
            <a:endParaRPr lang="en-US" sz="2000" dirty="0" smtClean="0"/>
          </a:p>
        </p:txBody>
      </p:sp>
    </p:spTree>
    <p:extLst>
      <p:ext uri="{BB962C8B-B14F-4D97-AF65-F5344CB8AC3E}">
        <p14:creationId xmlns:p14="http://schemas.microsoft.com/office/powerpoint/2010/main" val="21976498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Initial o</a:t>
            </a:r>
            <a:r>
              <a:rPr lang="en-US" dirty="0" smtClean="0"/>
              <a:t>bservations (1)</a:t>
            </a:r>
            <a:endParaRPr lang="en-US" dirty="0"/>
          </a:p>
        </p:txBody>
      </p:sp>
      <p:sp>
        <p:nvSpPr>
          <p:cNvPr id="3" name="Content Placeholder 2"/>
          <p:cNvSpPr>
            <a:spLocks noGrp="1"/>
          </p:cNvSpPr>
          <p:nvPr>
            <p:ph idx="1"/>
          </p:nvPr>
        </p:nvSpPr>
        <p:spPr/>
        <p:txBody>
          <a:bodyPr/>
          <a:lstStyle/>
          <a:p>
            <a:r>
              <a:rPr lang="en-US" dirty="0"/>
              <a:t>Sampling rate for entry station driven (to </a:t>
            </a:r>
            <a:r>
              <a:rPr lang="en-US" dirty="0" smtClean="0"/>
              <a:t>nearly 100</a:t>
            </a:r>
            <a:r>
              <a:rPr lang="en-US" dirty="0"/>
              <a:t>%) by exit station-group with smallest exit </a:t>
            </a:r>
            <a:r>
              <a:rPr lang="en-US" dirty="0" smtClean="0"/>
              <a:t>flows </a:t>
            </a:r>
            <a:r>
              <a:rPr lang="en-US" dirty="0" smtClean="0">
                <a:sym typeface="Wingdings" panose="05000000000000000000" pitchFamily="2" charset="2"/>
              </a:rPr>
              <a:t></a:t>
            </a:r>
            <a:r>
              <a:rPr lang="en-US" dirty="0" smtClean="0"/>
              <a:t> unrealistic</a:t>
            </a:r>
            <a:endParaRPr lang="en-US" dirty="0"/>
          </a:p>
          <a:p>
            <a:r>
              <a:rPr lang="en-US" dirty="0"/>
              <a:t>Possible r</a:t>
            </a:r>
            <a:r>
              <a:rPr lang="en-US" dirty="0" smtClean="0"/>
              <a:t>esponse</a:t>
            </a:r>
            <a:endParaRPr lang="en-US" dirty="0"/>
          </a:p>
          <a:p>
            <a:pPr lvl="1"/>
            <a:r>
              <a:rPr lang="en-US" dirty="0"/>
              <a:t>Specify the scope of the accuracy requirement</a:t>
            </a:r>
          </a:p>
          <a:p>
            <a:pPr lvl="2"/>
            <a:r>
              <a:rPr lang="en-US" dirty="0"/>
              <a:t>Confidence: 95% </a:t>
            </a:r>
          </a:p>
          <a:p>
            <a:pPr lvl="2"/>
            <a:r>
              <a:rPr lang="en-US" dirty="0"/>
              <a:t>Margin of error: ±10%</a:t>
            </a:r>
          </a:p>
          <a:p>
            <a:pPr lvl="2"/>
            <a:r>
              <a:rPr lang="en-US" b="1" i="1" dirty="0">
                <a:solidFill>
                  <a:srgbClr val="FF0000"/>
                </a:solidFill>
              </a:rPr>
              <a:t>Scope: </a:t>
            </a:r>
            <a:r>
              <a:rPr lang="en-US" b="1" i="1" dirty="0" smtClean="0">
                <a:solidFill>
                  <a:srgbClr val="FF0000"/>
                </a:solidFill>
              </a:rPr>
              <a:t>at least 80</a:t>
            </a:r>
            <a:r>
              <a:rPr lang="en-US" b="1" i="1" dirty="0">
                <a:solidFill>
                  <a:srgbClr val="FF0000"/>
                </a:solidFill>
              </a:rPr>
              <a:t>% of entries</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a:p>
        </p:txBody>
      </p:sp>
    </p:spTree>
    <p:extLst>
      <p:ext uri="{BB962C8B-B14F-4D97-AF65-F5344CB8AC3E}">
        <p14:creationId xmlns:p14="http://schemas.microsoft.com/office/powerpoint/2010/main" val="3145904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Scope of the accuracy </a:t>
            </a:r>
            <a:r>
              <a:rPr lang="en-US" dirty="0"/>
              <a:t>s</a:t>
            </a:r>
            <a:r>
              <a:rPr lang="en-US" dirty="0" smtClean="0"/>
              <a:t>pecification</a:t>
            </a:r>
            <a:endParaRPr lang="en-US" sz="3100" dirty="0"/>
          </a:p>
        </p:txBody>
      </p:sp>
      <p:sp>
        <p:nvSpPr>
          <p:cNvPr id="3" name="Slide Number Placeholder 2"/>
          <p:cNvSpPr>
            <a:spLocks noGrp="1"/>
          </p:cNvSpPr>
          <p:nvPr>
            <p:ph type="sldNum" sz="quarter" idx="12"/>
          </p:nvPr>
        </p:nvSpPr>
        <p:spPr/>
        <p:txBody>
          <a:bodyPr/>
          <a:lstStyle/>
          <a:p>
            <a:fld id="{78E4894F-B402-4859-BADB-E1942E597E60}" type="slidenum">
              <a:rPr lang="en-US" smtClean="0"/>
              <a:t>12</a:t>
            </a:fld>
            <a:endParaRPr lang="en-US" dirty="0"/>
          </a:p>
        </p:txBody>
      </p:sp>
      <p:cxnSp>
        <p:nvCxnSpPr>
          <p:cNvPr id="144" name="Straight Connector 143"/>
          <p:cNvCxnSpPr/>
          <p:nvPr/>
        </p:nvCxnSpPr>
        <p:spPr>
          <a:xfrm>
            <a:off x="367851" y="3900729"/>
            <a:ext cx="381000" cy="0"/>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a:off x="367851" y="4053129"/>
            <a:ext cx="381000" cy="0"/>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a:off x="748851" y="3900729"/>
            <a:ext cx="0" cy="152400"/>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a:off x="367851" y="3900729"/>
            <a:ext cx="0" cy="152400"/>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86" name="Straight Arrow Connector 85"/>
          <p:cNvCxnSpPr/>
          <p:nvPr/>
        </p:nvCxnSpPr>
        <p:spPr>
          <a:xfrm flipV="1">
            <a:off x="955450" y="2638067"/>
            <a:ext cx="721217" cy="1070552"/>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53" name="Straight Arrow Connector 152"/>
          <p:cNvCxnSpPr/>
          <p:nvPr/>
        </p:nvCxnSpPr>
        <p:spPr>
          <a:xfrm flipV="1">
            <a:off x="955450" y="3391137"/>
            <a:ext cx="721217" cy="455598"/>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55" name="Straight Arrow Connector 154"/>
          <p:cNvCxnSpPr/>
          <p:nvPr/>
        </p:nvCxnSpPr>
        <p:spPr>
          <a:xfrm flipV="1">
            <a:off x="955450" y="3976929"/>
            <a:ext cx="721217" cy="2"/>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59" name="Straight Arrow Connector 158"/>
          <p:cNvCxnSpPr/>
          <p:nvPr/>
        </p:nvCxnSpPr>
        <p:spPr>
          <a:xfrm>
            <a:off x="955450" y="4118328"/>
            <a:ext cx="721217" cy="568209"/>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62" name="Straight Arrow Connector 161"/>
          <p:cNvCxnSpPr/>
          <p:nvPr/>
        </p:nvCxnSpPr>
        <p:spPr>
          <a:xfrm>
            <a:off x="955450" y="4256373"/>
            <a:ext cx="721217" cy="1039764"/>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132" name="TextBox 131"/>
          <p:cNvSpPr txBox="1"/>
          <p:nvPr/>
        </p:nvSpPr>
        <p:spPr>
          <a:xfrm>
            <a:off x="63051" y="3200400"/>
            <a:ext cx="990600" cy="646331"/>
          </a:xfrm>
          <a:prstGeom prst="rect">
            <a:avLst/>
          </a:prstGeom>
          <a:noFill/>
        </p:spPr>
        <p:txBody>
          <a:bodyPr wrap="square" rtlCol="0">
            <a:spAutoFit/>
          </a:bodyPr>
          <a:lstStyle/>
          <a:p>
            <a:pPr algn="ctr"/>
            <a:r>
              <a:rPr lang="en-US" dirty="0" smtClean="0"/>
              <a:t>Vienna Station</a:t>
            </a:r>
          </a:p>
        </p:txBody>
      </p:sp>
      <p:graphicFrame>
        <p:nvGraphicFramePr>
          <p:cNvPr id="6" name="Table 5"/>
          <p:cNvGraphicFramePr>
            <a:graphicFrameLocks noGrp="1"/>
          </p:cNvGraphicFramePr>
          <p:nvPr>
            <p:extLst>
              <p:ext uri="{D42A27DB-BD31-4B8C-83A1-F6EECF244321}">
                <p14:modId xmlns:p14="http://schemas.microsoft.com/office/powerpoint/2010/main" val="2530215518"/>
              </p:ext>
            </p:extLst>
          </p:nvPr>
        </p:nvGraphicFramePr>
        <p:xfrm>
          <a:off x="1772991" y="1373429"/>
          <a:ext cx="6685209" cy="5120640"/>
        </p:xfrm>
        <a:graphic>
          <a:graphicData uri="http://schemas.openxmlformats.org/drawingml/2006/table">
            <a:tbl>
              <a:tblPr firstRow="1" bandRow="1">
                <a:tableStyleId>{5C22544A-7EE6-4342-B048-85BDC9FD1C3A}</a:tableStyleId>
              </a:tblPr>
              <a:tblGrid>
                <a:gridCol w="2037009"/>
                <a:gridCol w="838200"/>
                <a:gridCol w="832224"/>
                <a:gridCol w="916239"/>
                <a:gridCol w="916239"/>
                <a:gridCol w="1145298"/>
              </a:tblGrid>
              <a:tr h="357413">
                <a:tc rowSpan="2">
                  <a:txBody>
                    <a:bodyPr/>
                    <a:lstStyle/>
                    <a:p>
                      <a:pPr algn="l"/>
                      <a:r>
                        <a:rPr lang="en-US" dirty="0" smtClean="0"/>
                        <a:t>Exit</a:t>
                      </a:r>
                      <a:r>
                        <a:rPr lang="en-US" baseline="0" dirty="0" smtClean="0"/>
                        <a:t> Groups Sorted by Exit Volume</a:t>
                      </a:r>
                      <a:endParaRPr lang="en-US" dirty="0"/>
                    </a:p>
                  </a:txBody>
                  <a:tcPr anchor="ctr"/>
                </a:tc>
                <a:tc gridSpan="4">
                  <a:txBody>
                    <a:bodyPr/>
                    <a:lstStyle/>
                    <a:p>
                      <a:pPr algn="ctr"/>
                      <a:r>
                        <a:rPr lang="en-US" baseline="0" dirty="0" smtClean="0"/>
                        <a:t>Characteristics</a:t>
                      </a:r>
                      <a:endParaRPr lang="en-US" dirty="0"/>
                    </a:p>
                  </a:txBody>
                  <a:tcPr/>
                </a:tc>
                <a:tc hMerge="1">
                  <a:txBody>
                    <a:bodyPr/>
                    <a:lstStyle/>
                    <a:p>
                      <a:pPr marL="0" marR="0" indent="0" algn="r" defTabSz="914400" rtl="0" eaLnBrk="1" fontAlgn="auto" latinLnBrk="0" hangingPunct="1">
                        <a:lnSpc>
                          <a:spcPct val="100000"/>
                        </a:lnSpc>
                        <a:spcBef>
                          <a:spcPts val="0"/>
                        </a:spcBef>
                        <a:spcAft>
                          <a:spcPts val="0"/>
                        </a:spcAft>
                        <a:buClrTx/>
                        <a:buSzTx/>
                        <a:buFontTx/>
                        <a:buNone/>
                        <a:tabLst/>
                        <a:defRPr/>
                      </a:pPr>
                      <a:endParaRPr lang="en-US" dirty="0" smtClean="0"/>
                    </a:p>
                  </a:txBody>
                  <a:tcPr/>
                </a:tc>
                <a:tc hMerge="1">
                  <a:txBody>
                    <a:bodyPr/>
                    <a:lstStyle/>
                    <a:p>
                      <a:pPr marL="0" marR="0" indent="0" algn="r" defTabSz="914400" rtl="0" eaLnBrk="1" fontAlgn="auto" latinLnBrk="0" hangingPunct="1">
                        <a:lnSpc>
                          <a:spcPct val="100000"/>
                        </a:lnSpc>
                        <a:spcBef>
                          <a:spcPts val="0"/>
                        </a:spcBef>
                        <a:spcAft>
                          <a:spcPts val="0"/>
                        </a:spcAft>
                        <a:buClrTx/>
                        <a:buSzTx/>
                        <a:buFontTx/>
                        <a:buNone/>
                        <a:tabLst/>
                        <a:defRPr/>
                      </a:pPr>
                      <a:endParaRPr lang="en-US" dirty="0" smtClean="0"/>
                    </a:p>
                  </a:txBody>
                  <a:tcPr/>
                </a:tc>
                <a:tc hMerge="1">
                  <a:txBody>
                    <a:bodyPr/>
                    <a:lstStyle/>
                    <a:p>
                      <a:pPr algn="ctr"/>
                      <a:endParaRPr lang="en-US" dirty="0"/>
                    </a:p>
                  </a:txBody>
                  <a:tcPr/>
                </a:tc>
                <a:tc rowSpan="2">
                  <a:txBody>
                    <a:bodyPr/>
                    <a:lstStyle/>
                    <a:p>
                      <a:pPr algn="r"/>
                      <a:r>
                        <a:rPr lang="en-US" dirty="0" smtClean="0"/>
                        <a:t># of Entry Samples</a:t>
                      </a:r>
                      <a:endParaRPr lang="en-US" dirty="0"/>
                    </a:p>
                  </a:txBody>
                  <a:tcPr/>
                </a:tc>
              </a:tr>
              <a:tr h="357413">
                <a:tc vMerge="1">
                  <a:txBody>
                    <a:bodyPr/>
                    <a:lstStyle/>
                    <a:p>
                      <a:endParaRPr lang="en-US" dirty="0"/>
                    </a:p>
                  </a:txBody>
                  <a:tcPr/>
                </a:tc>
                <a:tc>
                  <a:txBody>
                    <a:bodyPr/>
                    <a:lstStyle/>
                    <a:p>
                      <a:pPr algn="r"/>
                      <a:r>
                        <a:rPr lang="en-US" dirty="0" smtClean="0"/>
                        <a:t>Flow</a:t>
                      </a:r>
                      <a:endParaRPr lang="en-US" dirty="0"/>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dirty="0" smtClean="0"/>
                        <a:t>#</a:t>
                      </a:r>
                      <a:r>
                        <a:rPr lang="en-US" dirty="0" err="1" smtClean="0"/>
                        <a:t>Samp</a:t>
                      </a:r>
                      <a:endParaRPr lang="en-US" dirty="0" smtClean="0"/>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dirty="0" err="1" smtClean="0"/>
                        <a:t>Samp</a:t>
                      </a:r>
                      <a:r>
                        <a:rPr lang="en-US" dirty="0" smtClean="0"/>
                        <a:t>%</a:t>
                      </a:r>
                    </a:p>
                  </a:txBody>
                  <a:tcPr/>
                </a:tc>
                <a:tc>
                  <a:txBody>
                    <a:bodyPr/>
                    <a:lstStyle/>
                    <a:p>
                      <a:pPr algn="r"/>
                      <a:r>
                        <a:rPr lang="en-US" b="1" dirty="0" smtClean="0">
                          <a:solidFill>
                            <a:srgbClr val="FF0000"/>
                          </a:solidFill>
                        </a:rPr>
                        <a:t>Scope%</a:t>
                      </a:r>
                      <a:endParaRPr lang="en-US" b="1" dirty="0">
                        <a:solidFill>
                          <a:srgbClr val="FF0000"/>
                        </a:solidFill>
                      </a:endParaRPr>
                    </a:p>
                  </a:txBody>
                  <a:tcPr/>
                </a:tc>
                <a:tc vMerge="1">
                  <a:txBody>
                    <a:bodyPr/>
                    <a:lstStyle/>
                    <a:p>
                      <a:endParaRPr lang="en-US" dirty="0"/>
                    </a:p>
                  </a:txBody>
                  <a:tcPr/>
                </a:tc>
              </a:tr>
              <a:tr h="357413">
                <a:tc>
                  <a:txBody>
                    <a:bodyPr/>
                    <a:lstStyle/>
                    <a:p>
                      <a:r>
                        <a:rPr lang="en-US" dirty="0" smtClean="0"/>
                        <a:t>Rosslyn-</a:t>
                      </a:r>
                      <a:r>
                        <a:rPr lang="en-US" dirty="0" err="1" smtClean="0"/>
                        <a:t>CapSouth</a:t>
                      </a:r>
                      <a:endParaRPr lang="en-US" dirty="0"/>
                    </a:p>
                  </a:txBody>
                  <a:tcPr/>
                </a:tc>
                <a:tc>
                  <a:txBody>
                    <a:bodyPr/>
                    <a:lstStyle/>
                    <a:p>
                      <a:pPr algn="r"/>
                      <a:r>
                        <a:rPr lang="en-US" dirty="0" smtClean="0"/>
                        <a:t>5,069</a:t>
                      </a:r>
                      <a:endParaRPr lang="en-US" dirty="0"/>
                    </a:p>
                  </a:txBody>
                  <a:tcPr/>
                </a:tc>
                <a:tc>
                  <a:txBody>
                    <a:bodyPr/>
                    <a:lstStyle/>
                    <a:p>
                      <a:pPr algn="r"/>
                      <a:r>
                        <a:rPr lang="en-US" dirty="0" smtClean="0"/>
                        <a:t>95</a:t>
                      </a:r>
                      <a:endParaRPr lang="en-US" dirty="0"/>
                    </a:p>
                  </a:txBody>
                  <a:tcPr/>
                </a:tc>
                <a:tc>
                  <a:txBody>
                    <a:bodyPr/>
                    <a:lstStyle/>
                    <a:p>
                      <a:pPr algn="r"/>
                      <a:r>
                        <a:rPr lang="en-US" dirty="0" smtClean="0"/>
                        <a:t>1.9%</a:t>
                      </a:r>
                      <a:endParaRPr lang="en-US" dirty="0"/>
                    </a:p>
                  </a:txBody>
                  <a:tcPr/>
                </a:tc>
                <a:tc>
                  <a:txBody>
                    <a:bodyPr/>
                    <a:lstStyle/>
                    <a:p>
                      <a:pPr algn="r"/>
                      <a:r>
                        <a:rPr lang="en-US" dirty="0" smtClean="0"/>
                        <a:t>49%</a:t>
                      </a:r>
                      <a:endParaRPr lang="en-US" dirty="0"/>
                    </a:p>
                  </a:txBody>
                  <a:tcPr/>
                </a:tc>
                <a:tc>
                  <a:txBody>
                    <a:bodyPr/>
                    <a:lstStyle/>
                    <a:p>
                      <a:pPr algn="r"/>
                      <a:r>
                        <a:rPr lang="en-US" dirty="0" smtClean="0"/>
                        <a:t>196</a:t>
                      </a:r>
                      <a:endParaRPr lang="en-US" dirty="0"/>
                    </a:p>
                  </a:txBody>
                  <a:tcPr/>
                </a:tc>
              </a:tr>
              <a:tr h="357413">
                <a:tc>
                  <a:txBody>
                    <a:bodyPr/>
                    <a:lstStyle/>
                    <a:p>
                      <a:r>
                        <a:rPr lang="en-US" dirty="0" err="1" smtClean="0"/>
                        <a:t>Dupont-Union.Sta</a:t>
                      </a:r>
                      <a:endParaRPr lang="en-US" dirty="0"/>
                    </a:p>
                  </a:txBody>
                  <a:tcPr/>
                </a:tc>
                <a:tc>
                  <a:txBody>
                    <a:bodyPr/>
                    <a:lstStyle/>
                    <a:p>
                      <a:pPr algn="r"/>
                      <a:r>
                        <a:rPr lang="en-US" dirty="0" smtClean="0"/>
                        <a:t>1,860</a:t>
                      </a:r>
                      <a:endParaRPr lang="en-US" dirty="0"/>
                    </a:p>
                  </a:txBody>
                  <a:tcPr/>
                </a:tc>
                <a:tc>
                  <a:txBody>
                    <a:bodyPr/>
                    <a:lstStyle/>
                    <a:p>
                      <a:pPr algn="r"/>
                      <a:r>
                        <a:rPr lang="en-US" dirty="0" smtClean="0"/>
                        <a:t>92</a:t>
                      </a:r>
                      <a:endParaRPr lang="en-US" dirty="0"/>
                    </a:p>
                  </a:txBody>
                  <a:tcPr/>
                </a:tc>
                <a:tc>
                  <a:txBody>
                    <a:bodyPr/>
                    <a:lstStyle/>
                    <a:p>
                      <a:pPr algn="r"/>
                      <a:r>
                        <a:rPr lang="en-US" dirty="0" smtClean="0"/>
                        <a:t>4.9%</a:t>
                      </a:r>
                      <a:endParaRPr lang="en-US" dirty="0"/>
                    </a:p>
                  </a:txBody>
                  <a:tcPr/>
                </a:tc>
                <a:tc>
                  <a:txBody>
                    <a:bodyPr/>
                    <a:lstStyle/>
                    <a:p>
                      <a:pPr algn="r"/>
                      <a:r>
                        <a:rPr lang="en-US" dirty="0" smtClean="0"/>
                        <a:t>67%</a:t>
                      </a:r>
                      <a:endParaRPr lang="en-US" dirty="0"/>
                    </a:p>
                  </a:txBody>
                  <a:tcPr/>
                </a:tc>
                <a:tc>
                  <a:txBody>
                    <a:bodyPr/>
                    <a:lstStyle/>
                    <a:p>
                      <a:pPr algn="r"/>
                      <a:r>
                        <a:rPr lang="en-US" dirty="0" smtClean="0"/>
                        <a:t>507</a:t>
                      </a:r>
                      <a:endParaRPr lang="en-US" dirty="0"/>
                    </a:p>
                  </a:txBody>
                  <a:tcPr/>
                </a:tc>
              </a:tr>
              <a:tr h="357413">
                <a:tc>
                  <a:txBody>
                    <a:bodyPr/>
                    <a:lstStyle/>
                    <a:p>
                      <a:r>
                        <a:rPr lang="en-US" dirty="0" err="1" smtClean="0"/>
                        <a:t>E.Falls.Ch-Ct.House</a:t>
                      </a:r>
                      <a:endParaRPr lang="en-US" dirty="0"/>
                    </a:p>
                  </a:txBody>
                  <a:tcPr/>
                </a:tc>
                <a:tc>
                  <a:txBody>
                    <a:bodyPr/>
                    <a:lstStyle/>
                    <a:p>
                      <a:pPr algn="r"/>
                      <a:r>
                        <a:rPr lang="en-US" dirty="0" smtClean="0"/>
                        <a:t>1,006</a:t>
                      </a:r>
                      <a:endParaRPr lang="en-US" dirty="0"/>
                    </a:p>
                  </a:txBody>
                  <a:tcPr/>
                </a:tc>
                <a:tc>
                  <a:txBody>
                    <a:bodyPr/>
                    <a:lstStyle/>
                    <a:p>
                      <a:pPr algn="r"/>
                      <a:r>
                        <a:rPr lang="en-US" dirty="0" smtClean="0"/>
                        <a:t>88</a:t>
                      </a:r>
                      <a:endParaRPr lang="en-US" dirty="0"/>
                    </a:p>
                  </a:txBody>
                  <a:tcPr/>
                </a:tc>
                <a:tc>
                  <a:txBody>
                    <a:bodyPr/>
                    <a:lstStyle/>
                    <a:p>
                      <a:pPr algn="r"/>
                      <a:r>
                        <a:rPr lang="en-US" dirty="0" smtClean="0"/>
                        <a:t>8.7%</a:t>
                      </a:r>
                      <a:endParaRPr lang="en-US" dirty="0"/>
                    </a:p>
                  </a:txBody>
                  <a:tcPr/>
                </a:tc>
                <a:tc>
                  <a:txBody>
                    <a:bodyPr/>
                    <a:lstStyle/>
                    <a:p>
                      <a:pPr algn="r"/>
                      <a:r>
                        <a:rPr lang="en-US" dirty="0" smtClean="0"/>
                        <a:t>77%</a:t>
                      </a:r>
                      <a:endParaRPr lang="en-US" dirty="0"/>
                    </a:p>
                  </a:txBody>
                  <a:tcPr/>
                </a:tc>
                <a:tc>
                  <a:txBody>
                    <a:bodyPr/>
                    <a:lstStyle/>
                    <a:p>
                      <a:pPr algn="r"/>
                      <a:r>
                        <a:rPr lang="en-US" dirty="0" smtClean="0"/>
                        <a:t>899</a:t>
                      </a:r>
                      <a:endParaRPr lang="en-US" dirty="0"/>
                    </a:p>
                  </a:txBody>
                  <a:tcPr/>
                </a:tc>
              </a:tr>
              <a:tr h="357413">
                <a:tc>
                  <a:txBody>
                    <a:bodyPr/>
                    <a:lstStyle/>
                    <a:p>
                      <a:r>
                        <a:rPr lang="en-US" dirty="0" err="1" smtClean="0"/>
                        <a:t>Nat.Arpt-Arl.Cem</a:t>
                      </a:r>
                      <a:endParaRPr lang="en-US" dirty="0"/>
                    </a:p>
                  </a:txBody>
                  <a:tcPr/>
                </a:tc>
                <a:tc>
                  <a:txBody>
                    <a:bodyPr/>
                    <a:lstStyle/>
                    <a:p>
                      <a:pPr algn="r"/>
                      <a:r>
                        <a:rPr lang="en-US" dirty="0" smtClean="0"/>
                        <a:t>712</a:t>
                      </a:r>
                      <a:endParaRPr lang="en-US" dirty="0"/>
                    </a:p>
                  </a:txBody>
                  <a:tcPr/>
                </a:tc>
                <a:tc>
                  <a:txBody>
                    <a:bodyPr/>
                    <a:lstStyle/>
                    <a:p>
                      <a:pPr algn="r"/>
                      <a:r>
                        <a:rPr lang="en-US" dirty="0" smtClean="0"/>
                        <a:t>85</a:t>
                      </a:r>
                      <a:endParaRPr lang="en-US" dirty="0"/>
                    </a:p>
                  </a:txBody>
                  <a:tcPr/>
                </a:tc>
                <a:tc>
                  <a:txBody>
                    <a:bodyPr/>
                    <a:lstStyle/>
                    <a:p>
                      <a:pPr algn="r"/>
                      <a:r>
                        <a:rPr lang="en-US" b="1" i="1" dirty="0" smtClean="0">
                          <a:solidFill>
                            <a:srgbClr val="00B050"/>
                          </a:solidFill>
                        </a:rPr>
                        <a:t>11.9%</a:t>
                      </a:r>
                      <a:endParaRPr lang="en-US" b="1" i="1" dirty="0">
                        <a:solidFill>
                          <a:srgbClr val="00B050"/>
                        </a:solidFill>
                      </a:endParaRPr>
                    </a:p>
                  </a:txBody>
                  <a:tcPr/>
                </a:tc>
                <a:tc>
                  <a:txBody>
                    <a:bodyPr/>
                    <a:lstStyle/>
                    <a:p>
                      <a:pPr algn="r"/>
                      <a:r>
                        <a:rPr lang="en-US" b="1" i="1" dirty="0" smtClean="0">
                          <a:solidFill>
                            <a:srgbClr val="00B050"/>
                          </a:solidFill>
                        </a:rPr>
                        <a:t>84%</a:t>
                      </a:r>
                      <a:endParaRPr lang="en-US" b="1" i="1" dirty="0">
                        <a:solidFill>
                          <a:srgbClr val="00B050"/>
                        </a:solidFill>
                      </a:endParaRPr>
                    </a:p>
                  </a:txBody>
                  <a:tcPr/>
                </a:tc>
                <a:tc>
                  <a:txBody>
                    <a:bodyPr/>
                    <a:lstStyle/>
                    <a:p>
                      <a:pPr algn="r"/>
                      <a:r>
                        <a:rPr lang="en-US" dirty="0" smtClean="0"/>
                        <a:t>1,230</a:t>
                      </a:r>
                      <a:endParaRPr lang="en-US" dirty="0"/>
                    </a:p>
                  </a:txBody>
                  <a:tcPr/>
                </a:tc>
              </a:tr>
              <a:tr h="35741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Archives-L’Enfant</a:t>
                      </a:r>
                      <a:endParaRPr lang="en-US" dirty="0"/>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dirty="0" smtClean="0"/>
                        <a:t>550</a:t>
                      </a:r>
                      <a:endParaRPr lang="en-US" dirty="0"/>
                    </a:p>
                  </a:txBody>
                  <a:tcPr/>
                </a:tc>
                <a:tc>
                  <a:txBody>
                    <a:bodyPr/>
                    <a:lstStyle/>
                    <a:p>
                      <a:pPr algn="r"/>
                      <a:r>
                        <a:rPr lang="en-US" dirty="0" smtClean="0"/>
                        <a:t>82</a:t>
                      </a:r>
                      <a:endParaRPr lang="en-US" dirty="0"/>
                    </a:p>
                  </a:txBody>
                  <a:tcPr/>
                </a:tc>
                <a:tc>
                  <a:txBody>
                    <a:bodyPr/>
                    <a:lstStyle/>
                    <a:p>
                      <a:pPr algn="r"/>
                      <a:r>
                        <a:rPr lang="en-US" dirty="0" smtClean="0"/>
                        <a:t>14.9%</a:t>
                      </a:r>
                      <a:endParaRPr lang="en-US" dirty="0"/>
                    </a:p>
                  </a:txBody>
                  <a:tcPr/>
                </a:tc>
                <a:tc>
                  <a:txBody>
                    <a:bodyPr/>
                    <a:lstStyle/>
                    <a:p>
                      <a:pPr algn="r"/>
                      <a:r>
                        <a:rPr lang="en-US" dirty="0" smtClean="0"/>
                        <a:t>90%</a:t>
                      </a:r>
                      <a:endParaRPr lang="en-US" dirty="0"/>
                    </a:p>
                  </a:txBody>
                  <a:tcPr/>
                </a:tc>
                <a:tc>
                  <a:txBody>
                    <a:bodyPr/>
                    <a:lstStyle/>
                    <a:p>
                      <a:pPr algn="r"/>
                      <a:r>
                        <a:rPr lang="en-US" dirty="0" smtClean="0"/>
                        <a:t>1,540</a:t>
                      </a:r>
                      <a:endParaRPr lang="en-US" dirty="0"/>
                    </a:p>
                  </a:txBody>
                  <a:tcPr/>
                </a:tc>
              </a:tr>
              <a:tr h="357413">
                <a:tc>
                  <a:txBody>
                    <a:bodyPr/>
                    <a:lstStyle/>
                    <a:p>
                      <a:r>
                        <a:rPr lang="en-US" dirty="0" smtClean="0"/>
                        <a:t>Vienna-</a:t>
                      </a:r>
                      <a:r>
                        <a:rPr lang="en-US" dirty="0" err="1" smtClean="0"/>
                        <a:t>W.Falls.Ch</a:t>
                      </a:r>
                      <a:endParaRPr lang="en-US" dirty="0"/>
                    </a:p>
                  </a:txBody>
                  <a:tcPr/>
                </a:tc>
                <a:tc>
                  <a:txBody>
                    <a:bodyPr/>
                    <a:lstStyle/>
                    <a:p>
                      <a:pPr algn="r"/>
                      <a:r>
                        <a:rPr lang="en-US" dirty="0" smtClean="0"/>
                        <a:t>261</a:t>
                      </a:r>
                      <a:endParaRPr lang="en-US" dirty="0"/>
                    </a:p>
                  </a:txBody>
                  <a:tcPr/>
                </a:tc>
                <a:tc>
                  <a:txBody>
                    <a:bodyPr/>
                    <a:lstStyle/>
                    <a:p>
                      <a:pPr algn="r"/>
                      <a:r>
                        <a:rPr lang="en-US" dirty="0" smtClean="0"/>
                        <a:t>71</a:t>
                      </a:r>
                      <a:endParaRPr lang="en-US" dirty="0"/>
                    </a:p>
                  </a:txBody>
                  <a:tcPr/>
                </a:tc>
                <a:tc>
                  <a:txBody>
                    <a:bodyPr/>
                    <a:lstStyle/>
                    <a:p>
                      <a:pPr algn="r"/>
                      <a:r>
                        <a:rPr lang="en-US" dirty="0" smtClean="0"/>
                        <a:t>27.2%</a:t>
                      </a:r>
                      <a:endParaRPr lang="en-US" dirty="0"/>
                    </a:p>
                  </a:txBody>
                  <a:tcPr/>
                </a:tc>
                <a:tc>
                  <a:txBody>
                    <a:bodyPr/>
                    <a:lstStyle/>
                    <a:p>
                      <a:pPr algn="r"/>
                      <a:r>
                        <a:rPr lang="en-US" dirty="0" smtClean="0"/>
                        <a:t>92%</a:t>
                      </a:r>
                      <a:endParaRPr lang="en-US" dirty="0"/>
                    </a:p>
                  </a:txBody>
                  <a:tcPr/>
                </a:tc>
                <a:tc>
                  <a:txBody>
                    <a:bodyPr/>
                    <a:lstStyle/>
                    <a:p>
                      <a:pPr algn="r"/>
                      <a:r>
                        <a:rPr lang="en-US" dirty="0" smtClean="0"/>
                        <a:t>2,812</a:t>
                      </a:r>
                      <a:endParaRPr lang="en-US" dirty="0"/>
                    </a:p>
                  </a:txBody>
                  <a:tcPr/>
                </a:tc>
              </a:tr>
              <a:tr h="357413">
                <a:tc>
                  <a:txBody>
                    <a:bodyPr/>
                    <a:lstStyle/>
                    <a:p>
                      <a:r>
                        <a:rPr lang="en-US" dirty="0" err="1" smtClean="0"/>
                        <a:t>Congr.Hts-Wfront</a:t>
                      </a:r>
                      <a:endParaRPr lang="en-US" dirty="0"/>
                    </a:p>
                  </a:txBody>
                  <a:tcPr/>
                </a:tc>
                <a:tc>
                  <a:txBody>
                    <a:bodyPr/>
                    <a:lstStyle/>
                    <a:p>
                      <a:pPr algn="r"/>
                      <a:r>
                        <a:rPr lang="en-US" dirty="0" smtClean="0"/>
                        <a:t>189</a:t>
                      </a:r>
                      <a:endParaRPr lang="en-US" dirty="0"/>
                    </a:p>
                  </a:txBody>
                  <a:tcPr/>
                </a:tc>
                <a:tc>
                  <a:txBody>
                    <a:bodyPr/>
                    <a:lstStyle/>
                    <a:p>
                      <a:pPr algn="r"/>
                      <a:r>
                        <a:rPr lang="en-US" dirty="0" smtClean="0"/>
                        <a:t>64</a:t>
                      </a:r>
                      <a:endParaRPr lang="en-US" dirty="0"/>
                    </a:p>
                  </a:txBody>
                  <a:tcPr/>
                </a:tc>
                <a:tc>
                  <a:txBody>
                    <a:bodyPr/>
                    <a:lstStyle/>
                    <a:p>
                      <a:pPr algn="r"/>
                      <a:r>
                        <a:rPr lang="en-US" dirty="0" smtClean="0"/>
                        <a:t>33.9%</a:t>
                      </a:r>
                      <a:endParaRPr lang="en-US" dirty="0"/>
                    </a:p>
                  </a:txBody>
                  <a:tcPr/>
                </a:tc>
                <a:tc>
                  <a:txBody>
                    <a:bodyPr/>
                    <a:lstStyle/>
                    <a:p>
                      <a:pPr algn="r"/>
                      <a:r>
                        <a:rPr lang="en-US" dirty="0" smtClean="0"/>
                        <a:t>93%</a:t>
                      </a:r>
                      <a:endParaRPr lang="en-US" dirty="0"/>
                    </a:p>
                  </a:txBody>
                  <a:tcPr/>
                </a:tc>
                <a:tc>
                  <a:txBody>
                    <a:bodyPr/>
                    <a:lstStyle/>
                    <a:p>
                      <a:pPr algn="r"/>
                      <a:r>
                        <a:rPr lang="en-US" dirty="0" smtClean="0"/>
                        <a:t>3,505</a:t>
                      </a:r>
                      <a:endParaRPr lang="en-US" dirty="0"/>
                    </a:p>
                  </a:txBody>
                  <a:tcPr/>
                </a:tc>
              </a:tr>
              <a:tr h="357413">
                <a:tc>
                  <a:txBody>
                    <a:bodyPr/>
                    <a:lstStyle/>
                    <a:p>
                      <a:r>
                        <a:rPr lang="en-US" dirty="0" smtClean="0"/>
                        <a:t>              :</a:t>
                      </a:r>
                      <a:endParaRPr lang="en-US" dirty="0"/>
                    </a:p>
                  </a:txBody>
                  <a:tcPr/>
                </a:tc>
                <a:tc>
                  <a:txBody>
                    <a:bodyPr/>
                    <a:lstStyle/>
                    <a:p>
                      <a:pPr algn="ctr"/>
                      <a:r>
                        <a:rPr lang="en-US" dirty="0" smtClean="0"/>
                        <a:t>       :</a:t>
                      </a:r>
                      <a:endParaRPr lang="en-US" dirty="0"/>
                    </a:p>
                  </a:txBody>
                  <a:tcPr/>
                </a:tc>
                <a:tc>
                  <a:txBody>
                    <a:bodyPr/>
                    <a:lstStyle/>
                    <a:p>
                      <a:pPr algn="ctr"/>
                      <a:r>
                        <a:rPr lang="en-US" dirty="0" smtClean="0"/>
                        <a:t>       :</a:t>
                      </a:r>
                      <a:endParaRPr lang="en-US" dirty="0"/>
                    </a:p>
                  </a:txBody>
                  <a:tcPr/>
                </a:tc>
                <a:tc>
                  <a:txBody>
                    <a:bodyPr/>
                    <a:lstStyle/>
                    <a:p>
                      <a:pPr algn="ctr"/>
                      <a:r>
                        <a:rPr lang="en-US" dirty="0" smtClean="0"/>
                        <a:t>:</a:t>
                      </a:r>
                      <a:endParaRPr lang="en-US" dirty="0"/>
                    </a:p>
                  </a:txBody>
                  <a:tcPr/>
                </a:tc>
                <a:tc>
                  <a:txBody>
                    <a:bodyPr/>
                    <a:lstStyle/>
                    <a:p>
                      <a:pPr algn="ctr"/>
                      <a:r>
                        <a:rPr lang="en-US" dirty="0" smtClean="0"/>
                        <a:t>  :</a:t>
                      </a:r>
                      <a:endParaRPr lang="en-US" dirty="0"/>
                    </a:p>
                  </a:txBody>
                  <a:tcPr/>
                </a:tc>
                <a:tc>
                  <a:txBody>
                    <a:bodyPr/>
                    <a:lstStyle/>
                    <a:p>
                      <a:pPr algn="ctr"/>
                      <a:r>
                        <a:rPr lang="en-US" dirty="0" smtClean="0"/>
                        <a:t>      :</a:t>
                      </a:r>
                      <a:endParaRPr lang="en-US" dirty="0"/>
                    </a:p>
                  </a:txBody>
                  <a:tcPr/>
                </a:tc>
              </a:tr>
              <a:tr h="357413">
                <a:tc>
                  <a:txBody>
                    <a:bodyPr/>
                    <a:lstStyle/>
                    <a:p>
                      <a:r>
                        <a:rPr lang="en-US" dirty="0" smtClean="0"/>
                        <a:t>              :</a:t>
                      </a:r>
                      <a:endParaRPr lang="en-US" dirty="0"/>
                    </a:p>
                  </a:txBody>
                  <a:tcPr/>
                </a:tc>
                <a:tc>
                  <a:txBody>
                    <a:bodyPr/>
                    <a:lstStyle/>
                    <a:p>
                      <a:pPr algn="ctr"/>
                      <a:r>
                        <a:rPr lang="en-US" dirty="0" smtClean="0"/>
                        <a:t>       :</a:t>
                      </a:r>
                      <a:endParaRPr lang="en-US" dirty="0"/>
                    </a:p>
                  </a:txBody>
                  <a:tcPr/>
                </a:tc>
                <a:tc>
                  <a:txBody>
                    <a:bodyPr/>
                    <a:lstStyle/>
                    <a:p>
                      <a:pPr algn="ctr"/>
                      <a:r>
                        <a:rPr lang="en-US" dirty="0" smtClean="0"/>
                        <a:t>       :</a:t>
                      </a:r>
                      <a:endParaRPr lang="en-US" dirty="0"/>
                    </a:p>
                  </a:txBody>
                  <a:tcPr/>
                </a:tc>
                <a:tc>
                  <a:txBody>
                    <a:bodyPr/>
                    <a:lstStyle/>
                    <a:p>
                      <a:pPr algn="ctr"/>
                      <a:r>
                        <a:rPr lang="en-US" dirty="0" smtClean="0"/>
                        <a:t>:</a:t>
                      </a:r>
                      <a:endParaRPr lang="en-US" dirty="0"/>
                    </a:p>
                  </a:txBody>
                  <a:tcPr/>
                </a:tc>
                <a:tc>
                  <a:txBody>
                    <a:bodyPr/>
                    <a:lstStyle/>
                    <a:p>
                      <a:pPr algn="ctr"/>
                      <a:r>
                        <a:rPr lang="en-US" dirty="0" smtClean="0"/>
                        <a:t>  :</a:t>
                      </a:r>
                      <a:endParaRPr lang="en-US" dirty="0"/>
                    </a:p>
                  </a:txBody>
                  <a:tcPr/>
                </a:tc>
                <a:tc>
                  <a:txBody>
                    <a:bodyPr/>
                    <a:lstStyle/>
                    <a:p>
                      <a:r>
                        <a:rPr lang="en-US" dirty="0" smtClean="0"/>
                        <a:t>           :</a:t>
                      </a:r>
                      <a:endParaRPr lang="en-US" dirty="0"/>
                    </a:p>
                  </a:txBody>
                  <a:tcPr/>
                </a:tc>
              </a:tr>
              <a:tr h="357413">
                <a:tc>
                  <a:txBody>
                    <a:bodyPr/>
                    <a:lstStyle/>
                    <a:p>
                      <a:r>
                        <a:rPr lang="en-US" dirty="0" smtClean="0"/>
                        <a:t>Franc-Huntington</a:t>
                      </a:r>
                      <a:endParaRPr lang="en-US" dirty="0"/>
                    </a:p>
                  </a:txBody>
                  <a:tcPr/>
                </a:tc>
                <a:tc>
                  <a:txBody>
                    <a:bodyPr/>
                    <a:lstStyle/>
                    <a:p>
                      <a:pPr algn="r"/>
                      <a:r>
                        <a:rPr lang="en-US" dirty="0" smtClean="0"/>
                        <a:t>18</a:t>
                      </a:r>
                      <a:endParaRPr lang="en-US" dirty="0"/>
                    </a:p>
                  </a:txBody>
                  <a:tcPr/>
                </a:tc>
                <a:tc>
                  <a:txBody>
                    <a:bodyPr/>
                    <a:lstStyle/>
                    <a:p>
                      <a:pPr algn="r"/>
                      <a:r>
                        <a:rPr lang="en-US" dirty="0" smtClean="0"/>
                        <a:t>16</a:t>
                      </a:r>
                      <a:endParaRPr lang="en-US" dirty="0"/>
                    </a:p>
                  </a:txBody>
                  <a:tcPr/>
                </a:tc>
                <a:tc>
                  <a:txBody>
                    <a:bodyPr/>
                    <a:lstStyle/>
                    <a:p>
                      <a:pPr algn="r"/>
                      <a:r>
                        <a:rPr lang="en-US" dirty="0" smtClean="0"/>
                        <a:t>88.9%</a:t>
                      </a:r>
                      <a:endParaRPr lang="en-US" dirty="0"/>
                    </a:p>
                  </a:txBody>
                  <a:tcPr/>
                </a:tc>
                <a:tc>
                  <a:txBody>
                    <a:bodyPr/>
                    <a:lstStyle/>
                    <a:p>
                      <a:pPr algn="r"/>
                      <a:r>
                        <a:rPr lang="en-US" dirty="0" smtClean="0"/>
                        <a:t>99.9%</a:t>
                      </a:r>
                      <a:endParaRPr lang="en-US" dirty="0"/>
                    </a:p>
                  </a:txBody>
                  <a:tcPr/>
                </a:tc>
                <a:tc>
                  <a:txBody>
                    <a:bodyPr/>
                    <a:lstStyle/>
                    <a:p>
                      <a:pPr algn="r"/>
                      <a:r>
                        <a:rPr lang="en-US" dirty="0" smtClean="0"/>
                        <a:t>9,189</a:t>
                      </a:r>
                      <a:endParaRPr lang="en-US" dirty="0"/>
                    </a:p>
                  </a:txBody>
                  <a:tcPr/>
                </a:tc>
              </a:tr>
              <a:tr h="357413">
                <a:tc>
                  <a:txBody>
                    <a:bodyPr/>
                    <a:lstStyle/>
                    <a:p>
                      <a:r>
                        <a:rPr lang="en-US" dirty="0" err="1" smtClean="0"/>
                        <a:t>Benning.Rd</a:t>
                      </a:r>
                      <a:r>
                        <a:rPr lang="en-US" dirty="0" smtClean="0"/>
                        <a:t>-Largo</a:t>
                      </a:r>
                      <a:endParaRPr lang="en-US" dirty="0"/>
                    </a:p>
                  </a:txBody>
                  <a:tcPr/>
                </a:tc>
                <a:tc>
                  <a:txBody>
                    <a:bodyPr/>
                    <a:lstStyle/>
                    <a:p>
                      <a:pPr algn="r"/>
                      <a:r>
                        <a:rPr lang="en-US" dirty="0" smtClean="0"/>
                        <a:t>4</a:t>
                      </a:r>
                      <a:endParaRPr lang="en-US" dirty="0"/>
                    </a:p>
                  </a:txBody>
                  <a:tcPr/>
                </a:tc>
                <a:tc>
                  <a:txBody>
                    <a:bodyPr/>
                    <a:lstStyle/>
                    <a:p>
                      <a:pPr algn="r"/>
                      <a:r>
                        <a:rPr lang="en-US" dirty="0" smtClean="0"/>
                        <a:t>4</a:t>
                      </a:r>
                      <a:endParaRPr lang="en-US" dirty="0"/>
                    </a:p>
                  </a:txBody>
                  <a:tcPr/>
                </a:tc>
                <a:tc>
                  <a:txBody>
                    <a:bodyPr/>
                    <a:lstStyle/>
                    <a:p>
                      <a:pPr algn="r"/>
                      <a:r>
                        <a:rPr lang="en-US" dirty="0" smtClean="0"/>
                        <a:t>100.0%</a:t>
                      </a:r>
                      <a:endParaRPr lang="en-US" dirty="0"/>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dirty="0" smtClean="0"/>
                        <a:t>100.0%</a:t>
                      </a:r>
                    </a:p>
                  </a:txBody>
                  <a:tcPr/>
                </a:tc>
                <a:tc>
                  <a:txBody>
                    <a:bodyPr/>
                    <a:lstStyle/>
                    <a:p>
                      <a:pPr algn="r"/>
                      <a:r>
                        <a:rPr lang="en-US" dirty="0" smtClean="0"/>
                        <a:t>10,338</a:t>
                      </a:r>
                      <a:endParaRPr lang="en-US" dirty="0"/>
                    </a:p>
                  </a:txBody>
                  <a:tcPr/>
                </a:tc>
              </a:tr>
              <a:tr h="357413">
                <a:tc>
                  <a:txBody>
                    <a:bodyPr/>
                    <a:lstStyle/>
                    <a:p>
                      <a:r>
                        <a:rPr lang="en-US" dirty="0" smtClean="0"/>
                        <a:t>Total exits</a:t>
                      </a:r>
                      <a:endParaRPr lang="en-US" dirty="0"/>
                    </a:p>
                  </a:txBody>
                  <a:tcPr/>
                </a:tc>
                <a:tc>
                  <a:txBody>
                    <a:bodyPr/>
                    <a:lstStyle/>
                    <a:p>
                      <a:pPr algn="r"/>
                      <a:r>
                        <a:rPr lang="en-US" dirty="0" smtClean="0"/>
                        <a:t>10,338</a:t>
                      </a:r>
                      <a:endParaRPr lang="en-US" dirty="0"/>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dirty="0" smtClean="0"/>
                        <a:t> ---</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 ---</a:t>
                      </a:r>
                      <a:endParaRPr lang="en-US" dirty="0"/>
                    </a:p>
                  </a:txBody>
                  <a:tcPr/>
                </a:tc>
                <a:tc>
                  <a:txBody>
                    <a:bodyPr/>
                    <a:lstStyle/>
                    <a:p>
                      <a:pPr algn="ctr"/>
                      <a:r>
                        <a:rPr lang="en-US" dirty="0" smtClean="0"/>
                        <a:t> ---</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        ---</a:t>
                      </a:r>
                      <a:endParaRPr lang="en-US" dirty="0"/>
                    </a:p>
                  </a:txBody>
                  <a:tcPr/>
                </a:tc>
              </a:tr>
            </a:tbl>
          </a:graphicData>
        </a:graphic>
      </p:graphicFrame>
      <p:sp>
        <p:nvSpPr>
          <p:cNvPr id="4" name="TextBox 3"/>
          <p:cNvSpPr txBox="1"/>
          <p:nvPr/>
        </p:nvSpPr>
        <p:spPr>
          <a:xfrm>
            <a:off x="205255" y="1371600"/>
            <a:ext cx="1448067" cy="646331"/>
          </a:xfrm>
          <a:prstGeom prst="rect">
            <a:avLst/>
          </a:prstGeom>
          <a:noFill/>
        </p:spPr>
        <p:txBody>
          <a:bodyPr wrap="square" rtlCol="0">
            <a:spAutoFit/>
          </a:bodyPr>
          <a:lstStyle/>
          <a:p>
            <a:r>
              <a:rPr lang="en-US" b="1" dirty="0" err="1" smtClean="0">
                <a:solidFill>
                  <a:srgbClr val="FF0000"/>
                </a:solidFill>
              </a:rPr>
              <a:t>Conf</a:t>
            </a:r>
            <a:r>
              <a:rPr lang="en-US" b="1" dirty="0" smtClean="0">
                <a:solidFill>
                  <a:srgbClr val="FF0000"/>
                </a:solidFill>
              </a:rPr>
              <a:t> = 95%</a:t>
            </a:r>
          </a:p>
          <a:p>
            <a:r>
              <a:rPr lang="en-US" b="1" dirty="0" smtClean="0">
                <a:solidFill>
                  <a:srgbClr val="FF0000"/>
                </a:solidFill>
              </a:rPr>
              <a:t>MOE =10%</a:t>
            </a:r>
            <a:endParaRPr lang="en-US" b="1" dirty="0">
              <a:solidFill>
                <a:srgbClr val="FF0000"/>
              </a:solidFill>
            </a:endParaRPr>
          </a:p>
        </p:txBody>
      </p:sp>
      <p:sp>
        <p:nvSpPr>
          <p:cNvPr id="5" name="Left Arrow 4"/>
          <p:cNvSpPr/>
          <p:nvPr/>
        </p:nvSpPr>
        <p:spPr>
          <a:xfrm>
            <a:off x="8534400" y="2133600"/>
            <a:ext cx="304800" cy="3048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Left Arrow 16"/>
          <p:cNvSpPr/>
          <p:nvPr/>
        </p:nvSpPr>
        <p:spPr>
          <a:xfrm>
            <a:off x="8538693" y="2485667"/>
            <a:ext cx="304800" cy="3048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Left Arrow 17"/>
          <p:cNvSpPr/>
          <p:nvPr/>
        </p:nvSpPr>
        <p:spPr>
          <a:xfrm>
            <a:off x="8542986" y="2847078"/>
            <a:ext cx="304800" cy="3048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Left Arrow 18"/>
          <p:cNvSpPr/>
          <p:nvPr/>
        </p:nvSpPr>
        <p:spPr>
          <a:xfrm>
            <a:off x="8542986" y="3238737"/>
            <a:ext cx="304800" cy="3048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Left Arrow 19"/>
          <p:cNvSpPr/>
          <p:nvPr/>
        </p:nvSpPr>
        <p:spPr>
          <a:xfrm>
            <a:off x="8547279" y="3618936"/>
            <a:ext cx="304800" cy="304800"/>
          </a:xfrm>
          <a:prstGeom prst="lef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3010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7" grpId="0" animBg="1"/>
      <p:bldP spid="18" grpId="0" animBg="1"/>
      <p:bldP spid="19" grpId="0" animBg="1"/>
      <p:bldP spid="2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Scope of the accuracy </a:t>
            </a:r>
            <a:r>
              <a:rPr lang="en-US" dirty="0"/>
              <a:t>s</a:t>
            </a:r>
            <a:r>
              <a:rPr lang="en-US" dirty="0" smtClean="0"/>
              <a:t>pecification</a:t>
            </a:r>
            <a:endParaRPr lang="en-US" sz="3100" dirty="0"/>
          </a:p>
        </p:txBody>
      </p:sp>
      <p:sp>
        <p:nvSpPr>
          <p:cNvPr id="3" name="Slide Number Placeholder 2"/>
          <p:cNvSpPr>
            <a:spLocks noGrp="1"/>
          </p:cNvSpPr>
          <p:nvPr>
            <p:ph type="sldNum" sz="quarter" idx="12"/>
          </p:nvPr>
        </p:nvSpPr>
        <p:spPr/>
        <p:txBody>
          <a:bodyPr/>
          <a:lstStyle/>
          <a:p>
            <a:fld id="{78E4894F-B402-4859-BADB-E1942E597E60}" type="slidenum">
              <a:rPr lang="en-US" smtClean="0"/>
              <a:t>13</a:t>
            </a:fld>
            <a:endParaRPr lang="en-US" dirty="0"/>
          </a:p>
        </p:txBody>
      </p:sp>
      <p:cxnSp>
        <p:nvCxnSpPr>
          <p:cNvPr id="144" name="Straight Connector 143"/>
          <p:cNvCxnSpPr/>
          <p:nvPr/>
        </p:nvCxnSpPr>
        <p:spPr>
          <a:xfrm>
            <a:off x="367851" y="3900729"/>
            <a:ext cx="381000" cy="0"/>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a:off x="367851" y="4053129"/>
            <a:ext cx="381000" cy="0"/>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a:off x="748851" y="3900729"/>
            <a:ext cx="0" cy="152400"/>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a:off x="367851" y="3900729"/>
            <a:ext cx="0" cy="152400"/>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86" name="Straight Arrow Connector 85"/>
          <p:cNvCxnSpPr/>
          <p:nvPr/>
        </p:nvCxnSpPr>
        <p:spPr>
          <a:xfrm flipV="1">
            <a:off x="955450" y="2638067"/>
            <a:ext cx="721217" cy="1070552"/>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53" name="Straight Arrow Connector 152"/>
          <p:cNvCxnSpPr/>
          <p:nvPr/>
        </p:nvCxnSpPr>
        <p:spPr>
          <a:xfrm flipV="1">
            <a:off x="955450" y="3391137"/>
            <a:ext cx="721217" cy="455598"/>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55" name="Straight Arrow Connector 154"/>
          <p:cNvCxnSpPr/>
          <p:nvPr/>
        </p:nvCxnSpPr>
        <p:spPr>
          <a:xfrm flipV="1">
            <a:off x="955450" y="3976929"/>
            <a:ext cx="721217" cy="2"/>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59" name="Straight Arrow Connector 158"/>
          <p:cNvCxnSpPr/>
          <p:nvPr/>
        </p:nvCxnSpPr>
        <p:spPr>
          <a:xfrm>
            <a:off x="955450" y="4118328"/>
            <a:ext cx="721217" cy="568209"/>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62" name="Straight Arrow Connector 161"/>
          <p:cNvCxnSpPr/>
          <p:nvPr/>
        </p:nvCxnSpPr>
        <p:spPr>
          <a:xfrm>
            <a:off x="955450" y="4256373"/>
            <a:ext cx="721217" cy="1039764"/>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graphicFrame>
        <p:nvGraphicFramePr>
          <p:cNvPr id="6" name="Table 5"/>
          <p:cNvGraphicFramePr>
            <a:graphicFrameLocks noGrp="1"/>
          </p:cNvGraphicFramePr>
          <p:nvPr>
            <p:extLst>
              <p:ext uri="{D42A27DB-BD31-4B8C-83A1-F6EECF244321}">
                <p14:modId xmlns:p14="http://schemas.microsoft.com/office/powerpoint/2010/main" val="3519459573"/>
              </p:ext>
            </p:extLst>
          </p:nvPr>
        </p:nvGraphicFramePr>
        <p:xfrm>
          <a:off x="1772991" y="1373429"/>
          <a:ext cx="6685209" cy="5120640"/>
        </p:xfrm>
        <a:graphic>
          <a:graphicData uri="http://schemas.openxmlformats.org/drawingml/2006/table">
            <a:tbl>
              <a:tblPr firstRow="1" bandRow="1">
                <a:tableStyleId>{5C22544A-7EE6-4342-B048-85BDC9FD1C3A}</a:tableStyleId>
              </a:tblPr>
              <a:tblGrid>
                <a:gridCol w="2037009"/>
                <a:gridCol w="838200"/>
                <a:gridCol w="832224"/>
                <a:gridCol w="916239"/>
                <a:gridCol w="916239"/>
                <a:gridCol w="1145298"/>
              </a:tblGrid>
              <a:tr h="357413">
                <a:tc rowSpan="2">
                  <a:txBody>
                    <a:bodyPr/>
                    <a:lstStyle/>
                    <a:p>
                      <a:pPr algn="l"/>
                      <a:r>
                        <a:rPr lang="en-US" dirty="0" smtClean="0"/>
                        <a:t>Exit</a:t>
                      </a:r>
                      <a:r>
                        <a:rPr lang="en-US" baseline="0" dirty="0" smtClean="0"/>
                        <a:t> Groups Sorted by Exit Volume</a:t>
                      </a:r>
                      <a:endParaRPr lang="en-US" dirty="0"/>
                    </a:p>
                  </a:txBody>
                  <a:tcPr anchor="ctr"/>
                </a:tc>
                <a:tc gridSpan="4">
                  <a:txBody>
                    <a:bodyPr/>
                    <a:lstStyle/>
                    <a:p>
                      <a:pPr algn="ctr"/>
                      <a:r>
                        <a:rPr lang="en-US" dirty="0" smtClean="0"/>
                        <a:t>Characteristics</a:t>
                      </a:r>
                      <a:endParaRPr lang="en-US" dirty="0"/>
                    </a:p>
                  </a:txBody>
                  <a:tcPr/>
                </a:tc>
                <a:tc hMerge="1">
                  <a:txBody>
                    <a:bodyPr/>
                    <a:lstStyle/>
                    <a:p>
                      <a:pPr marL="0" marR="0" indent="0" algn="r" defTabSz="914400" rtl="0" eaLnBrk="1" fontAlgn="auto" latinLnBrk="0" hangingPunct="1">
                        <a:lnSpc>
                          <a:spcPct val="100000"/>
                        </a:lnSpc>
                        <a:spcBef>
                          <a:spcPts val="0"/>
                        </a:spcBef>
                        <a:spcAft>
                          <a:spcPts val="0"/>
                        </a:spcAft>
                        <a:buClrTx/>
                        <a:buSzTx/>
                        <a:buFontTx/>
                        <a:buNone/>
                        <a:tabLst/>
                        <a:defRPr/>
                      </a:pPr>
                      <a:endParaRPr lang="en-US" dirty="0" smtClean="0"/>
                    </a:p>
                  </a:txBody>
                  <a:tcPr/>
                </a:tc>
                <a:tc hMerge="1">
                  <a:txBody>
                    <a:bodyPr/>
                    <a:lstStyle/>
                    <a:p>
                      <a:pPr marL="0" marR="0" indent="0" algn="r" defTabSz="914400" rtl="0" eaLnBrk="1" fontAlgn="auto" latinLnBrk="0" hangingPunct="1">
                        <a:lnSpc>
                          <a:spcPct val="100000"/>
                        </a:lnSpc>
                        <a:spcBef>
                          <a:spcPts val="0"/>
                        </a:spcBef>
                        <a:spcAft>
                          <a:spcPts val="0"/>
                        </a:spcAft>
                        <a:buClrTx/>
                        <a:buSzTx/>
                        <a:buFontTx/>
                        <a:buNone/>
                        <a:tabLst/>
                        <a:defRPr/>
                      </a:pPr>
                      <a:endParaRPr lang="en-US" dirty="0" smtClean="0"/>
                    </a:p>
                  </a:txBody>
                  <a:tcPr/>
                </a:tc>
                <a:tc hMerge="1">
                  <a:txBody>
                    <a:bodyPr/>
                    <a:lstStyle/>
                    <a:p>
                      <a:pPr algn="ctr"/>
                      <a:endParaRPr lang="en-US" dirty="0"/>
                    </a:p>
                  </a:txBody>
                  <a:tcPr/>
                </a:tc>
                <a:tc rowSpan="2">
                  <a:txBody>
                    <a:bodyPr/>
                    <a:lstStyle/>
                    <a:p>
                      <a:pPr algn="r"/>
                      <a:r>
                        <a:rPr lang="en-US" dirty="0" smtClean="0"/>
                        <a:t># of Entry Samples</a:t>
                      </a:r>
                      <a:endParaRPr lang="en-US" dirty="0"/>
                    </a:p>
                  </a:txBody>
                  <a:tcPr/>
                </a:tc>
              </a:tr>
              <a:tr h="357413">
                <a:tc vMerge="1">
                  <a:txBody>
                    <a:bodyPr/>
                    <a:lstStyle/>
                    <a:p>
                      <a:endParaRPr lang="en-US" dirty="0"/>
                    </a:p>
                  </a:txBody>
                  <a:tcPr/>
                </a:tc>
                <a:tc>
                  <a:txBody>
                    <a:bodyPr/>
                    <a:lstStyle/>
                    <a:p>
                      <a:pPr algn="r"/>
                      <a:r>
                        <a:rPr lang="en-US" dirty="0" smtClean="0"/>
                        <a:t>Flow</a:t>
                      </a:r>
                      <a:endParaRPr lang="en-US" dirty="0"/>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dirty="0" smtClean="0"/>
                        <a:t>#</a:t>
                      </a:r>
                      <a:r>
                        <a:rPr lang="en-US" dirty="0" err="1" smtClean="0"/>
                        <a:t>Samp</a:t>
                      </a:r>
                      <a:endParaRPr lang="en-US" dirty="0" smtClean="0"/>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dirty="0" err="1" smtClean="0"/>
                        <a:t>Samp</a:t>
                      </a:r>
                      <a:r>
                        <a:rPr lang="en-US" dirty="0" smtClean="0"/>
                        <a:t>%</a:t>
                      </a:r>
                    </a:p>
                  </a:txBody>
                  <a:tcPr/>
                </a:tc>
                <a:tc>
                  <a:txBody>
                    <a:bodyPr/>
                    <a:lstStyle/>
                    <a:p>
                      <a:pPr algn="r"/>
                      <a:r>
                        <a:rPr lang="en-US" b="1" dirty="0" smtClean="0">
                          <a:solidFill>
                            <a:srgbClr val="FF0000"/>
                          </a:solidFill>
                        </a:rPr>
                        <a:t>Scope%</a:t>
                      </a:r>
                      <a:endParaRPr lang="en-US" b="1" dirty="0">
                        <a:solidFill>
                          <a:srgbClr val="FF0000"/>
                        </a:solidFill>
                      </a:endParaRPr>
                    </a:p>
                  </a:txBody>
                  <a:tcPr/>
                </a:tc>
                <a:tc vMerge="1">
                  <a:txBody>
                    <a:bodyPr/>
                    <a:lstStyle/>
                    <a:p>
                      <a:endParaRPr lang="en-US" dirty="0"/>
                    </a:p>
                  </a:txBody>
                  <a:tcPr/>
                </a:tc>
              </a:tr>
              <a:tr h="357413">
                <a:tc>
                  <a:txBody>
                    <a:bodyPr/>
                    <a:lstStyle/>
                    <a:p>
                      <a:r>
                        <a:rPr lang="en-US" dirty="0" err="1" smtClean="0"/>
                        <a:t>Dupont-UnionSta</a:t>
                      </a:r>
                      <a:r>
                        <a:rPr lang="en-US" dirty="0" smtClean="0"/>
                        <a:t>.</a:t>
                      </a:r>
                      <a:endParaRPr lang="en-US" dirty="0"/>
                    </a:p>
                  </a:txBody>
                  <a:tcPr/>
                </a:tc>
                <a:tc>
                  <a:txBody>
                    <a:bodyPr/>
                    <a:lstStyle/>
                    <a:p>
                      <a:pPr algn="r"/>
                      <a:r>
                        <a:rPr lang="en-US" dirty="0" smtClean="0"/>
                        <a:t>272</a:t>
                      </a:r>
                      <a:endParaRPr lang="en-US" dirty="0"/>
                    </a:p>
                  </a:txBody>
                  <a:tcPr/>
                </a:tc>
                <a:tc>
                  <a:txBody>
                    <a:bodyPr/>
                    <a:lstStyle/>
                    <a:p>
                      <a:pPr algn="r"/>
                      <a:r>
                        <a:rPr lang="en-US" dirty="0" smtClean="0"/>
                        <a:t>72</a:t>
                      </a:r>
                      <a:endParaRPr lang="en-US" dirty="0"/>
                    </a:p>
                  </a:txBody>
                  <a:tcPr/>
                </a:tc>
                <a:tc>
                  <a:txBody>
                    <a:bodyPr/>
                    <a:lstStyle/>
                    <a:p>
                      <a:pPr algn="r"/>
                      <a:r>
                        <a:rPr lang="en-US" dirty="0" smtClean="0"/>
                        <a:t>26.5%</a:t>
                      </a:r>
                      <a:endParaRPr lang="en-US" dirty="0"/>
                    </a:p>
                  </a:txBody>
                  <a:tcPr/>
                </a:tc>
                <a:tc>
                  <a:txBody>
                    <a:bodyPr/>
                    <a:lstStyle/>
                    <a:p>
                      <a:pPr algn="r"/>
                      <a:r>
                        <a:rPr lang="en-US" dirty="0" smtClean="0"/>
                        <a:t>18%</a:t>
                      </a:r>
                      <a:endParaRPr lang="en-US" dirty="0"/>
                    </a:p>
                  </a:txBody>
                  <a:tcPr/>
                </a:tc>
                <a:tc>
                  <a:txBody>
                    <a:bodyPr/>
                    <a:lstStyle/>
                    <a:p>
                      <a:pPr algn="r"/>
                      <a:r>
                        <a:rPr lang="en-US" dirty="0" smtClean="0"/>
                        <a:t>272</a:t>
                      </a:r>
                      <a:endParaRPr lang="en-US" dirty="0"/>
                    </a:p>
                  </a:txBody>
                  <a:tcPr/>
                </a:tc>
              </a:tr>
              <a:tr h="357413">
                <a:tc>
                  <a:txBody>
                    <a:bodyPr/>
                    <a:lstStyle/>
                    <a:p>
                      <a:r>
                        <a:rPr lang="en-US" dirty="0" smtClean="0"/>
                        <a:t>Rosslyn-</a:t>
                      </a:r>
                      <a:r>
                        <a:rPr lang="en-US" dirty="0" err="1" smtClean="0"/>
                        <a:t>CapSouth</a:t>
                      </a:r>
                      <a:endParaRPr lang="en-US" dirty="0"/>
                    </a:p>
                  </a:txBody>
                  <a:tcPr/>
                </a:tc>
                <a:tc>
                  <a:txBody>
                    <a:bodyPr/>
                    <a:lstStyle/>
                    <a:p>
                      <a:pPr algn="r"/>
                      <a:r>
                        <a:rPr lang="en-US" dirty="0" smtClean="0"/>
                        <a:t>252</a:t>
                      </a:r>
                      <a:endParaRPr lang="en-US" dirty="0"/>
                    </a:p>
                  </a:txBody>
                  <a:tcPr/>
                </a:tc>
                <a:tc>
                  <a:txBody>
                    <a:bodyPr/>
                    <a:lstStyle/>
                    <a:p>
                      <a:pPr algn="r"/>
                      <a:r>
                        <a:rPr lang="en-US" dirty="0" smtClean="0"/>
                        <a:t>70</a:t>
                      </a:r>
                      <a:endParaRPr lang="en-US" dirty="0"/>
                    </a:p>
                  </a:txBody>
                  <a:tcPr/>
                </a:tc>
                <a:tc>
                  <a:txBody>
                    <a:bodyPr/>
                    <a:lstStyle/>
                    <a:p>
                      <a:pPr algn="r"/>
                      <a:r>
                        <a:rPr lang="en-US" dirty="0" smtClean="0"/>
                        <a:t>27.8%</a:t>
                      </a:r>
                      <a:endParaRPr lang="en-US" dirty="0"/>
                    </a:p>
                  </a:txBody>
                  <a:tcPr/>
                </a:tc>
                <a:tc>
                  <a:txBody>
                    <a:bodyPr/>
                    <a:lstStyle/>
                    <a:p>
                      <a:pPr algn="r"/>
                      <a:r>
                        <a:rPr lang="en-US" dirty="0" smtClean="0"/>
                        <a:t>35%</a:t>
                      </a:r>
                      <a:endParaRPr lang="en-US" dirty="0"/>
                    </a:p>
                  </a:txBody>
                  <a:tcPr/>
                </a:tc>
                <a:tc>
                  <a:txBody>
                    <a:bodyPr/>
                    <a:lstStyle/>
                    <a:p>
                      <a:pPr algn="r"/>
                      <a:r>
                        <a:rPr lang="en-US" dirty="0" smtClean="0"/>
                        <a:t>528</a:t>
                      </a:r>
                      <a:endParaRPr lang="en-US" dirty="0"/>
                    </a:p>
                  </a:txBody>
                  <a:tcPr/>
                </a:tc>
              </a:tr>
              <a:tr h="357413">
                <a:tc>
                  <a:txBody>
                    <a:bodyPr/>
                    <a:lstStyle/>
                    <a:p>
                      <a:r>
                        <a:rPr lang="en-US" dirty="0" smtClean="0"/>
                        <a:t>Archives-L’Enfant</a:t>
                      </a:r>
                      <a:endParaRPr lang="en-US" dirty="0"/>
                    </a:p>
                  </a:txBody>
                  <a:tcPr/>
                </a:tc>
                <a:tc>
                  <a:txBody>
                    <a:bodyPr/>
                    <a:lstStyle/>
                    <a:p>
                      <a:pPr algn="r"/>
                      <a:r>
                        <a:rPr lang="en-US" dirty="0" smtClean="0"/>
                        <a:t>213</a:t>
                      </a:r>
                      <a:endParaRPr lang="en-US" dirty="0"/>
                    </a:p>
                  </a:txBody>
                  <a:tcPr/>
                </a:tc>
                <a:tc>
                  <a:txBody>
                    <a:bodyPr/>
                    <a:lstStyle/>
                    <a:p>
                      <a:pPr algn="r"/>
                      <a:r>
                        <a:rPr lang="en-US" dirty="0" smtClean="0"/>
                        <a:t>67</a:t>
                      </a:r>
                      <a:endParaRPr lang="en-US" dirty="0"/>
                    </a:p>
                  </a:txBody>
                  <a:tcPr/>
                </a:tc>
                <a:tc>
                  <a:txBody>
                    <a:bodyPr/>
                    <a:lstStyle/>
                    <a:p>
                      <a:pPr algn="r"/>
                      <a:r>
                        <a:rPr lang="en-US" dirty="0" smtClean="0"/>
                        <a:t>31.5%</a:t>
                      </a:r>
                      <a:endParaRPr lang="en-US" dirty="0"/>
                    </a:p>
                  </a:txBody>
                  <a:tcPr/>
                </a:tc>
                <a:tc>
                  <a:txBody>
                    <a:bodyPr/>
                    <a:lstStyle/>
                    <a:p>
                      <a:pPr algn="r"/>
                      <a:r>
                        <a:rPr lang="en-US" dirty="0" smtClean="0"/>
                        <a:t>49%</a:t>
                      </a:r>
                      <a:endParaRPr lang="en-US" dirty="0"/>
                    </a:p>
                  </a:txBody>
                  <a:tcPr/>
                </a:tc>
                <a:tc>
                  <a:txBody>
                    <a:bodyPr/>
                    <a:lstStyle/>
                    <a:p>
                      <a:pPr algn="r"/>
                      <a:r>
                        <a:rPr lang="en-US" dirty="0" smtClean="0"/>
                        <a:t>739</a:t>
                      </a:r>
                      <a:endParaRPr lang="en-US" dirty="0"/>
                    </a:p>
                  </a:txBody>
                  <a:tcPr/>
                </a:tc>
              </a:tr>
              <a:tr h="357413">
                <a:tc>
                  <a:txBody>
                    <a:bodyPr/>
                    <a:lstStyle/>
                    <a:p>
                      <a:r>
                        <a:rPr lang="en-US" dirty="0" smtClean="0"/>
                        <a:t>NY Ave.-Takoma</a:t>
                      </a:r>
                      <a:endParaRPr lang="en-US" dirty="0"/>
                    </a:p>
                  </a:txBody>
                  <a:tcPr/>
                </a:tc>
                <a:tc>
                  <a:txBody>
                    <a:bodyPr/>
                    <a:lstStyle/>
                    <a:p>
                      <a:pPr algn="r"/>
                      <a:r>
                        <a:rPr lang="en-US" dirty="0" smtClean="0"/>
                        <a:t>133</a:t>
                      </a:r>
                      <a:endParaRPr lang="en-US" dirty="0"/>
                    </a:p>
                  </a:txBody>
                  <a:tcPr/>
                </a:tc>
                <a:tc>
                  <a:txBody>
                    <a:bodyPr/>
                    <a:lstStyle/>
                    <a:p>
                      <a:pPr algn="r"/>
                      <a:r>
                        <a:rPr lang="en-US" dirty="0" smtClean="0"/>
                        <a:t>57</a:t>
                      </a:r>
                      <a:endParaRPr lang="en-US" dirty="0"/>
                    </a:p>
                  </a:txBody>
                  <a:tcPr/>
                </a:tc>
                <a:tc>
                  <a:txBody>
                    <a:bodyPr/>
                    <a:lstStyle/>
                    <a:p>
                      <a:pPr algn="r"/>
                      <a:r>
                        <a:rPr lang="en-US" dirty="0" smtClean="0"/>
                        <a:t>42.9%</a:t>
                      </a:r>
                      <a:endParaRPr lang="en-US" dirty="0"/>
                    </a:p>
                  </a:txBody>
                  <a:tcPr/>
                </a:tc>
                <a:tc>
                  <a:txBody>
                    <a:bodyPr/>
                    <a:lstStyle/>
                    <a:p>
                      <a:pPr algn="r"/>
                      <a:r>
                        <a:rPr lang="en-US" dirty="0" smtClean="0"/>
                        <a:t>58%</a:t>
                      </a:r>
                      <a:endParaRPr lang="en-US" dirty="0"/>
                    </a:p>
                  </a:txBody>
                  <a:tcPr/>
                </a:tc>
                <a:tc>
                  <a:txBody>
                    <a:bodyPr/>
                    <a:lstStyle/>
                    <a:p>
                      <a:pPr algn="r"/>
                      <a:r>
                        <a:rPr lang="en-US" dirty="0" smtClean="0"/>
                        <a:t>875</a:t>
                      </a:r>
                      <a:endParaRPr lang="en-US" dirty="0"/>
                    </a:p>
                  </a:txBody>
                  <a:tcPr/>
                </a:tc>
              </a:tr>
              <a:tr h="35741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Georgia</a:t>
                      </a:r>
                      <a:r>
                        <a:rPr lang="en-US" baseline="0" dirty="0" smtClean="0"/>
                        <a:t> Ave.-U St.</a:t>
                      </a:r>
                      <a:endParaRPr lang="en-US" dirty="0"/>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dirty="0" smtClean="0"/>
                        <a:t>107</a:t>
                      </a:r>
                      <a:endParaRPr lang="en-US" dirty="0"/>
                    </a:p>
                  </a:txBody>
                  <a:tcPr/>
                </a:tc>
                <a:tc>
                  <a:txBody>
                    <a:bodyPr/>
                    <a:lstStyle/>
                    <a:p>
                      <a:pPr algn="r"/>
                      <a:r>
                        <a:rPr lang="en-US" dirty="0" smtClean="0"/>
                        <a:t>51</a:t>
                      </a:r>
                      <a:endParaRPr lang="en-US" dirty="0"/>
                    </a:p>
                  </a:txBody>
                  <a:tcPr/>
                </a:tc>
                <a:tc>
                  <a:txBody>
                    <a:bodyPr/>
                    <a:lstStyle/>
                    <a:p>
                      <a:pPr algn="r"/>
                      <a:r>
                        <a:rPr lang="en-US" dirty="0" smtClean="0"/>
                        <a:t>47.7%</a:t>
                      </a:r>
                      <a:endParaRPr lang="en-US" dirty="0"/>
                    </a:p>
                  </a:txBody>
                  <a:tcPr/>
                </a:tc>
                <a:tc>
                  <a:txBody>
                    <a:bodyPr/>
                    <a:lstStyle/>
                    <a:p>
                      <a:pPr algn="r"/>
                      <a:r>
                        <a:rPr lang="en-US" dirty="0" smtClean="0"/>
                        <a:t>65%</a:t>
                      </a:r>
                      <a:endParaRPr lang="en-US" dirty="0"/>
                    </a:p>
                  </a:txBody>
                  <a:tcPr/>
                </a:tc>
                <a:tc>
                  <a:txBody>
                    <a:bodyPr/>
                    <a:lstStyle/>
                    <a:p>
                      <a:pPr algn="r"/>
                      <a:r>
                        <a:rPr lang="en-US" dirty="0" smtClean="0"/>
                        <a:t>981</a:t>
                      </a:r>
                      <a:endParaRPr lang="en-US" dirty="0"/>
                    </a:p>
                  </a:txBody>
                  <a:tcPr/>
                </a:tc>
              </a:tr>
              <a:tr h="357413">
                <a:tc>
                  <a:txBody>
                    <a:bodyPr/>
                    <a:lstStyle/>
                    <a:p>
                      <a:r>
                        <a:rPr lang="en-US" dirty="0" smtClean="0"/>
                        <a:t>Congress Hts.-</a:t>
                      </a:r>
                      <a:r>
                        <a:rPr lang="en-US" dirty="0" err="1" smtClean="0"/>
                        <a:t>Wfnt</a:t>
                      </a:r>
                      <a:endParaRPr lang="en-US" dirty="0"/>
                    </a:p>
                  </a:txBody>
                  <a:tcPr/>
                </a:tc>
                <a:tc>
                  <a:txBody>
                    <a:bodyPr/>
                    <a:lstStyle/>
                    <a:p>
                      <a:pPr algn="r"/>
                      <a:r>
                        <a:rPr lang="en-US" dirty="0" smtClean="0"/>
                        <a:t>91</a:t>
                      </a:r>
                      <a:endParaRPr lang="en-US" dirty="0"/>
                    </a:p>
                  </a:txBody>
                  <a:tcPr/>
                </a:tc>
                <a:tc>
                  <a:txBody>
                    <a:bodyPr/>
                    <a:lstStyle/>
                    <a:p>
                      <a:pPr algn="r"/>
                      <a:r>
                        <a:rPr lang="en-US" dirty="0" smtClean="0"/>
                        <a:t>47</a:t>
                      </a:r>
                      <a:endParaRPr lang="en-US" dirty="0"/>
                    </a:p>
                  </a:txBody>
                  <a:tcPr/>
                </a:tc>
                <a:tc>
                  <a:txBody>
                    <a:bodyPr/>
                    <a:lstStyle/>
                    <a:p>
                      <a:pPr algn="r"/>
                      <a:r>
                        <a:rPr lang="en-US" b="1" i="1" dirty="0" smtClean="0">
                          <a:solidFill>
                            <a:srgbClr val="FF0000"/>
                          </a:solidFill>
                        </a:rPr>
                        <a:t>51.6%</a:t>
                      </a:r>
                      <a:endParaRPr lang="en-US" b="1" i="1" dirty="0">
                        <a:solidFill>
                          <a:srgbClr val="FF0000"/>
                        </a:solidFill>
                      </a:endParaRPr>
                    </a:p>
                  </a:txBody>
                  <a:tcPr/>
                </a:tc>
                <a:tc>
                  <a:txBody>
                    <a:bodyPr/>
                    <a:lstStyle/>
                    <a:p>
                      <a:pPr algn="r"/>
                      <a:r>
                        <a:rPr lang="en-US" b="1" i="1" dirty="0" smtClean="0">
                          <a:solidFill>
                            <a:srgbClr val="FF0000"/>
                          </a:solidFill>
                        </a:rPr>
                        <a:t>71%</a:t>
                      </a:r>
                      <a:endParaRPr lang="en-US" b="1" i="1" dirty="0">
                        <a:solidFill>
                          <a:srgbClr val="FF0000"/>
                        </a:solidFill>
                      </a:endParaRPr>
                    </a:p>
                  </a:txBody>
                  <a:tcPr/>
                </a:tc>
                <a:tc>
                  <a:txBody>
                    <a:bodyPr/>
                    <a:lstStyle/>
                    <a:p>
                      <a:pPr algn="r"/>
                      <a:r>
                        <a:rPr lang="en-US" dirty="0" smtClean="0"/>
                        <a:t>1071</a:t>
                      </a:r>
                      <a:endParaRPr lang="en-US" dirty="0"/>
                    </a:p>
                  </a:txBody>
                  <a:tcPr/>
                </a:tc>
              </a:tr>
              <a:tr h="357413">
                <a:tc>
                  <a:txBody>
                    <a:bodyPr/>
                    <a:lstStyle/>
                    <a:p>
                      <a:r>
                        <a:rPr lang="en-US" dirty="0" smtClean="0"/>
                        <a:t>              :</a:t>
                      </a:r>
                      <a:endParaRPr lang="en-US" dirty="0"/>
                    </a:p>
                  </a:txBody>
                  <a:tcPr/>
                </a:tc>
                <a:tc>
                  <a:txBody>
                    <a:bodyPr/>
                    <a:lstStyle/>
                    <a:p>
                      <a:pPr algn="ctr"/>
                      <a:r>
                        <a:rPr lang="en-US" dirty="0" smtClean="0"/>
                        <a:t>       :</a:t>
                      </a:r>
                      <a:endParaRPr lang="en-US" dirty="0"/>
                    </a:p>
                  </a:txBody>
                  <a:tcPr/>
                </a:tc>
                <a:tc>
                  <a:txBody>
                    <a:bodyPr/>
                    <a:lstStyle/>
                    <a:p>
                      <a:pPr algn="ctr"/>
                      <a:r>
                        <a:rPr lang="en-US" dirty="0" smtClean="0"/>
                        <a:t>       :</a:t>
                      </a:r>
                      <a:endParaRPr lang="en-US" dirty="0"/>
                    </a:p>
                  </a:txBody>
                  <a:tcPr/>
                </a:tc>
                <a:tc>
                  <a:txBody>
                    <a:bodyPr/>
                    <a:lstStyle/>
                    <a:p>
                      <a:pPr algn="ctr"/>
                      <a:r>
                        <a:rPr lang="en-US" dirty="0" smtClean="0"/>
                        <a:t>:</a:t>
                      </a:r>
                      <a:endParaRPr lang="en-US" dirty="0"/>
                    </a:p>
                  </a:txBody>
                  <a:tcPr/>
                </a:tc>
                <a:tc>
                  <a:txBody>
                    <a:bodyPr/>
                    <a:lstStyle/>
                    <a:p>
                      <a:pPr algn="ctr"/>
                      <a:r>
                        <a:rPr lang="en-US" dirty="0" smtClean="0"/>
                        <a:t>  :</a:t>
                      </a:r>
                      <a:endParaRPr lang="en-US" dirty="0"/>
                    </a:p>
                  </a:txBody>
                  <a:tcPr/>
                </a:tc>
                <a:tc>
                  <a:txBody>
                    <a:bodyPr/>
                    <a:lstStyle/>
                    <a:p>
                      <a:pPr algn="ctr"/>
                      <a:r>
                        <a:rPr lang="en-US" dirty="0" smtClean="0"/>
                        <a:t>      :</a:t>
                      </a:r>
                      <a:endParaRPr lang="en-US" dirty="0"/>
                    </a:p>
                  </a:txBody>
                  <a:tcPr/>
                </a:tc>
              </a:tr>
              <a:tr h="357413">
                <a:tc>
                  <a:txBody>
                    <a:bodyPr/>
                    <a:lstStyle/>
                    <a:p>
                      <a:r>
                        <a:rPr lang="en-US" dirty="0" smtClean="0"/>
                        <a:t>              :</a:t>
                      </a:r>
                      <a:endParaRPr lang="en-US" dirty="0"/>
                    </a:p>
                  </a:txBody>
                  <a:tcPr/>
                </a:tc>
                <a:tc>
                  <a:txBody>
                    <a:bodyPr/>
                    <a:lstStyle/>
                    <a:p>
                      <a:pPr algn="ctr"/>
                      <a:r>
                        <a:rPr lang="en-US" dirty="0" smtClean="0"/>
                        <a:t>       :</a:t>
                      </a:r>
                      <a:endParaRPr lang="en-US" dirty="0"/>
                    </a:p>
                  </a:txBody>
                  <a:tcPr/>
                </a:tc>
                <a:tc>
                  <a:txBody>
                    <a:bodyPr/>
                    <a:lstStyle/>
                    <a:p>
                      <a:pPr algn="ctr"/>
                      <a:r>
                        <a:rPr lang="en-US" dirty="0" smtClean="0"/>
                        <a:t>       :</a:t>
                      </a:r>
                      <a:endParaRPr lang="en-US" dirty="0"/>
                    </a:p>
                  </a:txBody>
                  <a:tcPr/>
                </a:tc>
                <a:tc>
                  <a:txBody>
                    <a:bodyPr/>
                    <a:lstStyle/>
                    <a:p>
                      <a:pPr algn="ctr"/>
                      <a:r>
                        <a:rPr lang="en-US" dirty="0" smtClean="0"/>
                        <a:t>:</a:t>
                      </a:r>
                      <a:endParaRPr lang="en-US" dirty="0"/>
                    </a:p>
                  </a:txBody>
                  <a:tcPr/>
                </a:tc>
                <a:tc>
                  <a:txBody>
                    <a:bodyPr/>
                    <a:lstStyle/>
                    <a:p>
                      <a:pPr algn="ctr"/>
                      <a:r>
                        <a:rPr lang="en-US" dirty="0" smtClean="0"/>
                        <a:t>  :</a:t>
                      </a:r>
                      <a:endParaRPr lang="en-US" dirty="0"/>
                    </a:p>
                  </a:txBody>
                  <a:tcPr/>
                </a:tc>
                <a:tc>
                  <a:txBody>
                    <a:bodyPr/>
                    <a:lstStyle/>
                    <a:p>
                      <a:r>
                        <a:rPr lang="en-US" dirty="0" smtClean="0"/>
                        <a:t>           :</a:t>
                      </a:r>
                      <a:endParaRPr lang="en-US" dirty="0"/>
                    </a:p>
                  </a:txBody>
                  <a:tcPr/>
                </a:tc>
              </a:tr>
              <a:tr h="357413">
                <a:tc>
                  <a:txBody>
                    <a:bodyPr/>
                    <a:lstStyle/>
                    <a:p>
                      <a:r>
                        <a:rPr lang="en-US" dirty="0" err="1" smtClean="0"/>
                        <a:t>SilverSpr</a:t>
                      </a:r>
                      <a:r>
                        <a:rPr lang="en-US" dirty="0" smtClean="0"/>
                        <a:t>.-Glenmont</a:t>
                      </a:r>
                      <a:endParaRPr lang="en-US" dirty="0"/>
                    </a:p>
                  </a:txBody>
                  <a:tcPr/>
                </a:tc>
                <a:tc>
                  <a:txBody>
                    <a:bodyPr/>
                    <a:lstStyle/>
                    <a:p>
                      <a:pPr algn="r"/>
                      <a:r>
                        <a:rPr lang="en-US" dirty="0" smtClean="0"/>
                        <a:t>18</a:t>
                      </a:r>
                      <a:endParaRPr lang="en-US" dirty="0"/>
                    </a:p>
                  </a:txBody>
                  <a:tcPr/>
                </a:tc>
                <a:tc>
                  <a:txBody>
                    <a:bodyPr/>
                    <a:lstStyle/>
                    <a:p>
                      <a:pPr algn="r"/>
                      <a:r>
                        <a:rPr lang="en-US" dirty="0" smtClean="0"/>
                        <a:t>16</a:t>
                      </a:r>
                      <a:endParaRPr lang="en-US" dirty="0"/>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dirty="0" smtClean="0"/>
                        <a:t>88.9%</a:t>
                      </a:r>
                    </a:p>
                  </a:txBody>
                  <a:tcPr/>
                </a:tc>
                <a:tc>
                  <a:txBody>
                    <a:bodyPr/>
                    <a:lstStyle/>
                    <a:p>
                      <a:pPr algn="r"/>
                      <a:r>
                        <a:rPr lang="en-US" dirty="0" smtClean="0"/>
                        <a:t>98%</a:t>
                      </a:r>
                      <a:endParaRPr lang="en-US" dirty="0"/>
                    </a:p>
                  </a:txBody>
                  <a:tcPr/>
                </a:tc>
                <a:tc>
                  <a:txBody>
                    <a:bodyPr/>
                    <a:lstStyle/>
                    <a:p>
                      <a:pPr algn="r"/>
                      <a:r>
                        <a:rPr lang="en-US" dirty="0" smtClean="0"/>
                        <a:t>1,479</a:t>
                      </a:r>
                      <a:endParaRPr lang="en-US" dirty="0"/>
                    </a:p>
                  </a:txBody>
                  <a:tcPr/>
                </a:tc>
              </a:tr>
              <a:tr h="357413">
                <a:tc>
                  <a:txBody>
                    <a:bodyPr/>
                    <a:lstStyle/>
                    <a:p>
                      <a:r>
                        <a:rPr lang="en-US" dirty="0" smtClean="0"/>
                        <a:t>Benning Rd.-Largo</a:t>
                      </a:r>
                      <a:endParaRPr lang="en-US" dirty="0"/>
                    </a:p>
                  </a:txBody>
                  <a:tcPr/>
                </a:tc>
                <a:tc>
                  <a:txBody>
                    <a:bodyPr/>
                    <a:lstStyle/>
                    <a:p>
                      <a:pPr algn="r"/>
                      <a:r>
                        <a:rPr lang="en-US" dirty="0" smtClean="0"/>
                        <a:t>16</a:t>
                      </a:r>
                      <a:endParaRPr lang="en-US" dirty="0"/>
                    </a:p>
                  </a:txBody>
                  <a:tcPr/>
                </a:tc>
                <a:tc>
                  <a:txBody>
                    <a:bodyPr/>
                    <a:lstStyle/>
                    <a:p>
                      <a:pPr algn="r"/>
                      <a:r>
                        <a:rPr lang="en-US" dirty="0" smtClean="0"/>
                        <a:t>14</a:t>
                      </a:r>
                      <a:endParaRPr lang="en-US" dirty="0"/>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dirty="0" smtClean="0"/>
                        <a:t>87.5%</a:t>
                      </a:r>
                      <a:endParaRPr lang="en-US" dirty="0"/>
                    </a:p>
                  </a:txBody>
                  <a:tcPr/>
                </a:tc>
                <a:tc>
                  <a:txBody>
                    <a:bodyPr/>
                    <a:lstStyle/>
                    <a:p>
                      <a:pPr algn="r"/>
                      <a:r>
                        <a:rPr lang="en-US" dirty="0" smtClean="0"/>
                        <a:t>99%</a:t>
                      </a:r>
                      <a:endParaRPr lang="en-US" dirty="0"/>
                    </a:p>
                  </a:txBody>
                  <a:tcPr/>
                </a:tc>
                <a:tc>
                  <a:txBody>
                    <a:bodyPr/>
                    <a:lstStyle/>
                    <a:p>
                      <a:pPr algn="r"/>
                      <a:r>
                        <a:rPr lang="en-US" dirty="0" smtClean="0"/>
                        <a:t>1,494</a:t>
                      </a:r>
                      <a:endParaRPr lang="en-US" dirty="0"/>
                    </a:p>
                  </a:txBody>
                  <a:tcPr/>
                </a:tc>
              </a:tr>
              <a:tr h="357413">
                <a:tc>
                  <a:txBody>
                    <a:bodyPr/>
                    <a:lstStyle/>
                    <a:p>
                      <a:r>
                        <a:rPr lang="en-US" dirty="0" smtClean="0"/>
                        <a:t>Franc-Huntington</a:t>
                      </a:r>
                      <a:endParaRPr lang="en-US" dirty="0"/>
                    </a:p>
                  </a:txBody>
                  <a:tcPr/>
                </a:tc>
                <a:tc>
                  <a:txBody>
                    <a:bodyPr/>
                    <a:lstStyle/>
                    <a:p>
                      <a:pPr algn="r"/>
                      <a:r>
                        <a:rPr lang="en-US" dirty="0" smtClean="0"/>
                        <a:t>11</a:t>
                      </a:r>
                      <a:endParaRPr lang="en-US" dirty="0"/>
                    </a:p>
                  </a:txBody>
                  <a:tcPr/>
                </a:tc>
                <a:tc>
                  <a:txBody>
                    <a:bodyPr/>
                    <a:lstStyle/>
                    <a:p>
                      <a:pPr algn="r"/>
                      <a:r>
                        <a:rPr lang="en-US" dirty="0" smtClean="0"/>
                        <a:t>10</a:t>
                      </a:r>
                      <a:endParaRPr lang="en-US" dirty="0"/>
                    </a:p>
                  </a:txBody>
                  <a:tcPr/>
                </a:tc>
                <a:tc>
                  <a:txBody>
                    <a:bodyPr/>
                    <a:lstStyle/>
                    <a:p>
                      <a:pPr algn="r"/>
                      <a:r>
                        <a:rPr lang="en-US" dirty="0" smtClean="0"/>
                        <a:t>90.9%</a:t>
                      </a:r>
                      <a:endParaRPr lang="en-US" dirty="0"/>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dirty="0" smtClean="0"/>
                        <a:t>100%</a:t>
                      </a:r>
                    </a:p>
                  </a:txBody>
                  <a:tcPr/>
                </a:tc>
                <a:tc>
                  <a:txBody>
                    <a:bodyPr/>
                    <a:lstStyle/>
                    <a:p>
                      <a:pPr algn="r"/>
                      <a:r>
                        <a:rPr lang="en-US" dirty="0" smtClean="0"/>
                        <a:t>1,509</a:t>
                      </a:r>
                      <a:endParaRPr lang="en-US" dirty="0"/>
                    </a:p>
                  </a:txBody>
                  <a:tcPr/>
                </a:tc>
              </a:tr>
              <a:tr h="357413">
                <a:tc>
                  <a:txBody>
                    <a:bodyPr/>
                    <a:lstStyle/>
                    <a:p>
                      <a:r>
                        <a:rPr lang="en-US" dirty="0" smtClean="0"/>
                        <a:t>Total exits</a:t>
                      </a:r>
                      <a:endParaRPr lang="en-US" dirty="0"/>
                    </a:p>
                  </a:txBody>
                  <a:tcPr/>
                </a:tc>
                <a:tc>
                  <a:txBody>
                    <a:bodyPr/>
                    <a:lstStyle/>
                    <a:p>
                      <a:pPr algn="r"/>
                      <a:r>
                        <a:rPr lang="en-US" dirty="0" smtClean="0"/>
                        <a:t>1,509</a:t>
                      </a:r>
                      <a:endParaRPr lang="en-US" dirty="0"/>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dirty="0" smtClean="0"/>
                        <a:t> ---</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 ---</a:t>
                      </a:r>
                      <a:endParaRPr lang="en-US" dirty="0"/>
                    </a:p>
                  </a:txBody>
                  <a:tcPr/>
                </a:tc>
                <a:tc>
                  <a:txBody>
                    <a:bodyPr/>
                    <a:lstStyle/>
                    <a:p>
                      <a:pPr algn="ctr"/>
                      <a:r>
                        <a:rPr lang="en-US" dirty="0" smtClean="0"/>
                        <a:t> ---</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        ---</a:t>
                      </a:r>
                      <a:endParaRPr lang="en-US" dirty="0"/>
                    </a:p>
                  </a:txBody>
                  <a:tcPr/>
                </a:tc>
              </a:tr>
            </a:tbl>
          </a:graphicData>
        </a:graphic>
      </p:graphicFrame>
      <p:sp>
        <p:nvSpPr>
          <p:cNvPr id="15" name="TextBox 14"/>
          <p:cNvSpPr txBox="1"/>
          <p:nvPr/>
        </p:nvSpPr>
        <p:spPr>
          <a:xfrm>
            <a:off x="31525" y="2915066"/>
            <a:ext cx="1053651" cy="923330"/>
          </a:xfrm>
          <a:prstGeom prst="rect">
            <a:avLst/>
          </a:prstGeom>
          <a:noFill/>
        </p:spPr>
        <p:txBody>
          <a:bodyPr wrap="square" rtlCol="0">
            <a:spAutoFit/>
          </a:bodyPr>
          <a:lstStyle/>
          <a:p>
            <a:pPr algn="ctr"/>
            <a:r>
              <a:rPr lang="en-US" dirty="0" smtClean="0"/>
              <a:t>Congress Heights Station</a:t>
            </a:r>
          </a:p>
        </p:txBody>
      </p:sp>
      <p:sp>
        <p:nvSpPr>
          <p:cNvPr id="16" name="TextBox 15"/>
          <p:cNvSpPr txBox="1"/>
          <p:nvPr/>
        </p:nvSpPr>
        <p:spPr>
          <a:xfrm>
            <a:off x="205255" y="1371600"/>
            <a:ext cx="1448067" cy="646331"/>
          </a:xfrm>
          <a:prstGeom prst="rect">
            <a:avLst/>
          </a:prstGeom>
          <a:noFill/>
        </p:spPr>
        <p:txBody>
          <a:bodyPr wrap="square" rtlCol="0">
            <a:spAutoFit/>
          </a:bodyPr>
          <a:lstStyle/>
          <a:p>
            <a:r>
              <a:rPr lang="en-US" b="1" dirty="0" err="1" smtClean="0">
                <a:solidFill>
                  <a:srgbClr val="FF0000"/>
                </a:solidFill>
              </a:rPr>
              <a:t>Conf</a:t>
            </a:r>
            <a:r>
              <a:rPr lang="en-US" b="1" dirty="0" smtClean="0">
                <a:solidFill>
                  <a:srgbClr val="FF0000"/>
                </a:solidFill>
              </a:rPr>
              <a:t> = 95%</a:t>
            </a:r>
          </a:p>
          <a:p>
            <a:r>
              <a:rPr lang="en-US" b="1" dirty="0" smtClean="0">
                <a:solidFill>
                  <a:srgbClr val="FF0000"/>
                </a:solidFill>
              </a:rPr>
              <a:t>MOE =10%</a:t>
            </a:r>
            <a:endParaRPr lang="en-US" b="1" dirty="0">
              <a:solidFill>
                <a:srgbClr val="FF0000"/>
              </a:solidFill>
            </a:endParaRPr>
          </a:p>
        </p:txBody>
      </p:sp>
      <p:sp>
        <p:nvSpPr>
          <p:cNvPr id="17" name="Left Arrow 16"/>
          <p:cNvSpPr/>
          <p:nvPr/>
        </p:nvSpPr>
        <p:spPr>
          <a:xfrm>
            <a:off x="8534400" y="2133600"/>
            <a:ext cx="304800" cy="304800"/>
          </a:xfrm>
          <a:prstGeom prst="lef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Left Arrow 17"/>
          <p:cNvSpPr/>
          <p:nvPr/>
        </p:nvSpPr>
        <p:spPr>
          <a:xfrm>
            <a:off x="8538693" y="2485667"/>
            <a:ext cx="304800" cy="304800"/>
          </a:xfrm>
          <a:prstGeom prst="lef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Left Arrow 18"/>
          <p:cNvSpPr/>
          <p:nvPr/>
        </p:nvSpPr>
        <p:spPr>
          <a:xfrm>
            <a:off x="8542986" y="2847078"/>
            <a:ext cx="304800" cy="304800"/>
          </a:xfrm>
          <a:prstGeom prst="lef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Left Arrow 19"/>
          <p:cNvSpPr/>
          <p:nvPr/>
        </p:nvSpPr>
        <p:spPr>
          <a:xfrm>
            <a:off x="8542986" y="3238737"/>
            <a:ext cx="304800" cy="304800"/>
          </a:xfrm>
          <a:prstGeom prst="lef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Left Arrow 20"/>
          <p:cNvSpPr/>
          <p:nvPr/>
        </p:nvSpPr>
        <p:spPr>
          <a:xfrm>
            <a:off x="8547279" y="3618936"/>
            <a:ext cx="304800" cy="304800"/>
          </a:xfrm>
          <a:prstGeom prst="lef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Left Arrow 21"/>
          <p:cNvSpPr/>
          <p:nvPr/>
        </p:nvSpPr>
        <p:spPr>
          <a:xfrm>
            <a:off x="8570890" y="3985490"/>
            <a:ext cx="304800" cy="304800"/>
          </a:xfrm>
          <a:prstGeom prst="lef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02649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P spid="19" grpId="0" animBg="1"/>
      <p:bldP spid="20" grpId="0" animBg="1"/>
      <p:bldP spid="21" grpId="0" animBg="1"/>
      <p:bldP spid="2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Initial </a:t>
            </a:r>
            <a:r>
              <a:rPr lang="en-US" dirty="0" smtClean="0"/>
              <a:t>observations </a:t>
            </a:r>
            <a:r>
              <a:rPr lang="en-US" dirty="0"/>
              <a:t>(2)</a:t>
            </a:r>
          </a:p>
        </p:txBody>
      </p:sp>
      <p:sp>
        <p:nvSpPr>
          <p:cNvPr id="3" name="Content Placeholder 2"/>
          <p:cNvSpPr>
            <a:spLocks noGrp="1"/>
          </p:cNvSpPr>
          <p:nvPr>
            <p:ph idx="1"/>
          </p:nvPr>
        </p:nvSpPr>
        <p:spPr/>
        <p:txBody>
          <a:bodyPr/>
          <a:lstStyle/>
          <a:p>
            <a:r>
              <a:rPr lang="en-US" dirty="0" smtClean="0"/>
              <a:t>Required sampling rate </a:t>
            </a:r>
            <a:r>
              <a:rPr lang="en-US" dirty="0"/>
              <a:t>increased by worst-case assumption on income </a:t>
            </a:r>
            <a:r>
              <a:rPr lang="en-US" dirty="0" smtClean="0"/>
              <a:t>distribution</a:t>
            </a:r>
          </a:p>
          <a:p>
            <a:r>
              <a:rPr lang="en-US" dirty="0"/>
              <a:t>Possible </a:t>
            </a:r>
            <a:r>
              <a:rPr lang="en-US" dirty="0" smtClean="0"/>
              <a:t>response</a:t>
            </a:r>
          </a:p>
          <a:p>
            <a:pPr lvl="1"/>
            <a:r>
              <a:rPr lang="en-US" dirty="0" smtClean="0"/>
              <a:t>Find some </a:t>
            </a:r>
            <a:r>
              <a:rPr lang="en-US" dirty="0"/>
              <a:t>data </a:t>
            </a:r>
            <a:r>
              <a:rPr lang="en-US" dirty="0" smtClean="0"/>
              <a:t>on income distributions – previous rider survey?</a:t>
            </a:r>
          </a:p>
          <a:p>
            <a:pPr lvl="1"/>
            <a:r>
              <a:rPr lang="en-US" dirty="0" smtClean="0"/>
              <a:t>Compute income distribution of trips entering each stations</a:t>
            </a:r>
          </a:p>
          <a:p>
            <a:pPr lvl="1"/>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14</a:t>
            </a:fld>
            <a:endParaRPr lang="en-US"/>
          </a:p>
        </p:txBody>
      </p:sp>
    </p:spTree>
    <p:extLst>
      <p:ext uri="{BB962C8B-B14F-4D97-AF65-F5344CB8AC3E}">
        <p14:creationId xmlns:p14="http://schemas.microsoft.com/office/powerpoint/2010/main" val="38610032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Initial o</a:t>
            </a:r>
            <a:r>
              <a:rPr lang="en-US" dirty="0" smtClean="0"/>
              <a:t>bservations (3)</a:t>
            </a:r>
            <a:endParaRPr lang="en-US" dirty="0"/>
          </a:p>
        </p:txBody>
      </p:sp>
      <p:sp>
        <p:nvSpPr>
          <p:cNvPr id="3" name="Content Placeholder 2"/>
          <p:cNvSpPr>
            <a:spLocks noGrp="1"/>
          </p:cNvSpPr>
          <p:nvPr>
            <p:ph idx="1"/>
          </p:nvPr>
        </p:nvSpPr>
        <p:spPr>
          <a:xfrm>
            <a:off x="457200" y="1600200"/>
            <a:ext cx="8305800" cy="4525963"/>
          </a:xfrm>
        </p:spPr>
        <p:txBody>
          <a:bodyPr>
            <a:normAutofit fontScale="92500" lnSpcReduction="10000"/>
          </a:bodyPr>
          <a:lstStyle/>
          <a:p>
            <a:r>
              <a:rPr lang="en-US" dirty="0"/>
              <a:t>Uniform sampling rate for all entries at </a:t>
            </a:r>
            <a:r>
              <a:rPr lang="en-US" dirty="0" smtClean="0"/>
              <a:t>station:</a:t>
            </a:r>
            <a:endParaRPr lang="en-US" dirty="0"/>
          </a:p>
          <a:p>
            <a:pPr lvl="1"/>
            <a:r>
              <a:rPr lang="en-US" dirty="0" smtClean="0"/>
              <a:t>Oversamples </a:t>
            </a:r>
            <a:r>
              <a:rPr lang="en-US" dirty="0"/>
              <a:t>large flows</a:t>
            </a:r>
          </a:p>
          <a:p>
            <a:pPr lvl="1"/>
            <a:r>
              <a:rPr lang="en-US" dirty="0" smtClean="0"/>
              <a:t>Under-samples </a:t>
            </a:r>
            <a:r>
              <a:rPr lang="en-US" dirty="0"/>
              <a:t>others</a:t>
            </a:r>
          </a:p>
          <a:p>
            <a:pPr lvl="1"/>
            <a:r>
              <a:rPr lang="en-US" dirty="0"/>
              <a:t>Get lots of records from small flows that have no statistical </a:t>
            </a:r>
            <a:r>
              <a:rPr lang="en-US" dirty="0" smtClean="0"/>
              <a:t>significance</a:t>
            </a:r>
          </a:p>
          <a:p>
            <a:r>
              <a:rPr lang="en-US" dirty="0"/>
              <a:t>Possible </a:t>
            </a:r>
            <a:r>
              <a:rPr lang="en-US" dirty="0" smtClean="0"/>
              <a:t>response:  sample </a:t>
            </a:r>
            <a:r>
              <a:rPr lang="en-US" dirty="0"/>
              <a:t>at different rates</a:t>
            </a:r>
          </a:p>
          <a:p>
            <a:pPr lvl="1"/>
            <a:r>
              <a:rPr lang="en-US" dirty="0"/>
              <a:t>Compute rate for each within-scope exit-group</a:t>
            </a:r>
          </a:p>
          <a:p>
            <a:pPr lvl="1"/>
            <a:r>
              <a:rPr lang="en-US" dirty="0"/>
              <a:t>Decide what to do about small-flow cells</a:t>
            </a:r>
          </a:p>
          <a:p>
            <a:pPr lvl="1"/>
            <a:r>
              <a:rPr lang="en-US" dirty="0" smtClean="0"/>
              <a:t>Set </a:t>
            </a:r>
            <a:r>
              <a:rPr lang="en-US" dirty="0"/>
              <a:t>upper limits on large-flow cells</a:t>
            </a:r>
          </a:p>
          <a:p>
            <a:pPr lvl="1"/>
            <a:r>
              <a:rPr lang="en-US" dirty="0" smtClean="0"/>
              <a:t>Pre-screen </a:t>
            </a:r>
            <a:r>
              <a:rPr lang="en-US" dirty="0"/>
              <a:t>riders in the field</a:t>
            </a:r>
          </a:p>
          <a:p>
            <a:pPr lvl="1"/>
            <a:endParaRPr lang="en-US" dirty="0"/>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15</a:t>
            </a:fld>
            <a:endParaRPr lang="en-US"/>
          </a:p>
        </p:txBody>
      </p:sp>
    </p:spTree>
    <p:extLst>
      <p:ext uri="{BB962C8B-B14F-4D97-AF65-F5344CB8AC3E}">
        <p14:creationId xmlns:p14="http://schemas.microsoft.com/office/powerpoint/2010/main" val="16880431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100" dirty="0" smtClean="0"/>
              <a:t>Sampling quotas by exit </a:t>
            </a:r>
            <a:r>
              <a:rPr lang="en-US" sz="3100" dirty="0"/>
              <a:t>g</a:t>
            </a:r>
            <a:r>
              <a:rPr lang="en-US" sz="3100" dirty="0" smtClean="0"/>
              <a:t>roup</a:t>
            </a:r>
            <a:endParaRPr lang="en-US" sz="3100" dirty="0"/>
          </a:p>
        </p:txBody>
      </p:sp>
      <p:sp>
        <p:nvSpPr>
          <p:cNvPr id="3" name="Slide Number Placeholder 2"/>
          <p:cNvSpPr>
            <a:spLocks noGrp="1"/>
          </p:cNvSpPr>
          <p:nvPr>
            <p:ph type="sldNum" sz="quarter" idx="12"/>
          </p:nvPr>
        </p:nvSpPr>
        <p:spPr/>
        <p:txBody>
          <a:bodyPr/>
          <a:lstStyle/>
          <a:p>
            <a:fld id="{78E4894F-B402-4859-BADB-E1942E597E60}" type="slidenum">
              <a:rPr lang="en-US" smtClean="0"/>
              <a:t>16</a:t>
            </a:fld>
            <a:endParaRPr lang="en-US" dirty="0"/>
          </a:p>
        </p:txBody>
      </p:sp>
      <p:cxnSp>
        <p:nvCxnSpPr>
          <p:cNvPr id="144" name="Straight Connector 143"/>
          <p:cNvCxnSpPr/>
          <p:nvPr/>
        </p:nvCxnSpPr>
        <p:spPr>
          <a:xfrm>
            <a:off x="367851" y="3900729"/>
            <a:ext cx="381000" cy="0"/>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a:off x="367851" y="4053129"/>
            <a:ext cx="381000" cy="0"/>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a:off x="748851" y="3900729"/>
            <a:ext cx="0" cy="152400"/>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a:off x="367851" y="3900729"/>
            <a:ext cx="0" cy="152400"/>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86" name="Straight Arrow Connector 85"/>
          <p:cNvCxnSpPr/>
          <p:nvPr/>
        </p:nvCxnSpPr>
        <p:spPr>
          <a:xfrm flipV="1">
            <a:off x="955450" y="2638067"/>
            <a:ext cx="721217" cy="1070552"/>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53" name="Straight Arrow Connector 152"/>
          <p:cNvCxnSpPr/>
          <p:nvPr/>
        </p:nvCxnSpPr>
        <p:spPr>
          <a:xfrm flipV="1">
            <a:off x="955450" y="3391137"/>
            <a:ext cx="721217" cy="455598"/>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55" name="Straight Arrow Connector 154"/>
          <p:cNvCxnSpPr/>
          <p:nvPr/>
        </p:nvCxnSpPr>
        <p:spPr>
          <a:xfrm flipV="1">
            <a:off x="955450" y="3976929"/>
            <a:ext cx="721217" cy="2"/>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59" name="Straight Arrow Connector 158"/>
          <p:cNvCxnSpPr/>
          <p:nvPr/>
        </p:nvCxnSpPr>
        <p:spPr>
          <a:xfrm>
            <a:off x="955450" y="4118328"/>
            <a:ext cx="721217" cy="568209"/>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62" name="Straight Arrow Connector 161"/>
          <p:cNvCxnSpPr/>
          <p:nvPr/>
        </p:nvCxnSpPr>
        <p:spPr>
          <a:xfrm>
            <a:off x="955450" y="4256373"/>
            <a:ext cx="721217" cy="1039764"/>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132" name="TextBox 131"/>
          <p:cNvSpPr txBox="1"/>
          <p:nvPr/>
        </p:nvSpPr>
        <p:spPr>
          <a:xfrm>
            <a:off x="63051" y="3200400"/>
            <a:ext cx="990600" cy="646331"/>
          </a:xfrm>
          <a:prstGeom prst="rect">
            <a:avLst/>
          </a:prstGeom>
          <a:noFill/>
        </p:spPr>
        <p:txBody>
          <a:bodyPr wrap="square" rtlCol="0">
            <a:spAutoFit/>
          </a:bodyPr>
          <a:lstStyle/>
          <a:p>
            <a:pPr algn="ctr"/>
            <a:r>
              <a:rPr lang="en-US" dirty="0" smtClean="0"/>
              <a:t>Vienna Station</a:t>
            </a:r>
          </a:p>
        </p:txBody>
      </p:sp>
      <p:graphicFrame>
        <p:nvGraphicFramePr>
          <p:cNvPr id="6" name="Table 5"/>
          <p:cNvGraphicFramePr>
            <a:graphicFrameLocks noGrp="1"/>
          </p:cNvGraphicFramePr>
          <p:nvPr>
            <p:extLst>
              <p:ext uri="{D42A27DB-BD31-4B8C-83A1-F6EECF244321}">
                <p14:modId xmlns:p14="http://schemas.microsoft.com/office/powerpoint/2010/main" val="734743408"/>
              </p:ext>
            </p:extLst>
          </p:nvPr>
        </p:nvGraphicFramePr>
        <p:xfrm>
          <a:off x="1772991" y="1373429"/>
          <a:ext cx="6685209" cy="5120640"/>
        </p:xfrm>
        <a:graphic>
          <a:graphicData uri="http://schemas.openxmlformats.org/drawingml/2006/table">
            <a:tbl>
              <a:tblPr firstRow="1" bandRow="1">
                <a:tableStyleId>{5C22544A-7EE6-4342-B048-85BDC9FD1C3A}</a:tableStyleId>
              </a:tblPr>
              <a:tblGrid>
                <a:gridCol w="2037009"/>
                <a:gridCol w="838200"/>
                <a:gridCol w="832224"/>
                <a:gridCol w="916239"/>
                <a:gridCol w="916239"/>
                <a:gridCol w="1145298"/>
              </a:tblGrid>
              <a:tr h="357413">
                <a:tc rowSpan="2">
                  <a:txBody>
                    <a:bodyPr/>
                    <a:lstStyle/>
                    <a:p>
                      <a:pPr algn="l"/>
                      <a:r>
                        <a:rPr lang="en-US" dirty="0" smtClean="0"/>
                        <a:t>Exit</a:t>
                      </a:r>
                      <a:r>
                        <a:rPr lang="en-US" baseline="0" dirty="0" smtClean="0"/>
                        <a:t> Groups Sorted by Exit Volume</a:t>
                      </a:r>
                      <a:endParaRPr lang="en-US" dirty="0"/>
                    </a:p>
                  </a:txBody>
                  <a:tcPr anchor="ctr"/>
                </a:tc>
                <a:tc gridSpan="4">
                  <a:txBody>
                    <a:bodyPr/>
                    <a:lstStyle/>
                    <a:p>
                      <a:pPr algn="ctr"/>
                      <a:r>
                        <a:rPr lang="en-US" baseline="0" dirty="0" smtClean="0"/>
                        <a:t>Characteristics</a:t>
                      </a:r>
                      <a:endParaRPr lang="en-US" dirty="0"/>
                    </a:p>
                  </a:txBody>
                  <a:tcPr/>
                </a:tc>
                <a:tc hMerge="1">
                  <a:txBody>
                    <a:bodyPr/>
                    <a:lstStyle/>
                    <a:p>
                      <a:pPr marL="0" marR="0" indent="0" algn="r" defTabSz="914400" rtl="0" eaLnBrk="1" fontAlgn="auto" latinLnBrk="0" hangingPunct="1">
                        <a:lnSpc>
                          <a:spcPct val="100000"/>
                        </a:lnSpc>
                        <a:spcBef>
                          <a:spcPts val="0"/>
                        </a:spcBef>
                        <a:spcAft>
                          <a:spcPts val="0"/>
                        </a:spcAft>
                        <a:buClrTx/>
                        <a:buSzTx/>
                        <a:buFontTx/>
                        <a:buNone/>
                        <a:tabLst/>
                        <a:defRPr/>
                      </a:pPr>
                      <a:endParaRPr lang="en-US" dirty="0" smtClean="0"/>
                    </a:p>
                  </a:txBody>
                  <a:tcPr/>
                </a:tc>
                <a:tc hMerge="1">
                  <a:txBody>
                    <a:bodyPr/>
                    <a:lstStyle/>
                    <a:p>
                      <a:pPr marL="0" marR="0" indent="0" algn="r" defTabSz="914400" rtl="0" eaLnBrk="1" fontAlgn="auto" latinLnBrk="0" hangingPunct="1">
                        <a:lnSpc>
                          <a:spcPct val="100000"/>
                        </a:lnSpc>
                        <a:spcBef>
                          <a:spcPts val="0"/>
                        </a:spcBef>
                        <a:spcAft>
                          <a:spcPts val="0"/>
                        </a:spcAft>
                        <a:buClrTx/>
                        <a:buSzTx/>
                        <a:buFontTx/>
                        <a:buNone/>
                        <a:tabLst/>
                        <a:defRPr/>
                      </a:pPr>
                      <a:endParaRPr lang="en-US" dirty="0" smtClean="0"/>
                    </a:p>
                  </a:txBody>
                  <a:tcPr/>
                </a:tc>
                <a:tc hMerge="1">
                  <a:txBody>
                    <a:bodyPr/>
                    <a:lstStyle/>
                    <a:p>
                      <a:pPr algn="ctr"/>
                      <a:endParaRPr lang="en-US" dirty="0"/>
                    </a:p>
                  </a:txBody>
                  <a:tcPr/>
                </a:tc>
                <a:tc rowSpan="2">
                  <a:txBody>
                    <a:bodyPr/>
                    <a:lstStyle/>
                    <a:p>
                      <a:pPr algn="r"/>
                      <a:r>
                        <a:rPr lang="en-US" dirty="0" smtClean="0"/>
                        <a:t># of Entry Samples</a:t>
                      </a:r>
                      <a:endParaRPr lang="en-US" dirty="0"/>
                    </a:p>
                  </a:txBody>
                  <a:tcPr/>
                </a:tc>
              </a:tr>
              <a:tr h="357413">
                <a:tc vMerge="1">
                  <a:txBody>
                    <a:bodyPr/>
                    <a:lstStyle/>
                    <a:p>
                      <a:endParaRPr lang="en-US" dirty="0"/>
                    </a:p>
                  </a:txBody>
                  <a:tcPr/>
                </a:tc>
                <a:tc>
                  <a:txBody>
                    <a:bodyPr/>
                    <a:lstStyle/>
                    <a:p>
                      <a:pPr algn="r"/>
                      <a:r>
                        <a:rPr lang="en-US" dirty="0" smtClean="0"/>
                        <a:t>Flow</a:t>
                      </a:r>
                      <a:endParaRPr lang="en-US" dirty="0"/>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dirty="0" smtClean="0"/>
                        <a:t>#</a:t>
                      </a:r>
                      <a:r>
                        <a:rPr lang="en-US" dirty="0" err="1" smtClean="0"/>
                        <a:t>Samp</a:t>
                      </a:r>
                      <a:endParaRPr lang="en-US" dirty="0" smtClean="0"/>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dirty="0" err="1" smtClean="0"/>
                        <a:t>Samp</a:t>
                      </a:r>
                      <a:r>
                        <a:rPr lang="en-US" dirty="0" smtClean="0"/>
                        <a:t>%</a:t>
                      </a:r>
                    </a:p>
                  </a:txBody>
                  <a:tcPr/>
                </a:tc>
                <a:tc>
                  <a:txBody>
                    <a:bodyPr/>
                    <a:lstStyle/>
                    <a:p>
                      <a:pPr algn="r"/>
                      <a:r>
                        <a:rPr lang="en-US" b="1" dirty="0" smtClean="0">
                          <a:solidFill>
                            <a:srgbClr val="FF0000"/>
                          </a:solidFill>
                        </a:rPr>
                        <a:t>Scope%</a:t>
                      </a:r>
                      <a:endParaRPr lang="en-US" b="1" dirty="0">
                        <a:solidFill>
                          <a:srgbClr val="FF0000"/>
                        </a:solidFill>
                      </a:endParaRPr>
                    </a:p>
                  </a:txBody>
                  <a:tcPr/>
                </a:tc>
                <a:tc vMerge="1">
                  <a:txBody>
                    <a:bodyPr/>
                    <a:lstStyle/>
                    <a:p>
                      <a:endParaRPr lang="en-US" dirty="0"/>
                    </a:p>
                  </a:txBody>
                  <a:tcPr/>
                </a:tc>
              </a:tr>
              <a:tr h="357413">
                <a:tc>
                  <a:txBody>
                    <a:bodyPr/>
                    <a:lstStyle/>
                    <a:p>
                      <a:r>
                        <a:rPr lang="en-US" dirty="0" smtClean="0"/>
                        <a:t>Rosslyn-</a:t>
                      </a:r>
                      <a:r>
                        <a:rPr lang="en-US" dirty="0" err="1" smtClean="0"/>
                        <a:t>CapSouth</a:t>
                      </a:r>
                      <a:endParaRPr lang="en-US" dirty="0"/>
                    </a:p>
                  </a:txBody>
                  <a:tcPr/>
                </a:tc>
                <a:tc>
                  <a:txBody>
                    <a:bodyPr/>
                    <a:lstStyle/>
                    <a:p>
                      <a:pPr algn="r"/>
                      <a:r>
                        <a:rPr lang="en-US" dirty="0" smtClean="0"/>
                        <a:t>5,069</a:t>
                      </a:r>
                      <a:endParaRPr lang="en-US" dirty="0"/>
                    </a:p>
                  </a:txBody>
                  <a:tcPr/>
                </a:tc>
                <a:tc>
                  <a:txBody>
                    <a:bodyPr/>
                    <a:lstStyle/>
                    <a:p>
                      <a:pPr algn="r"/>
                      <a:r>
                        <a:rPr lang="en-US" dirty="0" smtClean="0"/>
                        <a:t>95</a:t>
                      </a:r>
                      <a:endParaRPr lang="en-US" dirty="0"/>
                    </a:p>
                  </a:txBody>
                  <a:tcPr/>
                </a:tc>
                <a:tc>
                  <a:txBody>
                    <a:bodyPr/>
                    <a:lstStyle/>
                    <a:p>
                      <a:pPr algn="r"/>
                      <a:r>
                        <a:rPr lang="en-US" dirty="0" smtClean="0"/>
                        <a:t>1.9%</a:t>
                      </a:r>
                      <a:endParaRPr lang="en-US" dirty="0"/>
                    </a:p>
                  </a:txBody>
                  <a:tcPr/>
                </a:tc>
                <a:tc>
                  <a:txBody>
                    <a:bodyPr/>
                    <a:lstStyle/>
                    <a:p>
                      <a:pPr algn="r"/>
                      <a:r>
                        <a:rPr lang="en-US" dirty="0" smtClean="0"/>
                        <a:t>49%</a:t>
                      </a:r>
                      <a:endParaRPr lang="en-US" dirty="0"/>
                    </a:p>
                  </a:txBody>
                  <a:tcPr/>
                </a:tc>
                <a:tc>
                  <a:txBody>
                    <a:bodyPr/>
                    <a:lstStyle/>
                    <a:p>
                      <a:pPr algn="r"/>
                      <a:r>
                        <a:rPr lang="en-US" dirty="0" smtClean="0"/>
                        <a:t>196</a:t>
                      </a:r>
                      <a:endParaRPr lang="en-US" dirty="0"/>
                    </a:p>
                  </a:txBody>
                  <a:tcPr/>
                </a:tc>
              </a:tr>
              <a:tr h="357413">
                <a:tc>
                  <a:txBody>
                    <a:bodyPr/>
                    <a:lstStyle/>
                    <a:p>
                      <a:r>
                        <a:rPr lang="en-US" dirty="0" err="1" smtClean="0"/>
                        <a:t>Dupont-Union.Sta</a:t>
                      </a:r>
                      <a:endParaRPr lang="en-US" dirty="0"/>
                    </a:p>
                  </a:txBody>
                  <a:tcPr/>
                </a:tc>
                <a:tc>
                  <a:txBody>
                    <a:bodyPr/>
                    <a:lstStyle/>
                    <a:p>
                      <a:pPr algn="r"/>
                      <a:r>
                        <a:rPr lang="en-US" dirty="0" smtClean="0"/>
                        <a:t>1,860</a:t>
                      </a:r>
                      <a:endParaRPr lang="en-US" dirty="0"/>
                    </a:p>
                  </a:txBody>
                  <a:tcPr/>
                </a:tc>
                <a:tc>
                  <a:txBody>
                    <a:bodyPr/>
                    <a:lstStyle/>
                    <a:p>
                      <a:pPr algn="r"/>
                      <a:r>
                        <a:rPr lang="en-US" dirty="0" smtClean="0"/>
                        <a:t>+92</a:t>
                      </a:r>
                      <a:endParaRPr lang="en-US" dirty="0"/>
                    </a:p>
                  </a:txBody>
                  <a:tcPr/>
                </a:tc>
                <a:tc>
                  <a:txBody>
                    <a:bodyPr/>
                    <a:lstStyle/>
                    <a:p>
                      <a:pPr algn="r"/>
                      <a:r>
                        <a:rPr lang="en-US" dirty="0" smtClean="0"/>
                        <a:t>4.9%</a:t>
                      </a:r>
                      <a:endParaRPr lang="en-US" dirty="0"/>
                    </a:p>
                  </a:txBody>
                  <a:tcPr/>
                </a:tc>
                <a:tc>
                  <a:txBody>
                    <a:bodyPr/>
                    <a:lstStyle/>
                    <a:p>
                      <a:pPr algn="r"/>
                      <a:r>
                        <a:rPr lang="en-US" dirty="0" smtClean="0"/>
                        <a:t>67%</a:t>
                      </a:r>
                      <a:endParaRPr lang="en-US" dirty="0"/>
                    </a:p>
                  </a:txBody>
                  <a:tcPr/>
                </a:tc>
                <a:tc>
                  <a:txBody>
                    <a:bodyPr/>
                    <a:lstStyle/>
                    <a:p>
                      <a:pPr algn="r"/>
                      <a:r>
                        <a:rPr lang="en-US" dirty="0" smtClean="0"/>
                        <a:t>507</a:t>
                      </a:r>
                      <a:endParaRPr lang="en-US" dirty="0"/>
                    </a:p>
                  </a:txBody>
                  <a:tcPr/>
                </a:tc>
              </a:tr>
              <a:tr h="357413">
                <a:tc>
                  <a:txBody>
                    <a:bodyPr/>
                    <a:lstStyle/>
                    <a:p>
                      <a:r>
                        <a:rPr lang="en-US" dirty="0" err="1" smtClean="0"/>
                        <a:t>E.Falls.Ch-Ct.House</a:t>
                      </a:r>
                      <a:endParaRPr lang="en-US" dirty="0"/>
                    </a:p>
                  </a:txBody>
                  <a:tcPr/>
                </a:tc>
                <a:tc>
                  <a:txBody>
                    <a:bodyPr/>
                    <a:lstStyle/>
                    <a:p>
                      <a:pPr algn="r"/>
                      <a:r>
                        <a:rPr lang="en-US" dirty="0" smtClean="0"/>
                        <a:t>1,006</a:t>
                      </a:r>
                      <a:endParaRPr lang="en-US" dirty="0"/>
                    </a:p>
                  </a:txBody>
                  <a:tcPr/>
                </a:tc>
                <a:tc>
                  <a:txBody>
                    <a:bodyPr/>
                    <a:lstStyle/>
                    <a:p>
                      <a:pPr algn="r"/>
                      <a:r>
                        <a:rPr lang="en-US" dirty="0" smtClean="0"/>
                        <a:t>+88</a:t>
                      </a:r>
                      <a:endParaRPr lang="en-US" dirty="0"/>
                    </a:p>
                  </a:txBody>
                  <a:tcPr/>
                </a:tc>
                <a:tc>
                  <a:txBody>
                    <a:bodyPr/>
                    <a:lstStyle/>
                    <a:p>
                      <a:pPr algn="r"/>
                      <a:r>
                        <a:rPr lang="en-US" dirty="0" smtClean="0"/>
                        <a:t>8.7%</a:t>
                      </a:r>
                      <a:endParaRPr lang="en-US" dirty="0"/>
                    </a:p>
                  </a:txBody>
                  <a:tcPr/>
                </a:tc>
                <a:tc>
                  <a:txBody>
                    <a:bodyPr/>
                    <a:lstStyle/>
                    <a:p>
                      <a:pPr algn="r"/>
                      <a:r>
                        <a:rPr lang="en-US" dirty="0" smtClean="0"/>
                        <a:t>77%</a:t>
                      </a:r>
                      <a:endParaRPr lang="en-US" dirty="0"/>
                    </a:p>
                  </a:txBody>
                  <a:tcPr/>
                </a:tc>
                <a:tc>
                  <a:txBody>
                    <a:bodyPr/>
                    <a:lstStyle/>
                    <a:p>
                      <a:pPr algn="r"/>
                      <a:r>
                        <a:rPr lang="en-US" dirty="0" smtClean="0"/>
                        <a:t>899</a:t>
                      </a:r>
                      <a:endParaRPr lang="en-US" dirty="0"/>
                    </a:p>
                  </a:txBody>
                  <a:tcPr/>
                </a:tc>
              </a:tr>
              <a:tr h="357413">
                <a:tc>
                  <a:txBody>
                    <a:bodyPr/>
                    <a:lstStyle/>
                    <a:p>
                      <a:r>
                        <a:rPr lang="en-US" dirty="0" err="1" smtClean="0"/>
                        <a:t>Nat.Arpt-Arl.Cem</a:t>
                      </a:r>
                      <a:endParaRPr lang="en-US" dirty="0"/>
                    </a:p>
                  </a:txBody>
                  <a:tcPr/>
                </a:tc>
                <a:tc>
                  <a:txBody>
                    <a:bodyPr/>
                    <a:lstStyle/>
                    <a:p>
                      <a:pPr algn="r"/>
                      <a:r>
                        <a:rPr lang="en-US" dirty="0" smtClean="0"/>
                        <a:t>712</a:t>
                      </a:r>
                      <a:endParaRPr lang="en-US" dirty="0"/>
                    </a:p>
                  </a:txBody>
                  <a:tcPr/>
                </a:tc>
                <a:tc>
                  <a:txBody>
                    <a:bodyPr/>
                    <a:lstStyle/>
                    <a:p>
                      <a:pPr algn="r"/>
                      <a:r>
                        <a:rPr lang="en-US" dirty="0" smtClean="0"/>
                        <a:t>+85</a:t>
                      </a:r>
                      <a:endParaRPr lang="en-US" dirty="0"/>
                    </a:p>
                  </a:txBody>
                  <a:tcPr/>
                </a:tc>
                <a:tc>
                  <a:txBody>
                    <a:bodyPr/>
                    <a:lstStyle/>
                    <a:p>
                      <a:pPr algn="r"/>
                      <a:r>
                        <a:rPr lang="en-US" b="1" i="1" dirty="0" smtClean="0">
                          <a:solidFill>
                            <a:srgbClr val="00B050"/>
                          </a:solidFill>
                        </a:rPr>
                        <a:t>11.9%</a:t>
                      </a:r>
                      <a:endParaRPr lang="en-US" b="1" i="1" dirty="0">
                        <a:solidFill>
                          <a:srgbClr val="00B050"/>
                        </a:solidFill>
                      </a:endParaRPr>
                    </a:p>
                  </a:txBody>
                  <a:tcPr/>
                </a:tc>
                <a:tc>
                  <a:txBody>
                    <a:bodyPr/>
                    <a:lstStyle/>
                    <a:p>
                      <a:pPr algn="r"/>
                      <a:r>
                        <a:rPr lang="en-US" b="1" i="1" dirty="0" smtClean="0">
                          <a:solidFill>
                            <a:srgbClr val="00B050"/>
                          </a:solidFill>
                        </a:rPr>
                        <a:t>84%</a:t>
                      </a:r>
                      <a:endParaRPr lang="en-US" b="1" i="1" dirty="0">
                        <a:solidFill>
                          <a:srgbClr val="00B050"/>
                        </a:solidFill>
                      </a:endParaRPr>
                    </a:p>
                  </a:txBody>
                  <a:tcPr/>
                </a:tc>
                <a:tc>
                  <a:txBody>
                    <a:bodyPr/>
                    <a:lstStyle/>
                    <a:p>
                      <a:pPr algn="r"/>
                      <a:r>
                        <a:rPr lang="en-US" dirty="0" smtClean="0"/>
                        <a:t>1,230</a:t>
                      </a:r>
                      <a:endParaRPr lang="en-US" dirty="0"/>
                    </a:p>
                  </a:txBody>
                  <a:tcPr/>
                </a:tc>
              </a:tr>
              <a:tr h="35741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Archives-L’Enfant</a:t>
                      </a:r>
                      <a:endParaRPr lang="en-US" dirty="0"/>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dirty="0" smtClean="0"/>
                        <a:t>550</a:t>
                      </a:r>
                      <a:endParaRPr lang="en-US" dirty="0"/>
                    </a:p>
                  </a:txBody>
                  <a:tcPr/>
                </a:tc>
                <a:tc>
                  <a:txBody>
                    <a:bodyPr/>
                    <a:lstStyle/>
                    <a:p>
                      <a:pPr algn="r"/>
                      <a:r>
                        <a:rPr lang="en-US" dirty="0" smtClean="0"/>
                        <a:t>82</a:t>
                      </a:r>
                      <a:endParaRPr lang="en-US" dirty="0"/>
                    </a:p>
                  </a:txBody>
                  <a:tcPr/>
                </a:tc>
                <a:tc>
                  <a:txBody>
                    <a:bodyPr/>
                    <a:lstStyle/>
                    <a:p>
                      <a:pPr algn="r"/>
                      <a:r>
                        <a:rPr lang="en-US" dirty="0" smtClean="0"/>
                        <a:t>14.9%</a:t>
                      </a:r>
                      <a:endParaRPr lang="en-US" dirty="0"/>
                    </a:p>
                  </a:txBody>
                  <a:tcPr/>
                </a:tc>
                <a:tc>
                  <a:txBody>
                    <a:bodyPr/>
                    <a:lstStyle/>
                    <a:p>
                      <a:pPr algn="r"/>
                      <a:r>
                        <a:rPr lang="en-US" dirty="0" smtClean="0"/>
                        <a:t>90%</a:t>
                      </a:r>
                      <a:endParaRPr lang="en-US" dirty="0"/>
                    </a:p>
                  </a:txBody>
                  <a:tcPr/>
                </a:tc>
                <a:tc>
                  <a:txBody>
                    <a:bodyPr/>
                    <a:lstStyle/>
                    <a:p>
                      <a:pPr algn="r"/>
                      <a:r>
                        <a:rPr lang="en-US" dirty="0" smtClean="0"/>
                        <a:t>1,540</a:t>
                      </a:r>
                      <a:endParaRPr lang="en-US" dirty="0"/>
                    </a:p>
                  </a:txBody>
                  <a:tcPr/>
                </a:tc>
              </a:tr>
              <a:tr h="357413">
                <a:tc>
                  <a:txBody>
                    <a:bodyPr/>
                    <a:lstStyle/>
                    <a:p>
                      <a:r>
                        <a:rPr lang="en-US" dirty="0" smtClean="0"/>
                        <a:t>Vienna-</a:t>
                      </a:r>
                      <a:r>
                        <a:rPr lang="en-US" dirty="0" err="1" smtClean="0"/>
                        <a:t>W.Falls.Ch</a:t>
                      </a:r>
                      <a:endParaRPr lang="en-US" dirty="0"/>
                    </a:p>
                  </a:txBody>
                  <a:tcPr/>
                </a:tc>
                <a:tc>
                  <a:txBody>
                    <a:bodyPr/>
                    <a:lstStyle/>
                    <a:p>
                      <a:pPr algn="r"/>
                      <a:r>
                        <a:rPr lang="en-US" dirty="0" smtClean="0"/>
                        <a:t>261</a:t>
                      </a:r>
                      <a:endParaRPr lang="en-US" dirty="0"/>
                    </a:p>
                  </a:txBody>
                  <a:tcPr/>
                </a:tc>
                <a:tc>
                  <a:txBody>
                    <a:bodyPr/>
                    <a:lstStyle/>
                    <a:p>
                      <a:pPr algn="r"/>
                      <a:r>
                        <a:rPr lang="en-US" dirty="0" smtClean="0"/>
                        <a:t>71</a:t>
                      </a:r>
                      <a:endParaRPr lang="en-US" dirty="0"/>
                    </a:p>
                  </a:txBody>
                  <a:tcPr/>
                </a:tc>
                <a:tc>
                  <a:txBody>
                    <a:bodyPr/>
                    <a:lstStyle/>
                    <a:p>
                      <a:pPr algn="r"/>
                      <a:r>
                        <a:rPr lang="en-US" dirty="0" smtClean="0"/>
                        <a:t>27.2%</a:t>
                      </a:r>
                      <a:endParaRPr lang="en-US" dirty="0"/>
                    </a:p>
                  </a:txBody>
                  <a:tcPr/>
                </a:tc>
                <a:tc>
                  <a:txBody>
                    <a:bodyPr/>
                    <a:lstStyle/>
                    <a:p>
                      <a:pPr algn="r"/>
                      <a:r>
                        <a:rPr lang="en-US" dirty="0" smtClean="0"/>
                        <a:t>92%</a:t>
                      </a:r>
                      <a:endParaRPr lang="en-US" dirty="0"/>
                    </a:p>
                  </a:txBody>
                  <a:tcPr/>
                </a:tc>
                <a:tc>
                  <a:txBody>
                    <a:bodyPr/>
                    <a:lstStyle/>
                    <a:p>
                      <a:pPr algn="r"/>
                      <a:r>
                        <a:rPr lang="en-US" dirty="0" smtClean="0"/>
                        <a:t>2,812</a:t>
                      </a:r>
                      <a:endParaRPr lang="en-US" dirty="0"/>
                    </a:p>
                  </a:txBody>
                  <a:tcPr/>
                </a:tc>
              </a:tr>
              <a:tr h="357413">
                <a:tc>
                  <a:txBody>
                    <a:bodyPr/>
                    <a:lstStyle/>
                    <a:p>
                      <a:r>
                        <a:rPr lang="en-US" dirty="0" err="1" smtClean="0"/>
                        <a:t>Congr.Hts-Wfront</a:t>
                      </a:r>
                      <a:endParaRPr lang="en-US" dirty="0"/>
                    </a:p>
                  </a:txBody>
                  <a:tcPr/>
                </a:tc>
                <a:tc>
                  <a:txBody>
                    <a:bodyPr/>
                    <a:lstStyle/>
                    <a:p>
                      <a:pPr algn="r"/>
                      <a:r>
                        <a:rPr lang="en-US" dirty="0" smtClean="0"/>
                        <a:t>189</a:t>
                      </a:r>
                      <a:endParaRPr lang="en-US" dirty="0"/>
                    </a:p>
                  </a:txBody>
                  <a:tcPr/>
                </a:tc>
                <a:tc>
                  <a:txBody>
                    <a:bodyPr/>
                    <a:lstStyle/>
                    <a:p>
                      <a:pPr algn="r"/>
                      <a:r>
                        <a:rPr lang="en-US" dirty="0" smtClean="0"/>
                        <a:t>64</a:t>
                      </a:r>
                      <a:endParaRPr lang="en-US" dirty="0"/>
                    </a:p>
                  </a:txBody>
                  <a:tcPr/>
                </a:tc>
                <a:tc>
                  <a:txBody>
                    <a:bodyPr/>
                    <a:lstStyle/>
                    <a:p>
                      <a:pPr algn="r"/>
                      <a:r>
                        <a:rPr lang="en-US" dirty="0" smtClean="0"/>
                        <a:t>33.9%</a:t>
                      </a:r>
                      <a:endParaRPr lang="en-US" dirty="0"/>
                    </a:p>
                  </a:txBody>
                  <a:tcPr/>
                </a:tc>
                <a:tc>
                  <a:txBody>
                    <a:bodyPr/>
                    <a:lstStyle/>
                    <a:p>
                      <a:pPr algn="r"/>
                      <a:r>
                        <a:rPr lang="en-US" dirty="0" smtClean="0"/>
                        <a:t>93%</a:t>
                      </a:r>
                      <a:endParaRPr lang="en-US" dirty="0"/>
                    </a:p>
                  </a:txBody>
                  <a:tcPr/>
                </a:tc>
                <a:tc>
                  <a:txBody>
                    <a:bodyPr/>
                    <a:lstStyle/>
                    <a:p>
                      <a:pPr algn="r"/>
                      <a:r>
                        <a:rPr lang="en-US" dirty="0" smtClean="0"/>
                        <a:t>3,505</a:t>
                      </a:r>
                      <a:endParaRPr lang="en-US" dirty="0"/>
                    </a:p>
                  </a:txBody>
                  <a:tcPr/>
                </a:tc>
              </a:tr>
              <a:tr h="357413">
                <a:tc>
                  <a:txBody>
                    <a:bodyPr/>
                    <a:lstStyle/>
                    <a:p>
                      <a:r>
                        <a:rPr lang="en-US" dirty="0" smtClean="0"/>
                        <a:t>              :</a:t>
                      </a:r>
                      <a:endParaRPr lang="en-US" dirty="0"/>
                    </a:p>
                  </a:txBody>
                  <a:tcPr/>
                </a:tc>
                <a:tc>
                  <a:txBody>
                    <a:bodyPr/>
                    <a:lstStyle/>
                    <a:p>
                      <a:pPr algn="ctr"/>
                      <a:r>
                        <a:rPr lang="en-US" dirty="0" smtClean="0"/>
                        <a:t>       :</a:t>
                      </a:r>
                      <a:endParaRPr lang="en-US" dirty="0"/>
                    </a:p>
                  </a:txBody>
                  <a:tcPr/>
                </a:tc>
                <a:tc>
                  <a:txBody>
                    <a:bodyPr/>
                    <a:lstStyle/>
                    <a:p>
                      <a:pPr algn="ctr"/>
                      <a:r>
                        <a:rPr lang="en-US" dirty="0" smtClean="0"/>
                        <a:t>       :</a:t>
                      </a:r>
                      <a:endParaRPr lang="en-US" dirty="0"/>
                    </a:p>
                  </a:txBody>
                  <a:tcPr/>
                </a:tc>
                <a:tc>
                  <a:txBody>
                    <a:bodyPr/>
                    <a:lstStyle/>
                    <a:p>
                      <a:pPr algn="ctr"/>
                      <a:r>
                        <a:rPr lang="en-US" dirty="0" smtClean="0"/>
                        <a:t>:</a:t>
                      </a:r>
                      <a:endParaRPr lang="en-US" dirty="0"/>
                    </a:p>
                  </a:txBody>
                  <a:tcPr/>
                </a:tc>
                <a:tc>
                  <a:txBody>
                    <a:bodyPr/>
                    <a:lstStyle/>
                    <a:p>
                      <a:pPr algn="ctr"/>
                      <a:r>
                        <a:rPr lang="en-US" dirty="0" smtClean="0"/>
                        <a:t>  :</a:t>
                      </a:r>
                      <a:endParaRPr lang="en-US" dirty="0"/>
                    </a:p>
                  </a:txBody>
                  <a:tcPr/>
                </a:tc>
                <a:tc>
                  <a:txBody>
                    <a:bodyPr/>
                    <a:lstStyle/>
                    <a:p>
                      <a:pPr algn="ctr"/>
                      <a:r>
                        <a:rPr lang="en-US" dirty="0" smtClean="0"/>
                        <a:t>      :</a:t>
                      </a:r>
                      <a:endParaRPr lang="en-US" dirty="0"/>
                    </a:p>
                  </a:txBody>
                  <a:tcPr/>
                </a:tc>
              </a:tr>
              <a:tr h="357413">
                <a:tc>
                  <a:txBody>
                    <a:bodyPr/>
                    <a:lstStyle/>
                    <a:p>
                      <a:r>
                        <a:rPr lang="en-US" dirty="0" smtClean="0"/>
                        <a:t>              :</a:t>
                      </a:r>
                      <a:endParaRPr lang="en-US" dirty="0"/>
                    </a:p>
                  </a:txBody>
                  <a:tcPr/>
                </a:tc>
                <a:tc>
                  <a:txBody>
                    <a:bodyPr/>
                    <a:lstStyle/>
                    <a:p>
                      <a:pPr algn="ctr"/>
                      <a:r>
                        <a:rPr lang="en-US" dirty="0" smtClean="0"/>
                        <a:t>       :</a:t>
                      </a:r>
                      <a:endParaRPr lang="en-US" dirty="0"/>
                    </a:p>
                  </a:txBody>
                  <a:tcPr/>
                </a:tc>
                <a:tc>
                  <a:txBody>
                    <a:bodyPr/>
                    <a:lstStyle/>
                    <a:p>
                      <a:pPr algn="ctr"/>
                      <a:r>
                        <a:rPr lang="en-US" dirty="0" smtClean="0"/>
                        <a:t>       :</a:t>
                      </a:r>
                      <a:endParaRPr lang="en-US" dirty="0"/>
                    </a:p>
                  </a:txBody>
                  <a:tcPr/>
                </a:tc>
                <a:tc>
                  <a:txBody>
                    <a:bodyPr/>
                    <a:lstStyle/>
                    <a:p>
                      <a:pPr algn="ctr"/>
                      <a:r>
                        <a:rPr lang="en-US" dirty="0" smtClean="0"/>
                        <a:t>:</a:t>
                      </a:r>
                      <a:endParaRPr lang="en-US" dirty="0"/>
                    </a:p>
                  </a:txBody>
                  <a:tcPr/>
                </a:tc>
                <a:tc>
                  <a:txBody>
                    <a:bodyPr/>
                    <a:lstStyle/>
                    <a:p>
                      <a:pPr algn="ctr"/>
                      <a:r>
                        <a:rPr lang="en-US" dirty="0" smtClean="0"/>
                        <a:t>  :</a:t>
                      </a:r>
                      <a:endParaRPr lang="en-US" dirty="0"/>
                    </a:p>
                  </a:txBody>
                  <a:tcPr/>
                </a:tc>
                <a:tc>
                  <a:txBody>
                    <a:bodyPr/>
                    <a:lstStyle/>
                    <a:p>
                      <a:r>
                        <a:rPr lang="en-US" dirty="0" smtClean="0"/>
                        <a:t>           :</a:t>
                      </a:r>
                      <a:endParaRPr lang="en-US" dirty="0"/>
                    </a:p>
                  </a:txBody>
                  <a:tcPr/>
                </a:tc>
              </a:tr>
              <a:tr h="357413">
                <a:tc>
                  <a:txBody>
                    <a:bodyPr/>
                    <a:lstStyle/>
                    <a:p>
                      <a:r>
                        <a:rPr lang="en-US" dirty="0" smtClean="0"/>
                        <a:t>Franc-Huntington</a:t>
                      </a:r>
                      <a:endParaRPr lang="en-US" dirty="0"/>
                    </a:p>
                  </a:txBody>
                  <a:tcPr/>
                </a:tc>
                <a:tc>
                  <a:txBody>
                    <a:bodyPr/>
                    <a:lstStyle/>
                    <a:p>
                      <a:pPr algn="r"/>
                      <a:r>
                        <a:rPr lang="en-US" dirty="0" smtClean="0"/>
                        <a:t>18</a:t>
                      </a:r>
                      <a:endParaRPr lang="en-US" dirty="0"/>
                    </a:p>
                  </a:txBody>
                  <a:tcPr/>
                </a:tc>
                <a:tc>
                  <a:txBody>
                    <a:bodyPr/>
                    <a:lstStyle/>
                    <a:p>
                      <a:pPr algn="r"/>
                      <a:r>
                        <a:rPr lang="en-US" dirty="0" smtClean="0"/>
                        <a:t>16</a:t>
                      </a:r>
                      <a:endParaRPr lang="en-US" dirty="0"/>
                    </a:p>
                  </a:txBody>
                  <a:tcPr/>
                </a:tc>
                <a:tc>
                  <a:txBody>
                    <a:bodyPr/>
                    <a:lstStyle/>
                    <a:p>
                      <a:pPr algn="r"/>
                      <a:r>
                        <a:rPr lang="en-US" dirty="0" smtClean="0"/>
                        <a:t>88.9%</a:t>
                      </a:r>
                      <a:endParaRPr lang="en-US" dirty="0"/>
                    </a:p>
                  </a:txBody>
                  <a:tcPr/>
                </a:tc>
                <a:tc>
                  <a:txBody>
                    <a:bodyPr/>
                    <a:lstStyle/>
                    <a:p>
                      <a:pPr algn="r"/>
                      <a:r>
                        <a:rPr lang="en-US" dirty="0" smtClean="0"/>
                        <a:t>99.9%</a:t>
                      </a:r>
                      <a:endParaRPr lang="en-US" dirty="0"/>
                    </a:p>
                  </a:txBody>
                  <a:tcPr/>
                </a:tc>
                <a:tc>
                  <a:txBody>
                    <a:bodyPr/>
                    <a:lstStyle/>
                    <a:p>
                      <a:pPr algn="r"/>
                      <a:r>
                        <a:rPr lang="en-US" dirty="0" smtClean="0"/>
                        <a:t>9,189</a:t>
                      </a:r>
                      <a:endParaRPr lang="en-US" dirty="0"/>
                    </a:p>
                  </a:txBody>
                  <a:tcPr/>
                </a:tc>
              </a:tr>
              <a:tr h="357413">
                <a:tc>
                  <a:txBody>
                    <a:bodyPr/>
                    <a:lstStyle/>
                    <a:p>
                      <a:r>
                        <a:rPr lang="en-US" dirty="0" err="1" smtClean="0"/>
                        <a:t>Benning.Rd</a:t>
                      </a:r>
                      <a:r>
                        <a:rPr lang="en-US" dirty="0" smtClean="0"/>
                        <a:t>-Largo</a:t>
                      </a:r>
                      <a:endParaRPr lang="en-US" dirty="0"/>
                    </a:p>
                  </a:txBody>
                  <a:tcPr/>
                </a:tc>
                <a:tc>
                  <a:txBody>
                    <a:bodyPr/>
                    <a:lstStyle/>
                    <a:p>
                      <a:pPr algn="r"/>
                      <a:r>
                        <a:rPr lang="en-US" dirty="0" smtClean="0"/>
                        <a:t>4</a:t>
                      </a:r>
                      <a:endParaRPr lang="en-US" dirty="0"/>
                    </a:p>
                  </a:txBody>
                  <a:tcPr/>
                </a:tc>
                <a:tc>
                  <a:txBody>
                    <a:bodyPr/>
                    <a:lstStyle/>
                    <a:p>
                      <a:pPr algn="r"/>
                      <a:r>
                        <a:rPr lang="en-US" dirty="0" smtClean="0"/>
                        <a:t>4</a:t>
                      </a:r>
                      <a:endParaRPr lang="en-US" dirty="0"/>
                    </a:p>
                  </a:txBody>
                  <a:tcPr/>
                </a:tc>
                <a:tc>
                  <a:txBody>
                    <a:bodyPr/>
                    <a:lstStyle/>
                    <a:p>
                      <a:pPr algn="r"/>
                      <a:r>
                        <a:rPr lang="en-US" dirty="0" smtClean="0"/>
                        <a:t>100.0%</a:t>
                      </a:r>
                      <a:endParaRPr lang="en-US" dirty="0"/>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dirty="0" smtClean="0"/>
                        <a:t>100.0%</a:t>
                      </a:r>
                    </a:p>
                  </a:txBody>
                  <a:tcPr/>
                </a:tc>
                <a:tc>
                  <a:txBody>
                    <a:bodyPr/>
                    <a:lstStyle/>
                    <a:p>
                      <a:pPr algn="r"/>
                      <a:r>
                        <a:rPr lang="en-US" dirty="0" smtClean="0"/>
                        <a:t>10,338</a:t>
                      </a:r>
                      <a:endParaRPr lang="en-US" dirty="0"/>
                    </a:p>
                  </a:txBody>
                  <a:tcPr/>
                </a:tc>
              </a:tr>
              <a:tr h="357413">
                <a:tc>
                  <a:txBody>
                    <a:bodyPr/>
                    <a:lstStyle/>
                    <a:p>
                      <a:r>
                        <a:rPr lang="en-US" dirty="0" smtClean="0"/>
                        <a:t>Total exits</a:t>
                      </a:r>
                      <a:endParaRPr lang="en-US" dirty="0"/>
                    </a:p>
                  </a:txBody>
                  <a:tcPr/>
                </a:tc>
                <a:tc>
                  <a:txBody>
                    <a:bodyPr/>
                    <a:lstStyle/>
                    <a:p>
                      <a:pPr algn="r"/>
                      <a:r>
                        <a:rPr lang="en-US" dirty="0" smtClean="0"/>
                        <a:t>10,338</a:t>
                      </a:r>
                      <a:endParaRPr lang="en-US" dirty="0"/>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dirty="0" smtClean="0"/>
                        <a:t> ---</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 ---</a:t>
                      </a:r>
                      <a:endParaRPr lang="en-US" dirty="0"/>
                    </a:p>
                  </a:txBody>
                  <a:tcPr/>
                </a:tc>
                <a:tc>
                  <a:txBody>
                    <a:bodyPr/>
                    <a:lstStyle/>
                    <a:p>
                      <a:pPr algn="ctr"/>
                      <a:r>
                        <a:rPr lang="en-US" dirty="0" smtClean="0"/>
                        <a:t> ---</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        ---</a:t>
                      </a:r>
                      <a:endParaRPr lang="en-US" dirty="0"/>
                    </a:p>
                  </a:txBody>
                  <a:tcPr/>
                </a:tc>
              </a:tr>
            </a:tbl>
          </a:graphicData>
        </a:graphic>
      </p:graphicFrame>
      <p:sp>
        <p:nvSpPr>
          <p:cNvPr id="4" name="TextBox 3"/>
          <p:cNvSpPr txBox="1"/>
          <p:nvPr/>
        </p:nvSpPr>
        <p:spPr>
          <a:xfrm>
            <a:off x="205255" y="1371600"/>
            <a:ext cx="1448067" cy="646331"/>
          </a:xfrm>
          <a:prstGeom prst="rect">
            <a:avLst/>
          </a:prstGeom>
          <a:noFill/>
        </p:spPr>
        <p:txBody>
          <a:bodyPr wrap="square" rtlCol="0">
            <a:spAutoFit/>
          </a:bodyPr>
          <a:lstStyle/>
          <a:p>
            <a:r>
              <a:rPr lang="en-US" b="1" dirty="0" err="1" smtClean="0">
                <a:solidFill>
                  <a:srgbClr val="FF0000"/>
                </a:solidFill>
              </a:rPr>
              <a:t>Conf</a:t>
            </a:r>
            <a:r>
              <a:rPr lang="en-US" b="1" dirty="0" smtClean="0">
                <a:solidFill>
                  <a:srgbClr val="FF0000"/>
                </a:solidFill>
              </a:rPr>
              <a:t> = 95%</a:t>
            </a:r>
          </a:p>
          <a:p>
            <a:r>
              <a:rPr lang="en-US" b="1" dirty="0" smtClean="0">
                <a:solidFill>
                  <a:srgbClr val="FF0000"/>
                </a:solidFill>
              </a:rPr>
              <a:t>MOE =10%</a:t>
            </a:r>
            <a:endParaRPr lang="en-US" b="1" dirty="0">
              <a:solidFill>
                <a:srgbClr val="FF0000"/>
              </a:solidFill>
            </a:endParaRPr>
          </a:p>
        </p:txBody>
      </p:sp>
      <p:sp>
        <p:nvSpPr>
          <p:cNvPr id="5" name="Left Arrow 4"/>
          <p:cNvSpPr/>
          <p:nvPr/>
        </p:nvSpPr>
        <p:spPr>
          <a:xfrm>
            <a:off x="8534400" y="2133600"/>
            <a:ext cx="304800" cy="3048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Left Arrow 16"/>
          <p:cNvSpPr/>
          <p:nvPr/>
        </p:nvSpPr>
        <p:spPr>
          <a:xfrm>
            <a:off x="8538693" y="2485667"/>
            <a:ext cx="304800" cy="3048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Left Arrow 17"/>
          <p:cNvSpPr/>
          <p:nvPr/>
        </p:nvSpPr>
        <p:spPr>
          <a:xfrm>
            <a:off x="8542986" y="2847078"/>
            <a:ext cx="304800" cy="3048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Left Arrow 18"/>
          <p:cNvSpPr/>
          <p:nvPr/>
        </p:nvSpPr>
        <p:spPr>
          <a:xfrm>
            <a:off x="8542986" y="3238737"/>
            <a:ext cx="304800" cy="3048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4953000" y="2133600"/>
            <a:ext cx="457200" cy="304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a:off x="4953000" y="2485666"/>
            <a:ext cx="457200" cy="30480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4953000" y="2868542"/>
            <a:ext cx="456127" cy="33185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4953000" y="3230450"/>
            <a:ext cx="456127" cy="31308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p:nvCxnSpPr>
        <p:spPr>
          <a:xfrm flipV="1">
            <a:off x="7543800" y="1828800"/>
            <a:ext cx="838200" cy="7620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7353837" y="999723"/>
            <a:ext cx="1143000" cy="381000"/>
          </a:xfrm>
          <a:prstGeom prst="rect">
            <a:avLst/>
          </a:prstGeom>
          <a:noFill/>
        </p:spPr>
        <p:txBody>
          <a:bodyPr wrap="square" rtlCol="0">
            <a:spAutoFit/>
          </a:bodyPr>
          <a:lstStyle/>
          <a:p>
            <a:r>
              <a:rPr lang="en-US" b="1" dirty="0" smtClean="0">
                <a:solidFill>
                  <a:srgbClr val="FF0000"/>
                </a:solidFill>
              </a:rPr>
              <a:t>Contacts</a:t>
            </a:r>
            <a:endParaRPr lang="en-US" b="1" dirty="0">
              <a:solidFill>
                <a:srgbClr val="FF0000"/>
              </a:solidFill>
            </a:endParaRPr>
          </a:p>
        </p:txBody>
      </p:sp>
    </p:spTree>
    <p:extLst>
      <p:ext uri="{BB962C8B-B14F-4D97-AF65-F5344CB8AC3E}">
        <p14:creationId xmlns:p14="http://schemas.microsoft.com/office/powerpoint/2010/main" val="2815824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7" grpId="0" animBg="1"/>
      <p:bldP spid="18" grpId="0" animBg="1"/>
      <p:bldP spid="19" grpId="0" animBg="1"/>
      <p:bldP spid="7" grpId="0" animBg="1"/>
      <p:bldP spid="21" grpId="0" animBg="1"/>
      <p:bldP spid="22" grpId="0" animBg="1"/>
      <p:bldP spid="23" grpId="0" animBg="1"/>
      <p:bldP spid="1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Experimental design</a:t>
            </a:r>
            <a:endParaRPr lang="en-US" dirty="0"/>
          </a:p>
        </p:txBody>
      </p:sp>
      <p:sp>
        <p:nvSpPr>
          <p:cNvPr id="3" name="Content Placeholder 2"/>
          <p:cNvSpPr>
            <a:spLocks noGrp="1"/>
          </p:cNvSpPr>
          <p:nvPr>
            <p:ph idx="1"/>
          </p:nvPr>
        </p:nvSpPr>
        <p:spPr>
          <a:xfrm>
            <a:off x="457200" y="1600200"/>
            <a:ext cx="8382000" cy="4525963"/>
          </a:xfrm>
        </p:spPr>
        <p:txBody>
          <a:bodyPr>
            <a:normAutofit/>
          </a:bodyPr>
          <a:lstStyle/>
          <a:p>
            <a:r>
              <a:rPr lang="en-US" dirty="0" smtClean="0"/>
              <a:t>Obtain station-to-station counts	</a:t>
            </a:r>
            <a:r>
              <a:rPr lang="en-US" dirty="0" smtClean="0">
                <a:sym typeface="Wingdings" panose="05000000000000000000" pitchFamily="2" charset="2"/>
              </a:rPr>
              <a:t> </a:t>
            </a:r>
            <a:r>
              <a:rPr lang="en-US" dirty="0" smtClean="0"/>
              <a:t>Case 1 </a:t>
            </a:r>
          </a:p>
          <a:p>
            <a:r>
              <a:rPr lang="en-US" dirty="0" smtClean="0"/>
              <a:t>Plus, find external data on income?	</a:t>
            </a:r>
            <a:r>
              <a:rPr lang="en-US" dirty="0" smtClean="0">
                <a:sym typeface="Wingdings" panose="05000000000000000000" pitchFamily="2" charset="2"/>
              </a:rPr>
              <a:t> </a:t>
            </a:r>
            <a:r>
              <a:rPr lang="en-US" dirty="0" smtClean="0"/>
              <a:t>Case 2</a:t>
            </a:r>
          </a:p>
          <a:p>
            <a:r>
              <a:rPr lang="en-US" dirty="0" smtClean="0"/>
              <a:t>Plus, apply quotas by exit group?	</a:t>
            </a:r>
            <a:r>
              <a:rPr lang="en-US" dirty="0" smtClean="0">
                <a:sym typeface="Wingdings" panose="05000000000000000000" pitchFamily="2" charset="2"/>
              </a:rPr>
              <a:t> C</a:t>
            </a:r>
            <a:r>
              <a:rPr lang="en-US" dirty="0" smtClean="0"/>
              <a:t>ase 3</a:t>
            </a:r>
          </a:p>
          <a:p>
            <a:r>
              <a:rPr lang="en-US" dirty="0" smtClean="0"/>
              <a:t>And</a:t>
            </a:r>
          </a:p>
          <a:p>
            <a:pPr lvl="1"/>
            <a:r>
              <a:rPr lang="en-US" dirty="0" smtClean="0"/>
              <a:t>Specify confidence level	= 95% </a:t>
            </a:r>
          </a:p>
          <a:p>
            <a:pPr lvl="1"/>
            <a:r>
              <a:rPr lang="en-US" dirty="0" smtClean="0"/>
              <a:t>Specify margin of error	= varies within each case</a:t>
            </a:r>
          </a:p>
          <a:p>
            <a:pPr lvl="1"/>
            <a:r>
              <a:rPr lang="en-US" dirty="0" smtClean="0"/>
              <a:t>Specify scope			= varies within each case</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17</a:t>
            </a:fld>
            <a:endParaRPr lang="en-US"/>
          </a:p>
        </p:txBody>
      </p:sp>
      <p:pic>
        <p:nvPicPr>
          <p:cNvPr id="2050" name="Picture 2" descr="C:\Users\james.ryan\AppData\Local\Microsoft\Windows\Temporary Internet Files\Content.IE5\DDAGM0KY\check-mark[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54470" y="1676400"/>
            <a:ext cx="442913" cy="3980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1226388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Caution on Margins of Error</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18</a:t>
            </a:fld>
            <a:endParaRPr lang="en-US"/>
          </a:p>
        </p:txBody>
      </p:sp>
      <p:cxnSp>
        <p:nvCxnSpPr>
          <p:cNvPr id="7" name="Straight Arrow Connector 6"/>
          <p:cNvCxnSpPr/>
          <p:nvPr/>
        </p:nvCxnSpPr>
        <p:spPr>
          <a:xfrm>
            <a:off x="1981200" y="2283091"/>
            <a:ext cx="6096000" cy="0"/>
          </a:xfrm>
          <a:prstGeom prst="straightConnector1">
            <a:avLst/>
          </a:prstGeom>
          <a:ln w="38100">
            <a:tailEnd type="none"/>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4490433" y="2083400"/>
            <a:ext cx="4293" cy="352091"/>
          </a:xfrm>
          <a:prstGeom prst="line">
            <a:avLst/>
          </a:prstGeom>
          <a:ln w="38100">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960513" y="2083400"/>
            <a:ext cx="0" cy="352091"/>
          </a:xfrm>
          <a:prstGeom prst="line">
            <a:avLst/>
          </a:prstGeom>
          <a:ln w="38100">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038600" y="2083400"/>
            <a:ext cx="0" cy="352091"/>
          </a:xfrm>
          <a:prstGeom prst="line">
            <a:avLst/>
          </a:prstGeom>
          <a:ln w="38100">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1981200" y="2797327"/>
            <a:ext cx="6094926" cy="0"/>
          </a:xfrm>
          <a:prstGeom prst="straightConnector1">
            <a:avLst/>
          </a:prstGeom>
          <a:ln w="38100">
            <a:headEnd type="none"/>
            <a:tailEnd type="none"/>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867400" y="2620157"/>
            <a:ext cx="0" cy="329570"/>
          </a:xfrm>
          <a:prstGeom prst="line">
            <a:avLst/>
          </a:prstGeom>
          <a:ln w="38100">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6333187" y="2580395"/>
            <a:ext cx="0" cy="369332"/>
          </a:xfrm>
          <a:prstGeom prst="line">
            <a:avLst/>
          </a:prstGeom>
          <a:ln w="38100">
            <a:solidFill>
              <a:srgbClr val="FF0000"/>
            </a:solidFill>
            <a:prstDash val="solid"/>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6934200" y="2250825"/>
            <a:ext cx="1147830" cy="369332"/>
          </a:xfrm>
          <a:prstGeom prst="rect">
            <a:avLst/>
          </a:prstGeom>
          <a:noFill/>
        </p:spPr>
        <p:txBody>
          <a:bodyPr wrap="square" rtlCol="0">
            <a:spAutoFit/>
          </a:bodyPr>
          <a:lstStyle/>
          <a:p>
            <a:r>
              <a:rPr lang="en-US" b="1" dirty="0" smtClean="0"/>
              <a:t>% low </a:t>
            </a:r>
            <a:r>
              <a:rPr lang="en-US" b="1" dirty="0" err="1" smtClean="0"/>
              <a:t>inc.</a:t>
            </a:r>
            <a:endParaRPr lang="en-US" b="1" dirty="0"/>
          </a:p>
        </p:txBody>
      </p:sp>
      <p:sp>
        <p:nvSpPr>
          <p:cNvPr id="28" name="TextBox 27"/>
          <p:cNvSpPr txBox="1"/>
          <p:nvPr/>
        </p:nvSpPr>
        <p:spPr>
          <a:xfrm>
            <a:off x="381000" y="2083400"/>
            <a:ext cx="990600" cy="369332"/>
          </a:xfrm>
          <a:prstGeom prst="rect">
            <a:avLst/>
          </a:prstGeom>
          <a:noFill/>
        </p:spPr>
        <p:txBody>
          <a:bodyPr wrap="square" rtlCol="0">
            <a:spAutoFit/>
          </a:bodyPr>
          <a:lstStyle/>
          <a:p>
            <a:r>
              <a:rPr lang="en-US" b="1" dirty="0" smtClean="0"/>
              <a:t>To CBD</a:t>
            </a:r>
            <a:endParaRPr lang="en-US" b="1" dirty="0"/>
          </a:p>
        </p:txBody>
      </p:sp>
      <p:sp>
        <p:nvSpPr>
          <p:cNvPr id="29" name="TextBox 28"/>
          <p:cNvSpPr txBox="1"/>
          <p:nvPr/>
        </p:nvSpPr>
        <p:spPr>
          <a:xfrm>
            <a:off x="390659" y="2580395"/>
            <a:ext cx="1281448" cy="369332"/>
          </a:xfrm>
          <a:prstGeom prst="rect">
            <a:avLst/>
          </a:prstGeom>
          <a:noFill/>
        </p:spPr>
        <p:txBody>
          <a:bodyPr wrap="square" rtlCol="0">
            <a:spAutoFit/>
          </a:bodyPr>
          <a:lstStyle/>
          <a:p>
            <a:r>
              <a:rPr lang="en-US" b="1" dirty="0" smtClean="0"/>
              <a:t>To non-CBD</a:t>
            </a:r>
            <a:endParaRPr lang="en-US" b="1" dirty="0"/>
          </a:p>
        </p:txBody>
      </p:sp>
      <p:sp>
        <p:nvSpPr>
          <p:cNvPr id="31" name="TextBox 30"/>
          <p:cNvSpPr txBox="1"/>
          <p:nvPr/>
        </p:nvSpPr>
        <p:spPr>
          <a:xfrm>
            <a:off x="381000" y="1441434"/>
            <a:ext cx="3899617" cy="523220"/>
          </a:xfrm>
          <a:prstGeom prst="rect">
            <a:avLst/>
          </a:prstGeom>
          <a:noFill/>
        </p:spPr>
        <p:txBody>
          <a:bodyPr wrap="square" rtlCol="0">
            <a:spAutoFit/>
          </a:bodyPr>
          <a:lstStyle/>
          <a:p>
            <a:r>
              <a:rPr lang="en-US" sz="2800" b="1" dirty="0" smtClean="0"/>
              <a:t>Sample A: MOE = ±10%</a:t>
            </a:r>
            <a:endParaRPr lang="en-US" sz="2800" b="1" dirty="0"/>
          </a:p>
        </p:txBody>
      </p:sp>
      <p:cxnSp>
        <p:nvCxnSpPr>
          <p:cNvPr id="32" name="Straight Arrow Connector 31"/>
          <p:cNvCxnSpPr/>
          <p:nvPr/>
        </p:nvCxnSpPr>
        <p:spPr>
          <a:xfrm>
            <a:off x="1981200" y="4195362"/>
            <a:ext cx="6096000" cy="0"/>
          </a:xfrm>
          <a:prstGeom prst="straightConnector1">
            <a:avLst/>
          </a:prstGeom>
          <a:ln w="38100">
            <a:tailEnd type="none"/>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6072924" y="3995671"/>
            <a:ext cx="0" cy="352091"/>
          </a:xfrm>
          <a:prstGeom prst="line">
            <a:avLst/>
          </a:prstGeom>
          <a:ln w="38100">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2913308" y="3995671"/>
            <a:ext cx="0" cy="343730"/>
          </a:xfrm>
          <a:prstGeom prst="line">
            <a:avLst/>
          </a:prstGeom>
          <a:ln w="38100">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a:off x="1991397" y="4689427"/>
            <a:ext cx="6094926" cy="0"/>
          </a:xfrm>
          <a:prstGeom prst="straightConnector1">
            <a:avLst/>
          </a:prstGeom>
          <a:ln w="38100">
            <a:tailEnd type="none"/>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flipH="1">
            <a:off x="4300472" y="4472495"/>
            <a:ext cx="1610" cy="368097"/>
          </a:xfrm>
          <a:prstGeom prst="line">
            <a:avLst/>
          </a:prstGeom>
          <a:ln w="38100">
            <a:solidFill>
              <a:srgbClr val="FF0000"/>
            </a:solidFill>
            <a:prstDash val="solid"/>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381000" y="3995671"/>
            <a:ext cx="990600" cy="369332"/>
          </a:xfrm>
          <a:prstGeom prst="rect">
            <a:avLst/>
          </a:prstGeom>
          <a:noFill/>
        </p:spPr>
        <p:txBody>
          <a:bodyPr wrap="square" rtlCol="0">
            <a:spAutoFit/>
          </a:bodyPr>
          <a:lstStyle/>
          <a:p>
            <a:r>
              <a:rPr lang="en-US" b="1" dirty="0" smtClean="0"/>
              <a:t>To CBD</a:t>
            </a:r>
            <a:endParaRPr lang="en-US" b="1" dirty="0"/>
          </a:p>
        </p:txBody>
      </p:sp>
      <p:sp>
        <p:nvSpPr>
          <p:cNvPr id="43" name="TextBox 42"/>
          <p:cNvSpPr txBox="1"/>
          <p:nvPr/>
        </p:nvSpPr>
        <p:spPr>
          <a:xfrm>
            <a:off x="400855" y="4472495"/>
            <a:ext cx="1285741" cy="369332"/>
          </a:xfrm>
          <a:prstGeom prst="rect">
            <a:avLst/>
          </a:prstGeom>
          <a:noFill/>
        </p:spPr>
        <p:txBody>
          <a:bodyPr wrap="square" rtlCol="0">
            <a:spAutoFit/>
          </a:bodyPr>
          <a:lstStyle/>
          <a:p>
            <a:r>
              <a:rPr lang="en-US" b="1" dirty="0"/>
              <a:t>To non-CBD</a:t>
            </a:r>
          </a:p>
        </p:txBody>
      </p:sp>
      <p:sp>
        <p:nvSpPr>
          <p:cNvPr id="48" name="TextBox 47"/>
          <p:cNvSpPr txBox="1"/>
          <p:nvPr/>
        </p:nvSpPr>
        <p:spPr>
          <a:xfrm>
            <a:off x="579550" y="5490177"/>
            <a:ext cx="1554050" cy="369332"/>
          </a:xfrm>
          <a:prstGeom prst="rect">
            <a:avLst/>
          </a:prstGeom>
          <a:noFill/>
        </p:spPr>
        <p:txBody>
          <a:bodyPr wrap="square" rtlCol="0">
            <a:spAutoFit/>
          </a:bodyPr>
          <a:lstStyle/>
          <a:p>
            <a:r>
              <a:rPr lang="en-US" b="1" dirty="0" smtClean="0"/>
              <a:t>Sample mean</a:t>
            </a:r>
            <a:endParaRPr lang="en-US" b="1" dirty="0"/>
          </a:p>
        </p:txBody>
      </p:sp>
      <p:cxnSp>
        <p:nvCxnSpPr>
          <p:cNvPr id="56" name="Straight Connector 55"/>
          <p:cNvCxnSpPr/>
          <p:nvPr/>
        </p:nvCxnSpPr>
        <p:spPr>
          <a:xfrm>
            <a:off x="533400" y="5438028"/>
            <a:ext cx="0" cy="495300"/>
          </a:xfrm>
          <a:prstGeom prst="line">
            <a:avLst/>
          </a:prstGeom>
          <a:ln w="38100">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533400" y="6047896"/>
            <a:ext cx="0" cy="495300"/>
          </a:xfrm>
          <a:prstGeom prst="line">
            <a:avLst/>
          </a:prstGeom>
          <a:ln w="38100">
            <a:solidFill>
              <a:srgbClr val="FF0000"/>
            </a:solidFill>
            <a:prstDash val="solid"/>
          </a:ln>
        </p:spPr>
        <p:style>
          <a:lnRef idx="1">
            <a:schemeClr val="accent1"/>
          </a:lnRef>
          <a:fillRef idx="0">
            <a:schemeClr val="accent1"/>
          </a:fillRef>
          <a:effectRef idx="0">
            <a:schemeClr val="accent1"/>
          </a:effectRef>
          <a:fontRef idx="minor">
            <a:schemeClr val="tx1"/>
          </a:fontRef>
        </p:style>
      </p:cxnSp>
      <p:sp>
        <p:nvSpPr>
          <p:cNvPr id="58" name="TextBox 57"/>
          <p:cNvSpPr txBox="1"/>
          <p:nvPr/>
        </p:nvSpPr>
        <p:spPr>
          <a:xfrm>
            <a:off x="579549" y="6053765"/>
            <a:ext cx="1554052" cy="369332"/>
          </a:xfrm>
          <a:prstGeom prst="rect">
            <a:avLst/>
          </a:prstGeom>
          <a:noFill/>
        </p:spPr>
        <p:txBody>
          <a:bodyPr wrap="square" rtlCol="0">
            <a:spAutoFit/>
          </a:bodyPr>
          <a:lstStyle/>
          <a:p>
            <a:r>
              <a:rPr lang="en-US" b="1" dirty="0" smtClean="0"/>
              <a:t>Bounds</a:t>
            </a:r>
            <a:endParaRPr lang="en-US" b="1" dirty="0"/>
          </a:p>
        </p:txBody>
      </p:sp>
      <p:sp>
        <p:nvSpPr>
          <p:cNvPr id="60" name="TextBox 59"/>
          <p:cNvSpPr txBox="1"/>
          <p:nvPr/>
        </p:nvSpPr>
        <p:spPr>
          <a:xfrm>
            <a:off x="2949265" y="5490177"/>
            <a:ext cx="5748271" cy="923330"/>
          </a:xfrm>
          <a:prstGeom prst="rect">
            <a:avLst/>
          </a:prstGeom>
          <a:noFill/>
          <a:ln w="38100">
            <a:solidFill>
              <a:srgbClr val="FF0000"/>
            </a:solidFill>
          </a:ln>
        </p:spPr>
        <p:txBody>
          <a:bodyPr wrap="square" rtlCol="0">
            <a:spAutoFit/>
          </a:bodyPr>
          <a:lstStyle/>
          <a:p>
            <a:r>
              <a:rPr lang="en-US" b="1" dirty="0" smtClean="0"/>
              <a:t>Sample with ±10% MOE is able to differentiate average incomes between two populations while a sample with</a:t>
            </a:r>
            <a:r>
              <a:rPr lang="en-US" b="1" dirty="0"/>
              <a:t> </a:t>
            </a:r>
            <a:r>
              <a:rPr lang="en-US" b="1" dirty="0" smtClean="0"/>
              <a:t>±30</a:t>
            </a:r>
            <a:r>
              <a:rPr lang="en-US" b="1" dirty="0"/>
              <a:t>%</a:t>
            </a:r>
            <a:r>
              <a:rPr lang="en-US" b="1" dirty="0" smtClean="0"/>
              <a:t> MOE from the same populations cannot.</a:t>
            </a:r>
            <a:endParaRPr lang="en-US" b="1" dirty="0"/>
          </a:p>
        </p:txBody>
      </p:sp>
      <p:cxnSp>
        <p:nvCxnSpPr>
          <p:cNvPr id="45" name="Straight Connector 44"/>
          <p:cNvCxnSpPr/>
          <p:nvPr/>
        </p:nvCxnSpPr>
        <p:spPr>
          <a:xfrm>
            <a:off x="4038600" y="2283091"/>
            <a:ext cx="921913" cy="0"/>
          </a:xfrm>
          <a:prstGeom prst="line">
            <a:avLst/>
          </a:prstGeom>
          <a:ln w="38100">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5402150" y="2797327"/>
            <a:ext cx="921913" cy="0"/>
          </a:xfrm>
          <a:prstGeom prst="line">
            <a:avLst/>
          </a:prstGeom>
          <a:ln w="38100">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2913308" y="4195362"/>
            <a:ext cx="3159616" cy="0"/>
          </a:xfrm>
          <a:prstGeom prst="line">
            <a:avLst/>
          </a:prstGeom>
          <a:ln w="38100">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4302082" y="4689427"/>
            <a:ext cx="3159616" cy="0"/>
          </a:xfrm>
          <a:prstGeom prst="line">
            <a:avLst/>
          </a:prstGeom>
          <a:ln w="38100">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7461698" y="4472495"/>
            <a:ext cx="0" cy="352091"/>
          </a:xfrm>
          <a:prstGeom prst="line">
            <a:avLst/>
          </a:prstGeom>
          <a:ln w="38100">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5427371" y="2580395"/>
            <a:ext cx="0" cy="352091"/>
          </a:xfrm>
          <a:prstGeom prst="line">
            <a:avLst/>
          </a:prstGeom>
          <a:ln w="38100">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4503849" y="3987310"/>
            <a:ext cx="4293" cy="352091"/>
          </a:xfrm>
          <a:prstGeom prst="line">
            <a:avLst/>
          </a:prstGeom>
          <a:ln w="38100">
            <a:solidFill>
              <a:srgbClr val="FF0000"/>
            </a:solidFill>
            <a:prstDash val="sysDot"/>
          </a:ln>
        </p:spPr>
        <p:style>
          <a:lnRef idx="1">
            <a:schemeClr val="accent1"/>
          </a:lnRef>
          <a:fillRef idx="0">
            <a:schemeClr val="accent1"/>
          </a:fillRef>
          <a:effectRef idx="0">
            <a:schemeClr val="accent1"/>
          </a:effectRef>
          <a:fontRef idx="minor">
            <a:schemeClr val="tx1"/>
          </a:fontRef>
        </p:style>
      </p:cxnSp>
      <p:sp>
        <p:nvSpPr>
          <p:cNvPr id="64" name="TextBox 63"/>
          <p:cNvSpPr txBox="1"/>
          <p:nvPr/>
        </p:nvSpPr>
        <p:spPr>
          <a:xfrm>
            <a:off x="6934200" y="2787353"/>
            <a:ext cx="1147830" cy="369332"/>
          </a:xfrm>
          <a:prstGeom prst="rect">
            <a:avLst/>
          </a:prstGeom>
          <a:noFill/>
        </p:spPr>
        <p:txBody>
          <a:bodyPr wrap="square" rtlCol="0">
            <a:spAutoFit/>
          </a:bodyPr>
          <a:lstStyle/>
          <a:p>
            <a:r>
              <a:rPr lang="en-US" b="1" dirty="0" smtClean="0"/>
              <a:t>% low </a:t>
            </a:r>
            <a:r>
              <a:rPr lang="en-US" b="1" dirty="0" err="1" smtClean="0"/>
              <a:t>inc.</a:t>
            </a:r>
            <a:endParaRPr lang="en-US" b="1" dirty="0"/>
          </a:p>
        </p:txBody>
      </p:sp>
      <p:sp>
        <p:nvSpPr>
          <p:cNvPr id="65" name="TextBox 64"/>
          <p:cNvSpPr txBox="1"/>
          <p:nvPr/>
        </p:nvSpPr>
        <p:spPr>
          <a:xfrm>
            <a:off x="6887783" y="4167536"/>
            <a:ext cx="1147830" cy="369332"/>
          </a:xfrm>
          <a:prstGeom prst="rect">
            <a:avLst/>
          </a:prstGeom>
          <a:noFill/>
        </p:spPr>
        <p:txBody>
          <a:bodyPr wrap="square" rtlCol="0">
            <a:spAutoFit/>
          </a:bodyPr>
          <a:lstStyle/>
          <a:p>
            <a:r>
              <a:rPr lang="en-US" b="1" dirty="0" smtClean="0"/>
              <a:t>% low </a:t>
            </a:r>
            <a:r>
              <a:rPr lang="en-US" b="1" dirty="0" err="1" smtClean="0"/>
              <a:t>inc.</a:t>
            </a:r>
            <a:endParaRPr lang="en-US" b="1" dirty="0"/>
          </a:p>
        </p:txBody>
      </p:sp>
      <p:sp>
        <p:nvSpPr>
          <p:cNvPr id="66" name="TextBox 65"/>
          <p:cNvSpPr txBox="1"/>
          <p:nvPr/>
        </p:nvSpPr>
        <p:spPr>
          <a:xfrm>
            <a:off x="6938493" y="4707873"/>
            <a:ext cx="1147830" cy="369332"/>
          </a:xfrm>
          <a:prstGeom prst="rect">
            <a:avLst/>
          </a:prstGeom>
          <a:noFill/>
        </p:spPr>
        <p:txBody>
          <a:bodyPr wrap="square" rtlCol="0">
            <a:spAutoFit/>
          </a:bodyPr>
          <a:lstStyle/>
          <a:p>
            <a:r>
              <a:rPr lang="en-US" b="1" dirty="0" smtClean="0"/>
              <a:t>% low </a:t>
            </a:r>
            <a:r>
              <a:rPr lang="en-US" b="1" dirty="0" err="1" smtClean="0"/>
              <a:t>inc.</a:t>
            </a:r>
            <a:endParaRPr lang="en-US" b="1" dirty="0"/>
          </a:p>
        </p:txBody>
      </p:sp>
      <p:sp>
        <p:nvSpPr>
          <p:cNvPr id="67" name="TextBox 66"/>
          <p:cNvSpPr txBox="1"/>
          <p:nvPr/>
        </p:nvSpPr>
        <p:spPr>
          <a:xfrm>
            <a:off x="380999" y="3365895"/>
            <a:ext cx="3899617" cy="523220"/>
          </a:xfrm>
          <a:prstGeom prst="rect">
            <a:avLst/>
          </a:prstGeom>
          <a:noFill/>
        </p:spPr>
        <p:txBody>
          <a:bodyPr wrap="square" rtlCol="0">
            <a:spAutoFit/>
          </a:bodyPr>
          <a:lstStyle/>
          <a:p>
            <a:r>
              <a:rPr lang="en-US" sz="2800" b="1" dirty="0" smtClean="0"/>
              <a:t>Sample B: MOE = ±30%</a:t>
            </a:r>
            <a:endParaRPr lang="en-US" sz="2800" b="1" dirty="0"/>
          </a:p>
        </p:txBody>
      </p:sp>
      <p:cxnSp>
        <p:nvCxnSpPr>
          <p:cNvPr id="68" name="Straight Connector 67"/>
          <p:cNvCxnSpPr/>
          <p:nvPr/>
        </p:nvCxnSpPr>
        <p:spPr>
          <a:xfrm>
            <a:off x="5823401" y="4489736"/>
            <a:ext cx="4293" cy="352091"/>
          </a:xfrm>
          <a:prstGeom prst="line">
            <a:avLst/>
          </a:prstGeom>
          <a:ln w="38100">
            <a:solidFill>
              <a:srgbClr val="FF0000"/>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0050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4"/>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5"/>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6"/>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3"/>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7"/>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9"/>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9"/>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2"/>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65"/>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66"/>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67"/>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6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43" grpId="0"/>
      <p:bldP spid="65" grpId="0"/>
      <p:bldP spid="66" grpId="0"/>
      <p:bldP spid="6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B6F15528-21DE-4FAA-801E-634DDDAF4B2B}" type="slidenum">
              <a:rPr lang="en-US" smtClean="0"/>
              <a:pPr/>
              <a:t>19</a:t>
            </a:fld>
            <a:endParaRPr lang="en-US"/>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228600"/>
            <a:ext cx="8839200" cy="6230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p:cNvSpPr txBox="1"/>
          <p:nvPr/>
        </p:nvSpPr>
        <p:spPr>
          <a:xfrm>
            <a:off x="2743200" y="813412"/>
            <a:ext cx="3505200" cy="369332"/>
          </a:xfrm>
          <a:prstGeom prst="rect">
            <a:avLst/>
          </a:prstGeom>
          <a:solidFill>
            <a:schemeClr val="bg1"/>
          </a:solidFill>
        </p:spPr>
        <p:txBody>
          <a:bodyPr wrap="square" rtlCol="0">
            <a:spAutoFit/>
          </a:bodyPr>
          <a:lstStyle/>
          <a:p>
            <a:pPr algn="ctr"/>
            <a:r>
              <a:rPr lang="en-US" b="1" i="1" dirty="0" smtClean="0">
                <a:solidFill>
                  <a:srgbClr val="FF0000"/>
                </a:solidFill>
              </a:rPr>
              <a:t>Confidence level is 95 percent</a:t>
            </a:r>
          </a:p>
        </p:txBody>
      </p:sp>
      <p:sp>
        <p:nvSpPr>
          <p:cNvPr id="11" name="TextBox 10"/>
          <p:cNvSpPr txBox="1"/>
          <p:nvPr/>
        </p:nvSpPr>
        <p:spPr>
          <a:xfrm>
            <a:off x="7315200" y="838200"/>
            <a:ext cx="838199" cy="369332"/>
          </a:xfrm>
          <a:prstGeom prst="rect">
            <a:avLst/>
          </a:prstGeom>
          <a:solidFill>
            <a:schemeClr val="bg1"/>
          </a:solidFill>
        </p:spPr>
        <p:txBody>
          <a:bodyPr wrap="square" rtlCol="0">
            <a:spAutoFit/>
          </a:bodyPr>
          <a:lstStyle/>
          <a:p>
            <a:pPr algn="ctr"/>
            <a:r>
              <a:rPr lang="en-US" b="1" i="1" dirty="0" smtClean="0">
                <a:solidFill>
                  <a:srgbClr val="FF0000"/>
                </a:solidFill>
              </a:rPr>
              <a:t>Scope</a:t>
            </a:r>
            <a:endParaRPr lang="en-US" b="1" i="1" dirty="0">
              <a:solidFill>
                <a:srgbClr val="FF0000"/>
              </a:solidFill>
            </a:endParaRPr>
          </a:p>
        </p:txBody>
      </p:sp>
      <p:sp>
        <p:nvSpPr>
          <p:cNvPr id="12" name="TextBox 11"/>
          <p:cNvSpPr txBox="1"/>
          <p:nvPr/>
        </p:nvSpPr>
        <p:spPr>
          <a:xfrm>
            <a:off x="1956816" y="2802665"/>
            <a:ext cx="1066800" cy="369332"/>
          </a:xfrm>
          <a:prstGeom prst="rect">
            <a:avLst/>
          </a:prstGeom>
          <a:solidFill>
            <a:schemeClr val="bg1"/>
          </a:solidFill>
        </p:spPr>
        <p:txBody>
          <a:bodyPr wrap="square" rtlCol="0">
            <a:spAutoFit/>
          </a:bodyPr>
          <a:lstStyle/>
          <a:p>
            <a:pPr algn="ctr"/>
            <a:r>
              <a:rPr lang="en-US" b="1" i="1" dirty="0" smtClean="0">
                <a:solidFill>
                  <a:srgbClr val="FF0000"/>
                </a:solidFill>
              </a:rPr>
              <a:t>Case 1</a:t>
            </a:r>
          </a:p>
        </p:txBody>
      </p:sp>
      <p:sp>
        <p:nvSpPr>
          <p:cNvPr id="13" name="TextBox 12"/>
          <p:cNvSpPr txBox="1"/>
          <p:nvPr/>
        </p:nvSpPr>
        <p:spPr>
          <a:xfrm>
            <a:off x="4267200" y="2790070"/>
            <a:ext cx="1066800" cy="369332"/>
          </a:xfrm>
          <a:prstGeom prst="rect">
            <a:avLst/>
          </a:prstGeom>
          <a:solidFill>
            <a:schemeClr val="bg1"/>
          </a:solidFill>
        </p:spPr>
        <p:txBody>
          <a:bodyPr wrap="square" rtlCol="0">
            <a:spAutoFit/>
          </a:bodyPr>
          <a:lstStyle/>
          <a:p>
            <a:pPr algn="ctr"/>
            <a:r>
              <a:rPr lang="en-US" b="1" i="1" dirty="0" smtClean="0">
                <a:solidFill>
                  <a:srgbClr val="FF0000"/>
                </a:solidFill>
              </a:rPr>
              <a:t>Case 2</a:t>
            </a:r>
          </a:p>
        </p:txBody>
      </p:sp>
      <p:sp>
        <p:nvSpPr>
          <p:cNvPr id="14" name="TextBox 13"/>
          <p:cNvSpPr txBox="1"/>
          <p:nvPr/>
        </p:nvSpPr>
        <p:spPr>
          <a:xfrm>
            <a:off x="6580031" y="2790070"/>
            <a:ext cx="1066800" cy="369332"/>
          </a:xfrm>
          <a:prstGeom prst="rect">
            <a:avLst/>
          </a:prstGeom>
          <a:solidFill>
            <a:schemeClr val="bg1"/>
          </a:solidFill>
        </p:spPr>
        <p:txBody>
          <a:bodyPr wrap="square" rtlCol="0">
            <a:spAutoFit/>
          </a:bodyPr>
          <a:lstStyle/>
          <a:p>
            <a:pPr algn="ctr"/>
            <a:r>
              <a:rPr lang="en-US" b="1" i="1" dirty="0" smtClean="0">
                <a:solidFill>
                  <a:srgbClr val="FF0000"/>
                </a:solidFill>
              </a:rPr>
              <a:t>Case 3</a:t>
            </a:r>
          </a:p>
        </p:txBody>
      </p:sp>
      <p:sp>
        <p:nvSpPr>
          <p:cNvPr id="15" name="Oval 14"/>
          <p:cNvSpPr/>
          <p:nvPr/>
        </p:nvSpPr>
        <p:spPr>
          <a:xfrm>
            <a:off x="1499616" y="41910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Arrow Connector 15"/>
          <p:cNvCxnSpPr/>
          <p:nvPr/>
        </p:nvCxnSpPr>
        <p:spPr>
          <a:xfrm flipH="1">
            <a:off x="1652016" y="4267200"/>
            <a:ext cx="304800"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2057400" y="3962400"/>
            <a:ext cx="1219200" cy="646331"/>
          </a:xfrm>
          <a:prstGeom prst="rect">
            <a:avLst/>
          </a:prstGeom>
          <a:solidFill>
            <a:schemeClr val="bg1"/>
          </a:solidFill>
        </p:spPr>
        <p:txBody>
          <a:bodyPr wrap="square" rtlCol="0">
            <a:spAutoFit/>
          </a:bodyPr>
          <a:lstStyle/>
          <a:p>
            <a:r>
              <a:rPr lang="en-US" dirty="0" smtClean="0"/>
              <a:t>Illustration on slide 14</a:t>
            </a:r>
            <a:endParaRPr lang="en-US" dirty="0"/>
          </a:p>
        </p:txBody>
      </p:sp>
    </p:spTree>
    <p:extLst>
      <p:ext uri="{BB962C8B-B14F-4D97-AF65-F5344CB8AC3E}">
        <p14:creationId xmlns:p14="http://schemas.microsoft.com/office/powerpoint/2010/main" val="5716235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Motivations</a:t>
            </a:r>
            <a:endParaRPr lang="en-US" dirty="0"/>
          </a:p>
        </p:txBody>
      </p:sp>
      <p:sp>
        <p:nvSpPr>
          <p:cNvPr id="3" name="Content Placeholder 2"/>
          <p:cNvSpPr>
            <a:spLocks noGrp="1"/>
          </p:cNvSpPr>
          <p:nvPr>
            <p:ph idx="1"/>
          </p:nvPr>
        </p:nvSpPr>
        <p:spPr/>
        <p:txBody>
          <a:bodyPr>
            <a:normAutofit/>
          </a:bodyPr>
          <a:lstStyle/>
          <a:p>
            <a:r>
              <a:rPr lang="en-US" dirty="0" smtClean="0"/>
              <a:t>FTA requirements for rider surveys</a:t>
            </a:r>
          </a:p>
          <a:p>
            <a:pPr lvl="1"/>
            <a:r>
              <a:rPr lang="en-US" dirty="0" smtClean="0"/>
              <a:t>Model development for project forecasts</a:t>
            </a:r>
          </a:p>
          <a:p>
            <a:pPr lvl="1"/>
            <a:r>
              <a:rPr lang="en-US" dirty="0" smtClean="0"/>
              <a:t>Before-and-After Studies of complete projects</a:t>
            </a:r>
          </a:p>
          <a:p>
            <a:r>
              <a:rPr lang="en-US" dirty="0" smtClean="0"/>
              <a:t>Another frequently asked question:</a:t>
            </a:r>
          </a:p>
          <a:p>
            <a:pPr marL="0" indent="0">
              <a:buNone/>
            </a:pPr>
            <a:r>
              <a:rPr lang="en-US" dirty="0" smtClean="0"/>
              <a:t>       </a:t>
            </a:r>
            <a:r>
              <a:rPr lang="en-US" sz="2800" b="1" dirty="0" smtClean="0">
                <a:solidFill>
                  <a:srgbClr val="FF0000"/>
                </a:solidFill>
              </a:rPr>
              <a:t>What is the necessary sample size/rate?</a:t>
            </a:r>
            <a:endParaRPr lang="en-US" sz="2800" b="1" dirty="0">
              <a:solidFill>
                <a:srgbClr val="FF0000"/>
              </a:solidFill>
            </a:endParaRPr>
          </a:p>
          <a:p>
            <a:r>
              <a:rPr lang="en-US" dirty="0" smtClean="0"/>
              <a:t>FTA response, so far</a:t>
            </a:r>
          </a:p>
          <a:p>
            <a:pPr lvl="1"/>
            <a:r>
              <a:rPr lang="en-US" dirty="0" smtClean="0"/>
              <a:t>10 percent average seems to have been adequate</a:t>
            </a:r>
          </a:p>
          <a:p>
            <a:pPr lvl="1"/>
            <a:r>
              <a:rPr lang="en-US" dirty="0" smtClean="0"/>
              <a:t>Less for larger systems; more for smaller systems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dirty="0"/>
          </a:p>
        </p:txBody>
      </p:sp>
    </p:spTree>
    <p:extLst>
      <p:ext uri="{BB962C8B-B14F-4D97-AF65-F5344CB8AC3E}">
        <p14:creationId xmlns:p14="http://schemas.microsoft.com/office/powerpoint/2010/main" val="73458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B6F15528-21DE-4FAA-801E-634DDDAF4B2B}" type="slidenum">
              <a:rPr lang="en-US" smtClean="0"/>
              <a:pPr/>
              <a:t>20</a:t>
            </a:fld>
            <a:endParaRPr lang="en-US"/>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3987" y="231775"/>
            <a:ext cx="8913813" cy="6321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p:cNvSpPr txBox="1"/>
          <p:nvPr/>
        </p:nvSpPr>
        <p:spPr>
          <a:xfrm>
            <a:off x="2743200" y="813412"/>
            <a:ext cx="3505200" cy="369332"/>
          </a:xfrm>
          <a:prstGeom prst="rect">
            <a:avLst/>
          </a:prstGeom>
          <a:solidFill>
            <a:schemeClr val="bg1"/>
          </a:solidFill>
        </p:spPr>
        <p:txBody>
          <a:bodyPr wrap="square" rtlCol="0">
            <a:spAutoFit/>
          </a:bodyPr>
          <a:lstStyle/>
          <a:p>
            <a:pPr algn="ctr"/>
            <a:r>
              <a:rPr lang="en-US" b="1" i="1" dirty="0" smtClean="0">
                <a:solidFill>
                  <a:srgbClr val="FF0000"/>
                </a:solidFill>
              </a:rPr>
              <a:t>Confidence level is 95 percent</a:t>
            </a:r>
          </a:p>
        </p:txBody>
      </p:sp>
      <p:sp>
        <p:nvSpPr>
          <p:cNvPr id="9" name="TextBox 8"/>
          <p:cNvSpPr txBox="1"/>
          <p:nvPr/>
        </p:nvSpPr>
        <p:spPr>
          <a:xfrm>
            <a:off x="7315200" y="838200"/>
            <a:ext cx="838199" cy="369332"/>
          </a:xfrm>
          <a:prstGeom prst="rect">
            <a:avLst/>
          </a:prstGeom>
          <a:solidFill>
            <a:schemeClr val="bg1"/>
          </a:solidFill>
        </p:spPr>
        <p:txBody>
          <a:bodyPr wrap="square" rtlCol="0">
            <a:spAutoFit/>
          </a:bodyPr>
          <a:lstStyle/>
          <a:p>
            <a:pPr algn="ctr"/>
            <a:r>
              <a:rPr lang="en-US" b="1" i="1" dirty="0" smtClean="0">
                <a:solidFill>
                  <a:srgbClr val="FF0000"/>
                </a:solidFill>
              </a:rPr>
              <a:t>Scope</a:t>
            </a:r>
            <a:endParaRPr lang="en-US" b="1" i="1" dirty="0">
              <a:solidFill>
                <a:srgbClr val="FF0000"/>
              </a:solidFill>
            </a:endParaRPr>
          </a:p>
        </p:txBody>
      </p:sp>
      <p:sp>
        <p:nvSpPr>
          <p:cNvPr id="10" name="TextBox 9"/>
          <p:cNvSpPr txBox="1"/>
          <p:nvPr/>
        </p:nvSpPr>
        <p:spPr>
          <a:xfrm>
            <a:off x="1917879" y="2902108"/>
            <a:ext cx="1066800" cy="369332"/>
          </a:xfrm>
          <a:prstGeom prst="rect">
            <a:avLst/>
          </a:prstGeom>
          <a:solidFill>
            <a:schemeClr val="bg1"/>
          </a:solidFill>
        </p:spPr>
        <p:txBody>
          <a:bodyPr wrap="square" rtlCol="0">
            <a:spAutoFit/>
          </a:bodyPr>
          <a:lstStyle/>
          <a:p>
            <a:pPr algn="ctr"/>
            <a:r>
              <a:rPr lang="en-US" b="1" i="1" dirty="0" smtClean="0">
                <a:solidFill>
                  <a:srgbClr val="FF0000"/>
                </a:solidFill>
              </a:rPr>
              <a:t>Case 1</a:t>
            </a:r>
          </a:p>
        </p:txBody>
      </p:sp>
      <p:sp>
        <p:nvSpPr>
          <p:cNvPr id="11" name="TextBox 10"/>
          <p:cNvSpPr txBox="1"/>
          <p:nvPr/>
        </p:nvSpPr>
        <p:spPr>
          <a:xfrm>
            <a:off x="4267200" y="2902108"/>
            <a:ext cx="1066800" cy="369332"/>
          </a:xfrm>
          <a:prstGeom prst="rect">
            <a:avLst/>
          </a:prstGeom>
          <a:solidFill>
            <a:schemeClr val="bg1"/>
          </a:solidFill>
        </p:spPr>
        <p:txBody>
          <a:bodyPr wrap="square" rtlCol="0">
            <a:spAutoFit/>
          </a:bodyPr>
          <a:lstStyle/>
          <a:p>
            <a:pPr algn="ctr"/>
            <a:r>
              <a:rPr lang="en-US" b="1" i="1" dirty="0" smtClean="0">
                <a:solidFill>
                  <a:srgbClr val="FF0000"/>
                </a:solidFill>
              </a:rPr>
              <a:t>Case 2</a:t>
            </a:r>
          </a:p>
        </p:txBody>
      </p:sp>
      <p:sp>
        <p:nvSpPr>
          <p:cNvPr id="12" name="TextBox 11"/>
          <p:cNvSpPr txBox="1"/>
          <p:nvPr/>
        </p:nvSpPr>
        <p:spPr>
          <a:xfrm>
            <a:off x="6580031" y="2902108"/>
            <a:ext cx="1066800" cy="369332"/>
          </a:xfrm>
          <a:prstGeom prst="rect">
            <a:avLst/>
          </a:prstGeom>
          <a:solidFill>
            <a:schemeClr val="bg1"/>
          </a:solidFill>
        </p:spPr>
        <p:txBody>
          <a:bodyPr wrap="square" rtlCol="0">
            <a:spAutoFit/>
          </a:bodyPr>
          <a:lstStyle/>
          <a:p>
            <a:pPr algn="ctr"/>
            <a:r>
              <a:rPr lang="en-US" b="1" i="1" dirty="0" smtClean="0">
                <a:solidFill>
                  <a:srgbClr val="FF0000"/>
                </a:solidFill>
              </a:rPr>
              <a:t>Case 3</a:t>
            </a:r>
          </a:p>
        </p:txBody>
      </p:sp>
    </p:spTree>
    <p:extLst>
      <p:ext uri="{BB962C8B-B14F-4D97-AF65-F5344CB8AC3E}">
        <p14:creationId xmlns:p14="http://schemas.microsoft.com/office/powerpoint/2010/main" val="395045133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1"/>
          <p:cNvSpPr>
            <a:spLocks noGrp="1"/>
          </p:cNvSpPr>
          <p:nvPr>
            <p:ph type="title"/>
          </p:nvPr>
        </p:nvSpPr>
        <p:spPr>
          <a:xfrm>
            <a:off x="457200" y="274638"/>
            <a:ext cx="8229600" cy="1143000"/>
          </a:xfrm>
        </p:spPr>
        <p:txBody>
          <a:bodyPr>
            <a:noAutofit/>
          </a:bodyPr>
          <a:lstStyle/>
          <a:p>
            <a:r>
              <a:rPr lang="en-US" sz="4000" b="0" dirty="0" smtClean="0"/>
              <a:t>Outcomes for All Entry Stations </a:t>
            </a:r>
            <a:r>
              <a:rPr lang="en-US" sz="3600" b="0" dirty="0" smtClean="0"/>
              <a:t>(Case 1) </a:t>
            </a:r>
            <a:endParaRPr lang="en-US" sz="3600" b="0" dirty="0"/>
          </a:p>
        </p:txBody>
      </p:sp>
      <p:pic>
        <p:nvPicPr>
          <p:cNvPr id="14" name="Picture 3"/>
          <p:cNvPicPr>
            <a:picLocks noGrp="1" noChangeAspect="1" noChangeArrowheads="1"/>
          </p:cNvPicPr>
          <p:nvPr>
            <p:ph idx="1"/>
          </p:nvPr>
        </p:nvPicPr>
        <p:blipFill>
          <a:blip r:embed="rId3">
            <a:extLst>
              <a:ext uri="{28A0092B-C50C-407E-A947-70E740481C1C}">
                <a14:useLocalDpi xmlns:a14="http://schemas.microsoft.com/office/drawing/2010/main" val="0"/>
              </a:ext>
            </a:extLst>
          </a:blip>
          <a:stretch>
            <a:fillRect/>
          </a:stretch>
        </p:blipFill>
        <p:spPr bwMode="auto">
          <a:xfrm>
            <a:off x="609600" y="1447800"/>
            <a:ext cx="8012389" cy="4812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Slide Number Placeholder 3"/>
          <p:cNvSpPr>
            <a:spLocks noGrp="1"/>
          </p:cNvSpPr>
          <p:nvPr>
            <p:ph type="sldNum" sz="quarter" idx="12"/>
          </p:nvPr>
        </p:nvSpPr>
        <p:spPr/>
        <p:txBody>
          <a:bodyPr/>
          <a:lstStyle/>
          <a:p>
            <a:fld id="{F38DF745-7D3F-47F4-83A3-874385CFAA69}" type="slidenum">
              <a:rPr lang="en-US" smtClean="0"/>
              <a:pPr/>
              <a:t>21</a:t>
            </a:fld>
            <a:endParaRPr lang="en-US"/>
          </a:p>
        </p:txBody>
      </p:sp>
      <p:sp>
        <p:nvSpPr>
          <p:cNvPr id="9" name="TextBox 1"/>
          <p:cNvSpPr txBox="1"/>
          <p:nvPr/>
        </p:nvSpPr>
        <p:spPr>
          <a:xfrm>
            <a:off x="4845127" y="2673408"/>
            <a:ext cx="2552700" cy="190501"/>
          </a:xfrm>
          <a:prstGeom prst="rect">
            <a:avLst/>
          </a:prstGeom>
          <a:solidFill>
            <a:schemeClr val="bg1"/>
          </a:solidFill>
        </p:spPr>
        <p:txBody>
          <a:bodyPr wrap="square" lIns="45720" rIns="45720"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000" b="1" i="0"/>
              <a:t>System required average</a:t>
            </a:r>
            <a:r>
              <a:rPr lang="en-US" sz="1000" b="1" i="0" baseline="0"/>
              <a:t> sampling rate = 36%</a:t>
            </a:r>
            <a:endParaRPr lang="en-US" sz="1000" b="1" i="0"/>
          </a:p>
        </p:txBody>
      </p:sp>
      <p:sp>
        <p:nvSpPr>
          <p:cNvPr id="16" name="TextBox 1"/>
          <p:cNvSpPr txBox="1"/>
          <p:nvPr/>
        </p:nvSpPr>
        <p:spPr>
          <a:xfrm>
            <a:off x="4947803" y="2075748"/>
            <a:ext cx="2519797" cy="1428750"/>
          </a:xfrm>
          <a:prstGeom prst="rect">
            <a:avLst/>
          </a:prstGeom>
          <a:solidFill>
            <a:schemeClr val="lt1"/>
          </a:solid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200" b="1" dirty="0"/>
              <a:t>Specifications:</a:t>
            </a:r>
          </a:p>
          <a:p>
            <a:r>
              <a:rPr lang="en-US" sz="1200" b="1" dirty="0"/>
              <a:t>- Confidence level = 95%</a:t>
            </a:r>
          </a:p>
          <a:p>
            <a:r>
              <a:rPr lang="en-US" sz="1200" b="1" dirty="0"/>
              <a:t>- Margin of error = 10%</a:t>
            </a:r>
          </a:p>
          <a:p>
            <a:r>
              <a:rPr lang="en-US" sz="1200" b="1" dirty="0"/>
              <a:t>- Scope = 80%</a:t>
            </a:r>
          </a:p>
          <a:p>
            <a:r>
              <a:rPr lang="en-US" sz="1200" b="1" dirty="0"/>
              <a:t>Consequences</a:t>
            </a:r>
          </a:p>
          <a:p>
            <a:r>
              <a:rPr lang="en-US" sz="1200" b="1" dirty="0"/>
              <a:t>- Required Samples = 95,751</a:t>
            </a:r>
          </a:p>
          <a:p>
            <a:r>
              <a:rPr lang="en-US" sz="1200" b="1" dirty="0"/>
              <a:t>- </a:t>
            </a:r>
            <a:r>
              <a:rPr lang="en-US" sz="1200" b="1" dirty="0" smtClean="0"/>
              <a:t>System-wide</a:t>
            </a:r>
            <a:r>
              <a:rPr lang="en-US" sz="1200" b="1" baseline="0" dirty="0" smtClean="0"/>
              <a:t> </a:t>
            </a:r>
            <a:r>
              <a:rPr lang="en-US" sz="1200" b="1" baseline="0" dirty="0"/>
              <a:t>Sampling Rate = </a:t>
            </a:r>
            <a:r>
              <a:rPr lang="en-US" sz="1200" b="1" baseline="0" dirty="0" smtClean="0"/>
              <a:t>41% </a:t>
            </a:r>
            <a:endParaRPr lang="en-US" sz="1200" b="1" dirty="0"/>
          </a:p>
        </p:txBody>
      </p:sp>
      <p:sp>
        <p:nvSpPr>
          <p:cNvPr id="17" name="TextBox 2"/>
          <p:cNvSpPr txBox="1"/>
          <p:nvPr/>
        </p:nvSpPr>
        <p:spPr>
          <a:xfrm>
            <a:off x="4269241" y="5331659"/>
            <a:ext cx="685800" cy="323850"/>
          </a:xfrm>
          <a:prstGeom prst="rect">
            <a:avLst/>
          </a:prstGeom>
          <a:solidFill>
            <a:schemeClr val="lt1"/>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b="1" dirty="0"/>
              <a:t>Vienna</a:t>
            </a:r>
          </a:p>
        </p:txBody>
      </p:sp>
      <p:cxnSp>
        <p:nvCxnSpPr>
          <p:cNvPr id="18" name="Straight Arrow Connector 17"/>
          <p:cNvCxnSpPr/>
          <p:nvPr/>
        </p:nvCxnSpPr>
        <p:spPr>
          <a:xfrm flipV="1">
            <a:off x="4914807" y="5272095"/>
            <a:ext cx="314325" cy="228599"/>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9" name="TextBox 16"/>
          <p:cNvSpPr txBox="1"/>
          <p:nvPr/>
        </p:nvSpPr>
        <p:spPr>
          <a:xfrm>
            <a:off x="2140027" y="2125654"/>
            <a:ext cx="914400" cy="509653"/>
          </a:xfrm>
          <a:prstGeom prst="rect">
            <a:avLst/>
          </a:prstGeom>
          <a:solidFill>
            <a:schemeClr val="lt1"/>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b="1" dirty="0"/>
              <a:t>Congress Heights</a:t>
            </a:r>
          </a:p>
        </p:txBody>
      </p:sp>
      <p:cxnSp>
        <p:nvCxnSpPr>
          <p:cNvPr id="20" name="Straight Arrow Connector 19"/>
          <p:cNvCxnSpPr/>
          <p:nvPr/>
        </p:nvCxnSpPr>
        <p:spPr>
          <a:xfrm flipH="1">
            <a:off x="2140027" y="2635307"/>
            <a:ext cx="457200" cy="133351"/>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2455034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_emergency\case3.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1600199"/>
            <a:ext cx="7848600" cy="4772209"/>
          </a:xfrm>
          <a:prstGeom prst="rect">
            <a:avLst/>
          </a:prstGeom>
          <a:noFill/>
          <a:ln>
            <a:solidFill>
              <a:schemeClr val="accent1"/>
            </a:solidFill>
          </a:ln>
          <a:extLst>
            <a:ext uri="{909E8E84-426E-40DD-AFC4-6F175D3DCCD1}">
              <a14:hiddenFill xmlns:a14="http://schemas.microsoft.com/office/drawing/2010/main">
                <a:solidFill>
                  <a:srgbClr val="FFFFFF"/>
                </a:solidFill>
              </a14:hiddenFill>
            </a:ext>
          </a:extLst>
        </p:spPr>
      </p:pic>
      <p:sp>
        <p:nvSpPr>
          <p:cNvPr id="21" name="Title 1"/>
          <p:cNvSpPr>
            <a:spLocks noGrp="1"/>
          </p:cNvSpPr>
          <p:nvPr>
            <p:ph type="title"/>
          </p:nvPr>
        </p:nvSpPr>
        <p:spPr>
          <a:xfrm>
            <a:off x="457200" y="274638"/>
            <a:ext cx="8229600" cy="1143000"/>
          </a:xfrm>
        </p:spPr>
        <p:txBody>
          <a:bodyPr>
            <a:noAutofit/>
          </a:bodyPr>
          <a:lstStyle/>
          <a:p>
            <a:r>
              <a:rPr lang="en-US" sz="4000" b="0" dirty="0"/>
              <a:t>Outcomes for All Entry Stations </a:t>
            </a:r>
            <a:r>
              <a:rPr lang="en-US" sz="3600" b="0" dirty="0"/>
              <a:t>(Case </a:t>
            </a:r>
            <a:r>
              <a:rPr lang="en-US" sz="3600" b="0" dirty="0" smtClean="0"/>
              <a:t>3) </a:t>
            </a:r>
            <a:endParaRPr lang="en-US" sz="4000" b="0" dirty="0"/>
          </a:p>
        </p:txBody>
      </p:sp>
      <p:sp>
        <p:nvSpPr>
          <p:cNvPr id="4" name="Slide Number Placeholder 3"/>
          <p:cNvSpPr>
            <a:spLocks noGrp="1"/>
          </p:cNvSpPr>
          <p:nvPr>
            <p:ph type="sldNum" sz="quarter" idx="12"/>
          </p:nvPr>
        </p:nvSpPr>
        <p:spPr/>
        <p:txBody>
          <a:bodyPr/>
          <a:lstStyle/>
          <a:p>
            <a:fld id="{F38DF745-7D3F-47F4-83A3-874385CFAA69}" type="slidenum">
              <a:rPr lang="en-US" smtClean="0"/>
              <a:pPr/>
              <a:t>22</a:t>
            </a:fld>
            <a:endParaRPr lang="en-US"/>
          </a:p>
        </p:txBody>
      </p:sp>
      <p:sp>
        <p:nvSpPr>
          <p:cNvPr id="17" name="TextBox 2"/>
          <p:cNvSpPr txBox="1"/>
          <p:nvPr/>
        </p:nvSpPr>
        <p:spPr>
          <a:xfrm>
            <a:off x="4267200" y="5543550"/>
            <a:ext cx="685800" cy="323850"/>
          </a:xfrm>
          <a:prstGeom prst="rect">
            <a:avLst/>
          </a:prstGeom>
          <a:solidFill>
            <a:schemeClr val="lt1"/>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b="1" dirty="0"/>
              <a:t>Vienna</a:t>
            </a:r>
          </a:p>
        </p:txBody>
      </p:sp>
      <p:cxnSp>
        <p:nvCxnSpPr>
          <p:cNvPr id="18" name="Straight Arrow Connector 17"/>
          <p:cNvCxnSpPr>
            <a:stCxn id="17" idx="3"/>
          </p:cNvCxnSpPr>
          <p:nvPr/>
        </p:nvCxnSpPr>
        <p:spPr>
          <a:xfrm flipV="1">
            <a:off x="4953000" y="5638800"/>
            <a:ext cx="228600" cy="66675"/>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9" name="TextBox 16"/>
          <p:cNvSpPr txBox="1"/>
          <p:nvPr/>
        </p:nvSpPr>
        <p:spPr>
          <a:xfrm>
            <a:off x="2286000" y="3664800"/>
            <a:ext cx="914400" cy="509653"/>
          </a:xfrm>
          <a:prstGeom prst="rect">
            <a:avLst/>
          </a:prstGeom>
          <a:solidFill>
            <a:schemeClr val="lt1"/>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b="1" dirty="0"/>
              <a:t>Congress Heights</a:t>
            </a:r>
          </a:p>
        </p:txBody>
      </p:sp>
      <p:cxnSp>
        <p:nvCxnSpPr>
          <p:cNvPr id="20" name="Straight Arrow Connector 19"/>
          <p:cNvCxnSpPr/>
          <p:nvPr/>
        </p:nvCxnSpPr>
        <p:spPr>
          <a:xfrm flipH="1">
            <a:off x="1911427" y="3919627"/>
            <a:ext cx="457200" cy="133351"/>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 name="TextBox 1"/>
          <p:cNvSpPr txBox="1"/>
          <p:nvPr/>
        </p:nvSpPr>
        <p:spPr>
          <a:xfrm>
            <a:off x="4838700" y="1978851"/>
            <a:ext cx="2519797" cy="1428750"/>
          </a:xfrm>
          <a:prstGeom prst="rect">
            <a:avLst/>
          </a:prstGeom>
          <a:solidFill>
            <a:schemeClr val="lt1"/>
          </a:solid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200" b="1" dirty="0"/>
              <a:t>Specifications:</a:t>
            </a:r>
          </a:p>
          <a:p>
            <a:r>
              <a:rPr lang="en-US" sz="1200" b="1" dirty="0"/>
              <a:t>- Confidence level = 95%</a:t>
            </a:r>
          </a:p>
          <a:p>
            <a:r>
              <a:rPr lang="en-US" sz="1200" b="1" dirty="0"/>
              <a:t>- Margin of error = 10%</a:t>
            </a:r>
          </a:p>
          <a:p>
            <a:r>
              <a:rPr lang="en-US" sz="1200" b="1" dirty="0"/>
              <a:t>- Scope = 80%</a:t>
            </a:r>
          </a:p>
          <a:p>
            <a:r>
              <a:rPr lang="en-US" sz="1200" b="1" dirty="0"/>
              <a:t>Consequences</a:t>
            </a:r>
          </a:p>
          <a:p>
            <a:r>
              <a:rPr lang="en-US" sz="1200" b="1" dirty="0"/>
              <a:t>- Required Samples = 95,751</a:t>
            </a:r>
          </a:p>
          <a:p>
            <a:r>
              <a:rPr lang="en-US" sz="1200" b="1" dirty="0"/>
              <a:t>- </a:t>
            </a:r>
            <a:r>
              <a:rPr lang="en-US" sz="1200" b="1" dirty="0" smtClean="0"/>
              <a:t>System-wide</a:t>
            </a:r>
            <a:r>
              <a:rPr lang="en-US" sz="1200" b="1" baseline="0" dirty="0" smtClean="0"/>
              <a:t> </a:t>
            </a:r>
            <a:r>
              <a:rPr lang="en-US" sz="1200" b="1" baseline="0" dirty="0"/>
              <a:t>Sampling Rate = </a:t>
            </a:r>
            <a:r>
              <a:rPr lang="en-US" sz="1200" b="1" baseline="0" dirty="0" smtClean="0"/>
              <a:t>22% </a:t>
            </a:r>
            <a:endParaRPr lang="en-US" sz="1200" b="1" dirty="0"/>
          </a:p>
        </p:txBody>
      </p:sp>
    </p:spTree>
    <p:extLst>
      <p:ext uri="{BB962C8B-B14F-4D97-AF65-F5344CB8AC3E}">
        <p14:creationId xmlns:p14="http://schemas.microsoft.com/office/powerpoint/2010/main" val="30399157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Yikes! What do we do?</a:t>
            </a:r>
            <a:endParaRPr lang="en-US" dirty="0"/>
          </a:p>
        </p:txBody>
      </p:sp>
      <p:sp>
        <p:nvSpPr>
          <p:cNvPr id="3" name="Content Placeholder 2"/>
          <p:cNvSpPr>
            <a:spLocks noGrp="1"/>
          </p:cNvSpPr>
          <p:nvPr>
            <p:ph idx="1"/>
          </p:nvPr>
        </p:nvSpPr>
        <p:spPr>
          <a:xfrm>
            <a:off x="381000" y="1600200"/>
            <a:ext cx="8610600" cy="4876800"/>
          </a:xfrm>
        </p:spPr>
        <p:txBody>
          <a:bodyPr/>
          <a:lstStyle/>
          <a:p>
            <a:r>
              <a:rPr lang="en-US" sz="2800" dirty="0" smtClean="0"/>
              <a:t>In sample design, consider</a:t>
            </a:r>
          </a:p>
          <a:p>
            <a:pPr marL="914400" lvl="1" indent="-457200">
              <a:buFont typeface="+mj-lt"/>
              <a:buAutoNum type="arabicPeriod"/>
            </a:pPr>
            <a:r>
              <a:rPr lang="en-US" sz="2400" dirty="0" smtClean="0"/>
              <a:t>Adopting Case 3 strategy (on-to-off data, quotas, prior data)</a:t>
            </a:r>
          </a:p>
          <a:p>
            <a:pPr marL="914400" lvl="1" indent="-457200">
              <a:buFont typeface="+mj-lt"/>
              <a:buAutoNum type="arabicPeriod"/>
            </a:pPr>
            <a:r>
              <a:rPr lang="en-US" sz="2400" dirty="0" smtClean="0"/>
              <a:t>Loosening accuracy requirement (95% </a:t>
            </a:r>
            <a:r>
              <a:rPr lang="en-US" sz="2400" dirty="0" smtClean="0">
                <a:sym typeface="Wingdings" panose="05000000000000000000" pitchFamily="2" charset="2"/>
              </a:rPr>
              <a:t> 90%?)</a:t>
            </a:r>
          </a:p>
          <a:p>
            <a:pPr marL="914400" lvl="1" indent="-457200">
              <a:buFont typeface="+mj-lt"/>
              <a:buAutoNum type="arabicPeriod"/>
            </a:pPr>
            <a:r>
              <a:rPr lang="en-US" sz="2400" dirty="0" smtClean="0">
                <a:sym typeface="Wingdings" panose="05000000000000000000" pitchFamily="2" charset="2"/>
              </a:rPr>
              <a:t>Identifying priority data needs</a:t>
            </a:r>
          </a:p>
          <a:p>
            <a:pPr marL="914400" lvl="1" indent="-457200">
              <a:buFont typeface="+mj-lt"/>
              <a:buAutoNum type="arabicPeriod"/>
            </a:pPr>
            <a:r>
              <a:rPr lang="en-US" sz="2400" dirty="0" smtClean="0">
                <a:sym typeface="Wingdings" panose="05000000000000000000" pitchFamily="2" charset="2"/>
              </a:rPr>
              <a:t>Further </a:t>
            </a:r>
            <a:r>
              <a:rPr lang="en-US" sz="2400" dirty="0">
                <a:sym typeface="Wingdings" panose="05000000000000000000" pitchFamily="2" charset="2"/>
              </a:rPr>
              <a:t>aggregating exit-station-groups</a:t>
            </a:r>
          </a:p>
          <a:p>
            <a:pPr marL="914400" lvl="1" indent="-457200">
              <a:buFont typeface="+mj-lt"/>
              <a:buAutoNum type="arabicPeriod"/>
            </a:pPr>
            <a:r>
              <a:rPr lang="en-US" sz="2400" dirty="0" smtClean="0">
                <a:sym typeface="Wingdings" panose="05000000000000000000" pitchFamily="2" charset="2"/>
              </a:rPr>
              <a:t>Avoiding interviews with too-small exit-station-groups</a:t>
            </a:r>
          </a:p>
          <a:p>
            <a:pPr marL="914400" lvl="1" indent="-457200">
              <a:buFont typeface="+mj-lt"/>
              <a:buAutoNum type="arabicPeriod"/>
            </a:pPr>
            <a:r>
              <a:rPr lang="en-US" sz="2400" dirty="0">
                <a:sym typeface="Wingdings" panose="05000000000000000000" pitchFamily="2" charset="2"/>
              </a:rPr>
              <a:t>Shifting effort saved with quotas to smaller-volume stations</a:t>
            </a:r>
          </a:p>
          <a:p>
            <a:pPr marL="914400" lvl="1" indent="-457200">
              <a:buFont typeface="+mj-lt"/>
              <a:buAutoNum type="arabicPeriod"/>
            </a:pPr>
            <a:r>
              <a:rPr lang="en-US" sz="2400" dirty="0" smtClean="0">
                <a:sym typeface="Wingdings" panose="05000000000000000000" pitchFamily="2" charset="2"/>
              </a:rPr>
              <a:t>Dropping hopelessly </a:t>
            </a:r>
            <a:r>
              <a:rPr lang="en-US" sz="2400" dirty="0">
                <a:sym typeface="Wingdings" panose="05000000000000000000" pitchFamily="2" charset="2"/>
              </a:rPr>
              <a:t>small </a:t>
            </a:r>
            <a:r>
              <a:rPr lang="en-US" sz="2400" dirty="0" smtClean="0">
                <a:sym typeface="Wingdings" panose="05000000000000000000" pitchFamily="2" charset="2"/>
              </a:rPr>
              <a:t>entry-stations (?!)</a:t>
            </a:r>
          </a:p>
          <a:p>
            <a:pPr marL="914400" lvl="1" indent="-457200">
              <a:buFont typeface="+mj-lt"/>
              <a:buAutoNum type="arabicPeriod"/>
            </a:pPr>
            <a:r>
              <a:rPr lang="en-US" sz="2400" dirty="0" smtClean="0">
                <a:sym typeface="Wingdings" panose="05000000000000000000" pitchFamily="2" charset="2"/>
              </a:rPr>
              <a:t>Recognizing that some markets are beyond reach</a:t>
            </a:r>
          </a:p>
          <a:p>
            <a:pPr marL="914400" lvl="1" indent="-457200">
              <a:buFont typeface="+mj-lt"/>
              <a:buAutoNum type="arabicPeriod"/>
            </a:pPr>
            <a:r>
              <a:rPr lang="en-US" sz="2400" dirty="0" smtClean="0">
                <a:sym typeface="Wingdings" panose="05000000000000000000" pitchFamily="2" charset="2"/>
              </a:rPr>
              <a:t>Ensuring that the budget is realistic given stated data needs</a:t>
            </a:r>
          </a:p>
          <a:p>
            <a:pPr lvl="1"/>
            <a:endParaRPr lang="en-US" sz="2400" dirty="0">
              <a:sym typeface="Wingdings" panose="05000000000000000000" pitchFamily="2" charset="2"/>
            </a:endParaRPr>
          </a:p>
          <a:p>
            <a:pPr lvl="1"/>
            <a:endParaRPr lang="en-US" sz="2400" dirty="0" smtClean="0">
              <a:sym typeface="Wingdings" panose="05000000000000000000" pitchFamily="2" charset="2"/>
            </a:endParaRPr>
          </a:p>
          <a:p>
            <a:pPr lvl="1"/>
            <a:endParaRPr lang="en-US" sz="2400" dirty="0" smtClean="0">
              <a:sym typeface="Wingdings" panose="05000000000000000000" pitchFamily="2" charset="2"/>
            </a:endParaRPr>
          </a:p>
          <a:p>
            <a:pPr lvl="1"/>
            <a:endParaRPr lang="en-US" sz="2400" dirty="0" smtClean="0"/>
          </a:p>
          <a:p>
            <a:pPr lvl="1"/>
            <a:endParaRPr lang="en-US" sz="2400" dirty="0" smtClean="0"/>
          </a:p>
          <a:p>
            <a:pPr lvl="2"/>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23</a:t>
            </a:fld>
            <a:endParaRPr lang="en-US"/>
          </a:p>
        </p:txBody>
      </p:sp>
    </p:spTree>
    <p:extLst>
      <p:ext uri="{BB962C8B-B14F-4D97-AF65-F5344CB8AC3E}">
        <p14:creationId xmlns:p14="http://schemas.microsoft.com/office/powerpoint/2010/main" val="297298847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Yikes! What do we do? </a:t>
            </a:r>
            <a:r>
              <a:rPr lang="en-US" sz="2000" dirty="0" smtClean="0"/>
              <a:t>(continued)</a:t>
            </a:r>
            <a:endParaRPr lang="en-US" sz="2000" dirty="0"/>
          </a:p>
        </p:txBody>
      </p:sp>
      <p:sp>
        <p:nvSpPr>
          <p:cNvPr id="3" name="Content Placeholder 2"/>
          <p:cNvSpPr>
            <a:spLocks noGrp="1"/>
          </p:cNvSpPr>
          <p:nvPr>
            <p:ph idx="1"/>
          </p:nvPr>
        </p:nvSpPr>
        <p:spPr>
          <a:xfrm>
            <a:off x="381000" y="1600200"/>
            <a:ext cx="8610600" cy="4876800"/>
          </a:xfrm>
        </p:spPr>
        <p:txBody>
          <a:bodyPr/>
          <a:lstStyle/>
          <a:p>
            <a:r>
              <a:rPr lang="en-US" sz="2800" dirty="0" smtClean="0"/>
              <a:t>In using the data,  </a:t>
            </a:r>
          </a:p>
          <a:p>
            <a:pPr marL="914400" lvl="1" indent="-457200">
              <a:buFont typeface="+mj-lt"/>
              <a:buAutoNum type="arabicPeriod"/>
            </a:pPr>
            <a:r>
              <a:rPr lang="en-US" sz="2400" dirty="0" smtClean="0"/>
              <a:t>Recognize varying levels of accuracy for different markets</a:t>
            </a:r>
          </a:p>
          <a:p>
            <a:pPr marL="914400" lvl="1" indent="-457200">
              <a:buFont typeface="+mj-lt"/>
              <a:buAutoNum type="arabicPeriod"/>
            </a:pPr>
            <a:r>
              <a:rPr lang="en-US" sz="2400" dirty="0" smtClean="0"/>
              <a:t>Convey the level of accuracy to others</a:t>
            </a:r>
          </a:p>
          <a:p>
            <a:pPr marL="914400" lvl="1" indent="-457200">
              <a:buFont typeface="+mj-lt"/>
              <a:buAutoNum type="arabicPeriod"/>
            </a:pPr>
            <a:r>
              <a:rPr lang="en-US" sz="2400" dirty="0" smtClean="0"/>
              <a:t>Recognize that N-dimensional cross-tabulations  (N≥3) are likely to reflect statistically insignificant information</a:t>
            </a:r>
          </a:p>
          <a:p>
            <a:pPr marL="914400" lvl="1" indent="-457200">
              <a:buFont typeface="+mj-lt"/>
              <a:buAutoNum type="arabicPeriod"/>
            </a:pPr>
            <a:endParaRPr lang="en-US" sz="2400" dirty="0" smtClean="0"/>
          </a:p>
          <a:p>
            <a:pPr lvl="1"/>
            <a:endParaRPr lang="en-US" sz="2400" dirty="0">
              <a:sym typeface="Wingdings" panose="05000000000000000000" pitchFamily="2" charset="2"/>
            </a:endParaRPr>
          </a:p>
          <a:p>
            <a:pPr lvl="1"/>
            <a:endParaRPr lang="en-US" sz="2400" dirty="0" smtClean="0">
              <a:sym typeface="Wingdings" panose="05000000000000000000" pitchFamily="2" charset="2"/>
            </a:endParaRPr>
          </a:p>
          <a:p>
            <a:pPr lvl="1"/>
            <a:endParaRPr lang="en-US" sz="2400" dirty="0" smtClean="0">
              <a:sym typeface="Wingdings" panose="05000000000000000000" pitchFamily="2" charset="2"/>
            </a:endParaRPr>
          </a:p>
          <a:p>
            <a:pPr lvl="1"/>
            <a:endParaRPr lang="en-US" sz="2400" dirty="0" smtClean="0"/>
          </a:p>
          <a:p>
            <a:pPr lvl="1"/>
            <a:endParaRPr lang="en-US" sz="2400" dirty="0" smtClean="0"/>
          </a:p>
          <a:p>
            <a:pPr lvl="2"/>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24</a:t>
            </a:fld>
            <a:endParaRPr lang="en-US"/>
          </a:p>
        </p:txBody>
      </p:sp>
    </p:spTree>
    <p:extLst>
      <p:ext uri="{BB962C8B-B14F-4D97-AF65-F5344CB8AC3E}">
        <p14:creationId xmlns:p14="http://schemas.microsoft.com/office/powerpoint/2010/main" val="364524200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p:txBody>
          <a:bodyPr>
            <a:normAutofit lnSpcReduction="10000"/>
          </a:bodyPr>
          <a:lstStyle/>
          <a:p>
            <a:r>
              <a:rPr lang="en-US" sz="2800" dirty="0" smtClean="0"/>
              <a:t>Traditional practice appears naïve</a:t>
            </a:r>
          </a:p>
          <a:p>
            <a:pPr lvl="1"/>
            <a:r>
              <a:rPr lang="en-US" sz="2400" dirty="0" smtClean="0"/>
              <a:t>Aggregate computations overstate accuracy outcome</a:t>
            </a:r>
          </a:p>
          <a:p>
            <a:pPr lvl="1"/>
            <a:r>
              <a:rPr lang="en-US" sz="2400" dirty="0" smtClean="0"/>
              <a:t>Uniform sampling rates ignore individual markets</a:t>
            </a:r>
          </a:p>
          <a:p>
            <a:pPr lvl="1"/>
            <a:r>
              <a:rPr lang="en-US" sz="2400" dirty="0" smtClean="0"/>
              <a:t>Large markets may well be over-sampled</a:t>
            </a:r>
          </a:p>
          <a:p>
            <a:pPr lvl="1"/>
            <a:r>
              <a:rPr lang="en-US" sz="2400" dirty="0" smtClean="0"/>
              <a:t>Small markets may be beyond reach, statistically</a:t>
            </a:r>
          </a:p>
          <a:p>
            <a:pPr lvl="1"/>
            <a:r>
              <a:rPr lang="en-US" sz="2400" dirty="0" smtClean="0"/>
              <a:t>Instruments are just one aspect, not the primary one </a:t>
            </a:r>
          </a:p>
          <a:p>
            <a:r>
              <a:rPr lang="en-US" sz="2800" dirty="0" smtClean="0"/>
              <a:t>Sample design needs more attention</a:t>
            </a:r>
          </a:p>
          <a:p>
            <a:pPr lvl="1"/>
            <a:r>
              <a:rPr lang="en-US" sz="2400" dirty="0" smtClean="0"/>
              <a:t>On-to-off data to define the sampling frame</a:t>
            </a:r>
          </a:p>
          <a:p>
            <a:pPr lvl="1"/>
            <a:r>
              <a:rPr lang="en-US" sz="2400" dirty="0" smtClean="0"/>
              <a:t>Levels of aggregation that recognize market sizes</a:t>
            </a:r>
          </a:p>
          <a:p>
            <a:pPr lvl="1"/>
            <a:r>
              <a:rPr lang="en-US" sz="2400" dirty="0" smtClean="0"/>
              <a:t>New methods in the field to make best use of budget  </a:t>
            </a:r>
          </a:p>
          <a:p>
            <a:pPr lvl="1"/>
            <a:endParaRPr lang="en-US" dirty="0" smtClean="0"/>
          </a:p>
          <a:p>
            <a:pPr lvl="1"/>
            <a:endParaRPr lang="en-US" sz="2400" dirty="0" smtClean="0"/>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25</a:t>
            </a:fld>
            <a:endParaRPr lang="en-US"/>
          </a:p>
        </p:txBody>
      </p:sp>
    </p:spTree>
    <p:extLst>
      <p:ext uri="{BB962C8B-B14F-4D97-AF65-F5344CB8AC3E}">
        <p14:creationId xmlns:p14="http://schemas.microsoft.com/office/powerpoint/2010/main" val="416474086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71800"/>
            <a:ext cx="8229600" cy="1143000"/>
          </a:xfrm>
        </p:spPr>
        <p:txBody>
          <a:bodyPr>
            <a:normAutofit fontScale="90000"/>
          </a:bodyPr>
          <a:lstStyle/>
          <a:p>
            <a:r>
              <a:rPr lang="en-US" dirty="0" smtClean="0"/>
              <a:t>Thank you.</a:t>
            </a:r>
            <a:br>
              <a:rPr lang="en-US" dirty="0" smtClean="0"/>
            </a:br>
            <a:r>
              <a:rPr lang="en-US" dirty="0" smtClean="0"/>
              <a:t>Questions?</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26</a:t>
            </a:fld>
            <a:endParaRPr lang="en-US"/>
          </a:p>
        </p:txBody>
      </p:sp>
      <p:sp>
        <p:nvSpPr>
          <p:cNvPr id="5" name="Title 1"/>
          <p:cNvSpPr txBox="1">
            <a:spLocks/>
          </p:cNvSpPr>
          <p:nvPr/>
        </p:nvSpPr>
        <p:spPr>
          <a:xfrm>
            <a:off x="589208" y="48768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2800" dirty="0"/>
          </a:p>
        </p:txBody>
      </p:sp>
    </p:spTree>
    <p:extLst>
      <p:ext uri="{BB962C8B-B14F-4D97-AF65-F5344CB8AC3E}">
        <p14:creationId xmlns:p14="http://schemas.microsoft.com/office/powerpoint/2010/main" val="24508359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Traditional practice</a:t>
            </a:r>
            <a:endParaRPr lang="en-US" dirty="0"/>
          </a:p>
        </p:txBody>
      </p:sp>
      <p:sp>
        <p:nvSpPr>
          <p:cNvPr id="3" name="Content Placeholder 2"/>
          <p:cNvSpPr>
            <a:spLocks noGrp="1"/>
          </p:cNvSpPr>
          <p:nvPr>
            <p:ph idx="1"/>
          </p:nvPr>
        </p:nvSpPr>
        <p:spPr/>
        <p:txBody>
          <a:bodyPr>
            <a:normAutofit fontScale="92500"/>
          </a:bodyPr>
          <a:lstStyle/>
          <a:p>
            <a:r>
              <a:rPr lang="en-US" dirty="0" smtClean="0"/>
              <a:t>Sample size determined by:</a:t>
            </a:r>
          </a:p>
          <a:p>
            <a:pPr lvl="1"/>
            <a:r>
              <a:rPr lang="en-US" dirty="0" smtClean="0"/>
              <a:t>Often, rule-of-thumb uniform rate … 10%</a:t>
            </a:r>
            <a:endParaRPr lang="en-US" dirty="0"/>
          </a:p>
          <a:p>
            <a:pPr lvl="1"/>
            <a:r>
              <a:rPr lang="en-US" dirty="0" smtClean="0"/>
              <a:t>Sometimes:  nominal sample-size computation of required sample for individual routes</a:t>
            </a:r>
          </a:p>
          <a:p>
            <a:r>
              <a:rPr lang="en-US" dirty="0" smtClean="0"/>
              <a:t>But, computations are often:</a:t>
            </a:r>
          </a:p>
          <a:p>
            <a:pPr lvl="1"/>
            <a:r>
              <a:rPr lang="en-US" dirty="0" smtClean="0"/>
              <a:t>Aggregate – all trips on a route</a:t>
            </a:r>
          </a:p>
          <a:p>
            <a:pPr lvl="1"/>
            <a:r>
              <a:rPr lang="en-US" dirty="0" smtClean="0"/>
              <a:t>Absent scrutiny of components: time period, direction</a:t>
            </a:r>
          </a:p>
          <a:p>
            <a:pPr lvl="1"/>
            <a:r>
              <a:rPr lang="en-US" dirty="0" smtClean="0"/>
              <a:t>Largely invariant in number of samples across routes</a:t>
            </a:r>
          </a:p>
          <a:p>
            <a:pPr lvl="1"/>
            <a:r>
              <a:rPr lang="en-US" dirty="0" smtClean="0"/>
              <a:t>Absent attention to actual statistical significance</a:t>
            </a:r>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a:p>
        </p:txBody>
      </p:sp>
    </p:spTree>
    <p:extLst>
      <p:ext uri="{BB962C8B-B14F-4D97-AF65-F5344CB8AC3E}">
        <p14:creationId xmlns:p14="http://schemas.microsoft.com/office/powerpoint/2010/main" val="14343861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 investigation into markets</a:t>
            </a:r>
            <a:endParaRPr lang="en-US" dirty="0"/>
          </a:p>
        </p:txBody>
      </p:sp>
      <p:sp>
        <p:nvSpPr>
          <p:cNvPr id="3" name="Content Placeholder 2"/>
          <p:cNvSpPr>
            <a:spLocks noGrp="1"/>
          </p:cNvSpPr>
          <p:nvPr>
            <p:ph idx="1"/>
          </p:nvPr>
        </p:nvSpPr>
        <p:spPr>
          <a:xfrm>
            <a:off x="457200" y="1600200"/>
            <a:ext cx="8229600" cy="4648200"/>
          </a:xfrm>
        </p:spPr>
        <p:txBody>
          <a:bodyPr>
            <a:normAutofit/>
          </a:bodyPr>
          <a:lstStyle/>
          <a:p>
            <a:r>
              <a:rPr lang="en-US" dirty="0" smtClean="0"/>
              <a:t>Design AM-peak sample for each rail station</a:t>
            </a:r>
          </a:p>
          <a:p>
            <a:r>
              <a:rPr lang="en-US" dirty="0" smtClean="0"/>
              <a:t>Use </a:t>
            </a:r>
            <a:r>
              <a:rPr lang="en-US" dirty="0" err="1" smtClean="0"/>
              <a:t>faregate</a:t>
            </a:r>
            <a:r>
              <a:rPr lang="en-US" dirty="0" smtClean="0"/>
              <a:t> counts of station-to-station trips</a:t>
            </a:r>
          </a:p>
          <a:p>
            <a:r>
              <a:rPr lang="en-US" dirty="0" smtClean="0"/>
              <a:t>Compute sample needed to characterize:</a:t>
            </a:r>
          </a:p>
          <a:p>
            <a:pPr lvl="1"/>
            <a:r>
              <a:rPr lang="en-US" dirty="0" smtClean="0"/>
              <a:t>Flows between stations – because transportation is about moving people from here to there</a:t>
            </a:r>
          </a:p>
          <a:p>
            <a:pPr lvl="1"/>
            <a:r>
              <a:rPr lang="en-US" dirty="0" smtClean="0">
                <a:sym typeface="Wingdings" panose="05000000000000000000" pitchFamily="2" charset="2"/>
              </a:rPr>
              <a:t> Number of trips from each entry station:</a:t>
            </a:r>
          </a:p>
          <a:p>
            <a:pPr lvl="2"/>
            <a:r>
              <a:rPr lang="en-US" dirty="0" smtClean="0">
                <a:sym typeface="Wingdings" panose="05000000000000000000" pitchFamily="2" charset="2"/>
              </a:rPr>
              <a:t>To exits aggregated into 20 station groups</a:t>
            </a:r>
          </a:p>
          <a:p>
            <a:pPr lvl="2"/>
            <a:r>
              <a:rPr lang="en-US" dirty="0" smtClean="0">
                <a:sym typeface="Wingdings" panose="05000000000000000000" pitchFamily="2" charset="2"/>
              </a:rPr>
              <a:t>For three income classifications</a:t>
            </a:r>
          </a:p>
          <a:p>
            <a:pPr lvl="1"/>
            <a:r>
              <a:rPr lang="en-US" dirty="0" smtClean="0">
                <a:sym typeface="Wingdings" panose="05000000000000000000" pitchFamily="2" charset="2"/>
              </a:rPr>
              <a:t>Given accuracy requirements (95</a:t>
            </a:r>
            <a:r>
              <a:rPr lang="en-US" dirty="0">
                <a:sym typeface="Wingdings" panose="05000000000000000000" pitchFamily="2" charset="2"/>
              </a:rPr>
              <a:t>%; ±10 percent </a:t>
            </a:r>
            <a:r>
              <a:rPr lang="en-US" dirty="0" smtClean="0">
                <a:sym typeface="Wingdings" panose="05000000000000000000" pitchFamily="2" charset="2"/>
              </a:rPr>
              <a:t>)</a:t>
            </a:r>
          </a:p>
          <a:p>
            <a:endParaRPr lang="en-US" dirty="0" smtClean="0"/>
          </a:p>
          <a:p>
            <a:pPr lvl="1"/>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a:p>
        </p:txBody>
      </p:sp>
    </p:spTree>
    <p:extLst>
      <p:ext uri="{BB962C8B-B14F-4D97-AF65-F5344CB8AC3E}">
        <p14:creationId xmlns:p14="http://schemas.microsoft.com/office/powerpoint/2010/main" val="29710331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06449" y="1118444"/>
            <a:ext cx="6144295" cy="5749215"/>
          </a:xfrm>
          <a:prstGeom prst="rect">
            <a:avLst/>
          </a:prstGeom>
        </p:spPr>
      </p:pic>
      <p:sp>
        <p:nvSpPr>
          <p:cNvPr id="2" name="Title 1"/>
          <p:cNvSpPr>
            <a:spLocks noGrp="1"/>
          </p:cNvSpPr>
          <p:nvPr>
            <p:ph type="title"/>
          </p:nvPr>
        </p:nvSpPr>
        <p:spPr/>
        <p:txBody>
          <a:bodyPr>
            <a:normAutofit/>
          </a:bodyPr>
          <a:lstStyle/>
          <a:p>
            <a:r>
              <a:rPr lang="en-US" dirty="0" err="1" smtClean="0"/>
              <a:t>MetroRail</a:t>
            </a:r>
            <a:r>
              <a:rPr lang="en-US" dirty="0" smtClean="0"/>
              <a:t> map and station groups</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a:p>
        </p:txBody>
      </p:sp>
      <p:sp>
        <p:nvSpPr>
          <p:cNvPr id="3" name="TextBox 2"/>
          <p:cNvSpPr txBox="1"/>
          <p:nvPr/>
        </p:nvSpPr>
        <p:spPr>
          <a:xfrm>
            <a:off x="838200" y="4267200"/>
            <a:ext cx="914400" cy="646331"/>
          </a:xfrm>
          <a:prstGeom prst="rect">
            <a:avLst/>
          </a:prstGeom>
          <a:noFill/>
        </p:spPr>
        <p:txBody>
          <a:bodyPr wrap="square" rtlCol="0">
            <a:spAutoFit/>
          </a:bodyPr>
          <a:lstStyle/>
          <a:p>
            <a:pPr algn="ctr"/>
            <a:r>
              <a:rPr lang="en-US" b="1" dirty="0" smtClean="0"/>
              <a:t>Vienna Station</a:t>
            </a:r>
            <a:endParaRPr lang="en-US" b="1" dirty="0"/>
          </a:p>
        </p:txBody>
      </p:sp>
      <p:sp>
        <p:nvSpPr>
          <p:cNvPr id="10" name="TextBox 9"/>
          <p:cNvSpPr txBox="1"/>
          <p:nvPr/>
        </p:nvSpPr>
        <p:spPr>
          <a:xfrm>
            <a:off x="5067300" y="5791200"/>
            <a:ext cx="1295400" cy="923330"/>
          </a:xfrm>
          <a:prstGeom prst="rect">
            <a:avLst/>
          </a:prstGeom>
          <a:noFill/>
        </p:spPr>
        <p:txBody>
          <a:bodyPr wrap="square" rtlCol="0">
            <a:spAutoFit/>
          </a:bodyPr>
          <a:lstStyle/>
          <a:p>
            <a:pPr algn="ctr"/>
            <a:r>
              <a:rPr lang="en-US" b="1" dirty="0" smtClean="0"/>
              <a:t>Congress Heights Station</a:t>
            </a:r>
            <a:endParaRPr lang="en-US" b="1" dirty="0"/>
          </a:p>
        </p:txBody>
      </p:sp>
      <p:cxnSp>
        <p:nvCxnSpPr>
          <p:cNvPr id="22" name="Straight Arrow Connector 21"/>
          <p:cNvCxnSpPr/>
          <p:nvPr/>
        </p:nvCxnSpPr>
        <p:spPr>
          <a:xfrm flipV="1">
            <a:off x="5600700" y="5410200"/>
            <a:ext cx="266700" cy="38100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V="1">
            <a:off x="1701084" y="4190999"/>
            <a:ext cx="304800" cy="399366"/>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797598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Sample-size calculation</a:t>
            </a:r>
            <a:endParaRPr lang="en-US" dirty="0"/>
          </a:p>
        </p:txBody>
      </p:sp>
      <p:sp>
        <p:nvSpPr>
          <p:cNvPr id="4" name="Slide Number Placeholder 3"/>
          <p:cNvSpPr>
            <a:spLocks noGrp="1"/>
          </p:cNvSpPr>
          <p:nvPr>
            <p:ph type="sldNum" sz="quarter" idx="12"/>
          </p:nvPr>
        </p:nvSpPr>
        <p:spPr/>
        <p:txBody>
          <a:bodyPr/>
          <a:lstStyle/>
          <a:p>
            <a:fld id="{F38DF745-7D3F-47F4-83A3-874385CFAA69}" type="slidenum">
              <a:rPr lang="en-US" smtClean="0"/>
              <a:pPr/>
              <a:t>6</a:t>
            </a:fld>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3070114085"/>
              </p:ext>
            </p:extLst>
          </p:nvPr>
        </p:nvGraphicFramePr>
        <p:xfrm>
          <a:off x="0" y="1295400"/>
          <a:ext cx="8659829" cy="4254996"/>
        </p:xfrm>
        <a:graphic>
          <a:graphicData uri="http://schemas.openxmlformats.org/presentationml/2006/ole">
            <mc:AlternateContent xmlns:mc="http://schemas.openxmlformats.org/markup-compatibility/2006">
              <mc:Choice xmlns:v="urn:schemas-microsoft-com:vml" Requires="v">
                <p:oleObj spid="_x0000_s1128" name="Document" r:id="rId5" imgW="5940848" imgH="3075924" progId="Word.Document.12">
                  <p:embed/>
                </p:oleObj>
              </mc:Choice>
              <mc:Fallback>
                <p:oleObj name="Document" r:id="rId5" imgW="5940848" imgH="3075924" progId="Word.Document.12">
                  <p:embed/>
                  <p:pic>
                    <p:nvPicPr>
                      <p:cNvPr id="0" name=""/>
                      <p:cNvPicPr/>
                      <p:nvPr/>
                    </p:nvPicPr>
                    <p:blipFill>
                      <a:blip r:embed="rId6"/>
                      <a:stretch>
                        <a:fillRect/>
                      </a:stretch>
                    </p:blipFill>
                    <p:spPr>
                      <a:xfrm>
                        <a:off x="0" y="1295400"/>
                        <a:ext cx="8659829" cy="4254996"/>
                      </a:xfrm>
                      <a:prstGeom prst="rect">
                        <a:avLst/>
                      </a:prstGeom>
                    </p:spPr>
                  </p:pic>
                </p:oleObj>
              </mc:Fallback>
            </mc:AlternateContent>
          </a:graphicData>
        </a:graphic>
      </p:graphicFrame>
      <p:sp>
        <p:nvSpPr>
          <p:cNvPr id="7" name="TextBox 6"/>
          <p:cNvSpPr txBox="1"/>
          <p:nvPr/>
        </p:nvSpPr>
        <p:spPr>
          <a:xfrm>
            <a:off x="1284668" y="5550396"/>
            <a:ext cx="6335332" cy="523220"/>
          </a:xfrm>
          <a:prstGeom prst="rect">
            <a:avLst/>
          </a:prstGeom>
          <a:noFill/>
        </p:spPr>
        <p:txBody>
          <a:bodyPr wrap="square" rtlCol="0">
            <a:spAutoFit/>
          </a:bodyPr>
          <a:lstStyle/>
          <a:p>
            <a:r>
              <a:rPr lang="en-US" sz="2800" b="1" u="sng" dirty="0" smtClean="0"/>
              <a:t>And sample is assumed to be unbiased</a:t>
            </a:r>
            <a:endParaRPr lang="en-US" sz="2800" b="1" u="sng" dirty="0"/>
          </a:p>
        </p:txBody>
      </p:sp>
    </p:spTree>
    <p:extLst>
      <p:ext uri="{BB962C8B-B14F-4D97-AF65-F5344CB8AC3E}">
        <p14:creationId xmlns:p14="http://schemas.microsoft.com/office/powerpoint/2010/main" val="28940690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100" dirty="0" smtClean="0"/>
              <a:t>Known: AM-Peak trip flows from Vienna station</a:t>
            </a:r>
            <a:br>
              <a:rPr lang="en-US" sz="3100" dirty="0" smtClean="0"/>
            </a:br>
            <a:r>
              <a:rPr lang="en-US" sz="3100" dirty="0" smtClean="0"/>
              <a:t>Need to know: flows by income </a:t>
            </a:r>
            <a:r>
              <a:rPr lang="en-US" sz="3100" dirty="0"/>
              <a:t>c</a:t>
            </a:r>
            <a:r>
              <a:rPr lang="en-US" sz="3100" dirty="0" smtClean="0"/>
              <a:t>lass</a:t>
            </a:r>
            <a:endParaRPr lang="en-US" sz="3100" dirty="0"/>
          </a:p>
        </p:txBody>
      </p:sp>
      <p:sp>
        <p:nvSpPr>
          <p:cNvPr id="3" name="Slide Number Placeholder 2"/>
          <p:cNvSpPr>
            <a:spLocks noGrp="1"/>
          </p:cNvSpPr>
          <p:nvPr>
            <p:ph type="sldNum" sz="quarter" idx="12"/>
          </p:nvPr>
        </p:nvSpPr>
        <p:spPr/>
        <p:txBody>
          <a:bodyPr/>
          <a:lstStyle/>
          <a:p>
            <a:fld id="{78E4894F-B402-4859-BADB-E1942E597E60}" type="slidenum">
              <a:rPr lang="en-US" smtClean="0"/>
              <a:t>7</a:t>
            </a:fld>
            <a:endParaRPr lang="en-US"/>
          </a:p>
        </p:txBody>
      </p:sp>
      <p:cxnSp>
        <p:nvCxnSpPr>
          <p:cNvPr id="144" name="Straight Connector 143"/>
          <p:cNvCxnSpPr/>
          <p:nvPr/>
        </p:nvCxnSpPr>
        <p:spPr>
          <a:xfrm>
            <a:off x="1447800" y="4226016"/>
            <a:ext cx="381000" cy="0"/>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a:off x="1447800" y="4378416"/>
            <a:ext cx="381000" cy="0"/>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a:off x="1828800" y="4226016"/>
            <a:ext cx="0" cy="152400"/>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a:off x="1447800" y="4226016"/>
            <a:ext cx="0" cy="152400"/>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86" name="Straight Arrow Connector 85"/>
          <p:cNvCxnSpPr/>
          <p:nvPr/>
        </p:nvCxnSpPr>
        <p:spPr>
          <a:xfrm flipV="1">
            <a:off x="2286000" y="3217908"/>
            <a:ext cx="1295400" cy="815998"/>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53" name="Straight Arrow Connector 152"/>
          <p:cNvCxnSpPr/>
          <p:nvPr/>
        </p:nvCxnSpPr>
        <p:spPr>
          <a:xfrm flipV="1">
            <a:off x="2286000" y="3801013"/>
            <a:ext cx="1295400" cy="371005"/>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55" name="Straight Arrow Connector 154"/>
          <p:cNvCxnSpPr/>
          <p:nvPr/>
        </p:nvCxnSpPr>
        <p:spPr>
          <a:xfrm>
            <a:off x="2286000" y="4302218"/>
            <a:ext cx="1295400" cy="76198"/>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59" name="Straight Arrow Connector 158"/>
          <p:cNvCxnSpPr/>
          <p:nvPr/>
        </p:nvCxnSpPr>
        <p:spPr>
          <a:xfrm>
            <a:off x="2286000" y="4443615"/>
            <a:ext cx="1295400" cy="59880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62" name="Straight Arrow Connector 161"/>
          <p:cNvCxnSpPr/>
          <p:nvPr/>
        </p:nvCxnSpPr>
        <p:spPr>
          <a:xfrm>
            <a:off x="2286000" y="4581660"/>
            <a:ext cx="1295400" cy="1128646"/>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132" name="TextBox 131"/>
          <p:cNvSpPr txBox="1"/>
          <p:nvPr/>
        </p:nvSpPr>
        <p:spPr>
          <a:xfrm>
            <a:off x="1143000" y="3525687"/>
            <a:ext cx="990600" cy="646331"/>
          </a:xfrm>
          <a:prstGeom prst="rect">
            <a:avLst/>
          </a:prstGeom>
          <a:noFill/>
        </p:spPr>
        <p:txBody>
          <a:bodyPr wrap="square" rtlCol="0">
            <a:spAutoFit/>
          </a:bodyPr>
          <a:lstStyle/>
          <a:p>
            <a:pPr algn="ctr"/>
            <a:r>
              <a:rPr lang="en-US" dirty="0" smtClean="0"/>
              <a:t>Vienna Station</a:t>
            </a:r>
          </a:p>
        </p:txBody>
      </p:sp>
      <p:sp>
        <p:nvSpPr>
          <p:cNvPr id="171" name="TextBox 170"/>
          <p:cNvSpPr txBox="1"/>
          <p:nvPr/>
        </p:nvSpPr>
        <p:spPr>
          <a:xfrm>
            <a:off x="1143000" y="1828800"/>
            <a:ext cx="2929407" cy="923330"/>
          </a:xfrm>
          <a:prstGeom prst="rect">
            <a:avLst/>
          </a:prstGeom>
          <a:noFill/>
        </p:spPr>
        <p:txBody>
          <a:bodyPr wrap="square" rtlCol="0">
            <a:spAutoFit/>
          </a:bodyPr>
          <a:lstStyle/>
          <a:p>
            <a:pPr algn="ctr"/>
            <a:r>
              <a:rPr lang="en-US" dirty="0" smtClean="0"/>
              <a:t>Trips from Vienna station     to </a:t>
            </a:r>
            <a:r>
              <a:rPr lang="en-US" dirty="0"/>
              <a:t>e</a:t>
            </a:r>
            <a:r>
              <a:rPr lang="en-US" dirty="0" smtClean="0"/>
              <a:t>ach station group  (known from fare-gate data)</a:t>
            </a:r>
          </a:p>
        </p:txBody>
      </p:sp>
      <p:sp>
        <p:nvSpPr>
          <p:cNvPr id="133" name="Right Arrow 132"/>
          <p:cNvSpPr/>
          <p:nvPr/>
        </p:nvSpPr>
        <p:spPr>
          <a:xfrm>
            <a:off x="4572000" y="3217908"/>
            <a:ext cx="914400" cy="7169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3" name="Right Arrow 172"/>
          <p:cNvSpPr/>
          <p:nvPr/>
        </p:nvSpPr>
        <p:spPr>
          <a:xfrm>
            <a:off x="4572000" y="4198448"/>
            <a:ext cx="914400" cy="7169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 name="Right Arrow 173"/>
          <p:cNvSpPr/>
          <p:nvPr/>
        </p:nvSpPr>
        <p:spPr>
          <a:xfrm>
            <a:off x="4604197" y="5145983"/>
            <a:ext cx="914400" cy="7169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8" name="TextBox 177"/>
          <p:cNvSpPr txBox="1"/>
          <p:nvPr/>
        </p:nvSpPr>
        <p:spPr>
          <a:xfrm>
            <a:off x="4667250" y="1567847"/>
            <a:ext cx="3619500" cy="1200329"/>
          </a:xfrm>
          <a:prstGeom prst="rect">
            <a:avLst/>
          </a:prstGeom>
          <a:noFill/>
        </p:spPr>
        <p:txBody>
          <a:bodyPr wrap="square" rtlCol="0">
            <a:spAutoFit/>
          </a:bodyPr>
          <a:lstStyle/>
          <a:p>
            <a:pPr algn="ctr"/>
            <a:r>
              <a:rPr lang="en-US" dirty="0" smtClean="0"/>
              <a:t>Trips by income </a:t>
            </a:r>
            <a:r>
              <a:rPr lang="en-US" dirty="0"/>
              <a:t>c</a:t>
            </a:r>
            <a:r>
              <a:rPr lang="en-US" dirty="0" smtClean="0"/>
              <a:t>lass                     from Vienna station                           to </a:t>
            </a:r>
            <a:r>
              <a:rPr lang="en-US" dirty="0"/>
              <a:t>e</a:t>
            </a:r>
            <a:r>
              <a:rPr lang="en-US" dirty="0" smtClean="0"/>
              <a:t>ach </a:t>
            </a:r>
            <a:r>
              <a:rPr lang="en-US" dirty="0"/>
              <a:t>s</a:t>
            </a:r>
            <a:r>
              <a:rPr lang="en-US" dirty="0" smtClean="0"/>
              <a:t>tation group                       (to be estimated from survey data)</a:t>
            </a:r>
          </a:p>
        </p:txBody>
      </p:sp>
      <p:sp>
        <p:nvSpPr>
          <p:cNvPr id="70" name="Rectangle 69"/>
          <p:cNvSpPr/>
          <p:nvPr/>
        </p:nvSpPr>
        <p:spPr>
          <a:xfrm>
            <a:off x="3881907" y="2954764"/>
            <a:ext cx="381000" cy="152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71"/>
          <p:cNvSpPr/>
          <p:nvPr/>
        </p:nvSpPr>
        <p:spPr>
          <a:xfrm>
            <a:off x="3881907" y="3107164"/>
            <a:ext cx="381000" cy="152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Rectangle 77"/>
          <p:cNvSpPr/>
          <p:nvPr/>
        </p:nvSpPr>
        <p:spPr>
          <a:xfrm>
            <a:off x="3881907" y="3263456"/>
            <a:ext cx="381000" cy="152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3881907" y="3411964"/>
            <a:ext cx="381000" cy="152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881907" y="3564364"/>
            <a:ext cx="381000" cy="152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3881907" y="3716764"/>
            <a:ext cx="381000" cy="152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Rectangle 83"/>
          <p:cNvSpPr/>
          <p:nvPr/>
        </p:nvSpPr>
        <p:spPr>
          <a:xfrm>
            <a:off x="3881907" y="3869164"/>
            <a:ext cx="381000" cy="152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3881907" y="4025456"/>
            <a:ext cx="381000" cy="152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Rectangle 86"/>
          <p:cNvSpPr/>
          <p:nvPr/>
        </p:nvSpPr>
        <p:spPr>
          <a:xfrm>
            <a:off x="3881907" y="4173964"/>
            <a:ext cx="381000" cy="152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87"/>
          <p:cNvSpPr/>
          <p:nvPr/>
        </p:nvSpPr>
        <p:spPr>
          <a:xfrm>
            <a:off x="3881907" y="4326364"/>
            <a:ext cx="381000" cy="152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88"/>
          <p:cNvSpPr/>
          <p:nvPr/>
        </p:nvSpPr>
        <p:spPr>
          <a:xfrm>
            <a:off x="3881907" y="4478764"/>
            <a:ext cx="381000" cy="152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Rectangle 89"/>
          <p:cNvSpPr/>
          <p:nvPr/>
        </p:nvSpPr>
        <p:spPr>
          <a:xfrm>
            <a:off x="3881907" y="4631164"/>
            <a:ext cx="381000" cy="152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Rectangle 90"/>
          <p:cNvSpPr/>
          <p:nvPr/>
        </p:nvSpPr>
        <p:spPr>
          <a:xfrm>
            <a:off x="3881907" y="4787456"/>
            <a:ext cx="381000" cy="152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Rectangle 91"/>
          <p:cNvSpPr/>
          <p:nvPr/>
        </p:nvSpPr>
        <p:spPr>
          <a:xfrm>
            <a:off x="3881907" y="4935964"/>
            <a:ext cx="381000" cy="152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Rectangle 92"/>
          <p:cNvSpPr/>
          <p:nvPr/>
        </p:nvSpPr>
        <p:spPr>
          <a:xfrm>
            <a:off x="3881907" y="5088364"/>
            <a:ext cx="381000" cy="152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Rectangle 93"/>
          <p:cNvSpPr/>
          <p:nvPr/>
        </p:nvSpPr>
        <p:spPr>
          <a:xfrm>
            <a:off x="3881907" y="5240764"/>
            <a:ext cx="381000" cy="152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Rectangle 94"/>
          <p:cNvSpPr/>
          <p:nvPr/>
        </p:nvSpPr>
        <p:spPr>
          <a:xfrm>
            <a:off x="3881907" y="5393164"/>
            <a:ext cx="381000" cy="152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Rectangle 95"/>
          <p:cNvSpPr/>
          <p:nvPr/>
        </p:nvSpPr>
        <p:spPr>
          <a:xfrm>
            <a:off x="3881907" y="5549456"/>
            <a:ext cx="381000" cy="152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Rectangle 96"/>
          <p:cNvSpPr/>
          <p:nvPr/>
        </p:nvSpPr>
        <p:spPr>
          <a:xfrm>
            <a:off x="3881907" y="5697964"/>
            <a:ext cx="381000" cy="152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Rectangle 97"/>
          <p:cNvSpPr/>
          <p:nvPr/>
        </p:nvSpPr>
        <p:spPr>
          <a:xfrm>
            <a:off x="3881907" y="5850364"/>
            <a:ext cx="381000" cy="152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Rectangle 98"/>
          <p:cNvSpPr/>
          <p:nvPr/>
        </p:nvSpPr>
        <p:spPr>
          <a:xfrm>
            <a:off x="5905500" y="2954764"/>
            <a:ext cx="381000" cy="152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Rectangle 99"/>
          <p:cNvSpPr/>
          <p:nvPr/>
        </p:nvSpPr>
        <p:spPr>
          <a:xfrm>
            <a:off x="5905500" y="3107164"/>
            <a:ext cx="381000" cy="152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5905500" y="3263456"/>
            <a:ext cx="381000" cy="152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5905500" y="3411964"/>
            <a:ext cx="381000" cy="152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Rectangle 102"/>
          <p:cNvSpPr/>
          <p:nvPr/>
        </p:nvSpPr>
        <p:spPr>
          <a:xfrm>
            <a:off x="5905500" y="3564364"/>
            <a:ext cx="381000" cy="152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Rectangle 103"/>
          <p:cNvSpPr/>
          <p:nvPr/>
        </p:nvSpPr>
        <p:spPr>
          <a:xfrm>
            <a:off x="5905500" y="3716764"/>
            <a:ext cx="381000" cy="152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5905500" y="3869164"/>
            <a:ext cx="381000" cy="152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5905500" y="4025456"/>
            <a:ext cx="381000" cy="152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Rectangle 106"/>
          <p:cNvSpPr/>
          <p:nvPr/>
        </p:nvSpPr>
        <p:spPr>
          <a:xfrm>
            <a:off x="5905500" y="4173964"/>
            <a:ext cx="381000" cy="152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5905500" y="4326364"/>
            <a:ext cx="381000" cy="152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5905500" y="4478764"/>
            <a:ext cx="381000" cy="152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Rectangle 109"/>
          <p:cNvSpPr/>
          <p:nvPr/>
        </p:nvSpPr>
        <p:spPr>
          <a:xfrm>
            <a:off x="5905500" y="4631164"/>
            <a:ext cx="381000" cy="152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5905500" y="4787456"/>
            <a:ext cx="381000" cy="152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5905500" y="4935964"/>
            <a:ext cx="381000" cy="152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Rectangle 112"/>
          <p:cNvSpPr/>
          <p:nvPr/>
        </p:nvSpPr>
        <p:spPr>
          <a:xfrm>
            <a:off x="5905500" y="5088364"/>
            <a:ext cx="381000" cy="152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5905500" y="5240764"/>
            <a:ext cx="381000" cy="152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114"/>
          <p:cNvSpPr/>
          <p:nvPr/>
        </p:nvSpPr>
        <p:spPr>
          <a:xfrm>
            <a:off x="5905500" y="5393164"/>
            <a:ext cx="381000" cy="152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115"/>
          <p:cNvSpPr/>
          <p:nvPr/>
        </p:nvSpPr>
        <p:spPr>
          <a:xfrm>
            <a:off x="5905500" y="5549456"/>
            <a:ext cx="381000" cy="152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116"/>
          <p:cNvSpPr/>
          <p:nvPr/>
        </p:nvSpPr>
        <p:spPr>
          <a:xfrm>
            <a:off x="5905500" y="5697964"/>
            <a:ext cx="381000" cy="152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Rectangle 117"/>
          <p:cNvSpPr/>
          <p:nvPr/>
        </p:nvSpPr>
        <p:spPr>
          <a:xfrm>
            <a:off x="5905500" y="5850364"/>
            <a:ext cx="381000" cy="152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Rectangle 118"/>
          <p:cNvSpPr/>
          <p:nvPr/>
        </p:nvSpPr>
        <p:spPr>
          <a:xfrm>
            <a:off x="6286500" y="2954764"/>
            <a:ext cx="381000" cy="152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Rectangle 119"/>
          <p:cNvSpPr/>
          <p:nvPr/>
        </p:nvSpPr>
        <p:spPr>
          <a:xfrm>
            <a:off x="6286500" y="3107164"/>
            <a:ext cx="381000" cy="152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Rectangle 120"/>
          <p:cNvSpPr/>
          <p:nvPr/>
        </p:nvSpPr>
        <p:spPr>
          <a:xfrm>
            <a:off x="6286500" y="3263456"/>
            <a:ext cx="381000" cy="152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Rectangle 121"/>
          <p:cNvSpPr/>
          <p:nvPr/>
        </p:nvSpPr>
        <p:spPr>
          <a:xfrm>
            <a:off x="6286500" y="3411964"/>
            <a:ext cx="381000" cy="152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Rectangle 122"/>
          <p:cNvSpPr/>
          <p:nvPr/>
        </p:nvSpPr>
        <p:spPr>
          <a:xfrm>
            <a:off x="6286500" y="3564364"/>
            <a:ext cx="381000" cy="152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Rectangle 123"/>
          <p:cNvSpPr/>
          <p:nvPr/>
        </p:nvSpPr>
        <p:spPr>
          <a:xfrm>
            <a:off x="6286500" y="3716764"/>
            <a:ext cx="381000" cy="152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Rectangle 124"/>
          <p:cNvSpPr/>
          <p:nvPr/>
        </p:nvSpPr>
        <p:spPr>
          <a:xfrm>
            <a:off x="6286500" y="3869164"/>
            <a:ext cx="381000" cy="152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Rectangle 125"/>
          <p:cNvSpPr/>
          <p:nvPr/>
        </p:nvSpPr>
        <p:spPr>
          <a:xfrm>
            <a:off x="6286500" y="4025456"/>
            <a:ext cx="381000" cy="152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Rectangle 126"/>
          <p:cNvSpPr/>
          <p:nvPr/>
        </p:nvSpPr>
        <p:spPr>
          <a:xfrm>
            <a:off x="6286500" y="4173964"/>
            <a:ext cx="381000" cy="152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Rectangle 127"/>
          <p:cNvSpPr/>
          <p:nvPr/>
        </p:nvSpPr>
        <p:spPr>
          <a:xfrm>
            <a:off x="6286500" y="4326364"/>
            <a:ext cx="381000" cy="152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Rectangle 128"/>
          <p:cNvSpPr/>
          <p:nvPr/>
        </p:nvSpPr>
        <p:spPr>
          <a:xfrm>
            <a:off x="6286500" y="4478764"/>
            <a:ext cx="381000" cy="152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Rectangle 129"/>
          <p:cNvSpPr/>
          <p:nvPr/>
        </p:nvSpPr>
        <p:spPr>
          <a:xfrm>
            <a:off x="6286500" y="4631164"/>
            <a:ext cx="381000" cy="152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Rectangle 130"/>
          <p:cNvSpPr/>
          <p:nvPr/>
        </p:nvSpPr>
        <p:spPr>
          <a:xfrm>
            <a:off x="6286500" y="4787456"/>
            <a:ext cx="381000" cy="152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Rectangle 133"/>
          <p:cNvSpPr/>
          <p:nvPr/>
        </p:nvSpPr>
        <p:spPr>
          <a:xfrm>
            <a:off x="6286500" y="4935964"/>
            <a:ext cx="381000" cy="152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Rectangle 134"/>
          <p:cNvSpPr/>
          <p:nvPr/>
        </p:nvSpPr>
        <p:spPr>
          <a:xfrm>
            <a:off x="6286500" y="5088364"/>
            <a:ext cx="381000" cy="152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Rectangle 135"/>
          <p:cNvSpPr/>
          <p:nvPr/>
        </p:nvSpPr>
        <p:spPr>
          <a:xfrm>
            <a:off x="6286500" y="5240764"/>
            <a:ext cx="381000" cy="152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 name="Rectangle 136"/>
          <p:cNvSpPr/>
          <p:nvPr/>
        </p:nvSpPr>
        <p:spPr>
          <a:xfrm>
            <a:off x="6286500" y="5393164"/>
            <a:ext cx="381000" cy="152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Rectangle 137"/>
          <p:cNvSpPr/>
          <p:nvPr/>
        </p:nvSpPr>
        <p:spPr>
          <a:xfrm>
            <a:off x="6286500" y="5549456"/>
            <a:ext cx="381000" cy="152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Rectangle 138"/>
          <p:cNvSpPr/>
          <p:nvPr/>
        </p:nvSpPr>
        <p:spPr>
          <a:xfrm>
            <a:off x="6286500" y="5697964"/>
            <a:ext cx="381000" cy="152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Rectangle 139"/>
          <p:cNvSpPr/>
          <p:nvPr/>
        </p:nvSpPr>
        <p:spPr>
          <a:xfrm>
            <a:off x="6286500" y="5850364"/>
            <a:ext cx="381000" cy="152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Rectangle 140"/>
          <p:cNvSpPr/>
          <p:nvPr/>
        </p:nvSpPr>
        <p:spPr>
          <a:xfrm>
            <a:off x="6667500" y="2954764"/>
            <a:ext cx="381000" cy="152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Rectangle 141"/>
          <p:cNvSpPr/>
          <p:nvPr/>
        </p:nvSpPr>
        <p:spPr>
          <a:xfrm>
            <a:off x="6667500" y="3107164"/>
            <a:ext cx="381000" cy="152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Rectangle 142"/>
          <p:cNvSpPr/>
          <p:nvPr/>
        </p:nvSpPr>
        <p:spPr>
          <a:xfrm>
            <a:off x="6667500" y="3263456"/>
            <a:ext cx="381000" cy="152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Rectangle 145"/>
          <p:cNvSpPr/>
          <p:nvPr/>
        </p:nvSpPr>
        <p:spPr>
          <a:xfrm>
            <a:off x="6667500" y="3411964"/>
            <a:ext cx="381000" cy="152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Rectangle 146"/>
          <p:cNvSpPr/>
          <p:nvPr/>
        </p:nvSpPr>
        <p:spPr>
          <a:xfrm>
            <a:off x="6667500" y="3564364"/>
            <a:ext cx="381000" cy="152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8" name="Rectangle 147"/>
          <p:cNvSpPr/>
          <p:nvPr/>
        </p:nvSpPr>
        <p:spPr>
          <a:xfrm>
            <a:off x="6667500" y="3716764"/>
            <a:ext cx="381000" cy="152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9" name="Rectangle 148"/>
          <p:cNvSpPr/>
          <p:nvPr/>
        </p:nvSpPr>
        <p:spPr>
          <a:xfrm>
            <a:off x="6667500" y="3869164"/>
            <a:ext cx="381000" cy="152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0" name="Rectangle 149"/>
          <p:cNvSpPr/>
          <p:nvPr/>
        </p:nvSpPr>
        <p:spPr>
          <a:xfrm>
            <a:off x="6667500" y="4025456"/>
            <a:ext cx="381000" cy="152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1" name="Rectangle 150"/>
          <p:cNvSpPr/>
          <p:nvPr/>
        </p:nvSpPr>
        <p:spPr>
          <a:xfrm>
            <a:off x="6667500" y="4173964"/>
            <a:ext cx="381000" cy="152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Rectangle 151"/>
          <p:cNvSpPr/>
          <p:nvPr/>
        </p:nvSpPr>
        <p:spPr>
          <a:xfrm>
            <a:off x="6667500" y="4326364"/>
            <a:ext cx="381000" cy="152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4" name="Rectangle 153"/>
          <p:cNvSpPr/>
          <p:nvPr/>
        </p:nvSpPr>
        <p:spPr>
          <a:xfrm>
            <a:off x="6667500" y="4478764"/>
            <a:ext cx="381000" cy="152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6" name="Rectangle 155"/>
          <p:cNvSpPr/>
          <p:nvPr/>
        </p:nvSpPr>
        <p:spPr>
          <a:xfrm>
            <a:off x="6667500" y="4631164"/>
            <a:ext cx="381000" cy="152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7" name="Rectangle 156"/>
          <p:cNvSpPr/>
          <p:nvPr/>
        </p:nvSpPr>
        <p:spPr>
          <a:xfrm>
            <a:off x="6667500" y="4787456"/>
            <a:ext cx="381000" cy="152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8" name="Rectangle 157"/>
          <p:cNvSpPr/>
          <p:nvPr/>
        </p:nvSpPr>
        <p:spPr>
          <a:xfrm>
            <a:off x="6667500" y="4935964"/>
            <a:ext cx="381000" cy="152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0" name="Rectangle 159"/>
          <p:cNvSpPr/>
          <p:nvPr/>
        </p:nvSpPr>
        <p:spPr>
          <a:xfrm>
            <a:off x="6667500" y="5088364"/>
            <a:ext cx="381000" cy="152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1" name="Rectangle 160"/>
          <p:cNvSpPr/>
          <p:nvPr/>
        </p:nvSpPr>
        <p:spPr>
          <a:xfrm>
            <a:off x="6667500" y="5240764"/>
            <a:ext cx="381000" cy="152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 name="Rectangle 162"/>
          <p:cNvSpPr/>
          <p:nvPr/>
        </p:nvSpPr>
        <p:spPr>
          <a:xfrm>
            <a:off x="6667500" y="5393164"/>
            <a:ext cx="381000" cy="152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4" name="Rectangle 163"/>
          <p:cNvSpPr/>
          <p:nvPr/>
        </p:nvSpPr>
        <p:spPr>
          <a:xfrm>
            <a:off x="6667500" y="5549456"/>
            <a:ext cx="381000" cy="152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5" name="Rectangle 164"/>
          <p:cNvSpPr/>
          <p:nvPr/>
        </p:nvSpPr>
        <p:spPr>
          <a:xfrm>
            <a:off x="6667500" y="5697964"/>
            <a:ext cx="381000" cy="152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6" name="Rectangle 165"/>
          <p:cNvSpPr/>
          <p:nvPr/>
        </p:nvSpPr>
        <p:spPr>
          <a:xfrm>
            <a:off x="6667500" y="5850364"/>
            <a:ext cx="381000" cy="152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7" name="TextBox 166"/>
          <p:cNvSpPr txBox="1"/>
          <p:nvPr/>
        </p:nvSpPr>
        <p:spPr>
          <a:xfrm>
            <a:off x="1104900" y="4474299"/>
            <a:ext cx="1066800" cy="923330"/>
          </a:xfrm>
          <a:prstGeom prst="rect">
            <a:avLst/>
          </a:prstGeom>
          <a:noFill/>
        </p:spPr>
        <p:txBody>
          <a:bodyPr wrap="square" rtlCol="0">
            <a:spAutoFit/>
          </a:bodyPr>
          <a:lstStyle/>
          <a:p>
            <a:pPr algn="ctr"/>
            <a:r>
              <a:rPr lang="en-US" dirty="0" smtClean="0"/>
              <a:t>10,388 Entries AM-Peak</a:t>
            </a:r>
          </a:p>
        </p:txBody>
      </p:sp>
    </p:spTree>
    <p:extLst>
      <p:ext uri="{BB962C8B-B14F-4D97-AF65-F5344CB8AC3E}">
        <p14:creationId xmlns:p14="http://schemas.microsoft.com/office/powerpoint/2010/main" val="34325652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Sample calculations: large </a:t>
            </a:r>
            <a:r>
              <a:rPr lang="en-US" dirty="0"/>
              <a:t>f</a:t>
            </a:r>
            <a:r>
              <a:rPr lang="en-US" dirty="0" smtClean="0"/>
              <a:t>low</a:t>
            </a:r>
            <a:br>
              <a:rPr lang="en-US" dirty="0" smtClean="0"/>
            </a:br>
            <a:r>
              <a:rPr lang="en-US" sz="3100" dirty="0" smtClean="0"/>
              <a:t>Vienna station to Rosslyn-</a:t>
            </a:r>
            <a:r>
              <a:rPr lang="en-US" sz="3100" dirty="0" err="1" smtClean="0"/>
              <a:t>CapitolSouth</a:t>
            </a:r>
            <a:r>
              <a:rPr lang="en-US" sz="3100" dirty="0" smtClean="0"/>
              <a:t> group</a:t>
            </a:r>
            <a:endParaRPr lang="en-US" sz="3100" dirty="0"/>
          </a:p>
        </p:txBody>
      </p:sp>
      <p:sp>
        <p:nvSpPr>
          <p:cNvPr id="3" name="Slide Number Placeholder 2"/>
          <p:cNvSpPr>
            <a:spLocks noGrp="1"/>
          </p:cNvSpPr>
          <p:nvPr>
            <p:ph type="sldNum" sz="quarter" idx="12"/>
          </p:nvPr>
        </p:nvSpPr>
        <p:spPr/>
        <p:txBody>
          <a:bodyPr/>
          <a:lstStyle/>
          <a:p>
            <a:fld id="{78E4894F-B402-4859-BADB-E1942E597E60}" type="slidenum">
              <a:rPr lang="en-US" smtClean="0"/>
              <a:t>8</a:t>
            </a:fld>
            <a:endParaRPr lang="en-US"/>
          </a:p>
        </p:txBody>
      </p:sp>
      <p:graphicFrame>
        <p:nvGraphicFramePr>
          <p:cNvPr id="30" name="Table 29"/>
          <p:cNvGraphicFramePr>
            <a:graphicFrameLocks noGrp="1"/>
          </p:cNvGraphicFramePr>
          <p:nvPr>
            <p:extLst>
              <p:ext uri="{D42A27DB-BD31-4B8C-83A1-F6EECF244321}">
                <p14:modId xmlns:p14="http://schemas.microsoft.com/office/powerpoint/2010/main" val="3766035499"/>
              </p:ext>
            </p:extLst>
          </p:nvPr>
        </p:nvGraphicFramePr>
        <p:xfrm>
          <a:off x="609600" y="1603172"/>
          <a:ext cx="4419600" cy="2397760"/>
        </p:xfrm>
        <a:graphic>
          <a:graphicData uri="http://schemas.openxmlformats.org/drawingml/2006/table">
            <a:tbl>
              <a:tblPr firstRow="1" bandRow="1">
                <a:tableStyleId>{5C22544A-7EE6-4342-B048-85BDC9FD1C3A}</a:tableStyleId>
              </a:tblPr>
              <a:tblGrid>
                <a:gridCol w="1226321"/>
                <a:gridCol w="907279"/>
                <a:gridCol w="1066800"/>
                <a:gridCol w="1219200"/>
              </a:tblGrid>
              <a:tr h="370840">
                <a:tc>
                  <a:txBody>
                    <a:bodyPr/>
                    <a:lstStyle/>
                    <a:p>
                      <a:pPr algn="ctr"/>
                      <a:r>
                        <a:rPr lang="en-US" dirty="0" smtClean="0"/>
                        <a:t>Exit</a:t>
                      </a:r>
                      <a:r>
                        <a:rPr lang="en-US" baseline="0" dirty="0" smtClean="0"/>
                        <a:t> </a:t>
                      </a:r>
                      <a:r>
                        <a:rPr lang="en-US" dirty="0" smtClean="0"/>
                        <a:t>Station Group</a:t>
                      </a:r>
                      <a:endParaRPr lang="en-US" dirty="0"/>
                    </a:p>
                  </a:txBody>
                  <a:tcPr/>
                </a:tc>
                <a:tc>
                  <a:txBody>
                    <a:bodyPr/>
                    <a:lstStyle/>
                    <a:p>
                      <a:pPr algn="ctr"/>
                      <a:r>
                        <a:rPr lang="en-US" dirty="0" smtClean="0"/>
                        <a:t>Income</a:t>
                      </a:r>
                      <a:r>
                        <a:rPr lang="en-US" baseline="0" dirty="0" smtClean="0"/>
                        <a:t> Class</a:t>
                      </a:r>
                      <a:endParaRPr lang="en-US" dirty="0"/>
                    </a:p>
                  </a:txBody>
                  <a:tcPr/>
                </a:tc>
                <a:tc>
                  <a:txBody>
                    <a:bodyPr/>
                    <a:lstStyle/>
                    <a:p>
                      <a:pPr algn="ctr"/>
                      <a:r>
                        <a:rPr lang="en-US" dirty="0" smtClean="0"/>
                        <a:t>Assumed</a:t>
                      </a:r>
                      <a:r>
                        <a:rPr lang="en-US" baseline="0" dirty="0" smtClean="0"/>
                        <a:t> Percent</a:t>
                      </a:r>
                      <a:endParaRPr lang="en-US" dirty="0"/>
                    </a:p>
                  </a:txBody>
                  <a:tcPr/>
                </a:tc>
                <a:tc>
                  <a:txBody>
                    <a:bodyPr/>
                    <a:lstStyle/>
                    <a:p>
                      <a:pPr algn="ctr"/>
                      <a:r>
                        <a:rPr lang="en-US" dirty="0" smtClean="0"/>
                        <a:t>Required Exit Samples</a:t>
                      </a:r>
                      <a:endParaRPr lang="en-US" dirty="0"/>
                    </a:p>
                  </a:txBody>
                  <a:tcPr/>
                </a:tc>
              </a:tr>
              <a:tr h="370840">
                <a:tc rowSpan="4">
                  <a:txBody>
                    <a:bodyPr/>
                    <a:lstStyle/>
                    <a:p>
                      <a:r>
                        <a:rPr lang="en-US" dirty="0" smtClean="0"/>
                        <a:t>Rosslyn      through       Capitol South (inclusive)</a:t>
                      </a:r>
                      <a:endParaRPr lang="en-US" dirty="0"/>
                    </a:p>
                  </a:txBody>
                  <a:tcPr/>
                </a:tc>
                <a:tc>
                  <a:txBody>
                    <a:bodyPr/>
                    <a:lstStyle/>
                    <a:p>
                      <a:pPr algn="ctr"/>
                      <a:r>
                        <a:rPr lang="en-US" dirty="0" smtClean="0"/>
                        <a:t>L</a:t>
                      </a:r>
                      <a:endParaRPr lang="en-US" dirty="0"/>
                    </a:p>
                  </a:txBody>
                  <a:tcPr/>
                </a:tc>
                <a:tc>
                  <a:txBody>
                    <a:bodyPr/>
                    <a:lstStyle/>
                    <a:p>
                      <a:pPr algn="ctr"/>
                      <a:r>
                        <a:rPr lang="en-US" dirty="0" smtClean="0"/>
                        <a:t>50%</a:t>
                      </a:r>
                      <a:endParaRPr lang="en-US" dirty="0"/>
                    </a:p>
                  </a:txBody>
                  <a:tcPr/>
                </a:tc>
                <a:tc>
                  <a:txBody>
                    <a:bodyPr/>
                    <a:lstStyle/>
                    <a:p>
                      <a:pPr algn="ctr"/>
                      <a:r>
                        <a:rPr lang="en-US" dirty="0" smtClean="0"/>
                        <a:t>95</a:t>
                      </a:r>
                      <a:endParaRPr lang="en-US" dirty="0"/>
                    </a:p>
                  </a:txBody>
                  <a:tcPr/>
                </a:tc>
              </a:tr>
              <a:tr h="370840">
                <a:tc vMerge="1">
                  <a:txBody>
                    <a:bodyPr/>
                    <a:lstStyle/>
                    <a:p>
                      <a:endParaRPr lang="en-US" dirty="0"/>
                    </a:p>
                  </a:txBody>
                  <a:tcPr/>
                </a:tc>
                <a:tc>
                  <a:txBody>
                    <a:bodyPr/>
                    <a:lstStyle/>
                    <a:p>
                      <a:pPr algn="ctr"/>
                      <a:r>
                        <a:rPr lang="en-US" dirty="0" smtClean="0"/>
                        <a:t>M </a:t>
                      </a:r>
                      <a:endParaRPr lang="en-US" dirty="0"/>
                    </a:p>
                  </a:txBody>
                  <a:tcPr/>
                </a:tc>
                <a:tc>
                  <a:txBody>
                    <a:bodyPr/>
                    <a:lstStyle/>
                    <a:p>
                      <a:pPr algn="ctr"/>
                      <a:r>
                        <a:rPr lang="en-US" dirty="0" smtClean="0"/>
                        <a:t>25%</a:t>
                      </a:r>
                      <a:endParaRPr lang="en-US" dirty="0"/>
                    </a:p>
                  </a:txBody>
                  <a:tcPr/>
                </a:tc>
                <a:tc>
                  <a:txBody>
                    <a:bodyPr/>
                    <a:lstStyle/>
                    <a:p>
                      <a:pPr algn="ctr"/>
                      <a:r>
                        <a:rPr lang="en-US" dirty="0" smtClean="0"/>
                        <a:t>72</a:t>
                      </a:r>
                      <a:endParaRPr lang="en-US" dirty="0"/>
                    </a:p>
                  </a:txBody>
                  <a:tcPr/>
                </a:tc>
              </a:tr>
              <a:tr h="370840">
                <a:tc vMerge="1">
                  <a:txBody>
                    <a:bodyPr/>
                    <a:lstStyle/>
                    <a:p>
                      <a:endParaRPr lang="en-US" dirty="0"/>
                    </a:p>
                  </a:txBody>
                  <a:tcPr/>
                </a:tc>
                <a:tc>
                  <a:txBody>
                    <a:bodyPr/>
                    <a:lstStyle/>
                    <a:p>
                      <a:pPr algn="ctr"/>
                      <a:r>
                        <a:rPr lang="en-US" dirty="0" smtClean="0"/>
                        <a:t>H</a:t>
                      </a:r>
                      <a:endParaRPr lang="en-US" dirty="0"/>
                    </a:p>
                  </a:txBody>
                  <a:tcPr/>
                </a:tc>
                <a:tc>
                  <a:txBody>
                    <a:bodyPr/>
                    <a:lstStyle/>
                    <a:p>
                      <a:pPr algn="ctr"/>
                      <a:r>
                        <a:rPr lang="en-US" dirty="0" smtClean="0"/>
                        <a:t>25%</a:t>
                      </a:r>
                      <a:endParaRPr lang="en-US" dirty="0"/>
                    </a:p>
                  </a:txBody>
                  <a:tcPr/>
                </a:tc>
                <a:tc>
                  <a:txBody>
                    <a:bodyPr/>
                    <a:lstStyle/>
                    <a:p>
                      <a:pPr algn="ctr"/>
                      <a:r>
                        <a:rPr lang="en-US" dirty="0" smtClean="0"/>
                        <a:t>72</a:t>
                      </a:r>
                      <a:endParaRPr lang="en-US" dirty="0"/>
                    </a:p>
                  </a:txBody>
                  <a:tcPr/>
                </a:tc>
              </a:tr>
              <a:tr h="370840">
                <a:tc vMerge="1">
                  <a:txBody>
                    <a:bodyPr/>
                    <a:lstStyle/>
                    <a:p>
                      <a:endParaRPr lang="en-US" dirty="0"/>
                    </a:p>
                  </a:txBody>
                  <a:tcPr/>
                </a:tc>
                <a:tc>
                  <a:txBody>
                    <a:bodyPr/>
                    <a:lstStyle/>
                    <a:p>
                      <a:pPr algn="ctr"/>
                      <a:r>
                        <a:rPr lang="en-US" dirty="0" smtClean="0"/>
                        <a:t>Total</a:t>
                      </a:r>
                      <a:endParaRPr lang="en-US" dirty="0"/>
                    </a:p>
                  </a:txBody>
                  <a:tcPr>
                    <a:solidFill>
                      <a:schemeClr val="tx2">
                        <a:lumMod val="20000"/>
                        <a:lumOff val="80000"/>
                      </a:schemeClr>
                    </a:solidFill>
                  </a:tcPr>
                </a:tc>
                <a:tc>
                  <a:txBody>
                    <a:bodyPr/>
                    <a:lstStyle/>
                    <a:p>
                      <a:pPr algn="ctr"/>
                      <a:r>
                        <a:rPr lang="en-US" dirty="0" smtClean="0"/>
                        <a:t>100%</a:t>
                      </a:r>
                      <a:endParaRPr lang="en-US" dirty="0"/>
                    </a:p>
                  </a:txBody>
                  <a:tcPr>
                    <a:solidFill>
                      <a:schemeClr val="tx2">
                        <a:lumMod val="20000"/>
                        <a:lumOff val="80000"/>
                      </a:schemeClr>
                    </a:solidFill>
                  </a:tcPr>
                </a:tc>
                <a:tc>
                  <a:txBody>
                    <a:bodyPr/>
                    <a:lstStyle/>
                    <a:p>
                      <a:pPr algn="ctr"/>
                      <a:r>
                        <a:rPr lang="en-US" dirty="0" smtClean="0"/>
                        <a:t>95</a:t>
                      </a:r>
                      <a:endParaRPr lang="en-US" dirty="0"/>
                    </a:p>
                  </a:txBody>
                  <a:tcPr>
                    <a:solidFill>
                      <a:schemeClr val="tx2">
                        <a:lumMod val="20000"/>
                        <a:lumOff val="80000"/>
                      </a:schemeClr>
                    </a:solidFill>
                  </a:tcPr>
                </a:tc>
              </a:tr>
            </a:tbl>
          </a:graphicData>
        </a:graphic>
      </p:graphicFrame>
      <p:sp>
        <p:nvSpPr>
          <p:cNvPr id="259" name="Curved Left Arrow 258"/>
          <p:cNvSpPr/>
          <p:nvPr/>
        </p:nvSpPr>
        <p:spPr>
          <a:xfrm>
            <a:off x="4558585" y="2667000"/>
            <a:ext cx="348803" cy="1245526"/>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61" name="TextBox 260"/>
          <p:cNvSpPr txBox="1"/>
          <p:nvPr/>
        </p:nvSpPr>
        <p:spPr>
          <a:xfrm>
            <a:off x="609600" y="4001700"/>
            <a:ext cx="5715000" cy="338554"/>
          </a:xfrm>
          <a:prstGeom prst="rect">
            <a:avLst/>
          </a:prstGeom>
          <a:noFill/>
        </p:spPr>
        <p:txBody>
          <a:bodyPr wrap="square" rtlCol="0">
            <a:spAutoFit/>
          </a:bodyPr>
          <a:lstStyle/>
          <a:p>
            <a:r>
              <a:rPr lang="en-US" sz="1600" dirty="0" smtClean="0"/>
              <a:t>For 95 percent confidence and a ±10 percent interval</a:t>
            </a:r>
          </a:p>
        </p:txBody>
      </p:sp>
      <p:sp>
        <p:nvSpPr>
          <p:cNvPr id="4" name="TextBox 3"/>
          <p:cNvSpPr txBox="1"/>
          <p:nvPr/>
        </p:nvSpPr>
        <p:spPr>
          <a:xfrm>
            <a:off x="685800" y="4340254"/>
            <a:ext cx="7086600" cy="1015663"/>
          </a:xfrm>
          <a:prstGeom prst="rect">
            <a:avLst/>
          </a:prstGeom>
          <a:noFill/>
        </p:spPr>
        <p:txBody>
          <a:bodyPr wrap="square" rtlCol="0">
            <a:spAutoFit/>
          </a:bodyPr>
          <a:lstStyle/>
          <a:p>
            <a:pPr marL="285750" indent="-285750">
              <a:buFont typeface="Arial" panose="020B0604020202020204" pitchFamily="34" charset="0"/>
              <a:buChar char="•"/>
            </a:pPr>
            <a:r>
              <a:rPr lang="en-US" sz="2000" dirty="0" smtClean="0"/>
              <a:t>Worst-case assumption for income distribution: 50% in one cell</a:t>
            </a:r>
          </a:p>
          <a:p>
            <a:pPr marL="285750" indent="-285750">
              <a:buFont typeface="Arial" panose="020B0604020202020204" pitchFamily="34" charset="0"/>
              <a:buChar char="•"/>
            </a:pPr>
            <a:r>
              <a:rPr lang="en-US" sz="2000" dirty="0" smtClean="0"/>
              <a:t>Required samples = max, not sum, across income groups</a:t>
            </a:r>
          </a:p>
          <a:p>
            <a:pPr marL="285750" indent="-285750">
              <a:buFont typeface="Arial" panose="020B0604020202020204" pitchFamily="34" charset="0"/>
              <a:buChar char="•"/>
            </a:pPr>
            <a:r>
              <a:rPr lang="en-US" sz="2000" dirty="0" smtClean="0"/>
              <a:t>Required exit sampling rate is very small because N is very large</a:t>
            </a:r>
          </a:p>
        </p:txBody>
      </p:sp>
      <p:graphicFrame>
        <p:nvGraphicFramePr>
          <p:cNvPr id="5" name="Table 4"/>
          <p:cNvGraphicFramePr>
            <a:graphicFrameLocks noGrp="1"/>
          </p:cNvGraphicFramePr>
          <p:nvPr>
            <p:extLst>
              <p:ext uri="{D42A27DB-BD31-4B8C-83A1-F6EECF244321}">
                <p14:modId xmlns:p14="http://schemas.microsoft.com/office/powerpoint/2010/main" val="2892649845"/>
              </p:ext>
            </p:extLst>
          </p:nvPr>
        </p:nvGraphicFramePr>
        <p:xfrm>
          <a:off x="5181600" y="1600200"/>
          <a:ext cx="3429000" cy="2397760"/>
        </p:xfrm>
        <a:graphic>
          <a:graphicData uri="http://schemas.openxmlformats.org/drawingml/2006/table">
            <a:tbl>
              <a:tblPr firstRow="1" bandRow="1">
                <a:tableStyleId>{5C22544A-7EE6-4342-B048-85BDC9FD1C3A}</a:tableStyleId>
              </a:tblPr>
              <a:tblGrid>
                <a:gridCol w="2667000"/>
                <a:gridCol w="762000"/>
              </a:tblGrid>
              <a:tr h="904240">
                <a:tc gridSpan="2">
                  <a:txBody>
                    <a:bodyPr/>
                    <a:lstStyle/>
                    <a:p>
                      <a:pPr algn="ctr"/>
                      <a:r>
                        <a:rPr lang="en-US" dirty="0" smtClean="0"/>
                        <a:t>Necessary Samples </a:t>
                      </a:r>
                    </a:p>
                    <a:p>
                      <a:pPr algn="ctr"/>
                      <a:r>
                        <a:rPr lang="en-US" dirty="0" smtClean="0"/>
                        <a:t>of</a:t>
                      </a:r>
                      <a:r>
                        <a:rPr lang="en-US" baseline="0" dirty="0" smtClean="0"/>
                        <a:t> Entries </a:t>
                      </a:r>
                    </a:p>
                    <a:p>
                      <a:pPr algn="ctr"/>
                      <a:r>
                        <a:rPr lang="en-US" baseline="0" dirty="0" smtClean="0"/>
                        <a:t>at Vienna Station</a:t>
                      </a:r>
                      <a:endParaRPr lang="en-US" dirty="0"/>
                    </a:p>
                  </a:txBody>
                  <a:tcPr/>
                </a:tc>
                <a:tc hMerge="1">
                  <a:txBody>
                    <a:bodyPr/>
                    <a:lstStyle/>
                    <a:p>
                      <a:pPr algn="r"/>
                      <a:endParaRPr lang="en-US" dirty="0"/>
                    </a:p>
                  </a:txBody>
                  <a:tcPr/>
                </a:tc>
              </a:tr>
              <a:tr h="370840">
                <a:tc>
                  <a:txBody>
                    <a:bodyPr/>
                    <a:lstStyle/>
                    <a:p>
                      <a:r>
                        <a:rPr lang="en-US" dirty="0" smtClean="0"/>
                        <a:t>Required</a:t>
                      </a:r>
                      <a:r>
                        <a:rPr lang="en-US" baseline="0" dirty="0" smtClean="0"/>
                        <a:t> </a:t>
                      </a:r>
                      <a:r>
                        <a:rPr lang="en-US" dirty="0" smtClean="0"/>
                        <a:t>Exit Samples</a:t>
                      </a:r>
                      <a:endParaRPr lang="en-US" dirty="0"/>
                    </a:p>
                  </a:txBody>
                  <a:tcPr/>
                </a:tc>
                <a:tc>
                  <a:txBody>
                    <a:bodyPr/>
                    <a:lstStyle/>
                    <a:p>
                      <a:pPr algn="r"/>
                      <a:r>
                        <a:rPr lang="en-US" dirty="0" smtClean="0"/>
                        <a:t>95</a:t>
                      </a:r>
                      <a:endParaRPr lang="en-US" dirty="0"/>
                    </a:p>
                  </a:txBody>
                  <a:tcPr/>
                </a:tc>
              </a:tr>
              <a:tr h="370840">
                <a:tc>
                  <a:txBody>
                    <a:bodyPr/>
                    <a:lstStyle/>
                    <a:p>
                      <a:r>
                        <a:rPr lang="en-US" dirty="0" smtClean="0"/>
                        <a:t>Vienna-to-Group</a:t>
                      </a:r>
                      <a:r>
                        <a:rPr lang="en-US" baseline="0" dirty="0" smtClean="0"/>
                        <a:t> </a:t>
                      </a:r>
                      <a:r>
                        <a:rPr lang="en-US" dirty="0" smtClean="0"/>
                        <a:t>Exits</a:t>
                      </a:r>
                      <a:endParaRPr lang="en-US" dirty="0"/>
                    </a:p>
                  </a:txBody>
                  <a:tcPr/>
                </a:tc>
                <a:tc>
                  <a:txBody>
                    <a:bodyPr/>
                    <a:lstStyle/>
                    <a:p>
                      <a:pPr algn="r"/>
                      <a:r>
                        <a:rPr lang="en-US" dirty="0" smtClean="0"/>
                        <a:t>5,069</a:t>
                      </a:r>
                      <a:endParaRPr lang="en-US" dirty="0"/>
                    </a:p>
                  </a:txBody>
                  <a:tcPr/>
                </a:tc>
              </a:tr>
              <a:tr h="370840">
                <a:tc>
                  <a:txBody>
                    <a:bodyPr/>
                    <a:lstStyle/>
                    <a:p>
                      <a:r>
                        <a:rPr lang="en-US" dirty="0" smtClean="0"/>
                        <a:t>Exit-Group</a:t>
                      </a:r>
                      <a:r>
                        <a:rPr lang="en-US" baseline="0" dirty="0" smtClean="0"/>
                        <a:t> </a:t>
                      </a:r>
                      <a:r>
                        <a:rPr lang="en-US" dirty="0" smtClean="0"/>
                        <a:t>Sampling</a:t>
                      </a:r>
                      <a:r>
                        <a:rPr lang="en-US" baseline="0" dirty="0" smtClean="0"/>
                        <a:t> Rate</a:t>
                      </a:r>
                      <a:endParaRPr lang="en-US" dirty="0"/>
                    </a:p>
                  </a:txBody>
                  <a:tcPr/>
                </a:tc>
                <a:tc>
                  <a:txBody>
                    <a:bodyPr/>
                    <a:lstStyle/>
                    <a:p>
                      <a:pPr algn="r"/>
                      <a:r>
                        <a:rPr lang="en-US" dirty="0" smtClean="0"/>
                        <a:t>1.9%</a:t>
                      </a:r>
                      <a:endParaRPr lang="en-US" dirty="0"/>
                    </a:p>
                  </a:txBody>
                  <a:tcPr/>
                </a:tc>
              </a:tr>
              <a:tr h="370840">
                <a:tc>
                  <a:txBody>
                    <a:bodyPr/>
                    <a:lstStyle/>
                    <a:p>
                      <a:r>
                        <a:rPr lang="en-US" dirty="0" smtClean="0"/>
                        <a:t>Required Entry Samples</a:t>
                      </a:r>
                      <a:endParaRPr lang="en-US" dirty="0"/>
                    </a:p>
                  </a:txBody>
                  <a:tcPr/>
                </a:tc>
                <a:tc>
                  <a:txBody>
                    <a:bodyPr/>
                    <a:lstStyle/>
                    <a:p>
                      <a:pPr algn="r"/>
                      <a:r>
                        <a:rPr lang="en-US" b="1" i="1" dirty="0" smtClean="0">
                          <a:solidFill>
                            <a:srgbClr val="FF0000"/>
                          </a:solidFill>
                        </a:rPr>
                        <a:t>196</a:t>
                      </a:r>
                      <a:endParaRPr lang="en-US" b="1" i="1" dirty="0">
                        <a:solidFill>
                          <a:srgbClr val="FF0000"/>
                        </a:solidFill>
                      </a:endParaRPr>
                    </a:p>
                  </a:txBody>
                  <a:tcPr/>
                </a:tc>
              </a:tr>
            </a:tbl>
          </a:graphicData>
        </a:graphic>
      </p:graphicFrame>
    </p:spTree>
    <p:extLst>
      <p:ext uri="{BB962C8B-B14F-4D97-AF65-F5344CB8AC3E}">
        <p14:creationId xmlns:p14="http://schemas.microsoft.com/office/powerpoint/2010/main" val="3018213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Sample calculations: medium </a:t>
            </a:r>
            <a:r>
              <a:rPr lang="en-US" dirty="0"/>
              <a:t>f</a:t>
            </a:r>
            <a:r>
              <a:rPr lang="en-US" dirty="0" smtClean="0"/>
              <a:t>low</a:t>
            </a:r>
            <a:br>
              <a:rPr lang="en-US" dirty="0" smtClean="0"/>
            </a:br>
            <a:r>
              <a:rPr lang="en-US" sz="3100" dirty="0" smtClean="0"/>
              <a:t>Vienna station to Archives-L’Enfant group</a:t>
            </a:r>
            <a:endParaRPr lang="en-US" sz="3100" dirty="0"/>
          </a:p>
        </p:txBody>
      </p:sp>
      <p:sp>
        <p:nvSpPr>
          <p:cNvPr id="3" name="Slide Number Placeholder 2"/>
          <p:cNvSpPr>
            <a:spLocks noGrp="1"/>
          </p:cNvSpPr>
          <p:nvPr>
            <p:ph type="sldNum" sz="quarter" idx="12"/>
          </p:nvPr>
        </p:nvSpPr>
        <p:spPr/>
        <p:txBody>
          <a:bodyPr/>
          <a:lstStyle/>
          <a:p>
            <a:fld id="{78E4894F-B402-4859-BADB-E1942E597E60}" type="slidenum">
              <a:rPr lang="en-US" smtClean="0"/>
              <a:t>9</a:t>
            </a:fld>
            <a:endParaRPr lang="en-US"/>
          </a:p>
        </p:txBody>
      </p:sp>
      <p:graphicFrame>
        <p:nvGraphicFramePr>
          <p:cNvPr id="30" name="Table 29"/>
          <p:cNvGraphicFramePr>
            <a:graphicFrameLocks noGrp="1"/>
          </p:cNvGraphicFramePr>
          <p:nvPr>
            <p:extLst>
              <p:ext uri="{D42A27DB-BD31-4B8C-83A1-F6EECF244321}">
                <p14:modId xmlns:p14="http://schemas.microsoft.com/office/powerpoint/2010/main" val="2271649856"/>
              </p:ext>
            </p:extLst>
          </p:nvPr>
        </p:nvGraphicFramePr>
        <p:xfrm>
          <a:off x="609600" y="1603172"/>
          <a:ext cx="4419600" cy="2397760"/>
        </p:xfrm>
        <a:graphic>
          <a:graphicData uri="http://schemas.openxmlformats.org/drawingml/2006/table">
            <a:tbl>
              <a:tblPr firstRow="1" bandRow="1">
                <a:tableStyleId>{5C22544A-7EE6-4342-B048-85BDC9FD1C3A}</a:tableStyleId>
              </a:tblPr>
              <a:tblGrid>
                <a:gridCol w="1226321"/>
                <a:gridCol w="907279"/>
                <a:gridCol w="1066800"/>
                <a:gridCol w="1219200"/>
              </a:tblGrid>
              <a:tr h="370840">
                <a:tc>
                  <a:txBody>
                    <a:bodyPr/>
                    <a:lstStyle/>
                    <a:p>
                      <a:pPr algn="ctr"/>
                      <a:r>
                        <a:rPr lang="en-US" dirty="0" smtClean="0"/>
                        <a:t>Exit</a:t>
                      </a:r>
                      <a:r>
                        <a:rPr lang="en-US" baseline="0" dirty="0" smtClean="0"/>
                        <a:t> </a:t>
                      </a:r>
                      <a:r>
                        <a:rPr lang="en-US" dirty="0" smtClean="0"/>
                        <a:t>Station Group</a:t>
                      </a:r>
                      <a:endParaRPr lang="en-US" dirty="0"/>
                    </a:p>
                  </a:txBody>
                  <a:tcPr/>
                </a:tc>
                <a:tc>
                  <a:txBody>
                    <a:bodyPr/>
                    <a:lstStyle/>
                    <a:p>
                      <a:pPr algn="ctr"/>
                      <a:r>
                        <a:rPr lang="en-US" dirty="0" smtClean="0"/>
                        <a:t>Income</a:t>
                      </a:r>
                      <a:r>
                        <a:rPr lang="en-US" baseline="0" dirty="0" smtClean="0"/>
                        <a:t> Class</a:t>
                      </a:r>
                      <a:endParaRPr lang="en-US" dirty="0"/>
                    </a:p>
                  </a:txBody>
                  <a:tcPr/>
                </a:tc>
                <a:tc>
                  <a:txBody>
                    <a:bodyPr/>
                    <a:lstStyle/>
                    <a:p>
                      <a:pPr algn="ctr"/>
                      <a:r>
                        <a:rPr lang="en-US" dirty="0" smtClean="0"/>
                        <a:t>Assumed</a:t>
                      </a:r>
                      <a:r>
                        <a:rPr lang="en-US" baseline="0" dirty="0" smtClean="0"/>
                        <a:t> Percent</a:t>
                      </a:r>
                      <a:endParaRPr lang="en-US" dirty="0"/>
                    </a:p>
                  </a:txBody>
                  <a:tcPr/>
                </a:tc>
                <a:tc>
                  <a:txBody>
                    <a:bodyPr/>
                    <a:lstStyle/>
                    <a:p>
                      <a:pPr algn="ctr"/>
                      <a:r>
                        <a:rPr lang="en-US" dirty="0" smtClean="0"/>
                        <a:t>Required Exit Samples</a:t>
                      </a:r>
                      <a:endParaRPr lang="en-US" dirty="0"/>
                    </a:p>
                  </a:txBody>
                  <a:tcPr/>
                </a:tc>
              </a:tr>
              <a:tr h="370840">
                <a:tc rowSpan="4">
                  <a:txBody>
                    <a:bodyPr/>
                    <a:lstStyle/>
                    <a:p>
                      <a:r>
                        <a:rPr lang="en-US" b="0" dirty="0" smtClean="0">
                          <a:solidFill>
                            <a:schemeClr val="tx1"/>
                          </a:solidFill>
                        </a:rPr>
                        <a:t>Archives through L’Enfant Plaza (inclusive)</a:t>
                      </a:r>
                      <a:endParaRPr lang="en-US" b="0" dirty="0">
                        <a:solidFill>
                          <a:schemeClr val="tx1"/>
                        </a:solidFill>
                      </a:endParaRPr>
                    </a:p>
                  </a:txBody>
                  <a:tcPr/>
                </a:tc>
                <a:tc>
                  <a:txBody>
                    <a:bodyPr/>
                    <a:lstStyle/>
                    <a:p>
                      <a:pPr algn="ctr"/>
                      <a:r>
                        <a:rPr lang="en-US" dirty="0" smtClean="0"/>
                        <a:t>L</a:t>
                      </a:r>
                      <a:endParaRPr lang="en-US" dirty="0"/>
                    </a:p>
                  </a:txBody>
                  <a:tcPr/>
                </a:tc>
                <a:tc>
                  <a:txBody>
                    <a:bodyPr/>
                    <a:lstStyle/>
                    <a:p>
                      <a:pPr algn="ctr"/>
                      <a:r>
                        <a:rPr lang="en-US" dirty="0" smtClean="0"/>
                        <a:t>50%</a:t>
                      </a:r>
                      <a:endParaRPr lang="en-US" dirty="0"/>
                    </a:p>
                  </a:txBody>
                  <a:tcPr/>
                </a:tc>
                <a:tc>
                  <a:txBody>
                    <a:bodyPr/>
                    <a:lstStyle/>
                    <a:p>
                      <a:pPr algn="ctr"/>
                      <a:r>
                        <a:rPr lang="en-US" dirty="0" smtClean="0"/>
                        <a:t>82</a:t>
                      </a:r>
                      <a:endParaRPr lang="en-US" dirty="0"/>
                    </a:p>
                  </a:txBody>
                  <a:tcPr/>
                </a:tc>
              </a:tr>
              <a:tr h="370840">
                <a:tc vMerge="1">
                  <a:txBody>
                    <a:bodyPr/>
                    <a:lstStyle/>
                    <a:p>
                      <a:endParaRPr lang="en-US" dirty="0"/>
                    </a:p>
                  </a:txBody>
                  <a:tcPr/>
                </a:tc>
                <a:tc>
                  <a:txBody>
                    <a:bodyPr/>
                    <a:lstStyle/>
                    <a:p>
                      <a:pPr algn="ctr"/>
                      <a:r>
                        <a:rPr lang="en-US" dirty="0" smtClean="0"/>
                        <a:t>M </a:t>
                      </a:r>
                      <a:endParaRPr lang="en-US" dirty="0"/>
                    </a:p>
                  </a:txBody>
                  <a:tcPr/>
                </a:tc>
                <a:tc>
                  <a:txBody>
                    <a:bodyPr/>
                    <a:lstStyle/>
                    <a:p>
                      <a:pPr algn="ctr"/>
                      <a:r>
                        <a:rPr lang="en-US" dirty="0" smtClean="0"/>
                        <a:t>25%</a:t>
                      </a:r>
                      <a:endParaRPr lang="en-US" dirty="0"/>
                    </a:p>
                  </a:txBody>
                  <a:tcPr/>
                </a:tc>
                <a:tc>
                  <a:txBody>
                    <a:bodyPr/>
                    <a:lstStyle/>
                    <a:p>
                      <a:pPr algn="ctr"/>
                      <a:r>
                        <a:rPr lang="en-US" dirty="0" smtClean="0"/>
                        <a:t>64</a:t>
                      </a:r>
                      <a:endParaRPr lang="en-US" dirty="0"/>
                    </a:p>
                  </a:txBody>
                  <a:tcPr/>
                </a:tc>
              </a:tr>
              <a:tr h="370840">
                <a:tc vMerge="1">
                  <a:txBody>
                    <a:bodyPr/>
                    <a:lstStyle/>
                    <a:p>
                      <a:endParaRPr lang="en-US" dirty="0"/>
                    </a:p>
                  </a:txBody>
                  <a:tcPr/>
                </a:tc>
                <a:tc>
                  <a:txBody>
                    <a:bodyPr/>
                    <a:lstStyle/>
                    <a:p>
                      <a:pPr algn="ctr"/>
                      <a:r>
                        <a:rPr lang="en-US" dirty="0" smtClean="0"/>
                        <a:t>H</a:t>
                      </a:r>
                      <a:endParaRPr lang="en-US" dirty="0"/>
                    </a:p>
                  </a:txBody>
                  <a:tcPr/>
                </a:tc>
                <a:tc>
                  <a:txBody>
                    <a:bodyPr/>
                    <a:lstStyle/>
                    <a:p>
                      <a:pPr algn="ctr"/>
                      <a:r>
                        <a:rPr lang="en-US" dirty="0" smtClean="0"/>
                        <a:t>25%</a:t>
                      </a:r>
                      <a:endParaRPr lang="en-US" dirty="0"/>
                    </a:p>
                  </a:txBody>
                  <a:tcPr/>
                </a:tc>
                <a:tc>
                  <a:txBody>
                    <a:bodyPr/>
                    <a:lstStyle/>
                    <a:p>
                      <a:pPr algn="ctr"/>
                      <a:r>
                        <a:rPr lang="en-US" dirty="0" smtClean="0"/>
                        <a:t>64</a:t>
                      </a:r>
                      <a:endParaRPr lang="en-US" dirty="0"/>
                    </a:p>
                  </a:txBody>
                  <a:tcPr/>
                </a:tc>
              </a:tr>
              <a:tr h="370840">
                <a:tc vMerge="1">
                  <a:txBody>
                    <a:bodyPr/>
                    <a:lstStyle/>
                    <a:p>
                      <a:endParaRPr lang="en-US" dirty="0"/>
                    </a:p>
                  </a:txBody>
                  <a:tcPr/>
                </a:tc>
                <a:tc>
                  <a:txBody>
                    <a:bodyPr/>
                    <a:lstStyle/>
                    <a:p>
                      <a:pPr algn="ctr"/>
                      <a:r>
                        <a:rPr lang="en-US" dirty="0" smtClean="0"/>
                        <a:t>Total</a:t>
                      </a:r>
                      <a:endParaRPr lang="en-US" dirty="0"/>
                    </a:p>
                  </a:txBody>
                  <a:tcPr>
                    <a:solidFill>
                      <a:schemeClr val="tx2">
                        <a:lumMod val="20000"/>
                        <a:lumOff val="80000"/>
                      </a:schemeClr>
                    </a:solidFill>
                  </a:tcPr>
                </a:tc>
                <a:tc>
                  <a:txBody>
                    <a:bodyPr/>
                    <a:lstStyle/>
                    <a:p>
                      <a:pPr algn="ctr"/>
                      <a:r>
                        <a:rPr lang="en-US" dirty="0" smtClean="0"/>
                        <a:t>100%</a:t>
                      </a:r>
                      <a:endParaRPr lang="en-US" dirty="0"/>
                    </a:p>
                  </a:txBody>
                  <a:tcPr>
                    <a:solidFill>
                      <a:schemeClr val="tx2">
                        <a:lumMod val="20000"/>
                        <a:lumOff val="80000"/>
                      </a:schemeClr>
                    </a:solidFill>
                  </a:tcPr>
                </a:tc>
                <a:tc>
                  <a:txBody>
                    <a:bodyPr/>
                    <a:lstStyle/>
                    <a:p>
                      <a:pPr algn="ctr"/>
                      <a:r>
                        <a:rPr lang="en-US" dirty="0" smtClean="0"/>
                        <a:t>82</a:t>
                      </a:r>
                      <a:endParaRPr lang="en-US" dirty="0"/>
                    </a:p>
                  </a:txBody>
                  <a:tcPr>
                    <a:solidFill>
                      <a:schemeClr val="tx2">
                        <a:lumMod val="20000"/>
                        <a:lumOff val="80000"/>
                      </a:schemeClr>
                    </a:solidFill>
                  </a:tcPr>
                </a:tc>
              </a:tr>
            </a:tbl>
          </a:graphicData>
        </a:graphic>
      </p:graphicFrame>
      <p:sp>
        <p:nvSpPr>
          <p:cNvPr id="259" name="Curved Left Arrow 258"/>
          <p:cNvSpPr/>
          <p:nvPr/>
        </p:nvSpPr>
        <p:spPr>
          <a:xfrm>
            <a:off x="4558585" y="2667000"/>
            <a:ext cx="348803" cy="1245526"/>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1347635290"/>
              </p:ext>
            </p:extLst>
          </p:nvPr>
        </p:nvGraphicFramePr>
        <p:xfrm>
          <a:off x="5181600" y="1600200"/>
          <a:ext cx="3429000" cy="2397760"/>
        </p:xfrm>
        <a:graphic>
          <a:graphicData uri="http://schemas.openxmlformats.org/drawingml/2006/table">
            <a:tbl>
              <a:tblPr firstRow="1" bandRow="1">
                <a:tableStyleId>{5C22544A-7EE6-4342-B048-85BDC9FD1C3A}</a:tableStyleId>
              </a:tblPr>
              <a:tblGrid>
                <a:gridCol w="2667000"/>
                <a:gridCol w="762000"/>
              </a:tblGrid>
              <a:tr h="904240">
                <a:tc gridSpan="2">
                  <a:txBody>
                    <a:bodyPr/>
                    <a:lstStyle/>
                    <a:p>
                      <a:pPr algn="ctr"/>
                      <a:r>
                        <a:rPr lang="en-US" dirty="0" smtClean="0"/>
                        <a:t>Necessary Samples </a:t>
                      </a:r>
                    </a:p>
                    <a:p>
                      <a:pPr algn="ctr"/>
                      <a:r>
                        <a:rPr lang="en-US" dirty="0" smtClean="0"/>
                        <a:t>of</a:t>
                      </a:r>
                      <a:r>
                        <a:rPr lang="en-US" baseline="0" dirty="0" smtClean="0"/>
                        <a:t> Entries </a:t>
                      </a:r>
                    </a:p>
                    <a:p>
                      <a:pPr algn="ctr"/>
                      <a:r>
                        <a:rPr lang="en-US" baseline="0" dirty="0" smtClean="0"/>
                        <a:t>at Vienna Station</a:t>
                      </a:r>
                      <a:endParaRPr lang="en-US" dirty="0"/>
                    </a:p>
                  </a:txBody>
                  <a:tcPr/>
                </a:tc>
                <a:tc hMerge="1">
                  <a:txBody>
                    <a:bodyPr/>
                    <a:lstStyle/>
                    <a:p>
                      <a:pPr algn="r"/>
                      <a:endParaRPr lang="en-US" dirty="0"/>
                    </a:p>
                  </a:txBody>
                  <a:tcPr/>
                </a:tc>
              </a:tr>
              <a:tr h="370840">
                <a:tc>
                  <a:txBody>
                    <a:bodyPr/>
                    <a:lstStyle/>
                    <a:p>
                      <a:r>
                        <a:rPr lang="en-US" dirty="0" smtClean="0"/>
                        <a:t>Required Exit Samples</a:t>
                      </a:r>
                      <a:endParaRPr lang="en-US" dirty="0"/>
                    </a:p>
                  </a:txBody>
                  <a:tcPr/>
                </a:tc>
                <a:tc>
                  <a:txBody>
                    <a:bodyPr/>
                    <a:lstStyle/>
                    <a:p>
                      <a:pPr algn="r"/>
                      <a:r>
                        <a:rPr lang="en-US" dirty="0" smtClean="0"/>
                        <a:t>82</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Vienna-to-Group</a:t>
                      </a:r>
                      <a:r>
                        <a:rPr lang="en-US" baseline="0" dirty="0" smtClean="0"/>
                        <a:t> </a:t>
                      </a:r>
                      <a:r>
                        <a:rPr lang="en-US" dirty="0" smtClean="0"/>
                        <a:t>Exits </a:t>
                      </a:r>
                      <a:endParaRPr lang="en-US" dirty="0"/>
                    </a:p>
                  </a:txBody>
                  <a:tcPr/>
                </a:tc>
                <a:tc>
                  <a:txBody>
                    <a:bodyPr/>
                    <a:lstStyle/>
                    <a:p>
                      <a:pPr algn="r"/>
                      <a:r>
                        <a:rPr lang="en-US" dirty="0" smtClean="0"/>
                        <a:t>550</a:t>
                      </a:r>
                      <a:endParaRPr lang="en-US" dirty="0"/>
                    </a:p>
                  </a:txBody>
                  <a:tcPr/>
                </a:tc>
              </a:tr>
              <a:tr h="370840">
                <a:tc>
                  <a:txBody>
                    <a:bodyPr/>
                    <a:lstStyle/>
                    <a:p>
                      <a:r>
                        <a:rPr lang="en-US" dirty="0" smtClean="0"/>
                        <a:t>Exit-Group Sampling</a:t>
                      </a:r>
                      <a:r>
                        <a:rPr lang="en-US" baseline="0" dirty="0" smtClean="0"/>
                        <a:t> Rate</a:t>
                      </a:r>
                      <a:endParaRPr lang="en-US" dirty="0"/>
                    </a:p>
                  </a:txBody>
                  <a:tcPr/>
                </a:tc>
                <a:tc>
                  <a:txBody>
                    <a:bodyPr/>
                    <a:lstStyle/>
                    <a:p>
                      <a:pPr algn="r"/>
                      <a:r>
                        <a:rPr lang="en-US" dirty="0" smtClean="0"/>
                        <a:t>14.9%</a:t>
                      </a:r>
                      <a:endParaRPr lang="en-US" dirty="0"/>
                    </a:p>
                  </a:txBody>
                  <a:tcPr/>
                </a:tc>
              </a:tr>
              <a:tr h="370840">
                <a:tc>
                  <a:txBody>
                    <a:bodyPr/>
                    <a:lstStyle/>
                    <a:p>
                      <a:r>
                        <a:rPr lang="en-US" dirty="0" smtClean="0"/>
                        <a:t>Required Entry Samples</a:t>
                      </a:r>
                      <a:endParaRPr lang="en-US" dirty="0"/>
                    </a:p>
                  </a:txBody>
                  <a:tcPr/>
                </a:tc>
                <a:tc>
                  <a:txBody>
                    <a:bodyPr/>
                    <a:lstStyle/>
                    <a:p>
                      <a:pPr algn="r"/>
                      <a:r>
                        <a:rPr lang="en-US" b="1" i="1" dirty="0" smtClean="0">
                          <a:solidFill>
                            <a:srgbClr val="FF0000"/>
                          </a:solidFill>
                        </a:rPr>
                        <a:t>1,540</a:t>
                      </a:r>
                      <a:endParaRPr lang="en-US" b="1" i="1" dirty="0">
                        <a:solidFill>
                          <a:srgbClr val="FF0000"/>
                        </a:solidFill>
                      </a:endParaRPr>
                    </a:p>
                  </a:txBody>
                  <a:tcPr/>
                </a:tc>
              </a:tr>
            </a:tbl>
          </a:graphicData>
        </a:graphic>
      </p:graphicFrame>
      <p:sp>
        <p:nvSpPr>
          <p:cNvPr id="9" name="TextBox 8"/>
          <p:cNvSpPr txBox="1"/>
          <p:nvPr/>
        </p:nvSpPr>
        <p:spPr>
          <a:xfrm>
            <a:off x="609600" y="4001700"/>
            <a:ext cx="5715000" cy="338554"/>
          </a:xfrm>
          <a:prstGeom prst="rect">
            <a:avLst/>
          </a:prstGeom>
          <a:noFill/>
        </p:spPr>
        <p:txBody>
          <a:bodyPr wrap="square" rtlCol="0">
            <a:spAutoFit/>
          </a:bodyPr>
          <a:lstStyle/>
          <a:p>
            <a:r>
              <a:rPr lang="en-US" sz="1600" dirty="0" smtClean="0"/>
              <a:t>For 95 percent confidence and a ±10 percent interval</a:t>
            </a:r>
          </a:p>
        </p:txBody>
      </p:sp>
      <p:sp>
        <p:nvSpPr>
          <p:cNvPr id="10" name="TextBox 9"/>
          <p:cNvSpPr txBox="1"/>
          <p:nvPr/>
        </p:nvSpPr>
        <p:spPr>
          <a:xfrm>
            <a:off x="678288" y="4383911"/>
            <a:ext cx="8313312" cy="1323439"/>
          </a:xfrm>
          <a:prstGeom prst="rect">
            <a:avLst/>
          </a:prstGeom>
          <a:noFill/>
        </p:spPr>
        <p:txBody>
          <a:bodyPr wrap="square" rtlCol="0">
            <a:spAutoFit/>
          </a:bodyPr>
          <a:lstStyle/>
          <a:p>
            <a:pPr marL="285750" indent="-285750">
              <a:buFont typeface="Arial" panose="020B0604020202020204" pitchFamily="34" charset="0"/>
              <a:buChar char="•"/>
            </a:pPr>
            <a:r>
              <a:rPr lang="en-US" sz="2000" dirty="0" smtClean="0"/>
              <a:t>Compared to largest exit-station group:</a:t>
            </a:r>
          </a:p>
          <a:p>
            <a:pPr marL="742950" lvl="1" indent="-285750">
              <a:buFont typeface="Arial" panose="020B0604020202020204" pitchFamily="34" charset="0"/>
              <a:buChar char="•"/>
            </a:pPr>
            <a:r>
              <a:rPr lang="en-US" sz="2000" dirty="0" smtClean="0"/>
              <a:t>Required exit samples slightly less, but group exits much less</a:t>
            </a:r>
          </a:p>
          <a:p>
            <a:pPr marL="742950" lvl="1" indent="-285750">
              <a:buFont typeface="Arial" panose="020B0604020202020204" pitchFamily="34" charset="0"/>
              <a:buChar char="•"/>
            </a:pPr>
            <a:r>
              <a:rPr lang="en-US" sz="2000" dirty="0" smtClean="0"/>
              <a:t>So, exit sampling rate is much higher, though still plausible</a:t>
            </a:r>
          </a:p>
          <a:p>
            <a:pPr marL="742950" lvl="1" indent="-285750">
              <a:buFont typeface="Arial" panose="020B0604020202020204" pitchFamily="34" charset="0"/>
              <a:buChar char="•"/>
            </a:pPr>
            <a:r>
              <a:rPr lang="en-US" sz="2000" dirty="0" smtClean="0"/>
              <a:t>Entry samples will include large over-samples from larger exit groups</a:t>
            </a:r>
          </a:p>
        </p:txBody>
      </p:sp>
    </p:spTree>
    <p:extLst>
      <p:ext uri="{BB962C8B-B14F-4D97-AF65-F5344CB8AC3E}">
        <p14:creationId xmlns:p14="http://schemas.microsoft.com/office/powerpoint/2010/main" val="23279665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10763</TotalTime>
  <Words>3987</Words>
  <Application>Microsoft Office PowerPoint</Application>
  <PresentationFormat>On-screen Show (4:3)</PresentationFormat>
  <Paragraphs>584</Paragraphs>
  <Slides>26</Slides>
  <Notes>26</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28" baseType="lpstr">
      <vt:lpstr>Office Theme</vt:lpstr>
      <vt:lpstr>Document</vt:lpstr>
      <vt:lpstr> Sampling Rates  for Transit Rider Surveys </vt:lpstr>
      <vt:lpstr>Motivations</vt:lpstr>
      <vt:lpstr>Traditional practice</vt:lpstr>
      <vt:lpstr>An investigation into markets</vt:lpstr>
      <vt:lpstr>MetroRail map and station groups</vt:lpstr>
      <vt:lpstr>Sample-size calculation</vt:lpstr>
      <vt:lpstr>Known: AM-Peak trip flows from Vienna station Need to know: flows by income class</vt:lpstr>
      <vt:lpstr>Sample calculations: large flow Vienna station to Rosslyn-CapitolSouth group</vt:lpstr>
      <vt:lpstr>Sample calculations: medium flow Vienna station to Archives-L’Enfant group</vt:lpstr>
      <vt:lpstr>Sample calculations: small flow Vienna station to ShadyGrove-Grosvenor group</vt:lpstr>
      <vt:lpstr>Initial observations (1)</vt:lpstr>
      <vt:lpstr>Scope of the accuracy specification</vt:lpstr>
      <vt:lpstr>Scope of the accuracy specification</vt:lpstr>
      <vt:lpstr>Initial observations (2)</vt:lpstr>
      <vt:lpstr>Initial observations (3)</vt:lpstr>
      <vt:lpstr>Sampling quotas by exit group</vt:lpstr>
      <vt:lpstr>Experimental design</vt:lpstr>
      <vt:lpstr>Caution on Margins of Error</vt:lpstr>
      <vt:lpstr>PowerPoint Presentation</vt:lpstr>
      <vt:lpstr>PowerPoint Presentation</vt:lpstr>
      <vt:lpstr>Outcomes for All Entry Stations (Case 1) </vt:lpstr>
      <vt:lpstr>Outcomes for All Entry Stations (Case 3) </vt:lpstr>
      <vt:lpstr>Yikes! What do we do?</vt:lpstr>
      <vt:lpstr>Yikes! What do we do? (continued)</vt:lpstr>
      <vt:lpstr>Conclusions</vt:lpstr>
      <vt:lpstr>Thank you. 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Sampling Rates of Transit Rider Surveys</dc:title>
  <dc:creator>Ryan, James (FTA)</dc:creator>
  <cp:lastModifiedBy>Schmitt, David</cp:lastModifiedBy>
  <cp:revision>141</cp:revision>
  <cp:lastPrinted>2015-05-15T23:49:26Z</cp:lastPrinted>
  <dcterms:created xsi:type="dcterms:W3CDTF">2006-08-16T00:00:00Z</dcterms:created>
  <dcterms:modified xsi:type="dcterms:W3CDTF">2015-06-01T21:58:47Z</dcterms:modified>
</cp:coreProperties>
</file>