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28"/>
  </p:notesMasterIdLst>
  <p:handoutMasterIdLst>
    <p:handoutMasterId r:id="rId29"/>
  </p:handoutMasterIdLst>
  <p:sldIdLst>
    <p:sldId id="256" r:id="rId2"/>
    <p:sldId id="308" r:id="rId3"/>
    <p:sldId id="267" r:id="rId4"/>
    <p:sldId id="261" r:id="rId5"/>
    <p:sldId id="268" r:id="rId6"/>
    <p:sldId id="272" r:id="rId7"/>
    <p:sldId id="280" r:id="rId8"/>
    <p:sldId id="281" r:id="rId9"/>
    <p:sldId id="282" r:id="rId10"/>
    <p:sldId id="283" r:id="rId11"/>
    <p:sldId id="284" r:id="rId12"/>
    <p:sldId id="285" r:id="rId13"/>
    <p:sldId id="286" r:id="rId14"/>
    <p:sldId id="287" r:id="rId15"/>
    <p:sldId id="288" r:id="rId16"/>
    <p:sldId id="289" r:id="rId17"/>
    <p:sldId id="309" r:id="rId18"/>
    <p:sldId id="313" r:id="rId19"/>
    <p:sldId id="314" r:id="rId20"/>
    <p:sldId id="315" r:id="rId21"/>
    <p:sldId id="316" r:id="rId22"/>
    <p:sldId id="317" r:id="rId23"/>
    <p:sldId id="318" r:id="rId24"/>
    <p:sldId id="321" r:id="rId25"/>
    <p:sldId id="322" r:id="rId26"/>
    <p:sldId id="307"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0C8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32" autoAdjust="0"/>
    <p:restoredTop sz="87634" autoAdjust="0"/>
  </p:normalViewPr>
  <p:slideViewPr>
    <p:cSldViewPr snapToGrid="0">
      <p:cViewPr varScale="1">
        <p:scale>
          <a:sx n="76" d="100"/>
          <a:sy n="76" d="100"/>
        </p:scale>
        <p:origin x="1502" y="58"/>
      </p:cViewPr>
      <p:guideLst>
        <p:guide orient="horz" pos="2160"/>
        <p:guide pos="2880"/>
      </p:guideLst>
    </p:cSldViewPr>
  </p:slideViewPr>
  <p:outlineViewPr>
    <p:cViewPr>
      <p:scale>
        <a:sx n="33" d="100"/>
        <a:sy n="33" d="100"/>
      </p:scale>
      <p:origin x="0" y="0"/>
    </p:cViewPr>
  </p:outlineViewPr>
  <p:notesTextViewPr>
    <p:cViewPr>
      <p:scale>
        <a:sx n="3" d="2"/>
        <a:sy n="3" d="2"/>
      </p:scale>
      <p:origin x="0" y="-1483"/>
    </p:cViewPr>
  </p:notesTextViewPr>
  <p:sorterViewPr>
    <p:cViewPr>
      <p:scale>
        <a:sx n="100" d="100"/>
        <a:sy n="100" d="100"/>
      </p:scale>
      <p:origin x="0" y="-3019"/>
    </p:cViewPr>
  </p:sorterViewPr>
  <p:notesViewPr>
    <p:cSldViewPr snapToGrid="0">
      <p:cViewPr varScale="1">
        <p:scale>
          <a:sx n="90" d="100"/>
          <a:sy n="90" d="100"/>
        </p:scale>
        <p:origin x="369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akbarbakhshi\Desktop\Research\new%20dataset\TOD\Charts_weekdays.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akbarbakhshi\Desktop\Research\new%20dataset\TOD\Charts_weekend.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forest.usf.edu\data\pdrive\ENG-CEE%20Trans%20Rsch\FDOT_Freight_Project\Updates\Oct%2015-18,2013-%20Comparison%20of%20Trip%20Time%20between%20ATRI%20Data%20and%20Google%20Maps%20for%20sample%20Trips\100OD_pairs_TraveltimeAnalyis.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forest.usf.edu\data\pdrive\ENG-CEE%20Trans%20Rsch\FDOT_Freight_Project\Updates\Oct%2015-18,2013-%20Comparison%20of%20Trip%20Time%20between%20ATRI%20Data%20and%20Google%20Maps%20for%20sample%20Trips\100OD_pairs_TraveltimeAnalyis.xlsx" TargetMode="External"/><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v>Trip Start Time</c:v>
          </c:tx>
          <c:cat>
            <c:strRef>
              <c:f>Tampa_weekdays!$E$4:$E$27</c:f>
              <c:strCach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strCache>
            </c:strRef>
          </c:cat>
          <c:val>
            <c:numRef>
              <c:f>Tampa_weekdays!$G$4:$G$27</c:f>
              <c:numCache>
                <c:formatCode>###0.0</c:formatCode>
                <c:ptCount val="24"/>
                <c:pt idx="0">
                  <c:v>2.0287968762710484</c:v>
                </c:pt>
                <c:pt idx="1">
                  <c:v>2.181729439518425</c:v>
                </c:pt>
                <c:pt idx="2">
                  <c:v>2.7088587000732125</c:v>
                </c:pt>
                <c:pt idx="3">
                  <c:v>2.8325063044008787</c:v>
                </c:pt>
                <c:pt idx="4">
                  <c:v>3.9339461482144311</c:v>
                </c:pt>
                <c:pt idx="5">
                  <c:v>4.819002684454567</c:v>
                </c:pt>
                <c:pt idx="6">
                  <c:v>6.1384527780037415</c:v>
                </c:pt>
                <c:pt idx="7">
                  <c:v>6.9925974131619624</c:v>
                </c:pt>
                <c:pt idx="8">
                  <c:v>7.744244692101196</c:v>
                </c:pt>
                <c:pt idx="9">
                  <c:v>8.2160579191409742</c:v>
                </c:pt>
                <c:pt idx="10">
                  <c:v>7.9394777515659323</c:v>
                </c:pt>
                <c:pt idx="11">
                  <c:v>7.2203693158708209</c:v>
                </c:pt>
                <c:pt idx="12">
                  <c:v>6.9389083218091594</c:v>
                </c:pt>
                <c:pt idx="13">
                  <c:v>6.1774993898966892</c:v>
                </c:pt>
                <c:pt idx="14">
                  <c:v>5.2387537623037499</c:v>
                </c:pt>
                <c:pt idx="15">
                  <c:v>4.3423086309281702</c:v>
                </c:pt>
                <c:pt idx="16">
                  <c:v>3.2620190352232981</c:v>
                </c:pt>
                <c:pt idx="17">
                  <c:v>2.3769624989831613</c:v>
                </c:pt>
                <c:pt idx="18">
                  <c:v>1.8921337346457334</c:v>
                </c:pt>
                <c:pt idx="19">
                  <c:v>1.5260717481493533</c:v>
                </c:pt>
                <c:pt idx="20">
                  <c:v>1.3422272838200602</c:v>
                </c:pt>
                <c:pt idx="21">
                  <c:v>1.3031806719271131</c:v>
                </c:pt>
                <c:pt idx="22">
                  <c:v>1.327584804360205</c:v>
                </c:pt>
                <c:pt idx="23">
                  <c:v>1.5163100951761166</c:v>
                </c:pt>
              </c:numCache>
            </c:numRef>
          </c:val>
          <c:smooth val="0"/>
        </c:ser>
        <c:ser>
          <c:idx val="1"/>
          <c:order val="1"/>
          <c:tx>
            <c:v>Trip End Time</c:v>
          </c:tx>
          <c:cat>
            <c:strRef>
              <c:f>Tampa_weekdays!$E$4:$E$27</c:f>
              <c:strCach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strCache>
            </c:strRef>
          </c:cat>
          <c:val>
            <c:numRef>
              <c:f>Tampa_weekdays!$Q$4:$Q$27</c:f>
              <c:numCache>
                <c:formatCode>###0.0</c:formatCode>
                <c:ptCount val="24"/>
                <c:pt idx="0">
                  <c:v>1.8026519157243959</c:v>
                </c:pt>
                <c:pt idx="1">
                  <c:v>2.0906206784348815</c:v>
                </c:pt>
                <c:pt idx="2">
                  <c:v>2.4339054746603757</c:v>
                </c:pt>
                <c:pt idx="3">
                  <c:v>2.7332628325063042</c:v>
                </c:pt>
                <c:pt idx="4">
                  <c:v>3.0732937444073865</c:v>
                </c:pt>
                <c:pt idx="5">
                  <c:v>4.3959977222809723</c:v>
                </c:pt>
                <c:pt idx="6">
                  <c:v>5.1216139266249083</c:v>
                </c:pt>
                <c:pt idx="7">
                  <c:v>6.4378101358496709</c:v>
                </c:pt>
                <c:pt idx="8">
                  <c:v>7.4237370861465886</c:v>
                </c:pt>
                <c:pt idx="9">
                  <c:v>8.2176848613031801</c:v>
                </c:pt>
                <c:pt idx="10">
                  <c:v>8.2648661840071576</c:v>
                </c:pt>
                <c:pt idx="11">
                  <c:v>7.5229805580411622</c:v>
                </c:pt>
                <c:pt idx="12">
                  <c:v>7.2057268364109657</c:v>
                </c:pt>
                <c:pt idx="13">
                  <c:v>6.5142764174733596</c:v>
                </c:pt>
                <c:pt idx="14">
                  <c:v>5.6048157488001298</c:v>
                </c:pt>
                <c:pt idx="15">
                  <c:v>4.6888473114780771</c:v>
                </c:pt>
                <c:pt idx="16">
                  <c:v>3.8802570568616286</c:v>
                </c:pt>
                <c:pt idx="17">
                  <c:v>2.7967135768323437</c:v>
                </c:pt>
                <c:pt idx="18">
                  <c:v>2.3053770438460912</c:v>
                </c:pt>
                <c:pt idx="19">
                  <c:v>1.8416985276173432</c:v>
                </c:pt>
                <c:pt idx="20">
                  <c:v>1.3894086065240381</c:v>
                </c:pt>
                <c:pt idx="21">
                  <c:v>1.3617505897665338</c:v>
                </c:pt>
                <c:pt idx="22">
                  <c:v>1.3536158789555033</c:v>
                </c:pt>
                <c:pt idx="23">
                  <c:v>1.5390872854470024</c:v>
                </c:pt>
              </c:numCache>
            </c:numRef>
          </c:val>
          <c:smooth val="0"/>
        </c:ser>
        <c:dLbls>
          <c:showLegendKey val="0"/>
          <c:showVal val="0"/>
          <c:showCatName val="0"/>
          <c:showSerName val="0"/>
          <c:showPercent val="0"/>
          <c:showBubbleSize val="0"/>
        </c:dLbls>
        <c:marker val="1"/>
        <c:smooth val="0"/>
        <c:axId val="344231608"/>
        <c:axId val="344234744"/>
      </c:lineChart>
      <c:catAx>
        <c:axId val="344231608"/>
        <c:scaling>
          <c:orientation val="minMax"/>
        </c:scaling>
        <c:delete val="0"/>
        <c:axPos val="b"/>
        <c:numFmt formatCode="General" sourceLinked="0"/>
        <c:majorTickMark val="out"/>
        <c:minorTickMark val="none"/>
        <c:tickLblPos val="nextTo"/>
        <c:crossAx val="344234744"/>
        <c:crosses val="autoZero"/>
        <c:auto val="1"/>
        <c:lblAlgn val="ctr"/>
        <c:lblOffset val="100"/>
        <c:noMultiLvlLbl val="0"/>
      </c:catAx>
      <c:valAx>
        <c:axId val="344234744"/>
        <c:scaling>
          <c:orientation val="minMax"/>
          <c:max val="10"/>
        </c:scaling>
        <c:delete val="0"/>
        <c:axPos val="l"/>
        <c:majorGridlines/>
        <c:numFmt formatCode="###0.0" sourceLinked="1"/>
        <c:majorTickMark val="out"/>
        <c:minorTickMark val="none"/>
        <c:tickLblPos val="nextTo"/>
        <c:crossAx val="344231608"/>
        <c:crosses val="autoZero"/>
        <c:crossBetween val="between"/>
      </c:valAx>
    </c:plotArea>
    <c:legend>
      <c:legendPos val="r"/>
      <c:layout/>
      <c:overlay val="0"/>
      <c:txPr>
        <a:bodyPr/>
        <a:lstStyle/>
        <a:p>
          <a:pPr>
            <a:defRPr sz="1200"/>
          </a:pPr>
          <a:endParaRPr lang="en-US"/>
        </a:p>
      </c:txPr>
    </c:legend>
    <c:plotVisOnly val="1"/>
    <c:dispBlanksAs val="gap"/>
    <c:showDLblsOverMax val="0"/>
  </c:chart>
  <c:txPr>
    <a:bodyPr/>
    <a:lstStyle/>
    <a:p>
      <a:pPr>
        <a:defRPr>
          <a:solidFill>
            <a:schemeClr val="bg1"/>
          </a:solidFill>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v>Trip Start Time</c:v>
          </c:tx>
          <c:cat>
            <c:strRef>
              <c:f>Tampa!$D$3:$D$26</c:f>
              <c:strCach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strCache>
            </c:strRef>
          </c:cat>
          <c:val>
            <c:numRef>
              <c:f>Tampa!$F$3:$F$26</c:f>
              <c:numCache>
                <c:formatCode>###0.0</c:formatCode>
                <c:ptCount val="24"/>
                <c:pt idx="0">
                  <c:v>3.1105398457583546</c:v>
                </c:pt>
                <c:pt idx="1">
                  <c:v>3.3290488431876604</c:v>
                </c:pt>
                <c:pt idx="2">
                  <c:v>3.6632390745501286</c:v>
                </c:pt>
                <c:pt idx="3">
                  <c:v>4.2416452442159382</c:v>
                </c:pt>
                <c:pt idx="4">
                  <c:v>4.3830334190231364</c:v>
                </c:pt>
                <c:pt idx="5">
                  <c:v>6.041131105398458</c:v>
                </c:pt>
                <c:pt idx="6">
                  <c:v>6.1439588688946012</c:v>
                </c:pt>
                <c:pt idx="7">
                  <c:v>6.2853470437018002</c:v>
                </c:pt>
                <c:pt idx="8">
                  <c:v>5.7712082262210798</c:v>
                </c:pt>
                <c:pt idx="9">
                  <c:v>4.974293059125964</c:v>
                </c:pt>
                <c:pt idx="10">
                  <c:v>4.7686375321336758</c:v>
                </c:pt>
                <c:pt idx="11">
                  <c:v>4.3059125964010283</c:v>
                </c:pt>
                <c:pt idx="12">
                  <c:v>5.0642673521850901</c:v>
                </c:pt>
                <c:pt idx="13">
                  <c:v>4.2802056555269923</c:v>
                </c:pt>
                <c:pt idx="14">
                  <c:v>3.6632390745501286</c:v>
                </c:pt>
                <c:pt idx="15">
                  <c:v>4.2544987146529563</c:v>
                </c:pt>
                <c:pt idx="16">
                  <c:v>3.8688946015424164</c:v>
                </c:pt>
                <c:pt idx="17">
                  <c:v>3.8817480719794344</c:v>
                </c:pt>
                <c:pt idx="18">
                  <c:v>3.6246786632390746</c:v>
                </c:pt>
                <c:pt idx="19">
                  <c:v>3.2519280205655523</c:v>
                </c:pt>
                <c:pt idx="20">
                  <c:v>3.4447300771208229</c:v>
                </c:pt>
                <c:pt idx="21">
                  <c:v>2.8920308483290489</c:v>
                </c:pt>
                <c:pt idx="22">
                  <c:v>2.7634961439588688</c:v>
                </c:pt>
                <c:pt idx="23">
                  <c:v>1.992287917737789</c:v>
                </c:pt>
              </c:numCache>
            </c:numRef>
          </c:val>
          <c:smooth val="0"/>
        </c:ser>
        <c:ser>
          <c:idx val="1"/>
          <c:order val="1"/>
          <c:tx>
            <c:v>Trip End Time</c:v>
          </c:tx>
          <c:val>
            <c:numRef>
              <c:f>Tampa!$Q$3:$Q$26</c:f>
              <c:numCache>
                <c:formatCode>###0.0</c:formatCode>
                <c:ptCount val="24"/>
                <c:pt idx="0">
                  <c:v>2.0565552699228791</c:v>
                </c:pt>
                <c:pt idx="1">
                  <c:v>2.8406169665809768</c:v>
                </c:pt>
                <c:pt idx="2">
                  <c:v>3.4704370179948589</c:v>
                </c:pt>
                <c:pt idx="3">
                  <c:v>3.984575835475578</c:v>
                </c:pt>
                <c:pt idx="4">
                  <c:v>4.6529562982005137</c:v>
                </c:pt>
                <c:pt idx="5">
                  <c:v>5.6812339331619537</c:v>
                </c:pt>
                <c:pt idx="6">
                  <c:v>5.8226221079691518</c:v>
                </c:pt>
                <c:pt idx="7">
                  <c:v>5.8611825192802058</c:v>
                </c:pt>
                <c:pt idx="8">
                  <c:v>6.1439588688946012</c:v>
                </c:pt>
                <c:pt idx="9">
                  <c:v>5.5655526992287916</c:v>
                </c:pt>
                <c:pt idx="10">
                  <c:v>4.6401028277634957</c:v>
                </c:pt>
                <c:pt idx="11">
                  <c:v>4.3958868894601544</c:v>
                </c:pt>
                <c:pt idx="12">
                  <c:v>5.1928020565552702</c:v>
                </c:pt>
                <c:pt idx="13">
                  <c:v>3.97172236503856</c:v>
                </c:pt>
                <c:pt idx="14">
                  <c:v>4.0359897172236501</c:v>
                </c:pt>
                <c:pt idx="15">
                  <c:v>3.97172236503856</c:v>
                </c:pt>
                <c:pt idx="16">
                  <c:v>4.3958868894601544</c:v>
                </c:pt>
                <c:pt idx="17">
                  <c:v>3.6503856041131106</c:v>
                </c:pt>
                <c:pt idx="18">
                  <c:v>3.5989717223650386</c:v>
                </c:pt>
                <c:pt idx="19">
                  <c:v>3.8303341902313623</c:v>
                </c:pt>
                <c:pt idx="20">
                  <c:v>3.2904884318766063</c:v>
                </c:pt>
                <c:pt idx="21">
                  <c:v>3.2776349614395883</c:v>
                </c:pt>
                <c:pt idx="22">
                  <c:v>2.8020565552699228</c:v>
                </c:pt>
                <c:pt idx="23">
                  <c:v>2.8663239074550129</c:v>
                </c:pt>
              </c:numCache>
            </c:numRef>
          </c:val>
          <c:smooth val="0"/>
        </c:ser>
        <c:dLbls>
          <c:showLegendKey val="0"/>
          <c:showVal val="0"/>
          <c:showCatName val="0"/>
          <c:showSerName val="0"/>
          <c:showPercent val="0"/>
          <c:showBubbleSize val="0"/>
        </c:dLbls>
        <c:marker val="1"/>
        <c:smooth val="0"/>
        <c:axId val="473561264"/>
        <c:axId val="473560872"/>
      </c:lineChart>
      <c:catAx>
        <c:axId val="473561264"/>
        <c:scaling>
          <c:orientation val="minMax"/>
        </c:scaling>
        <c:delete val="0"/>
        <c:axPos val="b"/>
        <c:numFmt formatCode="General" sourceLinked="0"/>
        <c:majorTickMark val="out"/>
        <c:minorTickMark val="none"/>
        <c:tickLblPos val="nextTo"/>
        <c:crossAx val="473560872"/>
        <c:crosses val="autoZero"/>
        <c:auto val="1"/>
        <c:lblAlgn val="ctr"/>
        <c:lblOffset val="100"/>
        <c:noMultiLvlLbl val="0"/>
      </c:catAx>
      <c:valAx>
        <c:axId val="473560872"/>
        <c:scaling>
          <c:orientation val="minMax"/>
          <c:max val="10"/>
        </c:scaling>
        <c:delete val="0"/>
        <c:axPos val="l"/>
        <c:majorGridlines/>
        <c:numFmt formatCode="###0.0" sourceLinked="1"/>
        <c:majorTickMark val="out"/>
        <c:minorTickMark val="none"/>
        <c:tickLblPos val="nextTo"/>
        <c:crossAx val="473561264"/>
        <c:crosses val="autoZero"/>
        <c:crossBetween val="between"/>
      </c:valAx>
    </c:plotArea>
    <c:legend>
      <c:legendPos val="r"/>
      <c:layout/>
      <c:overlay val="0"/>
    </c:legend>
    <c:plotVisOnly val="1"/>
    <c:dispBlanksAs val="gap"/>
    <c:showDLblsOverMax val="0"/>
  </c:chart>
  <c:txPr>
    <a:bodyPr/>
    <a:lstStyle/>
    <a:p>
      <a:pPr>
        <a:defRPr>
          <a:solidFill>
            <a:schemeClr val="bg1"/>
          </a:solidFill>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86018574601252E-2"/>
          <c:y val="3.2835635666880712E-2"/>
          <c:w val="0.89555291966709294"/>
          <c:h val="0.76591176827301954"/>
        </c:manualLayout>
      </c:layout>
      <c:barChart>
        <c:barDir val="col"/>
        <c:grouping val="clustered"/>
        <c:varyColors val="0"/>
        <c:ser>
          <c:idx val="0"/>
          <c:order val="0"/>
          <c:tx>
            <c:v>Total Trip Time</c:v>
          </c:tx>
          <c:invertIfNegative val="0"/>
          <c:cat>
            <c:strRef>
              <c:f>All!$I$6:$I$14</c:f>
              <c:strCache>
                <c:ptCount val="9"/>
                <c:pt idx="0">
                  <c:v>33-45</c:v>
                </c:pt>
                <c:pt idx="1">
                  <c:v>45-60</c:v>
                </c:pt>
                <c:pt idx="2">
                  <c:v>60-75</c:v>
                </c:pt>
                <c:pt idx="3">
                  <c:v>75-90</c:v>
                </c:pt>
                <c:pt idx="4">
                  <c:v>90-105</c:v>
                </c:pt>
                <c:pt idx="5">
                  <c:v>105-120</c:v>
                </c:pt>
                <c:pt idx="6">
                  <c:v>120-135</c:v>
                </c:pt>
                <c:pt idx="7">
                  <c:v>135-150</c:v>
                </c:pt>
                <c:pt idx="8">
                  <c:v>150-165</c:v>
                </c:pt>
              </c:strCache>
            </c:strRef>
          </c:cat>
          <c:val>
            <c:numRef>
              <c:f>All!$P$6:$P$14</c:f>
              <c:numCache>
                <c:formatCode>General</c:formatCode>
                <c:ptCount val="9"/>
                <c:pt idx="0">
                  <c:v>0</c:v>
                </c:pt>
                <c:pt idx="1">
                  <c:v>0</c:v>
                </c:pt>
                <c:pt idx="2">
                  <c:v>56.643356643356647</c:v>
                </c:pt>
                <c:pt idx="3">
                  <c:v>23.076923076923034</c:v>
                </c:pt>
                <c:pt idx="4">
                  <c:v>10.48951048951049</c:v>
                </c:pt>
                <c:pt idx="5">
                  <c:v>4.895104895104895</c:v>
                </c:pt>
                <c:pt idx="6">
                  <c:v>2.7972027972028002</c:v>
                </c:pt>
                <c:pt idx="7">
                  <c:v>1.3986013986013979</c:v>
                </c:pt>
                <c:pt idx="8">
                  <c:v>0.6993006993006996</c:v>
                </c:pt>
              </c:numCache>
            </c:numRef>
          </c:val>
        </c:ser>
        <c:dLbls>
          <c:showLegendKey val="0"/>
          <c:showVal val="0"/>
          <c:showCatName val="0"/>
          <c:showSerName val="0"/>
          <c:showPercent val="0"/>
          <c:showBubbleSize val="0"/>
        </c:dLbls>
        <c:gapWidth val="150"/>
        <c:axId val="473559304"/>
        <c:axId val="473560480"/>
      </c:barChart>
      <c:catAx>
        <c:axId val="473559304"/>
        <c:scaling>
          <c:orientation val="minMax"/>
        </c:scaling>
        <c:delete val="0"/>
        <c:axPos val="b"/>
        <c:title>
          <c:tx>
            <c:rich>
              <a:bodyPr/>
              <a:lstStyle/>
              <a:p>
                <a:pPr>
                  <a:defRPr/>
                </a:pPr>
                <a:r>
                  <a:rPr lang="en-US" dirty="0"/>
                  <a:t>ATRI Truck Travel Time (minutes)</a:t>
                </a:r>
              </a:p>
            </c:rich>
          </c:tx>
          <c:layout/>
          <c:overlay val="0"/>
        </c:title>
        <c:numFmt formatCode="General" sourceLinked="0"/>
        <c:majorTickMark val="out"/>
        <c:minorTickMark val="none"/>
        <c:tickLblPos val="nextTo"/>
        <c:txPr>
          <a:bodyPr rot="-5400000" vert="horz"/>
          <a:lstStyle/>
          <a:p>
            <a:pPr>
              <a:defRPr/>
            </a:pPr>
            <a:endParaRPr lang="en-US"/>
          </a:p>
        </c:txPr>
        <c:crossAx val="473560480"/>
        <c:crosses val="autoZero"/>
        <c:auto val="1"/>
        <c:lblAlgn val="ctr"/>
        <c:lblOffset val="100"/>
        <c:noMultiLvlLbl val="0"/>
      </c:catAx>
      <c:valAx>
        <c:axId val="473560480"/>
        <c:scaling>
          <c:orientation val="minMax"/>
          <c:max val="80"/>
        </c:scaling>
        <c:delete val="0"/>
        <c:axPos val="l"/>
        <c:majorGridlines/>
        <c:title>
          <c:tx>
            <c:rich>
              <a:bodyPr rot="-5400000" vert="horz"/>
              <a:lstStyle/>
              <a:p>
                <a:pPr>
                  <a:defRPr/>
                </a:pPr>
                <a:r>
                  <a:rPr lang="en-US" dirty="0"/>
                  <a:t>Percentage of Truck Trips between the OD Pair</a:t>
                </a:r>
              </a:p>
            </c:rich>
          </c:tx>
          <c:layout>
            <c:manualLayout>
              <c:xMode val="edge"/>
              <c:yMode val="edge"/>
              <c:x val="8.9031339031339033E-3"/>
              <c:y val="4.0032445462759171E-2"/>
            </c:manualLayout>
          </c:layout>
          <c:overlay val="0"/>
        </c:title>
        <c:numFmt formatCode="General" sourceLinked="1"/>
        <c:majorTickMark val="out"/>
        <c:minorTickMark val="none"/>
        <c:tickLblPos val="nextTo"/>
        <c:crossAx val="473559304"/>
        <c:crosses val="autoZero"/>
        <c:crossBetween val="between"/>
      </c:valAx>
    </c:plotArea>
    <c:plotVisOnly val="1"/>
    <c:dispBlanksAs val="gap"/>
    <c:showDLblsOverMax val="0"/>
  </c:chart>
  <c:txPr>
    <a:bodyPr/>
    <a:lstStyle/>
    <a:p>
      <a:pPr>
        <a:defRPr>
          <a:solidFill>
            <a:schemeClr val="bg1"/>
          </a:solidFill>
          <a:latin typeface="Times New Roman" panose="02020603050405020304" pitchFamily="18" charset="0"/>
          <a:cs typeface="Times New Roman" panose="02020603050405020304" pitchFamily="18"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062888644295808"/>
          <c:y val="3.4976599228011121E-2"/>
          <c:w val="0.80532491682267315"/>
          <c:h val="0.78056402708095118"/>
        </c:manualLayout>
      </c:layout>
      <c:scatterChart>
        <c:scatterStyle val="lineMarker"/>
        <c:varyColors val="0"/>
        <c:ser>
          <c:idx val="0"/>
          <c:order val="0"/>
          <c:spPr>
            <a:ln w="28575">
              <a:noFill/>
            </a:ln>
          </c:spPr>
          <c:xVal>
            <c:numRef>
              <c:f>'[100OD_pairs_TraveltimeAnalyis.xlsx]Chart'!$E$2:$E$101</c:f>
              <c:numCache>
                <c:formatCode>General</c:formatCode>
                <c:ptCount val="100"/>
                <c:pt idx="0">
                  <c:v>83</c:v>
                </c:pt>
                <c:pt idx="1">
                  <c:v>53</c:v>
                </c:pt>
                <c:pt idx="2">
                  <c:v>86</c:v>
                </c:pt>
                <c:pt idx="3">
                  <c:v>83</c:v>
                </c:pt>
                <c:pt idx="4">
                  <c:v>67</c:v>
                </c:pt>
                <c:pt idx="5">
                  <c:v>77</c:v>
                </c:pt>
                <c:pt idx="6">
                  <c:v>65</c:v>
                </c:pt>
                <c:pt idx="7">
                  <c:v>70</c:v>
                </c:pt>
                <c:pt idx="8">
                  <c:v>60</c:v>
                </c:pt>
                <c:pt idx="9">
                  <c:v>52</c:v>
                </c:pt>
                <c:pt idx="10">
                  <c:v>84</c:v>
                </c:pt>
                <c:pt idx="11">
                  <c:v>68</c:v>
                </c:pt>
                <c:pt idx="12">
                  <c:v>81</c:v>
                </c:pt>
                <c:pt idx="13">
                  <c:v>78</c:v>
                </c:pt>
                <c:pt idx="14">
                  <c:v>58</c:v>
                </c:pt>
                <c:pt idx="15">
                  <c:v>59</c:v>
                </c:pt>
                <c:pt idx="16">
                  <c:v>73</c:v>
                </c:pt>
                <c:pt idx="17">
                  <c:v>74</c:v>
                </c:pt>
                <c:pt idx="18">
                  <c:v>59</c:v>
                </c:pt>
                <c:pt idx="19">
                  <c:v>82</c:v>
                </c:pt>
                <c:pt idx="20">
                  <c:v>131</c:v>
                </c:pt>
                <c:pt idx="21">
                  <c:v>140</c:v>
                </c:pt>
                <c:pt idx="22">
                  <c:v>133</c:v>
                </c:pt>
                <c:pt idx="23">
                  <c:v>179</c:v>
                </c:pt>
                <c:pt idx="24">
                  <c:v>141</c:v>
                </c:pt>
                <c:pt idx="25">
                  <c:v>144</c:v>
                </c:pt>
                <c:pt idx="26">
                  <c:v>125</c:v>
                </c:pt>
                <c:pt idx="27">
                  <c:v>129</c:v>
                </c:pt>
                <c:pt idx="28">
                  <c:v>144</c:v>
                </c:pt>
                <c:pt idx="29">
                  <c:v>104</c:v>
                </c:pt>
                <c:pt idx="30">
                  <c:v>96</c:v>
                </c:pt>
                <c:pt idx="31">
                  <c:v>132</c:v>
                </c:pt>
                <c:pt idx="32">
                  <c:v>107</c:v>
                </c:pt>
                <c:pt idx="33">
                  <c:v>120</c:v>
                </c:pt>
                <c:pt idx="34">
                  <c:v>127</c:v>
                </c:pt>
                <c:pt idx="35">
                  <c:v>175</c:v>
                </c:pt>
                <c:pt idx="36">
                  <c:v>125</c:v>
                </c:pt>
                <c:pt idx="37">
                  <c:v>160</c:v>
                </c:pt>
                <c:pt idx="38">
                  <c:v>110</c:v>
                </c:pt>
                <c:pt idx="39">
                  <c:v>119</c:v>
                </c:pt>
                <c:pt idx="40">
                  <c:v>235</c:v>
                </c:pt>
                <c:pt idx="41">
                  <c:v>346</c:v>
                </c:pt>
                <c:pt idx="42">
                  <c:v>221</c:v>
                </c:pt>
                <c:pt idx="43">
                  <c:v>270</c:v>
                </c:pt>
                <c:pt idx="44">
                  <c:v>302</c:v>
                </c:pt>
                <c:pt idx="45">
                  <c:v>269</c:v>
                </c:pt>
                <c:pt idx="46">
                  <c:v>239</c:v>
                </c:pt>
                <c:pt idx="47">
                  <c:v>344</c:v>
                </c:pt>
                <c:pt idx="48">
                  <c:v>278</c:v>
                </c:pt>
                <c:pt idx="49">
                  <c:v>214</c:v>
                </c:pt>
                <c:pt idx="50">
                  <c:v>338</c:v>
                </c:pt>
                <c:pt idx="51">
                  <c:v>213</c:v>
                </c:pt>
                <c:pt idx="52">
                  <c:v>168</c:v>
                </c:pt>
                <c:pt idx="53">
                  <c:v>261</c:v>
                </c:pt>
                <c:pt idx="54">
                  <c:v>347</c:v>
                </c:pt>
                <c:pt idx="55">
                  <c:v>204</c:v>
                </c:pt>
                <c:pt idx="56">
                  <c:v>393</c:v>
                </c:pt>
                <c:pt idx="57">
                  <c:v>314</c:v>
                </c:pt>
                <c:pt idx="58">
                  <c:v>430</c:v>
                </c:pt>
                <c:pt idx="59">
                  <c:v>339</c:v>
                </c:pt>
                <c:pt idx="60">
                  <c:v>381</c:v>
                </c:pt>
                <c:pt idx="61">
                  <c:v>475</c:v>
                </c:pt>
                <c:pt idx="62">
                  <c:v>454</c:v>
                </c:pt>
                <c:pt idx="63">
                  <c:v>421</c:v>
                </c:pt>
                <c:pt idx="64">
                  <c:v>420</c:v>
                </c:pt>
                <c:pt idx="65">
                  <c:v>478</c:v>
                </c:pt>
                <c:pt idx="66">
                  <c:v>379</c:v>
                </c:pt>
                <c:pt idx="67">
                  <c:v>676</c:v>
                </c:pt>
                <c:pt idx="68">
                  <c:v>446</c:v>
                </c:pt>
                <c:pt idx="69">
                  <c:v>419</c:v>
                </c:pt>
                <c:pt idx="70">
                  <c:v>636</c:v>
                </c:pt>
                <c:pt idx="71">
                  <c:v>437</c:v>
                </c:pt>
                <c:pt idx="72">
                  <c:v>582</c:v>
                </c:pt>
                <c:pt idx="73">
                  <c:v>471</c:v>
                </c:pt>
                <c:pt idx="74">
                  <c:v>700</c:v>
                </c:pt>
                <c:pt idx="75">
                  <c:v>419</c:v>
                </c:pt>
                <c:pt idx="76">
                  <c:v>479</c:v>
                </c:pt>
                <c:pt idx="77">
                  <c:v>879</c:v>
                </c:pt>
                <c:pt idx="78">
                  <c:v>439</c:v>
                </c:pt>
                <c:pt idx="79">
                  <c:v>384</c:v>
                </c:pt>
                <c:pt idx="80">
                  <c:v>996</c:v>
                </c:pt>
                <c:pt idx="81">
                  <c:v>1161</c:v>
                </c:pt>
                <c:pt idx="82">
                  <c:v>692</c:v>
                </c:pt>
                <c:pt idx="83">
                  <c:v>1015</c:v>
                </c:pt>
                <c:pt idx="84">
                  <c:v>1203</c:v>
                </c:pt>
                <c:pt idx="85">
                  <c:v>1104</c:v>
                </c:pt>
                <c:pt idx="86">
                  <c:v>1290</c:v>
                </c:pt>
                <c:pt idx="87">
                  <c:v>1021</c:v>
                </c:pt>
                <c:pt idx="88">
                  <c:v>1015</c:v>
                </c:pt>
                <c:pt idx="89">
                  <c:v>1187</c:v>
                </c:pt>
                <c:pt idx="90">
                  <c:v>1451</c:v>
                </c:pt>
                <c:pt idx="91">
                  <c:v>953</c:v>
                </c:pt>
                <c:pt idx="92">
                  <c:v>1015</c:v>
                </c:pt>
                <c:pt idx="93">
                  <c:v>1048</c:v>
                </c:pt>
                <c:pt idx="94">
                  <c:v>919</c:v>
                </c:pt>
                <c:pt idx="95">
                  <c:v>1009</c:v>
                </c:pt>
                <c:pt idx="96">
                  <c:v>982</c:v>
                </c:pt>
                <c:pt idx="97">
                  <c:v>1005</c:v>
                </c:pt>
                <c:pt idx="98">
                  <c:v>871</c:v>
                </c:pt>
                <c:pt idx="99">
                  <c:v>1250</c:v>
                </c:pt>
              </c:numCache>
            </c:numRef>
          </c:xVal>
          <c:yVal>
            <c:numRef>
              <c:f>'[100OD_pairs_TraveltimeAnalyis.xlsx]Chart'!$C$2:$C$101</c:f>
              <c:numCache>
                <c:formatCode>General</c:formatCode>
                <c:ptCount val="100"/>
                <c:pt idx="0">
                  <c:v>73</c:v>
                </c:pt>
                <c:pt idx="1">
                  <c:v>58</c:v>
                </c:pt>
                <c:pt idx="2">
                  <c:v>80</c:v>
                </c:pt>
                <c:pt idx="3">
                  <c:v>81</c:v>
                </c:pt>
                <c:pt idx="4">
                  <c:v>67</c:v>
                </c:pt>
                <c:pt idx="5">
                  <c:v>80</c:v>
                </c:pt>
                <c:pt idx="6">
                  <c:v>67</c:v>
                </c:pt>
                <c:pt idx="7">
                  <c:v>69</c:v>
                </c:pt>
                <c:pt idx="8">
                  <c:v>53</c:v>
                </c:pt>
                <c:pt idx="9">
                  <c:v>72</c:v>
                </c:pt>
                <c:pt idx="10">
                  <c:v>84</c:v>
                </c:pt>
                <c:pt idx="11">
                  <c:v>60</c:v>
                </c:pt>
                <c:pt idx="12">
                  <c:v>93</c:v>
                </c:pt>
                <c:pt idx="13">
                  <c:v>77</c:v>
                </c:pt>
                <c:pt idx="14">
                  <c:v>58</c:v>
                </c:pt>
                <c:pt idx="15">
                  <c:v>55</c:v>
                </c:pt>
                <c:pt idx="16">
                  <c:v>67</c:v>
                </c:pt>
                <c:pt idx="17">
                  <c:v>75</c:v>
                </c:pt>
                <c:pt idx="18">
                  <c:v>60</c:v>
                </c:pt>
                <c:pt idx="19">
                  <c:v>81</c:v>
                </c:pt>
                <c:pt idx="20">
                  <c:v>141</c:v>
                </c:pt>
                <c:pt idx="21">
                  <c:v>130</c:v>
                </c:pt>
                <c:pt idx="22">
                  <c:v>145</c:v>
                </c:pt>
                <c:pt idx="23">
                  <c:v>181</c:v>
                </c:pt>
                <c:pt idx="24">
                  <c:v>157</c:v>
                </c:pt>
                <c:pt idx="25">
                  <c:v>126</c:v>
                </c:pt>
                <c:pt idx="26">
                  <c:v>127</c:v>
                </c:pt>
                <c:pt idx="27">
                  <c:v>131</c:v>
                </c:pt>
                <c:pt idx="28">
                  <c:v>131</c:v>
                </c:pt>
                <c:pt idx="29">
                  <c:v>92</c:v>
                </c:pt>
                <c:pt idx="30">
                  <c:v>89</c:v>
                </c:pt>
                <c:pt idx="31">
                  <c:v>167</c:v>
                </c:pt>
                <c:pt idx="32">
                  <c:v>100</c:v>
                </c:pt>
                <c:pt idx="33">
                  <c:v>127</c:v>
                </c:pt>
                <c:pt idx="34">
                  <c:v>110</c:v>
                </c:pt>
                <c:pt idx="35">
                  <c:v>178</c:v>
                </c:pt>
                <c:pt idx="36">
                  <c:v>113</c:v>
                </c:pt>
                <c:pt idx="37">
                  <c:v>162</c:v>
                </c:pt>
                <c:pt idx="38">
                  <c:v>105</c:v>
                </c:pt>
                <c:pt idx="39">
                  <c:v>131</c:v>
                </c:pt>
                <c:pt idx="40">
                  <c:v>216</c:v>
                </c:pt>
                <c:pt idx="41">
                  <c:v>324</c:v>
                </c:pt>
                <c:pt idx="42">
                  <c:v>213</c:v>
                </c:pt>
                <c:pt idx="43">
                  <c:v>260</c:v>
                </c:pt>
                <c:pt idx="44">
                  <c:v>288</c:v>
                </c:pt>
                <c:pt idx="45">
                  <c:v>239</c:v>
                </c:pt>
                <c:pt idx="46">
                  <c:v>193</c:v>
                </c:pt>
                <c:pt idx="47">
                  <c:v>301</c:v>
                </c:pt>
                <c:pt idx="48">
                  <c:v>260</c:v>
                </c:pt>
                <c:pt idx="49">
                  <c:v>197</c:v>
                </c:pt>
                <c:pt idx="50">
                  <c:v>318</c:v>
                </c:pt>
                <c:pt idx="51">
                  <c:v>212</c:v>
                </c:pt>
                <c:pt idx="52">
                  <c:v>162</c:v>
                </c:pt>
                <c:pt idx="53">
                  <c:v>244</c:v>
                </c:pt>
                <c:pt idx="54">
                  <c:v>295</c:v>
                </c:pt>
                <c:pt idx="55">
                  <c:v>201</c:v>
                </c:pt>
                <c:pt idx="56">
                  <c:v>363</c:v>
                </c:pt>
                <c:pt idx="57">
                  <c:v>281</c:v>
                </c:pt>
                <c:pt idx="58">
                  <c:v>398</c:v>
                </c:pt>
                <c:pt idx="59">
                  <c:v>306</c:v>
                </c:pt>
                <c:pt idx="60">
                  <c:v>331</c:v>
                </c:pt>
                <c:pt idx="61">
                  <c:v>432</c:v>
                </c:pt>
                <c:pt idx="62">
                  <c:v>389</c:v>
                </c:pt>
                <c:pt idx="63">
                  <c:v>407</c:v>
                </c:pt>
                <c:pt idx="64">
                  <c:v>371</c:v>
                </c:pt>
                <c:pt idx="65">
                  <c:v>437</c:v>
                </c:pt>
                <c:pt idx="66">
                  <c:v>336</c:v>
                </c:pt>
                <c:pt idx="67">
                  <c:v>634</c:v>
                </c:pt>
                <c:pt idx="68">
                  <c:v>398</c:v>
                </c:pt>
                <c:pt idx="69">
                  <c:v>376</c:v>
                </c:pt>
                <c:pt idx="70">
                  <c:v>559</c:v>
                </c:pt>
                <c:pt idx="71">
                  <c:v>408</c:v>
                </c:pt>
                <c:pt idx="72">
                  <c:v>488</c:v>
                </c:pt>
                <c:pt idx="73">
                  <c:v>416</c:v>
                </c:pt>
                <c:pt idx="74">
                  <c:v>635</c:v>
                </c:pt>
                <c:pt idx="75">
                  <c:v>306</c:v>
                </c:pt>
                <c:pt idx="76">
                  <c:v>469</c:v>
                </c:pt>
                <c:pt idx="77">
                  <c:v>759</c:v>
                </c:pt>
                <c:pt idx="78">
                  <c:v>376</c:v>
                </c:pt>
                <c:pt idx="79">
                  <c:v>328</c:v>
                </c:pt>
                <c:pt idx="80">
                  <c:v>849</c:v>
                </c:pt>
                <c:pt idx="81">
                  <c:v>1020</c:v>
                </c:pt>
                <c:pt idx="82">
                  <c:v>648</c:v>
                </c:pt>
                <c:pt idx="83">
                  <c:v>848</c:v>
                </c:pt>
                <c:pt idx="84">
                  <c:v>1133</c:v>
                </c:pt>
                <c:pt idx="85">
                  <c:v>1071</c:v>
                </c:pt>
                <c:pt idx="86">
                  <c:v>1178</c:v>
                </c:pt>
                <c:pt idx="87">
                  <c:v>884</c:v>
                </c:pt>
                <c:pt idx="88">
                  <c:v>1021</c:v>
                </c:pt>
                <c:pt idx="89">
                  <c:v>1102</c:v>
                </c:pt>
                <c:pt idx="90">
                  <c:v>1271</c:v>
                </c:pt>
                <c:pt idx="91">
                  <c:v>840</c:v>
                </c:pt>
                <c:pt idx="92">
                  <c:v>861</c:v>
                </c:pt>
                <c:pt idx="93">
                  <c:v>971</c:v>
                </c:pt>
                <c:pt idx="94">
                  <c:v>828</c:v>
                </c:pt>
                <c:pt idx="95">
                  <c:v>953</c:v>
                </c:pt>
                <c:pt idx="96">
                  <c:v>842</c:v>
                </c:pt>
                <c:pt idx="97">
                  <c:v>845</c:v>
                </c:pt>
                <c:pt idx="98">
                  <c:v>897</c:v>
                </c:pt>
                <c:pt idx="99">
                  <c:v>1162</c:v>
                </c:pt>
              </c:numCache>
            </c:numRef>
          </c:yVal>
          <c:smooth val="0"/>
        </c:ser>
        <c:ser>
          <c:idx val="1"/>
          <c:order val="1"/>
          <c:spPr>
            <a:ln w="28575">
              <a:noFill/>
            </a:ln>
          </c:spPr>
          <c:marker>
            <c:spPr>
              <a:noFill/>
              <a:ln>
                <a:noFill/>
              </a:ln>
            </c:spPr>
          </c:marker>
          <c:trendline>
            <c:spPr>
              <a:ln>
                <a:solidFill>
                  <a:srgbClr val="FF0000"/>
                </a:solidFill>
              </a:ln>
            </c:spPr>
            <c:trendlineType val="linear"/>
            <c:dispRSqr val="0"/>
            <c:dispEq val="0"/>
          </c:trendline>
          <c:xVal>
            <c:numRef>
              <c:f>'[100OD_pairs_TraveltimeAnalyis.xlsx]Chart'!$I$37:$I$38</c:f>
              <c:numCache>
                <c:formatCode>General</c:formatCode>
                <c:ptCount val="2"/>
                <c:pt idx="0">
                  <c:v>0</c:v>
                </c:pt>
                <c:pt idx="1">
                  <c:v>1600</c:v>
                </c:pt>
              </c:numCache>
            </c:numRef>
          </c:xVal>
          <c:yVal>
            <c:numRef>
              <c:f>'[100OD_pairs_TraveltimeAnalyis.xlsx]Chart'!$J$37:$J$38</c:f>
              <c:numCache>
                <c:formatCode>General</c:formatCode>
                <c:ptCount val="2"/>
                <c:pt idx="0">
                  <c:v>0</c:v>
                </c:pt>
                <c:pt idx="1">
                  <c:v>1600</c:v>
                </c:pt>
              </c:numCache>
            </c:numRef>
          </c:yVal>
          <c:smooth val="0"/>
        </c:ser>
        <c:dLbls>
          <c:showLegendKey val="0"/>
          <c:showVal val="0"/>
          <c:showCatName val="0"/>
          <c:showSerName val="0"/>
          <c:showPercent val="0"/>
          <c:showBubbleSize val="0"/>
        </c:dLbls>
        <c:axId val="473561656"/>
        <c:axId val="349595232"/>
      </c:scatterChart>
      <c:valAx>
        <c:axId val="473561656"/>
        <c:scaling>
          <c:orientation val="minMax"/>
          <c:max val="1600"/>
        </c:scaling>
        <c:delete val="0"/>
        <c:axPos val="b"/>
        <c:title>
          <c:tx>
            <c:rich>
              <a:bodyPr/>
              <a:lstStyle/>
              <a:p>
                <a:pPr algn="ctr" rtl="0">
                  <a:defRPr/>
                </a:pPr>
                <a:r>
                  <a:rPr lang="en-US" dirty="0"/>
                  <a:t>Travel Time from ATRI Data, excluding non-significant stops and rest stops in between (minutes)</a:t>
                </a:r>
              </a:p>
            </c:rich>
          </c:tx>
          <c:layout>
            <c:manualLayout>
              <c:xMode val="edge"/>
              <c:yMode val="edge"/>
              <c:x val="0.15078238428081794"/>
              <c:y val="0.89729598590320381"/>
            </c:manualLayout>
          </c:layout>
          <c:overlay val="0"/>
        </c:title>
        <c:numFmt formatCode="General" sourceLinked="1"/>
        <c:majorTickMark val="out"/>
        <c:minorTickMark val="none"/>
        <c:tickLblPos val="nextTo"/>
        <c:crossAx val="349595232"/>
        <c:crosses val="autoZero"/>
        <c:crossBetween val="midCat"/>
      </c:valAx>
      <c:valAx>
        <c:axId val="349595232"/>
        <c:scaling>
          <c:orientation val="minMax"/>
          <c:max val="1600"/>
        </c:scaling>
        <c:delete val="0"/>
        <c:axPos val="l"/>
        <c:majorGridlines/>
        <c:title>
          <c:tx>
            <c:rich>
              <a:bodyPr rot="-5400000" vert="horz"/>
              <a:lstStyle/>
              <a:p>
                <a:pPr algn="ctr" rtl="0">
                  <a:defRPr/>
                </a:pPr>
                <a:r>
                  <a:rPr lang="en-US" dirty="0"/>
                  <a:t>Travel Time from Google Maps for the same Routes (minutes)</a:t>
                </a:r>
              </a:p>
            </c:rich>
          </c:tx>
          <c:layout>
            <c:manualLayout>
              <c:xMode val="edge"/>
              <c:yMode val="edge"/>
              <c:x val="1.1947431302270013E-2"/>
              <c:y val="5.4435055315353975E-2"/>
            </c:manualLayout>
          </c:layout>
          <c:overlay val="0"/>
        </c:title>
        <c:numFmt formatCode="General" sourceLinked="1"/>
        <c:majorTickMark val="out"/>
        <c:minorTickMark val="none"/>
        <c:tickLblPos val="nextTo"/>
        <c:crossAx val="473561656"/>
        <c:crosses val="autoZero"/>
        <c:crossBetween val="midCat"/>
      </c:valAx>
    </c:plotArea>
    <c:plotVisOnly val="1"/>
    <c:dispBlanksAs val="gap"/>
    <c:showDLblsOverMax val="0"/>
  </c:chart>
  <c:txPr>
    <a:bodyPr/>
    <a:lstStyle/>
    <a:p>
      <a:pPr>
        <a:defRPr>
          <a:solidFill>
            <a:schemeClr val="bg1"/>
          </a:solidFill>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lineMarker"/>
        <c:varyColors val="0"/>
        <c:ser>
          <c:idx val="0"/>
          <c:order val="0"/>
          <c:spPr>
            <a:ln w="28575">
              <a:noFill/>
            </a:ln>
          </c:spPr>
          <c:xVal>
            <c:numRef>
              <c:f>'[100OD_pairs_TraveltimeAnalyis.xlsx]TT_FLSWM'!$G$2:$G$101</c:f>
              <c:numCache>
                <c:formatCode>General</c:formatCode>
                <c:ptCount val="100"/>
                <c:pt idx="0">
                  <c:v>83</c:v>
                </c:pt>
                <c:pt idx="1">
                  <c:v>53</c:v>
                </c:pt>
                <c:pt idx="2">
                  <c:v>86</c:v>
                </c:pt>
                <c:pt idx="3">
                  <c:v>83</c:v>
                </c:pt>
                <c:pt idx="4">
                  <c:v>67</c:v>
                </c:pt>
                <c:pt idx="5">
                  <c:v>77</c:v>
                </c:pt>
                <c:pt idx="6">
                  <c:v>65</c:v>
                </c:pt>
                <c:pt idx="7">
                  <c:v>70</c:v>
                </c:pt>
                <c:pt idx="8">
                  <c:v>60</c:v>
                </c:pt>
                <c:pt idx="9">
                  <c:v>52</c:v>
                </c:pt>
                <c:pt idx="10">
                  <c:v>84</c:v>
                </c:pt>
                <c:pt idx="11">
                  <c:v>68</c:v>
                </c:pt>
                <c:pt idx="12">
                  <c:v>81</c:v>
                </c:pt>
                <c:pt idx="13">
                  <c:v>78</c:v>
                </c:pt>
                <c:pt idx="14">
                  <c:v>58</c:v>
                </c:pt>
                <c:pt idx="15">
                  <c:v>59</c:v>
                </c:pt>
                <c:pt idx="16">
                  <c:v>73</c:v>
                </c:pt>
                <c:pt idx="17">
                  <c:v>74</c:v>
                </c:pt>
                <c:pt idx="18">
                  <c:v>59</c:v>
                </c:pt>
                <c:pt idx="19">
                  <c:v>82</c:v>
                </c:pt>
                <c:pt idx="20">
                  <c:v>131</c:v>
                </c:pt>
                <c:pt idx="21">
                  <c:v>140</c:v>
                </c:pt>
                <c:pt idx="22">
                  <c:v>133</c:v>
                </c:pt>
                <c:pt idx="23">
                  <c:v>179</c:v>
                </c:pt>
                <c:pt idx="24">
                  <c:v>141</c:v>
                </c:pt>
                <c:pt idx="25">
                  <c:v>144</c:v>
                </c:pt>
                <c:pt idx="26">
                  <c:v>125</c:v>
                </c:pt>
                <c:pt idx="27">
                  <c:v>129</c:v>
                </c:pt>
                <c:pt idx="28">
                  <c:v>144</c:v>
                </c:pt>
                <c:pt idx="29">
                  <c:v>104</c:v>
                </c:pt>
                <c:pt idx="30">
                  <c:v>96</c:v>
                </c:pt>
                <c:pt idx="31">
                  <c:v>132</c:v>
                </c:pt>
                <c:pt idx="32">
                  <c:v>107</c:v>
                </c:pt>
                <c:pt idx="33">
                  <c:v>120</c:v>
                </c:pt>
                <c:pt idx="34">
                  <c:v>127</c:v>
                </c:pt>
                <c:pt idx="35">
                  <c:v>175</c:v>
                </c:pt>
                <c:pt idx="36">
                  <c:v>125</c:v>
                </c:pt>
                <c:pt idx="37">
                  <c:v>160</c:v>
                </c:pt>
                <c:pt idx="38">
                  <c:v>110</c:v>
                </c:pt>
                <c:pt idx="39">
                  <c:v>119</c:v>
                </c:pt>
                <c:pt idx="40">
                  <c:v>235</c:v>
                </c:pt>
                <c:pt idx="41">
                  <c:v>346</c:v>
                </c:pt>
                <c:pt idx="42">
                  <c:v>221</c:v>
                </c:pt>
                <c:pt idx="43">
                  <c:v>270</c:v>
                </c:pt>
                <c:pt idx="44">
                  <c:v>302</c:v>
                </c:pt>
                <c:pt idx="45">
                  <c:v>269</c:v>
                </c:pt>
                <c:pt idx="46">
                  <c:v>239</c:v>
                </c:pt>
                <c:pt idx="47">
                  <c:v>344</c:v>
                </c:pt>
                <c:pt idx="48">
                  <c:v>278</c:v>
                </c:pt>
                <c:pt idx="49">
                  <c:v>214</c:v>
                </c:pt>
                <c:pt idx="50">
                  <c:v>338</c:v>
                </c:pt>
                <c:pt idx="51">
                  <c:v>213</c:v>
                </c:pt>
                <c:pt idx="52">
                  <c:v>168</c:v>
                </c:pt>
                <c:pt idx="53">
                  <c:v>261</c:v>
                </c:pt>
                <c:pt idx="54">
                  <c:v>347</c:v>
                </c:pt>
                <c:pt idx="55">
                  <c:v>204</c:v>
                </c:pt>
                <c:pt idx="56">
                  <c:v>393</c:v>
                </c:pt>
                <c:pt idx="57">
                  <c:v>314</c:v>
                </c:pt>
                <c:pt idx="58">
                  <c:v>430</c:v>
                </c:pt>
                <c:pt idx="59">
                  <c:v>339</c:v>
                </c:pt>
                <c:pt idx="60">
                  <c:v>381</c:v>
                </c:pt>
                <c:pt idx="61">
                  <c:v>475</c:v>
                </c:pt>
                <c:pt idx="62">
                  <c:v>454</c:v>
                </c:pt>
                <c:pt idx="63">
                  <c:v>421</c:v>
                </c:pt>
                <c:pt idx="64">
                  <c:v>420</c:v>
                </c:pt>
                <c:pt idx="65">
                  <c:v>478</c:v>
                </c:pt>
                <c:pt idx="66">
                  <c:v>379</c:v>
                </c:pt>
                <c:pt idx="67">
                  <c:v>676</c:v>
                </c:pt>
                <c:pt idx="68">
                  <c:v>446</c:v>
                </c:pt>
                <c:pt idx="69">
                  <c:v>419</c:v>
                </c:pt>
                <c:pt idx="70">
                  <c:v>636</c:v>
                </c:pt>
                <c:pt idx="71">
                  <c:v>437</c:v>
                </c:pt>
                <c:pt idx="72">
                  <c:v>582</c:v>
                </c:pt>
                <c:pt idx="73">
                  <c:v>471</c:v>
                </c:pt>
                <c:pt idx="74">
                  <c:v>700</c:v>
                </c:pt>
                <c:pt idx="75">
                  <c:v>419</c:v>
                </c:pt>
                <c:pt idx="76">
                  <c:v>479</c:v>
                </c:pt>
                <c:pt idx="77">
                  <c:v>879</c:v>
                </c:pt>
                <c:pt idx="78">
                  <c:v>439</c:v>
                </c:pt>
                <c:pt idx="79">
                  <c:v>384</c:v>
                </c:pt>
                <c:pt idx="80">
                  <c:v>996</c:v>
                </c:pt>
                <c:pt idx="81">
                  <c:v>1161</c:v>
                </c:pt>
                <c:pt idx="82">
                  <c:v>692</c:v>
                </c:pt>
                <c:pt idx="83">
                  <c:v>1015</c:v>
                </c:pt>
                <c:pt idx="84">
                  <c:v>1203</c:v>
                </c:pt>
                <c:pt idx="85">
                  <c:v>1104</c:v>
                </c:pt>
                <c:pt idx="86">
                  <c:v>1290</c:v>
                </c:pt>
                <c:pt idx="87">
                  <c:v>1021</c:v>
                </c:pt>
                <c:pt idx="88">
                  <c:v>1015</c:v>
                </c:pt>
                <c:pt idx="89">
                  <c:v>1187</c:v>
                </c:pt>
                <c:pt idx="90">
                  <c:v>1451</c:v>
                </c:pt>
                <c:pt idx="91">
                  <c:v>953</c:v>
                </c:pt>
                <c:pt idx="92">
                  <c:v>1015</c:v>
                </c:pt>
                <c:pt idx="93">
                  <c:v>1048</c:v>
                </c:pt>
                <c:pt idx="94">
                  <c:v>919</c:v>
                </c:pt>
                <c:pt idx="95">
                  <c:v>1009</c:v>
                </c:pt>
                <c:pt idx="96">
                  <c:v>982</c:v>
                </c:pt>
                <c:pt idx="97">
                  <c:v>1005</c:v>
                </c:pt>
                <c:pt idx="98">
                  <c:v>871</c:v>
                </c:pt>
                <c:pt idx="99">
                  <c:v>1250</c:v>
                </c:pt>
              </c:numCache>
            </c:numRef>
          </c:xVal>
          <c:yVal>
            <c:numRef>
              <c:f>'[100OD_pairs_TraveltimeAnalyis.xlsx]TT_FLSWM'!$H$2:$H$101</c:f>
              <c:numCache>
                <c:formatCode>General</c:formatCode>
                <c:ptCount val="100"/>
                <c:pt idx="0">
                  <c:v>83</c:v>
                </c:pt>
                <c:pt idx="1">
                  <c:v>46</c:v>
                </c:pt>
                <c:pt idx="2">
                  <c:v>58</c:v>
                </c:pt>
                <c:pt idx="3">
                  <c:v>76</c:v>
                </c:pt>
                <c:pt idx="4">
                  <c:v>100</c:v>
                </c:pt>
                <c:pt idx="5">
                  <c:v>95</c:v>
                </c:pt>
                <c:pt idx="6">
                  <c:v>74</c:v>
                </c:pt>
                <c:pt idx="7">
                  <c:v>70</c:v>
                </c:pt>
                <c:pt idx="8">
                  <c:v>82</c:v>
                </c:pt>
                <c:pt idx="9">
                  <c:v>44</c:v>
                </c:pt>
                <c:pt idx="10">
                  <c:v>83</c:v>
                </c:pt>
                <c:pt idx="11">
                  <c:v>78</c:v>
                </c:pt>
                <c:pt idx="12">
                  <c:v>120</c:v>
                </c:pt>
                <c:pt idx="13">
                  <c:v>92</c:v>
                </c:pt>
                <c:pt idx="14">
                  <c:v>69</c:v>
                </c:pt>
                <c:pt idx="15">
                  <c:v>71</c:v>
                </c:pt>
                <c:pt idx="16">
                  <c:v>86</c:v>
                </c:pt>
                <c:pt idx="17">
                  <c:v>61</c:v>
                </c:pt>
                <c:pt idx="18">
                  <c:v>54</c:v>
                </c:pt>
                <c:pt idx="19">
                  <c:v>88</c:v>
                </c:pt>
                <c:pt idx="20">
                  <c:v>169</c:v>
                </c:pt>
                <c:pt idx="21">
                  <c:v>164</c:v>
                </c:pt>
                <c:pt idx="22">
                  <c:v>171</c:v>
                </c:pt>
                <c:pt idx="23">
                  <c:v>164</c:v>
                </c:pt>
                <c:pt idx="24">
                  <c:v>186</c:v>
                </c:pt>
                <c:pt idx="25">
                  <c:v>148</c:v>
                </c:pt>
                <c:pt idx="26">
                  <c:v>134</c:v>
                </c:pt>
                <c:pt idx="27">
                  <c:v>121</c:v>
                </c:pt>
                <c:pt idx="28">
                  <c:v>129</c:v>
                </c:pt>
                <c:pt idx="29">
                  <c:v>87</c:v>
                </c:pt>
                <c:pt idx="30">
                  <c:v>80</c:v>
                </c:pt>
                <c:pt idx="31">
                  <c:v>154</c:v>
                </c:pt>
                <c:pt idx="32">
                  <c:v>92</c:v>
                </c:pt>
                <c:pt idx="33">
                  <c:v>140</c:v>
                </c:pt>
                <c:pt idx="34">
                  <c:v>109</c:v>
                </c:pt>
                <c:pt idx="35">
                  <c:v>164</c:v>
                </c:pt>
                <c:pt idx="36">
                  <c:v>99</c:v>
                </c:pt>
                <c:pt idx="37">
                  <c:v>185</c:v>
                </c:pt>
                <c:pt idx="38">
                  <c:v>143</c:v>
                </c:pt>
                <c:pt idx="39">
                  <c:v>134</c:v>
                </c:pt>
                <c:pt idx="40">
                  <c:v>213</c:v>
                </c:pt>
                <c:pt idx="41">
                  <c:v>299</c:v>
                </c:pt>
                <c:pt idx="42">
                  <c:v>213</c:v>
                </c:pt>
                <c:pt idx="43">
                  <c:v>247</c:v>
                </c:pt>
                <c:pt idx="44">
                  <c:v>289</c:v>
                </c:pt>
                <c:pt idx="45">
                  <c:v>221</c:v>
                </c:pt>
                <c:pt idx="46">
                  <c:v>171</c:v>
                </c:pt>
                <c:pt idx="47">
                  <c:v>279</c:v>
                </c:pt>
                <c:pt idx="48">
                  <c:v>285</c:v>
                </c:pt>
                <c:pt idx="49">
                  <c:v>189</c:v>
                </c:pt>
                <c:pt idx="50">
                  <c:v>322</c:v>
                </c:pt>
                <c:pt idx="51">
                  <c:v>199</c:v>
                </c:pt>
                <c:pt idx="52">
                  <c:v>152</c:v>
                </c:pt>
                <c:pt idx="53">
                  <c:v>220</c:v>
                </c:pt>
                <c:pt idx="54">
                  <c:v>317</c:v>
                </c:pt>
                <c:pt idx="55">
                  <c:v>239</c:v>
                </c:pt>
                <c:pt idx="56">
                  <c:v>335</c:v>
                </c:pt>
                <c:pt idx="57">
                  <c:v>258</c:v>
                </c:pt>
                <c:pt idx="58">
                  <c:v>389</c:v>
                </c:pt>
                <c:pt idx="59">
                  <c:v>270</c:v>
                </c:pt>
                <c:pt idx="60">
                  <c:v>371</c:v>
                </c:pt>
                <c:pt idx="61">
                  <c:v>365</c:v>
                </c:pt>
                <c:pt idx="62">
                  <c:v>361</c:v>
                </c:pt>
                <c:pt idx="63">
                  <c:v>382</c:v>
                </c:pt>
                <c:pt idx="64">
                  <c:v>422</c:v>
                </c:pt>
                <c:pt idx="65">
                  <c:v>431</c:v>
                </c:pt>
                <c:pt idx="66">
                  <c:v>382</c:v>
                </c:pt>
                <c:pt idx="67">
                  <c:v>648</c:v>
                </c:pt>
                <c:pt idx="68">
                  <c:v>351</c:v>
                </c:pt>
                <c:pt idx="69">
                  <c:v>410</c:v>
                </c:pt>
                <c:pt idx="70">
                  <c:v>497</c:v>
                </c:pt>
                <c:pt idx="71">
                  <c:v>391</c:v>
                </c:pt>
                <c:pt idx="72">
                  <c:v>582</c:v>
                </c:pt>
                <c:pt idx="73">
                  <c:v>397</c:v>
                </c:pt>
                <c:pt idx="74">
                  <c:v>565</c:v>
                </c:pt>
                <c:pt idx="75">
                  <c:v>380</c:v>
                </c:pt>
                <c:pt idx="76">
                  <c:v>485</c:v>
                </c:pt>
                <c:pt idx="77">
                  <c:v>614</c:v>
                </c:pt>
                <c:pt idx="78">
                  <c:v>373</c:v>
                </c:pt>
                <c:pt idx="79">
                  <c:v>376</c:v>
                </c:pt>
                <c:pt idx="80">
                  <c:v>765</c:v>
                </c:pt>
                <c:pt idx="81">
                  <c:v>848</c:v>
                </c:pt>
                <c:pt idx="82">
                  <c:v>766</c:v>
                </c:pt>
                <c:pt idx="83">
                  <c:v>969</c:v>
                </c:pt>
                <c:pt idx="84">
                  <c:v>904</c:v>
                </c:pt>
                <c:pt idx="85">
                  <c:v>901</c:v>
                </c:pt>
                <c:pt idx="86">
                  <c:v>1002</c:v>
                </c:pt>
                <c:pt idx="87">
                  <c:v>927</c:v>
                </c:pt>
                <c:pt idx="88">
                  <c:v>1015</c:v>
                </c:pt>
                <c:pt idx="89">
                  <c:v>990</c:v>
                </c:pt>
                <c:pt idx="90">
                  <c:v>1208</c:v>
                </c:pt>
                <c:pt idx="91">
                  <c:v>960</c:v>
                </c:pt>
                <c:pt idx="92">
                  <c:v>924</c:v>
                </c:pt>
                <c:pt idx="93">
                  <c:v>905</c:v>
                </c:pt>
                <c:pt idx="94">
                  <c:v>673</c:v>
                </c:pt>
                <c:pt idx="95">
                  <c:v>778</c:v>
                </c:pt>
                <c:pt idx="96">
                  <c:v>763</c:v>
                </c:pt>
                <c:pt idx="97">
                  <c:v>778</c:v>
                </c:pt>
                <c:pt idx="98">
                  <c:v>758</c:v>
                </c:pt>
                <c:pt idx="99">
                  <c:v>1062</c:v>
                </c:pt>
              </c:numCache>
            </c:numRef>
          </c:yVal>
          <c:smooth val="0"/>
        </c:ser>
        <c:ser>
          <c:idx val="1"/>
          <c:order val="1"/>
          <c:spPr>
            <a:ln w="28575">
              <a:noFill/>
            </a:ln>
          </c:spPr>
          <c:marker>
            <c:spPr>
              <a:noFill/>
              <a:ln>
                <a:noFill/>
              </a:ln>
            </c:spPr>
          </c:marker>
          <c:trendline>
            <c:spPr>
              <a:ln>
                <a:solidFill>
                  <a:srgbClr val="FF0000"/>
                </a:solidFill>
              </a:ln>
            </c:spPr>
            <c:trendlineType val="linear"/>
            <c:dispRSqr val="0"/>
            <c:dispEq val="0"/>
          </c:trendline>
          <c:xVal>
            <c:numRef>
              <c:f>'[100OD_pairs_TraveltimeAnalyis.xlsx]TT_FLSWM'!$K$2:$K$3</c:f>
              <c:numCache>
                <c:formatCode>General</c:formatCode>
                <c:ptCount val="2"/>
                <c:pt idx="0">
                  <c:v>0</c:v>
                </c:pt>
                <c:pt idx="1">
                  <c:v>1600</c:v>
                </c:pt>
              </c:numCache>
            </c:numRef>
          </c:xVal>
          <c:yVal>
            <c:numRef>
              <c:f>'[100OD_pairs_TraveltimeAnalyis.xlsx]TT_FLSWM'!$L$2:$L$3</c:f>
              <c:numCache>
                <c:formatCode>General</c:formatCode>
                <c:ptCount val="2"/>
                <c:pt idx="0">
                  <c:v>0</c:v>
                </c:pt>
                <c:pt idx="1">
                  <c:v>1600</c:v>
                </c:pt>
              </c:numCache>
            </c:numRef>
          </c:yVal>
          <c:smooth val="0"/>
        </c:ser>
        <c:dLbls>
          <c:showLegendKey val="0"/>
          <c:showVal val="0"/>
          <c:showCatName val="0"/>
          <c:showSerName val="0"/>
          <c:showPercent val="0"/>
          <c:showBubbleSize val="0"/>
        </c:dLbls>
        <c:axId val="349597192"/>
        <c:axId val="349597976"/>
      </c:scatterChart>
      <c:valAx>
        <c:axId val="349597192"/>
        <c:scaling>
          <c:orientation val="minMax"/>
          <c:max val="1600"/>
        </c:scaling>
        <c:delete val="0"/>
        <c:axPos val="b"/>
        <c:title>
          <c:tx>
            <c:rich>
              <a:bodyPr/>
              <a:lstStyle/>
              <a:p>
                <a:pPr>
                  <a:defRPr/>
                </a:pPr>
                <a:r>
                  <a:rPr lang="en-US" dirty="0"/>
                  <a:t>Minimum Travel Time  from ATRI Data, excluding time spent at all on-route stops and at traffic signal stops (minutes)</a:t>
                </a:r>
              </a:p>
            </c:rich>
          </c:tx>
          <c:overlay val="0"/>
        </c:title>
        <c:numFmt formatCode="General" sourceLinked="1"/>
        <c:majorTickMark val="out"/>
        <c:minorTickMark val="none"/>
        <c:tickLblPos val="nextTo"/>
        <c:crossAx val="349597976"/>
        <c:crosses val="autoZero"/>
        <c:crossBetween val="midCat"/>
      </c:valAx>
      <c:valAx>
        <c:axId val="349597976"/>
        <c:scaling>
          <c:orientation val="minMax"/>
          <c:max val="1600"/>
        </c:scaling>
        <c:delete val="0"/>
        <c:axPos val="l"/>
        <c:majorGridlines/>
        <c:title>
          <c:tx>
            <c:rich>
              <a:bodyPr rot="-5400000" vert="horz"/>
              <a:lstStyle/>
              <a:p>
                <a:pPr>
                  <a:defRPr/>
                </a:pPr>
                <a:r>
                  <a:rPr lang="en-US" dirty="0"/>
                  <a:t>OD Travel Time  Used as Inputs for the FLSWM (minutes)</a:t>
                </a:r>
              </a:p>
            </c:rich>
          </c:tx>
          <c:overlay val="0"/>
        </c:title>
        <c:numFmt formatCode="General" sourceLinked="1"/>
        <c:majorTickMark val="out"/>
        <c:minorTickMark val="none"/>
        <c:tickLblPos val="nextTo"/>
        <c:crossAx val="349597192"/>
        <c:crosses val="autoZero"/>
        <c:crossBetween val="midCat"/>
      </c:valAx>
    </c:plotArea>
    <c:plotVisOnly val="1"/>
    <c:dispBlanksAs val="gap"/>
    <c:showDLblsOverMax val="0"/>
  </c:chart>
  <c:txPr>
    <a:bodyPr/>
    <a:lstStyle/>
    <a:p>
      <a:pPr>
        <a:defRPr>
          <a:solidFill>
            <a:schemeClr val="bg1"/>
          </a:solidFill>
          <a:latin typeface="Times New Roman" panose="02020603050405020304" pitchFamily="18" charset="0"/>
          <a:cs typeface="Times New Roman" panose="02020603050405020304" pitchFamily="18" charset="0"/>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7A6F2E8-8AC4-4B05-A4CD-52A8609467E2}" type="datetimeFigureOut">
              <a:rPr lang="en-US" smtClean="0"/>
              <a:t>5/20/2015</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877B39D-1377-4777-9D34-2356BBB95422}" type="slidenum">
              <a:rPr lang="en-US" smtClean="0"/>
              <a:t>‹#›</a:t>
            </a:fld>
            <a:endParaRPr lang="en-US" dirty="0"/>
          </a:p>
        </p:txBody>
      </p:sp>
    </p:spTree>
    <p:extLst>
      <p:ext uri="{BB962C8B-B14F-4D97-AF65-F5344CB8AC3E}">
        <p14:creationId xmlns:p14="http://schemas.microsoft.com/office/powerpoint/2010/main" val="22691505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589F42-2A82-4917-8513-02881FA3E5F5}" type="datetimeFigureOut">
              <a:rPr lang="en-US" smtClean="0"/>
              <a:t>5/20/2015</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A8C744-30EC-49B2-98B3-89CCCD82AAD1}" type="slidenum">
              <a:rPr lang="en-US" smtClean="0"/>
              <a:t>‹#›</a:t>
            </a:fld>
            <a:endParaRPr lang="en-US" dirty="0"/>
          </a:p>
        </p:txBody>
      </p:sp>
    </p:spTree>
    <p:extLst>
      <p:ext uri="{BB962C8B-B14F-4D97-AF65-F5344CB8AC3E}">
        <p14:creationId xmlns:p14="http://schemas.microsoft.com/office/powerpoint/2010/main" val="67884296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8C744-30EC-49B2-98B3-89CCCD82AAD1}" type="slidenum">
              <a:rPr lang="en-US" smtClean="0"/>
              <a:t>1</a:t>
            </a:fld>
            <a:endParaRPr lang="en-US" dirty="0"/>
          </a:p>
        </p:txBody>
      </p:sp>
    </p:spTree>
    <p:extLst>
      <p:ext uri="{BB962C8B-B14F-4D97-AF65-F5344CB8AC3E}">
        <p14:creationId xmlns:p14="http://schemas.microsoft.com/office/powerpoint/2010/main" val="1419146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Travel time and tolls are two factors that impact trucks route choice the most</a:t>
            </a:r>
          </a:p>
          <a:p>
            <a:r>
              <a:rPr lang="en-US" dirty="0" smtClean="0"/>
              <a:t>The route choice also relies heavily on the network structure</a:t>
            </a:r>
          </a:p>
          <a:p>
            <a:r>
              <a:rPr lang="en-US" dirty="0" smtClean="0"/>
              <a:t>some trucks make minor deliveries before they get to their destination TAZ by taking longer routes</a:t>
            </a:r>
            <a:endParaRPr lang="en-US" dirty="0"/>
          </a:p>
        </p:txBody>
      </p:sp>
      <p:sp>
        <p:nvSpPr>
          <p:cNvPr id="4" name="Slide Number Placeholder 3"/>
          <p:cNvSpPr>
            <a:spLocks noGrp="1"/>
          </p:cNvSpPr>
          <p:nvPr>
            <p:ph type="sldNum" sz="quarter" idx="10"/>
          </p:nvPr>
        </p:nvSpPr>
        <p:spPr/>
        <p:txBody>
          <a:bodyPr/>
          <a:lstStyle/>
          <a:p>
            <a:fld id="{5AA8C744-30EC-49B2-98B3-89CCCD82AAD1}" type="slidenum">
              <a:rPr lang="en-US" smtClean="0"/>
              <a:t>17</a:t>
            </a:fld>
            <a:endParaRPr lang="en-US" dirty="0"/>
          </a:p>
        </p:txBody>
      </p:sp>
    </p:spTree>
    <p:extLst>
      <p:ext uri="{BB962C8B-B14F-4D97-AF65-F5344CB8AC3E}">
        <p14:creationId xmlns:p14="http://schemas.microsoft.com/office/powerpoint/2010/main" val="842175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 important factors about the GPS data:</a:t>
            </a:r>
          </a:p>
          <a:p>
            <a:pPr lvl="1"/>
            <a:r>
              <a:rPr lang="en-US" dirty="0" smtClean="0"/>
              <a:t>Temporal difference (ping rate)</a:t>
            </a:r>
          </a:p>
          <a:p>
            <a:pPr lvl="1"/>
            <a:r>
              <a:rPr lang="en-US" dirty="0" smtClean="0"/>
              <a:t>Spatial difference</a:t>
            </a:r>
          </a:p>
          <a:p>
            <a:r>
              <a:rPr lang="en-US" dirty="0" smtClean="0"/>
              <a:t>Sufficient amount of data should be also available</a:t>
            </a:r>
          </a:p>
          <a:p>
            <a:r>
              <a:rPr lang="en-US" dirty="0" smtClean="0"/>
              <a:t>Data:</a:t>
            </a:r>
          </a:p>
          <a:p>
            <a:pPr lvl="1"/>
            <a:r>
              <a:rPr lang="en-US" dirty="0" smtClean="0"/>
              <a:t>4 months in 2010</a:t>
            </a:r>
          </a:p>
          <a:p>
            <a:pPr lvl="1"/>
            <a:r>
              <a:rPr lang="en-US" dirty="0" smtClean="0"/>
              <a:t>With spot speed and without spot </a:t>
            </a:r>
            <a:r>
              <a:rPr lang="en-US" dirty="0" smtClean="0"/>
              <a:t>speed</a:t>
            </a:r>
          </a:p>
          <a:p>
            <a:pPr lvl="1"/>
            <a:endParaRPr lang="en-US" dirty="0" smtClean="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previous table shows that the majority of combined GPS data falls within 20 minutes largest ping rate and 20 miles corresponding spatial difference. Therefore, the data with largest ping rate less than 20 minutes and corresponding spatial difference less than 20 miles, and also the data with largest ping rate greater than 20 minutes and corresponding spatial difference less than 5 miles were kept for the final analysis. The yellow shaded area in the table above shows the removed portion.</a:t>
            </a:r>
          </a:p>
          <a:p>
            <a:pPr lvl="1"/>
            <a:endParaRPr lang="en-US" dirty="0"/>
          </a:p>
        </p:txBody>
      </p:sp>
      <p:sp>
        <p:nvSpPr>
          <p:cNvPr id="4" name="Slide Number Placeholder 3"/>
          <p:cNvSpPr>
            <a:spLocks noGrp="1"/>
          </p:cNvSpPr>
          <p:nvPr>
            <p:ph type="sldNum" sz="quarter" idx="10"/>
          </p:nvPr>
        </p:nvSpPr>
        <p:spPr/>
        <p:txBody>
          <a:bodyPr/>
          <a:lstStyle/>
          <a:p>
            <a:fld id="{5AA8C744-30EC-49B2-98B3-89CCCD82AAD1}" type="slidenum">
              <a:rPr lang="en-US" smtClean="0"/>
              <a:t>18</a:t>
            </a:fld>
            <a:endParaRPr lang="en-US" dirty="0"/>
          </a:p>
        </p:txBody>
      </p:sp>
    </p:spTree>
    <p:extLst>
      <p:ext uri="{BB962C8B-B14F-4D97-AF65-F5344CB8AC3E}">
        <p14:creationId xmlns:p14="http://schemas.microsoft.com/office/powerpoint/2010/main" val="1846852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To model the trucks route choice, one should have a mathematical representation of the routes taken by trucks. This mathematical representation is usually introduced as links and nodes on a network. GPS data by itself cannot identify which links have been traveled by the truck on a certain network. Therefore, a process called “Map-Matching” needs to be implemented to snap the GPS points to their corresponding link on a network. In this thesis a certain map-matching technique based on the literature will be used to derive the links and nodes.</a:t>
            </a:r>
          </a:p>
          <a:p>
            <a:r>
              <a:rPr lang="en-US" sz="1200" kern="1200" dirty="0" smtClean="0">
                <a:solidFill>
                  <a:schemeClr val="tx1"/>
                </a:solidFill>
                <a:effectLst/>
                <a:latin typeface="+mn-lt"/>
                <a:ea typeface="+mn-ea"/>
                <a:cs typeface="+mn-cs"/>
              </a:rPr>
              <a:t>Match the first point to the nearest link, match the second point with a certain distance from the first, match the third point in a similar fashion, Temporarily match the third plot to the nearest link whose direction is consistent with that from the second plot to the third plot. This is called the ‘third link.’ Search for the route with the shortest distance from the first link to the third link. Match the second and sub-second plots to the nearest links on the route.</a:t>
            </a:r>
          </a:p>
          <a:p>
            <a:pPr lvl="0"/>
            <a:r>
              <a:rPr lang="en-US" sz="1200" kern="1200" dirty="0" smtClean="0">
                <a:solidFill>
                  <a:schemeClr val="tx1"/>
                </a:solidFill>
                <a:effectLst/>
                <a:latin typeface="+mn-lt"/>
                <a:ea typeface="+mn-ea"/>
                <a:cs typeface="+mn-cs"/>
              </a:rPr>
              <a:t>Shortest distance between 1</a:t>
            </a:r>
            <a:r>
              <a:rPr lang="en-US" sz="1200" kern="1200" baseline="30000" dirty="0" smtClean="0">
                <a:solidFill>
                  <a:schemeClr val="tx1"/>
                </a:solidFill>
                <a:effectLst/>
                <a:latin typeface="+mn-lt"/>
                <a:ea typeface="+mn-ea"/>
                <a:cs typeface="+mn-cs"/>
              </a:rPr>
              <a:t>st</a:t>
            </a:r>
            <a:r>
              <a:rPr lang="en-US" sz="1200" kern="1200" dirty="0" smtClean="0">
                <a:solidFill>
                  <a:schemeClr val="tx1"/>
                </a:solidFill>
                <a:effectLst/>
                <a:latin typeface="+mn-lt"/>
                <a:ea typeface="+mn-ea"/>
                <a:cs typeface="+mn-cs"/>
              </a:rPr>
              <a:t> link and 3</a:t>
            </a:r>
            <a:r>
              <a:rPr lang="en-US" sz="1200" kern="1200" baseline="30000" dirty="0" smtClean="0">
                <a:solidFill>
                  <a:schemeClr val="tx1"/>
                </a:solidFill>
                <a:effectLst/>
                <a:latin typeface="+mn-lt"/>
                <a:ea typeface="+mn-ea"/>
                <a:cs typeface="+mn-cs"/>
              </a:rPr>
              <a:t>rd</a:t>
            </a:r>
            <a:r>
              <a:rPr lang="en-US" sz="1200" kern="1200" dirty="0" smtClean="0">
                <a:solidFill>
                  <a:schemeClr val="tx1"/>
                </a:solidFill>
                <a:effectLst/>
                <a:latin typeface="+mn-lt"/>
                <a:ea typeface="+mn-ea"/>
                <a:cs typeface="+mn-cs"/>
              </a:rPr>
              <a:t> link</a:t>
            </a:r>
          </a:p>
          <a:p>
            <a:pPr lvl="0"/>
            <a:r>
              <a:rPr lang="en-US" sz="1200" kern="1200" dirty="0" smtClean="0">
                <a:solidFill>
                  <a:schemeClr val="tx1"/>
                </a:solidFill>
                <a:effectLst/>
                <a:latin typeface="+mn-lt"/>
                <a:ea typeface="+mn-ea"/>
                <a:cs typeface="+mn-cs"/>
              </a:rPr>
              <a:t>Multi candidate links for the 3</a:t>
            </a:r>
            <a:r>
              <a:rPr lang="en-US" sz="1200" kern="1200" baseline="30000" dirty="0" smtClean="0">
                <a:solidFill>
                  <a:schemeClr val="tx1"/>
                </a:solidFill>
                <a:effectLst/>
                <a:latin typeface="+mn-lt"/>
                <a:ea typeface="+mn-ea"/>
                <a:cs typeface="+mn-cs"/>
              </a:rPr>
              <a:t>rd</a:t>
            </a:r>
            <a:r>
              <a:rPr lang="en-US" sz="1200" kern="1200" dirty="0" smtClean="0">
                <a:solidFill>
                  <a:schemeClr val="tx1"/>
                </a:solidFill>
                <a:effectLst/>
                <a:latin typeface="+mn-lt"/>
                <a:ea typeface="+mn-ea"/>
                <a:cs typeface="+mn-cs"/>
              </a:rPr>
              <a:t> point</a:t>
            </a:r>
          </a:p>
          <a:p>
            <a:r>
              <a:rPr lang="en-US" sz="1200" kern="1200" dirty="0" smtClean="0">
                <a:solidFill>
                  <a:schemeClr val="tx1"/>
                </a:solidFill>
                <a:effectLst/>
                <a:latin typeface="+mn-lt"/>
                <a:ea typeface="+mn-ea"/>
                <a:cs typeface="+mn-cs"/>
              </a:rPr>
              <a:t>Application of link cost</a:t>
            </a:r>
            <a:endParaRPr lang="en-US" dirty="0"/>
          </a:p>
        </p:txBody>
      </p:sp>
      <p:sp>
        <p:nvSpPr>
          <p:cNvPr id="4" name="Slide Number Placeholder 3"/>
          <p:cNvSpPr>
            <a:spLocks noGrp="1"/>
          </p:cNvSpPr>
          <p:nvPr>
            <p:ph type="sldNum" sz="quarter" idx="10"/>
          </p:nvPr>
        </p:nvSpPr>
        <p:spPr/>
        <p:txBody>
          <a:bodyPr/>
          <a:lstStyle/>
          <a:p>
            <a:fld id="{5AA8C744-30EC-49B2-98B3-89CCCD82AAD1}" type="slidenum">
              <a:rPr lang="en-US" smtClean="0"/>
              <a:t>19</a:t>
            </a:fld>
            <a:endParaRPr lang="en-US" dirty="0"/>
          </a:p>
        </p:txBody>
      </p:sp>
    </p:spTree>
    <p:extLst>
      <p:ext uri="{BB962C8B-B14F-4D97-AF65-F5344CB8AC3E}">
        <p14:creationId xmlns:p14="http://schemas.microsoft.com/office/powerpoint/2010/main" val="494249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Navteq taken</a:t>
            </a:r>
            <a:r>
              <a:rPr lang="en-US" baseline="0" dirty="0" smtClean="0"/>
              <a:t> as base network</a:t>
            </a:r>
            <a:endParaRPr lang="en-US" dirty="0"/>
          </a:p>
        </p:txBody>
      </p:sp>
      <p:sp>
        <p:nvSpPr>
          <p:cNvPr id="4" name="Slide Number Placeholder 3"/>
          <p:cNvSpPr>
            <a:spLocks noGrp="1"/>
          </p:cNvSpPr>
          <p:nvPr>
            <p:ph type="sldNum" sz="quarter" idx="10"/>
          </p:nvPr>
        </p:nvSpPr>
        <p:spPr/>
        <p:txBody>
          <a:bodyPr/>
          <a:lstStyle/>
          <a:p>
            <a:fld id="{5AA8C744-30EC-49B2-98B3-89CCCD82AAD1}" type="slidenum">
              <a:rPr lang="en-US" smtClean="0"/>
              <a:t>20</a:t>
            </a:fld>
            <a:endParaRPr lang="en-US" dirty="0"/>
          </a:p>
        </p:txBody>
      </p:sp>
    </p:spTree>
    <p:extLst>
      <p:ext uri="{BB962C8B-B14F-4D97-AF65-F5344CB8AC3E}">
        <p14:creationId xmlns:p14="http://schemas.microsoft.com/office/powerpoint/2010/main" val="833614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GPS points snapped to the nearest link</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simple approach of map matching has been taken to be able to move forward quickly and explore future steps. All 36 trips between two OD pairs in Florida were chosen as a small sample to work with. The GPS data corresponding to these trips are with spot speed. All the GPS points in this ample which had spot speed less than 5 miles were removed to avoid any stops on the route. The GPS points for these trips were extracted and then the “Near Analysis Tool” in ArcGIS was used to match them with the nearest link on Navteq network. Furthermore, the network analyst tool was used to find the routes for those 36 trips. To use the network analyst, all the GPS points belonging to each trip have to be imported as stops so that network analyst finds the shortest route between each consecutive stop for each route. The following figure shows all the 36 routes in red lines on a map:</a:t>
            </a:r>
          </a:p>
          <a:p>
            <a:endParaRPr lang="en-US" dirty="0"/>
          </a:p>
        </p:txBody>
      </p:sp>
      <p:sp>
        <p:nvSpPr>
          <p:cNvPr id="4" name="Slide Number Placeholder 3"/>
          <p:cNvSpPr>
            <a:spLocks noGrp="1"/>
          </p:cNvSpPr>
          <p:nvPr>
            <p:ph type="sldNum" sz="quarter" idx="10"/>
          </p:nvPr>
        </p:nvSpPr>
        <p:spPr/>
        <p:txBody>
          <a:bodyPr/>
          <a:lstStyle/>
          <a:p>
            <a:fld id="{5AA8C744-30EC-49B2-98B3-89CCCD82AAD1}" type="slidenum">
              <a:rPr lang="en-US" smtClean="0"/>
              <a:t>21</a:t>
            </a:fld>
            <a:endParaRPr lang="en-US" dirty="0"/>
          </a:p>
        </p:txBody>
      </p:sp>
    </p:spTree>
    <p:extLst>
      <p:ext uri="{BB962C8B-B14F-4D97-AF65-F5344CB8AC3E}">
        <p14:creationId xmlns:p14="http://schemas.microsoft.com/office/powerpoint/2010/main" val="451050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Issue: smaller </a:t>
            </a:r>
            <a:r>
              <a:rPr lang="en-US" dirty="0" smtClean="0"/>
              <a:t>trips </a:t>
            </a:r>
            <a:r>
              <a:rPr lang="en-US" dirty="0" smtClean="0"/>
              <a:t>within the main </a:t>
            </a:r>
            <a:r>
              <a:rPr lang="en-US" dirty="0" smtClean="0"/>
              <a:t>trip</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Even though the routes can easily be extracted this way, there will be some anomalies in the routes. Since some of these 36 trips consist of smaller trips, some unusual routes can be seen: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The GPS point in the green ring is where the truck has probably stopped. The spot speed for this point is less than 20 mph</a:t>
            </a:r>
          </a:p>
          <a:p>
            <a:r>
              <a:rPr lang="en-US" sz="1200" kern="1200" dirty="0" smtClean="0">
                <a:solidFill>
                  <a:schemeClr val="tx1"/>
                </a:solidFill>
                <a:effectLst/>
                <a:latin typeface="+mn-lt"/>
                <a:ea typeface="+mn-ea"/>
                <a:cs typeface="+mn-cs"/>
              </a:rPr>
              <a:t>The part of a route in the green ring is caused by smaller trips within the bigger trip</a:t>
            </a:r>
            <a:endParaRPr lang="en-US" dirty="0"/>
          </a:p>
        </p:txBody>
      </p:sp>
      <p:sp>
        <p:nvSpPr>
          <p:cNvPr id="4" name="Slide Number Placeholder 3"/>
          <p:cNvSpPr>
            <a:spLocks noGrp="1"/>
          </p:cNvSpPr>
          <p:nvPr>
            <p:ph type="sldNum" sz="quarter" idx="10"/>
          </p:nvPr>
        </p:nvSpPr>
        <p:spPr/>
        <p:txBody>
          <a:bodyPr/>
          <a:lstStyle/>
          <a:p>
            <a:fld id="{5AA8C744-30EC-49B2-98B3-89CCCD82AAD1}" type="slidenum">
              <a:rPr lang="en-US" smtClean="0"/>
              <a:t>22</a:t>
            </a:fld>
            <a:endParaRPr lang="en-US" dirty="0"/>
          </a:p>
        </p:txBody>
      </p:sp>
    </p:spTree>
    <p:extLst>
      <p:ext uri="{BB962C8B-B14F-4D97-AF65-F5344CB8AC3E}">
        <p14:creationId xmlns:p14="http://schemas.microsoft.com/office/powerpoint/2010/main" val="3556046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Possible solution: removing data with spot speed &lt; 20 mph (or larger)</a:t>
            </a:r>
          </a:p>
          <a:p>
            <a:endParaRPr lang="en-US" dirty="0" smtClean="0"/>
          </a:p>
          <a:p>
            <a:r>
              <a:rPr lang="en-US" sz="1200" kern="1200" dirty="0" smtClean="0">
                <a:solidFill>
                  <a:schemeClr val="tx1"/>
                </a:solidFill>
                <a:effectLst/>
                <a:latin typeface="+mn-lt"/>
                <a:ea typeface="+mn-ea"/>
                <a:cs typeface="+mn-cs"/>
              </a:rPr>
              <a:t>The GPS point in green ring in figure 5 is the one that is making this problem. After reviewing several other similar cases in the 36 trips it was found out that all these GPS points have spot speed less than 20mph and it was decided to remove all the GPS points with spot speed less than 20mph to resolve this issue. </a:t>
            </a:r>
            <a:endParaRPr lang="en-US" dirty="0"/>
          </a:p>
        </p:txBody>
      </p:sp>
      <p:sp>
        <p:nvSpPr>
          <p:cNvPr id="4" name="Slide Number Placeholder 3"/>
          <p:cNvSpPr>
            <a:spLocks noGrp="1"/>
          </p:cNvSpPr>
          <p:nvPr>
            <p:ph type="sldNum" sz="quarter" idx="10"/>
          </p:nvPr>
        </p:nvSpPr>
        <p:spPr/>
        <p:txBody>
          <a:bodyPr/>
          <a:lstStyle/>
          <a:p>
            <a:fld id="{5AA8C744-30EC-49B2-98B3-89CCCD82AAD1}" type="slidenum">
              <a:rPr lang="en-US" smtClean="0"/>
              <a:t>23</a:t>
            </a:fld>
            <a:endParaRPr lang="en-US" dirty="0"/>
          </a:p>
        </p:txBody>
      </p:sp>
    </p:spTree>
    <p:extLst>
      <p:ext uri="{BB962C8B-B14F-4D97-AF65-F5344CB8AC3E}">
        <p14:creationId xmlns:p14="http://schemas.microsoft.com/office/powerpoint/2010/main" val="91922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Network analyst does not provide the links</a:t>
            </a:r>
          </a:p>
          <a:p>
            <a:r>
              <a:rPr lang="en-US" dirty="0" smtClean="0"/>
              <a:t>Possible solutions:</a:t>
            </a:r>
          </a:p>
          <a:p>
            <a:pPr lvl="1"/>
            <a:r>
              <a:rPr lang="en-US" dirty="0" smtClean="0"/>
              <a:t>Buffer</a:t>
            </a:r>
          </a:p>
          <a:p>
            <a:pPr lvl="1"/>
            <a:r>
              <a:rPr lang="en-US" dirty="0" smtClean="0"/>
              <a:t>Joining</a:t>
            </a:r>
          </a:p>
          <a:p>
            <a:pPr lvl="1"/>
            <a:endParaRPr lang="en-US" dirty="0" smtClean="0"/>
          </a:p>
          <a:p>
            <a:r>
              <a:rPr lang="en-US" dirty="0" smtClean="0"/>
              <a:t>Calculating route attributes</a:t>
            </a:r>
          </a:p>
          <a:p>
            <a:r>
              <a:rPr lang="en-US" dirty="0" smtClean="0"/>
              <a:t>Building the </a:t>
            </a:r>
            <a:r>
              <a:rPr lang="en-US" dirty="0" smtClean="0"/>
              <a:t>model</a:t>
            </a:r>
          </a:p>
          <a:p>
            <a:r>
              <a:rPr lang="en-US" sz="1200" b="1" kern="1200" dirty="0" smtClean="0">
                <a:solidFill>
                  <a:schemeClr val="tx1"/>
                </a:solidFill>
                <a:effectLst/>
                <a:latin typeface="+mn-lt"/>
                <a:ea typeface="+mn-ea"/>
                <a:cs typeface="+mn-cs"/>
              </a:rPr>
              <a:t>Deriving the truck routes as network links </a:t>
            </a:r>
          </a:p>
          <a:p>
            <a:r>
              <a:rPr lang="en-US" sz="1200" kern="1200" dirty="0" smtClean="0">
                <a:solidFill>
                  <a:schemeClr val="tx1"/>
                </a:solidFill>
                <a:effectLst/>
                <a:latin typeface="+mn-lt"/>
                <a:ea typeface="+mn-ea"/>
                <a:cs typeface="+mn-cs"/>
              </a:rPr>
              <a:t>The network analyst does not provide the routes with the corresponding links. Therefore, one should find a way to get the links for each route given the shape of the route.</a:t>
            </a:r>
          </a:p>
          <a:p>
            <a:r>
              <a:rPr lang="en-US" sz="1200" kern="1200" dirty="0" smtClean="0">
                <a:solidFill>
                  <a:schemeClr val="tx1"/>
                </a:solidFill>
                <a:effectLst/>
                <a:latin typeface="+mn-lt"/>
                <a:ea typeface="+mn-ea"/>
                <a:cs typeface="+mn-cs"/>
              </a:rPr>
              <a:t>One possible solution can be making a very small buffer around the entire route and considering the links that fall inside. This approach will give all the links plus small parts of unrelated links. If all the links smaller than a threshold are removed then there is a possibility that some of the related links are also removed.</a:t>
            </a:r>
          </a:p>
          <a:p>
            <a:r>
              <a:rPr lang="en-US" sz="1200" kern="1200" dirty="0" smtClean="0">
                <a:solidFill>
                  <a:schemeClr val="tx1"/>
                </a:solidFill>
                <a:effectLst/>
                <a:latin typeface="+mn-lt"/>
                <a:ea typeface="+mn-ea"/>
                <a:cs typeface="+mn-cs"/>
              </a:rPr>
              <a:t>Another approach could be spatial joining between route shape and the network. This approach needs to be tested. </a:t>
            </a:r>
          </a:p>
          <a:p>
            <a:r>
              <a:rPr lang="en-US" sz="1200" b="1" kern="1200" dirty="0" smtClean="0">
                <a:solidFill>
                  <a:schemeClr val="tx1"/>
                </a:solidFill>
                <a:effectLst/>
                <a:latin typeface="+mn-lt"/>
                <a:ea typeface="+mn-ea"/>
                <a:cs typeface="+mn-cs"/>
              </a:rPr>
              <a:t>Providing attributes for each route</a:t>
            </a:r>
          </a:p>
          <a:p>
            <a:r>
              <a:rPr lang="en-US" sz="1200" kern="1200" dirty="0" smtClean="0">
                <a:solidFill>
                  <a:schemeClr val="tx1"/>
                </a:solidFill>
                <a:effectLst/>
                <a:latin typeface="+mn-lt"/>
                <a:ea typeface="+mn-ea"/>
                <a:cs typeface="+mn-cs"/>
              </a:rPr>
              <a:t>Having gotten the links, one can calculate route attributes like travel time, facility type, number of lanes etc. for each route to be used in the model. Navteq network provide this information for each link.</a:t>
            </a:r>
          </a:p>
          <a:p>
            <a:r>
              <a:rPr lang="en-US" sz="1200" u="none" strike="noStrike"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Modeling</a:t>
            </a:r>
          </a:p>
          <a:p>
            <a:r>
              <a:rPr lang="en-US" sz="1200" kern="1200" dirty="0" smtClean="0">
                <a:solidFill>
                  <a:schemeClr val="tx1"/>
                </a:solidFill>
                <a:effectLst/>
                <a:latin typeface="+mn-lt"/>
                <a:ea typeface="+mn-ea"/>
                <a:cs typeface="+mn-cs"/>
              </a:rPr>
              <a:t>Having derived the links and necessary information, one can move to the modeling step. In this part a choice set will be introduced based on the routes that have been derived already, and then the modeling part begins using the network information as the alternative attributes. As of right now there is no information on the decision maker attributes due to the confidentiality ties imposed on the data and in turn, the model will not be able to capture the decision maker (e.g. truck driver or trucking company) preferences. A multinomial logit model (MNL) will be used to explain the route choice patterns of trucks. </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AA8C744-30EC-49B2-98B3-89CCCD82AAD1}" type="slidenum">
              <a:rPr lang="en-US" smtClean="0"/>
              <a:t>24</a:t>
            </a:fld>
            <a:endParaRPr lang="en-US" dirty="0"/>
          </a:p>
        </p:txBody>
      </p:sp>
    </p:spTree>
    <p:extLst>
      <p:ext uri="{BB962C8B-B14F-4D97-AF65-F5344CB8AC3E}">
        <p14:creationId xmlns:p14="http://schemas.microsoft.com/office/powerpoint/2010/main" val="31929765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42900" y="5542546"/>
            <a:ext cx="5829300" cy="968861"/>
          </a:xfrm>
        </p:spPr>
        <p:txBody>
          <a:bodyPr anchor="ctr">
            <a:normAutofit/>
          </a:bodyPr>
          <a:lstStyle>
            <a:lvl1pPr algn="r">
              <a:defRPr sz="44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5542546"/>
            <a:ext cx="2400300" cy="968861"/>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42285128-DB9F-42AA-AA75-07A711A10750}" type="datetime1">
              <a:rPr lang="en-US" smtClean="0"/>
              <a:t>5/20/2015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0" y="5181605"/>
            <a:ext cx="9144000" cy="16763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223693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68095" y="2422188"/>
            <a:ext cx="3566160" cy="4023360"/>
          </a:xfrm>
          <a:solidFill>
            <a:srgbClr val="404040"/>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491990" y="2422188"/>
            <a:ext cx="3566160" cy="4023360"/>
          </a:xfrm>
          <a:solidFill>
            <a:srgbClr val="404040"/>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p:cNvPicPr>
            <a:picLocks noChangeAspect="1"/>
          </p:cNvPicPr>
          <p:nvPr userDrawn="1"/>
        </p:nvPicPr>
        <p:blipFill>
          <a:blip r:embed="rId3"/>
          <a:stretch>
            <a:fillRect/>
          </a:stretch>
        </p:blipFill>
        <p:spPr>
          <a:xfrm>
            <a:off x="0" y="0"/>
            <a:ext cx="9144000" cy="585216"/>
          </a:xfrm>
          <a:prstGeom prst="rect">
            <a:avLst/>
          </a:prstGeom>
        </p:spPr>
      </p:pic>
      <p:sp>
        <p:nvSpPr>
          <p:cNvPr id="10" name="Rectangle 9"/>
          <p:cNvSpPr/>
          <p:nvPr userDrawn="1"/>
        </p:nvSpPr>
        <p:spPr>
          <a:xfrm>
            <a:off x="4" y="585223"/>
            <a:ext cx="9143999" cy="14245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Title 1"/>
          <p:cNvSpPr>
            <a:spLocks noGrp="1"/>
          </p:cNvSpPr>
          <p:nvPr>
            <p:ph type="title"/>
          </p:nvPr>
        </p:nvSpPr>
        <p:spPr>
          <a:xfrm>
            <a:off x="768096" y="661417"/>
            <a:ext cx="7290054" cy="1329944"/>
          </a:xfrm>
        </p:spPr>
        <p:txBody>
          <a:bodyPr/>
          <a:lstStyle>
            <a:lvl1pPr>
              <a:defRPr>
                <a:solidFill>
                  <a:srgbClr val="00C8F3"/>
                </a:solidFill>
              </a:defRPr>
            </a:lvl1pPr>
          </a:lstStyle>
          <a:p>
            <a:r>
              <a:rPr lang="en-US" dirty="0" smtClean="0"/>
              <a:t>Click to edit Master title style</a:t>
            </a:r>
            <a:endParaRPr lang="en-US" dirty="0"/>
          </a:p>
        </p:txBody>
      </p:sp>
      <p:cxnSp>
        <p:nvCxnSpPr>
          <p:cNvPr id="12" name="Straight Connector 11"/>
          <p:cNvCxnSpPr/>
          <p:nvPr userDrawn="1"/>
        </p:nvCxnSpPr>
        <p:spPr>
          <a:xfrm flipV="1">
            <a:off x="567989" y="819150"/>
            <a:ext cx="0" cy="952502"/>
          </a:xfrm>
          <a:prstGeom prst="line">
            <a:avLst/>
          </a:prstGeom>
          <a:ln w="19050">
            <a:solidFill>
              <a:srgbClr val="00C8F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758753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mparison">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8096" y="2296368"/>
            <a:ext cx="3566160" cy="822960"/>
          </a:xfrm>
          <a:solidFill>
            <a:schemeClr val="bg1"/>
          </a:solidFill>
        </p:spPr>
        <p:txBody>
          <a:bodyPr lIns="137160" rIns="137160" anchor="ctr">
            <a:normAutofit/>
          </a:bodyPr>
          <a:lstStyle>
            <a:lvl1pPr marL="0" indent="0">
              <a:spcBef>
                <a:spcPts val="0"/>
              </a:spcBef>
              <a:spcAft>
                <a:spcPts val="0"/>
              </a:spcAft>
              <a:buNone/>
              <a:defRPr sz="1725" b="0" cap="none" baseline="0">
                <a:solidFill>
                  <a:srgbClr val="00C8F3"/>
                </a:solidFill>
                <a:latin typeface="+mn-lt"/>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768096" y="3249890"/>
            <a:ext cx="3566160" cy="3341572"/>
          </a:xfrm>
          <a:solidFill>
            <a:schemeClr val="bg1"/>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3166" y="2296368"/>
            <a:ext cx="3566160" cy="822960"/>
          </a:xfrm>
          <a:solidFill>
            <a:schemeClr val="bg1"/>
          </a:solidFill>
        </p:spPr>
        <p:txBody>
          <a:bodyPr lIns="137160" rIns="137160" anchor="ctr">
            <a:normAutofit/>
          </a:bodyPr>
          <a:lstStyle>
            <a:lvl1pPr marL="0" indent="0">
              <a:spcBef>
                <a:spcPts val="0"/>
              </a:spcBef>
              <a:spcAft>
                <a:spcPts val="0"/>
              </a:spcAft>
              <a:buNone/>
              <a:defRPr lang="en-US" sz="1725" b="0" kern="1200" cap="none" baseline="0" dirty="0">
                <a:solidFill>
                  <a:srgbClr val="00C8F3"/>
                </a:solidFill>
                <a:latin typeface="+mn-lt"/>
                <a:ea typeface="+mn-ea"/>
                <a:cs typeface="+mn-cs"/>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marL="0" lvl="0" indent="0" algn="l" defTabSz="685766" rtl="0" eaLnBrk="1" latinLnBrk="0" hangingPunct="1">
              <a:lnSpc>
                <a:spcPct val="90000"/>
              </a:lnSpc>
              <a:spcBef>
                <a:spcPts val="1350"/>
              </a:spcBef>
              <a:buNone/>
            </a:pPr>
            <a:r>
              <a:rPr lang="en-US" dirty="0" smtClean="0"/>
              <a:t>Click to edit Master text styles</a:t>
            </a:r>
          </a:p>
        </p:txBody>
      </p:sp>
      <p:sp>
        <p:nvSpPr>
          <p:cNvPr id="6" name="Content Placeholder 5"/>
          <p:cNvSpPr>
            <a:spLocks noGrp="1"/>
          </p:cNvSpPr>
          <p:nvPr>
            <p:ph sz="quarter" idx="4"/>
          </p:nvPr>
        </p:nvSpPr>
        <p:spPr>
          <a:xfrm>
            <a:off x="4493166" y="3249890"/>
            <a:ext cx="3566160" cy="3341572"/>
          </a:xfrm>
          <a:solidFill>
            <a:schemeClr val="bg1"/>
          </a:solidFill>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Rectangle 10"/>
          <p:cNvSpPr/>
          <p:nvPr userDrawn="1"/>
        </p:nvSpPr>
        <p:spPr>
          <a:xfrm>
            <a:off x="4" y="585223"/>
            <a:ext cx="9143999" cy="14245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Title 1"/>
          <p:cNvSpPr>
            <a:spLocks noGrp="1"/>
          </p:cNvSpPr>
          <p:nvPr>
            <p:ph type="title"/>
          </p:nvPr>
        </p:nvSpPr>
        <p:spPr>
          <a:xfrm>
            <a:off x="768096" y="661417"/>
            <a:ext cx="7290054" cy="1329944"/>
          </a:xfrm>
        </p:spPr>
        <p:txBody>
          <a:bodyPr/>
          <a:lstStyle>
            <a:lvl1pPr>
              <a:defRPr>
                <a:solidFill>
                  <a:srgbClr val="00C8F3"/>
                </a:solidFill>
              </a:defRPr>
            </a:lvl1pPr>
          </a:lstStyle>
          <a:p>
            <a:r>
              <a:rPr lang="en-US" dirty="0" smtClean="0"/>
              <a:t>Click to edit Master title style</a:t>
            </a:r>
            <a:endParaRPr lang="en-US" dirty="0"/>
          </a:p>
        </p:txBody>
      </p:sp>
      <p:cxnSp>
        <p:nvCxnSpPr>
          <p:cNvPr id="13" name="Straight Connector 12"/>
          <p:cNvCxnSpPr/>
          <p:nvPr userDrawn="1"/>
        </p:nvCxnSpPr>
        <p:spPr>
          <a:xfrm flipV="1">
            <a:off x="567989" y="819150"/>
            <a:ext cx="0" cy="952502"/>
          </a:xfrm>
          <a:prstGeom prst="line">
            <a:avLst/>
          </a:prstGeom>
          <a:ln w="19050">
            <a:solidFill>
              <a:srgbClr val="00C8F3"/>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3"/>
          <a:stretch>
            <a:fillRect/>
          </a:stretch>
        </p:blipFill>
        <p:spPr>
          <a:xfrm>
            <a:off x="0" y="0"/>
            <a:ext cx="9144000" cy="585216"/>
          </a:xfrm>
          <a:prstGeom prst="rect">
            <a:avLst/>
          </a:prstGeom>
        </p:spPr>
      </p:pic>
    </p:spTree>
    <p:extLst>
      <p:ext uri="{BB962C8B-B14F-4D97-AF65-F5344CB8AC3E}">
        <p14:creationId xmlns:p14="http://schemas.microsoft.com/office/powerpoint/2010/main" val="382124414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userDrawn="1"/>
        </p:nvSpPr>
        <p:spPr>
          <a:xfrm flipV="1">
            <a:off x="0" y="0"/>
            <a:ext cx="9144000" cy="518160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Rectangle 8"/>
          <p:cNvSpPr/>
          <p:nvPr userDrawn="1"/>
        </p:nvSpPr>
        <p:spPr>
          <a:xfrm flipV="1">
            <a:off x="0" y="5037220"/>
            <a:ext cx="9144000" cy="3592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3364921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06ABF4-1365-479A-A51A-886459954B27}" type="datetime1">
              <a:rPr lang="en-US" smtClean="0"/>
              <a:t>5/20/2015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
        <p:nvSpPr>
          <p:cNvPr id="7" name="Rectangle 6"/>
          <p:cNvSpPr/>
          <p:nvPr userDrawn="1"/>
        </p:nvSpPr>
        <p:spPr>
          <a:xfrm>
            <a:off x="3" y="585221"/>
            <a:ext cx="9143999" cy="14245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p:cNvPicPr>
            <a:picLocks noChangeAspect="1"/>
          </p:cNvPicPr>
          <p:nvPr userDrawn="1"/>
        </p:nvPicPr>
        <p:blipFill>
          <a:blip r:embed="rId2"/>
          <a:stretch>
            <a:fillRect/>
          </a:stretch>
        </p:blipFill>
        <p:spPr>
          <a:xfrm>
            <a:off x="0" y="2225300"/>
            <a:ext cx="9144000" cy="4632705"/>
          </a:xfrm>
          <a:prstGeom prst="rect">
            <a:avLst/>
          </a:prstGeom>
        </p:spPr>
      </p:pic>
      <p:pic>
        <p:nvPicPr>
          <p:cNvPr id="9" name="Picture 8"/>
          <p:cNvPicPr>
            <a:picLocks noChangeAspect="1"/>
          </p:cNvPicPr>
          <p:nvPr userDrawn="1"/>
        </p:nvPicPr>
        <p:blipFill>
          <a:blip r:embed="rId2"/>
          <a:stretch>
            <a:fillRect/>
          </a:stretch>
        </p:blipFill>
        <p:spPr>
          <a:xfrm>
            <a:off x="0" y="0"/>
            <a:ext cx="9144000" cy="585216"/>
          </a:xfrm>
          <a:prstGeom prst="rect">
            <a:avLst/>
          </a:prstGeom>
        </p:spPr>
      </p:pic>
      <p:cxnSp>
        <p:nvCxnSpPr>
          <p:cNvPr id="10" name="Straight Connector 9"/>
          <p:cNvCxnSpPr/>
          <p:nvPr userDrawn="1"/>
        </p:nvCxnSpPr>
        <p:spPr>
          <a:xfrm flipV="1">
            <a:off x="567989" y="819150"/>
            <a:ext cx="0" cy="952502"/>
          </a:xfrm>
          <a:prstGeom prst="line">
            <a:avLst/>
          </a:prstGeom>
          <a:ln w="19050">
            <a:solidFill>
              <a:srgbClr val="00C8F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3753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FDCA0E9-8B5A-44C9-8898-BDAF96D6393F}" type="datetime1">
              <a:rPr lang="en-US" smtClean="0"/>
              <a:t>5/20/2015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pic>
        <p:nvPicPr>
          <p:cNvPr id="8" name="Picture 7"/>
          <p:cNvPicPr>
            <a:picLocks noChangeAspect="1"/>
          </p:cNvPicPr>
          <p:nvPr userDrawn="1"/>
        </p:nvPicPr>
        <p:blipFill>
          <a:blip r:embed="rId2"/>
          <a:stretch>
            <a:fillRect/>
          </a:stretch>
        </p:blipFill>
        <p:spPr>
          <a:xfrm>
            <a:off x="0" y="0"/>
            <a:ext cx="9144000" cy="585216"/>
          </a:xfrm>
          <a:prstGeom prst="rect">
            <a:avLst/>
          </a:prstGeom>
        </p:spPr>
      </p:pic>
      <p:sp>
        <p:nvSpPr>
          <p:cNvPr id="9" name="Rectangle 8"/>
          <p:cNvSpPr/>
          <p:nvPr userDrawn="1"/>
        </p:nvSpPr>
        <p:spPr>
          <a:xfrm>
            <a:off x="3" y="585221"/>
            <a:ext cx="9143999" cy="14245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0" name="Straight Connector 9"/>
          <p:cNvCxnSpPr/>
          <p:nvPr userDrawn="1"/>
        </p:nvCxnSpPr>
        <p:spPr>
          <a:xfrm flipV="1">
            <a:off x="567989" y="819150"/>
            <a:ext cx="0" cy="952502"/>
          </a:xfrm>
          <a:prstGeom prst="line">
            <a:avLst/>
          </a:prstGeom>
          <a:ln w="19050">
            <a:solidFill>
              <a:srgbClr val="00C8F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8681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8096" y="2179636"/>
            <a:ext cx="3566160" cy="822960"/>
          </a:xfrm>
          <a:solidFill>
            <a:schemeClr val="bg1"/>
          </a:solidFill>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8096" y="3119678"/>
            <a:ext cx="3566160" cy="3037793"/>
          </a:xfrm>
          <a:solidFill>
            <a:schemeClr val="bg1"/>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1990" y="2179636"/>
            <a:ext cx="3566160" cy="822960"/>
          </a:xfrm>
          <a:solidFill>
            <a:schemeClr val="bg1"/>
          </a:solidFill>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dirty="0" smtClean="0"/>
              <a:t>Click to edit Master text styles</a:t>
            </a:r>
          </a:p>
        </p:txBody>
      </p:sp>
      <p:sp>
        <p:nvSpPr>
          <p:cNvPr id="6" name="Content Placeholder 5"/>
          <p:cNvSpPr>
            <a:spLocks noGrp="1"/>
          </p:cNvSpPr>
          <p:nvPr>
            <p:ph sz="quarter" idx="4"/>
          </p:nvPr>
        </p:nvSpPr>
        <p:spPr>
          <a:xfrm>
            <a:off x="4491990" y="3119678"/>
            <a:ext cx="3566160" cy="3037793"/>
          </a:xfrm>
          <a:solidFill>
            <a:schemeClr val="bg1"/>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CCCE7D5-93A0-4D49-A95F-27AFCEBCF585}" type="datetime1">
              <a:rPr lang="en-US" smtClean="0"/>
              <a:t>5/20/2015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
        <p:nvSpPr>
          <p:cNvPr id="11" name="Rectangle 10"/>
          <p:cNvSpPr/>
          <p:nvPr userDrawn="1"/>
        </p:nvSpPr>
        <p:spPr>
          <a:xfrm>
            <a:off x="3" y="585221"/>
            <a:ext cx="9143999" cy="14245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2" name="Straight Connector 11"/>
          <p:cNvCxnSpPr/>
          <p:nvPr userDrawn="1"/>
        </p:nvCxnSpPr>
        <p:spPr>
          <a:xfrm flipV="1">
            <a:off x="567989" y="819150"/>
            <a:ext cx="0" cy="952502"/>
          </a:xfrm>
          <a:prstGeom prst="line">
            <a:avLst/>
          </a:prstGeom>
          <a:ln w="19050">
            <a:solidFill>
              <a:srgbClr val="00C8F3"/>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3"/>
          <a:stretch>
            <a:fillRect/>
          </a:stretch>
        </p:blipFill>
        <p:spPr>
          <a:xfrm>
            <a:off x="0" y="0"/>
            <a:ext cx="9144000" cy="585216"/>
          </a:xfrm>
          <a:prstGeom prst="rect">
            <a:avLst/>
          </a:prstGeom>
        </p:spPr>
      </p:pic>
    </p:spTree>
    <p:extLst>
      <p:ext uri="{BB962C8B-B14F-4D97-AF65-F5344CB8AC3E}">
        <p14:creationId xmlns:p14="http://schemas.microsoft.com/office/powerpoint/2010/main" val="2186701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E382620-0E71-4447-9C93-62813C837914}" type="datetime1">
              <a:rPr lang="en-US" smtClean="0"/>
              <a:t>5/20/2015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
        <p:nvSpPr>
          <p:cNvPr id="6" name="Rectangle 5"/>
          <p:cNvSpPr/>
          <p:nvPr userDrawn="1"/>
        </p:nvSpPr>
        <p:spPr>
          <a:xfrm>
            <a:off x="3" y="585221"/>
            <a:ext cx="9143999" cy="14245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7" name="Straight Connector 6"/>
          <p:cNvCxnSpPr/>
          <p:nvPr userDrawn="1"/>
        </p:nvCxnSpPr>
        <p:spPr>
          <a:xfrm flipV="1">
            <a:off x="567989" y="819150"/>
            <a:ext cx="0" cy="952502"/>
          </a:xfrm>
          <a:prstGeom prst="line">
            <a:avLst/>
          </a:prstGeom>
          <a:ln w="19050">
            <a:solidFill>
              <a:srgbClr val="00C8F3"/>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stretch>
            <a:fillRect/>
          </a:stretch>
        </p:blipFill>
        <p:spPr>
          <a:xfrm>
            <a:off x="0" y="0"/>
            <a:ext cx="9144000" cy="585216"/>
          </a:xfrm>
          <a:prstGeom prst="rect">
            <a:avLst/>
          </a:prstGeom>
        </p:spPr>
      </p:pic>
    </p:spTree>
    <p:extLst>
      <p:ext uri="{BB962C8B-B14F-4D97-AF65-F5344CB8AC3E}">
        <p14:creationId xmlns:p14="http://schemas.microsoft.com/office/powerpoint/2010/main" val="3428762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smtClean="0"/>
              <a:t>Click to edit Master title style</a:t>
            </a:r>
            <a:endParaRPr lang="en-US" dirty="0"/>
          </a:p>
        </p:txBody>
      </p:sp>
      <p:sp>
        <p:nvSpPr>
          <p:cNvPr id="3" name="Content Placeholder 2"/>
          <p:cNvSpPr>
            <a:spLocks noGrp="1"/>
          </p:cNvSpPr>
          <p:nvPr>
            <p:ph idx="1"/>
          </p:nvPr>
        </p:nvSpPr>
        <p:spPr>
          <a:xfrm>
            <a:off x="4286250" y="822960"/>
            <a:ext cx="4258818" cy="5184648"/>
          </a:xfrm>
          <a:solidFill>
            <a:srgbClr val="404040"/>
          </a:solidFill>
        </p:spPr>
        <p:txBody>
          <a:bodyPr>
            <a:normAutofit/>
          </a:bodyPr>
          <a:lstStyle>
            <a:lvl1pPr>
              <a:defRPr sz="2000">
                <a:solidFill>
                  <a:schemeClr val="bg1"/>
                </a:solidFill>
              </a:defRPr>
            </a:lvl1pPr>
            <a:lvl2pPr>
              <a:defRPr sz="16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68096" y="2257506"/>
            <a:ext cx="3291840" cy="3762294"/>
          </a:xfrm>
          <a:solidFill>
            <a:srgbClr val="404040"/>
          </a:solidFill>
        </p:spPr>
        <p:txBody>
          <a:bodyPr lIns="91440" rIns="91440">
            <a:normAutofit/>
          </a:bodyPr>
          <a:lstStyle>
            <a:lvl1pPr marL="0" indent="0">
              <a:lnSpc>
                <a:spcPct val="108000"/>
              </a:lnSpc>
              <a:spcBef>
                <a:spcPts val="6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B4208F6D-3DB2-428E-A0EA-86725C131EAC}" type="datetime1">
              <a:rPr lang="en-US" smtClean="0"/>
              <a:t>5/20/2015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
        <p:nvSpPr>
          <p:cNvPr id="9" name="Rectangle 8"/>
          <p:cNvSpPr/>
          <p:nvPr userDrawn="1"/>
        </p:nvSpPr>
        <p:spPr>
          <a:xfrm>
            <a:off x="3" y="585221"/>
            <a:ext cx="4059935" cy="14245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0" name="Picture 9"/>
          <p:cNvPicPr>
            <a:picLocks noChangeAspect="1"/>
          </p:cNvPicPr>
          <p:nvPr userDrawn="1"/>
        </p:nvPicPr>
        <p:blipFill>
          <a:blip r:embed="rId3"/>
          <a:stretch>
            <a:fillRect/>
          </a:stretch>
        </p:blipFill>
        <p:spPr>
          <a:xfrm>
            <a:off x="0" y="0"/>
            <a:ext cx="9144000" cy="585216"/>
          </a:xfrm>
          <a:prstGeom prst="rect">
            <a:avLst/>
          </a:prstGeom>
        </p:spPr>
      </p:pic>
      <p:cxnSp>
        <p:nvCxnSpPr>
          <p:cNvPr id="11" name="Straight Connector 10"/>
          <p:cNvCxnSpPr/>
          <p:nvPr userDrawn="1"/>
        </p:nvCxnSpPr>
        <p:spPr>
          <a:xfrm flipV="1">
            <a:off x="567989" y="819150"/>
            <a:ext cx="0" cy="952502"/>
          </a:xfrm>
          <a:prstGeom prst="line">
            <a:avLst/>
          </a:prstGeom>
          <a:ln w="19050">
            <a:solidFill>
              <a:srgbClr val="00C8F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981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smtClean="0"/>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BA2ADD-FD8E-4B5B-AF49-45EFFAB5F183}" type="datetime1">
              <a:rPr lang="en-US" smtClean="0"/>
              <a:t>5/20/2015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B229B06-CF2A-459A-8CBC-F18C1D67D2BB}" type="slidenum">
              <a:rPr lang="en-US" dirty="0"/>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0717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Only">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userDrawn="1"/>
        </p:nvSpPr>
        <p:spPr>
          <a:xfrm>
            <a:off x="3" y="585221"/>
            <a:ext cx="9143999" cy="14245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Title 1"/>
          <p:cNvSpPr>
            <a:spLocks noGrp="1"/>
          </p:cNvSpPr>
          <p:nvPr>
            <p:ph type="title"/>
          </p:nvPr>
        </p:nvSpPr>
        <p:spPr>
          <a:xfrm>
            <a:off x="768096" y="661417"/>
            <a:ext cx="7290054" cy="1329944"/>
          </a:xfrm>
        </p:spPr>
        <p:txBody>
          <a:bodyPr/>
          <a:lstStyle>
            <a:lvl1pPr>
              <a:defRPr>
                <a:solidFill>
                  <a:srgbClr val="00C8F3"/>
                </a:solidFill>
              </a:defRPr>
            </a:lvl1pPr>
          </a:lstStyle>
          <a:p>
            <a:r>
              <a:rPr lang="en-US" dirty="0" smtClean="0"/>
              <a:t>Click to edit Master title style</a:t>
            </a:r>
            <a:endParaRPr lang="en-US" dirty="0"/>
          </a:p>
        </p:txBody>
      </p:sp>
      <p:cxnSp>
        <p:nvCxnSpPr>
          <p:cNvPr id="8" name="Straight Connector 7"/>
          <p:cNvCxnSpPr/>
          <p:nvPr userDrawn="1"/>
        </p:nvCxnSpPr>
        <p:spPr>
          <a:xfrm flipV="1">
            <a:off x="567989" y="819150"/>
            <a:ext cx="0" cy="952502"/>
          </a:xfrm>
          <a:prstGeom prst="line">
            <a:avLst/>
          </a:prstGeom>
          <a:ln w="19050">
            <a:solidFill>
              <a:srgbClr val="00C8F3"/>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3"/>
          <a:stretch>
            <a:fillRect/>
          </a:stretch>
        </p:blipFill>
        <p:spPr>
          <a:xfrm>
            <a:off x="0" y="0"/>
            <a:ext cx="9144000" cy="585216"/>
          </a:xfrm>
          <a:prstGeom prst="rect">
            <a:avLst/>
          </a:prstGeom>
        </p:spPr>
      </p:pic>
    </p:spTree>
    <p:extLst>
      <p:ext uri="{BB962C8B-B14F-4D97-AF65-F5344CB8AC3E}">
        <p14:creationId xmlns:p14="http://schemas.microsoft.com/office/powerpoint/2010/main" val="190907900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5EA54D26-F07D-4056-9D16-79F1FDC03D59}" type="datetime1">
              <a:rPr lang="en-US" smtClean="0"/>
              <a:t>5/20/2015</a:t>
            </a:fld>
            <a:endParaRPr lang="en-US" dirty="0"/>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25AA977-507F-463A-83D7-530996CE7824}" type="slidenum">
              <a:rPr lang="en-US" smtClean="0"/>
              <a:t>‹#›</a:t>
            </a:fld>
            <a:endParaRPr lang="en-US" dirty="0"/>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4722684"/>
      </p:ext>
    </p:extLst>
  </p:cSld>
  <p:clrMap bg1="lt1" tx1="dk1" bg2="lt2" tx2="dk2" accent1="accent1" accent2="accent2" accent3="accent3" accent4="accent4" accent5="accent5" accent6="accent6" hlink="hlink" folHlink="folHlink"/>
  <p:sldLayoutIdLst>
    <p:sldLayoutId id="2147483675" r:id="rId1"/>
    <p:sldLayoutId id="2147483687" r:id="rId2"/>
    <p:sldLayoutId id="2147483676" r:id="rId3"/>
    <p:sldLayoutId id="2147483678" r:id="rId4"/>
    <p:sldLayoutId id="2147483679" r:id="rId5"/>
    <p:sldLayoutId id="2147483680" r:id="rId6"/>
    <p:sldLayoutId id="2147483682" r:id="rId7"/>
    <p:sldLayoutId id="2147483683" r:id="rId8"/>
    <p:sldLayoutId id="2147483686" r:id="rId9"/>
    <p:sldLayoutId id="2147483664" r:id="rId10"/>
    <p:sldLayoutId id="2147483665" r:id="rId11"/>
  </p:sldLayoutIdLst>
  <p:hf sldNum="0" hdr="0" ftr="0" dt="0"/>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6260718" y="5664424"/>
            <a:ext cx="45719" cy="841572"/>
          </a:xfrm>
          <a:prstGeom prst="rect">
            <a:avLst/>
          </a:prstGeom>
          <a:solidFill>
            <a:srgbClr val="00C8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2417885" y="1532012"/>
            <a:ext cx="4572000" cy="1585562"/>
          </a:xfrm>
          <a:prstGeom prst="rect">
            <a:avLst/>
          </a:prstGeom>
        </p:spPr>
        <p:txBody>
          <a:bodyPr>
            <a:spAutoFit/>
          </a:bodyPr>
          <a:lstStyle/>
          <a:p>
            <a:pPr>
              <a:lnSpc>
                <a:spcPct val="80000"/>
              </a:lnSpc>
              <a:spcBef>
                <a:spcPct val="0"/>
              </a:spcBef>
            </a:pPr>
            <a:r>
              <a:rPr lang="en-US" sz="4000" cap="all" spc="200" dirty="0">
                <a:solidFill>
                  <a:schemeClr val="bg1"/>
                </a:solidFill>
                <a:latin typeface="+mj-lt"/>
                <a:ea typeface="+mj-ea"/>
                <a:cs typeface="+mj-cs"/>
              </a:rPr>
              <a:t>Analysis of Truck Route Choice using Truck-GPS Data</a:t>
            </a:r>
          </a:p>
        </p:txBody>
      </p:sp>
      <p:sp>
        <p:nvSpPr>
          <p:cNvPr id="16" name="Subtitle 2"/>
          <p:cNvSpPr txBox="1">
            <a:spLocks/>
          </p:cNvSpPr>
          <p:nvPr/>
        </p:nvSpPr>
        <p:spPr>
          <a:xfrm>
            <a:off x="1019909" y="5433642"/>
            <a:ext cx="5287555" cy="1256988"/>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0"/>
              </a:spcBef>
              <a:spcAft>
                <a:spcPts val="200"/>
              </a:spcAft>
              <a:buClr>
                <a:schemeClr val="accent1"/>
              </a:buClr>
              <a:buSzPct val="100000"/>
              <a:buFont typeface="Tw Cen MT" panose="020B0602020104020603" pitchFamily="34" charset="0"/>
              <a:buNone/>
              <a:defRPr sz="1600" kern="1200">
                <a:solidFill>
                  <a:schemeClr val="tx1">
                    <a:lumMod val="95000"/>
                    <a:lumOff val="5000"/>
                  </a:schemeClr>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9pPr>
          </a:lstStyle>
          <a:p>
            <a:pPr algn="r"/>
            <a:r>
              <a:rPr lang="en-US" sz="1800" dirty="0" smtClean="0">
                <a:solidFill>
                  <a:schemeClr val="bg1"/>
                </a:solidFill>
                <a:latin typeface="Tw Cen MT Condensed" panose="020B0606020104020203" pitchFamily="34" charset="0"/>
              </a:rPr>
              <a:t>Mohammadreza Kamali, USF</a:t>
            </a:r>
          </a:p>
          <a:p>
            <a:pPr algn="r"/>
            <a:r>
              <a:rPr lang="en-US" sz="1800" dirty="0" smtClean="0">
                <a:solidFill>
                  <a:schemeClr val="bg1"/>
                </a:solidFill>
                <a:latin typeface="Tw Cen MT Condensed" panose="020B0606020104020203" pitchFamily="34" charset="0"/>
              </a:rPr>
              <a:t>Abdul Pinjari, USF</a:t>
            </a:r>
          </a:p>
          <a:p>
            <a:pPr algn="r"/>
            <a:r>
              <a:rPr lang="en-US" sz="1800" dirty="0" smtClean="0">
                <a:solidFill>
                  <a:schemeClr val="bg1"/>
                </a:solidFill>
                <a:latin typeface="Tw Cen MT Condensed" panose="020B0606020104020203" pitchFamily="34" charset="0"/>
              </a:rPr>
              <a:t>Krishnan Viswanathan, CDM Smith</a:t>
            </a:r>
            <a:endParaRPr lang="en-US" dirty="0">
              <a:solidFill>
                <a:schemeClr val="bg1"/>
              </a:solidFill>
              <a:latin typeface="Tw Cen MT Condensed" panose="020B0606020104020203" pitchFamily="34" charset="0"/>
            </a:endParaRPr>
          </a:p>
        </p:txBody>
      </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65210" y="5797805"/>
            <a:ext cx="993268" cy="496635"/>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54003" y="5836937"/>
            <a:ext cx="892817" cy="394642"/>
          </a:xfrm>
          <a:prstGeom prst="rect">
            <a:avLst/>
          </a:prstGeom>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09313" y="5836783"/>
            <a:ext cx="587890" cy="430781"/>
          </a:xfrm>
          <a:prstGeom prst="rect">
            <a:avLst/>
          </a:prstGeom>
        </p:spPr>
      </p:pic>
    </p:spTree>
    <p:extLst>
      <p:ext uri="{BB962C8B-B14F-4D97-AF65-F5344CB8AC3E}">
        <p14:creationId xmlns:p14="http://schemas.microsoft.com/office/powerpoint/2010/main" val="2840331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normAutofit/>
          </a:bodyPr>
          <a:lstStyle/>
          <a:p>
            <a:r>
              <a:rPr lang="en-US" dirty="0">
                <a:solidFill>
                  <a:srgbClr val="00C8F3"/>
                </a:solidFill>
              </a:rPr>
              <a:t>Trip Length Distribution </a:t>
            </a:r>
            <a:br>
              <a:rPr lang="en-US" dirty="0">
                <a:solidFill>
                  <a:srgbClr val="00C8F3"/>
                </a:solidFill>
              </a:rPr>
            </a:br>
            <a:r>
              <a:rPr lang="en-US" dirty="0">
                <a:solidFill>
                  <a:srgbClr val="00C8F3"/>
                </a:solidFill>
              </a:rPr>
              <a:t>(Trips Starting and/or Ending in FL)</a:t>
            </a: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5222" y="2067839"/>
            <a:ext cx="6692202" cy="4644460"/>
          </a:xfrm>
          <a:prstGeom prst="rect">
            <a:avLst/>
          </a:prstGeom>
          <a:noFill/>
          <a:ln>
            <a:noFill/>
          </a:ln>
        </p:spPr>
      </p:pic>
      <p:sp>
        <p:nvSpPr>
          <p:cNvPr id="8" name="Slide Number Placeholder 3"/>
          <p:cNvSpPr txBox="1">
            <a:spLocks/>
          </p:cNvSpPr>
          <p:nvPr/>
        </p:nvSpPr>
        <p:spPr bwMode="auto">
          <a:xfrm>
            <a:off x="124136" y="6371635"/>
            <a:ext cx="638297" cy="48636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1000" kern="1200">
                <a:solidFill>
                  <a:schemeClr val="tx1"/>
                </a:solidFill>
                <a:latin typeface="Comic Sans MS" pitchFamily="66" charset="0"/>
                <a:ea typeface="+mn-ea"/>
                <a:cs typeface="+mn-cs"/>
              </a:defRPr>
            </a:lvl1pPr>
            <a:lvl2pPr marL="457200" algn="l" rtl="0" fontAlgn="base">
              <a:spcBef>
                <a:spcPct val="0"/>
              </a:spcBef>
              <a:spcAft>
                <a:spcPct val="0"/>
              </a:spcAft>
              <a:defRPr sz="1000" kern="1200">
                <a:solidFill>
                  <a:schemeClr val="bg2"/>
                </a:solidFill>
                <a:latin typeface="Arial" charset="0"/>
                <a:ea typeface="+mn-ea"/>
                <a:cs typeface="Arial" charset="0"/>
              </a:defRPr>
            </a:lvl2pPr>
            <a:lvl3pPr marL="914400" algn="l" rtl="0" fontAlgn="base">
              <a:spcBef>
                <a:spcPct val="0"/>
              </a:spcBef>
              <a:spcAft>
                <a:spcPct val="0"/>
              </a:spcAft>
              <a:defRPr sz="1000" kern="1200">
                <a:solidFill>
                  <a:schemeClr val="bg2"/>
                </a:solidFill>
                <a:latin typeface="Arial" charset="0"/>
                <a:ea typeface="+mn-ea"/>
                <a:cs typeface="Arial" charset="0"/>
              </a:defRPr>
            </a:lvl3pPr>
            <a:lvl4pPr marL="1371600" algn="l" rtl="0" fontAlgn="base">
              <a:spcBef>
                <a:spcPct val="0"/>
              </a:spcBef>
              <a:spcAft>
                <a:spcPct val="0"/>
              </a:spcAft>
              <a:defRPr sz="1000" kern="1200">
                <a:solidFill>
                  <a:schemeClr val="bg2"/>
                </a:solidFill>
                <a:latin typeface="Arial" charset="0"/>
                <a:ea typeface="+mn-ea"/>
                <a:cs typeface="Arial" charset="0"/>
              </a:defRPr>
            </a:lvl4pPr>
            <a:lvl5pPr marL="1828800" algn="l" rtl="0" fontAlgn="base">
              <a:spcBef>
                <a:spcPct val="0"/>
              </a:spcBef>
              <a:spcAft>
                <a:spcPct val="0"/>
              </a:spcAft>
              <a:defRPr sz="1000" kern="1200">
                <a:solidFill>
                  <a:schemeClr val="bg2"/>
                </a:solidFill>
                <a:latin typeface="Arial" charset="0"/>
                <a:ea typeface="+mn-ea"/>
                <a:cs typeface="Arial" charset="0"/>
              </a:defRPr>
            </a:lvl5pPr>
            <a:lvl6pPr marL="2286000" algn="l" defTabSz="914400" rtl="0" eaLnBrk="1" latinLnBrk="0" hangingPunct="1">
              <a:defRPr sz="1000" kern="1200">
                <a:solidFill>
                  <a:schemeClr val="bg2"/>
                </a:solidFill>
                <a:latin typeface="Arial" charset="0"/>
                <a:ea typeface="+mn-ea"/>
                <a:cs typeface="Arial" charset="0"/>
              </a:defRPr>
            </a:lvl6pPr>
            <a:lvl7pPr marL="2743200" algn="l" defTabSz="914400" rtl="0" eaLnBrk="1" latinLnBrk="0" hangingPunct="1">
              <a:defRPr sz="1000" kern="1200">
                <a:solidFill>
                  <a:schemeClr val="bg2"/>
                </a:solidFill>
                <a:latin typeface="Arial" charset="0"/>
                <a:ea typeface="+mn-ea"/>
                <a:cs typeface="Arial" charset="0"/>
              </a:defRPr>
            </a:lvl7pPr>
            <a:lvl8pPr marL="3200400" algn="l" defTabSz="914400" rtl="0" eaLnBrk="1" latinLnBrk="0" hangingPunct="1">
              <a:defRPr sz="1000" kern="1200">
                <a:solidFill>
                  <a:schemeClr val="bg2"/>
                </a:solidFill>
                <a:latin typeface="Arial" charset="0"/>
                <a:ea typeface="+mn-ea"/>
                <a:cs typeface="Arial" charset="0"/>
              </a:defRPr>
            </a:lvl8pPr>
            <a:lvl9pPr marL="3657600" algn="l" defTabSz="914400" rtl="0" eaLnBrk="1" latinLnBrk="0" hangingPunct="1">
              <a:defRPr sz="1000" kern="1200">
                <a:solidFill>
                  <a:schemeClr val="bg2"/>
                </a:solidFill>
                <a:latin typeface="Arial" charset="0"/>
                <a:ea typeface="+mn-ea"/>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fld id="{675DBC9E-664F-46E2-AF3F-9CB91CBFFFBF}" type="slidenum">
              <a:rPr kumimoji="0" lang="en-US" sz="1200" b="0" i="0" u="none" strike="noStrike" kern="1200" cap="none" spc="0" normalizeH="0" baseline="0" noProof="0" smtClean="0">
                <a:ln>
                  <a:noFill/>
                </a:ln>
                <a:solidFill>
                  <a:schemeClr val="bg1"/>
                </a:solidFill>
                <a:effectLst/>
                <a:uLnTx/>
                <a:uFillTx/>
                <a:latin typeface="Comic Sans MS" pitchFamily="66"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smtClean="0">
              <a:ln>
                <a:noFill/>
              </a:ln>
              <a:solidFill>
                <a:schemeClr val="bg1"/>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23237181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768096" y="646760"/>
            <a:ext cx="7290054" cy="1499616"/>
          </a:xfrm>
        </p:spPr>
        <p:txBody>
          <a:bodyPr>
            <a:noAutofit/>
          </a:bodyPr>
          <a:lstStyle/>
          <a:p>
            <a:pPr algn="l"/>
            <a:r>
              <a:rPr lang="en-US" dirty="0">
                <a:solidFill>
                  <a:srgbClr val="00C8F3"/>
                </a:solidFill>
              </a:rPr>
              <a:t>Time of Day Profile</a:t>
            </a:r>
            <a:br>
              <a:rPr lang="en-US" dirty="0">
                <a:solidFill>
                  <a:srgbClr val="00C8F3"/>
                </a:solidFill>
              </a:rPr>
            </a:br>
            <a:r>
              <a:rPr lang="en-US" dirty="0">
                <a:solidFill>
                  <a:srgbClr val="00C8F3"/>
                </a:solidFill>
              </a:rPr>
              <a:t>(Trips Starting and/or Ending in Tampa)</a:t>
            </a:r>
          </a:p>
        </p:txBody>
      </p:sp>
      <p:sp>
        <p:nvSpPr>
          <p:cNvPr id="10" name="Rectangle 9"/>
          <p:cNvSpPr/>
          <p:nvPr/>
        </p:nvSpPr>
        <p:spPr>
          <a:xfrm>
            <a:off x="5879284" y="2168718"/>
            <a:ext cx="1287905" cy="358778"/>
          </a:xfrm>
          <a:prstGeom prst="rect">
            <a:avLst/>
          </a:prstGeom>
        </p:spPr>
        <p:txBody>
          <a:bodyPr wrap="none" lIns="80988" tIns="40494" rIns="80988" bIns="40494">
            <a:spAutoFit/>
          </a:bodyPr>
          <a:lstStyle/>
          <a:p>
            <a:pPr algn="ctr" fontAlgn="base">
              <a:spcBef>
                <a:spcPct val="0"/>
              </a:spcBef>
              <a:spcAft>
                <a:spcPct val="0"/>
              </a:spcAft>
              <a:defRPr sz="1800" b="1" i="0" u="none" strike="noStrike" kern="1200" baseline="0">
                <a:solidFill>
                  <a:prstClr val="black"/>
                </a:solidFill>
                <a:latin typeface="+mn-lt"/>
                <a:ea typeface="+mn-ea"/>
                <a:cs typeface="+mn-cs"/>
              </a:defRPr>
            </a:pPr>
            <a:r>
              <a:rPr lang="en-US" b="1" dirty="0" smtClean="0">
                <a:solidFill>
                  <a:schemeClr val="bg1"/>
                </a:solidFill>
                <a:latin typeface="Arial"/>
                <a:cs typeface="Arial" charset="0"/>
              </a:rPr>
              <a:t>Weekdays</a:t>
            </a:r>
            <a:endParaRPr lang="en-US" b="1" dirty="0">
              <a:solidFill>
                <a:schemeClr val="bg1"/>
              </a:solidFill>
              <a:latin typeface="Arial"/>
              <a:cs typeface="Arial" charset="0"/>
            </a:endParaRPr>
          </a:p>
        </p:txBody>
      </p:sp>
      <p:sp>
        <p:nvSpPr>
          <p:cNvPr id="11" name="TextBox 10"/>
          <p:cNvSpPr txBox="1"/>
          <p:nvPr/>
        </p:nvSpPr>
        <p:spPr>
          <a:xfrm>
            <a:off x="1239323" y="6042823"/>
            <a:ext cx="3429000" cy="420333"/>
          </a:xfrm>
          <a:prstGeom prst="rect">
            <a:avLst/>
          </a:prstGeom>
          <a:noFill/>
        </p:spPr>
        <p:txBody>
          <a:bodyPr wrap="square" lIns="80988" tIns="40494" rIns="80988" bIns="40494" rtlCol="0">
            <a:spAutoFit/>
          </a:bodyPr>
          <a:lstStyle/>
          <a:p>
            <a:pPr fontAlgn="base">
              <a:spcBef>
                <a:spcPct val="0"/>
              </a:spcBef>
              <a:spcAft>
                <a:spcPct val="0"/>
              </a:spcAft>
            </a:pPr>
            <a:r>
              <a:rPr lang="en-US" sz="1100" dirty="0">
                <a:solidFill>
                  <a:schemeClr val="bg1"/>
                </a:solidFill>
                <a:latin typeface="Arial" charset="0"/>
                <a:cs typeface="Arial" charset="0"/>
              </a:rPr>
              <a:t>Number of trips :61,465</a:t>
            </a:r>
          </a:p>
          <a:p>
            <a:pPr fontAlgn="base">
              <a:spcBef>
                <a:spcPct val="0"/>
              </a:spcBef>
              <a:spcAft>
                <a:spcPct val="0"/>
              </a:spcAft>
            </a:pPr>
            <a:endParaRPr lang="en-US" sz="1100" dirty="0">
              <a:solidFill>
                <a:schemeClr val="bg1"/>
              </a:solidFill>
              <a:latin typeface="Arial" charset="0"/>
              <a:cs typeface="Arial" charset="0"/>
            </a:endParaRPr>
          </a:p>
        </p:txBody>
      </p:sp>
      <p:sp>
        <p:nvSpPr>
          <p:cNvPr id="12" name="Rectangle 11"/>
          <p:cNvSpPr/>
          <p:nvPr/>
        </p:nvSpPr>
        <p:spPr>
          <a:xfrm>
            <a:off x="3593284" y="5819251"/>
            <a:ext cx="1737360" cy="235667"/>
          </a:xfrm>
          <a:prstGeom prst="rect">
            <a:avLst/>
          </a:prstGeom>
        </p:spPr>
        <p:txBody>
          <a:bodyPr wrap="square" lIns="80988" tIns="40494" rIns="80988" bIns="40494">
            <a:spAutoFit/>
          </a:bodyPr>
          <a:lstStyle/>
          <a:p>
            <a:pPr algn="ctr" fontAlgn="base">
              <a:spcBef>
                <a:spcPct val="0"/>
              </a:spcBef>
              <a:spcAft>
                <a:spcPct val="0"/>
              </a:spcAft>
              <a:defRPr sz="1000" b="1" i="0" u="none" strike="noStrike" kern="1200" baseline="0">
                <a:solidFill>
                  <a:prstClr val="black"/>
                </a:solidFill>
                <a:latin typeface="+mn-lt"/>
                <a:ea typeface="+mn-ea"/>
                <a:cs typeface="+mn-cs"/>
              </a:defRPr>
            </a:pPr>
            <a:r>
              <a:rPr lang="en-US" sz="1000" b="1" dirty="0">
                <a:solidFill>
                  <a:schemeClr val="bg1"/>
                </a:solidFill>
                <a:latin typeface="Arial"/>
                <a:cs typeface="Arial" charset="0"/>
              </a:rPr>
              <a:t>Time of </a:t>
            </a:r>
            <a:r>
              <a:rPr lang="en-US" sz="1000" b="1" dirty="0" smtClean="0">
                <a:solidFill>
                  <a:schemeClr val="bg1"/>
                </a:solidFill>
                <a:latin typeface="Arial"/>
                <a:cs typeface="Arial" charset="0"/>
              </a:rPr>
              <a:t>day (0 is 12AM)</a:t>
            </a:r>
            <a:endParaRPr lang="en-US" sz="1000" b="1" dirty="0">
              <a:solidFill>
                <a:schemeClr val="bg1"/>
              </a:solidFill>
              <a:latin typeface="Arial"/>
              <a:cs typeface="Arial" charset="0"/>
            </a:endParaRPr>
          </a:p>
        </p:txBody>
      </p:sp>
      <p:sp>
        <p:nvSpPr>
          <p:cNvPr id="13" name="Rectangle 12"/>
          <p:cNvSpPr/>
          <p:nvPr/>
        </p:nvSpPr>
        <p:spPr>
          <a:xfrm rot="16200000">
            <a:off x="936202" y="3722279"/>
            <a:ext cx="1619085" cy="235667"/>
          </a:xfrm>
          <a:prstGeom prst="rect">
            <a:avLst/>
          </a:prstGeom>
        </p:spPr>
        <p:txBody>
          <a:bodyPr wrap="none" lIns="80988" tIns="40494" rIns="80988" bIns="40494">
            <a:spAutoFit/>
          </a:bodyPr>
          <a:lstStyle/>
          <a:p>
            <a:pPr algn="ctr" fontAlgn="base">
              <a:spcBef>
                <a:spcPct val="0"/>
              </a:spcBef>
              <a:spcAft>
                <a:spcPct val="0"/>
              </a:spcAft>
              <a:defRPr sz="1000" b="1" i="0" u="none" strike="noStrike" kern="1200" baseline="0">
                <a:solidFill>
                  <a:prstClr val="black"/>
                </a:solidFill>
                <a:latin typeface="+mn-lt"/>
                <a:ea typeface="+mn-ea"/>
                <a:cs typeface="+mn-cs"/>
              </a:defRPr>
            </a:pPr>
            <a:r>
              <a:rPr lang="en-US" sz="1000" b="1" dirty="0">
                <a:solidFill>
                  <a:schemeClr val="bg1"/>
                </a:solidFill>
                <a:latin typeface="Arial"/>
                <a:cs typeface="Arial" charset="0"/>
              </a:rPr>
              <a:t>Frequency (Percentage)</a:t>
            </a:r>
          </a:p>
        </p:txBody>
      </p:sp>
      <p:sp>
        <p:nvSpPr>
          <p:cNvPr id="14" name="Rectangle 13"/>
          <p:cNvSpPr/>
          <p:nvPr/>
        </p:nvSpPr>
        <p:spPr>
          <a:xfrm>
            <a:off x="1223464" y="6242878"/>
            <a:ext cx="6515100" cy="389555"/>
          </a:xfrm>
          <a:prstGeom prst="rect">
            <a:avLst/>
          </a:prstGeom>
        </p:spPr>
        <p:txBody>
          <a:bodyPr wrap="square" lIns="80988" tIns="40494" rIns="80988" bIns="40494">
            <a:spAutoFit/>
          </a:bodyPr>
          <a:lstStyle/>
          <a:p>
            <a:pPr fontAlgn="base">
              <a:spcBef>
                <a:spcPct val="0"/>
              </a:spcBef>
              <a:spcAft>
                <a:spcPct val="0"/>
              </a:spcAft>
            </a:pPr>
            <a:r>
              <a:rPr lang="en-US" sz="1000" b="1" dirty="0" smtClean="0">
                <a:solidFill>
                  <a:schemeClr val="bg1"/>
                </a:solidFill>
                <a:latin typeface="Arial" charset="0"/>
                <a:cs typeface="Arial" charset="0"/>
              </a:rPr>
              <a:t>Time-of-day Profile of Trips Derived from 4 Months of ATRI Data</a:t>
            </a:r>
          </a:p>
          <a:p>
            <a:pPr fontAlgn="base">
              <a:spcBef>
                <a:spcPct val="0"/>
              </a:spcBef>
              <a:spcAft>
                <a:spcPct val="0"/>
              </a:spcAft>
            </a:pPr>
            <a:r>
              <a:rPr lang="en-US" sz="1000" b="1" dirty="0" smtClean="0">
                <a:solidFill>
                  <a:schemeClr val="bg1"/>
                </a:solidFill>
                <a:latin typeface="Arial" charset="0"/>
                <a:cs typeface="Arial" charset="0"/>
              </a:rPr>
              <a:t>(March, April, May, June 2010)</a:t>
            </a:r>
            <a:endParaRPr lang="en-US" sz="1000" b="1" dirty="0">
              <a:solidFill>
                <a:schemeClr val="bg1"/>
              </a:solidFill>
              <a:latin typeface="Arial" charset="0"/>
              <a:cs typeface="Arial" charset="0"/>
            </a:endParaRPr>
          </a:p>
        </p:txBody>
      </p:sp>
      <p:graphicFrame>
        <p:nvGraphicFramePr>
          <p:cNvPr id="15" name="Chart 14"/>
          <p:cNvGraphicFramePr>
            <a:graphicFrameLocks/>
          </p:cNvGraphicFramePr>
          <p:nvPr>
            <p:extLst>
              <p:ext uri="{D42A27DB-BD31-4B8C-83A1-F6EECF244321}">
                <p14:modId xmlns:p14="http://schemas.microsoft.com/office/powerpoint/2010/main" val="2707202023"/>
              </p:ext>
            </p:extLst>
          </p:nvPr>
        </p:nvGraphicFramePr>
        <p:xfrm>
          <a:off x="1817786" y="2168718"/>
          <a:ext cx="7446793" cy="3773062"/>
        </p:xfrm>
        <a:graphic>
          <a:graphicData uri="http://schemas.openxmlformats.org/drawingml/2006/chart">
            <c:chart xmlns:c="http://schemas.openxmlformats.org/drawingml/2006/chart" xmlns:r="http://schemas.openxmlformats.org/officeDocument/2006/relationships" r:id="rId2"/>
          </a:graphicData>
        </a:graphic>
      </p:graphicFrame>
      <p:sp>
        <p:nvSpPr>
          <p:cNvPr id="16" name="Slide Number Placeholder 3"/>
          <p:cNvSpPr txBox="1">
            <a:spLocks/>
          </p:cNvSpPr>
          <p:nvPr/>
        </p:nvSpPr>
        <p:spPr bwMode="auto">
          <a:xfrm>
            <a:off x="124136" y="6371635"/>
            <a:ext cx="638297" cy="48636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1000" kern="1200">
                <a:solidFill>
                  <a:schemeClr val="tx1"/>
                </a:solidFill>
                <a:latin typeface="Comic Sans MS" pitchFamily="66" charset="0"/>
                <a:ea typeface="+mn-ea"/>
                <a:cs typeface="+mn-cs"/>
              </a:defRPr>
            </a:lvl1pPr>
            <a:lvl2pPr marL="457200" algn="l" rtl="0" fontAlgn="base">
              <a:spcBef>
                <a:spcPct val="0"/>
              </a:spcBef>
              <a:spcAft>
                <a:spcPct val="0"/>
              </a:spcAft>
              <a:defRPr sz="1000" kern="1200">
                <a:solidFill>
                  <a:schemeClr val="bg2"/>
                </a:solidFill>
                <a:latin typeface="Arial" charset="0"/>
                <a:ea typeface="+mn-ea"/>
                <a:cs typeface="Arial" charset="0"/>
              </a:defRPr>
            </a:lvl2pPr>
            <a:lvl3pPr marL="914400" algn="l" rtl="0" fontAlgn="base">
              <a:spcBef>
                <a:spcPct val="0"/>
              </a:spcBef>
              <a:spcAft>
                <a:spcPct val="0"/>
              </a:spcAft>
              <a:defRPr sz="1000" kern="1200">
                <a:solidFill>
                  <a:schemeClr val="bg2"/>
                </a:solidFill>
                <a:latin typeface="Arial" charset="0"/>
                <a:ea typeface="+mn-ea"/>
                <a:cs typeface="Arial" charset="0"/>
              </a:defRPr>
            </a:lvl3pPr>
            <a:lvl4pPr marL="1371600" algn="l" rtl="0" fontAlgn="base">
              <a:spcBef>
                <a:spcPct val="0"/>
              </a:spcBef>
              <a:spcAft>
                <a:spcPct val="0"/>
              </a:spcAft>
              <a:defRPr sz="1000" kern="1200">
                <a:solidFill>
                  <a:schemeClr val="bg2"/>
                </a:solidFill>
                <a:latin typeface="Arial" charset="0"/>
                <a:ea typeface="+mn-ea"/>
                <a:cs typeface="Arial" charset="0"/>
              </a:defRPr>
            </a:lvl4pPr>
            <a:lvl5pPr marL="1828800" algn="l" rtl="0" fontAlgn="base">
              <a:spcBef>
                <a:spcPct val="0"/>
              </a:spcBef>
              <a:spcAft>
                <a:spcPct val="0"/>
              </a:spcAft>
              <a:defRPr sz="1000" kern="1200">
                <a:solidFill>
                  <a:schemeClr val="bg2"/>
                </a:solidFill>
                <a:latin typeface="Arial" charset="0"/>
                <a:ea typeface="+mn-ea"/>
                <a:cs typeface="Arial" charset="0"/>
              </a:defRPr>
            </a:lvl5pPr>
            <a:lvl6pPr marL="2286000" algn="l" defTabSz="914400" rtl="0" eaLnBrk="1" latinLnBrk="0" hangingPunct="1">
              <a:defRPr sz="1000" kern="1200">
                <a:solidFill>
                  <a:schemeClr val="bg2"/>
                </a:solidFill>
                <a:latin typeface="Arial" charset="0"/>
                <a:ea typeface="+mn-ea"/>
                <a:cs typeface="Arial" charset="0"/>
              </a:defRPr>
            </a:lvl6pPr>
            <a:lvl7pPr marL="2743200" algn="l" defTabSz="914400" rtl="0" eaLnBrk="1" latinLnBrk="0" hangingPunct="1">
              <a:defRPr sz="1000" kern="1200">
                <a:solidFill>
                  <a:schemeClr val="bg2"/>
                </a:solidFill>
                <a:latin typeface="Arial" charset="0"/>
                <a:ea typeface="+mn-ea"/>
                <a:cs typeface="Arial" charset="0"/>
              </a:defRPr>
            </a:lvl7pPr>
            <a:lvl8pPr marL="3200400" algn="l" defTabSz="914400" rtl="0" eaLnBrk="1" latinLnBrk="0" hangingPunct="1">
              <a:defRPr sz="1000" kern="1200">
                <a:solidFill>
                  <a:schemeClr val="bg2"/>
                </a:solidFill>
                <a:latin typeface="Arial" charset="0"/>
                <a:ea typeface="+mn-ea"/>
                <a:cs typeface="Arial" charset="0"/>
              </a:defRPr>
            </a:lvl8pPr>
            <a:lvl9pPr marL="3657600" algn="l" defTabSz="914400" rtl="0" eaLnBrk="1" latinLnBrk="0" hangingPunct="1">
              <a:defRPr sz="1000" kern="1200">
                <a:solidFill>
                  <a:schemeClr val="bg2"/>
                </a:solidFill>
                <a:latin typeface="Arial" charset="0"/>
                <a:ea typeface="+mn-ea"/>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fld id="{675DBC9E-664F-46E2-AF3F-9CB91CBFFFBF}" type="slidenum">
              <a:rPr kumimoji="0" lang="en-US" sz="1200" b="0" i="0" u="none" strike="noStrike" kern="1200" cap="none" spc="0" normalizeH="0" baseline="0" noProof="0" smtClean="0">
                <a:ln>
                  <a:noFill/>
                </a:ln>
                <a:solidFill>
                  <a:schemeClr val="bg1"/>
                </a:solidFill>
                <a:effectLst/>
                <a:uLnTx/>
                <a:uFillTx/>
                <a:latin typeface="Comic Sans MS" pitchFamily="66"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smtClean="0">
              <a:ln>
                <a:noFill/>
              </a:ln>
              <a:solidFill>
                <a:schemeClr val="bg1"/>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4381815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768096" y="655552"/>
            <a:ext cx="7290054" cy="1499616"/>
          </a:xfrm>
        </p:spPr>
        <p:txBody>
          <a:bodyPr vert="horz" lIns="91440" tIns="45720" rIns="91440" bIns="45720" rtlCol="0" anchor="ctr">
            <a:noAutofit/>
          </a:bodyPr>
          <a:lstStyle/>
          <a:p>
            <a:r>
              <a:rPr lang="en-US" dirty="0">
                <a:solidFill>
                  <a:srgbClr val="00C8F3"/>
                </a:solidFill>
              </a:rPr>
              <a:t>Time of Day Profile</a:t>
            </a:r>
            <a:br>
              <a:rPr lang="en-US" dirty="0">
                <a:solidFill>
                  <a:srgbClr val="00C8F3"/>
                </a:solidFill>
              </a:rPr>
            </a:br>
            <a:r>
              <a:rPr lang="en-US" dirty="0">
                <a:solidFill>
                  <a:srgbClr val="00C8F3"/>
                </a:solidFill>
              </a:rPr>
              <a:t>(Trips Starting and/or Ending in Tampa)</a:t>
            </a:r>
          </a:p>
        </p:txBody>
      </p:sp>
      <p:sp>
        <p:nvSpPr>
          <p:cNvPr id="10" name="Rectangle 9"/>
          <p:cNvSpPr/>
          <p:nvPr/>
        </p:nvSpPr>
        <p:spPr>
          <a:xfrm>
            <a:off x="7862141" y="2405429"/>
            <a:ext cx="1172488" cy="358778"/>
          </a:xfrm>
          <a:prstGeom prst="rect">
            <a:avLst/>
          </a:prstGeom>
        </p:spPr>
        <p:txBody>
          <a:bodyPr wrap="none" lIns="80988" tIns="40494" rIns="80988" bIns="40494">
            <a:spAutoFit/>
          </a:bodyPr>
          <a:lstStyle/>
          <a:p>
            <a:pPr algn="ctr" fontAlgn="base">
              <a:spcBef>
                <a:spcPct val="0"/>
              </a:spcBef>
              <a:spcAft>
                <a:spcPct val="0"/>
              </a:spcAft>
              <a:defRPr sz="1800" b="1" i="0" u="none" strike="noStrike" kern="1200" baseline="0">
                <a:solidFill>
                  <a:prstClr val="black"/>
                </a:solidFill>
                <a:latin typeface="+mn-lt"/>
                <a:ea typeface="+mn-ea"/>
                <a:cs typeface="+mn-cs"/>
              </a:defRPr>
            </a:pPr>
            <a:r>
              <a:rPr lang="en-US" b="1" dirty="0" smtClean="0">
                <a:solidFill>
                  <a:schemeClr val="bg1"/>
                </a:solidFill>
                <a:latin typeface="Arial"/>
                <a:cs typeface="Arial" charset="0"/>
              </a:rPr>
              <a:t>Weekend</a:t>
            </a:r>
            <a:endParaRPr lang="en-US" b="1" dirty="0">
              <a:solidFill>
                <a:schemeClr val="bg1"/>
              </a:solidFill>
              <a:latin typeface="Arial"/>
              <a:cs typeface="Arial" charset="0"/>
            </a:endParaRPr>
          </a:p>
        </p:txBody>
      </p:sp>
      <p:sp>
        <p:nvSpPr>
          <p:cNvPr id="11" name="TextBox 10"/>
          <p:cNvSpPr txBox="1"/>
          <p:nvPr/>
        </p:nvSpPr>
        <p:spPr>
          <a:xfrm>
            <a:off x="1279080" y="6097058"/>
            <a:ext cx="3429000" cy="420333"/>
          </a:xfrm>
          <a:prstGeom prst="rect">
            <a:avLst/>
          </a:prstGeom>
          <a:noFill/>
        </p:spPr>
        <p:txBody>
          <a:bodyPr wrap="square" lIns="80988" tIns="40494" rIns="80988" bIns="40494" rtlCol="0">
            <a:spAutoFit/>
          </a:bodyPr>
          <a:lstStyle/>
          <a:p>
            <a:pPr fontAlgn="base">
              <a:spcBef>
                <a:spcPct val="0"/>
              </a:spcBef>
              <a:spcAft>
                <a:spcPct val="0"/>
              </a:spcAft>
            </a:pPr>
            <a:r>
              <a:rPr lang="en-US" sz="1100" dirty="0">
                <a:solidFill>
                  <a:schemeClr val="bg1"/>
                </a:solidFill>
                <a:latin typeface="Arial" charset="0"/>
                <a:cs typeface="Arial" charset="0"/>
              </a:rPr>
              <a:t>Number of trips : 7,780</a:t>
            </a:r>
          </a:p>
          <a:p>
            <a:pPr fontAlgn="base">
              <a:spcBef>
                <a:spcPct val="0"/>
              </a:spcBef>
              <a:spcAft>
                <a:spcPct val="0"/>
              </a:spcAft>
            </a:pPr>
            <a:endParaRPr lang="en-US" sz="1100" dirty="0">
              <a:solidFill>
                <a:schemeClr val="bg1"/>
              </a:solidFill>
              <a:latin typeface="Arial" charset="0"/>
              <a:cs typeface="Arial" charset="0"/>
            </a:endParaRPr>
          </a:p>
        </p:txBody>
      </p:sp>
      <p:sp>
        <p:nvSpPr>
          <p:cNvPr id="12" name="Rectangle 11"/>
          <p:cNvSpPr/>
          <p:nvPr/>
        </p:nvSpPr>
        <p:spPr>
          <a:xfrm>
            <a:off x="3709241" y="5908654"/>
            <a:ext cx="1661160" cy="235667"/>
          </a:xfrm>
          <a:prstGeom prst="rect">
            <a:avLst/>
          </a:prstGeom>
        </p:spPr>
        <p:txBody>
          <a:bodyPr wrap="square" lIns="80988" tIns="40494" rIns="80988" bIns="40494">
            <a:spAutoFit/>
          </a:bodyPr>
          <a:lstStyle/>
          <a:p>
            <a:pPr algn="ctr" fontAlgn="base">
              <a:spcBef>
                <a:spcPct val="0"/>
              </a:spcBef>
              <a:spcAft>
                <a:spcPct val="0"/>
              </a:spcAft>
              <a:defRPr sz="1000" b="1" i="0" u="none" strike="noStrike" kern="1200" baseline="0">
                <a:solidFill>
                  <a:prstClr val="black"/>
                </a:solidFill>
                <a:latin typeface="+mn-lt"/>
                <a:ea typeface="+mn-ea"/>
                <a:cs typeface="+mn-cs"/>
              </a:defRPr>
            </a:pPr>
            <a:r>
              <a:rPr lang="en-US" sz="1000" b="1" dirty="0">
                <a:solidFill>
                  <a:schemeClr val="bg1"/>
                </a:solidFill>
                <a:latin typeface="Arial"/>
                <a:cs typeface="Arial" charset="0"/>
              </a:rPr>
              <a:t>Time of </a:t>
            </a:r>
            <a:r>
              <a:rPr lang="en-US" sz="1000" b="1" dirty="0" smtClean="0">
                <a:solidFill>
                  <a:schemeClr val="bg1"/>
                </a:solidFill>
                <a:latin typeface="Arial"/>
                <a:cs typeface="Arial" charset="0"/>
              </a:rPr>
              <a:t>day (0 is 12AM)</a:t>
            </a:r>
            <a:endParaRPr lang="en-US" sz="1000" b="1" dirty="0">
              <a:solidFill>
                <a:schemeClr val="bg1"/>
              </a:solidFill>
              <a:latin typeface="Arial"/>
              <a:cs typeface="Arial" charset="0"/>
            </a:endParaRPr>
          </a:p>
        </p:txBody>
      </p:sp>
      <p:sp>
        <p:nvSpPr>
          <p:cNvPr id="13" name="Rectangle 12"/>
          <p:cNvSpPr/>
          <p:nvPr/>
        </p:nvSpPr>
        <p:spPr>
          <a:xfrm rot="16200000">
            <a:off x="975959" y="3776514"/>
            <a:ext cx="1619085" cy="235667"/>
          </a:xfrm>
          <a:prstGeom prst="rect">
            <a:avLst/>
          </a:prstGeom>
        </p:spPr>
        <p:txBody>
          <a:bodyPr wrap="none" lIns="80988" tIns="40494" rIns="80988" bIns="40494">
            <a:spAutoFit/>
          </a:bodyPr>
          <a:lstStyle/>
          <a:p>
            <a:pPr algn="ctr" fontAlgn="base">
              <a:spcBef>
                <a:spcPct val="0"/>
              </a:spcBef>
              <a:spcAft>
                <a:spcPct val="0"/>
              </a:spcAft>
              <a:defRPr sz="1000" b="1" i="0" u="none" strike="noStrike" kern="1200" baseline="0">
                <a:solidFill>
                  <a:prstClr val="black"/>
                </a:solidFill>
                <a:latin typeface="+mn-lt"/>
                <a:ea typeface="+mn-ea"/>
                <a:cs typeface="+mn-cs"/>
              </a:defRPr>
            </a:pPr>
            <a:r>
              <a:rPr lang="en-US" sz="1000" b="1" dirty="0">
                <a:solidFill>
                  <a:schemeClr val="bg1"/>
                </a:solidFill>
                <a:latin typeface="Arial"/>
                <a:cs typeface="Arial" charset="0"/>
              </a:rPr>
              <a:t>Frequency (Percentage)</a:t>
            </a:r>
          </a:p>
        </p:txBody>
      </p:sp>
      <p:sp>
        <p:nvSpPr>
          <p:cNvPr id="14" name="Rectangle 13"/>
          <p:cNvSpPr/>
          <p:nvPr/>
        </p:nvSpPr>
        <p:spPr>
          <a:xfrm>
            <a:off x="1263221" y="6297113"/>
            <a:ext cx="6515100" cy="389555"/>
          </a:xfrm>
          <a:prstGeom prst="rect">
            <a:avLst/>
          </a:prstGeom>
        </p:spPr>
        <p:txBody>
          <a:bodyPr wrap="square" lIns="80988" tIns="40494" rIns="80988" bIns="40494">
            <a:spAutoFit/>
          </a:bodyPr>
          <a:lstStyle/>
          <a:p>
            <a:pPr fontAlgn="base">
              <a:spcBef>
                <a:spcPct val="0"/>
              </a:spcBef>
              <a:spcAft>
                <a:spcPct val="0"/>
              </a:spcAft>
            </a:pPr>
            <a:r>
              <a:rPr lang="en-US" sz="1000" b="1" dirty="0" smtClean="0">
                <a:solidFill>
                  <a:schemeClr val="bg1"/>
                </a:solidFill>
                <a:latin typeface="Arial" charset="0"/>
                <a:cs typeface="Arial" charset="0"/>
              </a:rPr>
              <a:t>Time-of-day Profile of Trips Derived from 4 Months of ATRI Data</a:t>
            </a:r>
          </a:p>
          <a:p>
            <a:pPr fontAlgn="base">
              <a:spcBef>
                <a:spcPct val="0"/>
              </a:spcBef>
              <a:spcAft>
                <a:spcPct val="0"/>
              </a:spcAft>
            </a:pPr>
            <a:r>
              <a:rPr lang="en-US" sz="1000" b="1" dirty="0" smtClean="0">
                <a:solidFill>
                  <a:schemeClr val="bg1"/>
                </a:solidFill>
                <a:latin typeface="Arial" charset="0"/>
                <a:cs typeface="Arial" charset="0"/>
              </a:rPr>
              <a:t>(March, April, May, June 2010)</a:t>
            </a:r>
            <a:endParaRPr lang="en-US" sz="1000" b="1" dirty="0">
              <a:solidFill>
                <a:schemeClr val="bg1"/>
              </a:solidFill>
              <a:latin typeface="Arial" charset="0"/>
              <a:cs typeface="Arial" charset="0"/>
            </a:endParaRPr>
          </a:p>
        </p:txBody>
      </p:sp>
      <p:graphicFrame>
        <p:nvGraphicFramePr>
          <p:cNvPr id="15" name="Chart 14"/>
          <p:cNvGraphicFramePr>
            <a:graphicFrameLocks/>
          </p:cNvGraphicFramePr>
          <p:nvPr>
            <p:extLst>
              <p:ext uri="{D42A27DB-BD31-4B8C-83A1-F6EECF244321}">
                <p14:modId xmlns:p14="http://schemas.microsoft.com/office/powerpoint/2010/main" val="4253672231"/>
              </p:ext>
            </p:extLst>
          </p:nvPr>
        </p:nvGraphicFramePr>
        <p:xfrm>
          <a:off x="1874369" y="2253424"/>
          <a:ext cx="5699140" cy="3773063"/>
        </p:xfrm>
        <a:graphic>
          <a:graphicData uri="http://schemas.openxmlformats.org/drawingml/2006/chart">
            <c:chart xmlns:c="http://schemas.openxmlformats.org/drawingml/2006/chart" xmlns:r="http://schemas.openxmlformats.org/officeDocument/2006/relationships" r:id="rId2"/>
          </a:graphicData>
        </a:graphic>
      </p:graphicFrame>
      <p:sp>
        <p:nvSpPr>
          <p:cNvPr id="16" name="Slide Number Placeholder 3"/>
          <p:cNvSpPr txBox="1">
            <a:spLocks/>
          </p:cNvSpPr>
          <p:nvPr/>
        </p:nvSpPr>
        <p:spPr bwMode="auto">
          <a:xfrm>
            <a:off x="124136" y="6371635"/>
            <a:ext cx="638297" cy="48636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1000" kern="1200">
                <a:solidFill>
                  <a:schemeClr val="tx1"/>
                </a:solidFill>
                <a:latin typeface="Comic Sans MS" pitchFamily="66" charset="0"/>
                <a:ea typeface="+mn-ea"/>
                <a:cs typeface="+mn-cs"/>
              </a:defRPr>
            </a:lvl1pPr>
            <a:lvl2pPr marL="457200" algn="l" rtl="0" fontAlgn="base">
              <a:spcBef>
                <a:spcPct val="0"/>
              </a:spcBef>
              <a:spcAft>
                <a:spcPct val="0"/>
              </a:spcAft>
              <a:defRPr sz="1000" kern="1200">
                <a:solidFill>
                  <a:schemeClr val="bg2"/>
                </a:solidFill>
                <a:latin typeface="Arial" charset="0"/>
                <a:ea typeface="+mn-ea"/>
                <a:cs typeface="Arial" charset="0"/>
              </a:defRPr>
            </a:lvl2pPr>
            <a:lvl3pPr marL="914400" algn="l" rtl="0" fontAlgn="base">
              <a:spcBef>
                <a:spcPct val="0"/>
              </a:spcBef>
              <a:spcAft>
                <a:spcPct val="0"/>
              </a:spcAft>
              <a:defRPr sz="1000" kern="1200">
                <a:solidFill>
                  <a:schemeClr val="bg2"/>
                </a:solidFill>
                <a:latin typeface="Arial" charset="0"/>
                <a:ea typeface="+mn-ea"/>
                <a:cs typeface="Arial" charset="0"/>
              </a:defRPr>
            </a:lvl3pPr>
            <a:lvl4pPr marL="1371600" algn="l" rtl="0" fontAlgn="base">
              <a:spcBef>
                <a:spcPct val="0"/>
              </a:spcBef>
              <a:spcAft>
                <a:spcPct val="0"/>
              </a:spcAft>
              <a:defRPr sz="1000" kern="1200">
                <a:solidFill>
                  <a:schemeClr val="bg2"/>
                </a:solidFill>
                <a:latin typeface="Arial" charset="0"/>
                <a:ea typeface="+mn-ea"/>
                <a:cs typeface="Arial" charset="0"/>
              </a:defRPr>
            </a:lvl4pPr>
            <a:lvl5pPr marL="1828800" algn="l" rtl="0" fontAlgn="base">
              <a:spcBef>
                <a:spcPct val="0"/>
              </a:spcBef>
              <a:spcAft>
                <a:spcPct val="0"/>
              </a:spcAft>
              <a:defRPr sz="1000" kern="1200">
                <a:solidFill>
                  <a:schemeClr val="bg2"/>
                </a:solidFill>
                <a:latin typeface="Arial" charset="0"/>
                <a:ea typeface="+mn-ea"/>
                <a:cs typeface="Arial" charset="0"/>
              </a:defRPr>
            </a:lvl5pPr>
            <a:lvl6pPr marL="2286000" algn="l" defTabSz="914400" rtl="0" eaLnBrk="1" latinLnBrk="0" hangingPunct="1">
              <a:defRPr sz="1000" kern="1200">
                <a:solidFill>
                  <a:schemeClr val="bg2"/>
                </a:solidFill>
                <a:latin typeface="Arial" charset="0"/>
                <a:ea typeface="+mn-ea"/>
                <a:cs typeface="Arial" charset="0"/>
              </a:defRPr>
            </a:lvl6pPr>
            <a:lvl7pPr marL="2743200" algn="l" defTabSz="914400" rtl="0" eaLnBrk="1" latinLnBrk="0" hangingPunct="1">
              <a:defRPr sz="1000" kern="1200">
                <a:solidFill>
                  <a:schemeClr val="bg2"/>
                </a:solidFill>
                <a:latin typeface="Arial" charset="0"/>
                <a:ea typeface="+mn-ea"/>
                <a:cs typeface="Arial" charset="0"/>
              </a:defRPr>
            </a:lvl7pPr>
            <a:lvl8pPr marL="3200400" algn="l" defTabSz="914400" rtl="0" eaLnBrk="1" latinLnBrk="0" hangingPunct="1">
              <a:defRPr sz="1000" kern="1200">
                <a:solidFill>
                  <a:schemeClr val="bg2"/>
                </a:solidFill>
                <a:latin typeface="Arial" charset="0"/>
                <a:ea typeface="+mn-ea"/>
                <a:cs typeface="Arial" charset="0"/>
              </a:defRPr>
            </a:lvl8pPr>
            <a:lvl9pPr marL="3657600" algn="l" defTabSz="914400" rtl="0" eaLnBrk="1" latinLnBrk="0" hangingPunct="1">
              <a:defRPr sz="1000" kern="1200">
                <a:solidFill>
                  <a:schemeClr val="bg2"/>
                </a:solidFill>
                <a:latin typeface="Arial" charset="0"/>
                <a:ea typeface="+mn-ea"/>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fld id="{675DBC9E-664F-46E2-AF3F-9CB91CBFFFBF}" type="slidenum">
              <a:rPr kumimoji="0" lang="en-US" sz="1200" b="0" i="0" u="none" strike="noStrike" kern="1200" cap="none" spc="0" normalizeH="0" baseline="0" noProof="0" smtClean="0">
                <a:ln>
                  <a:noFill/>
                </a:ln>
                <a:solidFill>
                  <a:schemeClr val="bg1"/>
                </a:solidFill>
                <a:effectLst/>
                <a:uLnTx/>
                <a:uFillTx/>
                <a:latin typeface="Comic Sans MS" pitchFamily="66"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smtClean="0">
              <a:ln>
                <a:noFill/>
              </a:ln>
              <a:solidFill>
                <a:schemeClr val="bg1"/>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1129351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vert="horz" lIns="91440" tIns="45720" rIns="91440" bIns="45720" rtlCol="0" anchor="ctr">
            <a:noAutofit/>
          </a:bodyPr>
          <a:lstStyle/>
          <a:p>
            <a:r>
              <a:rPr lang="en-US" dirty="0">
                <a:solidFill>
                  <a:srgbClr val="00C8F3"/>
                </a:solidFill>
              </a:rPr>
              <a:t>OD Travel Time Measurement </a:t>
            </a:r>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0366" y="3371905"/>
            <a:ext cx="6756131" cy="3144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Content Placeholder 2"/>
          <p:cNvSpPr txBox="1">
            <a:spLocks/>
          </p:cNvSpPr>
          <p:nvPr/>
        </p:nvSpPr>
        <p:spPr bwMode="auto">
          <a:xfrm>
            <a:off x="589887" y="2191394"/>
            <a:ext cx="7837170" cy="1219200"/>
          </a:xfrm>
          <a:prstGeom prst="rect">
            <a:avLst/>
          </a:prstGeom>
          <a:noFill/>
          <a:ln w="9525">
            <a:noFill/>
            <a:miter lim="800000"/>
            <a:headEnd/>
            <a:tailEnd/>
          </a:ln>
        </p:spPr>
        <p:txBody>
          <a:bodyPr vert="horz" wrap="square" lIns="80945" tIns="40472" rIns="80945" bIns="40472" numCol="1" anchor="t" anchorCtr="0" compatLnSpc="1">
            <a:prstTxWarp prst="textNoShape">
              <a:avLst/>
            </a:prstTxWarp>
            <a:normAutofit fontScale="92500" lnSpcReduction="10000"/>
          </a:bodyPr>
          <a:lstStyle>
            <a:lvl1pPr marL="254000" indent="-254000" algn="l" defTabSz="809625" rtl="0" fontAlgn="base">
              <a:lnSpc>
                <a:spcPct val="94000"/>
              </a:lnSpc>
              <a:spcBef>
                <a:spcPct val="100000"/>
              </a:spcBef>
              <a:spcAft>
                <a:spcPct val="0"/>
              </a:spcAft>
              <a:buClr>
                <a:srgbClr val="A80534"/>
              </a:buClr>
              <a:buSzPct val="80000"/>
              <a:buFont typeface="Wingdings" pitchFamily="2" charset="2"/>
              <a:buChar char="§"/>
              <a:defRPr sz="2100">
                <a:solidFill>
                  <a:schemeClr val="bg2"/>
                </a:solidFill>
                <a:latin typeface="+mn-lt"/>
                <a:ea typeface="+mn-ea"/>
                <a:cs typeface="+mn-cs"/>
              </a:defRPr>
            </a:lvl1pPr>
            <a:lvl2pPr marL="606425" indent="-252413" algn="l" defTabSz="809625" rtl="0" fontAlgn="base">
              <a:lnSpc>
                <a:spcPct val="94000"/>
              </a:lnSpc>
              <a:spcBef>
                <a:spcPct val="40000"/>
              </a:spcBef>
              <a:spcAft>
                <a:spcPct val="0"/>
              </a:spcAft>
              <a:buClr>
                <a:schemeClr val="bg2"/>
              </a:buClr>
              <a:buChar char="•"/>
              <a:defRPr sz="1700">
                <a:solidFill>
                  <a:schemeClr val="bg2"/>
                </a:solidFill>
                <a:latin typeface="+mn-lt"/>
              </a:defRPr>
            </a:lvl2pPr>
            <a:lvl3pPr marL="962025" indent="-252413" algn="l" defTabSz="809625" rtl="0" fontAlgn="base">
              <a:lnSpc>
                <a:spcPct val="94000"/>
              </a:lnSpc>
              <a:spcBef>
                <a:spcPct val="34000"/>
              </a:spcBef>
              <a:spcAft>
                <a:spcPct val="0"/>
              </a:spcAft>
              <a:buClr>
                <a:schemeClr val="bg2"/>
              </a:buClr>
              <a:buSzPct val="65000"/>
              <a:buFont typeface="Wingdings" pitchFamily="2" charset="2"/>
              <a:buChar char="§"/>
              <a:defRPr sz="1600">
                <a:solidFill>
                  <a:schemeClr val="bg2"/>
                </a:solidFill>
                <a:latin typeface="+mn-lt"/>
              </a:defRPr>
            </a:lvl3pPr>
            <a:lvl4pPr marL="1417638" indent="-203200" algn="l" defTabSz="809625" rtl="0" fontAlgn="base">
              <a:spcBef>
                <a:spcPct val="20000"/>
              </a:spcBef>
              <a:spcAft>
                <a:spcPct val="0"/>
              </a:spcAft>
              <a:buSzPct val="75000"/>
              <a:buFont typeface="Times New Roman" pitchFamily="18" charset="0"/>
              <a:buChar char="♦"/>
              <a:defRPr sz="1600">
                <a:solidFill>
                  <a:schemeClr val="bg2"/>
                </a:solidFill>
                <a:latin typeface="+mn-lt"/>
              </a:defRPr>
            </a:lvl4pPr>
            <a:lvl5pPr marL="1822450" indent="-201613" algn="l" defTabSz="809625" rtl="0" fontAlgn="base">
              <a:spcBef>
                <a:spcPct val="20000"/>
              </a:spcBef>
              <a:spcAft>
                <a:spcPct val="0"/>
              </a:spcAft>
              <a:buSzPct val="100000"/>
              <a:buChar char="•"/>
              <a:defRPr sz="1400">
                <a:solidFill>
                  <a:schemeClr val="bg2"/>
                </a:solidFill>
                <a:latin typeface="+mn-lt"/>
              </a:defRPr>
            </a:lvl5pPr>
            <a:lvl6pPr marL="2279650" indent="-201613" algn="l" defTabSz="809625" rtl="0" eaLnBrk="1" fontAlgn="base" hangingPunct="1">
              <a:spcBef>
                <a:spcPct val="20000"/>
              </a:spcBef>
              <a:spcAft>
                <a:spcPct val="0"/>
              </a:spcAft>
              <a:buSzPct val="100000"/>
              <a:buChar char="•"/>
              <a:defRPr sz="1400">
                <a:solidFill>
                  <a:schemeClr val="bg2"/>
                </a:solidFill>
                <a:latin typeface="+mn-lt"/>
              </a:defRPr>
            </a:lvl6pPr>
            <a:lvl7pPr marL="2736850" indent="-201613" algn="l" defTabSz="809625" rtl="0" eaLnBrk="1" fontAlgn="base" hangingPunct="1">
              <a:spcBef>
                <a:spcPct val="20000"/>
              </a:spcBef>
              <a:spcAft>
                <a:spcPct val="0"/>
              </a:spcAft>
              <a:buSzPct val="100000"/>
              <a:buChar char="•"/>
              <a:defRPr sz="1400">
                <a:solidFill>
                  <a:schemeClr val="bg2"/>
                </a:solidFill>
                <a:latin typeface="+mn-lt"/>
              </a:defRPr>
            </a:lvl7pPr>
            <a:lvl8pPr marL="3194050" indent="-201613" algn="l" defTabSz="809625" rtl="0" eaLnBrk="1" fontAlgn="base" hangingPunct="1">
              <a:spcBef>
                <a:spcPct val="20000"/>
              </a:spcBef>
              <a:spcAft>
                <a:spcPct val="0"/>
              </a:spcAft>
              <a:buSzPct val="100000"/>
              <a:buChar char="•"/>
              <a:defRPr sz="1400">
                <a:solidFill>
                  <a:schemeClr val="bg2"/>
                </a:solidFill>
                <a:latin typeface="+mn-lt"/>
              </a:defRPr>
            </a:lvl8pPr>
            <a:lvl9pPr marL="3651250" indent="-201613" algn="l" defTabSz="809625" rtl="0" eaLnBrk="1" fontAlgn="base" hangingPunct="1">
              <a:spcBef>
                <a:spcPct val="20000"/>
              </a:spcBef>
              <a:spcAft>
                <a:spcPct val="0"/>
              </a:spcAft>
              <a:buSzPct val="100000"/>
              <a:buChar char="•"/>
              <a:defRPr sz="1400">
                <a:solidFill>
                  <a:schemeClr val="bg2"/>
                </a:solidFill>
                <a:latin typeface="+mn-lt"/>
              </a:defRPr>
            </a:lvl9pPr>
          </a:lstStyle>
          <a:p>
            <a:pPr>
              <a:spcBef>
                <a:spcPts val="600"/>
              </a:spcBef>
            </a:pPr>
            <a:r>
              <a:rPr lang="en-US" sz="1900" kern="0" dirty="0" smtClean="0">
                <a:solidFill>
                  <a:schemeClr val="bg1"/>
                </a:solidFill>
                <a:cs typeface="Times New Roman" panose="02020603050405020304" pitchFamily="18" charset="0"/>
              </a:rPr>
              <a:t>Useful for </a:t>
            </a:r>
          </a:p>
          <a:p>
            <a:pPr lvl="1">
              <a:spcBef>
                <a:spcPts val="600"/>
              </a:spcBef>
            </a:pPr>
            <a:r>
              <a:rPr lang="en-US" sz="1600" kern="0" dirty="0" smtClean="0">
                <a:solidFill>
                  <a:schemeClr val="bg1"/>
                </a:solidFill>
                <a:cs typeface="Times New Roman" panose="02020603050405020304" pitchFamily="18" charset="0"/>
              </a:rPr>
              <a:t>Validating the freight travel demand model outcomes</a:t>
            </a:r>
          </a:p>
          <a:p>
            <a:pPr lvl="1">
              <a:spcBef>
                <a:spcPts val="600"/>
              </a:spcBef>
            </a:pPr>
            <a:r>
              <a:rPr lang="en-US" sz="1600" kern="0" dirty="0" smtClean="0">
                <a:solidFill>
                  <a:schemeClr val="bg1"/>
                </a:solidFill>
                <a:cs typeface="Times New Roman" panose="02020603050405020304" pitchFamily="18" charset="0"/>
              </a:rPr>
              <a:t>Truck travel time skim inputs to the model</a:t>
            </a:r>
          </a:p>
          <a:p>
            <a:pPr>
              <a:spcBef>
                <a:spcPts val="600"/>
              </a:spcBef>
            </a:pPr>
            <a:r>
              <a:rPr lang="en-US" sz="1900" kern="0" dirty="0" smtClean="0">
                <a:solidFill>
                  <a:schemeClr val="bg1"/>
                </a:solidFill>
                <a:cs typeface="Times New Roman" panose="02020603050405020304" pitchFamily="18" charset="0"/>
              </a:rPr>
              <a:t>See below for a sample OD pair: Origin TAZ #4526 &amp; Destination TAZ #1863</a:t>
            </a:r>
          </a:p>
          <a:p>
            <a:endParaRPr lang="en-US" sz="1200" kern="0" dirty="0" smtClean="0">
              <a:solidFill>
                <a:schemeClr val="bg1"/>
              </a:solidFill>
              <a:cs typeface="Times New Roman" panose="02020603050405020304" pitchFamily="18" charset="0"/>
            </a:endParaRPr>
          </a:p>
          <a:p>
            <a:endParaRPr lang="en-US" sz="1200" kern="0" dirty="0" smtClean="0">
              <a:solidFill>
                <a:schemeClr val="bg1"/>
              </a:solidFill>
              <a:cs typeface="Times New Roman" panose="02020603050405020304" pitchFamily="18" charset="0"/>
            </a:endParaRPr>
          </a:p>
          <a:p>
            <a:endParaRPr lang="en-US" sz="1200" kern="0" dirty="0" smtClean="0">
              <a:solidFill>
                <a:schemeClr val="bg1"/>
              </a:solidFill>
              <a:cs typeface="Times New Roman" panose="02020603050405020304" pitchFamily="18" charset="0"/>
            </a:endParaRPr>
          </a:p>
          <a:p>
            <a:endParaRPr lang="en-US" sz="1200" kern="0" dirty="0" smtClean="0">
              <a:solidFill>
                <a:schemeClr val="bg1"/>
              </a:solidFill>
              <a:cs typeface="Times New Roman" panose="02020603050405020304" pitchFamily="18" charset="0"/>
            </a:endParaRPr>
          </a:p>
          <a:p>
            <a:endParaRPr lang="en-US" sz="1200" kern="0" dirty="0" smtClean="0">
              <a:solidFill>
                <a:schemeClr val="bg1"/>
              </a:solidFill>
              <a:cs typeface="Times New Roman" panose="02020603050405020304" pitchFamily="18" charset="0"/>
            </a:endParaRPr>
          </a:p>
          <a:p>
            <a:endParaRPr lang="en-US" sz="1800" kern="0" dirty="0">
              <a:solidFill>
                <a:schemeClr val="bg1"/>
              </a:solidFill>
              <a:cs typeface="Times New Roman" panose="02020603050405020304" pitchFamily="18" charset="0"/>
            </a:endParaRPr>
          </a:p>
        </p:txBody>
      </p:sp>
      <p:sp>
        <p:nvSpPr>
          <p:cNvPr id="12" name="TextBox 11"/>
          <p:cNvSpPr txBox="1"/>
          <p:nvPr/>
        </p:nvSpPr>
        <p:spPr>
          <a:xfrm>
            <a:off x="6727797" y="5003041"/>
            <a:ext cx="1028700" cy="235667"/>
          </a:xfrm>
          <a:prstGeom prst="rect">
            <a:avLst/>
          </a:prstGeom>
          <a:noFill/>
        </p:spPr>
        <p:txBody>
          <a:bodyPr wrap="square" lIns="80988" tIns="40494" rIns="80988" bIns="40494" rtlCol="0">
            <a:spAutoFit/>
          </a:bodyPr>
          <a:lstStyle/>
          <a:p>
            <a:pPr fontAlgn="base">
              <a:spcBef>
                <a:spcPct val="0"/>
              </a:spcBef>
              <a:spcAft>
                <a:spcPct val="0"/>
              </a:spcAft>
            </a:pPr>
            <a:r>
              <a:rPr lang="en-US" sz="1000" dirty="0">
                <a:solidFill>
                  <a:srgbClr val="000000"/>
                </a:solidFill>
                <a:latin typeface="Times New Roman" panose="02020603050405020304" pitchFamily="18" charset="0"/>
                <a:cs typeface="Times New Roman" panose="02020603050405020304" pitchFamily="18" charset="0"/>
              </a:rPr>
              <a:t>Destination TAZ</a:t>
            </a:r>
          </a:p>
        </p:txBody>
      </p:sp>
      <p:sp>
        <p:nvSpPr>
          <p:cNvPr id="13" name="TextBox 12"/>
          <p:cNvSpPr txBox="1"/>
          <p:nvPr/>
        </p:nvSpPr>
        <p:spPr>
          <a:xfrm>
            <a:off x="1134717" y="6024660"/>
            <a:ext cx="891540" cy="235667"/>
          </a:xfrm>
          <a:prstGeom prst="rect">
            <a:avLst/>
          </a:prstGeom>
          <a:noFill/>
        </p:spPr>
        <p:txBody>
          <a:bodyPr wrap="square" lIns="80988" tIns="40494" rIns="80988" bIns="40494" rtlCol="0">
            <a:spAutoFit/>
          </a:bodyPr>
          <a:lstStyle/>
          <a:p>
            <a:pPr fontAlgn="base">
              <a:spcBef>
                <a:spcPct val="0"/>
              </a:spcBef>
              <a:spcAft>
                <a:spcPct val="0"/>
              </a:spcAft>
            </a:pPr>
            <a:r>
              <a:rPr lang="en-US" sz="1000" dirty="0">
                <a:solidFill>
                  <a:srgbClr val="000000"/>
                </a:solidFill>
                <a:latin typeface="Times New Roman" panose="02020603050405020304" pitchFamily="18" charset="0"/>
                <a:cs typeface="Times New Roman" panose="02020603050405020304" pitchFamily="18" charset="0"/>
              </a:rPr>
              <a:t>Origin TAZ</a:t>
            </a:r>
          </a:p>
        </p:txBody>
      </p:sp>
      <p:sp>
        <p:nvSpPr>
          <p:cNvPr id="14" name="TextBox 13"/>
          <p:cNvSpPr txBox="1"/>
          <p:nvPr/>
        </p:nvSpPr>
        <p:spPr>
          <a:xfrm>
            <a:off x="761337" y="6488927"/>
            <a:ext cx="6995160" cy="251056"/>
          </a:xfrm>
          <a:prstGeom prst="rect">
            <a:avLst/>
          </a:prstGeom>
          <a:noFill/>
        </p:spPr>
        <p:txBody>
          <a:bodyPr wrap="square" lIns="80988" tIns="40494" rIns="80988" bIns="40494" rtlCol="0">
            <a:spAutoFit/>
          </a:bodyPr>
          <a:lstStyle/>
          <a:p>
            <a:pPr algn="ctr" fontAlgn="base">
              <a:spcBef>
                <a:spcPct val="0"/>
              </a:spcBef>
              <a:spcAft>
                <a:spcPct val="0"/>
              </a:spcAft>
            </a:pPr>
            <a:r>
              <a:rPr lang="en-US" sz="1100" dirty="0" smtClean="0">
                <a:solidFill>
                  <a:schemeClr val="bg1"/>
                </a:solidFill>
                <a:latin typeface="Arial" charset="0"/>
                <a:cs typeface="Times New Roman" panose="02020603050405020304" pitchFamily="18" charset="0"/>
              </a:rPr>
              <a:t>Route choice for 134 trips between Origin TAZ #4526 &amp; Destination TAZ #1863</a:t>
            </a:r>
            <a:endParaRPr lang="en-US" sz="1100" dirty="0">
              <a:solidFill>
                <a:schemeClr val="bg1"/>
              </a:solidFill>
              <a:latin typeface="Arial" charset="0"/>
              <a:cs typeface="Times New Roman" panose="02020603050405020304" pitchFamily="18" charset="0"/>
            </a:endParaRPr>
          </a:p>
        </p:txBody>
      </p:sp>
      <p:sp>
        <p:nvSpPr>
          <p:cNvPr id="16" name="Slide Number Placeholder 3"/>
          <p:cNvSpPr txBox="1">
            <a:spLocks/>
          </p:cNvSpPr>
          <p:nvPr/>
        </p:nvSpPr>
        <p:spPr bwMode="auto">
          <a:xfrm>
            <a:off x="124136" y="6371635"/>
            <a:ext cx="638297" cy="48636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1000" kern="1200">
                <a:solidFill>
                  <a:schemeClr val="tx1"/>
                </a:solidFill>
                <a:latin typeface="Comic Sans MS" pitchFamily="66" charset="0"/>
                <a:ea typeface="+mn-ea"/>
                <a:cs typeface="+mn-cs"/>
              </a:defRPr>
            </a:lvl1pPr>
            <a:lvl2pPr marL="457200" algn="l" rtl="0" fontAlgn="base">
              <a:spcBef>
                <a:spcPct val="0"/>
              </a:spcBef>
              <a:spcAft>
                <a:spcPct val="0"/>
              </a:spcAft>
              <a:defRPr sz="1000" kern="1200">
                <a:solidFill>
                  <a:schemeClr val="bg2"/>
                </a:solidFill>
                <a:latin typeface="Arial" charset="0"/>
                <a:ea typeface="+mn-ea"/>
                <a:cs typeface="Arial" charset="0"/>
              </a:defRPr>
            </a:lvl2pPr>
            <a:lvl3pPr marL="914400" algn="l" rtl="0" fontAlgn="base">
              <a:spcBef>
                <a:spcPct val="0"/>
              </a:spcBef>
              <a:spcAft>
                <a:spcPct val="0"/>
              </a:spcAft>
              <a:defRPr sz="1000" kern="1200">
                <a:solidFill>
                  <a:schemeClr val="bg2"/>
                </a:solidFill>
                <a:latin typeface="Arial" charset="0"/>
                <a:ea typeface="+mn-ea"/>
                <a:cs typeface="Arial" charset="0"/>
              </a:defRPr>
            </a:lvl3pPr>
            <a:lvl4pPr marL="1371600" algn="l" rtl="0" fontAlgn="base">
              <a:spcBef>
                <a:spcPct val="0"/>
              </a:spcBef>
              <a:spcAft>
                <a:spcPct val="0"/>
              </a:spcAft>
              <a:defRPr sz="1000" kern="1200">
                <a:solidFill>
                  <a:schemeClr val="bg2"/>
                </a:solidFill>
                <a:latin typeface="Arial" charset="0"/>
                <a:ea typeface="+mn-ea"/>
                <a:cs typeface="Arial" charset="0"/>
              </a:defRPr>
            </a:lvl4pPr>
            <a:lvl5pPr marL="1828800" algn="l" rtl="0" fontAlgn="base">
              <a:spcBef>
                <a:spcPct val="0"/>
              </a:spcBef>
              <a:spcAft>
                <a:spcPct val="0"/>
              </a:spcAft>
              <a:defRPr sz="1000" kern="1200">
                <a:solidFill>
                  <a:schemeClr val="bg2"/>
                </a:solidFill>
                <a:latin typeface="Arial" charset="0"/>
                <a:ea typeface="+mn-ea"/>
                <a:cs typeface="Arial" charset="0"/>
              </a:defRPr>
            </a:lvl5pPr>
            <a:lvl6pPr marL="2286000" algn="l" defTabSz="914400" rtl="0" eaLnBrk="1" latinLnBrk="0" hangingPunct="1">
              <a:defRPr sz="1000" kern="1200">
                <a:solidFill>
                  <a:schemeClr val="bg2"/>
                </a:solidFill>
                <a:latin typeface="Arial" charset="0"/>
                <a:ea typeface="+mn-ea"/>
                <a:cs typeface="Arial" charset="0"/>
              </a:defRPr>
            </a:lvl6pPr>
            <a:lvl7pPr marL="2743200" algn="l" defTabSz="914400" rtl="0" eaLnBrk="1" latinLnBrk="0" hangingPunct="1">
              <a:defRPr sz="1000" kern="1200">
                <a:solidFill>
                  <a:schemeClr val="bg2"/>
                </a:solidFill>
                <a:latin typeface="Arial" charset="0"/>
                <a:ea typeface="+mn-ea"/>
                <a:cs typeface="Arial" charset="0"/>
              </a:defRPr>
            </a:lvl7pPr>
            <a:lvl8pPr marL="3200400" algn="l" defTabSz="914400" rtl="0" eaLnBrk="1" latinLnBrk="0" hangingPunct="1">
              <a:defRPr sz="1000" kern="1200">
                <a:solidFill>
                  <a:schemeClr val="bg2"/>
                </a:solidFill>
                <a:latin typeface="Arial" charset="0"/>
                <a:ea typeface="+mn-ea"/>
                <a:cs typeface="Arial" charset="0"/>
              </a:defRPr>
            </a:lvl8pPr>
            <a:lvl9pPr marL="3657600" algn="l" defTabSz="914400" rtl="0" eaLnBrk="1" latinLnBrk="0" hangingPunct="1">
              <a:defRPr sz="1000" kern="1200">
                <a:solidFill>
                  <a:schemeClr val="bg2"/>
                </a:solidFill>
                <a:latin typeface="Arial" charset="0"/>
                <a:ea typeface="+mn-ea"/>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fld id="{675DBC9E-664F-46E2-AF3F-9CB91CBFFFBF}" type="slidenum">
              <a:rPr kumimoji="0" lang="en-US" sz="1200" b="0" i="0" u="none" strike="noStrike" kern="1200" cap="none" spc="0" normalizeH="0" baseline="0" noProof="0" smtClean="0">
                <a:ln>
                  <a:noFill/>
                </a:ln>
                <a:solidFill>
                  <a:schemeClr val="bg1"/>
                </a:solidFill>
                <a:effectLst/>
                <a:uLnTx/>
                <a:uFillTx/>
                <a:latin typeface="Comic Sans MS" pitchFamily="66"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smtClean="0">
              <a:ln>
                <a:noFill/>
              </a:ln>
              <a:solidFill>
                <a:schemeClr val="bg1"/>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1935497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vert="horz" lIns="91440" tIns="45720" rIns="91440" bIns="45720" rtlCol="0" anchor="ctr">
            <a:noAutofit/>
          </a:bodyPr>
          <a:lstStyle/>
          <a:p>
            <a:r>
              <a:rPr lang="en-US" dirty="0">
                <a:solidFill>
                  <a:srgbClr val="00C8F3"/>
                </a:solidFill>
              </a:rPr>
              <a:t>Travel Time Measurement for a Sample OD</a:t>
            </a:r>
          </a:p>
        </p:txBody>
      </p:sp>
      <p:sp>
        <p:nvSpPr>
          <p:cNvPr id="6" name="TextBox 5"/>
          <p:cNvSpPr txBox="1"/>
          <p:nvPr/>
        </p:nvSpPr>
        <p:spPr>
          <a:xfrm>
            <a:off x="859397" y="6486973"/>
            <a:ext cx="7269480" cy="297222"/>
          </a:xfrm>
          <a:prstGeom prst="rect">
            <a:avLst/>
          </a:prstGeom>
          <a:noFill/>
        </p:spPr>
        <p:txBody>
          <a:bodyPr wrap="square" lIns="80988" tIns="40494" rIns="80988" bIns="40494" rtlCol="0">
            <a:spAutoFit/>
          </a:bodyPr>
          <a:lstStyle/>
          <a:p>
            <a:pPr algn="ctr" fontAlgn="base">
              <a:spcBef>
                <a:spcPct val="0"/>
              </a:spcBef>
              <a:spcAft>
                <a:spcPct val="0"/>
              </a:spcAft>
            </a:pPr>
            <a:r>
              <a:rPr lang="en-US" sz="1400" dirty="0" smtClean="0">
                <a:solidFill>
                  <a:schemeClr val="bg1"/>
                </a:solidFill>
                <a:latin typeface="Arial" charset="0"/>
                <a:cs typeface="Times New Roman" panose="02020603050405020304" pitchFamily="18" charset="0"/>
              </a:rPr>
              <a:t>Distribution of Measured Travel Time Between TAZ #4526 &amp; TAZ #1863</a:t>
            </a:r>
            <a:endParaRPr lang="en-US" sz="1400" dirty="0">
              <a:solidFill>
                <a:schemeClr val="bg1"/>
              </a:solidFill>
              <a:latin typeface="Arial" charset="0"/>
              <a:cs typeface="Times New Roman" panose="02020603050405020304" pitchFamily="18" charset="0"/>
            </a:endParaRPr>
          </a:p>
        </p:txBody>
      </p:sp>
      <p:graphicFrame>
        <p:nvGraphicFramePr>
          <p:cNvPr id="7" name="Chart 6"/>
          <p:cNvGraphicFramePr>
            <a:graphicFrameLocks/>
          </p:cNvGraphicFramePr>
          <p:nvPr>
            <p:extLst>
              <p:ext uri="{D42A27DB-BD31-4B8C-83A1-F6EECF244321}">
                <p14:modId xmlns:p14="http://schemas.microsoft.com/office/powerpoint/2010/main" val="1799474177"/>
              </p:ext>
            </p:extLst>
          </p:nvPr>
        </p:nvGraphicFramePr>
        <p:xfrm>
          <a:off x="1176130" y="2186563"/>
          <a:ext cx="7132320" cy="4254524"/>
        </p:xfrm>
        <a:graphic>
          <a:graphicData uri="http://schemas.openxmlformats.org/drawingml/2006/chart">
            <c:chart xmlns:c="http://schemas.openxmlformats.org/drawingml/2006/chart" xmlns:r="http://schemas.openxmlformats.org/officeDocument/2006/relationships" r:id="rId2"/>
          </a:graphicData>
        </a:graphic>
      </p:graphicFrame>
      <p:sp>
        <p:nvSpPr>
          <p:cNvPr id="8" name="Slide Number Placeholder 3"/>
          <p:cNvSpPr txBox="1">
            <a:spLocks/>
          </p:cNvSpPr>
          <p:nvPr/>
        </p:nvSpPr>
        <p:spPr bwMode="auto">
          <a:xfrm>
            <a:off x="124136" y="6371635"/>
            <a:ext cx="638297" cy="48636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1000" kern="1200">
                <a:solidFill>
                  <a:schemeClr val="tx1"/>
                </a:solidFill>
                <a:latin typeface="Comic Sans MS" pitchFamily="66" charset="0"/>
                <a:ea typeface="+mn-ea"/>
                <a:cs typeface="+mn-cs"/>
              </a:defRPr>
            </a:lvl1pPr>
            <a:lvl2pPr marL="457200" algn="l" rtl="0" fontAlgn="base">
              <a:spcBef>
                <a:spcPct val="0"/>
              </a:spcBef>
              <a:spcAft>
                <a:spcPct val="0"/>
              </a:spcAft>
              <a:defRPr sz="1000" kern="1200">
                <a:solidFill>
                  <a:schemeClr val="bg2"/>
                </a:solidFill>
                <a:latin typeface="Arial" charset="0"/>
                <a:ea typeface="+mn-ea"/>
                <a:cs typeface="Arial" charset="0"/>
              </a:defRPr>
            </a:lvl2pPr>
            <a:lvl3pPr marL="914400" algn="l" rtl="0" fontAlgn="base">
              <a:spcBef>
                <a:spcPct val="0"/>
              </a:spcBef>
              <a:spcAft>
                <a:spcPct val="0"/>
              </a:spcAft>
              <a:defRPr sz="1000" kern="1200">
                <a:solidFill>
                  <a:schemeClr val="bg2"/>
                </a:solidFill>
                <a:latin typeface="Arial" charset="0"/>
                <a:ea typeface="+mn-ea"/>
                <a:cs typeface="Arial" charset="0"/>
              </a:defRPr>
            </a:lvl3pPr>
            <a:lvl4pPr marL="1371600" algn="l" rtl="0" fontAlgn="base">
              <a:spcBef>
                <a:spcPct val="0"/>
              </a:spcBef>
              <a:spcAft>
                <a:spcPct val="0"/>
              </a:spcAft>
              <a:defRPr sz="1000" kern="1200">
                <a:solidFill>
                  <a:schemeClr val="bg2"/>
                </a:solidFill>
                <a:latin typeface="Arial" charset="0"/>
                <a:ea typeface="+mn-ea"/>
                <a:cs typeface="Arial" charset="0"/>
              </a:defRPr>
            </a:lvl4pPr>
            <a:lvl5pPr marL="1828800" algn="l" rtl="0" fontAlgn="base">
              <a:spcBef>
                <a:spcPct val="0"/>
              </a:spcBef>
              <a:spcAft>
                <a:spcPct val="0"/>
              </a:spcAft>
              <a:defRPr sz="1000" kern="1200">
                <a:solidFill>
                  <a:schemeClr val="bg2"/>
                </a:solidFill>
                <a:latin typeface="Arial" charset="0"/>
                <a:ea typeface="+mn-ea"/>
                <a:cs typeface="Arial" charset="0"/>
              </a:defRPr>
            </a:lvl5pPr>
            <a:lvl6pPr marL="2286000" algn="l" defTabSz="914400" rtl="0" eaLnBrk="1" latinLnBrk="0" hangingPunct="1">
              <a:defRPr sz="1000" kern="1200">
                <a:solidFill>
                  <a:schemeClr val="bg2"/>
                </a:solidFill>
                <a:latin typeface="Arial" charset="0"/>
                <a:ea typeface="+mn-ea"/>
                <a:cs typeface="Arial" charset="0"/>
              </a:defRPr>
            </a:lvl6pPr>
            <a:lvl7pPr marL="2743200" algn="l" defTabSz="914400" rtl="0" eaLnBrk="1" latinLnBrk="0" hangingPunct="1">
              <a:defRPr sz="1000" kern="1200">
                <a:solidFill>
                  <a:schemeClr val="bg2"/>
                </a:solidFill>
                <a:latin typeface="Arial" charset="0"/>
                <a:ea typeface="+mn-ea"/>
                <a:cs typeface="Arial" charset="0"/>
              </a:defRPr>
            </a:lvl7pPr>
            <a:lvl8pPr marL="3200400" algn="l" defTabSz="914400" rtl="0" eaLnBrk="1" latinLnBrk="0" hangingPunct="1">
              <a:defRPr sz="1000" kern="1200">
                <a:solidFill>
                  <a:schemeClr val="bg2"/>
                </a:solidFill>
                <a:latin typeface="Arial" charset="0"/>
                <a:ea typeface="+mn-ea"/>
                <a:cs typeface="Arial" charset="0"/>
              </a:defRPr>
            </a:lvl8pPr>
            <a:lvl9pPr marL="3657600" algn="l" defTabSz="914400" rtl="0" eaLnBrk="1" latinLnBrk="0" hangingPunct="1">
              <a:defRPr sz="1000" kern="1200">
                <a:solidFill>
                  <a:schemeClr val="bg2"/>
                </a:solidFill>
                <a:latin typeface="Arial" charset="0"/>
                <a:ea typeface="+mn-ea"/>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fld id="{675DBC9E-664F-46E2-AF3F-9CB91CBFFFBF}" type="slidenum">
              <a:rPr kumimoji="0" lang="en-US" sz="1200" b="0" i="0" u="none" strike="noStrike" kern="1200" cap="none" spc="0" normalizeH="0" baseline="0" noProof="0" smtClean="0">
                <a:ln>
                  <a:noFill/>
                </a:ln>
                <a:solidFill>
                  <a:schemeClr val="bg1"/>
                </a:solidFill>
                <a:effectLst/>
                <a:uLnTx/>
                <a:uFillTx/>
                <a:latin typeface="Comic Sans MS" pitchFamily="66"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smtClean="0">
              <a:ln>
                <a:noFill/>
              </a:ln>
              <a:solidFill>
                <a:schemeClr val="bg1"/>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16699207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8096" y="585216"/>
            <a:ext cx="7909912" cy="1499616"/>
          </a:xfrm>
        </p:spPr>
        <p:txBody>
          <a:bodyPr vert="horz" lIns="91440" tIns="45720" rIns="91440" bIns="45720" rtlCol="0" anchor="ctr">
            <a:noAutofit/>
          </a:bodyPr>
          <a:lstStyle/>
          <a:p>
            <a:r>
              <a:rPr lang="en-US" dirty="0">
                <a:solidFill>
                  <a:srgbClr val="00C8F3"/>
                </a:solidFill>
              </a:rPr>
              <a:t>ATRI Truck Travel Times vs. Google Maps</a:t>
            </a:r>
            <a:br>
              <a:rPr lang="en-US" dirty="0">
                <a:solidFill>
                  <a:srgbClr val="00C8F3"/>
                </a:solidFill>
              </a:rPr>
            </a:br>
            <a:r>
              <a:rPr lang="en-US" dirty="0">
                <a:solidFill>
                  <a:srgbClr val="00C8F3"/>
                </a:solidFill>
              </a:rPr>
              <a:t>(for 100 OD pairs)</a:t>
            </a:r>
          </a:p>
        </p:txBody>
      </p:sp>
      <p:graphicFrame>
        <p:nvGraphicFramePr>
          <p:cNvPr id="6" name="Chart 5"/>
          <p:cNvGraphicFramePr>
            <a:graphicFrameLocks/>
          </p:cNvGraphicFramePr>
          <p:nvPr>
            <p:extLst>
              <p:ext uri="{D42A27DB-BD31-4B8C-83A1-F6EECF244321}">
                <p14:modId xmlns:p14="http://schemas.microsoft.com/office/powerpoint/2010/main" val="2368711400"/>
              </p:ext>
            </p:extLst>
          </p:nvPr>
        </p:nvGraphicFramePr>
        <p:xfrm>
          <a:off x="1230465" y="2352703"/>
          <a:ext cx="5989320" cy="3667760"/>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bwMode="auto">
          <a:xfrm>
            <a:off x="1341499" y="6096662"/>
            <a:ext cx="6945086" cy="990600"/>
          </a:xfrm>
          <a:prstGeom prst="rect">
            <a:avLst/>
          </a:prstGeom>
          <a:noFill/>
          <a:ln w="12700" cap="flat" cmpd="sng" algn="ctr">
            <a:solidFill>
              <a:srgbClr val="0099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809625"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schemeClr val="bg1"/>
                </a:solidFill>
                <a:effectLst/>
                <a:uLnTx/>
                <a:uFillTx/>
                <a:latin typeface="Arial" pitchFamily="34" charset="0"/>
                <a:cs typeface="Arial" charset="0"/>
              </a:rPr>
              <a:t>OD travel times from trucks are smaller than those measured using ATRI data, perhaps because Google Maps travel times are based on passenger car travel times.</a:t>
            </a:r>
          </a:p>
        </p:txBody>
      </p:sp>
      <p:sp>
        <p:nvSpPr>
          <p:cNvPr id="8" name="Slide Number Placeholder 3"/>
          <p:cNvSpPr txBox="1">
            <a:spLocks/>
          </p:cNvSpPr>
          <p:nvPr/>
        </p:nvSpPr>
        <p:spPr bwMode="auto">
          <a:xfrm>
            <a:off x="124136" y="6371635"/>
            <a:ext cx="638297" cy="48636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1000" kern="1200">
                <a:solidFill>
                  <a:schemeClr val="tx1"/>
                </a:solidFill>
                <a:latin typeface="Comic Sans MS" pitchFamily="66" charset="0"/>
                <a:ea typeface="+mn-ea"/>
                <a:cs typeface="+mn-cs"/>
              </a:defRPr>
            </a:lvl1pPr>
            <a:lvl2pPr marL="457200" algn="l" rtl="0" fontAlgn="base">
              <a:spcBef>
                <a:spcPct val="0"/>
              </a:spcBef>
              <a:spcAft>
                <a:spcPct val="0"/>
              </a:spcAft>
              <a:defRPr sz="1000" kern="1200">
                <a:solidFill>
                  <a:schemeClr val="bg2"/>
                </a:solidFill>
                <a:latin typeface="Arial" charset="0"/>
                <a:ea typeface="+mn-ea"/>
                <a:cs typeface="Arial" charset="0"/>
              </a:defRPr>
            </a:lvl2pPr>
            <a:lvl3pPr marL="914400" algn="l" rtl="0" fontAlgn="base">
              <a:spcBef>
                <a:spcPct val="0"/>
              </a:spcBef>
              <a:spcAft>
                <a:spcPct val="0"/>
              </a:spcAft>
              <a:defRPr sz="1000" kern="1200">
                <a:solidFill>
                  <a:schemeClr val="bg2"/>
                </a:solidFill>
                <a:latin typeface="Arial" charset="0"/>
                <a:ea typeface="+mn-ea"/>
                <a:cs typeface="Arial" charset="0"/>
              </a:defRPr>
            </a:lvl3pPr>
            <a:lvl4pPr marL="1371600" algn="l" rtl="0" fontAlgn="base">
              <a:spcBef>
                <a:spcPct val="0"/>
              </a:spcBef>
              <a:spcAft>
                <a:spcPct val="0"/>
              </a:spcAft>
              <a:defRPr sz="1000" kern="1200">
                <a:solidFill>
                  <a:schemeClr val="bg2"/>
                </a:solidFill>
                <a:latin typeface="Arial" charset="0"/>
                <a:ea typeface="+mn-ea"/>
                <a:cs typeface="Arial" charset="0"/>
              </a:defRPr>
            </a:lvl4pPr>
            <a:lvl5pPr marL="1828800" algn="l" rtl="0" fontAlgn="base">
              <a:spcBef>
                <a:spcPct val="0"/>
              </a:spcBef>
              <a:spcAft>
                <a:spcPct val="0"/>
              </a:spcAft>
              <a:defRPr sz="1000" kern="1200">
                <a:solidFill>
                  <a:schemeClr val="bg2"/>
                </a:solidFill>
                <a:latin typeface="Arial" charset="0"/>
                <a:ea typeface="+mn-ea"/>
                <a:cs typeface="Arial" charset="0"/>
              </a:defRPr>
            </a:lvl5pPr>
            <a:lvl6pPr marL="2286000" algn="l" defTabSz="914400" rtl="0" eaLnBrk="1" latinLnBrk="0" hangingPunct="1">
              <a:defRPr sz="1000" kern="1200">
                <a:solidFill>
                  <a:schemeClr val="bg2"/>
                </a:solidFill>
                <a:latin typeface="Arial" charset="0"/>
                <a:ea typeface="+mn-ea"/>
                <a:cs typeface="Arial" charset="0"/>
              </a:defRPr>
            </a:lvl6pPr>
            <a:lvl7pPr marL="2743200" algn="l" defTabSz="914400" rtl="0" eaLnBrk="1" latinLnBrk="0" hangingPunct="1">
              <a:defRPr sz="1000" kern="1200">
                <a:solidFill>
                  <a:schemeClr val="bg2"/>
                </a:solidFill>
                <a:latin typeface="Arial" charset="0"/>
                <a:ea typeface="+mn-ea"/>
                <a:cs typeface="Arial" charset="0"/>
              </a:defRPr>
            </a:lvl7pPr>
            <a:lvl8pPr marL="3200400" algn="l" defTabSz="914400" rtl="0" eaLnBrk="1" latinLnBrk="0" hangingPunct="1">
              <a:defRPr sz="1000" kern="1200">
                <a:solidFill>
                  <a:schemeClr val="bg2"/>
                </a:solidFill>
                <a:latin typeface="Arial" charset="0"/>
                <a:ea typeface="+mn-ea"/>
                <a:cs typeface="Arial" charset="0"/>
              </a:defRPr>
            </a:lvl8pPr>
            <a:lvl9pPr marL="3657600" algn="l" defTabSz="914400" rtl="0" eaLnBrk="1" latinLnBrk="0" hangingPunct="1">
              <a:defRPr sz="1000" kern="1200">
                <a:solidFill>
                  <a:schemeClr val="bg2"/>
                </a:solidFill>
                <a:latin typeface="Arial" charset="0"/>
                <a:ea typeface="+mn-ea"/>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fld id="{675DBC9E-664F-46E2-AF3F-9CB91CBFFFBF}" type="slidenum">
              <a:rPr kumimoji="0" lang="en-US" sz="1200" b="0" i="0" u="none" strike="noStrike" kern="1200" cap="none" spc="0" normalizeH="0" baseline="0" noProof="0" smtClean="0">
                <a:ln>
                  <a:noFill/>
                </a:ln>
                <a:solidFill>
                  <a:schemeClr val="bg1"/>
                </a:solidFill>
                <a:effectLst/>
                <a:uLnTx/>
                <a:uFillTx/>
                <a:latin typeface="Comic Sans MS" pitchFamily="66"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15</a:t>
            </a:fld>
            <a:endParaRPr kumimoji="0" lang="en-US" sz="1200" b="0" i="0" u="none" strike="noStrike" kern="1200" cap="none" spc="0" normalizeH="0" baseline="0" noProof="0" dirty="0" smtClean="0">
              <a:ln>
                <a:noFill/>
              </a:ln>
              <a:solidFill>
                <a:schemeClr val="bg1"/>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37890170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8095" y="585216"/>
            <a:ext cx="7901119" cy="1499616"/>
          </a:xfrm>
        </p:spPr>
        <p:txBody>
          <a:bodyPr vert="horz" lIns="91440" tIns="45720" rIns="91440" bIns="45720" rtlCol="0" anchor="ctr">
            <a:noAutofit/>
          </a:bodyPr>
          <a:lstStyle/>
          <a:p>
            <a:r>
              <a:rPr lang="en-US" dirty="0">
                <a:solidFill>
                  <a:srgbClr val="00C8F3"/>
                </a:solidFill>
              </a:rPr>
              <a:t>ATRI Truck Travel Times vs. Travel Times used in Florida Statewide Model</a:t>
            </a:r>
          </a:p>
        </p:txBody>
      </p:sp>
      <p:sp>
        <p:nvSpPr>
          <p:cNvPr id="6" name="Rectangle 5"/>
          <p:cNvSpPr/>
          <p:nvPr/>
        </p:nvSpPr>
        <p:spPr bwMode="auto">
          <a:xfrm>
            <a:off x="1174521" y="5791200"/>
            <a:ext cx="6945086" cy="990600"/>
          </a:xfrm>
          <a:prstGeom prst="rect">
            <a:avLst/>
          </a:prstGeom>
          <a:noFill/>
          <a:ln w="12700" cap="flat" cmpd="sng" algn="ctr">
            <a:solidFill>
              <a:srgbClr val="0099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809625"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schemeClr val="bg1"/>
                </a:solidFill>
                <a:effectLst/>
                <a:uLnTx/>
                <a:uFillTx/>
                <a:latin typeface="Arial" pitchFamily="34" charset="0"/>
                <a:cs typeface="Arial" charset="0"/>
              </a:rPr>
              <a:t>OD Travel times used in FLSWM are much lower than those measured using ATRI data, primarily because FLSWM travel times are based on passenger car travel times.</a:t>
            </a:r>
          </a:p>
          <a:p>
            <a:pPr marL="0" marR="0" lvl="0" indent="0" defTabSz="809625"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dirty="0" smtClean="0">
              <a:ln>
                <a:noFill/>
              </a:ln>
              <a:solidFill>
                <a:schemeClr val="bg1"/>
              </a:solidFill>
              <a:effectLst/>
              <a:uLnTx/>
              <a:uFillTx/>
              <a:latin typeface="Arial" pitchFamily="34" charset="0"/>
              <a:cs typeface="Arial" charset="0"/>
            </a:endParaRPr>
          </a:p>
          <a:p>
            <a:pPr marL="0" marR="0" lvl="0" indent="0" defTabSz="809625"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schemeClr val="bg1"/>
                </a:solidFill>
                <a:effectLst/>
                <a:uLnTx/>
                <a:uFillTx/>
                <a:latin typeface="Arial" pitchFamily="34" charset="0"/>
                <a:cs typeface="Arial" charset="0"/>
              </a:rPr>
              <a:t>Probe data can be used to generate better truck travel time information for FLSWM</a:t>
            </a:r>
          </a:p>
        </p:txBody>
      </p:sp>
      <p:graphicFrame>
        <p:nvGraphicFramePr>
          <p:cNvPr id="7" name="Chart 6"/>
          <p:cNvGraphicFramePr/>
          <p:nvPr>
            <p:extLst>
              <p:ext uri="{D42A27DB-BD31-4B8C-83A1-F6EECF244321}">
                <p14:modId xmlns:p14="http://schemas.microsoft.com/office/powerpoint/2010/main" val="355129014"/>
              </p:ext>
            </p:extLst>
          </p:nvPr>
        </p:nvGraphicFramePr>
        <p:xfrm>
          <a:off x="1174521" y="2209800"/>
          <a:ext cx="5986145" cy="3581400"/>
        </p:xfrm>
        <a:graphic>
          <a:graphicData uri="http://schemas.openxmlformats.org/drawingml/2006/chart">
            <c:chart xmlns:c="http://schemas.openxmlformats.org/drawingml/2006/chart" xmlns:r="http://schemas.openxmlformats.org/officeDocument/2006/relationships" r:id="rId2"/>
          </a:graphicData>
        </a:graphic>
      </p:graphicFrame>
      <p:sp>
        <p:nvSpPr>
          <p:cNvPr id="8" name="Slide Number Placeholder 3"/>
          <p:cNvSpPr txBox="1">
            <a:spLocks/>
          </p:cNvSpPr>
          <p:nvPr/>
        </p:nvSpPr>
        <p:spPr bwMode="auto">
          <a:xfrm>
            <a:off x="124136" y="6371635"/>
            <a:ext cx="638297" cy="48636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1000" kern="1200">
                <a:solidFill>
                  <a:schemeClr val="tx1"/>
                </a:solidFill>
                <a:latin typeface="Comic Sans MS" pitchFamily="66" charset="0"/>
                <a:ea typeface="+mn-ea"/>
                <a:cs typeface="+mn-cs"/>
              </a:defRPr>
            </a:lvl1pPr>
            <a:lvl2pPr marL="457200" algn="l" rtl="0" fontAlgn="base">
              <a:spcBef>
                <a:spcPct val="0"/>
              </a:spcBef>
              <a:spcAft>
                <a:spcPct val="0"/>
              </a:spcAft>
              <a:defRPr sz="1000" kern="1200">
                <a:solidFill>
                  <a:schemeClr val="bg2"/>
                </a:solidFill>
                <a:latin typeface="Arial" charset="0"/>
                <a:ea typeface="+mn-ea"/>
                <a:cs typeface="Arial" charset="0"/>
              </a:defRPr>
            </a:lvl2pPr>
            <a:lvl3pPr marL="914400" algn="l" rtl="0" fontAlgn="base">
              <a:spcBef>
                <a:spcPct val="0"/>
              </a:spcBef>
              <a:spcAft>
                <a:spcPct val="0"/>
              </a:spcAft>
              <a:defRPr sz="1000" kern="1200">
                <a:solidFill>
                  <a:schemeClr val="bg2"/>
                </a:solidFill>
                <a:latin typeface="Arial" charset="0"/>
                <a:ea typeface="+mn-ea"/>
                <a:cs typeface="Arial" charset="0"/>
              </a:defRPr>
            </a:lvl3pPr>
            <a:lvl4pPr marL="1371600" algn="l" rtl="0" fontAlgn="base">
              <a:spcBef>
                <a:spcPct val="0"/>
              </a:spcBef>
              <a:spcAft>
                <a:spcPct val="0"/>
              </a:spcAft>
              <a:defRPr sz="1000" kern="1200">
                <a:solidFill>
                  <a:schemeClr val="bg2"/>
                </a:solidFill>
                <a:latin typeface="Arial" charset="0"/>
                <a:ea typeface="+mn-ea"/>
                <a:cs typeface="Arial" charset="0"/>
              </a:defRPr>
            </a:lvl4pPr>
            <a:lvl5pPr marL="1828800" algn="l" rtl="0" fontAlgn="base">
              <a:spcBef>
                <a:spcPct val="0"/>
              </a:spcBef>
              <a:spcAft>
                <a:spcPct val="0"/>
              </a:spcAft>
              <a:defRPr sz="1000" kern="1200">
                <a:solidFill>
                  <a:schemeClr val="bg2"/>
                </a:solidFill>
                <a:latin typeface="Arial" charset="0"/>
                <a:ea typeface="+mn-ea"/>
                <a:cs typeface="Arial" charset="0"/>
              </a:defRPr>
            </a:lvl5pPr>
            <a:lvl6pPr marL="2286000" algn="l" defTabSz="914400" rtl="0" eaLnBrk="1" latinLnBrk="0" hangingPunct="1">
              <a:defRPr sz="1000" kern="1200">
                <a:solidFill>
                  <a:schemeClr val="bg2"/>
                </a:solidFill>
                <a:latin typeface="Arial" charset="0"/>
                <a:ea typeface="+mn-ea"/>
                <a:cs typeface="Arial" charset="0"/>
              </a:defRPr>
            </a:lvl6pPr>
            <a:lvl7pPr marL="2743200" algn="l" defTabSz="914400" rtl="0" eaLnBrk="1" latinLnBrk="0" hangingPunct="1">
              <a:defRPr sz="1000" kern="1200">
                <a:solidFill>
                  <a:schemeClr val="bg2"/>
                </a:solidFill>
                <a:latin typeface="Arial" charset="0"/>
                <a:ea typeface="+mn-ea"/>
                <a:cs typeface="Arial" charset="0"/>
              </a:defRPr>
            </a:lvl7pPr>
            <a:lvl8pPr marL="3200400" algn="l" defTabSz="914400" rtl="0" eaLnBrk="1" latinLnBrk="0" hangingPunct="1">
              <a:defRPr sz="1000" kern="1200">
                <a:solidFill>
                  <a:schemeClr val="bg2"/>
                </a:solidFill>
                <a:latin typeface="Arial" charset="0"/>
                <a:ea typeface="+mn-ea"/>
                <a:cs typeface="Arial" charset="0"/>
              </a:defRPr>
            </a:lvl8pPr>
            <a:lvl9pPr marL="3657600" algn="l" defTabSz="914400" rtl="0" eaLnBrk="1" latinLnBrk="0" hangingPunct="1">
              <a:defRPr sz="1000" kern="1200">
                <a:solidFill>
                  <a:schemeClr val="bg2"/>
                </a:solidFill>
                <a:latin typeface="Arial" charset="0"/>
                <a:ea typeface="+mn-ea"/>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fld id="{675DBC9E-664F-46E2-AF3F-9CB91CBFFFBF}" type="slidenum">
              <a:rPr kumimoji="0" lang="en-US" sz="1200" b="0" i="0" u="none" strike="noStrike" kern="1200" cap="none" spc="0" normalizeH="0" baseline="0" noProof="0" smtClean="0">
                <a:ln>
                  <a:noFill/>
                </a:ln>
                <a:solidFill>
                  <a:schemeClr val="bg1"/>
                </a:solidFill>
                <a:effectLst/>
                <a:uLnTx/>
                <a:uFillTx/>
                <a:latin typeface="Comic Sans MS" pitchFamily="66"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16</a:t>
            </a:fld>
            <a:endParaRPr kumimoji="0" lang="en-US" sz="1200" b="0" i="0" u="none" strike="noStrike" kern="1200" cap="none" spc="0" normalizeH="0" baseline="0" noProof="0" dirty="0" smtClean="0">
              <a:ln>
                <a:noFill/>
              </a:ln>
              <a:solidFill>
                <a:schemeClr val="bg1"/>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24144357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r>
              <a:rPr lang="en-US" dirty="0">
                <a:solidFill>
                  <a:srgbClr val="00C8F3"/>
                </a:solidFill>
              </a:rPr>
              <a:t>Initial Study</a:t>
            </a:r>
          </a:p>
        </p:txBody>
      </p:sp>
      <p:sp>
        <p:nvSpPr>
          <p:cNvPr id="3" name="Content Placeholder 2"/>
          <p:cNvSpPr>
            <a:spLocks noGrp="1"/>
          </p:cNvSpPr>
          <p:nvPr>
            <p:ph idx="1"/>
          </p:nvPr>
        </p:nvSpPr>
        <p:spPr/>
        <p:txBody>
          <a:bodyPr/>
          <a:lstStyle/>
          <a:p>
            <a:r>
              <a:rPr lang="en-US" dirty="0">
                <a:solidFill>
                  <a:schemeClr val="bg1"/>
                </a:solidFill>
              </a:rPr>
              <a:t>The goal was to visually measure the variability in the routes </a:t>
            </a:r>
            <a:endParaRPr lang="en-US" dirty="0" smtClean="0">
              <a:solidFill>
                <a:schemeClr val="bg1"/>
              </a:solidFill>
            </a:endParaRPr>
          </a:p>
          <a:p>
            <a:r>
              <a:rPr lang="en-US" dirty="0" smtClean="0">
                <a:solidFill>
                  <a:schemeClr val="bg1"/>
                </a:solidFill>
              </a:rPr>
              <a:t>Provided </a:t>
            </a:r>
            <a:r>
              <a:rPr lang="en-US" dirty="0">
                <a:solidFill>
                  <a:schemeClr val="bg1"/>
                </a:solidFill>
              </a:rPr>
              <a:t>insights regarding the route variability in different geographic scales</a:t>
            </a: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4648435" y="3382109"/>
            <a:ext cx="3714169" cy="3334575"/>
          </a:xfrm>
          <a:prstGeom prst="rect">
            <a:avLst/>
          </a:prstGeom>
        </p:spPr>
      </p:pic>
      <p:pic>
        <p:nvPicPr>
          <p:cNvPr id="5" name="Picture 4"/>
          <p:cNvPicPr/>
          <p:nvPr/>
        </p:nvPicPr>
        <p:blipFill>
          <a:blip r:embed="rId4"/>
          <a:stretch>
            <a:fillRect/>
          </a:stretch>
        </p:blipFill>
        <p:spPr>
          <a:xfrm>
            <a:off x="535107" y="3382109"/>
            <a:ext cx="3405152" cy="3334575"/>
          </a:xfrm>
          <a:prstGeom prst="rect">
            <a:avLst/>
          </a:prstGeom>
        </p:spPr>
      </p:pic>
    </p:spTree>
    <p:extLst>
      <p:ext uri="{BB962C8B-B14F-4D97-AF65-F5344CB8AC3E}">
        <p14:creationId xmlns:p14="http://schemas.microsoft.com/office/powerpoint/2010/main" val="30966761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C8F3"/>
                </a:solidFill>
              </a:rPr>
              <a:t>Data preparation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28074462"/>
              </p:ext>
            </p:extLst>
          </p:nvPr>
        </p:nvGraphicFramePr>
        <p:xfrm>
          <a:off x="1865244" y="2231666"/>
          <a:ext cx="5257800" cy="1600200"/>
        </p:xfrm>
        <a:graphic>
          <a:graphicData uri="http://schemas.openxmlformats.org/drawingml/2006/table">
            <a:tbl>
              <a:tblPr firstRow="1" firstCol="1" bandRow="1">
                <a:tableStyleId>{5C22544A-7EE6-4342-B048-85BDC9FD1C3A}</a:tableStyleId>
              </a:tblPr>
              <a:tblGrid>
                <a:gridCol w="1796783"/>
                <a:gridCol w="957303"/>
                <a:gridCol w="1325496"/>
                <a:gridCol w="1178218"/>
              </a:tblGrid>
              <a:tr h="317420">
                <a:tc>
                  <a:txBody>
                    <a:bodyPr/>
                    <a:lstStyle/>
                    <a:p>
                      <a:pPr marL="0" marR="0">
                        <a:lnSpc>
                          <a:spcPct val="115000"/>
                        </a:lnSpc>
                        <a:spcBef>
                          <a:spcPts val="0"/>
                        </a:spcBef>
                        <a:spcAft>
                          <a:spcPts val="0"/>
                        </a:spcAft>
                      </a:pPr>
                      <a:r>
                        <a:rPr lang="en-US" sz="1200" dirty="0">
                          <a:solidFill>
                            <a:schemeClr val="bg1"/>
                          </a:solidFill>
                          <a:effectLst/>
                        </a:rPr>
                        <a:t> </a:t>
                      </a:r>
                      <a:endParaRPr lang="en-US" sz="1100" dirty="0">
                        <a:solidFill>
                          <a:schemeClr val="bg1"/>
                        </a:solidFill>
                        <a:effectLst/>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200" dirty="0">
                          <a:solidFill>
                            <a:schemeClr val="bg1"/>
                          </a:solidFill>
                          <a:effectLst/>
                        </a:rPr>
                        <a:t># Trips</a:t>
                      </a:r>
                      <a:endParaRPr lang="en-US" sz="1100" dirty="0">
                        <a:solidFill>
                          <a:schemeClr val="bg1"/>
                        </a:solidFill>
                        <a:effectLst/>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200" dirty="0">
                          <a:solidFill>
                            <a:schemeClr val="bg1"/>
                          </a:solidFill>
                          <a:effectLst/>
                        </a:rPr>
                        <a:t># Truck IDs</a:t>
                      </a:r>
                      <a:endParaRPr lang="en-US" sz="1100" dirty="0">
                        <a:solidFill>
                          <a:schemeClr val="bg1"/>
                        </a:solidFill>
                        <a:effectLst/>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200" dirty="0">
                          <a:solidFill>
                            <a:schemeClr val="bg1"/>
                          </a:solidFill>
                          <a:effectLst/>
                        </a:rPr>
                        <a:t># OD Pairs</a:t>
                      </a:r>
                      <a:endParaRPr lang="en-US" sz="1100" dirty="0">
                        <a:solidFill>
                          <a:schemeClr val="bg1"/>
                        </a:solidFill>
                        <a:effectLst/>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7420">
                <a:tc>
                  <a:txBody>
                    <a:bodyPr/>
                    <a:lstStyle/>
                    <a:p>
                      <a:pPr marL="0" marR="0" algn="ctr">
                        <a:lnSpc>
                          <a:spcPct val="115000"/>
                        </a:lnSpc>
                        <a:spcBef>
                          <a:spcPts val="0"/>
                        </a:spcBef>
                        <a:spcAft>
                          <a:spcPts val="0"/>
                        </a:spcAft>
                      </a:pPr>
                      <a:r>
                        <a:rPr lang="en-US" sz="1200" dirty="0">
                          <a:solidFill>
                            <a:schemeClr val="bg1"/>
                          </a:solidFill>
                          <a:effectLst/>
                        </a:rPr>
                        <a:t>Data with Spot Speed</a:t>
                      </a:r>
                      <a:endParaRPr lang="en-US" sz="1100" dirty="0">
                        <a:solidFill>
                          <a:schemeClr val="bg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200" dirty="0">
                          <a:solidFill>
                            <a:schemeClr val="bg1"/>
                          </a:solidFill>
                          <a:effectLst/>
                        </a:rPr>
                        <a:t>558,642</a:t>
                      </a:r>
                      <a:endParaRPr lang="en-US" sz="1100" dirty="0">
                        <a:solidFill>
                          <a:schemeClr val="bg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200" dirty="0">
                          <a:solidFill>
                            <a:schemeClr val="bg1"/>
                          </a:solidFill>
                          <a:effectLst/>
                        </a:rPr>
                        <a:t>11,682</a:t>
                      </a:r>
                      <a:endParaRPr lang="en-US" sz="1100" dirty="0">
                        <a:solidFill>
                          <a:schemeClr val="bg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200" dirty="0">
                          <a:solidFill>
                            <a:schemeClr val="bg1"/>
                          </a:solidFill>
                          <a:effectLst/>
                        </a:rPr>
                        <a:t>163,101</a:t>
                      </a:r>
                      <a:endParaRPr lang="en-US" sz="1100" dirty="0">
                        <a:solidFill>
                          <a:schemeClr val="bg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47940">
                <a:tc>
                  <a:txBody>
                    <a:bodyPr/>
                    <a:lstStyle/>
                    <a:p>
                      <a:pPr marL="0" marR="0" algn="ctr">
                        <a:lnSpc>
                          <a:spcPct val="115000"/>
                        </a:lnSpc>
                        <a:spcBef>
                          <a:spcPts val="0"/>
                        </a:spcBef>
                        <a:spcAft>
                          <a:spcPts val="0"/>
                        </a:spcAft>
                      </a:pPr>
                      <a:r>
                        <a:rPr lang="en-US" sz="1200" dirty="0">
                          <a:solidFill>
                            <a:schemeClr val="bg1"/>
                          </a:solidFill>
                          <a:effectLst/>
                        </a:rPr>
                        <a:t>Data without Spot Speed</a:t>
                      </a:r>
                      <a:endParaRPr lang="en-US" sz="1100" dirty="0">
                        <a:solidFill>
                          <a:schemeClr val="bg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200" dirty="0">
                          <a:solidFill>
                            <a:schemeClr val="bg1"/>
                          </a:solidFill>
                          <a:effectLst/>
                        </a:rPr>
                        <a:t>571,983</a:t>
                      </a:r>
                      <a:endParaRPr lang="en-US" sz="1100" dirty="0">
                        <a:solidFill>
                          <a:schemeClr val="bg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200" dirty="0">
                          <a:solidFill>
                            <a:schemeClr val="bg1"/>
                          </a:solidFill>
                          <a:effectLst/>
                        </a:rPr>
                        <a:t>128,251</a:t>
                      </a:r>
                      <a:endParaRPr lang="en-US" sz="1100" dirty="0">
                        <a:solidFill>
                          <a:schemeClr val="bg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200" dirty="0">
                          <a:solidFill>
                            <a:schemeClr val="bg1"/>
                          </a:solidFill>
                          <a:effectLst/>
                        </a:rPr>
                        <a:t>227,457</a:t>
                      </a:r>
                      <a:endParaRPr lang="en-US" sz="1100" dirty="0">
                        <a:solidFill>
                          <a:schemeClr val="bg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7420">
                <a:tc>
                  <a:txBody>
                    <a:bodyPr/>
                    <a:lstStyle/>
                    <a:p>
                      <a:pPr marL="0" marR="0" algn="ctr">
                        <a:lnSpc>
                          <a:spcPct val="115000"/>
                        </a:lnSpc>
                        <a:spcBef>
                          <a:spcPts val="0"/>
                        </a:spcBef>
                        <a:spcAft>
                          <a:spcPts val="0"/>
                        </a:spcAft>
                      </a:pPr>
                      <a:r>
                        <a:rPr lang="en-US" sz="1200" dirty="0">
                          <a:solidFill>
                            <a:schemeClr val="bg1"/>
                          </a:solidFill>
                          <a:effectLst/>
                        </a:rPr>
                        <a:t>Sum</a:t>
                      </a:r>
                      <a:endParaRPr lang="en-US" sz="1100" dirty="0">
                        <a:solidFill>
                          <a:schemeClr val="bg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200" dirty="0">
                          <a:solidFill>
                            <a:schemeClr val="bg1"/>
                          </a:solidFill>
                          <a:effectLst/>
                        </a:rPr>
                        <a:t>1,130,625</a:t>
                      </a:r>
                      <a:endParaRPr lang="en-US" sz="1100" dirty="0">
                        <a:solidFill>
                          <a:schemeClr val="bg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200" dirty="0">
                          <a:solidFill>
                            <a:schemeClr val="bg1"/>
                          </a:solidFill>
                          <a:effectLst/>
                        </a:rPr>
                        <a:t>139,933</a:t>
                      </a:r>
                      <a:endParaRPr lang="en-US" sz="1100" dirty="0">
                        <a:solidFill>
                          <a:schemeClr val="bg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200" dirty="0">
                          <a:solidFill>
                            <a:schemeClr val="bg1"/>
                          </a:solidFill>
                          <a:effectLst/>
                        </a:rPr>
                        <a:t>390,558</a:t>
                      </a:r>
                      <a:endParaRPr lang="en-US" sz="1100" dirty="0">
                        <a:solidFill>
                          <a:schemeClr val="bg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102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3829" y="3872948"/>
            <a:ext cx="3886200" cy="2914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64716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C8F3"/>
                </a:solidFill>
              </a:rPr>
              <a:t>Map matching</a:t>
            </a:r>
            <a:endParaRPr lang="en-US" dirty="0">
              <a:solidFill>
                <a:srgbClr val="00C8F3"/>
              </a:solidFill>
            </a:endParaRPr>
          </a:p>
        </p:txBody>
      </p:sp>
      <p:sp>
        <p:nvSpPr>
          <p:cNvPr id="3" name="Content Placeholder 2"/>
          <p:cNvSpPr>
            <a:spLocks noGrp="1"/>
          </p:cNvSpPr>
          <p:nvPr>
            <p:ph idx="1"/>
          </p:nvPr>
        </p:nvSpPr>
        <p:spPr/>
        <p:txBody>
          <a:bodyPr/>
          <a:lstStyle/>
          <a:p>
            <a:r>
              <a:rPr lang="en-US" dirty="0" smtClean="0">
                <a:solidFill>
                  <a:schemeClr val="bg1"/>
                </a:solidFill>
              </a:rPr>
              <a:t>GPS points must be matched with the correct link</a:t>
            </a:r>
          </a:p>
          <a:p>
            <a:endParaRPr lang="en-US" dirty="0">
              <a:solidFill>
                <a:schemeClr val="bg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2075" y="2971800"/>
            <a:ext cx="6419850" cy="223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08496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C8F3"/>
                </a:solidFill>
              </a:rPr>
              <a:t>Outline</a:t>
            </a:r>
          </a:p>
        </p:txBody>
      </p:sp>
      <p:sp>
        <p:nvSpPr>
          <p:cNvPr id="3" name="Content Placeholder 2"/>
          <p:cNvSpPr>
            <a:spLocks noGrp="1"/>
          </p:cNvSpPr>
          <p:nvPr>
            <p:ph idx="1"/>
          </p:nvPr>
        </p:nvSpPr>
        <p:spPr/>
        <p:txBody>
          <a:bodyPr/>
          <a:lstStyle/>
          <a:p>
            <a:r>
              <a:rPr lang="en-US" dirty="0" smtClean="0">
                <a:solidFill>
                  <a:schemeClr val="bg1"/>
                </a:solidFill>
              </a:rPr>
              <a:t>ATRI Data Overview</a:t>
            </a:r>
          </a:p>
          <a:p>
            <a:r>
              <a:rPr lang="en-US" dirty="0">
                <a:solidFill>
                  <a:schemeClr val="bg1"/>
                </a:solidFill>
              </a:rPr>
              <a:t>Initial Study</a:t>
            </a:r>
          </a:p>
          <a:p>
            <a:r>
              <a:rPr lang="en-US" dirty="0">
                <a:solidFill>
                  <a:schemeClr val="bg1"/>
                </a:solidFill>
              </a:rPr>
              <a:t>Data Preparation</a:t>
            </a:r>
          </a:p>
          <a:p>
            <a:r>
              <a:rPr lang="en-US" dirty="0" smtClean="0">
                <a:solidFill>
                  <a:schemeClr val="bg1"/>
                </a:solidFill>
              </a:rPr>
              <a:t>Map Matching</a:t>
            </a:r>
            <a:endParaRPr lang="en-US" dirty="0">
              <a:solidFill>
                <a:schemeClr val="bg1"/>
              </a:solidFill>
            </a:endParaRPr>
          </a:p>
          <a:p>
            <a:r>
              <a:rPr lang="en-US" dirty="0" smtClean="0">
                <a:solidFill>
                  <a:schemeClr val="bg1"/>
                </a:solidFill>
              </a:rPr>
              <a:t>Discussion</a:t>
            </a:r>
            <a:endParaRPr lang="en-US" dirty="0">
              <a:solidFill>
                <a:schemeClr val="bg1"/>
              </a:solidFill>
            </a:endParaRPr>
          </a:p>
        </p:txBody>
      </p:sp>
    </p:spTree>
    <p:extLst>
      <p:ext uri="{BB962C8B-B14F-4D97-AF65-F5344CB8AC3E}">
        <p14:creationId xmlns:p14="http://schemas.microsoft.com/office/powerpoint/2010/main" val="27048029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052961"/>
            <a:ext cx="4876800" cy="4500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a:spLocks noGrp="1"/>
          </p:cNvSpPr>
          <p:nvPr>
            <p:ph type="title"/>
          </p:nvPr>
        </p:nvSpPr>
        <p:spPr>
          <a:xfrm>
            <a:off x="768096" y="585216"/>
            <a:ext cx="7290054" cy="1499616"/>
          </a:xfrm>
        </p:spPr>
        <p:txBody>
          <a:bodyPr>
            <a:normAutofit/>
          </a:bodyPr>
          <a:lstStyle/>
          <a:p>
            <a:r>
              <a:rPr lang="en-US" dirty="0" smtClean="0">
                <a:solidFill>
                  <a:srgbClr val="00C8F3"/>
                </a:solidFill>
              </a:rPr>
              <a:t>Map matching</a:t>
            </a:r>
            <a:endParaRPr lang="en-US" dirty="0">
              <a:solidFill>
                <a:srgbClr val="00C8F3"/>
              </a:solidFill>
            </a:endParaRPr>
          </a:p>
        </p:txBody>
      </p:sp>
    </p:spTree>
    <p:extLst>
      <p:ext uri="{BB962C8B-B14F-4D97-AF65-F5344CB8AC3E}">
        <p14:creationId xmlns:p14="http://schemas.microsoft.com/office/powerpoint/2010/main" val="12771479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C8F3"/>
                </a:solidFill>
              </a:rPr>
              <a:t>Map matching</a:t>
            </a:r>
            <a:endParaRPr lang="en-US" dirty="0">
              <a:solidFill>
                <a:srgbClr val="00C8F3"/>
              </a:solidFill>
            </a:endParaRPr>
          </a:p>
        </p:txBody>
      </p:sp>
      <p:pic>
        <p:nvPicPr>
          <p:cNvPr id="4" name="Picture 3"/>
          <p:cNvPicPr/>
          <p:nvPr/>
        </p:nvPicPr>
        <p:blipFill>
          <a:blip r:embed="rId3"/>
          <a:stretch>
            <a:fillRect/>
          </a:stretch>
        </p:blipFill>
        <p:spPr>
          <a:xfrm>
            <a:off x="2286000" y="2133600"/>
            <a:ext cx="4572000" cy="4343400"/>
          </a:xfrm>
          <a:prstGeom prst="rect">
            <a:avLst/>
          </a:prstGeom>
        </p:spPr>
      </p:pic>
    </p:spTree>
    <p:extLst>
      <p:ext uri="{BB962C8B-B14F-4D97-AF65-F5344CB8AC3E}">
        <p14:creationId xmlns:p14="http://schemas.microsoft.com/office/powerpoint/2010/main" val="28603838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C8F3"/>
                </a:solidFill>
              </a:rPr>
              <a:t>Map matching</a:t>
            </a:r>
            <a:endParaRPr lang="en-US" dirty="0">
              <a:solidFill>
                <a:srgbClr val="00C8F3"/>
              </a:solidFill>
            </a:endParaRPr>
          </a:p>
        </p:txBody>
      </p:sp>
      <p:pic>
        <p:nvPicPr>
          <p:cNvPr id="4" name="Picture 3"/>
          <p:cNvPicPr/>
          <p:nvPr/>
        </p:nvPicPr>
        <p:blipFill>
          <a:blip r:embed="rId3"/>
          <a:stretch>
            <a:fillRect/>
          </a:stretch>
        </p:blipFill>
        <p:spPr>
          <a:xfrm>
            <a:off x="4869032" y="2514600"/>
            <a:ext cx="3863975" cy="3276600"/>
          </a:xfrm>
          <a:prstGeom prst="rect">
            <a:avLst/>
          </a:prstGeom>
        </p:spPr>
      </p:pic>
      <p:sp>
        <p:nvSpPr>
          <p:cNvPr id="5" name="Oval 4"/>
          <p:cNvSpPr/>
          <p:nvPr/>
        </p:nvSpPr>
        <p:spPr>
          <a:xfrm>
            <a:off x="5943600" y="3733800"/>
            <a:ext cx="1143000" cy="11430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6" name="Picture 5"/>
          <p:cNvPicPr/>
          <p:nvPr/>
        </p:nvPicPr>
        <p:blipFill>
          <a:blip r:embed="rId4"/>
          <a:stretch>
            <a:fillRect/>
          </a:stretch>
        </p:blipFill>
        <p:spPr>
          <a:xfrm>
            <a:off x="1143000" y="2523478"/>
            <a:ext cx="3534052" cy="3267722"/>
          </a:xfrm>
          <a:prstGeom prst="rect">
            <a:avLst/>
          </a:prstGeom>
        </p:spPr>
      </p:pic>
      <p:sp>
        <p:nvSpPr>
          <p:cNvPr id="7" name="Oval 6"/>
          <p:cNvSpPr/>
          <p:nvPr/>
        </p:nvSpPr>
        <p:spPr>
          <a:xfrm>
            <a:off x="2362200" y="3808003"/>
            <a:ext cx="357505" cy="36576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Tree>
    <p:extLst>
      <p:ext uri="{BB962C8B-B14F-4D97-AF65-F5344CB8AC3E}">
        <p14:creationId xmlns:p14="http://schemas.microsoft.com/office/powerpoint/2010/main" val="34396749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C8F3"/>
                </a:solidFill>
              </a:rPr>
              <a:t>Map matching</a:t>
            </a:r>
            <a:endParaRPr lang="en-US" dirty="0">
              <a:solidFill>
                <a:srgbClr val="00C8F3"/>
              </a:solidFill>
            </a:endParaRPr>
          </a:p>
        </p:txBody>
      </p:sp>
      <p:pic>
        <p:nvPicPr>
          <p:cNvPr id="4" name="Picture 3"/>
          <p:cNvPicPr/>
          <p:nvPr/>
        </p:nvPicPr>
        <p:blipFill>
          <a:blip r:embed="rId3"/>
          <a:stretch>
            <a:fillRect/>
          </a:stretch>
        </p:blipFill>
        <p:spPr>
          <a:xfrm>
            <a:off x="2059304" y="2743200"/>
            <a:ext cx="5025390" cy="3357245"/>
          </a:xfrm>
          <a:prstGeom prst="rect">
            <a:avLst/>
          </a:prstGeom>
        </p:spPr>
      </p:pic>
      <p:sp>
        <p:nvSpPr>
          <p:cNvPr id="5" name="Oval 4"/>
          <p:cNvSpPr/>
          <p:nvPr/>
        </p:nvSpPr>
        <p:spPr>
          <a:xfrm>
            <a:off x="3276600" y="3505200"/>
            <a:ext cx="1075055" cy="114808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Tree>
    <p:extLst>
      <p:ext uri="{BB962C8B-B14F-4D97-AF65-F5344CB8AC3E}">
        <p14:creationId xmlns:p14="http://schemas.microsoft.com/office/powerpoint/2010/main" val="20715943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C8F3"/>
                </a:solidFill>
              </a:rPr>
              <a:t>Discussion</a:t>
            </a:r>
          </a:p>
        </p:txBody>
      </p:sp>
      <p:sp>
        <p:nvSpPr>
          <p:cNvPr id="3" name="Content Placeholder 2"/>
          <p:cNvSpPr>
            <a:spLocks noGrp="1"/>
          </p:cNvSpPr>
          <p:nvPr>
            <p:ph idx="1"/>
          </p:nvPr>
        </p:nvSpPr>
        <p:spPr/>
        <p:txBody>
          <a:bodyPr>
            <a:normAutofit/>
          </a:bodyPr>
          <a:lstStyle/>
          <a:p>
            <a:r>
              <a:rPr lang="en-US" dirty="0" smtClean="0">
                <a:solidFill>
                  <a:schemeClr val="bg1"/>
                </a:solidFill>
              </a:rPr>
              <a:t>No information on the decision maker</a:t>
            </a:r>
          </a:p>
          <a:p>
            <a:r>
              <a:rPr lang="en-US" dirty="0" smtClean="0">
                <a:solidFill>
                  <a:schemeClr val="bg1"/>
                </a:solidFill>
              </a:rPr>
              <a:t>Minimum travel time assumption</a:t>
            </a:r>
          </a:p>
          <a:p>
            <a:pPr lvl="1"/>
            <a:r>
              <a:rPr lang="en-US" dirty="0" smtClean="0">
                <a:solidFill>
                  <a:schemeClr val="bg1"/>
                </a:solidFill>
              </a:rPr>
              <a:t>Relying on network analyst for getting the routes</a:t>
            </a:r>
          </a:p>
          <a:p>
            <a:r>
              <a:rPr lang="en-US" dirty="0" smtClean="0">
                <a:solidFill>
                  <a:schemeClr val="bg1"/>
                </a:solidFill>
              </a:rPr>
              <a:t>Smaller trips within a major trip</a:t>
            </a:r>
          </a:p>
          <a:p>
            <a:pPr lvl="1"/>
            <a:r>
              <a:rPr lang="en-US" dirty="0" smtClean="0">
                <a:solidFill>
                  <a:schemeClr val="bg1"/>
                </a:solidFill>
              </a:rPr>
              <a:t>Removing GPS point with spot speed &lt; 20 mph </a:t>
            </a:r>
            <a:r>
              <a:rPr lang="en-US" dirty="0" smtClean="0">
                <a:solidFill>
                  <a:schemeClr val="bg1"/>
                </a:solidFill>
              </a:rPr>
              <a:t>?</a:t>
            </a:r>
            <a:endParaRPr lang="en-US" dirty="0" smtClean="0">
              <a:solidFill>
                <a:schemeClr val="bg1"/>
              </a:solidFill>
            </a:endParaRPr>
          </a:p>
          <a:p>
            <a:r>
              <a:rPr lang="en-US" dirty="0" smtClean="0">
                <a:solidFill>
                  <a:schemeClr val="bg1"/>
                </a:solidFill>
              </a:rPr>
              <a:t>Building the choice set</a:t>
            </a:r>
          </a:p>
          <a:p>
            <a:pPr lvl="1"/>
            <a:r>
              <a:rPr lang="en-US" dirty="0" smtClean="0">
                <a:solidFill>
                  <a:schemeClr val="bg1"/>
                </a:solidFill>
              </a:rPr>
              <a:t>Does this data represent the choice set?</a:t>
            </a:r>
          </a:p>
          <a:p>
            <a:r>
              <a:rPr lang="en-US" dirty="0" smtClean="0">
                <a:solidFill>
                  <a:schemeClr val="bg1"/>
                </a:solidFill>
              </a:rPr>
              <a:t>Map-matching</a:t>
            </a:r>
          </a:p>
          <a:p>
            <a:pPr lvl="1"/>
            <a:r>
              <a:rPr lang="en-US" dirty="0" smtClean="0">
                <a:solidFill>
                  <a:schemeClr val="bg1"/>
                </a:solidFill>
              </a:rPr>
              <a:t>Is it really necessary?</a:t>
            </a:r>
            <a:endParaRPr lang="en-US" dirty="0">
              <a:solidFill>
                <a:schemeClr val="bg1"/>
              </a:solidFill>
            </a:endParaRPr>
          </a:p>
        </p:txBody>
      </p:sp>
    </p:spTree>
    <p:extLst>
      <p:ext uri="{BB962C8B-B14F-4D97-AF65-F5344CB8AC3E}">
        <p14:creationId xmlns:p14="http://schemas.microsoft.com/office/powerpoint/2010/main" val="6404740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C8F3"/>
                </a:solidFill>
              </a:rPr>
              <a:t>Acknowledgements</a:t>
            </a:r>
          </a:p>
        </p:txBody>
      </p:sp>
      <p:sp>
        <p:nvSpPr>
          <p:cNvPr id="3" name="Content Placeholder 2"/>
          <p:cNvSpPr>
            <a:spLocks noGrp="1"/>
          </p:cNvSpPr>
          <p:nvPr>
            <p:ph idx="1"/>
          </p:nvPr>
        </p:nvSpPr>
        <p:spPr/>
        <p:txBody>
          <a:bodyPr>
            <a:normAutofit fontScale="92500" lnSpcReduction="10000"/>
          </a:bodyPr>
          <a:lstStyle/>
          <a:p>
            <a:pPr marL="254000" lvl="0" indent="-254000" defTabSz="809625" fontAlgn="base">
              <a:lnSpc>
                <a:spcPct val="94000"/>
              </a:lnSpc>
              <a:spcBef>
                <a:spcPct val="100000"/>
              </a:spcBef>
              <a:spcAft>
                <a:spcPct val="0"/>
              </a:spcAft>
              <a:buClr>
                <a:srgbClr val="A80534"/>
              </a:buClr>
              <a:buSzPct val="80000"/>
              <a:buFont typeface="Wingdings" pitchFamily="2" charset="2"/>
              <a:buChar char="§"/>
              <a:defRPr/>
            </a:pPr>
            <a:r>
              <a:rPr lang="en-US" sz="1600" kern="0" dirty="0">
                <a:solidFill>
                  <a:schemeClr val="bg1"/>
                </a:solidFill>
                <a:latin typeface="Arial"/>
              </a:rPr>
              <a:t>Florida Department of Transportation</a:t>
            </a:r>
          </a:p>
          <a:p>
            <a:pPr marL="606425" lvl="1" indent="-252413" defTabSz="809625" fontAlgn="base">
              <a:lnSpc>
                <a:spcPct val="94000"/>
              </a:lnSpc>
              <a:spcBef>
                <a:spcPct val="40000"/>
              </a:spcBef>
              <a:spcAft>
                <a:spcPct val="0"/>
              </a:spcAft>
              <a:buClr>
                <a:srgbClr val="000000"/>
              </a:buClr>
              <a:buFontTx/>
              <a:buChar char="•"/>
              <a:defRPr/>
            </a:pPr>
            <a:r>
              <a:rPr lang="en-US" kern="0" dirty="0">
                <a:solidFill>
                  <a:schemeClr val="bg1"/>
                </a:solidFill>
                <a:latin typeface="Arial"/>
              </a:rPr>
              <a:t>Frank Tabatabaee, Thomas Hill, Ed Hutchinson</a:t>
            </a:r>
          </a:p>
          <a:p>
            <a:pPr marL="254000" lvl="0" indent="-254000" defTabSz="809625" fontAlgn="base">
              <a:lnSpc>
                <a:spcPct val="94000"/>
              </a:lnSpc>
              <a:spcBef>
                <a:spcPct val="100000"/>
              </a:spcBef>
              <a:spcAft>
                <a:spcPct val="0"/>
              </a:spcAft>
              <a:buClr>
                <a:srgbClr val="A80534"/>
              </a:buClr>
              <a:buSzPct val="80000"/>
              <a:buFont typeface="Wingdings" pitchFamily="2" charset="2"/>
              <a:buChar char="§"/>
              <a:defRPr/>
            </a:pPr>
            <a:r>
              <a:rPr lang="en-US" sz="1600" kern="0" dirty="0">
                <a:solidFill>
                  <a:schemeClr val="bg1"/>
                </a:solidFill>
                <a:latin typeface="Arial"/>
              </a:rPr>
              <a:t>Vidya Mysore – FHWA</a:t>
            </a:r>
          </a:p>
          <a:p>
            <a:pPr marL="254000" lvl="0" indent="-254000" defTabSz="809625" fontAlgn="base">
              <a:lnSpc>
                <a:spcPct val="94000"/>
              </a:lnSpc>
              <a:spcBef>
                <a:spcPct val="100000"/>
              </a:spcBef>
              <a:spcAft>
                <a:spcPct val="0"/>
              </a:spcAft>
              <a:buClr>
                <a:srgbClr val="A80534"/>
              </a:buClr>
              <a:buSzPct val="80000"/>
              <a:buFont typeface="Wingdings" pitchFamily="2" charset="2"/>
              <a:buChar char="§"/>
              <a:defRPr/>
            </a:pPr>
            <a:r>
              <a:rPr lang="en-US" sz="1600" kern="0" dirty="0">
                <a:solidFill>
                  <a:schemeClr val="bg1"/>
                </a:solidFill>
                <a:latin typeface="Arial"/>
              </a:rPr>
              <a:t>American Transportation Research Institute (ATRI)</a:t>
            </a:r>
          </a:p>
          <a:p>
            <a:pPr marL="606425" lvl="1" indent="-252413" defTabSz="809625" fontAlgn="base">
              <a:lnSpc>
                <a:spcPct val="94000"/>
              </a:lnSpc>
              <a:spcBef>
                <a:spcPct val="40000"/>
              </a:spcBef>
              <a:spcAft>
                <a:spcPct val="0"/>
              </a:spcAft>
              <a:buClr>
                <a:srgbClr val="000000"/>
              </a:buClr>
              <a:buFontTx/>
              <a:buChar char="•"/>
              <a:defRPr/>
            </a:pPr>
            <a:r>
              <a:rPr lang="en-US" kern="0" dirty="0">
                <a:solidFill>
                  <a:schemeClr val="bg1"/>
                </a:solidFill>
                <a:latin typeface="Arial"/>
              </a:rPr>
              <a:t>Jeff Short, Lisa Park, Dave Pierce, Dan Murray</a:t>
            </a:r>
          </a:p>
          <a:p>
            <a:pPr marL="254000" lvl="0" indent="-254000" defTabSz="809625" fontAlgn="base">
              <a:lnSpc>
                <a:spcPct val="94000"/>
              </a:lnSpc>
              <a:spcBef>
                <a:spcPct val="100000"/>
              </a:spcBef>
              <a:spcAft>
                <a:spcPct val="0"/>
              </a:spcAft>
              <a:buClr>
                <a:srgbClr val="A80534"/>
              </a:buClr>
              <a:buSzPct val="80000"/>
              <a:buFont typeface="Wingdings" pitchFamily="2" charset="2"/>
              <a:buChar char="§"/>
              <a:defRPr/>
            </a:pPr>
            <a:r>
              <a:rPr lang="en-US" sz="1600" kern="0" dirty="0">
                <a:solidFill>
                  <a:schemeClr val="bg1"/>
                </a:solidFill>
                <a:latin typeface="Arial"/>
              </a:rPr>
              <a:t>Current and former USF Students</a:t>
            </a:r>
          </a:p>
          <a:p>
            <a:pPr marL="606425" lvl="1" indent="-252413" defTabSz="809625" fontAlgn="base">
              <a:lnSpc>
                <a:spcPct val="94000"/>
              </a:lnSpc>
              <a:spcBef>
                <a:spcPct val="40000"/>
              </a:spcBef>
              <a:spcAft>
                <a:spcPct val="0"/>
              </a:spcAft>
              <a:buClr>
                <a:srgbClr val="000000"/>
              </a:buClr>
              <a:buFontTx/>
              <a:buChar char="•"/>
              <a:defRPr/>
            </a:pPr>
            <a:r>
              <a:rPr lang="en-US" kern="0" dirty="0">
                <a:solidFill>
                  <a:schemeClr val="bg1"/>
                </a:solidFill>
                <a:latin typeface="Arial"/>
              </a:rPr>
              <a:t>Aayush Thakur</a:t>
            </a:r>
          </a:p>
          <a:p>
            <a:pPr marL="606425" lvl="1" indent="-252413" defTabSz="809625" fontAlgn="base">
              <a:lnSpc>
                <a:spcPct val="94000"/>
              </a:lnSpc>
              <a:spcBef>
                <a:spcPct val="40000"/>
              </a:spcBef>
              <a:spcAft>
                <a:spcPct val="0"/>
              </a:spcAft>
              <a:buClr>
                <a:srgbClr val="000000"/>
              </a:buClr>
              <a:buFontTx/>
              <a:buChar char="•"/>
              <a:defRPr/>
            </a:pPr>
            <a:r>
              <a:rPr lang="en-US" kern="0" dirty="0">
                <a:solidFill>
                  <a:schemeClr val="bg1"/>
                </a:solidFill>
                <a:latin typeface="Arial"/>
              </a:rPr>
              <a:t>Akbar Zanjani</a:t>
            </a:r>
          </a:p>
          <a:p>
            <a:pPr marL="606425" lvl="1" indent="-252413" defTabSz="809625" fontAlgn="base">
              <a:lnSpc>
                <a:spcPct val="94000"/>
              </a:lnSpc>
              <a:spcBef>
                <a:spcPct val="40000"/>
              </a:spcBef>
              <a:spcAft>
                <a:spcPct val="0"/>
              </a:spcAft>
              <a:buClr>
                <a:srgbClr val="000000"/>
              </a:buClr>
              <a:buFontTx/>
              <a:buChar char="•"/>
              <a:defRPr/>
            </a:pPr>
            <a:r>
              <a:rPr lang="en-US" kern="0" dirty="0">
                <a:solidFill>
                  <a:schemeClr val="bg1"/>
                </a:solidFill>
                <a:latin typeface="Arial"/>
              </a:rPr>
              <a:t>Mohammadreza Kamali</a:t>
            </a:r>
          </a:p>
          <a:p>
            <a:pPr marL="606425" lvl="1" indent="-252413" defTabSz="809625" fontAlgn="base">
              <a:lnSpc>
                <a:spcPct val="94000"/>
              </a:lnSpc>
              <a:spcBef>
                <a:spcPct val="40000"/>
              </a:spcBef>
              <a:spcAft>
                <a:spcPct val="0"/>
              </a:spcAft>
              <a:buClr>
                <a:srgbClr val="000000"/>
              </a:buClr>
              <a:buFontTx/>
              <a:buChar char="•"/>
              <a:defRPr/>
            </a:pPr>
            <a:r>
              <a:rPr lang="en-US" kern="0" dirty="0">
                <a:solidFill>
                  <a:schemeClr val="bg1"/>
                </a:solidFill>
                <a:latin typeface="Arial"/>
              </a:rPr>
              <a:t>Anissa Irmania</a:t>
            </a:r>
          </a:p>
          <a:p>
            <a:pPr marL="606425" lvl="1" indent="-252413" defTabSz="809625" fontAlgn="base">
              <a:lnSpc>
                <a:spcPct val="94000"/>
              </a:lnSpc>
              <a:spcBef>
                <a:spcPct val="40000"/>
              </a:spcBef>
              <a:spcAft>
                <a:spcPct val="0"/>
              </a:spcAft>
              <a:buClr>
                <a:srgbClr val="000000"/>
              </a:buClr>
              <a:buFontTx/>
              <a:buChar char="•"/>
              <a:defRPr/>
            </a:pPr>
            <a:r>
              <a:rPr lang="en-US" kern="0" dirty="0">
                <a:solidFill>
                  <a:schemeClr val="bg1"/>
                </a:solidFill>
                <a:latin typeface="Arial"/>
              </a:rPr>
              <a:t>Vaibhav Rastogi</a:t>
            </a:r>
          </a:p>
          <a:p>
            <a:pPr marL="606425" lvl="1" indent="-252413" defTabSz="809625" fontAlgn="base">
              <a:lnSpc>
                <a:spcPct val="94000"/>
              </a:lnSpc>
              <a:spcBef>
                <a:spcPct val="40000"/>
              </a:spcBef>
              <a:spcAft>
                <a:spcPct val="0"/>
              </a:spcAft>
              <a:buClr>
                <a:srgbClr val="000000"/>
              </a:buClr>
              <a:buFontTx/>
              <a:buChar char="•"/>
              <a:defRPr/>
            </a:pPr>
            <a:r>
              <a:rPr lang="en-US" kern="0" dirty="0">
                <a:solidFill>
                  <a:schemeClr val="bg1"/>
                </a:solidFill>
                <a:latin typeface="Arial"/>
              </a:rPr>
              <a:t>Jonathan Koons</a:t>
            </a:r>
          </a:p>
          <a:p>
            <a:endParaRPr lang="en-US" dirty="0">
              <a:solidFill>
                <a:schemeClr val="bg1"/>
              </a:solidFill>
            </a:endParaRPr>
          </a:p>
        </p:txBody>
      </p:sp>
    </p:spTree>
    <p:extLst>
      <p:ext uri="{BB962C8B-B14F-4D97-AF65-F5344CB8AC3E}">
        <p14:creationId xmlns:p14="http://schemas.microsoft.com/office/powerpoint/2010/main" val="25076077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6834" y="1481855"/>
            <a:ext cx="4731821" cy="1289554"/>
          </a:xfrm>
        </p:spPr>
        <p:txBody>
          <a:bodyPr>
            <a:normAutofit/>
          </a:bodyPr>
          <a:lstStyle/>
          <a:p>
            <a:r>
              <a:rPr lang="en-US" dirty="0" smtClean="0">
                <a:solidFill>
                  <a:schemeClr val="bg1"/>
                </a:solidFill>
              </a:rPr>
              <a:t>CONTACT</a:t>
            </a:r>
            <a:endParaRPr lang="en-US" dirty="0">
              <a:solidFill>
                <a:schemeClr val="bg1"/>
              </a:solidFill>
            </a:endParaRPr>
          </a:p>
        </p:txBody>
      </p:sp>
      <p:sp>
        <p:nvSpPr>
          <p:cNvPr id="3" name="Subtitle 2"/>
          <p:cNvSpPr>
            <a:spLocks noGrp="1"/>
          </p:cNvSpPr>
          <p:nvPr>
            <p:ph type="subTitle" idx="1"/>
          </p:nvPr>
        </p:nvSpPr>
        <p:spPr>
          <a:xfrm>
            <a:off x="2060342" y="2322414"/>
            <a:ext cx="3483568" cy="2460697"/>
          </a:xfrm>
        </p:spPr>
        <p:txBody>
          <a:bodyPr>
            <a:normAutofit/>
          </a:bodyPr>
          <a:lstStyle/>
          <a:p>
            <a:pPr algn="r"/>
            <a:r>
              <a:rPr lang="en-US" sz="1800" b="1" dirty="0" smtClean="0">
                <a:solidFill>
                  <a:schemeClr val="bg1"/>
                </a:solidFill>
              </a:rPr>
              <a:t>Abdul Pinjari</a:t>
            </a:r>
          </a:p>
          <a:p>
            <a:pPr algn="r"/>
            <a:r>
              <a:rPr lang="en-US" dirty="0">
                <a:solidFill>
                  <a:schemeClr val="bg1"/>
                </a:solidFill>
              </a:rPr>
              <a:t>apinjari@usf.edu</a:t>
            </a:r>
          </a:p>
          <a:p>
            <a:pPr algn="r"/>
            <a:r>
              <a:rPr lang="en-US" sz="1800" b="1" dirty="0" smtClean="0">
                <a:solidFill>
                  <a:schemeClr val="bg1"/>
                </a:solidFill>
              </a:rPr>
              <a:t>Maz Kamali</a:t>
            </a:r>
          </a:p>
          <a:p>
            <a:pPr algn="r"/>
            <a:r>
              <a:rPr lang="en-US" dirty="0">
                <a:solidFill>
                  <a:schemeClr val="bg1"/>
                </a:solidFill>
              </a:rPr>
              <a:t>mkamali@mail.usf.edu</a:t>
            </a:r>
          </a:p>
          <a:p>
            <a:pPr algn="r"/>
            <a:r>
              <a:rPr lang="en-US" sz="1800" b="1" dirty="0" smtClean="0">
                <a:solidFill>
                  <a:schemeClr val="bg1"/>
                </a:solidFill>
              </a:rPr>
              <a:t>Krishnan Viswanathan</a:t>
            </a:r>
            <a:endParaRPr lang="en-US" sz="1800" b="1" dirty="0">
              <a:solidFill>
                <a:schemeClr val="bg1"/>
              </a:solidFill>
            </a:endParaRPr>
          </a:p>
          <a:p>
            <a:pPr algn="r"/>
            <a:r>
              <a:rPr lang="en-US" dirty="0" smtClean="0">
                <a:solidFill>
                  <a:schemeClr val="bg1"/>
                </a:solidFill>
              </a:rPr>
              <a:t>viswanathank@cdmsmith.com</a:t>
            </a:r>
            <a:endParaRPr lang="en-US" dirty="0">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39704" y="1812198"/>
            <a:ext cx="902970" cy="45148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23932" y="1846696"/>
            <a:ext cx="811652" cy="35876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65381" y="1848184"/>
            <a:ext cx="534445" cy="391619"/>
          </a:xfrm>
          <a:prstGeom prst="rect">
            <a:avLst/>
          </a:prstGeom>
        </p:spPr>
      </p:pic>
      <p:sp>
        <p:nvSpPr>
          <p:cNvPr id="7" name="Rectangle 6"/>
          <p:cNvSpPr/>
          <p:nvPr/>
        </p:nvSpPr>
        <p:spPr>
          <a:xfrm>
            <a:off x="5508656" y="1846696"/>
            <a:ext cx="45719" cy="4757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197244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pPr algn="l"/>
            <a:r>
              <a:rPr lang="en-US" dirty="0">
                <a:solidFill>
                  <a:srgbClr val="00C8F3"/>
                </a:solidFill>
              </a:rPr>
              <a:t>ATRI’s Truck GPS Dataset</a:t>
            </a:r>
          </a:p>
        </p:txBody>
      </p:sp>
      <p:sp>
        <p:nvSpPr>
          <p:cNvPr id="2" name="Content Placeholder 1"/>
          <p:cNvSpPr>
            <a:spLocks noGrp="1"/>
          </p:cNvSpPr>
          <p:nvPr>
            <p:ph idx="1"/>
          </p:nvPr>
        </p:nvSpPr>
        <p:spPr>
          <a:xfrm>
            <a:off x="768095" y="2286000"/>
            <a:ext cx="8059381" cy="4448908"/>
          </a:xfrm>
        </p:spPr>
        <p:txBody>
          <a:bodyPr>
            <a:normAutofit/>
          </a:bodyPr>
          <a:lstStyle/>
          <a:p>
            <a:pPr marL="254000" lvl="0" indent="-254000" defTabSz="809625" fontAlgn="base">
              <a:lnSpc>
                <a:spcPct val="94000"/>
              </a:lnSpc>
              <a:spcBef>
                <a:spcPct val="100000"/>
              </a:spcBef>
              <a:spcAft>
                <a:spcPct val="0"/>
              </a:spcAft>
              <a:buClr>
                <a:srgbClr val="A80534"/>
              </a:buClr>
              <a:buSzPct val="80000"/>
              <a:buFont typeface="Wingdings" pitchFamily="2" charset="2"/>
              <a:buChar char="§"/>
              <a:defRPr/>
            </a:pPr>
            <a:r>
              <a:rPr lang="en-US" sz="1400" kern="0" dirty="0">
                <a:solidFill>
                  <a:schemeClr val="bg1"/>
                </a:solidFill>
                <a:latin typeface="Arial"/>
              </a:rPr>
              <a:t>The ATRI-FPM initiative beginning in 2001</a:t>
            </a:r>
          </a:p>
          <a:p>
            <a:pPr marL="606425" lvl="1" indent="-252413" defTabSz="809625" fontAlgn="base">
              <a:lnSpc>
                <a:spcPct val="94000"/>
              </a:lnSpc>
              <a:spcBef>
                <a:spcPct val="40000"/>
              </a:spcBef>
              <a:spcAft>
                <a:spcPct val="0"/>
              </a:spcAft>
              <a:buClr>
                <a:srgbClr val="000000"/>
              </a:buClr>
              <a:buFontTx/>
              <a:buChar char="•"/>
              <a:defRPr/>
            </a:pPr>
            <a:r>
              <a:rPr lang="en-US" sz="1400" kern="0" dirty="0">
                <a:solidFill>
                  <a:schemeClr val="bg1"/>
                </a:solidFill>
                <a:latin typeface="Arial"/>
              </a:rPr>
              <a:t>Joint venture by ATRI and FHWA for monitoring freight performance on key corridors</a:t>
            </a:r>
          </a:p>
          <a:p>
            <a:pPr marL="606425" lvl="1" indent="-252413" defTabSz="809625" fontAlgn="base">
              <a:lnSpc>
                <a:spcPct val="94000"/>
              </a:lnSpc>
              <a:spcBef>
                <a:spcPct val="40000"/>
              </a:spcBef>
              <a:spcAft>
                <a:spcPct val="0"/>
              </a:spcAft>
              <a:buClr>
                <a:srgbClr val="000000"/>
              </a:buClr>
              <a:buFontTx/>
              <a:buChar char="•"/>
              <a:defRPr/>
            </a:pPr>
            <a:r>
              <a:rPr lang="en-US" sz="1400" kern="0" dirty="0">
                <a:solidFill>
                  <a:schemeClr val="bg1"/>
                </a:solidFill>
                <a:latin typeface="Arial"/>
              </a:rPr>
              <a:t>Satellite data from trucking companies who use GPS to monitor their fleet</a:t>
            </a:r>
          </a:p>
          <a:p>
            <a:pPr marL="606425" lvl="1" indent="-252413" defTabSz="809625" fontAlgn="base">
              <a:lnSpc>
                <a:spcPct val="94000"/>
              </a:lnSpc>
              <a:spcBef>
                <a:spcPct val="40000"/>
              </a:spcBef>
              <a:spcAft>
                <a:spcPct val="0"/>
              </a:spcAft>
              <a:buClr>
                <a:srgbClr val="000000"/>
              </a:buClr>
              <a:buFontTx/>
              <a:buChar char="•"/>
              <a:defRPr/>
            </a:pPr>
            <a:r>
              <a:rPr lang="en-US" sz="1400" kern="0" dirty="0">
                <a:solidFill>
                  <a:schemeClr val="bg1"/>
                </a:solidFill>
                <a:latin typeface="Arial"/>
              </a:rPr>
              <a:t>“Big Data” real-time data streams reaching up to </a:t>
            </a:r>
            <a:r>
              <a:rPr lang="en-US" sz="1400" kern="0" dirty="0">
                <a:solidFill>
                  <a:schemeClr val="bg1"/>
                </a:solidFill>
                <a:latin typeface="Arial"/>
                <a:sym typeface="Wingdings" panose="05000000000000000000" pitchFamily="2" charset="2"/>
              </a:rPr>
              <a:t>1 Billion GPS data points per week </a:t>
            </a:r>
            <a:endParaRPr lang="en-US" sz="1400" kern="0" dirty="0">
              <a:solidFill>
                <a:schemeClr val="bg1"/>
              </a:solidFill>
              <a:latin typeface="Arial"/>
            </a:endParaRPr>
          </a:p>
          <a:p>
            <a:pPr marL="254000" lvl="0" indent="-254000" defTabSz="809625" fontAlgn="base">
              <a:lnSpc>
                <a:spcPct val="94000"/>
              </a:lnSpc>
              <a:spcAft>
                <a:spcPct val="0"/>
              </a:spcAft>
              <a:buClr>
                <a:srgbClr val="A80534"/>
              </a:buClr>
              <a:buSzPct val="80000"/>
              <a:buFont typeface="Wingdings" pitchFamily="2" charset="2"/>
              <a:buChar char="§"/>
              <a:defRPr/>
            </a:pPr>
            <a:r>
              <a:rPr lang="en-US" sz="1400" kern="0" dirty="0">
                <a:solidFill>
                  <a:schemeClr val="bg1"/>
                </a:solidFill>
                <a:latin typeface="Arial"/>
              </a:rPr>
              <a:t>What is in (or known about) the data…</a:t>
            </a:r>
          </a:p>
          <a:p>
            <a:pPr marL="606425" lvl="1" indent="-252413" defTabSz="809625" fontAlgn="base">
              <a:lnSpc>
                <a:spcPct val="94000"/>
              </a:lnSpc>
              <a:spcBef>
                <a:spcPct val="40000"/>
              </a:spcBef>
              <a:spcAft>
                <a:spcPct val="0"/>
              </a:spcAft>
              <a:buClr>
                <a:srgbClr val="000000"/>
              </a:buClr>
              <a:buFontTx/>
              <a:buChar char="•"/>
              <a:defRPr/>
            </a:pPr>
            <a:r>
              <a:rPr lang="en-US" sz="1400" kern="0" dirty="0">
                <a:solidFill>
                  <a:schemeClr val="bg1"/>
                </a:solidFill>
                <a:latin typeface="Arial"/>
              </a:rPr>
              <a:t>GPS data for a large number of trucks</a:t>
            </a:r>
          </a:p>
          <a:p>
            <a:pPr marL="606425" lvl="1" indent="-252413" defTabSz="809625" fontAlgn="base">
              <a:lnSpc>
                <a:spcPct val="94000"/>
              </a:lnSpc>
              <a:spcBef>
                <a:spcPct val="40000"/>
              </a:spcBef>
              <a:spcAft>
                <a:spcPct val="0"/>
              </a:spcAft>
              <a:buClr>
                <a:srgbClr val="000000"/>
              </a:buClr>
              <a:buFontTx/>
              <a:buChar char="•"/>
              <a:defRPr/>
            </a:pPr>
            <a:r>
              <a:rPr lang="en-US" sz="1400" kern="0" dirty="0">
                <a:solidFill>
                  <a:schemeClr val="bg1"/>
                </a:solidFill>
                <a:latin typeface="Arial"/>
              </a:rPr>
              <a:t>Spatial &amp;temporal coordinates for every GPS data point</a:t>
            </a:r>
          </a:p>
          <a:p>
            <a:pPr marL="606425" lvl="1" indent="-252413" defTabSz="809625" fontAlgn="base">
              <a:lnSpc>
                <a:spcPct val="94000"/>
              </a:lnSpc>
              <a:spcBef>
                <a:spcPct val="40000"/>
              </a:spcBef>
              <a:spcAft>
                <a:spcPct val="0"/>
              </a:spcAft>
              <a:buClr>
                <a:srgbClr val="000000"/>
              </a:buClr>
              <a:buFontTx/>
              <a:buChar char="•"/>
              <a:defRPr/>
            </a:pPr>
            <a:r>
              <a:rPr lang="en-US" sz="1400" kern="0" dirty="0">
                <a:solidFill>
                  <a:schemeClr val="bg1"/>
                </a:solidFill>
                <a:latin typeface="Arial"/>
              </a:rPr>
              <a:t>Predominantly  FHWA class 8 or above (tractor-trailers 5-axles or more)</a:t>
            </a:r>
          </a:p>
          <a:p>
            <a:pPr marL="254000" lvl="0" indent="-254000" defTabSz="809625" fontAlgn="base">
              <a:lnSpc>
                <a:spcPct val="94000"/>
              </a:lnSpc>
              <a:spcAft>
                <a:spcPct val="0"/>
              </a:spcAft>
              <a:buClr>
                <a:srgbClr val="A80534"/>
              </a:buClr>
              <a:buSzPct val="80000"/>
              <a:buFont typeface="Wingdings" pitchFamily="2" charset="2"/>
              <a:buChar char="§"/>
              <a:defRPr/>
            </a:pPr>
            <a:r>
              <a:rPr lang="en-US" sz="1400" kern="0" dirty="0">
                <a:solidFill>
                  <a:schemeClr val="bg1"/>
                </a:solidFill>
                <a:latin typeface="Arial"/>
              </a:rPr>
              <a:t>What is not in the data…</a:t>
            </a:r>
          </a:p>
          <a:p>
            <a:pPr marL="606425" lvl="1" indent="-252413" defTabSz="809625" fontAlgn="base">
              <a:lnSpc>
                <a:spcPct val="94000"/>
              </a:lnSpc>
              <a:spcBef>
                <a:spcPct val="40000"/>
              </a:spcBef>
              <a:spcAft>
                <a:spcPct val="0"/>
              </a:spcAft>
              <a:buClr>
                <a:srgbClr val="000000"/>
              </a:buClr>
              <a:buFontTx/>
              <a:buChar char="•"/>
              <a:defRPr/>
            </a:pPr>
            <a:r>
              <a:rPr lang="en-US" sz="1400" kern="0" dirty="0">
                <a:solidFill>
                  <a:schemeClr val="bg1"/>
                </a:solidFill>
                <a:latin typeface="Arial"/>
              </a:rPr>
              <a:t>Commodity transported, full-truck load/LTL, # axles, or other details of individual trucks</a:t>
            </a:r>
          </a:p>
          <a:p>
            <a:pPr marL="606425" lvl="1" indent="-252413" defTabSz="809625" fontAlgn="base">
              <a:lnSpc>
                <a:spcPct val="94000"/>
              </a:lnSpc>
              <a:spcBef>
                <a:spcPct val="40000"/>
              </a:spcBef>
              <a:spcAft>
                <a:spcPct val="0"/>
              </a:spcAft>
              <a:buClr>
                <a:srgbClr val="000000"/>
              </a:buClr>
              <a:buFontTx/>
              <a:buChar char="•"/>
              <a:defRPr/>
            </a:pPr>
            <a:r>
              <a:rPr lang="en-US" sz="1400" kern="0" dirty="0">
                <a:solidFill>
                  <a:schemeClr val="bg1"/>
                </a:solidFill>
                <a:latin typeface="Arial"/>
              </a:rPr>
              <a:t>Purpose or other details of the trips being made</a:t>
            </a:r>
          </a:p>
          <a:p>
            <a:pPr marL="606425" lvl="1" indent="-252413" defTabSz="809625" fontAlgn="base">
              <a:lnSpc>
                <a:spcPct val="94000"/>
              </a:lnSpc>
              <a:spcBef>
                <a:spcPct val="40000"/>
              </a:spcBef>
              <a:spcAft>
                <a:spcPct val="0"/>
              </a:spcAft>
              <a:buClr>
                <a:srgbClr val="000000"/>
              </a:buClr>
              <a:buFontTx/>
              <a:buChar char="•"/>
              <a:defRPr/>
            </a:pPr>
            <a:r>
              <a:rPr lang="en-US" sz="1400" kern="0" dirty="0">
                <a:solidFill>
                  <a:schemeClr val="bg1"/>
                </a:solidFill>
                <a:latin typeface="Arial"/>
              </a:rPr>
              <a:t>No other modes of freight movement</a:t>
            </a:r>
          </a:p>
          <a:p>
            <a:pPr marL="606425" lvl="1" indent="-252413" defTabSz="809625" fontAlgn="base">
              <a:lnSpc>
                <a:spcPct val="94000"/>
              </a:lnSpc>
              <a:spcBef>
                <a:spcPct val="40000"/>
              </a:spcBef>
              <a:spcAft>
                <a:spcPct val="0"/>
              </a:spcAft>
              <a:buClr>
                <a:srgbClr val="000000"/>
              </a:buClr>
              <a:buFontTx/>
              <a:buChar char="•"/>
              <a:defRPr/>
            </a:pPr>
            <a:r>
              <a:rPr lang="en-US" sz="1400" kern="0" dirty="0">
                <a:solidFill>
                  <a:schemeClr val="bg1"/>
                </a:solidFill>
                <a:latin typeface="Arial"/>
              </a:rPr>
              <a:t>Sampling details unknown (except at the aggregate level)</a:t>
            </a:r>
          </a:p>
          <a:p>
            <a:pPr marL="254000" lvl="0" indent="-254000" defTabSz="809625" fontAlgn="base">
              <a:lnSpc>
                <a:spcPct val="94000"/>
              </a:lnSpc>
              <a:spcAft>
                <a:spcPct val="0"/>
              </a:spcAft>
              <a:buClr>
                <a:srgbClr val="A80534"/>
              </a:buClr>
              <a:buSzPct val="80000"/>
              <a:buFont typeface="Wingdings" pitchFamily="2" charset="2"/>
              <a:buChar char="§"/>
              <a:defRPr/>
            </a:pPr>
            <a:r>
              <a:rPr lang="en-US" sz="1400" kern="0" dirty="0">
                <a:solidFill>
                  <a:schemeClr val="bg1"/>
                </a:solidFill>
                <a:latin typeface="Arial"/>
              </a:rPr>
              <a:t>Non-disclosure agreements to protect data confidentiality</a:t>
            </a:r>
            <a:endParaRPr lang="en-US" dirty="0"/>
          </a:p>
        </p:txBody>
      </p:sp>
      <p:sp>
        <p:nvSpPr>
          <p:cNvPr id="8" name="Slide Number Placeholder 3"/>
          <p:cNvSpPr txBox="1">
            <a:spLocks/>
          </p:cNvSpPr>
          <p:nvPr/>
        </p:nvSpPr>
        <p:spPr bwMode="auto">
          <a:xfrm>
            <a:off x="124136" y="6371635"/>
            <a:ext cx="638297" cy="48636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1000" kern="1200">
                <a:solidFill>
                  <a:schemeClr val="tx1"/>
                </a:solidFill>
                <a:latin typeface="Comic Sans MS" pitchFamily="66" charset="0"/>
                <a:ea typeface="+mn-ea"/>
                <a:cs typeface="+mn-cs"/>
              </a:defRPr>
            </a:lvl1pPr>
            <a:lvl2pPr marL="457200" algn="l" rtl="0" fontAlgn="base">
              <a:spcBef>
                <a:spcPct val="0"/>
              </a:spcBef>
              <a:spcAft>
                <a:spcPct val="0"/>
              </a:spcAft>
              <a:defRPr sz="1000" kern="1200">
                <a:solidFill>
                  <a:schemeClr val="bg2"/>
                </a:solidFill>
                <a:latin typeface="Arial" charset="0"/>
                <a:ea typeface="+mn-ea"/>
                <a:cs typeface="Arial" charset="0"/>
              </a:defRPr>
            </a:lvl2pPr>
            <a:lvl3pPr marL="914400" algn="l" rtl="0" fontAlgn="base">
              <a:spcBef>
                <a:spcPct val="0"/>
              </a:spcBef>
              <a:spcAft>
                <a:spcPct val="0"/>
              </a:spcAft>
              <a:defRPr sz="1000" kern="1200">
                <a:solidFill>
                  <a:schemeClr val="bg2"/>
                </a:solidFill>
                <a:latin typeface="Arial" charset="0"/>
                <a:ea typeface="+mn-ea"/>
                <a:cs typeface="Arial" charset="0"/>
              </a:defRPr>
            </a:lvl3pPr>
            <a:lvl4pPr marL="1371600" algn="l" rtl="0" fontAlgn="base">
              <a:spcBef>
                <a:spcPct val="0"/>
              </a:spcBef>
              <a:spcAft>
                <a:spcPct val="0"/>
              </a:spcAft>
              <a:defRPr sz="1000" kern="1200">
                <a:solidFill>
                  <a:schemeClr val="bg2"/>
                </a:solidFill>
                <a:latin typeface="Arial" charset="0"/>
                <a:ea typeface="+mn-ea"/>
                <a:cs typeface="Arial" charset="0"/>
              </a:defRPr>
            </a:lvl4pPr>
            <a:lvl5pPr marL="1828800" algn="l" rtl="0" fontAlgn="base">
              <a:spcBef>
                <a:spcPct val="0"/>
              </a:spcBef>
              <a:spcAft>
                <a:spcPct val="0"/>
              </a:spcAft>
              <a:defRPr sz="1000" kern="1200">
                <a:solidFill>
                  <a:schemeClr val="bg2"/>
                </a:solidFill>
                <a:latin typeface="Arial" charset="0"/>
                <a:ea typeface="+mn-ea"/>
                <a:cs typeface="Arial" charset="0"/>
              </a:defRPr>
            </a:lvl5pPr>
            <a:lvl6pPr marL="2286000" algn="l" defTabSz="914400" rtl="0" eaLnBrk="1" latinLnBrk="0" hangingPunct="1">
              <a:defRPr sz="1000" kern="1200">
                <a:solidFill>
                  <a:schemeClr val="bg2"/>
                </a:solidFill>
                <a:latin typeface="Arial" charset="0"/>
                <a:ea typeface="+mn-ea"/>
                <a:cs typeface="Arial" charset="0"/>
              </a:defRPr>
            </a:lvl6pPr>
            <a:lvl7pPr marL="2743200" algn="l" defTabSz="914400" rtl="0" eaLnBrk="1" latinLnBrk="0" hangingPunct="1">
              <a:defRPr sz="1000" kern="1200">
                <a:solidFill>
                  <a:schemeClr val="bg2"/>
                </a:solidFill>
                <a:latin typeface="Arial" charset="0"/>
                <a:ea typeface="+mn-ea"/>
                <a:cs typeface="Arial" charset="0"/>
              </a:defRPr>
            </a:lvl7pPr>
            <a:lvl8pPr marL="3200400" algn="l" defTabSz="914400" rtl="0" eaLnBrk="1" latinLnBrk="0" hangingPunct="1">
              <a:defRPr sz="1000" kern="1200">
                <a:solidFill>
                  <a:schemeClr val="bg2"/>
                </a:solidFill>
                <a:latin typeface="Arial" charset="0"/>
                <a:ea typeface="+mn-ea"/>
                <a:cs typeface="Arial" charset="0"/>
              </a:defRPr>
            </a:lvl8pPr>
            <a:lvl9pPr marL="3657600" algn="l" defTabSz="914400" rtl="0" eaLnBrk="1" latinLnBrk="0" hangingPunct="1">
              <a:defRPr sz="1000" kern="1200">
                <a:solidFill>
                  <a:schemeClr val="bg2"/>
                </a:solidFill>
                <a:latin typeface="Arial" charset="0"/>
                <a:ea typeface="+mn-ea"/>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fld id="{675DBC9E-664F-46E2-AF3F-9CB91CBFFFBF}" type="slidenum">
              <a:rPr kumimoji="0" lang="en-US" sz="1200" b="0" i="0" u="none" strike="noStrike" kern="1200" cap="none" spc="0" normalizeH="0" baseline="0" noProof="0" smtClean="0">
                <a:ln>
                  <a:noFill/>
                </a:ln>
                <a:solidFill>
                  <a:schemeClr val="bg1"/>
                </a:solidFill>
                <a:effectLst/>
                <a:uLnTx/>
                <a:uFillTx/>
                <a:latin typeface="Comic Sans MS" pitchFamily="66"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3</a:t>
            </a:fld>
            <a:endParaRPr kumimoji="0" lang="en-US" sz="1200" b="0" i="0" u="none" strike="noStrike" kern="1200" cap="none" spc="0" normalizeH="0" baseline="0" noProof="0" dirty="0" smtClean="0">
              <a:ln>
                <a:noFill/>
              </a:ln>
              <a:solidFill>
                <a:schemeClr val="bg1"/>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1847001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r>
              <a:rPr lang="en-US" dirty="0">
                <a:solidFill>
                  <a:srgbClr val="00C8F3"/>
                </a:solidFill>
              </a:rPr>
              <a:t>ATRI Truck GPS Dataset – One Day</a:t>
            </a:r>
          </a:p>
        </p:txBody>
      </p:sp>
      <p:pic>
        <p:nvPicPr>
          <p:cNvPr id="9" name="Picture 8" descr="C:\Users\jshort\Desktop\natio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903" y="2026963"/>
            <a:ext cx="7409289" cy="474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3"/>
          <p:cNvSpPr txBox="1">
            <a:spLocks/>
          </p:cNvSpPr>
          <p:nvPr/>
        </p:nvSpPr>
        <p:spPr bwMode="auto">
          <a:xfrm>
            <a:off x="124136" y="6371635"/>
            <a:ext cx="638297" cy="48636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1000" kern="1200">
                <a:solidFill>
                  <a:schemeClr val="tx1"/>
                </a:solidFill>
                <a:latin typeface="Comic Sans MS" pitchFamily="66" charset="0"/>
                <a:ea typeface="+mn-ea"/>
                <a:cs typeface="+mn-cs"/>
              </a:defRPr>
            </a:lvl1pPr>
            <a:lvl2pPr marL="457200" algn="l" rtl="0" fontAlgn="base">
              <a:spcBef>
                <a:spcPct val="0"/>
              </a:spcBef>
              <a:spcAft>
                <a:spcPct val="0"/>
              </a:spcAft>
              <a:defRPr sz="1000" kern="1200">
                <a:solidFill>
                  <a:schemeClr val="bg2"/>
                </a:solidFill>
                <a:latin typeface="Arial" charset="0"/>
                <a:ea typeface="+mn-ea"/>
                <a:cs typeface="Arial" charset="0"/>
              </a:defRPr>
            </a:lvl2pPr>
            <a:lvl3pPr marL="914400" algn="l" rtl="0" fontAlgn="base">
              <a:spcBef>
                <a:spcPct val="0"/>
              </a:spcBef>
              <a:spcAft>
                <a:spcPct val="0"/>
              </a:spcAft>
              <a:defRPr sz="1000" kern="1200">
                <a:solidFill>
                  <a:schemeClr val="bg2"/>
                </a:solidFill>
                <a:latin typeface="Arial" charset="0"/>
                <a:ea typeface="+mn-ea"/>
                <a:cs typeface="Arial" charset="0"/>
              </a:defRPr>
            </a:lvl3pPr>
            <a:lvl4pPr marL="1371600" algn="l" rtl="0" fontAlgn="base">
              <a:spcBef>
                <a:spcPct val="0"/>
              </a:spcBef>
              <a:spcAft>
                <a:spcPct val="0"/>
              </a:spcAft>
              <a:defRPr sz="1000" kern="1200">
                <a:solidFill>
                  <a:schemeClr val="bg2"/>
                </a:solidFill>
                <a:latin typeface="Arial" charset="0"/>
                <a:ea typeface="+mn-ea"/>
                <a:cs typeface="Arial" charset="0"/>
              </a:defRPr>
            </a:lvl4pPr>
            <a:lvl5pPr marL="1828800" algn="l" rtl="0" fontAlgn="base">
              <a:spcBef>
                <a:spcPct val="0"/>
              </a:spcBef>
              <a:spcAft>
                <a:spcPct val="0"/>
              </a:spcAft>
              <a:defRPr sz="1000" kern="1200">
                <a:solidFill>
                  <a:schemeClr val="bg2"/>
                </a:solidFill>
                <a:latin typeface="Arial" charset="0"/>
                <a:ea typeface="+mn-ea"/>
                <a:cs typeface="Arial" charset="0"/>
              </a:defRPr>
            </a:lvl5pPr>
            <a:lvl6pPr marL="2286000" algn="l" defTabSz="914400" rtl="0" eaLnBrk="1" latinLnBrk="0" hangingPunct="1">
              <a:defRPr sz="1000" kern="1200">
                <a:solidFill>
                  <a:schemeClr val="bg2"/>
                </a:solidFill>
                <a:latin typeface="Arial" charset="0"/>
                <a:ea typeface="+mn-ea"/>
                <a:cs typeface="Arial" charset="0"/>
              </a:defRPr>
            </a:lvl6pPr>
            <a:lvl7pPr marL="2743200" algn="l" defTabSz="914400" rtl="0" eaLnBrk="1" latinLnBrk="0" hangingPunct="1">
              <a:defRPr sz="1000" kern="1200">
                <a:solidFill>
                  <a:schemeClr val="bg2"/>
                </a:solidFill>
                <a:latin typeface="Arial" charset="0"/>
                <a:ea typeface="+mn-ea"/>
                <a:cs typeface="Arial" charset="0"/>
              </a:defRPr>
            </a:lvl7pPr>
            <a:lvl8pPr marL="3200400" algn="l" defTabSz="914400" rtl="0" eaLnBrk="1" latinLnBrk="0" hangingPunct="1">
              <a:defRPr sz="1000" kern="1200">
                <a:solidFill>
                  <a:schemeClr val="bg2"/>
                </a:solidFill>
                <a:latin typeface="Arial" charset="0"/>
                <a:ea typeface="+mn-ea"/>
                <a:cs typeface="Arial" charset="0"/>
              </a:defRPr>
            </a:lvl8pPr>
            <a:lvl9pPr marL="3657600" algn="l" defTabSz="914400" rtl="0" eaLnBrk="1" latinLnBrk="0" hangingPunct="1">
              <a:defRPr sz="1000" kern="1200">
                <a:solidFill>
                  <a:schemeClr val="bg2"/>
                </a:solidFill>
                <a:latin typeface="Arial" charset="0"/>
                <a:ea typeface="+mn-ea"/>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fld id="{675DBC9E-664F-46E2-AF3F-9CB91CBFFFBF}" type="slidenum">
              <a:rPr kumimoji="0" lang="en-US" sz="1200" b="0" i="0" u="none" strike="noStrike" kern="1200" cap="none" spc="0" normalizeH="0" baseline="0" noProof="0" smtClean="0">
                <a:ln>
                  <a:noFill/>
                </a:ln>
                <a:solidFill>
                  <a:schemeClr val="bg1"/>
                </a:solidFill>
                <a:effectLst/>
                <a:uLnTx/>
                <a:uFillTx/>
                <a:latin typeface="Comic Sans MS" pitchFamily="66"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smtClean="0">
              <a:ln>
                <a:noFill/>
              </a:ln>
              <a:solidFill>
                <a:schemeClr val="bg1"/>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22926598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a:spLocks noGrp="1"/>
          </p:cNvSpPr>
          <p:nvPr>
            <p:ph type="title"/>
          </p:nvPr>
        </p:nvSpPr>
        <p:spPr/>
        <p:txBody>
          <a:bodyPr vert="horz" lIns="91440" tIns="45720" rIns="91440" bIns="45720" rtlCol="0" anchor="ctr">
            <a:normAutofit/>
          </a:bodyPr>
          <a:lstStyle/>
          <a:p>
            <a:r>
              <a:rPr lang="en-US" dirty="0">
                <a:solidFill>
                  <a:srgbClr val="00C8F3"/>
                </a:solidFill>
              </a:rPr>
              <a:t>Examples of Truck Movements in the Data</a:t>
            </a:r>
          </a:p>
        </p:txBody>
      </p:sp>
      <p:pic>
        <p:nvPicPr>
          <p:cNvPr id="4" name="Picture 2" descr="C:\Users\aayush\Desktop\Truck Trips Feb29\Results Mar2 MTF\Ma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7829" y="2039510"/>
            <a:ext cx="7260623" cy="475488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3"/>
          <p:cNvSpPr txBox="1">
            <a:spLocks/>
          </p:cNvSpPr>
          <p:nvPr/>
        </p:nvSpPr>
        <p:spPr bwMode="auto">
          <a:xfrm>
            <a:off x="124136" y="6371635"/>
            <a:ext cx="638297" cy="48636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1000" kern="1200">
                <a:solidFill>
                  <a:schemeClr val="tx1"/>
                </a:solidFill>
                <a:latin typeface="Comic Sans MS" pitchFamily="66" charset="0"/>
                <a:ea typeface="+mn-ea"/>
                <a:cs typeface="+mn-cs"/>
              </a:defRPr>
            </a:lvl1pPr>
            <a:lvl2pPr marL="457200" algn="l" rtl="0" fontAlgn="base">
              <a:spcBef>
                <a:spcPct val="0"/>
              </a:spcBef>
              <a:spcAft>
                <a:spcPct val="0"/>
              </a:spcAft>
              <a:defRPr sz="1000" kern="1200">
                <a:solidFill>
                  <a:schemeClr val="bg2"/>
                </a:solidFill>
                <a:latin typeface="Arial" charset="0"/>
                <a:ea typeface="+mn-ea"/>
                <a:cs typeface="Arial" charset="0"/>
              </a:defRPr>
            </a:lvl2pPr>
            <a:lvl3pPr marL="914400" algn="l" rtl="0" fontAlgn="base">
              <a:spcBef>
                <a:spcPct val="0"/>
              </a:spcBef>
              <a:spcAft>
                <a:spcPct val="0"/>
              </a:spcAft>
              <a:defRPr sz="1000" kern="1200">
                <a:solidFill>
                  <a:schemeClr val="bg2"/>
                </a:solidFill>
                <a:latin typeface="Arial" charset="0"/>
                <a:ea typeface="+mn-ea"/>
                <a:cs typeface="Arial" charset="0"/>
              </a:defRPr>
            </a:lvl3pPr>
            <a:lvl4pPr marL="1371600" algn="l" rtl="0" fontAlgn="base">
              <a:spcBef>
                <a:spcPct val="0"/>
              </a:spcBef>
              <a:spcAft>
                <a:spcPct val="0"/>
              </a:spcAft>
              <a:defRPr sz="1000" kern="1200">
                <a:solidFill>
                  <a:schemeClr val="bg2"/>
                </a:solidFill>
                <a:latin typeface="Arial" charset="0"/>
                <a:ea typeface="+mn-ea"/>
                <a:cs typeface="Arial" charset="0"/>
              </a:defRPr>
            </a:lvl4pPr>
            <a:lvl5pPr marL="1828800" algn="l" rtl="0" fontAlgn="base">
              <a:spcBef>
                <a:spcPct val="0"/>
              </a:spcBef>
              <a:spcAft>
                <a:spcPct val="0"/>
              </a:spcAft>
              <a:defRPr sz="1000" kern="1200">
                <a:solidFill>
                  <a:schemeClr val="bg2"/>
                </a:solidFill>
                <a:latin typeface="Arial" charset="0"/>
                <a:ea typeface="+mn-ea"/>
                <a:cs typeface="Arial" charset="0"/>
              </a:defRPr>
            </a:lvl5pPr>
            <a:lvl6pPr marL="2286000" algn="l" defTabSz="914400" rtl="0" eaLnBrk="1" latinLnBrk="0" hangingPunct="1">
              <a:defRPr sz="1000" kern="1200">
                <a:solidFill>
                  <a:schemeClr val="bg2"/>
                </a:solidFill>
                <a:latin typeface="Arial" charset="0"/>
                <a:ea typeface="+mn-ea"/>
                <a:cs typeface="Arial" charset="0"/>
              </a:defRPr>
            </a:lvl6pPr>
            <a:lvl7pPr marL="2743200" algn="l" defTabSz="914400" rtl="0" eaLnBrk="1" latinLnBrk="0" hangingPunct="1">
              <a:defRPr sz="1000" kern="1200">
                <a:solidFill>
                  <a:schemeClr val="bg2"/>
                </a:solidFill>
                <a:latin typeface="Arial" charset="0"/>
                <a:ea typeface="+mn-ea"/>
                <a:cs typeface="Arial" charset="0"/>
              </a:defRPr>
            </a:lvl7pPr>
            <a:lvl8pPr marL="3200400" algn="l" defTabSz="914400" rtl="0" eaLnBrk="1" latinLnBrk="0" hangingPunct="1">
              <a:defRPr sz="1000" kern="1200">
                <a:solidFill>
                  <a:schemeClr val="bg2"/>
                </a:solidFill>
                <a:latin typeface="Arial" charset="0"/>
                <a:ea typeface="+mn-ea"/>
                <a:cs typeface="Arial" charset="0"/>
              </a:defRPr>
            </a:lvl8pPr>
            <a:lvl9pPr marL="3657600" algn="l" defTabSz="914400" rtl="0" eaLnBrk="1" latinLnBrk="0" hangingPunct="1">
              <a:defRPr sz="1000" kern="1200">
                <a:solidFill>
                  <a:schemeClr val="bg2"/>
                </a:solidFill>
                <a:latin typeface="Arial" charset="0"/>
                <a:ea typeface="+mn-ea"/>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fld id="{675DBC9E-664F-46E2-AF3F-9CB91CBFFFBF}" type="slidenum">
              <a:rPr kumimoji="0" lang="en-US" sz="1200" b="0" i="0" u="none" strike="noStrike" kern="1200" cap="none" spc="0" normalizeH="0" baseline="0" noProof="0" smtClean="0">
                <a:ln>
                  <a:noFill/>
                </a:ln>
                <a:solidFill>
                  <a:schemeClr val="bg1"/>
                </a:solidFill>
                <a:effectLst/>
                <a:uLnTx/>
                <a:uFillTx/>
                <a:latin typeface="Comic Sans MS" pitchFamily="66"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smtClean="0">
              <a:ln>
                <a:noFill/>
              </a:ln>
              <a:solidFill>
                <a:schemeClr val="bg1"/>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2225173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723569" y="985962"/>
            <a:ext cx="8229600" cy="660400"/>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4400" kern="1200" cap="all" spc="100" baseline="0">
                <a:solidFill>
                  <a:srgbClr val="00C8F3"/>
                </a:solidFill>
                <a:latin typeface="+mj-lt"/>
                <a:ea typeface="+mj-ea"/>
                <a:cs typeface="+mj-cs"/>
              </a:defRPr>
            </a:lvl1pPr>
          </a:lstStyle>
          <a:p>
            <a:r>
              <a:rPr lang="en-US" dirty="0"/>
              <a:t>Locations visited during a week by 1000 Trucks starting in Miami, FL</a:t>
            </a:r>
          </a:p>
        </p:txBody>
      </p:sp>
      <p:pic>
        <p:nvPicPr>
          <p:cNvPr id="4" name="Picture 3" descr="StLouisDay1.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9261" y="1759447"/>
            <a:ext cx="6747987" cy="5021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3"/>
          <p:cNvSpPr txBox="1">
            <a:spLocks/>
          </p:cNvSpPr>
          <p:nvPr/>
        </p:nvSpPr>
        <p:spPr bwMode="auto">
          <a:xfrm>
            <a:off x="124136" y="6371635"/>
            <a:ext cx="638297" cy="48636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1000" kern="1200">
                <a:solidFill>
                  <a:schemeClr val="tx1"/>
                </a:solidFill>
                <a:latin typeface="Comic Sans MS" pitchFamily="66" charset="0"/>
                <a:ea typeface="+mn-ea"/>
                <a:cs typeface="+mn-cs"/>
              </a:defRPr>
            </a:lvl1pPr>
            <a:lvl2pPr marL="457200" algn="l" rtl="0" fontAlgn="base">
              <a:spcBef>
                <a:spcPct val="0"/>
              </a:spcBef>
              <a:spcAft>
                <a:spcPct val="0"/>
              </a:spcAft>
              <a:defRPr sz="1000" kern="1200">
                <a:solidFill>
                  <a:schemeClr val="bg2"/>
                </a:solidFill>
                <a:latin typeface="Arial" charset="0"/>
                <a:ea typeface="+mn-ea"/>
                <a:cs typeface="Arial" charset="0"/>
              </a:defRPr>
            </a:lvl2pPr>
            <a:lvl3pPr marL="914400" algn="l" rtl="0" fontAlgn="base">
              <a:spcBef>
                <a:spcPct val="0"/>
              </a:spcBef>
              <a:spcAft>
                <a:spcPct val="0"/>
              </a:spcAft>
              <a:defRPr sz="1000" kern="1200">
                <a:solidFill>
                  <a:schemeClr val="bg2"/>
                </a:solidFill>
                <a:latin typeface="Arial" charset="0"/>
                <a:ea typeface="+mn-ea"/>
                <a:cs typeface="Arial" charset="0"/>
              </a:defRPr>
            </a:lvl3pPr>
            <a:lvl4pPr marL="1371600" algn="l" rtl="0" fontAlgn="base">
              <a:spcBef>
                <a:spcPct val="0"/>
              </a:spcBef>
              <a:spcAft>
                <a:spcPct val="0"/>
              </a:spcAft>
              <a:defRPr sz="1000" kern="1200">
                <a:solidFill>
                  <a:schemeClr val="bg2"/>
                </a:solidFill>
                <a:latin typeface="Arial" charset="0"/>
                <a:ea typeface="+mn-ea"/>
                <a:cs typeface="Arial" charset="0"/>
              </a:defRPr>
            </a:lvl4pPr>
            <a:lvl5pPr marL="1828800" algn="l" rtl="0" fontAlgn="base">
              <a:spcBef>
                <a:spcPct val="0"/>
              </a:spcBef>
              <a:spcAft>
                <a:spcPct val="0"/>
              </a:spcAft>
              <a:defRPr sz="1000" kern="1200">
                <a:solidFill>
                  <a:schemeClr val="bg2"/>
                </a:solidFill>
                <a:latin typeface="Arial" charset="0"/>
                <a:ea typeface="+mn-ea"/>
                <a:cs typeface="Arial" charset="0"/>
              </a:defRPr>
            </a:lvl5pPr>
            <a:lvl6pPr marL="2286000" algn="l" defTabSz="914400" rtl="0" eaLnBrk="1" latinLnBrk="0" hangingPunct="1">
              <a:defRPr sz="1000" kern="1200">
                <a:solidFill>
                  <a:schemeClr val="bg2"/>
                </a:solidFill>
                <a:latin typeface="Arial" charset="0"/>
                <a:ea typeface="+mn-ea"/>
                <a:cs typeface="Arial" charset="0"/>
              </a:defRPr>
            </a:lvl6pPr>
            <a:lvl7pPr marL="2743200" algn="l" defTabSz="914400" rtl="0" eaLnBrk="1" latinLnBrk="0" hangingPunct="1">
              <a:defRPr sz="1000" kern="1200">
                <a:solidFill>
                  <a:schemeClr val="bg2"/>
                </a:solidFill>
                <a:latin typeface="Arial" charset="0"/>
                <a:ea typeface="+mn-ea"/>
                <a:cs typeface="Arial" charset="0"/>
              </a:defRPr>
            </a:lvl7pPr>
            <a:lvl8pPr marL="3200400" algn="l" defTabSz="914400" rtl="0" eaLnBrk="1" latinLnBrk="0" hangingPunct="1">
              <a:defRPr sz="1000" kern="1200">
                <a:solidFill>
                  <a:schemeClr val="bg2"/>
                </a:solidFill>
                <a:latin typeface="Arial" charset="0"/>
                <a:ea typeface="+mn-ea"/>
                <a:cs typeface="Arial" charset="0"/>
              </a:defRPr>
            </a:lvl8pPr>
            <a:lvl9pPr marL="3657600" algn="l" defTabSz="914400" rtl="0" eaLnBrk="1" latinLnBrk="0" hangingPunct="1">
              <a:defRPr sz="1000" kern="1200">
                <a:solidFill>
                  <a:schemeClr val="bg2"/>
                </a:solidFill>
                <a:latin typeface="Arial" charset="0"/>
                <a:ea typeface="+mn-ea"/>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fld id="{675DBC9E-664F-46E2-AF3F-9CB91CBFFFBF}" type="slidenum">
              <a:rPr kumimoji="0" lang="en-US" sz="1200" b="0" i="0" u="none" strike="noStrike" kern="1200" cap="none" spc="0" normalizeH="0" baseline="0" noProof="0" smtClean="0">
                <a:ln>
                  <a:noFill/>
                </a:ln>
                <a:solidFill>
                  <a:schemeClr val="bg1"/>
                </a:solidFill>
                <a:effectLst/>
                <a:uLnTx/>
                <a:uFillTx/>
                <a:latin typeface="Comic Sans MS" pitchFamily="66"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smtClean="0">
              <a:ln>
                <a:noFill/>
              </a:ln>
              <a:solidFill>
                <a:schemeClr val="bg1"/>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41511532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8096" y="640873"/>
            <a:ext cx="7715946" cy="1499616"/>
          </a:xfrm>
        </p:spPr>
        <p:txBody>
          <a:bodyPr>
            <a:normAutofit fontScale="90000"/>
          </a:bodyPr>
          <a:lstStyle/>
          <a:p>
            <a:pPr algn="l"/>
            <a:r>
              <a:rPr lang="en-US" sz="4900" dirty="0">
                <a:solidFill>
                  <a:srgbClr val="00C8F3"/>
                </a:solidFill>
              </a:rPr>
              <a:t>Conversion of GPS Data into Truck Trips:</a:t>
            </a:r>
            <a:r>
              <a:rPr lang="en-US" dirty="0" smtClean="0">
                <a:solidFill>
                  <a:schemeClr val="tx1"/>
                </a:solidFill>
              </a:rPr>
              <a:t/>
            </a:r>
            <a:br>
              <a:rPr lang="en-US" dirty="0" smtClean="0">
                <a:solidFill>
                  <a:schemeClr val="tx1"/>
                </a:solidFill>
              </a:rPr>
            </a:br>
            <a:r>
              <a:rPr lang="en-US" dirty="0" smtClean="0">
                <a:solidFill>
                  <a:srgbClr val="C00000"/>
                </a:solidFill>
              </a:rPr>
              <a:t>Consider the end-use</a:t>
            </a:r>
            <a:endParaRPr lang="en-US" dirty="0">
              <a:solidFill>
                <a:srgbClr val="C00000"/>
              </a:solidFill>
            </a:endParaRPr>
          </a:p>
        </p:txBody>
      </p:sp>
      <p:sp>
        <p:nvSpPr>
          <p:cNvPr id="10" name="Text Placeholder 2"/>
          <p:cNvSpPr txBox="1">
            <a:spLocks/>
          </p:cNvSpPr>
          <p:nvPr/>
        </p:nvSpPr>
        <p:spPr bwMode="auto">
          <a:xfrm>
            <a:off x="872338" y="2211034"/>
            <a:ext cx="3636962" cy="685800"/>
          </a:xfrm>
          <a:prstGeom prst="rect">
            <a:avLst/>
          </a:prstGeom>
          <a:noFill/>
          <a:ln w="9525">
            <a:noFill/>
            <a:miter lim="800000"/>
            <a:headEnd/>
            <a:tailEnd/>
          </a:ln>
        </p:spPr>
        <p:txBody>
          <a:bodyPr vert="horz" wrap="square" lIns="80945" tIns="40472" rIns="80945" bIns="40472" numCol="1" anchor="b" anchorCtr="0" compatLnSpc="1">
            <a:prstTxWarp prst="textNoShape">
              <a:avLst/>
            </a:prstTxWarp>
          </a:bodyPr>
          <a:lstStyle>
            <a:lvl1pPr marL="0" indent="0" algn="l" defTabSz="809625" rtl="0" fontAlgn="base">
              <a:lnSpc>
                <a:spcPct val="94000"/>
              </a:lnSpc>
              <a:spcBef>
                <a:spcPct val="100000"/>
              </a:spcBef>
              <a:spcAft>
                <a:spcPct val="0"/>
              </a:spcAft>
              <a:buClr>
                <a:srgbClr val="A80534"/>
              </a:buClr>
              <a:buSzPct val="80000"/>
              <a:buFont typeface="Wingdings" pitchFamily="2" charset="2"/>
              <a:buNone/>
              <a:defRPr sz="2400" b="1">
                <a:solidFill>
                  <a:schemeClr val="bg2"/>
                </a:solidFill>
                <a:latin typeface="+mn-lt"/>
                <a:ea typeface="+mn-ea"/>
                <a:cs typeface="+mn-cs"/>
              </a:defRPr>
            </a:lvl1pPr>
            <a:lvl2pPr marL="457200" indent="0" algn="l" defTabSz="809625" rtl="0" fontAlgn="base">
              <a:lnSpc>
                <a:spcPct val="94000"/>
              </a:lnSpc>
              <a:spcBef>
                <a:spcPct val="40000"/>
              </a:spcBef>
              <a:spcAft>
                <a:spcPct val="0"/>
              </a:spcAft>
              <a:buClr>
                <a:schemeClr val="bg2"/>
              </a:buClr>
              <a:buNone/>
              <a:defRPr sz="2000" b="1">
                <a:solidFill>
                  <a:schemeClr val="bg2"/>
                </a:solidFill>
                <a:latin typeface="+mn-lt"/>
              </a:defRPr>
            </a:lvl2pPr>
            <a:lvl3pPr marL="914400" indent="0" algn="l" defTabSz="809625" rtl="0" fontAlgn="base">
              <a:lnSpc>
                <a:spcPct val="94000"/>
              </a:lnSpc>
              <a:spcBef>
                <a:spcPct val="34000"/>
              </a:spcBef>
              <a:spcAft>
                <a:spcPct val="0"/>
              </a:spcAft>
              <a:buClr>
                <a:schemeClr val="bg2"/>
              </a:buClr>
              <a:buSzPct val="65000"/>
              <a:buFont typeface="Wingdings" pitchFamily="2" charset="2"/>
              <a:buNone/>
              <a:defRPr sz="1800" b="1">
                <a:solidFill>
                  <a:schemeClr val="bg2"/>
                </a:solidFill>
                <a:latin typeface="+mn-lt"/>
              </a:defRPr>
            </a:lvl3pPr>
            <a:lvl4pPr marL="1371600" indent="0" algn="l" defTabSz="809625" rtl="0" fontAlgn="base">
              <a:spcBef>
                <a:spcPct val="20000"/>
              </a:spcBef>
              <a:spcAft>
                <a:spcPct val="0"/>
              </a:spcAft>
              <a:buSzPct val="75000"/>
              <a:buFont typeface="Times New Roman" pitchFamily="18" charset="0"/>
              <a:buNone/>
              <a:defRPr sz="1600" b="1">
                <a:solidFill>
                  <a:schemeClr val="bg2"/>
                </a:solidFill>
                <a:latin typeface="+mn-lt"/>
              </a:defRPr>
            </a:lvl4pPr>
            <a:lvl5pPr marL="1828800" indent="0" algn="l" defTabSz="809625" rtl="0" fontAlgn="base">
              <a:spcBef>
                <a:spcPct val="20000"/>
              </a:spcBef>
              <a:spcAft>
                <a:spcPct val="0"/>
              </a:spcAft>
              <a:buSzPct val="100000"/>
              <a:buNone/>
              <a:defRPr sz="1600" b="1">
                <a:solidFill>
                  <a:schemeClr val="bg2"/>
                </a:solidFill>
                <a:latin typeface="+mn-lt"/>
              </a:defRPr>
            </a:lvl5pPr>
            <a:lvl6pPr marL="2286000" indent="0" algn="l" defTabSz="809625" rtl="0" eaLnBrk="1" fontAlgn="base" hangingPunct="1">
              <a:spcBef>
                <a:spcPct val="20000"/>
              </a:spcBef>
              <a:spcAft>
                <a:spcPct val="0"/>
              </a:spcAft>
              <a:buSzPct val="100000"/>
              <a:buNone/>
              <a:defRPr sz="1600" b="1">
                <a:solidFill>
                  <a:schemeClr val="bg2"/>
                </a:solidFill>
                <a:latin typeface="+mn-lt"/>
              </a:defRPr>
            </a:lvl6pPr>
            <a:lvl7pPr marL="2743200" indent="0" algn="l" defTabSz="809625" rtl="0" eaLnBrk="1" fontAlgn="base" hangingPunct="1">
              <a:spcBef>
                <a:spcPct val="20000"/>
              </a:spcBef>
              <a:spcAft>
                <a:spcPct val="0"/>
              </a:spcAft>
              <a:buSzPct val="100000"/>
              <a:buNone/>
              <a:defRPr sz="1600" b="1">
                <a:solidFill>
                  <a:schemeClr val="bg2"/>
                </a:solidFill>
                <a:latin typeface="+mn-lt"/>
              </a:defRPr>
            </a:lvl7pPr>
            <a:lvl8pPr marL="3200400" indent="0" algn="l" defTabSz="809625" rtl="0" eaLnBrk="1" fontAlgn="base" hangingPunct="1">
              <a:spcBef>
                <a:spcPct val="20000"/>
              </a:spcBef>
              <a:spcAft>
                <a:spcPct val="0"/>
              </a:spcAft>
              <a:buSzPct val="100000"/>
              <a:buNone/>
              <a:defRPr sz="1600" b="1">
                <a:solidFill>
                  <a:schemeClr val="bg2"/>
                </a:solidFill>
                <a:latin typeface="+mn-lt"/>
              </a:defRPr>
            </a:lvl8pPr>
            <a:lvl9pPr marL="3657600" indent="0" algn="l" defTabSz="809625" rtl="0" eaLnBrk="1" fontAlgn="base" hangingPunct="1">
              <a:spcBef>
                <a:spcPct val="20000"/>
              </a:spcBef>
              <a:spcAft>
                <a:spcPct val="0"/>
              </a:spcAft>
              <a:buSzPct val="100000"/>
              <a:buNone/>
              <a:defRPr sz="1600" b="1">
                <a:solidFill>
                  <a:schemeClr val="bg2"/>
                </a:solidFill>
                <a:latin typeface="+mn-lt"/>
              </a:defRPr>
            </a:lvl9pPr>
          </a:lstStyle>
          <a:p>
            <a:pPr marL="0" marR="0" lvl="0" indent="0" algn="l" defTabSz="809625" rtl="0" eaLnBrk="1" fontAlgn="base" latinLnBrk="0" hangingPunct="1">
              <a:lnSpc>
                <a:spcPct val="94000"/>
              </a:lnSpc>
              <a:spcBef>
                <a:spcPct val="100000"/>
              </a:spcBef>
              <a:spcAft>
                <a:spcPct val="0"/>
              </a:spcAft>
              <a:buClr>
                <a:srgbClr val="A80534"/>
              </a:buClr>
              <a:buSzPct val="80000"/>
              <a:buFont typeface="Wingdings" pitchFamily="2" charset="2"/>
              <a:buNone/>
              <a:tabLst/>
              <a:defRPr/>
            </a:pPr>
            <a:r>
              <a:rPr kumimoji="0" lang="en-US" sz="2400" b="1" i="0" u="none" strike="noStrike" kern="0" cap="none" spc="0" normalizeH="0" baseline="0" noProof="0" dirty="0" smtClean="0">
                <a:ln>
                  <a:noFill/>
                </a:ln>
                <a:solidFill>
                  <a:schemeClr val="bg1"/>
                </a:solidFill>
                <a:effectLst/>
                <a:uLnTx/>
                <a:uFillTx/>
                <a:latin typeface="Arial"/>
                <a:ea typeface="+mn-ea"/>
                <a:cs typeface="+mn-cs"/>
              </a:rPr>
              <a:t>For urban models</a:t>
            </a:r>
            <a:endParaRPr kumimoji="0" lang="en-US" sz="2400" b="1" i="0" u="none" strike="noStrike" kern="0" cap="none" spc="0" normalizeH="0" baseline="0" noProof="0" dirty="0">
              <a:ln>
                <a:noFill/>
              </a:ln>
              <a:solidFill>
                <a:schemeClr val="bg1"/>
              </a:solidFill>
              <a:effectLst/>
              <a:uLnTx/>
              <a:uFillTx/>
              <a:latin typeface="Arial"/>
              <a:ea typeface="+mn-ea"/>
              <a:cs typeface="+mn-cs"/>
            </a:endParaRPr>
          </a:p>
        </p:txBody>
      </p:sp>
      <p:sp>
        <p:nvSpPr>
          <p:cNvPr id="11" name="Content Placeholder 3"/>
          <p:cNvSpPr txBox="1">
            <a:spLocks/>
          </p:cNvSpPr>
          <p:nvPr/>
        </p:nvSpPr>
        <p:spPr bwMode="auto">
          <a:xfrm>
            <a:off x="872338" y="2999539"/>
            <a:ext cx="3636962" cy="3022600"/>
          </a:xfrm>
          <a:prstGeom prst="rect">
            <a:avLst/>
          </a:prstGeom>
          <a:noFill/>
          <a:ln w="9525">
            <a:noFill/>
            <a:miter lim="800000"/>
            <a:headEnd/>
            <a:tailEnd/>
          </a:ln>
        </p:spPr>
        <p:txBody>
          <a:bodyPr vert="horz" wrap="square" lIns="80945" tIns="40472" rIns="80945" bIns="40472" numCol="1" anchor="t" anchorCtr="0" compatLnSpc="1">
            <a:prstTxWarp prst="textNoShape">
              <a:avLst/>
            </a:prstTxWarp>
          </a:bodyPr>
          <a:lstStyle>
            <a:lvl1pPr marL="254000" indent="-254000" algn="l" defTabSz="809625" rtl="0" fontAlgn="base">
              <a:lnSpc>
                <a:spcPct val="94000"/>
              </a:lnSpc>
              <a:spcBef>
                <a:spcPct val="100000"/>
              </a:spcBef>
              <a:spcAft>
                <a:spcPct val="0"/>
              </a:spcAft>
              <a:buClr>
                <a:srgbClr val="A80534"/>
              </a:buClr>
              <a:buSzPct val="80000"/>
              <a:buFont typeface="Wingdings" pitchFamily="2" charset="2"/>
              <a:buChar char="§"/>
              <a:defRPr sz="2400">
                <a:solidFill>
                  <a:schemeClr val="bg2"/>
                </a:solidFill>
                <a:latin typeface="+mn-lt"/>
                <a:ea typeface="+mn-ea"/>
                <a:cs typeface="+mn-cs"/>
              </a:defRPr>
            </a:lvl1pPr>
            <a:lvl2pPr marL="606425" indent="-252413" algn="l" defTabSz="809625" rtl="0" fontAlgn="base">
              <a:lnSpc>
                <a:spcPct val="94000"/>
              </a:lnSpc>
              <a:spcBef>
                <a:spcPct val="40000"/>
              </a:spcBef>
              <a:spcAft>
                <a:spcPct val="0"/>
              </a:spcAft>
              <a:buClr>
                <a:schemeClr val="bg2"/>
              </a:buClr>
              <a:buChar char="•"/>
              <a:defRPr sz="2000">
                <a:solidFill>
                  <a:schemeClr val="bg2"/>
                </a:solidFill>
                <a:latin typeface="+mn-lt"/>
              </a:defRPr>
            </a:lvl2pPr>
            <a:lvl3pPr marL="962025" indent="-252413" algn="l" defTabSz="809625" rtl="0" fontAlgn="base">
              <a:lnSpc>
                <a:spcPct val="94000"/>
              </a:lnSpc>
              <a:spcBef>
                <a:spcPct val="34000"/>
              </a:spcBef>
              <a:spcAft>
                <a:spcPct val="0"/>
              </a:spcAft>
              <a:buClr>
                <a:schemeClr val="bg2"/>
              </a:buClr>
              <a:buSzPct val="65000"/>
              <a:buFont typeface="Wingdings" pitchFamily="2" charset="2"/>
              <a:buChar char="§"/>
              <a:defRPr sz="1800">
                <a:solidFill>
                  <a:schemeClr val="bg2"/>
                </a:solidFill>
                <a:latin typeface="+mn-lt"/>
              </a:defRPr>
            </a:lvl3pPr>
            <a:lvl4pPr marL="1417638" indent="-203200" algn="l" defTabSz="809625" rtl="0" fontAlgn="base">
              <a:spcBef>
                <a:spcPct val="20000"/>
              </a:spcBef>
              <a:spcAft>
                <a:spcPct val="0"/>
              </a:spcAft>
              <a:buSzPct val="75000"/>
              <a:buFont typeface="Times New Roman" pitchFamily="18" charset="0"/>
              <a:buChar char="♦"/>
              <a:defRPr sz="1600">
                <a:solidFill>
                  <a:schemeClr val="bg2"/>
                </a:solidFill>
                <a:latin typeface="+mn-lt"/>
              </a:defRPr>
            </a:lvl4pPr>
            <a:lvl5pPr marL="1822450" indent="-201613" algn="l" defTabSz="809625" rtl="0" fontAlgn="base">
              <a:spcBef>
                <a:spcPct val="20000"/>
              </a:spcBef>
              <a:spcAft>
                <a:spcPct val="0"/>
              </a:spcAft>
              <a:buSzPct val="100000"/>
              <a:buChar char="•"/>
              <a:defRPr sz="1600">
                <a:solidFill>
                  <a:schemeClr val="bg2"/>
                </a:solidFill>
                <a:latin typeface="+mn-lt"/>
              </a:defRPr>
            </a:lvl5pPr>
            <a:lvl6pPr marL="2279650" indent="-201613" algn="l" defTabSz="809625" rtl="0" eaLnBrk="1" fontAlgn="base" hangingPunct="1">
              <a:spcBef>
                <a:spcPct val="20000"/>
              </a:spcBef>
              <a:spcAft>
                <a:spcPct val="0"/>
              </a:spcAft>
              <a:buSzPct val="100000"/>
              <a:buChar char="•"/>
              <a:defRPr sz="1600">
                <a:solidFill>
                  <a:schemeClr val="bg2"/>
                </a:solidFill>
                <a:latin typeface="+mn-lt"/>
              </a:defRPr>
            </a:lvl6pPr>
            <a:lvl7pPr marL="2736850" indent="-201613" algn="l" defTabSz="809625" rtl="0" eaLnBrk="1" fontAlgn="base" hangingPunct="1">
              <a:spcBef>
                <a:spcPct val="20000"/>
              </a:spcBef>
              <a:spcAft>
                <a:spcPct val="0"/>
              </a:spcAft>
              <a:buSzPct val="100000"/>
              <a:buChar char="•"/>
              <a:defRPr sz="1600">
                <a:solidFill>
                  <a:schemeClr val="bg2"/>
                </a:solidFill>
                <a:latin typeface="+mn-lt"/>
              </a:defRPr>
            </a:lvl7pPr>
            <a:lvl8pPr marL="3194050" indent="-201613" algn="l" defTabSz="809625" rtl="0" eaLnBrk="1" fontAlgn="base" hangingPunct="1">
              <a:spcBef>
                <a:spcPct val="20000"/>
              </a:spcBef>
              <a:spcAft>
                <a:spcPct val="0"/>
              </a:spcAft>
              <a:buSzPct val="100000"/>
              <a:buChar char="•"/>
              <a:defRPr sz="1600">
                <a:solidFill>
                  <a:schemeClr val="bg2"/>
                </a:solidFill>
                <a:latin typeface="+mn-lt"/>
              </a:defRPr>
            </a:lvl8pPr>
            <a:lvl9pPr marL="3651250" indent="-201613" algn="l" defTabSz="809625" rtl="0" eaLnBrk="1" fontAlgn="base" hangingPunct="1">
              <a:spcBef>
                <a:spcPct val="20000"/>
              </a:spcBef>
              <a:spcAft>
                <a:spcPct val="0"/>
              </a:spcAft>
              <a:buSzPct val="100000"/>
              <a:buChar char="•"/>
              <a:defRPr sz="1600">
                <a:solidFill>
                  <a:schemeClr val="bg2"/>
                </a:solidFill>
                <a:latin typeface="+mn-lt"/>
              </a:defRPr>
            </a:lvl9pPr>
          </a:lstStyle>
          <a:p>
            <a:pPr marL="254000" marR="0" lvl="0" indent="-254000" algn="l" defTabSz="809625" rtl="0" eaLnBrk="1" fontAlgn="base" latinLnBrk="0" hangingPunct="1">
              <a:lnSpc>
                <a:spcPct val="94000"/>
              </a:lnSpc>
              <a:spcBef>
                <a:spcPts val="1200"/>
              </a:spcBef>
              <a:spcAft>
                <a:spcPct val="0"/>
              </a:spcAft>
              <a:buClr>
                <a:srgbClr val="A80534"/>
              </a:buClr>
              <a:buSzPct val="80000"/>
              <a:buFont typeface="Wingdings" pitchFamily="2" charset="2"/>
              <a:buChar char="§"/>
              <a:tabLst/>
              <a:defRPr/>
            </a:pPr>
            <a:r>
              <a:rPr kumimoji="0" lang="en-US" sz="1600" b="0" i="0" u="none" strike="noStrike" kern="0" cap="none" spc="0" normalizeH="0" baseline="0" noProof="0" dirty="0" smtClean="0">
                <a:ln>
                  <a:noFill/>
                </a:ln>
                <a:solidFill>
                  <a:schemeClr val="bg1"/>
                </a:solidFill>
                <a:effectLst/>
                <a:uLnTx/>
                <a:uFillTx/>
                <a:latin typeface="Arial"/>
                <a:ea typeface="+mn-ea"/>
                <a:cs typeface="+mn-cs"/>
              </a:rPr>
              <a:t>Short trips are of interest</a:t>
            </a:r>
          </a:p>
          <a:p>
            <a:pPr marL="254000" marR="0" lvl="0" indent="-254000" algn="l" defTabSz="809625" rtl="0" eaLnBrk="1" fontAlgn="base" latinLnBrk="0" hangingPunct="1">
              <a:lnSpc>
                <a:spcPct val="94000"/>
              </a:lnSpc>
              <a:spcBef>
                <a:spcPts val="1200"/>
              </a:spcBef>
              <a:spcAft>
                <a:spcPct val="0"/>
              </a:spcAft>
              <a:buClr>
                <a:srgbClr val="A80534"/>
              </a:buClr>
              <a:buSzPct val="80000"/>
              <a:buFont typeface="Wingdings" pitchFamily="2" charset="2"/>
              <a:buChar char="§"/>
              <a:tabLst/>
              <a:defRPr/>
            </a:pPr>
            <a:r>
              <a:rPr kumimoji="0" lang="en-US" sz="1600" b="0" i="0" u="none" strike="noStrike" kern="0" cap="none" spc="0" normalizeH="0" baseline="0" noProof="0" dirty="0" smtClean="0">
                <a:ln>
                  <a:noFill/>
                </a:ln>
                <a:solidFill>
                  <a:schemeClr val="bg1"/>
                </a:solidFill>
                <a:effectLst/>
                <a:uLnTx/>
                <a:uFillTx/>
                <a:latin typeface="Arial"/>
                <a:ea typeface="+mn-ea"/>
                <a:cs typeface="+mn-cs"/>
              </a:rPr>
              <a:t>All vehicle trip ends (except at traffic stops) may be of interest</a:t>
            </a:r>
          </a:p>
          <a:p>
            <a:pPr marL="254000" marR="0" lvl="0" indent="-254000" algn="l" defTabSz="809625" rtl="0" eaLnBrk="1" fontAlgn="base" latinLnBrk="0" hangingPunct="1">
              <a:lnSpc>
                <a:spcPct val="94000"/>
              </a:lnSpc>
              <a:spcBef>
                <a:spcPts val="1200"/>
              </a:spcBef>
              <a:spcAft>
                <a:spcPct val="0"/>
              </a:spcAft>
              <a:buClr>
                <a:srgbClr val="A80534"/>
              </a:buClr>
              <a:buSzPct val="80000"/>
              <a:buFont typeface="Wingdings" pitchFamily="2" charset="2"/>
              <a:buChar char="§"/>
              <a:tabLst/>
              <a:defRPr/>
            </a:pPr>
            <a:r>
              <a:rPr kumimoji="0" lang="en-US" sz="1600" b="0" i="0" u="none" strike="noStrike" kern="0" cap="none" spc="0" normalizeH="0" baseline="0" noProof="0" dirty="0" smtClean="0">
                <a:ln>
                  <a:noFill/>
                </a:ln>
                <a:solidFill>
                  <a:schemeClr val="bg1"/>
                </a:solidFill>
                <a:effectLst/>
                <a:uLnTx/>
                <a:uFillTx/>
                <a:latin typeface="Arial"/>
                <a:ea typeface="+mn-ea"/>
                <a:cs typeface="+mn-cs"/>
              </a:rPr>
              <a:t>Stops in rest areas are valid trip ends for tour-based urban truck models</a:t>
            </a:r>
          </a:p>
          <a:p>
            <a:pPr marL="254000" marR="0" lvl="0" indent="-254000" algn="l" defTabSz="809625" rtl="0" eaLnBrk="1" fontAlgn="base" latinLnBrk="0" hangingPunct="1">
              <a:lnSpc>
                <a:spcPct val="94000"/>
              </a:lnSpc>
              <a:spcBef>
                <a:spcPts val="1200"/>
              </a:spcBef>
              <a:spcAft>
                <a:spcPct val="0"/>
              </a:spcAft>
              <a:buClr>
                <a:srgbClr val="A80534"/>
              </a:buClr>
              <a:buSzPct val="80000"/>
              <a:buFont typeface="Wingdings" pitchFamily="2" charset="2"/>
              <a:buChar char="§"/>
              <a:tabLst/>
              <a:defRPr/>
            </a:pPr>
            <a:r>
              <a:rPr kumimoji="0" lang="en-US" sz="1600" b="0" i="0" u="none" strike="noStrike" kern="0" cap="none" spc="0" normalizeH="0" baseline="0" noProof="0" dirty="0" smtClean="0">
                <a:ln>
                  <a:noFill/>
                </a:ln>
                <a:solidFill>
                  <a:schemeClr val="bg1"/>
                </a:solidFill>
                <a:effectLst/>
                <a:uLnTx/>
                <a:uFillTx/>
                <a:latin typeface="Arial"/>
                <a:ea typeface="+mn-ea"/>
                <a:cs typeface="+mn-cs"/>
              </a:rPr>
              <a:t>Stops with short dwell-time buffers (except traffic stops) are of interest</a:t>
            </a:r>
          </a:p>
          <a:p>
            <a:pPr marL="254000" marR="0" lvl="0" indent="-254000" algn="l" defTabSz="809625" rtl="0" eaLnBrk="1" fontAlgn="base" latinLnBrk="0" hangingPunct="1">
              <a:lnSpc>
                <a:spcPct val="94000"/>
              </a:lnSpc>
              <a:spcBef>
                <a:spcPts val="1200"/>
              </a:spcBef>
              <a:spcAft>
                <a:spcPct val="0"/>
              </a:spcAft>
              <a:buClr>
                <a:srgbClr val="A80534"/>
              </a:buClr>
              <a:buSzPct val="80000"/>
              <a:buFont typeface="Wingdings" pitchFamily="2" charset="2"/>
              <a:buChar char="§"/>
              <a:tabLst/>
              <a:defRPr/>
            </a:pPr>
            <a:r>
              <a:rPr kumimoji="0" lang="en-US" sz="1600" b="0" i="0" u="none" strike="noStrike" kern="0" cap="none" spc="0" normalizeH="0" baseline="0" noProof="0" dirty="0" smtClean="0">
                <a:ln>
                  <a:noFill/>
                </a:ln>
                <a:solidFill>
                  <a:schemeClr val="bg1"/>
                </a:solidFill>
                <a:effectLst/>
                <a:uLnTx/>
                <a:uFillTx/>
                <a:latin typeface="Arial"/>
                <a:ea typeface="+mn-ea"/>
                <a:cs typeface="+mn-cs"/>
              </a:rPr>
              <a:t>Truck types include a large share of single unit trucks </a:t>
            </a:r>
          </a:p>
          <a:p>
            <a:pPr marL="0" marR="0" lvl="0" indent="0" algn="l" defTabSz="809625" rtl="0" eaLnBrk="1" fontAlgn="base" latinLnBrk="0" hangingPunct="1">
              <a:lnSpc>
                <a:spcPct val="94000"/>
              </a:lnSpc>
              <a:spcBef>
                <a:spcPts val="1200"/>
              </a:spcBef>
              <a:spcAft>
                <a:spcPct val="0"/>
              </a:spcAft>
              <a:buClr>
                <a:srgbClr val="A80534"/>
              </a:buClr>
              <a:buSzPct val="80000"/>
              <a:buNone/>
              <a:tabLst/>
              <a:defRPr/>
            </a:pPr>
            <a:endParaRPr kumimoji="0" lang="en-US" sz="1600" b="0" i="0" u="none" strike="noStrike" kern="0" cap="none" spc="0" normalizeH="0" baseline="0" noProof="0" dirty="0">
              <a:ln>
                <a:noFill/>
              </a:ln>
              <a:solidFill>
                <a:schemeClr val="bg1"/>
              </a:solidFill>
              <a:effectLst/>
              <a:uLnTx/>
              <a:uFillTx/>
              <a:latin typeface="Arial"/>
              <a:ea typeface="+mn-ea"/>
              <a:cs typeface="+mn-cs"/>
            </a:endParaRPr>
          </a:p>
        </p:txBody>
      </p:sp>
      <p:sp>
        <p:nvSpPr>
          <p:cNvPr id="12" name="Text Placeholder 4"/>
          <p:cNvSpPr txBox="1">
            <a:spLocks/>
          </p:cNvSpPr>
          <p:nvPr/>
        </p:nvSpPr>
        <p:spPr bwMode="auto">
          <a:xfrm>
            <a:off x="4613542" y="2304640"/>
            <a:ext cx="3744912" cy="685799"/>
          </a:xfrm>
          <a:prstGeom prst="rect">
            <a:avLst/>
          </a:prstGeom>
          <a:noFill/>
          <a:ln w="9525">
            <a:noFill/>
            <a:miter lim="800000"/>
            <a:headEnd/>
            <a:tailEnd/>
          </a:ln>
        </p:spPr>
        <p:txBody>
          <a:bodyPr vert="horz" wrap="square" lIns="80945" tIns="40472" rIns="80945" bIns="40472" numCol="1" anchor="b" anchorCtr="0" compatLnSpc="1">
            <a:prstTxWarp prst="textNoShape">
              <a:avLst/>
            </a:prstTxWarp>
          </a:bodyPr>
          <a:lstStyle>
            <a:lvl1pPr marL="0" indent="0" algn="l" defTabSz="809625" rtl="0" fontAlgn="base">
              <a:lnSpc>
                <a:spcPct val="94000"/>
              </a:lnSpc>
              <a:spcBef>
                <a:spcPct val="100000"/>
              </a:spcBef>
              <a:spcAft>
                <a:spcPct val="0"/>
              </a:spcAft>
              <a:buClr>
                <a:srgbClr val="A80534"/>
              </a:buClr>
              <a:buSzPct val="80000"/>
              <a:buFont typeface="Wingdings" pitchFamily="2" charset="2"/>
              <a:buNone/>
              <a:defRPr sz="2400" b="1">
                <a:solidFill>
                  <a:schemeClr val="bg2"/>
                </a:solidFill>
                <a:latin typeface="+mn-lt"/>
                <a:ea typeface="+mn-ea"/>
                <a:cs typeface="+mn-cs"/>
              </a:defRPr>
            </a:lvl1pPr>
            <a:lvl2pPr marL="457200" indent="0" algn="l" defTabSz="809625" rtl="0" fontAlgn="base">
              <a:lnSpc>
                <a:spcPct val="94000"/>
              </a:lnSpc>
              <a:spcBef>
                <a:spcPct val="40000"/>
              </a:spcBef>
              <a:spcAft>
                <a:spcPct val="0"/>
              </a:spcAft>
              <a:buClr>
                <a:schemeClr val="bg2"/>
              </a:buClr>
              <a:buNone/>
              <a:defRPr sz="2000" b="1">
                <a:solidFill>
                  <a:schemeClr val="bg2"/>
                </a:solidFill>
                <a:latin typeface="+mn-lt"/>
              </a:defRPr>
            </a:lvl2pPr>
            <a:lvl3pPr marL="914400" indent="0" algn="l" defTabSz="809625" rtl="0" fontAlgn="base">
              <a:lnSpc>
                <a:spcPct val="94000"/>
              </a:lnSpc>
              <a:spcBef>
                <a:spcPct val="34000"/>
              </a:spcBef>
              <a:spcAft>
                <a:spcPct val="0"/>
              </a:spcAft>
              <a:buClr>
                <a:schemeClr val="bg2"/>
              </a:buClr>
              <a:buSzPct val="65000"/>
              <a:buFont typeface="Wingdings" pitchFamily="2" charset="2"/>
              <a:buNone/>
              <a:defRPr sz="1800" b="1">
                <a:solidFill>
                  <a:schemeClr val="bg2"/>
                </a:solidFill>
                <a:latin typeface="+mn-lt"/>
              </a:defRPr>
            </a:lvl3pPr>
            <a:lvl4pPr marL="1371600" indent="0" algn="l" defTabSz="809625" rtl="0" fontAlgn="base">
              <a:spcBef>
                <a:spcPct val="20000"/>
              </a:spcBef>
              <a:spcAft>
                <a:spcPct val="0"/>
              </a:spcAft>
              <a:buSzPct val="75000"/>
              <a:buFont typeface="Times New Roman" pitchFamily="18" charset="0"/>
              <a:buNone/>
              <a:defRPr sz="1600" b="1">
                <a:solidFill>
                  <a:schemeClr val="bg2"/>
                </a:solidFill>
                <a:latin typeface="+mn-lt"/>
              </a:defRPr>
            </a:lvl4pPr>
            <a:lvl5pPr marL="1828800" indent="0" algn="l" defTabSz="809625" rtl="0" fontAlgn="base">
              <a:spcBef>
                <a:spcPct val="20000"/>
              </a:spcBef>
              <a:spcAft>
                <a:spcPct val="0"/>
              </a:spcAft>
              <a:buSzPct val="100000"/>
              <a:buNone/>
              <a:defRPr sz="1600" b="1">
                <a:solidFill>
                  <a:schemeClr val="bg2"/>
                </a:solidFill>
                <a:latin typeface="+mn-lt"/>
              </a:defRPr>
            </a:lvl5pPr>
            <a:lvl6pPr marL="2286000" indent="0" algn="l" defTabSz="809625" rtl="0" eaLnBrk="1" fontAlgn="base" hangingPunct="1">
              <a:spcBef>
                <a:spcPct val="20000"/>
              </a:spcBef>
              <a:spcAft>
                <a:spcPct val="0"/>
              </a:spcAft>
              <a:buSzPct val="100000"/>
              <a:buNone/>
              <a:defRPr sz="1600" b="1">
                <a:solidFill>
                  <a:schemeClr val="bg2"/>
                </a:solidFill>
                <a:latin typeface="+mn-lt"/>
              </a:defRPr>
            </a:lvl6pPr>
            <a:lvl7pPr marL="2743200" indent="0" algn="l" defTabSz="809625" rtl="0" eaLnBrk="1" fontAlgn="base" hangingPunct="1">
              <a:spcBef>
                <a:spcPct val="20000"/>
              </a:spcBef>
              <a:spcAft>
                <a:spcPct val="0"/>
              </a:spcAft>
              <a:buSzPct val="100000"/>
              <a:buNone/>
              <a:defRPr sz="1600" b="1">
                <a:solidFill>
                  <a:schemeClr val="bg2"/>
                </a:solidFill>
                <a:latin typeface="+mn-lt"/>
              </a:defRPr>
            </a:lvl7pPr>
            <a:lvl8pPr marL="3200400" indent="0" algn="l" defTabSz="809625" rtl="0" eaLnBrk="1" fontAlgn="base" hangingPunct="1">
              <a:spcBef>
                <a:spcPct val="20000"/>
              </a:spcBef>
              <a:spcAft>
                <a:spcPct val="0"/>
              </a:spcAft>
              <a:buSzPct val="100000"/>
              <a:buNone/>
              <a:defRPr sz="1600" b="1">
                <a:solidFill>
                  <a:schemeClr val="bg2"/>
                </a:solidFill>
                <a:latin typeface="+mn-lt"/>
              </a:defRPr>
            </a:lvl8pPr>
            <a:lvl9pPr marL="3657600" indent="0" algn="l" defTabSz="809625" rtl="0" eaLnBrk="1" fontAlgn="base" hangingPunct="1">
              <a:spcBef>
                <a:spcPct val="20000"/>
              </a:spcBef>
              <a:spcAft>
                <a:spcPct val="0"/>
              </a:spcAft>
              <a:buSzPct val="100000"/>
              <a:buNone/>
              <a:defRPr sz="1600" b="1">
                <a:solidFill>
                  <a:schemeClr val="bg2"/>
                </a:solidFill>
                <a:latin typeface="+mn-lt"/>
              </a:defRPr>
            </a:lvl9pPr>
          </a:lstStyle>
          <a:p>
            <a:pPr marL="0" marR="0" lvl="0" indent="0" algn="l" defTabSz="809625" rtl="0" eaLnBrk="1" fontAlgn="base" latinLnBrk="0" hangingPunct="1">
              <a:lnSpc>
                <a:spcPct val="94000"/>
              </a:lnSpc>
              <a:spcBef>
                <a:spcPct val="100000"/>
              </a:spcBef>
              <a:spcAft>
                <a:spcPct val="0"/>
              </a:spcAft>
              <a:buClr>
                <a:srgbClr val="A80534"/>
              </a:buClr>
              <a:buSzPct val="80000"/>
              <a:buFont typeface="Wingdings" pitchFamily="2" charset="2"/>
              <a:buNone/>
              <a:tabLst/>
              <a:defRPr/>
            </a:pPr>
            <a:r>
              <a:rPr kumimoji="0" lang="en-US" sz="2400" b="1" i="0" u="none" strike="noStrike" kern="0" cap="none" spc="0" normalizeH="0" baseline="0" noProof="0" dirty="0" smtClean="0">
                <a:ln>
                  <a:noFill/>
                </a:ln>
                <a:solidFill>
                  <a:schemeClr val="bg1"/>
                </a:solidFill>
                <a:effectLst/>
                <a:uLnTx/>
                <a:uFillTx/>
                <a:latin typeface="Arial"/>
                <a:ea typeface="+mn-ea"/>
                <a:cs typeface="+mn-cs"/>
              </a:rPr>
              <a:t>For statewide, national, or megaregional models</a:t>
            </a:r>
            <a:endParaRPr kumimoji="0" lang="en-US" sz="2400" b="1" i="0" u="none" strike="noStrike" kern="0" cap="none" spc="0" normalizeH="0" baseline="0" noProof="0" dirty="0">
              <a:ln>
                <a:noFill/>
              </a:ln>
              <a:solidFill>
                <a:schemeClr val="bg1"/>
              </a:solidFill>
              <a:effectLst/>
              <a:uLnTx/>
              <a:uFillTx/>
              <a:latin typeface="Arial"/>
              <a:ea typeface="+mn-ea"/>
              <a:cs typeface="+mn-cs"/>
            </a:endParaRPr>
          </a:p>
        </p:txBody>
      </p:sp>
      <p:sp>
        <p:nvSpPr>
          <p:cNvPr id="13" name="Content Placeholder 5"/>
          <p:cNvSpPr txBox="1">
            <a:spLocks/>
          </p:cNvSpPr>
          <p:nvPr/>
        </p:nvSpPr>
        <p:spPr bwMode="auto">
          <a:xfrm>
            <a:off x="4613542" y="2920023"/>
            <a:ext cx="3638550" cy="3022600"/>
          </a:xfrm>
          <a:prstGeom prst="rect">
            <a:avLst/>
          </a:prstGeom>
          <a:noFill/>
          <a:ln w="9525">
            <a:noFill/>
            <a:miter lim="800000"/>
            <a:headEnd/>
            <a:tailEnd/>
          </a:ln>
        </p:spPr>
        <p:txBody>
          <a:bodyPr vert="horz" wrap="square" lIns="80945" tIns="40472" rIns="80945" bIns="40472" numCol="1" anchor="t" anchorCtr="0" compatLnSpc="1">
            <a:prstTxWarp prst="textNoShape">
              <a:avLst/>
            </a:prstTxWarp>
          </a:bodyPr>
          <a:lstStyle>
            <a:lvl1pPr marL="254000" indent="-254000" algn="l" defTabSz="809625" rtl="0" fontAlgn="base">
              <a:lnSpc>
                <a:spcPct val="94000"/>
              </a:lnSpc>
              <a:spcBef>
                <a:spcPct val="100000"/>
              </a:spcBef>
              <a:spcAft>
                <a:spcPct val="0"/>
              </a:spcAft>
              <a:buClr>
                <a:srgbClr val="A80534"/>
              </a:buClr>
              <a:buSzPct val="80000"/>
              <a:buFont typeface="Wingdings" pitchFamily="2" charset="2"/>
              <a:buChar char="§"/>
              <a:defRPr sz="2400">
                <a:solidFill>
                  <a:schemeClr val="bg2"/>
                </a:solidFill>
                <a:latin typeface="+mn-lt"/>
                <a:ea typeface="+mn-ea"/>
                <a:cs typeface="+mn-cs"/>
              </a:defRPr>
            </a:lvl1pPr>
            <a:lvl2pPr marL="606425" indent="-252413" algn="l" defTabSz="809625" rtl="0" fontAlgn="base">
              <a:lnSpc>
                <a:spcPct val="94000"/>
              </a:lnSpc>
              <a:spcBef>
                <a:spcPct val="40000"/>
              </a:spcBef>
              <a:spcAft>
                <a:spcPct val="0"/>
              </a:spcAft>
              <a:buClr>
                <a:schemeClr val="bg2"/>
              </a:buClr>
              <a:buChar char="•"/>
              <a:defRPr sz="2000">
                <a:solidFill>
                  <a:schemeClr val="bg2"/>
                </a:solidFill>
                <a:latin typeface="+mn-lt"/>
              </a:defRPr>
            </a:lvl2pPr>
            <a:lvl3pPr marL="962025" indent="-252413" algn="l" defTabSz="809625" rtl="0" fontAlgn="base">
              <a:lnSpc>
                <a:spcPct val="94000"/>
              </a:lnSpc>
              <a:spcBef>
                <a:spcPct val="34000"/>
              </a:spcBef>
              <a:spcAft>
                <a:spcPct val="0"/>
              </a:spcAft>
              <a:buClr>
                <a:schemeClr val="bg2"/>
              </a:buClr>
              <a:buSzPct val="65000"/>
              <a:buFont typeface="Wingdings" pitchFamily="2" charset="2"/>
              <a:buChar char="§"/>
              <a:defRPr sz="1800">
                <a:solidFill>
                  <a:schemeClr val="bg2"/>
                </a:solidFill>
                <a:latin typeface="+mn-lt"/>
              </a:defRPr>
            </a:lvl3pPr>
            <a:lvl4pPr marL="1417638" indent="-203200" algn="l" defTabSz="809625" rtl="0" fontAlgn="base">
              <a:spcBef>
                <a:spcPct val="20000"/>
              </a:spcBef>
              <a:spcAft>
                <a:spcPct val="0"/>
              </a:spcAft>
              <a:buSzPct val="75000"/>
              <a:buFont typeface="Times New Roman" pitchFamily="18" charset="0"/>
              <a:buChar char="♦"/>
              <a:defRPr sz="1600">
                <a:solidFill>
                  <a:schemeClr val="bg2"/>
                </a:solidFill>
                <a:latin typeface="+mn-lt"/>
              </a:defRPr>
            </a:lvl4pPr>
            <a:lvl5pPr marL="1822450" indent="-201613" algn="l" defTabSz="809625" rtl="0" fontAlgn="base">
              <a:spcBef>
                <a:spcPct val="20000"/>
              </a:spcBef>
              <a:spcAft>
                <a:spcPct val="0"/>
              </a:spcAft>
              <a:buSzPct val="100000"/>
              <a:buChar char="•"/>
              <a:defRPr sz="1600">
                <a:solidFill>
                  <a:schemeClr val="bg2"/>
                </a:solidFill>
                <a:latin typeface="+mn-lt"/>
              </a:defRPr>
            </a:lvl5pPr>
            <a:lvl6pPr marL="2279650" indent="-201613" algn="l" defTabSz="809625" rtl="0" eaLnBrk="1" fontAlgn="base" hangingPunct="1">
              <a:spcBef>
                <a:spcPct val="20000"/>
              </a:spcBef>
              <a:spcAft>
                <a:spcPct val="0"/>
              </a:spcAft>
              <a:buSzPct val="100000"/>
              <a:buChar char="•"/>
              <a:defRPr sz="1600">
                <a:solidFill>
                  <a:schemeClr val="bg2"/>
                </a:solidFill>
                <a:latin typeface="+mn-lt"/>
              </a:defRPr>
            </a:lvl6pPr>
            <a:lvl7pPr marL="2736850" indent="-201613" algn="l" defTabSz="809625" rtl="0" eaLnBrk="1" fontAlgn="base" hangingPunct="1">
              <a:spcBef>
                <a:spcPct val="20000"/>
              </a:spcBef>
              <a:spcAft>
                <a:spcPct val="0"/>
              </a:spcAft>
              <a:buSzPct val="100000"/>
              <a:buChar char="•"/>
              <a:defRPr sz="1600">
                <a:solidFill>
                  <a:schemeClr val="bg2"/>
                </a:solidFill>
                <a:latin typeface="+mn-lt"/>
              </a:defRPr>
            </a:lvl7pPr>
            <a:lvl8pPr marL="3194050" indent="-201613" algn="l" defTabSz="809625" rtl="0" eaLnBrk="1" fontAlgn="base" hangingPunct="1">
              <a:spcBef>
                <a:spcPct val="20000"/>
              </a:spcBef>
              <a:spcAft>
                <a:spcPct val="0"/>
              </a:spcAft>
              <a:buSzPct val="100000"/>
              <a:buChar char="•"/>
              <a:defRPr sz="1600">
                <a:solidFill>
                  <a:schemeClr val="bg2"/>
                </a:solidFill>
                <a:latin typeface="+mn-lt"/>
              </a:defRPr>
            </a:lvl8pPr>
            <a:lvl9pPr marL="3651250" indent="-201613" algn="l" defTabSz="809625" rtl="0" eaLnBrk="1" fontAlgn="base" hangingPunct="1">
              <a:spcBef>
                <a:spcPct val="20000"/>
              </a:spcBef>
              <a:spcAft>
                <a:spcPct val="0"/>
              </a:spcAft>
              <a:buSzPct val="100000"/>
              <a:buChar char="•"/>
              <a:defRPr sz="1600">
                <a:solidFill>
                  <a:schemeClr val="bg2"/>
                </a:solidFill>
                <a:latin typeface="+mn-lt"/>
              </a:defRPr>
            </a:lvl9pPr>
          </a:lstStyle>
          <a:p>
            <a:pPr marL="254000" marR="0" lvl="0" indent="-254000" algn="l" defTabSz="809625" rtl="0" eaLnBrk="1" fontAlgn="base" latinLnBrk="0" hangingPunct="1">
              <a:lnSpc>
                <a:spcPct val="94000"/>
              </a:lnSpc>
              <a:spcBef>
                <a:spcPts val="1200"/>
              </a:spcBef>
              <a:spcAft>
                <a:spcPct val="0"/>
              </a:spcAft>
              <a:buClr>
                <a:srgbClr val="A80534"/>
              </a:buClr>
              <a:buSzPct val="80000"/>
              <a:buFont typeface="Wingdings" pitchFamily="2" charset="2"/>
              <a:buChar char="§"/>
              <a:tabLst/>
              <a:defRPr/>
            </a:pPr>
            <a:r>
              <a:rPr kumimoji="0" lang="en-US" sz="1600" b="0" i="0" u="none" strike="noStrike" kern="0" cap="none" spc="0" normalizeH="0" baseline="0" noProof="0" dirty="0" smtClean="0">
                <a:ln>
                  <a:noFill/>
                </a:ln>
                <a:solidFill>
                  <a:schemeClr val="bg1"/>
                </a:solidFill>
                <a:effectLst/>
                <a:uLnTx/>
                <a:uFillTx/>
                <a:latin typeface="Arial"/>
                <a:ea typeface="+mn-ea"/>
                <a:cs typeface="+mn-cs"/>
              </a:rPr>
              <a:t>Focus is on long-haul movements</a:t>
            </a:r>
          </a:p>
          <a:p>
            <a:pPr marL="254000" marR="0" lvl="0" indent="-254000" algn="l" defTabSz="809625" rtl="0" eaLnBrk="1" fontAlgn="base" latinLnBrk="0" hangingPunct="1">
              <a:lnSpc>
                <a:spcPct val="94000"/>
              </a:lnSpc>
              <a:spcBef>
                <a:spcPts val="1200"/>
              </a:spcBef>
              <a:spcAft>
                <a:spcPct val="0"/>
              </a:spcAft>
              <a:buClr>
                <a:srgbClr val="A80534"/>
              </a:buClr>
              <a:buSzPct val="80000"/>
              <a:buFont typeface="Wingdings" pitchFamily="2" charset="2"/>
              <a:buChar char="§"/>
              <a:tabLst/>
              <a:defRPr/>
            </a:pPr>
            <a:r>
              <a:rPr kumimoji="0" lang="en-US" sz="1600" b="0" i="0" u="none" strike="noStrike" kern="0" cap="none" spc="0" normalizeH="0" baseline="0" noProof="0" dirty="0" smtClean="0">
                <a:ln>
                  <a:noFill/>
                </a:ln>
                <a:solidFill>
                  <a:schemeClr val="bg1"/>
                </a:solidFill>
                <a:effectLst/>
                <a:uLnTx/>
                <a:uFillTx/>
                <a:latin typeface="Arial"/>
                <a:ea typeface="+mn-ea"/>
                <a:cs typeface="+mn-cs"/>
              </a:rPr>
              <a:t>Only pickup/delivery trip ends are of </a:t>
            </a:r>
            <a:r>
              <a:rPr kumimoji="0" lang="en-US" sz="1600" b="0" i="0" u="none" strike="noStrike" kern="0" cap="none" spc="0" normalizeH="0" baseline="0" noProof="0" dirty="0" smtClean="0">
                <a:ln>
                  <a:noFill/>
                </a:ln>
                <a:solidFill>
                  <a:schemeClr val="bg1"/>
                </a:solidFill>
                <a:effectLst/>
                <a:uLnTx/>
                <a:uFillTx/>
                <a:latin typeface="Arial"/>
                <a:ea typeface="+mn-ea"/>
                <a:cs typeface="+mn-cs"/>
              </a:rPr>
              <a:t>interest to FL statewide model</a:t>
            </a:r>
            <a:endParaRPr kumimoji="0" lang="en-US" sz="1600" b="0" i="0" u="none" strike="noStrike" kern="0" cap="none" spc="0" normalizeH="0" baseline="0" noProof="0" dirty="0" smtClean="0">
              <a:ln>
                <a:noFill/>
              </a:ln>
              <a:solidFill>
                <a:schemeClr val="bg1"/>
              </a:solidFill>
              <a:effectLst/>
              <a:uLnTx/>
              <a:uFillTx/>
              <a:latin typeface="Arial"/>
              <a:ea typeface="+mn-ea"/>
              <a:cs typeface="+mn-cs"/>
            </a:endParaRPr>
          </a:p>
          <a:p>
            <a:pPr marL="254000" marR="0" lvl="0" indent="-254000" algn="l" defTabSz="809625" rtl="0" eaLnBrk="1" fontAlgn="base" latinLnBrk="0" hangingPunct="1">
              <a:lnSpc>
                <a:spcPct val="94000"/>
              </a:lnSpc>
              <a:spcBef>
                <a:spcPts val="1200"/>
              </a:spcBef>
              <a:spcAft>
                <a:spcPct val="0"/>
              </a:spcAft>
              <a:buClr>
                <a:srgbClr val="A80534"/>
              </a:buClr>
              <a:buSzPct val="80000"/>
              <a:buFont typeface="Wingdings" pitchFamily="2" charset="2"/>
              <a:buChar char="§"/>
              <a:tabLst/>
              <a:defRPr/>
            </a:pPr>
            <a:r>
              <a:rPr kumimoji="0" lang="en-US" sz="1600" b="0" i="0" u="none" strike="noStrike" kern="0" cap="none" spc="0" normalizeH="0" baseline="0" noProof="0" dirty="0" smtClean="0">
                <a:ln>
                  <a:noFill/>
                </a:ln>
                <a:solidFill>
                  <a:schemeClr val="bg1"/>
                </a:solidFill>
                <a:effectLst/>
                <a:uLnTx/>
                <a:uFillTx/>
                <a:latin typeface="Arial"/>
                <a:ea typeface="+mn-ea"/>
                <a:cs typeface="+mn-cs"/>
              </a:rPr>
              <a:t>Stops in rest areas </a:t>
            </a:r>
            <a:r>
              <a:rPr kumimoji="0" lang="en-US" sz="1600" b="0" i="0" u="none" strike="noStrike" kern="0" cap="none" spc="0" normalizeH="0" baseline="0" noProof="0" dirty="0" smtClean="0">
                <a:ln>
                  <a:noFill/>
                </a:ln>
                <a:solidFill>
                  <a:schemeClr val="bg1"/>
                </a:solidFill>
                <a:effectLst/>
                <a:uLnTx/>
                <a:uFillTx/>
                <a:latin typeface="Arial"/>
                <a:ea typeface="+mn-ea"/>
                <a:cs typeface="+mn-cs"/>
              </a:rPr>
              <a:t>need to be </a:t>
            </a:r>
            <a:r>
              <a:rPr kumimoji="0" lang="en-US" sz="1600" b="0" i="0" u="none" strike="noStrike" kern="0" cap="none" spc="0" normalizeH="0" baseline="0" noProof="0" dirty="0" smtClean="0">
                <a:ln>
                  <a:noFill/>
                </a:ln>
                <a:solidFill>
                  <a:schemeClr val="bg1"/>
                </a:solidFill>
                <a:effectLst/>
                <a:uLnTx/>
                <a:uFillTx/>
                <a:latin typeface="Arial"/>
                <a:ea typeface="+mn-ea"/>
                <a:cs typeface="+mn-cs"/>
              </a:rPr>
              <a:t>eliminated to get to the pickup/delivery location</a:t>
            </a:r>
          </a:p>
          <a:p>
            <a:pPr marL="254000" marR="0" lvl="0" indent="-254000" algn="l" defTabSz="809625" rtl="0" eaLnBrk="1" fontAlgn="base" latinLnBrk="0" hangingPunct="1">
              <a:lnSpc>
                <a:spcPct val="94000"/>
              </a:lnSpc>
              <a:spcBef>
                <a:spcPts val="1200"/>
              </a:spcBef>
              <a:spcAft>
                <a:spcPct val="0"/>
              </a:spcAft>
              <a:buClr>
                <a:srgbClr val="A80534"/>
              </a:buClr>
              <a:buSzPct val="80000"/>
              <a:buFont typeface="Wingdings" pitchFamily="2" charset="2"/>
              <a:buChar char="§"/>
              <a:tabLst/>
              <a:defRPr/>
            </a:pPr>
            <a:r>
              <a:rPr kumimoji="0" lang="en-US" sz="1600" b="0" i="0" u="none" strike="noStrike" kern="0" cap="none" spc="0" normalizeH="0" baseline="0" noProof="0" dirty="0" smtClean="0">
                <a:ln>
                  <a:noFill/>
                </a:ln>
                <a:solidFill>
                  <a:schemeClr val="bg1"/>
                </a:solidFill>
                <a:effectLst/>
                <a:uLnTx/>
                <a:uFillTx/>
                <a:latin typeface="Arial"/>
                <a:ea typeface="+mn-ea"/>
                <a:cs typeface="+mn-cs"/>
              </a:rPr>
              <a:t>Stops with very short dwell-time buffers </a:t>
            </a:r>
            <a:r>
              <a:rPr kumimoji="0" lang="en-US" sz="1600" b="0" i="0" u="none" strike="noStrike" kern="0" cap="none" spc="0" normalizeH="0" baseline="0" noProof="0" dirty="0" smtClean="0">
                <a:ln>
                  <a:noFill/>
                </a:ln>
                <a:solidFill>
                  <a:schemeClr val="bg1"/>
                </a:solidFill>
                <a:effectLst/>
                <a:uLnTx/>
                <a:uFillTx/>
                <a:latin typeface="Arial"/>
                <a:ea typeface="+mn-ea"/>
                <a:cs typeface="+mn-cs"/>
              </a:rPr>
              <a:t>may </a:t>
            </a:r>
            <a:r>
              <a:rPr kumimoji="0" lang="en-US" sz="1600" b="0" i="0" u="none" strike="noStrike" kern="0" cap="none" spc="0" normalizeH="0" baseline="0" noProof="0" dirty="0" smtClean="0">
                <a:ln>
                  <a:noFill/>
                </a:ln>
                <a:solidFill>
                  <a:schemeClr val="bg1"/>
                </a:solidFill>
                <a:effectLst/>
                <a:uLnTx/>
                <a:uFillTx/>
                <a:latin typeface="Arial"/>
                <a:ea typeface="+mn-ea"/>
                <a:cs typeface="+mn-cs"/>
              </a:rPr>
              <a:t>not be of interest</a:t>
            </a:r>
          </a:p>
          <a:p>
            <a:pPr marL="254000" marR="0" lvl="0" indent="-254000" algn="l" defTabSz="809625" rtl="0" eaLnBrk="1" fontAlgn="base" latinLnBrk="0" hangingPunct="1">
              <a:lnSpc>
                <a:spcPct val="94000"/>
              </a:lnSpc>
              <a:spcBef>
                <a:spcPts val="1200"/>
              </a:spcBef>
              <a:spcAft>
                <a:spcPct val="0"/>
              </a:spcAft>
              <a:buClr>
                <a:srgbClr val="A80534"/>
              </a:buClr>
              <a:buSzPct val="80000"/>
              <a:buFont typeface="Wingdings" pitchFamily="2" charset="2"/>
              <a:buChar char="§"/>
              <a:tabLst/>
              <a:defRPr/>
            </a:pPr>
            <a:r>
              <a:rPr kumimoji="0" lang="en-US" sz="1600" b="0" i="0" u="none" strike="noStrike" kern="0" cap="none" spc="0" normalizeH="0" baseline="0" noProof="0" dirty="0" smtClean="0">
                <a:ln>
                  <a:noFill/>
                </a:ln>
                <a:solidFill>
                  <a:schemeClr val="bg1"/>
                </a:solidFill>
                <a:effectLst/>
                <a:uLnTx/>
                <a:uFillTx/>
                <a:latin typeface="Arial"/>
                <a:ea typeface="+mn-ea"/>
                <a:cs typeface="+mn-cs"/>
              </a:rPr>
              <a:t>Predominantly FHWA class 8 or above (5 axles or more)</a:t>
            </a:r>
          </a:p>
          <a:p>
            <a:pPr marL="254000" marR="0" lvl="0" indent="-254000" algn="l" defTabSz="809625" rtl="0" eaLnBrk="1" fontAlgn="base" latinLnBrk="0" hangingPunct="1">
              <a:lnSpc>
                <a:spcPct val="94000"/>
              </a:lnSpc>
              <a:spcBef>
                <a:spcPts val="1200"/>
              </a:spcBef>
              <a:spcAft>
                <a:spcPct val="0"/>
              </a:spcAft>
              <a:buClr>
                <a:srgbClr val="A80534"/>
              </a:buClr>
              <a:buSzPct val="80000"/>
              <a:buFont typeface="Wingdings" pitchFamily="2" charset="2"/>
              <a:buChar char="§"/>
              <a:tabLst/>
              <a:defRPr/>
            </a:pPr>
            <a:r>
              <a:rPr kumimoji="0" lang="en-US" sz="1600" b="0" i="0" u="none" strike="noStrike" kern="0" cap="none" spc="0" normalizeH="0" baseline="0" noProof="0" dirty="0" smtClean="0">
                <a:ln>
                  <a:noFill/>
                </a:ln>
                <a:solidFill>
                  <a:schemeClr val="bg1"/>
                </a:solidFill>
                <a:effectLst/>
                <a:uLnTx/>
                <a:uFillTx/>
                <a:latin typeface="Arial"/>
                <a:ea typeface="+mn-ea"/>
                <a:cs typeface="+mn-cs"/>
              </a:rPr>
              <a:t>Do </a:t>
            </a:r>
            <a:r>
              <a:rPr kumimoji="0" lang="en-US" sz="1600" b="0" i="0" u="sng" strike="noStrike" kern="0" cap="none" spc="0" normalizeH="0" baseline="0" noProof="0" dirty="0" smtClean="0">
                <a:ln>
                  <a:noFill/>
                </a:ln>
                <a:solidFill>
                  <a:schemeClr val="bg1"/>
                </a:solidFill>
                <a:effectLst/>
                <a:uLnTx/>
                <a:uFillTx/>
                <a:latin typeface="Arial"/>
                <a:ea typeface="+mn-ea"/>
                <a:cs typeface="+mn-cs"/>
              </a:rPr>
              <a:t>NOT</a:t>
            </a:r>
            <a:r>
              <a:rPr kumimoji="0" lang="en-US" sz="1600" b="0" i="0" u="none" strike="noStrike" kern="0" cap="none" spc="0" normalizeH="0" baseline="0" noProof="0" dirty="0" smtClean="0">
                <a:ln>
                  <a:noFill/>
                </a:ln>
                <a:solidFill>
                  <a:schemeClr val="bg1"/>
                </a:solidFill>
                <a:effectLst/>
                <a:uLnTx/>
                <a:uFillTx/>
                <a:latin typeface="Arial"/>
                <a:ea typeface="+mn-ea"/>
                <a:cs typeface="+mn-cs"/>
              </a:rPr>
              <a:t> work with 1-day GPS data (1 week or more is preferable)</a:t>
            </a:r>
            <a:endParaRPr kumimoji="0" lang="en-US" sz="1600" b="0" i="0" u="none" strike="noStrike" kern="0" cap="none" spc="0" normalizeH="0" baseline="0" noProof="0" dirty="0">
              <a:ln>
                <a:noFill/>
              </a:ln>
              <a:solidFill>
                <a:schemeClr val="bg1"/>
              </a:solidFill>
              <a:effectLst/>
              <a:uLnTx/>
              <a:uFillTx/>
              <a:latin typeface="Arial"/>
              <a:ea typeface="+mn-ea"/>
              <a:cs typeface="+mn-cs"/>
            </a:endParaRPr>
          </a:p>
        </p:txBody>
      </p:sp>
      <p:sp>
        <p:nvSpPr>
          <p:cNvPr id="15" name="Slide Number Placeholder 3"/>
          <p:cNvSpPr txBox="1">
            <a:spLocks/>
          </p:cNvSpPr>
          <p:nvPr/>
        </p:nvSpPr>
        <p:spPr bwMode="auto">
          <a:xfrm>
            <a:off x="124136" y="6371635"/>
            <a:ext cx="638297" cy="48636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1000" kern="1200">
                <a:solidFill>
                  <a:schemeClr val="tx1"/>
                </a:solidFill>
                <a:latin typeface="Comic Sans MS" pitchFamily="66" charset="0"/>
                <a:ea typeface="+mn-ea"/>
                <a:cs typeface="+mn-cs"/>
              </a:defRPr>
            </a:lvl1pPr>
            <a:lvl2pPr marL="457200" algn="l" rtl="0" fontAlgn="base">
              <a:spcBef>
                <a:spcPct val="0"/>
              </a:spcBef>
              <a:spcAft>
                <a:spcPct val="0"/>
              </a:spcAft>
              <a:defRPr sz="1000" kern="1200">
                <a:solidFill>
                  <a:schemeClr val="bg2"/>
                </a:solidFill>
                <a:latin typeface="Arial" charset="0"/>
                <a:ea typeface="+mn-ea"/>
                <a:cs typeface="Arial" charset="0"/>
              </a:defRPr>
            </a:lvl2pPr>
            <a:lvl3pPr marL="914400" algn="l" rtl="0" fontAlgn="base">
              <a:spcBef>
                <a:spcPct val="0"/>
              </a:spcBef>
              <a:spcAft>
                <a:spcPct val="0"/>
              </a:spcAft>
              <a:defRPr sz="1000" kern="1200">
                <a:solidFill>
                  <a:schemeClr val="bg2"/>
                </a:solidFill>
                <a:latin typeface="Arial" charset="0"/>
                <a:ea typeface="+mn-ea"/>
                <a:cs typeface="Arial" charset="0"/>
              </a:defRPr>
            </a:lvl3pPr>
            <a:lvl4pPr marL="1371600" algn="l" rtl="0" fontAlgn="base">
              <a:spcBef>
                <a:spcPct val="0"/>
              </a:spcBef>
              <a:spcAft>
                <a:spcPct val="0"/>
              </a:spcAft>
              <a:defRPr sz="1000" kern="1200">
                <a:solidFill>
                  <a:schemeClr val="bg2"/>
                </a:solidFill>
                <a:latin typeface="Arial" charset="0"/>
                <a:ea typeface="+mn-ea"/>
                <a:cs typeface="Arial" charset="0"/>
              </a:defRPr>
            </a:lvl4pPr>
            <a:lvl5pPr marL="1828800" algn="l" rtl="0" fontAlgn="base">
              <a:spcBef>
                <a:spcPct val="0"/>
              </a:spcBef>
              <a:spcAft>
                <a:spcPct val="0"/>
              </a:spcAft>
              <a:defRPr sz="1000" kern="1200">
                <a:solidFill>
                  <a:schemeClr val="bg2"/>
                </a:solidFill>
                <a:latin typeface="Arial" charset="0"/>
                <a:ea typeface="+mn-ea"/>
                <a:cs typeface="Arial" charset="0"/>
              </a:defRPr>
            </a:lvl5pPr>
            <a:lvl6pPr marL="2286000" algn="l" defTabSz="914400" rtl="0" eaLnBrk="1" latinLnBrk="0" hangingPunct="1">
              <a:defRPr sz="1000" kern="1200">
                <a:solidFill>
                  <a:schemeClr val="bg2"/>
                </a:solidFill>
                <a:latin typeface="Arial" charset="0"/>
                <a:ea typeface="+mn-ea"/>
                <a:cs typeface="Arial" charset="0"/>
              </a:defRPr>
            </a:lvl6pPr>
            <a:lvl7pPr marL="2743200" algn="l" defTabSz="914400" rtl="0" eaLnBrk="1" latinLnBrk="0" hangingPunct="1">
              <a:defRPr sz="1000" kern="1200">
                <a:solidFill>
                  <a:schemeClr val="bg2"/>
                </a:solidFill>
                <a:latin typeface="Arial" charset="0"/>
                <a:ea typeface="+mn-ea"/>
                <a:cs typeface="Arial" charset="0"/>
              </a:defRPr>
            </a:lvl7pPr>
            <a:lvl8pPr marL="3200400" algn="l" defTabSz="914400" rtl="0" eaLnBrk="1" latinLnBrk="0" hangingPunct="1">
              <a:defRPr sz="1000" kern="1200">
                <a:solidFill>
                  <a:schemeClr val="bg2"/>
                </a:solidFill>
                <a:latin typeface="Arial" charset="0"/>
                <a:ea typeface="+mn-ea"/>
                <a:cs typeface="Arial" charset="0"/>
              </a:defRPr>
            </a:lvl8pPr>
            <a:lvl9pPr marL="3657600" algn="l" defTabSz="914400" rtl="0" eaLnBrk="1" latinLnBrk="0" hangingPunct="1">
              <a:defRPr sz="1000" kern="1200">
                <a:solidFill>
                  <a:schemeClr val="bg2"/>
                </a:solidFill>
                <a:latin typeface="Arial" charset="0"/>
                <a:ea typeface="+mn-ea"/>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fld id="{675DBC9E-664F-46E2-AF3F-9CB91CBFFFBF}" type="slidenum">
              <a:rPr kumimoji="0" lang="en-US" sz="1200" b="0" i="0" u="none" strike="noStrike" kern="1200" cap="none" spc="0" normalizeH="0" baseline="0" noProof="0" smtClean="0">
                <a:ln>
                  <a:noFill/>
                </a:ln>
                <a:solidFill>
                  <a:schemeClr val="bg1"/>
                </a:solidFill>
                <a:effectLst/>
                <a:uLnTx/>
                <a:uFillTx/>
                <a:latin typeface="Comic Sans MS" pitchFamily="66"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smtClean="0">
              <a:ln>
                <a:noFill/>
              </a:ln>
              <a:solidFill>
                <a:schemeClr val="bg1"/>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30530927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normAutofit/>
          </a:bodyPr>
          <a:lstStyle/>
          <a:p>
            <a:pPr algn="l"/>
            <a:r>
              <a:rPr lang="en-US" dirty="0">
                <a:solidFill>
                  <a:srgbClr val="00C8F3"/>
                </a:solidFill>
              </a:rPr>
              <a:t>Conversion of GPS Data into Truck Trips for FL Statewide Model </a:t>
            </a:r>
          </a:p>
        </p:txBody>
      </p:sp>
      <p:sp>
        <p:nvSpPr>
          <p:cNvPr id="2" name="Content Placeholder 1"/>
          <p:cNvSpPr>
            <a:spLocks noGrp="1"/>
          </p:cNvSpPr>
          <p:nvPr>
            <p:ph idx="1"/>
          </p:nvPr>
        </p:nvSpPr>
        <p:spPr>
          <a:xfrm>
            <a:off x="768096" y="2286000"/>
            <a:ext cx="7892327" cy="4352192"/>
          </a:xfrm>
        </p:spPr>
        <p:txBody>
          <a:bodyPr>
            <a:normAutofit fontScale="92500" lnSpcReduction="10000"/>
          </a:bodyPr>
          <a:lstStyle/>
          <a:p>
            <a:pPr marL="254000" lvl="0" indent="-254000" defTabSz="809625" fontAlgn="base">
              <a:lnSpc>
                <a:spcPct val="94000"/>
              </a:lnSpc>
              <a:spcBef>
                <a:spcPct val="100000"/>
              </a:spcBef>
              <a:spcAft>
                <a:spcPct val="0"/>
              </a:spcAft>
              <a:buClr>
                <a:srgbClr val="A80534"/>
              </a:buClr>
              <a:buSzPct val="80000"/>
              <a:buFont typeface="Wingdings" pitchFamily="2" charset="2"/>
              <a:buChar char="§"/>
              <a:defRPr/>
            </a:pPr>
            <a:r>
              <a:rPr lang="en-US" kern="0" dirty="0">
                <a:solidFill>
                  <a:schemeClr val="bg1"/>
                </a:solidFill>
                <a:latin typeface="Arial"/>
              </a:rPr>
              <a:t>Broad steps in the algorithm </a:t>
            </a:r>
            <a:r>
              <a:rPr lang="en-US" sz="1200" kern="0" dirty="0">
                <a:solidFill>
                  <a:schemeClr val="bg1"/>
                </a:solidFill>
                <a:latin typeface="Arial"/>
              </a:rPr>
              <a:t>(TRB Paper #15-6031)</a:t>
            </a:r>
          </a:p>
          <a:p>
            <a:pPr marL="800100" lvl="1" indent="-342900" defTabSz="809625" fontAlgn="base">
              <a:lnSpc>
                <a:spcPct val="94000"/>
              </a:lnSpc>
              <a:spcBef>
                <a:spcPct val="40000"/>
              </a:spcBef>
              <a:spcAft>
                <a:spcPct val="0"/>
              </a:spcAft>
              <a:buClr>
                <a:srgbClr val="000000"/>
              </a:buClr>
              <a:buFont typeface="+mj-lt"/>
              <a:buAutoNum type="arabicPeriod"/>
              <a:defRPr/>
            </a:pPr>
            <a:r>
              <a:rPr lang="en-US" kern="0" dirty="0">
                <a:solidFill>
                  <a:schemeClr val="bg1"/>
                </a:solidFill>
                <a:latin typeface="Arial"/>
              </a:rPr>
              <a:t>Identify stops based on spatial movement and speed between consecutive GPS points (&lt;5mph)</a:t>
            </a:r>
          </a:p>
          <a:p>
            <a:pPr marL="800100" lvl="1" indent="-342900" defTabSz="809625" fontAlgn="base">
              <a:lnSpc>
                <a:spcPct val="94000"/>
              </a:lnSpc>
              <a:spcBef>
                <a:spcPct val="40000"/>
              </a:spcBef>
              <a:spcAft>
                <a:spcPct val="0"/>
              </a:spcAft>
              <a:buClr>
                <a:srgbClr val="000000"/>
              </a:buClr>
              <a:buFont typeface="+mj-lt"/>
              <a:buAutoNum type="arabicPeriod"/>
              <a:defRPr/>
            </a:pPr>
            <a:r>
              <a:rPr lang="en-US" kern="0" dirty="0">
                <a:solidFill>
                  <a:schemeClr val="bg1"/>
                </a:solidFill>
                <a:latin typeface="Arial"/>
              </a:rPr>
              <a:t>Derive a preliminary set of trips based on a minimum dwell-time buffer of 30 min (eliminate stops of duration &lt; 30 min)</a:t>
            </a:r>
          </a:p>
          <a:p>
            <a:pPr marL="800100" lvl="1" indent="-342900" defTabSz="809625" fontAlgn="base">
              <a:lnSpc>
                <a:spcPct val="94000"/>
              </a:lnSpc>
              <a:spcBef>
                <a:spcPct val="40000"/>
              </a:spcBef>
              <a:spcAft>
                <a:spcPct val="0"/>
              </a:spcAft>
              <a:buClr>
                <a:srgbClr val="000000"/>
              </a:buClr>
              <a:buFont typeface="+mj-lt"/>
              <a:buAutoNum type="arabicPeriod"/>
              <a:defRPr/>
            </a:pPr>
            <a:r>
              <a:rPr lang="en-US" kern="0" dirty="0">
                <a:solidFill>
                  <a:schemeClr val="bg1"/>
                </a:solidFill>
                <a:latin typeface="Arial"/>
              </a:rPr>
              <a:t>Eliminate rest stops</a:t>
            </a:r>
          </a:p>
          <a:p>
            <a:pPr marL="1200150" lvl="2" indent="-342900" defTabSz="809625" fontAlgn="base">
              <a:lnSpc>
                <a:spcPct val="94000"/>
              </a:lnSpc>
              <a:spcBef>
                <a:spcPct val="34000"/>
              </a:spcBef>
              <a:spcAft>
                <a:spcPct val="0"/>
              </a:spcAft>
              <a:buClr>
                <a:srgbClr val="000000"/>
              </a:buClr>
              <a:buSzPct val="65000"/>
              <a:buFont typeface="Wingdings" pitchFamily="2" charset="2"/>
              <a:buChar char="§"/>
              <a:defRPr/>
            </a:pPr>
            <a:r>
              <a:rPr lang="en-US" sz="1400" kern="0" dirty="0">
                <a:solidFill>
                  <a:schemeClr val="bg1"/>
                </a:solidFill>
                <a:latin typeface="Arial"/>
              </a:rPr>
              <a:t>Used a rest-areas land-use file </a:t>
            </a:r>
            <a:r>
              <a:rPr lang="en-US" kern="0" dirty="0">
                <a:solidFill>
                  <a:schemeClr val="bg1"/>
                </a:solidFill>
                <a:latin typeface="Arial"/>
              </a:rPr>
              <a:t>(very useful but not exhaustive of all rest areas)</a:t>
            </a:r>
          </a:p>
          <a:p>
            <a:pPr marL="1200150" lvl="2" indent="-342900" defTabSz="809625" fontAlgn="base">
              <a:lnSpc>
                <a:spcPct val="94000"/>
              </a:lnSpc>
              <a:spcBef>
                <a:spcPct val="34000"/>
              </a:spcBef>
              <a:spcAft>
                <a:spcPct val="0"/>
              </a:spcAft>
              <a:buClr>
                <a:srgbClr val="000000"/>
              </a:buClr>
              <a:buSzPct val="65000"/>
              <a:buFont typeface="Wingdings" pitchFamily="2" charset="2"/>
              <a:buChar char="§"/>
              <a:defRPr/>
            </a:pPr>
            <a:r>
              <a:rPr lang="en-US" sz="1400" kern="0" dirty="0">
                <a:solidFill>
                  <a:schemeClr val="bg1"/>
                </a:solidFill>
                <a:latin typeface="Arial"/>
              </a:rPr>
              <a:t>Eliminated stops in close proximity of interstates </a:t>
            </a:r>
            <a:r>
              <a:rPr lang="en-US" kern="0" dirty="0">
                <a:solidFill>
                  <a:schemeClr val="bg1"/>
                </a:solidFill>
                <a:latin typeface="Arial"/>
              </a:rPr>
              <a:t>(&lt;800 ft, again no magic number here)</a:t>
            </a:r>
          </a:p>
          <a:p>
            <a:pPr marL="1200150" lvl="2" indent="-342900" defTabSz="809625" fontAlgn="base">
              <a:lnSpc>
                <a:spcPct val="94000"/>
              </a:lnSpc>
              <a:spcBef>
                <a:spcPct val="34000"/>
              </a:spcBef>
              <a:spcAft>
                <a:spcPct val="0"/>
              </a:spcAft>
              <a:buClr>
                <a:srgbClr val="000000"/>
              </a:buClr>
              <a:buSzPct val="65000"/>
              <a:buFont typeface="Wingdings" pitchFamily="2" charset="2"/>
              <a:buChar char="§"/>
              <a:defRPr/>
            </a:pPr>
            <a:r>
              <a:rPr lang="en-US" sz="1400" kern="0" dirty="0">
                <a:solidFill>
                  <a:schemeClr val="bg1"/>
                </a:solidFill>
                <a:latin typeface="Arial"/>
              </a:rPr>
              <a:t>Join consecutive trips ending and beginning at rest stops</a:t>
            </a:r>
          </a:p>
          <a:p>
            <a:pPr marL="800100" lvl="1" indent="-342900" defTabSz="809625" fontAlgn="base">
              <a:lnSpc>
                <a:spcPct val="94000"/>
              </a:lnSpc>
              <a:spcBef>
                <a:spcPct val="40000"/>
              </a:spcBef>
              <a:spcAft>
                <a:spcPct val="0"/>
              </a:spcAft>
              <a:buClr>
                <a:srgbClr val="000000"/>
              </a:buClr>
              <a:buFont typeface="+mj-lt"/>
              <a:buAutoNum type="arabicPeriod"/>
              <a:defRPr/>
            </a:pPr>
            <a:r>
              <a:rPr lang="en-US" kern="0" dirty="0">
                <a:solidFill>
                  <a:schemeClr val="bg1"/>
                </a:solidFill>
                <a:latin typeface="Arial"/>
              </a:rPr>
              <a:t>Find circular trips (with ratio of air distance to network distance &lt; 0.7)</a:t>
            </a:r>
          </a:p>
          <a:p>
            <a:pPr marL="800100" lvl="1" indent="-342900" defTabSz="809625" fontAlgn="base">
              <a:lnSpc>
                <a:spcPct val="94000"/>
              </a:lnSpc>
              <a:spcBef>
                <a:spcPct val="40000"/>
              </a:spcBef>
              <a:spcAft>
                <a:spcPct val="0"/>
              </a:spcAft>
              <a:buClr>
                <a:srgbClr val="000000"/>
              </a:buClr>
              <a:buFont typeface="+mj-lt"/>
              <a:buAutoNum type="arabicPeriod"/>
              <a:defRPr/>
            </a:pPr>
            <a:r>
              <a:rPr lang="en-US" kern="0" dirty="0">
                <a:solidFill>
                  <a:schemeClr val="bg1"/>
                </a:solidFill>
                <a:latin typeface="Arial"/>
              </a:rPr>
              <a:t>Break circular trips into shorter (valid)trips by allowing smaller stop dwell-time buffers at the destinations (redo steps 3 and 4)</a:t>
            </a:r>
          </a:p>
          <a:p>
            <a:pPr marL="800100" lvl="1" indent="-342900" defTabSz="809625" fontAlgn="base">
              <a:lnSpc>
                <a:spcPct val="94000"/>
              </a:lnSpc>
              <a:spcBef>
                <a:spcPct val="40000"/>
              </a:spcBef>
              <a:spcAft>
                <a:spcPct val="0"/>
              </a:spcAft>
              <a:buClr>
                <a:srgbClr val="000000"/>
              </a:buClr>
              <a:buFont typeface="+mj-lt"/>
              <a:buAutoNum type="arabicPeriod"/>
              <a:defRPr/>
            </a:pPr>
            <a:r>
              <a:rPr lang="en-US" kern="0" dirty="0">
                <a:solidFill>
                  <a:schemeClr val="bg1"/>
                </a:solidFill>
                <a:latin typeface="Arial"/>
              </a:rPr>
              <a:t>Join insignificant (&lt; 1mile) trips to a preceding long trip or eliminate them</a:t>
            </a:r>
          </a:p>
          <a:p>
            <a:pPr marL="447675" lvl="0" indent="-342900" defTabSz="809625" fontAlgn="base">
              <a:lnSpc>
                <a:spcPct val="94000"/>
              </a:lnSpc>
              <a:spcBef>
                <a:spcPct val="100000"/>
              </a:spcBef>
              <a:spcAft>
                <a:spcPct val="0"/>
              </a:spcAft>
              <a:buClr>
                <a:srgbClr val="A80534"/>
              </a:buClr>
              <a:buSzPct val="80000"/>
              <a:buFont typeface="Wingdings" pitchFamily="2" charset="2"/>
              <a:buChar char="§"/>
              <a:defRPr/>
            </a:pPr>
            <a:r>
              <a:rPr lang="en-US" kern="0" dirty="0">
                <a:solidFill>
                  <a:schemeClr val="bg1"/>
                </a:solidFill>
                <a:latin typeface="Arial"/>
              </a:rPr>
              <a:t>Scope for improvement</a:t>
            </a:r>
          </a:p>
          <a:p>
            <a:pPr marL="800100" lvl="1" indent="-342900" defTabSz="809625" fontAlgn="base">
              <a:lnSpc>
                <a:spcPct val="94000"/>
              </a:lnSpc>
              <a:spcBef>
                <a:spcPct val="40000"/>
              </a:spcBef>
              <a:spcAft>
                <a:spcPct val="0"/>
              </a:spcAft>
              <a:buClr>
                <a:srgbClr val="000000"/>
              </a:buClr>
              <a:buFontTx/>
              <a:buChar char="•"/>
              <a:defRPr/>
            </a:pPr>
            <a:r>
              <a:rPr lang="en-US" kern="0" dirty="0">
                <a:solidFill>
                  <a:schemeClr val="bg1"/>
                </a:solidFill>
                <a:latin typeface="Arial"/>
              </a:rPr>
              <a:t>Detailed land-use and refinement of parameters (dwell-time buffer, etc.)</a:t>
            </a:r>
            <a:endParaRPr lang="en-US" dirty="0">
              <a:solidFill>
                <a:schemeClr val="bg1"/>
              </a:solidFill>
            </a:endParaRPr>
          </a:p>
        </p:txBody>
      </p:sp>
      <p:sp>
        <p:nvSpPr>
          <p:cNvPr id="6" name="Slide Number Placeholder 3"/>
          <p:cNvSpPr txBox="1">
            <a:spLocks/>
          </p:cNvSpPr>
          <p:nvPr/>
        </p:nvSpPr>
        <p:spPr bwMode="auto">
          <a:xfrm>
            <a:off x="124136" y="6371635"/>
            <a:ext cx="638297" cy="48636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1000" kern="1200">
                <a:solidFill>
                  <a:schemeClr val="tx1"/>
                </a:solidFill>
                <a:latin typeface="Comic Sans MS" pitchFamily="66" charset="0"/>
                <a:ea typeface="+mn-ea"/>
                <a:cs typeface="+mn-cs"/>
              </a:defRPr>
            </a:lvl1pPr>
            <a:lvl2pPr marL="457200" algn="l" rtl="0" fontAlgn="base">
              <a:spcBef>
                <a:spcPct val="0"/>
              </a:spcBef>
              <a:spcAft>
                <a:spcPct val="0"/>
              </a:spcAft>
              <a:defRPr sz="1000" kern="1200">
                <a:solidFill>
                  <a:schemeClr val="bg2"/>
                </a:solidFill>
                <a:latin typeface="Arial" charset="0"/>
                <a:ea typeface="+mn-ea"/>
                <a:cs typeface="Arial" charset="0"/>
              </a:defRPr>
            </a:lvl2pPr>
            <a:lvl3pPr marL="914400" algn="l" rtl="0" fontAlgn="base">
              <a:spcBef>
                <a:spcPct val="0"/>
              </a:spcBef>
              <a:spcAft>
                <a:spcPct val="0"/>
              </a:spcAft>
              <a:defRPr sz="1000" kern="1200">
                <a:solidFill>
                  <a:schemeClr val="bg2"/>
                </a:solidFill>
                <a:latin typeface="Arial" charset="0"/>
                <a:ea typeface="+mn-ea"/>
                <a:cs typeface="Arial" charset="0"/>
              </a:defRPr>
            </a:lvl3pPr>
            <a:lvl4pPr marL="1371600" algn="l" rtl="0" fontAlgn="base">
              <a:spcBef>
                <a:spcPct val="0"/>
              </a:spcBef>
              <a:spcAft>
                <a:spcPct val="0"/>
              </a:spcAft>
              <a:defRPr sz="1000" kern="1200">
                <a:solidFill>
                  <a:schemeClr val="bg2"/>
                </a:solidFill>
                <a:latin typeface="Arial" charset="0"/>
                <a:ea typeface="+mn-ea"/>
                <a:cs typeface="Arial" charset="0"/>
              </a:defRPr>
            </a:lvl4pPr>
            <a:lvl5pPr marL="1828800" algn="l" rtl="0" fontAlgn="base">
              <a:spcBef>
                <a:spcPct val="0"/>
              </a:spcBef>
              <a:spcAft>
                <a:spcPct val="0"/>
              </a:spcAft>
              <a:defRPr sz="1000" kern="1200">
                <a:solidFill>
                  <a:schemeClr val="bg2"/>
                </a:solidFill>
                <a:latin typeface="Arial" charset="0"/>
                <a:ea typeface="+mn-ea"/>
                <a:cs typeface="Arial" charset="0"/>
              </a:defRPr>
            </a:lvl5pPr>
            <a:lvl6pPr marL="2286000" algn="l" defTabSz="914400" rtl="0" eaLnBrk="1" latinLnBrk="0" hangingPunct="1">
              <a:defRPr sz="1000" kern="1200">
                <a:solidFill>
                  <a:schemeClr val="bg2"/>
                </a:solidFill>
                <a:latin typeface="Arial" charset="0"/>
                <a:ea typeface="+mn-ea"/>
                <a:cs typeface="Arial" charset="0"/>
              </a:defRPr>
            </a:lvl6pPr>
            <a:lvl7pPr marL="2743200" algn="l" defTabSz="914400" rtl="0" eaLnBrk="1" latinLnBrk="0" hangingPunct="1">
              <a:defRPr sz="1000" kern="1200">
                <a:solidFill>
                  <a:schemeClr val="bg2"/>
                </a:solidFill>
                <a:latin typeface="Arial" charset="0"/>
                <a:ea typeface="+mn-ea"/>
                <a:cs typeface="Arial" charset="0"/>
              </a:defRPr>
            </a:lvl7pPr>
            <a:lvl8pPr marL="3200400" algn="l" defTabSz="914400" rtl="0" eaLnBrk="1" latinLnBrk="0" hangingPunct="1">
              <a:defRPr sz="1000" kern="1200">
                <a:solidFill>
                  <a:schemeClr val="bg2"/>
                </a:solidFill>
                <a:latin typeface="Arial" charset="0"/>
                <a:ea typeface="+mn-ea"/>
                <a:cs typeface="Arial" charset="0"/>
              </a:defRPr>
            </a:lvl8pPr>
            <a:lvl9pPr marL="3657600" algn="l" defTabSz="914400" rtl="0" eaLnBrk="1" latinLnBrk="0" hangingPunct="1">
              <a:defRPr sz="1000" kern="1200">
                <a:solidFill>
                  <a:schemeClr val="bg2"/>
                </a:solidFill>
                <a:latin typeface="Arial" charset="0"/>
                <a:ea typeface="+mn-ea"/>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fld id="{675DBC9E-664F-46E2-AF3F-9CB91CBFFFBF}" type="slidenum">
              <a:rPr kumimoji="0" lang="en-US" sz="1200" b="0" i="0" u="none" strike="noStrike" kern="1200" cap="none" spc="0" normalizeH="0" baseline="0" noProof="0" smtClean="0">
                <a:ln>
                  <a:noFill/>
                </a:ln>
                <a:solidFill>
                  <a:schemeClr val="bg1"/>
                </a:solidFill>
                <a:effectLst/>
                <a:uLnTx/>
                <a:uFillTx/>
                <a:latin typeface="Comic Sans MS" pitchFamily="66"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smtClean="0">
              <a:ln>
                <a:noFill/>
              </a:ln>
              <a:solidFill>
                <a:schemeClr val="bg1"/>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14641256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normAutofit/>
          </a:bodyPr>
          <a:lstStyle/>
          <a:p>
            <a:r>
              <a:rPr lang="en-US" dirty="0">
                <a:solidFill>
                  <a:srgbClr val="00C8F3"/>
                </a:solidFill>
              </a:rPr>
              <a:t>Convert GPS Data into Truck Trips </a:t>
            </a:r>
          </a:p>
        </p:txBody>
      </p:sp>
      <p:sp>
        <p:nvSpPr>
          <p:cNvPr id="2" name="Content Placeholder 1"/>
          <p:cNvSpPr>
            <a:spLocks noGrp="1"/>
          </p:cNvSpPr>
          <p:nvPr>
            <p:ph idx="1"/>
          </p:nvPr>
        </p:nvSpPr>
        <p:spPr>
          <a:xfrm>
            <a:off x="768096" y="2286000"/>
            <a:ext cx="7997835" cy="4396154"/>
          </a:xfrm>
        </p:spPr>
        <p:txBody>
          <a:bodyPr>
            <a:normAutofit lnSpcReduction="10000"/>
          </a:bodyPr>
          <a:lstStyle/>
          <a:p>
            <a:pPr marL="254000" lvl="0" indent="-254000" defTabSz="809625" fontAlgn="base">
              <a:lnSpc>
                <a:spcPct val="120000"/>
              </a:lnSpc>
              <a:spcAft>
                <a:spcPct val="0"/>
              </a:spcAft>
              <a:buClr>
                <a:srgbClr val="A80534"/>
              </a:buClr>
              <a:buSzPct val="80000"/>
              <a:buFont typeface="Wingdings" pitchFamily="2" charset="2"/>
              <a:buChar char="§"/>
              <a:defRPr/>
            </a:pPr>
            <a:r>
              <a:rPr lang="en-US" sz="1600" kern="0" dirty="0">
                <a:solidFill>
                  <a:schemeClr val="bg1"/>
                </a:solidFill>
                <a:latin typeface="Arial"/>
              </a:rPr>
              <a:t>Derived over 2 Million truck trips derived from over 145 Million GPS records during 4 months (March – June) in 2010.</a:t>
            </a:r>
            <a:endParaRPr lang="en-US" sz="1600" kern="0" dirty="0">
              <a:solidFill>
                <a:schemeClr val="bg1"/>
              </a:solidFill>
              <a:latin typeface="Arial"/>
              <a:sym typeface="Wingdings" pitchFamily="2" charset="2"/>
            </a:endParaRPr>
          </a:p>
          <a:p>
            <a:pPr marL="254000" lvl="0" indent="-254000" defTabSz="809625" fontAlgn="base">
              <a:lnSpc>
                <a:spcPct val="120000"/>
              </a:lnSpc>
              <a:spcAft>
                <a:spcPct val="0"/>
              </a:spcAft>
              <a:buClr>
                <a:srgbClr val="A80534"/>
              </a:buClr>
              <a:buSzPct val="80000"/>
              <a:buFont typeface="Wingdings" pitchFamily="2" charset="2"/>
              <a:buChar char="§"/>
              <a:defRPr/>
            </a:pPr>
            <a:r>
              <a:rPr lang="en-US" sz="1600" kern="0" dirty="0">
                <a:solidFill>
                  <a:schemeClr val="bg1"/>
                </a:solidFill>
                <a:latin typeface="Arial"/>
              </a:rPr>
              <a:t>1.27 Million trips starting and/or ending in Florida</a:t>
            </a:r>
          </a:p>
          <a:p>
            <a:pPr marL="606425" lvl="1" indent="-252413" defTabSz="809625" fontAlgn="base">
              <a:lnSpc>
                <a:spcPct val="94000"/>
              </a:lnSpc>
              <a:spcBef>
                <a:spcPct val="40000"/>
              </a:spcBef>
              <a:spcAft>
                <a:spcPct val="0"/>
              </a:spcAft>
              <a:buClr>
                <a:srgbClr val="000000"/>
              </a:buClr>
              <a:buFontTx/>
              <a:buChar char="•"/>
              <a:defRPr/>
            </a:pPr>
            <a:endParaRPr lang="en-US" kern="0" dirty="0">
              <a:solidFill>
                <a:schemeClr val="bg1"/>
              </a:solidFill>
              <a:latin typeface="Arial"/>
            </a:endParaRPr>
          </a:p>
          <a:p>
            <a:pPr marL="606425" lvl="1" indent="-252413" defTabSz="809625" fontAlgn="base">
              <a:lnSpc>
                <a:spcPct val="94000"/>
              </a:lnSpc>
              <a:spcBef>
                <a:spcPct val="40000"/>
              </a:spcBef>
              <a:spcAft>
                <a:spcPct val="0"/>
              </a:spcAft>
              <a:buClr>
                <a:srgbClr val="000000"/>
              </a:buClr>
              <a:buFontTx/>
              <a:buChar char="•"/>
              <a:defRPr/>
            </a:pPr>
            <a:endParaRPr lang="en-US" kern="0" dirty="0">
              <a:solidFill>
                <a:schemeClr val="bg1"/>
              </a:solidFill>
              <a:latin typeface="Arial"/>
            </a:endParaRPr>
          </a:p>
          <a:p>
            <a:pPr marL="606425" lvl="1" indent="-252413" defTabSz="809625" fontAlgn="base">
              <a:lnSpc>
                <a:spcPct val="94000"/>
              </a:lnSpc>
              <a:spcBef>
                <a:spcPct val="40000"/>
              </a:spcBef>
              <a:spcAft>
                <a:spcPct val="0"/>
              </a:spcAft>
              <a:buClr>
                <a:srgbClr val="000000"/>
              </a:buClr>
              <a:buFontTx/>
              <a:buChar char="•"/>
              <a:defRPr/>
            </a:pPr>
            <a:endParaRPr lang="en-US" kern="0" dirty="0">
              <a:solidFill>
                <a:schemeClr val="bg1"/>
              </a:solidFill>
              <a:latin typeface="Arial"/>
            </a:endParaRPr>
          </a:p>
          <a:p>
            <a:pPr marL="606425" lvl="1" indent="-252413" defTabSz="809625" fontAlgn="base">
              <a:lnSpc>
                <a:spcPct val="94000"/>
              </a:lnSpc>
              <a:spcBef>
                <a:spcPct val="40000"/>
              </a:spcBef>
              <a:spcAft>
                <a:spcPct val="0"/>
              </a:spcAft>
              <a:buClr>
                <a:srgbClr val="000000"/>
              </a:buClr>
              <a:buFontTx/>
              <a:buChar char="•"/>
              <a:defRPr/>
            </a:pPr>
            <a:endParaRPr lang="en-US" kern="0" dirty="0">
              <a:solidFill>
                <a:schemeClr val="bg1"/>
              </a:solidFill>
              <a:latin typeface="Arial"/>
            </a:endParaRPr>
          </a:p>
          <a:p>
            <a:pPr marL="606425" lvl="1" indent="-252413" defTabSz="809625" fontAlgn="base">
              <a:lnSpc>
                <a:spcPct val="94000"/>
              </a:lnSpc>
              <a:spcBef>
                <a:spcPct val="40000"/>
              </a:spcBef>
              <a:spcAft>
                <a:spcPct val="0"/>
              </a:spcAft>
              <a:buClr>
                <a:srgbClr val="000000"/>
              </a:buClr>
              <a:buFontTx/>
              <a:buChar char="•"/>
              <a:defRPr/>
            </a:pPr>
            <a:endParaRPr lang="en-US" kern="0" dirty="0">
              <a:solidFill>
                <a:schemeClr val="bg1"/>
              </a:solidFill>
              <a:latin typeface="Arial"/>
            </a:endParaRPr>
          </a:p>
          <a:p>
            <a:pPr marL="606425" lvl="1" indent="-252413" defTabSz="809625" fontAlgn="base">
              <a:lnSpc>
                <a:spcPct val="94000"/>
              </a:lnSpc>
              <a:spcBef>
                <a:spcPct val="40000"/>
              </a:spcBef>
              <a:spcAft>
                <a:spcPct val="0"/>
              </a:spcAft>
              <a:buClr>
                <a:srgbClr val="000000"/>
              </a:buClr>
              <a:buFontTx/>
              <a:buChar char="•"/>
              <a:defRPr/>
            </a:pPr>
            <a:endParaRPr lang="en-US" kern="0" dirty="0">
              <a:solidFill>
                <a:schemeClr val="bg1"/>
              </a:solidFill>
              <a:latin typeface="Arial"/>
            </a:endParaRPr>
          </a:p>
          <a:p>
            <a:pPr marL="606425" lvl="1" indent="-252413" defTabSz="809625" fontAlgn="base">
              <a:lnSpc>
                <a:spcPct val="94000"/>
              </a:lnSpc>
              <a:spcBef>
                <a:spcPct val="40000"/>
              </a:spcBef>
              <a:spcAft>
                <a:spcPct val="0"/>
              </a:spcAft>
              <a:buClr>
                <a:srgbClr val="000000"/>
              </a:buClr>
              <a:buFontTx/>
              <a:buChar char="•"/>
              <a:defRPr/>
            </a:pPr>
            <a:endParaRPr lang="en-US" kern="0" dirty="0">
              <a:solidFill>
                <a:schemeClr val="bg1"/>
              </a:solidFill>
              <a:latin typeface="Arial"/>
            </a:endParaRPr>
          </a:p>
          <a:p>
            <a:pPr marL="354012" lvl="1" indent="0" defTabSz="809625" fontAlgn="base">
              <a:lnSpc>
                <a:spcPct val="94000"/>
              </a:lnSpc>
              <a:spcBef>
                <a:spcPct val="40000"/>
              </a:spcBef>
              <a:spcAft>
                <a:spcPct val="0"/>
              </a:spcAft>
              <a:buClr>
                <a:srgbClr val="000000"/>
              </a:buClr>
              <a:buNone/>
              <a:defRPr/>
            </a:pPr>
            <a:endParaRPr lang="en-US" kern="0" dirty="0">
              <a:solidFill>
                <a:schemeClr val="bg1"/>
              </a:solidFill>
              <a:latin typeface="Arial"/>
            </a:endParaRPr>
          </a:p>
          <a:p>
            <a:pPr marL="254000" lvl="0" indent="-254000" defTabSz="809625" fontAlgn="base">
              <a:lnSpc>
                <a:spcPct val="120000"/>
              </a:lnSpc>
              <a:spcAft>
                <a:spcPct val="0"/>
              </a:spcAft>
              <a:buClr>
                <a:srgbClr val="A80534"/>
              </a:buClr>
              <a:buSzPct val="80000"/>
              <a:buFont typeface="Wingdings" pitchFamily="2" charset="2"/>
              <a:buChar char="§"/>
              <a:defRPr/>
            </a:pPr>
            <a:r>
              <a:rPr lang="en-US" sz="1600" kern="0" dirty="0">
                <a:solidFill>
                  <a:schemeClr val="bg1"/>
                </a:solidFill>
                <a:latin typeface="Arial"/>
              </a:rPr>
              <a:t>Note: Rules were developed to remove what were considered medium/light trucks (FHWA class 7 or below)</a:t>
            </a:r>
            <a:endParaRPr lang="en-US" dirty="0">
              <a:solidFill>
                <a:schemeClr val="bg1"/>
              </a:solidFill>
            </a:endParaRPr>
          </a:p>
        </p:txBody>
      </p:sp>
      <p:graphicFrame>
        <p:nvGraphicFramePr>
          <p:cNvPr id="11" name="Table 10"/>
          <p:cNvGraphicFramePr>
            <a:graphicFrameLocks noGrp="1"/>
          </p:cNvGraphicFramePr>
          <p:nvPr>
            <p:extLst>
              <p:ext uri="{D42A27DB-BD31-4B8C-83A1-F6EECF244321}">
                <p14:modId xmlns:p14="http://schemas.microsoft.com/office/powerpoint/2010/main" val="2992839359"/>
              </p:ext>
            </p:extLst>
          </p:nvPr>
        </p:nvGraphicFramePr>
        <p:xfrm>
          <a:off x="865264" y="3437792"/>
          <a:ext cx="7575344" cy="2255520"/>
        </p:xfrm>
        <a:graphic>
          <a:graphicData uri="http://schemas.openxmlformats.org/drawingml/2006/table">
            <a:tbl>
              <a:tblPr firstRow="1" bandRow="1"/>
              <a:tblGrid>
                <a:gridCol w="1343339"/>
                <a:gridCol w="2472521"/>
                <a:gridCol w="1371326"/>
                <a:gridCol w="2388158"/>
              </a:tblGrid>
              <a:tr h="570328">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endParaRPr lang="en-US" sz="1400"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0A230"/>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sz="1400" dirty="0" smtClean="0"/>
                        <a:t># GPS records (Millions)</a:t>
                      </a:r>
                      <a:endParaRPr lang="en-US" sz="1400"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0A230"/>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sz="1400" dirty="0" smtClean="0"/>
                        <a:t># Trucks (Thousands)</a:t>
                      </a:r>
                      <a:endParaRPr lang="en-US" sz="1400"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0A230"/>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sz="1400" dirty="0" smtClean="0"/>
                        <a:t># Trips starting and/or </a:t>
                      </a:r>
                      <a:r>
                        <a:rPr lang="en-US" sz="1400" baseline="0" dirty="0" smtClean="0"/>
                        <a:t>ending in Florida (Thousands)</a:t>
                      </a:r>
                      <a:endParaRPr lang="en-US" sz="1400"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0A230"/>
                    </a:solidFill>
                  </a:tcPr>
                </a:tc>
              </a:tr>
              <a:tr h="263937">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smtClean="0"/>
                        <a:t>March 2010</a:t>
                      </a:r>
                      <a:endParaRPr lang="en-US" sz="1400" dirty="0"/>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0A23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smtClean="0"/>
                        <a:t>39.0</a:t>
                      </a:r>
                      <a:endParaRPr lang="en-US" sz="1400" dirty="0"/>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0A23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smtClean="0"/>
                        <a:t>61.7</a:t>
                      </a:r>
                      <a:endParaRPr lang="en-US" sz="1400" dirty="0"/>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0A23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smtClean="0"/>
                        <a:t>340</a:t>
                      </a:r>
                      <a:endParaRPr lang="en-US" sz="1400" dirty="0"/>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0A230">
                        <a:tint val="40000"/>
                      </a:srgbClr>
                    </a:solidFill>
                  </a:tcPr>
                </a:tc>
              </a:tr>
              <a:tr h="263937">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smtClean="0"/>
                        <a:t>April 2010</a:t>
                      </a:r>
                      <a:endParaRPr lang="en-US" sz="14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0A230">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smtClean="0"/>
                        <a:t>35.7</a:t>
                      </a:r>
                      <a:endParaRPr lang="en-US" sz="14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0A230">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smtClean="0"/>
                        <a:t>58.7</a:t>
                      </a:r>
                      <a:endParaRPr lang="en-US" sz="14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0A230">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smtClean="0"/>
                        <a:t>320</a:t>
                      </a:r>
                      <a:endParaRPr lang="en-US" sz="14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0A230">
                        <a:tint val="20000"/>
                      </a:srgbClr>
                    </a:solidFill>
                  </a:tcPr>
                </a:tc>
              </a:tr>
              <a:tr h="263937">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smtClean="0"/>
                        <a:t>May 2010</a:t>
                      </a:r>
                      <a:endParaRPr lang="en-US" sz="14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0A23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smtClean="0"/>
                        <a:t>35.1</a:t>
                      </a:r>
                      <a:endParaRPr lang="en-US" sz="14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0A23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smtClean="0"/>
                        <a:t>45.6</a:t>
                      </a:r>
                      <a:endParaRPr lang="en-US" sz="14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0A23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smtClean="0"/>
                        <a:t>306</a:t>
                      </a:r>
                      <a:endParaRPr lang="en-US" sz="14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0A230">
                        <a:tint val="40000"/>
                      </a:srgbClr>
                    </a:solidFill>
                  </a:tcPr>
                </a:tc>
              </a:tr>
              <a:tr h="263937">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smtClean="0"/>
                        <a:t>June 2010</a:t>
                      </a:r>
                      <a:endParaRPr lang="en-US" sz="14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0A230">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smtClean="0"/>
                        <a:t>35.2</a:t>
                      </a:r>
                      <a:endParaRPr lang="en-US" sz="14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0A230">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smtClean="0"/>
                        <a:t>45.4</a:t>
                      </a:r>
                      <a:endParaRPr lang="en-US" sz="14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0A230">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smtClean="0"/>
                        <a:t>305</a:t>
                      </a:r>
                      <a:endParaRPr lang="en-US" sz="14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0A230">
                        <a:tint val="20000"/>
                      </a:srgbClr>
                    </a:solidFill>
                  </a:tcPr>
                </a:tc>
              </a:tr>
              <a:tr h="29200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a:r>
                        <a:rPr lang="en-US" sz="1400" dirty="0" smtClean="0"/>
                        <a:t>Total</a:t>
                      </a:r>
                      <a:endParaRPr lang="en-US" sz="14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0A23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smtClean="0"/>
                        <a:t>145 Million  GPS records</a:t>
                      </a:r>
                      <a:endParaRPr lang="en-US" sz="14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0A23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4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0A23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smtClean="0"/>
                        <a:t>1.27</a:t>
                      </a:r>
                      <a:r>
                        <a:rPr lang="en-US" sz="1400" baseline="0" dirty="0" smtClean="0"/>
                        <a:t> Million truck trips</a:t>
                      </a:r>
                      <a:endParaRPr lang="en-US" sz="14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0A230">
                        <a:tint val="40000"/>
                      </a:srgbClr>
                    </a:solidFill>
                  </a:tcPr>
                </a:tc>
              </a:tr>
            </a:tbl>
          </a:graphicData>
        </a:graphic>
      </p:graphicFrame>
      <p:sp>
        <p:nvSpPr>
          <p:cNvPr id="12" name="Slide Number Placeholder 3"/>
          <p:cNvSpPr txBox="1">
            <a:spLocks/>
          </p:cNvSpPr>
          <p:nvPr/>
        </p:nvSpPr>
        <p:spPr bwMode="auto">
          <a:xfrm>
            <a:off x="124136" y="6371635"/>
            <a:ext cx="638297" cy="48636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1000" kern="1200">
                <a:solidFill>
                  <a:schemeClr val="tx1"/>
                </a:solidFill>
                <a:latin typeface="Comic Sans MS" pitchFamily="66" charset="0"/>
                <a:ea typeface="+mn-ea"/>
                <a:cs typeface="+mn-cs"/>
              </a:defRPr>
            </a:lvl1pPr>
            <a:lvl2pPr marL="457200" algn="l" rtl="0" fontAlgn="base">
              <a:spcBef>
                <a:spcPct val="0"/>
              </a:spcBef>
              <a:spcAft>
                <a:spcPct val="0"/>
              </a:spcAft>
              <a:defRPr sz="1000" kern="1200">
                <a:solidFill>
                  <a:schemeClr val="bg2"/>
                </a:solidFill>
                <a:latin typeface="Arial" charset="0"/>
                <a:ea typeface="+mn-ea"/>
                <a:cs typeface="Arial" charset="0"/>
              </a:defRPr>
            </a:lvl2pPr>
            <a:lvl3pPr marL="914400" algn="l" rtl="0" fontAlgn="base">
              <a:spcBef>
                <a:spcPct val="0"/>
              </a:spcBef>
              <a:spcAft>
                <a:spcPct val="0"/>
              </a:spcAft>
              <a:defRPr sz="1000" kern="1200">
                <a:solidFill>
                  <a:schemeClr val="bg2"/>
                </a:solidFill>
                <a:latin typeface="Arial" charset="0"/>
                <a:ea typeface="+mn-ea"/>
                <a:cs typeface="Arial" charset="0"/>
              </a:defRPr>
            </a:lvl3pPr>
            <a:lvl4pPr marL="1371600" algn="l" rtl="0" fontAlgn="base">
              <a:spcBef>
                <a:spcPct val="0"/>
              </a:spcBef>
              <a:spcAft>
                <a:spcPct val="0"/>
              </a:spcAft>
              <a:defRPr sz="1000" kern="1200">
                <a:solidFill>
                  <a:schemeClr val="bg2"/>
                </a:solidFill>
                <a:latin typeface="Arial" charset="0"/>
                <a:ea typeface="+mn-ea"/>
                <a:cs typeface="Arial" charset="0"/>
              </a:defRPr>
            </a:lvl4pPr>
            <a:lvl5pPr marL="1828800" algn="l" rtl="0" fontAlgn="base">
              <a:spcBef>
                <a:spcPct val="0"/>
              </a:spcBef>
              <a:spcAft>
                <a:spcPct val="0"/>
              </a:spcAft>
              <a:defRPr sz="1000" kern="1200">
                <a:solidFill>
                  <a:schemeClr val="bg2"/>
                </a:solidFill>
                <a:latin typeface="Arial" charset="0"/>
                <a:ea typeface="+mn-ea"/>
                <a:cs typeface="Arial" charset="0"/>
              </a:defRPr>
            </a:lvl5pPr>
            <a:lvl6pPr marL="2286000" algn="l" defTabSz="914400" rtl="0" eaLnBrk="1" latinLnBrk="0" hangingPunct="1">
              <a:defRPr sz="1000" kern="1200">
                <a:solidFill>
                  <a:schemeClr val="bg2"/>
                </a:solidFill>
                <a:latin typeface="Arial" charset="0"/>
                <a:ea typeface="+mn-ea"/>
                <a:cs typeface="Arial" charset="0"/>
              </a:defRPr>
            </a:lvl6pPr>
            <a:lvl7pPr marL="2743200" algn="l" defTabSz="914400" rtl="0" eaLnBrk="1" latinLnBrk="0" hangingPunct="1">
              <a:defRPr sz="1000" kern="1200">
                <a:solidFill>
                  <a:schemeClr val="bg2"/>
                </a:solidFill>
                <a:latin typeface="Arial" charset="0"/>
                <a:ea typeface="+mn-ea"/>
                <a:cs typeface="Arial" charset="0"/>
              </a:defRPr>
            </a:lvl7pPr>
            <a:lvl8pPr marL="3200400" algn="l" defTabSz="914400" rtl="0" eaLnBrk="1" latinLnBrk="0" hangingPunct="1">
              <a:defRPr sz="1000" kern="1200">
                <a:solidFill>
                  <a:schemeClr val="bg2"/>
                </a:solidFill>
                <a:latin typeface="Arial" charset="0"/>
                <a:ea typeface="+mn-ea"/>
                <a:cs typeface="Arial" charset="0"/>
              </a:defRPr>
            </a:lvl8pPr>
            <a:lvl9pPr marL="3657600" algn="l" defTabSz="914400" rtl="0" eaLnBrk="1" latinLnBrk="0" hangingPunct="1">
              <a:defRPr sz="1000" kern="1200">
                <a:solidFill>
                  <a:schemeClr val="bg2"/>
                </a:solidFill>
                <a:latin typeface="Arial" charset="0"/>
                <a:ea typeface="+mn-ea"/>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fld id="{675DBC9E-664F-46E2-AF3F-9CB91CBFFFBF}" type="slidenum">
              <a:rPr kumimoji="0" lang="en-US" sz="1200" b="0" i="0" u="none" strike="noStrike" kern="1200" cap="none" spc="0" normalizeH="0" baseline="0" noProof="0" smtClean="0">
                <a:ln>
                  <a:noFill/>
                </a:ln>
                <a:solidFill>
                  <a:schemeClr val="bg1"/>
                </a:solidFill>
                <a:effectLst/>
                <a:uLnTx/>
                <a:uFillTx/>
                <a:latin typeface="Comic Sans MS" pitchFamily="66"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smtClean="0">
              <a:ln>
                <a:noFill/>
              </a:ln>
              <a:solidFill>
                <a:schemeClr val="bg1"/>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9868147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lank 1">
    <a:dk1>
      <a:srgbClr val="000000"/>
    </a:dk1>
    <a:lt1>
      <a:srgbClr val="FFFFFF"/>
    </a:lt1>
    <a:dk2>
      <a:srgbClr val="FFFFFF"/>
    </a:dk2>
    <a:lt2>
      <a:srgbClr val="000000"/>
    </a:lt2>
    <a:accent1>
      <a:srgbClr val="30A230"/>
    </a:accent1>
    <a:accent2>
      <a:srgbClr val="C20000"/>
    </a:accent2>
    <a:accent3>
      <a:srgbClr val="FFFFFF"/>
    </a:accent3>
    <a:accent4>
      <a:srgbClr val="000000"/>
    </a:accent4>
    <a:accent5>
      <a:srgbClr val="ADCEAD"/>
    </a:accent5>
    <a:accent6>
      <a:srgbClr val="B00000"/>
    </a:accent6>
    <a:hlink>
      <a:srgbClr val="0099CC"/>
    </a:hlink>
    <a:folHlink>
      <a:srgbClr val="B2962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Blank 1">
    <a:dk1>
      <a:srgbClr val="000000"/>
    </a:dk1>
    <a:lt1>
      <a:srgbClr val="FFFFFF"/>
    </a:lt1>
    <a:dk2>
      <a:srgbClr val="FFFFFF"/>
    </a:dk2>
    <a:lt2>
      <a:srgbClr val="000000"/>
    </a:lt2>
    <a:accent1>
      <a:srgbClr val="30A230"/>
    </a:accent1>
    <a:accent2>
      <a:srgbClr val="C20000"/>
    </a:accent2>
    <a:accent3>
      <a:srgbClr val="FFFFFF"/>
    </a:accent3>
    <a:accent4>
      <a:srgbClr val="000000"/>
    </a:accent4>
    <a:accent5>
      <a:srgbClr val="ADCEAD"/>
    </a:accent5>
    <a:accent6>
      <a:srgbClr val="B00000"/>
    </a:accent6>
    <a:hlink>
      <a:srgbClr val="0099CC"/>
    </a:hlink>
    <a:folHlink>
      <a:srgbClr val="B2962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Blank 1">
    <a:dk1>
      <a:srgbClr val="000000"/>
    </a:dk1>
    <a:lt1>
      <a:srgbClr val="FFFFFF"/>
    </a:lt1>
    <a:dk2>
      <a:srgbClr val="FFFFFF"/>
    </a:dk2>
    <a:lt2>
      <a:srgbClr val="000000"/>
    </a:lt2>
    <a:accent1>
      <a:srgbClr val="30A230"/>
    </a:accent1>
    <a:accent2>
      <a:srgbClr val="C20000"/>
    </a:accent2>
    <a:accent3>
      <a:srgbClr val="FFFFFF"/>
    </a:accent3>
    <a:accent4>
      <a:srgbClr val="000000"/>
    </a:accent4>
    <a:accent5>
      <a:srgbClr val="ADCEAD"/>
    </a:accent5>
    <a:accent6>
      <a:srgbClr val="B00000"/>
    </a:accent6>
    <a:hlink>
      <a:srgbClr val="0099CC"/>
    </a:hlink>
    <a:folHlink>
      <a:srgbClr val="B2962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Blank 1">
    <a:dk1>
      <a:srgbClr val="000000"/>
    </a:dk1>
    <a:lt1>
      <a:srgbClr val="FFFFFF"/>
    </a:lt1>
    <a:dk2>
      <a:srgbClr val="FFFFFF"/>
    </a:dk2>
    <a:lt2>
      <a:srgbClr val="000000"/>
    </a:lt2>
    <a:accent1>
      <a:srgbClr val="30A230"/>
    </a:accent1>
    <a:accent2>
      <a:srgbClr val="C20000"/>
    </a:accent2>
    <a:accent3>
      <a:srgbClr val="FFFFFF"/>
    </a:accent3>
    <a:accent4>
      <a:srgbClr val="000000"/>
    </a:accent4>
    <a:accent5>
      <a:srgbClr val="ADCEAD"/>
    </a:accent5>
    <a:accent6>
      <a:srgbClr val="B00000"/>
    </a:accent6>
    <a:hlink>
      <a:srgbClr val="0099CC"/>
    </a:hlink>
    <a:folHlink>
      <a:srgbClr val="B2962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Blank 1">
    <a:dk1>
      <a:srgbClr val="000000"/>
    </a:dk1>
    <a:lt1>
      <a:srgbClr val="FFFFFF"/>
    </a:lt1>
    <a:dk2>
      <a:srgbClr val="FFFFFF"/>
    </a:dk2>
    <a:lt2>
      <a:srgbClr val="000000"/>
    </a:lt2>
    <a:accent1>
      <a:srgbClr val="30A230"/>
    </a:accent1>
    <a:accent2>
      <a:srgbClr val="C20000"/>
    </a:accent2>
    <a:accent3>
      <a:srgbClr val="FFFFFF"/>
    </a:accent3>
    <a:accent4>
      <a:srgbClr val="000000"/>
    </a:accent4>
    <a:accent5>
      <a:srgbClr val="ADCEAD"/>
    </a:accent5>
    <a:accent6>
      <a:srgbClr val="B00000"/>
    </a:accent6>
    <a:hlink>
      <a:srgbClr val="0099CC"/>
    </a:hlink>
    <a:folHlink>
      <a:srgbClr val="B2962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Integral</Template>
  <TotalTime>368</TotalTime>
  <Words>2087</Words>
  <Application>Microsoft Office PowerPoint</Application>
  <PresentationFormat>On-screen Show (4:3)</PresentationFormat>
  <Paragraphs>254</Paragraphs>
  <Slides>26</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Calibri</vt:lpstr>
      <vt:lpstr>Comic Sans MS</vt:lpstr>
      <vt:lpstr>Times New Roman</vt:lpstr>
      <vt:lpstr>Tw Cen MT</vt:lpstr>
      <vt:lpstr>Tw Cen MT Condensed</vt:lpstr>
      <vt:lpstr>Wingdings</vt:lpstr>
      <vt:lpstr>Wingdings 3</vt:lpstr>
      <vt:lpstr>Integral</vt:lpstr>
      <vt:lpstr>PowerPoint Presentation</vt:lpstr>
      <vt:lpstr>Outline</vt:lpstr>
      <vt:lpstr>ATRI’s Truck GPS Dataset</vt:lpstr>
      <vt:lpstr>ATRI Truck GPS Dataset – One Day</vt:lpstr>
      <vt:lpstr>Examples of Truck Movements in the Data</vt:lpstr>
      <vt:lpstr>PowerPoint Presentation</vt:lpstr>
      <vt:lpstr>Conversion of GPS Data into Truck Trips: Consider the end-use</vt:lpstr>
      <vt:lpstr>Conversion of GPS Data into Truck Trips for FL Statewide Model </vt:lpstr>
      <vt:lpstr>Convert GPS Data into Truck Trips </vt:lpstr>
      <vt:lpstr>Trip Length Distribution  (Trips Starting and/or Ending in FL)</vt:lpstr>
      <vt:lpstr>Time of Day Profile (Trips Starting and/or Ending in Tampa)</vt:lpstr>
      <vt:lpstr>Time of Day Profile (Trips Starting and/or Ending in Tampa)</vt:lpstr>
      <vt:lpstr>OD Travel Time Measurement </vt:lpstr>
      <vt:lpstr>Travel Time Measurement for a Sample OD</vt:lpstr>
      <vt:lpstr>ATRI Truck Travel Times vs. Google Maps (for 100 OD pairs)</vt:lpstr>
      <vt:lpstr>ATRI Truck Travel Times vs. Travel Times used in Florida Statewide Model</vt:lpstr>
      <vt:lpstr>Initial Study</vt:lpstr>
      <vt:lpstr>Data preparation</vt:lpstr>
      <vt:lpstr>Map matching</vt:lpstr>
      <vt:lpstr>Map matching</vt:lpstr>
      <vt:lpstr>Map matching</vt:lpstr>
      <vt:lpstr>Map matching</vt:lpstr>
      <vt:lpstr>Map matching</vt:lpstr>
      <vt:lpstr>Discussion</vt:lpstr>
      <vt:lpstr>Acknowledgements</vt:lpstr>
      <vt:lpstr>CONTACT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dc:creator>Bartel, Ana</dc:creator>
  <cp:lastModifiedBy>Viswanathan, Krishnan</cp:lastModifiedBy>
  <cp:revision>55</cp:revision>
  <dcterms:created xsi:type="dcterms:W3CDTF">2015-03-24T14:52:39Z</dcterms:created>
  <dcterms:modified xsi:type="dcterms:W3CDTF">2015-05-20T13:21:54Z</dcterms:modified>
</cp:coreProperties>
</file>