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9"/>
  </p:notesMasterIdLst>
  <p:sldIdLst>
    <p:sldId id="294" r:id="rId3"/>
    <p:sldId id="331" r:id="rId4"/>
    <p:sldId id="379" r:id="rId5"/>
    <p:sldId id="380" r:id="rId6"/>
    <p:sldId id="345" r:id="rId7"/>
    <p:sldId id="383" r:id="rId8"/>
    <p:sldId id="385" r:id="rId9"/>
    <p:sldId id="382" r:id="rId10"/>
    <p:sldId id="386" r:id="rId11"/>
    <p:sldId id="301" r:id="rId12"/>
    <p:sldId id="387" r:id="rId13"/>
    <p:sldId id="388" r:id="rId14"/>
    <p:sldId id="390" r:id="rId15"/>
    <p:sldId id="391" r:id="rId16"/>
    <p:sldId id="346" r:id="rId17"/>
    <p:sldId id="37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C879"/>
    <a:srgbClr val="FFE593"/>
    <a:srgbClr val="D8BB6A"/>
    <a:srgbClr val="D3B45B"/>
    <a:srgbClr val="BC9832"/>
    <a:srgbClr val="E6AF00"/>
    <a:srgbClr val="D1B053"/>
    <a:srgbClr val="FFFFCC"/>
    <a:srgbClr val="FF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5433" autoAdjust="0"/>
  </p:normalViewPr>
  <p:slideViewPr>
    <p:cSldViewPr>
      <p:cViewPr>
        <p:scale>
          <a:sx n="59" d="100"/>
          <a:sy n="59" d="100"/>
        </p:scale>
        <p:origin x="-146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Sheet2!$A$2:$B$2</c:f>
              <c:strCache>
                <c:ptCount val="2"/>
                <c:pt idx="0">
                  <c:v>Base</c:v>
                </c:pt>
                <c:pt idx="1">
                  <c:v>Small Zones</c:v>
                </c:pt>
              </c:strCache>
            </c:strRef>
          </c:cat>
          <c:val>
            <c:numRef>
              <c:f>Sheet2!$A$3:$B$3</c:f>
              <c:numCache>
                <c:formatCode>General</c:formatCode>
                <c:ptCount val="2"/>
                <c:pt idx="0">
                  <c:v>8718313</c:v>
                </c:pt>
                <c:pt idx="1">
                  <c:v>9028357</c:v>
                </c:pt>
              </c:numCache>
            </c:numRef>
          </c:val>
        </c:ser>
        <c:dLbls>
          <c:showLegendKey val="0"/>
          <c:showVal val="0"/>
          <c:showCatName val="0"/>
          <c:showSerName val="0"/>
          <c:showPercent val="0"/>
          <c:showBubbleSize val="0"/>
        </c:dLbls>
        <c:gapWidth val="150"/>
        <c:axId val="163844864"/>
        <c:axId val="163846400"/>
      </c:barChart>
      <c:catAx>
        <c:axId val="163844864"/>
        <c:scaling>
          <c:orientation val="minMax"/>
        </c:scaling>
        <c:delete val="0"/>
        <c:axPos val="b"/>
        <c:majorTickMark val="out"/>
        <c:minorTickMark val="none"/>
        <c:tickLblPos val="nextTo"/>
        <c:txPr>
          <a:bodyPr/>
          <a:lstStyle/>
          <a:p>
            <a:pPr>
              <a:defRPr sz="2000" b="1" i="0" baseline="0"/>
            </a:pPr>
            <a:endParaRPr lang="en-US"/>
          </a:p>
        </c:txPr>
        <c:crossAx val="163846400"/>
        <c:crosses val="autoZero"/>
        <c:auto val="1"/>
        <c:lblAlgn val="ctr"/>
        <c:lblOffset val="100"/>
        <c:noMultiLvlLbl val="0"/>
      </c:catAx>
      <c:valAx>
        <c:axId val="163846400"/>
        <c:scaling>
          <c:orientation val="minMax"/>
          <c:min val="6500000"/>
        </c:scaling>
        <c:delete val="0"/>
        <c:axPos val="l"/>
        <c:majorGridlines/>
        <c:numFmt formatCode="General" sourceLinked="0"/>
        <c:majorTickMark val="out"/>
        <c:minorTickMark val="none"/>
        <c:tickLblPos val="nextTo"/>
        <c:txPr>
          <a:bodyPr/>
          <a:lstStyle/>
          <a:p>
            <a:pPr>
              <a:defRPr sz="2000" baseline="0"/>
            </a:pPr>
            <a:endParaRPr lang="en-US"/>
          </a:p>
        </c:txPr>
        <c:crossAx val="163844864"/>
        <c:crosses val="autoZero"/>
        <c:crossBetween val="between"/>
        <c:dispUnits>
          <c:builtInUnit val="millions"/>
          <c:dispUnitsLbl>
            <c:layout/>
            <c:txPr>
              <a:bodyPr/>
              <a:lstStyle/>
              <a:p>
                <a:pPr>
                  <a:defRPr sz="2000" baseline="0"/>
                </a:pPr>
                <a:endParaRPr lang="en-US"/>
              </a:p>
            </c:txPr>
          </c:dispUnitsLbl>
        </c:dispUnits>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Sheet2!$C$2:$D$2</c:f>
              <c:strCache>
                <c:ptCount val="2"/>
                <c:pt idx="0">
                  <c:v>Base</c:v>
                </c:pt>
                <c:pt idx="1">
                  <c:v>Small Zones</c:v>
                </c:pt>
              </c:strCache>
            </c:strRef>
          </c:cat>
          <c:val>
            <c:numRef>
              <c:f>Sheet2!$C$3:$D$3</c:f>
              <c:numCache>
                <c:formatCode>0</c:formatCode>
                <c:ptCount val="2"/>
                <c:pt idx="0">
                  <c:v>128974</c:v>
                </c:pt>
                <c:pt idx="1">
                  <c:v>132712</c:v>
                </c:pt>
              </c:numCache>
            </c:numRef>
          </c:val>
        </c:ser>
        <c:dLbls>
          <c:showLegendKey val="0"/>
          <c:showVal val="0"/>
          <c:showCatName val="0"/>
          <c:showSerName val="0"/>
          <c:showPercent val="0"/>
          <c:showBubbleSize val="0"/>
        </c:dLbls>
        <c:gapWidth val="150"/>
        <c:axId val="163843456"/>
        <c:axId val="163881344"/>
      </c:barChart>
      <c:catAx>
        <c:axId val="163843456"/>
        <c:scaling>
          <c:orientation val="minMax"/>
        </c:scaling>
        <c:delete val="0"/>
        <c:axPos val="b"/>
        <c:majorTickMark val="out"/>
        <c:minorTickMark val="none"/>
        <c:tickLblPos val="nextTo"/>
        <c:txPr>
          <a:bodyPr/>
          <a:lstStyle/>
          <a:p>
            <a:pPr>
              <a:defRPr sz="2000" b="1" i="0" baseline="0"/>
            </a:pPr>
            <a:endParaRPr lang="en-US"/>
          </a:p>
        </c:txPr>
        <c:crossAx val="163881344"/>
        <c:crosses val="autoZero"/>
        <c:auto val="1"/>
        <c:lblAlgn val="ctr"/>
        <c:lblOffset val="100"/>
        <c:noMultiLvlLbl val="0"/>
      </c:catAx>
      <c:valAx>
        <c:axId val="163881344"/>
        <c:scaling>
          <c:orientation val="minMax"/>
          <c:min val="100000"/>
        </c:scaling>
        <c:delete val="0"/>
        <c:axPos val="l"/>
        <c:majorGridlines/>
        <c:numFmt formatCode="0" sourceLinked="1"/>
        <c:majorTickMark val="out"/>
        <c:minorTickMark val="none"/>
        <c:tickLblPos val="nextTo"/>
        <c:txPr>
          <a:bodyPr/>
          <a:lstStyle/>
          <a:p>
            <a:pPr>
              <a:defRPr sz="2000" baseline="0"/>
            </a:pPr>
            <a:endParaRPr lang="en-US"/>
          </a:p>
        </c:txPr>
        <c:crossAx val="163843456"/>
        <c:crosses val="autoZero"/>
        <c:crossBetween val="between"/>
        <c:dispUnits>
          <c:builtInUnit val="thousands"/>
          <c:dispUnitsLbl>
            <c:layout/>
            <c:txPr>
              <a:bodyPr/>
              <a:lstStyle/>
              <a:p>
                <a:pPr>
                  <a:defRPr sz="2000" baseline="0"/>
                </a:pPr>
                <a:endParaRPr lang="en-US"/>
              </a:p>
            </c:txPr>
          </c:dispUnitsLbl>
        </c:dispUnits>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Sheet3!$A$5</c:f>
              <c:strCache>
                <c:ptCount val="1"/>
                <c:pt idx="0">
                  <c:v>Base</c:v>
                </c:pt>
              </c:strCache>
            </c:strRef>
          </c:tx>
          <c:invertIfNegative val="0"/>
          <c:cat>
            <c:strRef>
              <c:f>Sheet3!$B$4:$C$4</c:f>
              <c:strCache>
                <c:ptCount val="2"/>
                <c:pt idx="0">
                  <c:v>Avg_Walk_Dist</c:v>
                </c:pt>
                <c:pt idx="1">
                  <c:v>Avg_WalkTransit_Dist</c:v>
                </c:pt>
              </c:strCache>
            </c:strRef>
          </c:cat>
          <c:val>
            <c:numRef>
              <c:f>Sheet3!$B$5:$C$5</c:f>
              <c:numCache>
                <c:formatCode>0.0000</c:formatCode>
                <c:ptCount val="2"/>
                <c:pt idx="0">
                  <c:v>1.9247136499999997</c:v>
                </c:pt>
                <c:pt idx="1">
                  <c:v>0.65401179999999992</c:v>
                </c:pt>
              </c:numCache>
            </c:numRef>
          </c:val>
        </c:ser>
        <c:ser>
          <c:idx val="1"/>
          <c:order val="1"/>
          <c:tx>
            <c:strRef>
              <c:f>Sheet3!$A$6</c:f>
              <c:strCache>
                <c:ptCount val="1"/>
                <c:pt idx="0">
                  <c:v>Small Zones</c:v>
                </c:pt>
              </c:strCache>
            </c:strRef>
          </c:tx>
          <c:invertIfNegative val="0"/>
          <c:cat>
            <c:strRef>
              <c:f>Sheet3!$B$4:$C$4</c:f>
              <c:strCache>
                <c:ptCount val="2"/>
                <c:pt idx="0">
                  <c:v>Avg_Walk_Dist</c:v>
                </c:pt>
                <c:pt idx="1">
                  <c:v>Avg_WalkTransit_Dist</c:v>
                </c:pt>
              </c:strCache>
            </c:strRef>
          </c:cat>
          <c:val>
            <c:numRef>
              <c:f>Sheet3!$B$6:$C$6</c:f>
              <c:numCache>
                <c:formatCode>0.0000</c:formatCode>
                <c:ptCount val="2"/>
                <c:pt idx="0">
                  <c:v>1.9251595500000001</c:v>
                </c:pt>
                <c:pt idx="1">
                  <c:v>0.64834055000000002</c:v>
                </c:pt>
              </c:numCache>
            </c:numRef>
          </c:val>
        </c:ser>
        <c:dLbls>
          <c:showLegendKey val="0"/>
          <c:showVal val="0"/>
          <c:showCatName val="0"/>
          <c:showSerName val="0"/>
          <c:showPercent val="0"/>
          <c:showBubbleSize val="0"/>
        </c:dLbls>
        <c:gapWidth val="150"/>
        <c:axId val="92420352"/>
        <c:axId val="92426240"/>
      </c:barChart>
      <c:catAx>
        <c:axId val="92420352"/>
        <c:scaling>
          <c:orientation val="minMax"/>
        </c:scaling>
        <c:delete val="0"/>
        <c:axPos val="b"/>
        <c:majorTickMark val="out"/>
        <c:minorTickMark val="none"/>
        <c:tickLblPos val="nextTo"/>
        <c:txPr>
          <a:bodyPr/>
          <a:lstStyle/>
          <a:p>
            <a:pPr>
              <a:defRPr sz="2000" b="1" i="0" baseline="0"/>
            </a:pPr>
            <a:endParaRPr lang="en-US"/>
          </a:p>
        </c:txPr>
        <c:crossAx val="92426240"/>
        <c:crosses val="autoZero"/>
        <c:auto val="1"/>
        <c:lblAlgn val="ctr"/>
        <c:lblOffset val="100"/>
        <c:noMultiLvlLbl val="0"/>
      </c:catAx>
      <c:valAx>
        <c:axId val="92426240"/>
        <c:scaling>
          <c:orientation val="minMax"/>
          <c:min val="0.5"/>
        </c:scaling>
        <c:delete val="0"/>
        <c:axPos val="l"/>
        <c:majorGridlines/>
        <c:numFmt formatCode="0.00" sourceLinked="0"/>
        <c:majorTickMark val="out"/>
        <c:minorTickMark val="none"/>
        <c:tickLblPos val="nextTo"/>
        <c:txPr>
          <a:bodyPr/>
          <a:lstStyle/>
          <a:p>
            <a:pPr>
              <a:defRPr sz="2000" baseline="0"/>
            </a:pPr>
            <a:endParaRPr lang="en-US"/>
          </a:p>
        </c:txPr>
        <c:crossAx val="92420352"/>
        <c:crosses val="autoZero"/>
        <c:crossBetween val="between"/>
      </c:valAx>
    </c:plotArea>
    <c:legend>
      <c:legendPos val="r"/>
      <c:layout/>
      <c:overlay val="0"/>
      <c:txPr>
        <a:bodyPr/>
        <a:lstStyle/>
        <a:p>
          <a:pPr>
            <a:defRPr sz="2000" b="1" i="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Sheet4!$A$1:$A$2</c:f>
              <c:strCache>
                <c:ptCount val="2"/>
                <c:pt idx="0">
                  <c:v>Base</c:v>
                </c:pt>
                <c:pt idx="1">
                  <c:v>Small Zones</c:v>
                </c:pt>
              </c:strCache>
            </c:strRef>
          </c:cat>
          <c:val>
            <c:numRef>
              <c:f>Sheet4!$B$1:$B$2</c:f>
              <c:numCache>
                <c:formatCode>General</c:formatCode>
                <c:ptCount val="2"/>
                <c:pt idx="0">
                  <c:v>15.864535200000002</c:v>
                </c:pt>
                <c:pt idx="1">
                  <c:v>11.577918799999999</c:v>
                </c:pt>
              </c:numCache>
            </c:numRef>
          </c:val>
        </c:ser>
        <c:dLbls>
          <c:showLegendKey val="0"/>
          <c:showVal val="0"/>
          <c:showCatName val="0"/>
          <c:showSerName val="0"/>
          <c:showPercent val="0"/>
          <c:showBubbleSize val="0"/>
        </c:dLbls>
        <c:gapWidth val="150"/>
        <c:axId val="92457600"/>
        <c:axId val="92677632"/>
      </c:barChart>
      <c:catAx>
        <c:axId val="92457600"/>
        <c:scaling>
          <c:orientation val="minMax"/>
        </c:scaling>
        <c:delete val="0"/>
        <c:axPos val="b"/>
        <c:majorTickMark val="out"/>
        <c:minorTickMark val="none"/>
        <c:tickLblPos val="nextTo"/>
        <c:txPr>
          <a:bodyPr/>
          <a:lstStyle/>
          <a:p>
            <a:pPr>
              <a:defRPr sz="2000" b="1" i="0" baseline="0"/>
            </a:pPr>
            <a:endParaRPr lang="en-US"/>
          </a:p>
        </c:txPr>
        <c:crossAx val="92677632"/>
        <c:crosses val="autoZero"/>
        <c:auto val="1"/>
        <c:lblAlgn val="ctr"/>
        <c:lblOffset val="100"/>
        <c:noMultiLvlLbl val="0"/>
      </c:catAx>
      <c:valAx>
        <c:axId val="92677632"/>
        <c:scaling>
          <c:orientation val="minMax"/>
        </c:scaling>
        <c:delete val="0"/>
        <c:axPos val="l"/>
        <c:majorGridlines/>
        <c:numFmt formatCode="General" sourceLinked="1"/>
        <c:majorTickMark val="out"/>
        <c:minorTickMark val="none"/>
        <c:tickLblPos val="nextTo"/>
        <c:txPr>
          <a:bodyPr/>
          <a:lstStyle/>
          <a:p>
            <a:pPr>
              <a:defRPr sz="2000" baseline="0"/>
            </a:pPr>
            <a:endParaRPr lang="en-US"/>
          </a:p>
        </c:txPr>
        <c:crossAx val="9245760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Sheet6!$A$2</c:f>
              <c:strCache>
                <c:ptCount val="1"/>
                <c:pt idx="0">
                  <c:v>Base</c:v>
                </c:pt>
              </c:strCache>
            </c:strRef>
          </c:tx>
          <c:invertIfNegative val="0"/>
          <c:cat>
            <c:strRef>
              <c:f>Sheet6!$B$1:$C$1</c:f>
              <c:strCache>
                <c:ptCount val="2"/>
                <c:pt idx="0">
                  <c:v>Avg_Walk_Dist</c:v>
                </c:pt>
                <c:pt idx="1">
                  <c:v>Avg_WalkTransit_Dist</c:v>
                </c:pt>
              </c:strCache>
            </c:strRef>
          </c:cat>
          <c:val>
            <c:numRef>
              <c:f>Sheet6!$B$2:$C$2</c:f>
              <c:numCache>
                <c:formatCode>0.00</c:formatCode>
                <c:ptCount val="2"/>
                <c:pt idx="0">
                  <c:v>0.79370714032353262</c:v>
                </c:pt>
                <c:pt idx="1">
                  <c:v>0.38293950091304302</c:v>
                </c:pt>
              </c:numCache>
            </c:numRef>
          </c:val>
        </c:ser>
        <c:ser>
          <c:idx val="1"/>
          <c:order val="1"/>
          <c:tx>
            <c:strRef>
              <c:f>Sheet6!$A$3</c:f>
              <c:strCache>
                <c:ptCount val="1"/>
                <c:pt idx="0">
                  <c:v>Small Zones</c:v>
                </c:pt>
              </c:strCache>
            </c:strRef>
          </c:tx>
          <c:invertIfNegative val="0"/>
          <c:cat>
            <c:strRef>
              <c:f>Sheet6!$B$1:$C$1</c:f>
              <c:strCache>
                <c:ptCount val="2"/>
                <c:pt idx="0">
                  <c:v>Avg_Walk_Dist</c:v>
                </c:pt>
                <c:pt idx="1">
                  <c:v>Avg_WalkTransit_Dist</c:v>
                </c:pt>
              </c:strCache>
            </c:strRef>
          </c:cat>
          <c:val>
            <c:numRef>
              <c:f>Sheet6!$B$3:$C$3</c:f>
              <c:numCache>
                <c:formatCode>0.00</c:formatCode>
                <c:ptCount val="2"/>
                <c:pt idx="0">
                  <c:v>0.82993264668877376</c:v>
                </c:pt>
                <c:pt idx="1">
                  <c:v>0.36578921316106006</c:v>
                </c:pt>
              </c:numCache>
            </c:numRef>
          </c:val>
        </c:ser>
        <c:dLbls>
          <c:showLegendKey val="0"/>
          <c:showVal val="0"/>
          <c:showCatName val="0"/>
          <c:showSerName val="0"/>
          <c:showPercent val="0"/>
          <c:showBubbleSize val="0"/>
        </c:dLbls>
        <c:gapWidth val="150"/>
        <c:axId val="136637824"/>
        <c:axId val="138822016"/>
      </c:barChart>
      <c:catAx>
        <c:axId val="136637824"/>
        <c:scaling>
          <c:orientation val="minMax"/>
        </c:scaling>
        <c:delete val="0"/>
        <c:axPos val="b"/>
        <c:majorTickMark val="out"/>
        <c:minorTickMark val="none"/>
        <c:tickLblPos val="nextTo"/>
        <c:txPr>
          <a:bodyPr/>
          <a:lstStyle/>
          <a:p>
            <a:pPr>
              <a:defRPr sz="2000" b="1" i="0" baseline="0"/>
            </a:pPr>
            <a:endParaRPr lang="en-US"/>
          </a:p>
        </c:txPr>
        <c:crossAx val="138822016"/>
        <c:crosses val="autoZero"/>
        <c:auto val="1"/>
        <c:lblAlgn val="ctr"/>
        <c:lblOffset val="100"/>
        <c:noMultiLvlLbl val="0"/>
      </c:catAx>
      <c:valAx>
        <c:axId val="138822016"/>
        <c:scaling>
          <c:orientation val="minMax"/>
        </c:scaling>
        <c:delete val="0"/>
        <c:axPos val="l"/>
        <c:majorGridlines/>
        <c:numFmt formatCode="0.00" sourceLinked="1"/>
        <c:majorTickMark val="out"/>
        <c:minorTickMark val="none"/>
        <c:tickLblPos val="nextTo"/>
        <c:txPr>
          <a:bodyPr/>
          <a:lstStyle/>
          <a:p>
            <a:pPr>
              <a:defRPr sz="2000" b="1" i="0" baseline="0"/>
            </a:pPr>
            <a:endParaRPr lang="en-US"/>
          </a:p>
        </c:txPr>
        <c:crossAx val="136637824"/>
        <c:crosses val="autoZero"/>
        <c:crossBetween val="between"/>
      </c:valAx>
    </c:plotArea>
    <c:legend>
      <c:legendPos val="r"/>
      <c:layout/>
      <c:overlay val="0"/>
      <c:txPr>
        <a:bodyPr/>
        <a:lstStyle/>
        <a:p>
          <a:pPr>
            <a:defRPr sz="2000" b="1" i="0" baseline="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Sheet6!$D$2:$D$3</c:f>
              <c:strCache>
                <c:ptCount val="2"/>
                <c:pt idx="0">
                  <c:v>Base</c:v>
                </c:pt>
                <c:pt idx="1">
                  <c:v>Small Zones</c:v>
                </c:pt>
              </c:strCache>
            </c:strRef>
          </c:cat>
          <c:val>
            <c:numRef>
              <c:f>Sheet6!$E$2:$E$3</c:f>
              <c:numCache>
                <c:formatCode>0.00</c:formatCode>
                <c:ptCount val="2"/>
                <c:pt idx="0">
                  <c:v>2.174835983161278</c:v>
                </c:pt>
                <c:pt idx="1">
                  <c:v>2.3748032028120338</c:v>
                </c:pt>
              </c:numCache>
            </c:numRef>
          </c:val>
        </c:ser>
        <c:dLbls>
          <c:showLegendKey val="0"/>
          <c:showVal val="0"/>
          <c:showCatName val="0"/>
          <c:showSerName val="0"/>
          <c:showPercent val="0"/>
          <c:showBubbleSize val="0"/>
        </c:dLbls>
        <c:gapWidth val="150"/>
        <c:axId val="138865664"/>
        <c:axId val="141999104"/>
      </c:barChart>
      <c:catAx>
        <c:axId val="138865664"/>
        <c:scaling>
          <c:orientation val="minMax"/>
        </c:scaling>
        <c:delete val="0"/>
        <c:axPos val="b"/>
        <c:majorTickMark val="out"/>
        <c:minorTickMark val="none"/>
        <c:tickLblPos val="nextTo"/>
        <c:txPr>
          <a:bodyPr/>
          <a:lstStyle/>
          <a:p>
            <a:pPr>
              <a:defRPr sz="2000" b="1" i="0" baseline="0"/>
            </a:pPr>
            <a:endParaRPr lang="en-US"/>
          </a:p>
        </c:txPr>
        <c:crossAx val="141999104"/>
        <c:crosses val="autoZero"/>
        <c:auto val="1"/>
        <c:lblAlgn val="ctr"/>
        <c:lblOffset val="100"/>
        <c:noMultiLvlLbl val="0"/>
      </c:catAx>
      <c:valAx>
        <c:axId val="141999104"/>
        <c:scaling>
          <c:orientation val="minMax"/>
        </c:scaling>
        <c:delete val="0"/>
        <c:axPos val="l"/>
        <c:majorGridlines/>
        <c:numFmt formatCode="0.00" sourceLinked="1"/>
        <c:majorTickMark val="out"/>
        <c:minorTickMark val="none"/>
        <c:tickLblPos val="nextTo"/>
        <c:txPr>
          <a:bodyPr/>
          <a:lstStyle/>
          <a:p>
            <a:pPr>
              <a:defRPr sz="2000" b="1" i="0" baseline="0"/>
            </a:pPr>
            <a:endParaRPr lang="en-US"/>
          </a:p>
        </c:txPr>
        <c:crossAx val="13886566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EF9AD7-48D5-4139-BE0E-BF4566B00EC7}" type="datetimeFigureOut">
              <a:rPr lang="en-US" smtClean="0"/>
              <a:pPr/>
              <a:t>5/14/2015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801F98-A0C2-4F06-8C1D-F76CD850A622}" type="slidenum">
              <a:rPr lang="en-US" smtClean="0"/>
              <a:pPr/>
              <a:t>‹#›</a:t>
            </a:fld>
            <a:endParaRPr lang="en-US"/>
          </a:p>
        </p:txBody>
      </p:sp>
    </p:spTree>
    <p:extLst>
      <p:ext uri="{BB962C8B-B14F-4D97-AF65-F5344CB8AC3E}">
        <p14:creationId xmlns:p14="http://schemas.microsoft.com/office/powerpoint/2010/main" val="205785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buFont typeface="+mj-lt"/>
              <a:buAutoNum type="arabicPeriod"/>
            </a:pPr>
            <a:r>
              <a:rPr lang="en-US" altLang="zh-CN" dirty="0" smtClean="0"/>
              <a:t>My</a:t>
            </a:r>
            <a:r>
              <a:rPr lang="en-US" altLang="zh-CN" baseline="0" dirty="0" smtClean="0"/>
              <a:t> topic today is---READ</a:t>
            </a:r>
          </a:p>
          <a:p>
            <a:pPr marL="232943" indent="-232943">
              <a:buFont typeface="+mj-lt"/>
              <a:buAutoNum type="arabicPeriod"/>
            </a:pPr>
            <a:endParaRPr lang="en-US" altLang="zh-CN" baseline="0" dirty="0" smtClean="0"/>
          </a:p>
          <a:p>
            <a:pPr marL="232943" indent="-232943">
              <a:buFont typeface="+mj-lt"/>
              <a:buAutoNum type="arabicPeriod"/>
            </a:pPr>
            <a:r>
              <a:rPr lang="en-US" altLang="zh-CN" baseline="0" dirty="0" smtClean="0"/>
              <a:t>Question try to address is- READ</a:t>
            </a:r>
            <a:endParaRPr lang="en-US" altLang="zh-CN" dirty="0" smtClean="0"/>
          </a:p>
          <a:p>
            <a:pPr marL="232943" indent="-232943">
              <a:buFont typeface="+mj-lt"/>
              <a:buAutoNum type="arabicPeriod"/>
            </a:pPr>
            <a:endParaRPr lang="en-US" altLang="zh-CN" dirty="0" smtClean="0"/>
          </a:p>
          <a:p>
            <a:pPr marL="232943" indent="-232943">
              <a:buFont typeface="+mj-lt"/>
              <a:buAutoNum type="arabicPeriod"/>
            </a:pPr>
            <a:r>
              <a:rPr lang="en-US" altLang="zh-CN" dirty="0" smtClean="0"/>
              <a:t>I want to acknowledge:</a:t>
            </a:r>
          </a:p>
          <a:p>
            <a:endParaRPr lang="en-US" altLang="zh-CN" dirty="0" smtClean="0"/>
          </a:p>
          <a:p>
            <a:pPr marL="174708" indent="-174708">
              <a:buFont typeface="Arial" panose="020B0604020202020204" pitchFamily="34" charset="0"/>
              <a:buChar char="•"/>
            </a:pPr>
            <a:r>
              <a:rPr lang="en-US" altLang="zh-CN" dirty="0" smtClean="0"/>
              <a:t>SANDAG co-authors--Names</a:t>
            </a:r>
          </a:p>
          <a:p>
            <a:pPr marL="174708" indent="-174708">
              <a:buFont typeface="Arial" panose="020B0604020202020204" pitchFamily="34" charset="0"/>
              <a:buChar char="•"/>
            </a:pPr>
            <a:endParaRPr lang="en-US" altLang="zh-CN" dirty="0" smtClean="0"/>
          </a:p>
          <a:p>
            <a:pPr marL="174708" indent="-174708">
              <a:buFont typeface="Arial" panose="020B0604020202020204" pitchFamily="34" charset="0"/>
              <a:buChar char="•"/>
            </a:pPr>
            <a:r>
              <a:rPr lang="en-US" altLang="zh-CN" baseline="0" dirty="0" smtClean="0"/>
              <a:t>PB, RSG, and Hood Transportation Consulting who worked on various parts of the model.</a:t>
            </a:r>
          </a:p>
          <a:p>
            <a:endParaRPr lang="en-US" altLang="zh-CN" baseline="0" dirty="0" smtClean="0"/>
          </a:p>
        </p:txBody>
      </p:sp>
      <p:sp>
        <p:nvSpPr>
          <p:cNvPr id="16387"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57066" indent="-291179">
              <a:spcBef>
                <a:spcPct val="0"/>
              </a:spcBef>
              <a:defRPr>
                <a:solidFill>
                  <a:schemeClr val="tx1"/>
                </a:solidFill>
                <a:latin typeface="Arial" charset="0"/>
              </a:defRPr>
            </a:lvl2pPr>
            <a:lvl3pPr marL="1164717" indent="-232943">
              <a:spcBef>
                <a:spcPct val="0"/>
              </a:spcBef>
              <a:defRPr>
                <a:solidFill>
                  <a:schemeClr val="tx1"/>
                </a:solidFill>
                <a:latin typeface="Arial" charset="0"/>
              </a:defRPr>
            </a:lvl3pPr>
            <a:lvl4pPr marL="1630604" indent="-232943">
              <a:spcBef>
                <a:spcPct val="0"/>
              </a:spcBef>
              <a:defRPr>
                <a:solidFill>
                  <a:schemeClr val="tx1"/>
                </a:solidFill>
                <a:latin typeface="Arial" charset="0"/>
              </a:defRPr>
            </a:lvl4pPr>
            <a:lvl5pPr marL="2096491" indent="-232943">
              <a:spcBef>
                <a:spcPct val="0"/>
              </a:spcBef>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fld id="{72B4253A-C1A0-4BA2-BF57-0B73C47C9B9E}" type="datetime1">
              <a:rPr lang="zh-CN" altLang="en-US">
                <a:solidFill>
                  <a:prstClr val="black"/>
                </a:solidFill>
              </a:rPr>
              <a:pPr/>
              <a:t>2015/5/16</a:t>
            </a:fld>
            <a:endParaRPr lang="en-US" altLang="zh-CN" dirty="0">
              <a:solidFill>
                <a:prstClr val="black"/>
              </a:solidFill>
            </a:endParaRPr>
          </a:p>
        </p:txBody>
      </p:sp>
      <p:sp>
        <p:nvSpPr>
          <p:cNvPr id="16388"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57066" indent="-291179">
              <a:spcBef>
                <a:spcPct val="0"/>
              </a:spcBef>
              <a:defRPr>
                <a:solidFill>
                  <a:schemeClr val="tx1"/>
                </a:solidFill>
                <a:latin typeface="Arial" charset="0"/>
              </a:defRPr>
            </a:lvl2pPr>
            <a:lvl3pPr marL="1164717" indent="-232943">
              <a:spcBef>
                <a:spcPct val="0"/>
              </a:spcBef>
              <a:defRPr>
                <a:solidFill>
                  <a:schemeClr val="tx1"/>
                </a:solidFill>
                <a:latin typeface="Arial" charset="0"/>
              </a:defRPr>
            </a:lvl3pPr>
            <a:lvl4pPr marL="1630604" indent="-232943">
              <a:spcBef>
                <a:spcPct val="0"/>
              </a:spcBef>
              <a:defRPr>
                <a:solidFill>
                  <a:schemeClr val="tx1"/>
                </a:solidFill>
                <a:latin typeface="Arial" charset="0"/>
              </a:defRPr>
            </a:lvl4pPr>
            <a:lvl5pPr marL="2096491" indent="-232943">
              <a:spcBef>
                <a:spcPct val="0"/>
              </a:spcBef>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r>
              <a:rPr lang="en-US" altLang="zh-CN" dirty="0">
                <a:solidFill>
                  <a:prstClr val="black"/>
                </a:solidFill>
              </a:rPr>
              <a:t>ABM Project Update</a:t>
            </a:r>
          </a:p>
        </p:txBody>
      </p:sp>
      <p:sp>
        <p:nvSpPr>
          <p:cNvPr id="16389"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57066" indent="-291179">
              <a:spcBef>
                <a:spcPct val="0"/>
              </a:spcBef>
              <a:defRPr>
                <a:solidFill>
                  <a:schemeClr val="tx1"/>
                </a:solidFill>
                <a:latin typeface="Arial" charset="0"/>
              </a:defRPr>
            </a:lvl2pPr>
            <a:lvl3pPr marL="1164717" indent="-232943">
              <a:spcBef>
                <a:spcPct val="0"/>
              </a:spcBef>
              <a:defRPr>
                <a:solidFill>
                  <a:schemeClr val="tx1"/>
                </a:solidFill>
                <a:latin typeface="Arial" charset="0"/>
              </a:defRPr>
            </a:lvl3pPr>
            <a:lvl4pPr marL="1630604" indent="-232943">
              <a:spcBef>
                <a:spcPct val="0"/>
              </a:spcBef>
              <a:defRPr>
                <a:solidFill>
                  <a:schemeClr val="tx1"/>
                </a:solidFill>
                <a:latin typeface="Arial" charset="0"/>
              </a:defRPr>
            </a:lvl4pPr>
            <a:lvl5pPr marL="2096491" indent="-232943">
              <a:spcBef>
                <a:spcPct val="0"/>
              </a:spcBef>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fld id="{4279A8EF-8353-4794-9071-E95FED95BD4D}" type="slidenum">
              <a:rPr lang="zh-CN" altLang="en-US">
                <a:solidFill>
                  <a:prstClr val="black"/>
                </a:solidFill>
              </a:rPr>
              <a:pPr/>
              <a:t>1</a:t>
            </a:fld>
            <a:endParaRPr lang="en-US" altLang="zh-CN"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looked</a:t>
            </a:r>
            <a:r>
              <a:rPr lang="en-US" baseline="0" dirty="0" smtClean="0"/>
              <a:t> at average walk distance between zones. </a:t>
            </a:r>
            <a:endParaRPr lang="en-US" dirty="0" smtClean="0"/>
          </a:p>
          <a:p>
            <a:endParaRPr lang="en-US" dirty="0" smtClean="0"/>
          </a:p>
          <a:p>
            <a:r>
              <a:rPr lang="en-US" dirty="0" err="1" smtClean="0"/>
              <a:t>Avg</a:t>
            </a:r>
            <a:r>
              <a:rPr lang="en-US" dirty="0" smtClean="0"/>
              <a:t> walk distance between zones:</a:t>
            </a:r>
          </a:p>
          <a:p>
            <a:pPr marL="174708" indent="-174708">
              <a:buFont typeface="Arial" panose="020B0604020202020204" pitchFamily="34" charset="0"/>
              <a:buChar char="•"/>
            </a:pPr>
            <a:r>
              <a:rPr lang="en-US" dirty="0" smtClean="0"/>
              <a:t>Base: 1.9247</a:t>
            </a:r>
          </a:p>
          <a:p>
            <a:pPr marL="174708" indent="-174708">
              <a:buFont typeface="Arial" panose="020B0604020202020204" pitchFamily="34" charset="0"/>
              <a:buChar char="•"/>
            </a:pPr>
            <a:r>
              <a:rPr lang="en-US" dirty="0" smtClean="0"/>
              <a:t>Small:</a:t>
            </a:r>
            <a:r>
              <a:rPr lang="en-US" baseline="0" dirty="0" smtClean="0"/>
              <a:t> 1.9252</a:t>
            </a:r>
          </a:p>
          <a:p>
            <a:pPr marL="174708" indent="-174708">
              <a:buFont typeface="Arial" panose="020B0604020202020204" pitchFamily="34" charset="0"/>
              <a:buChar char="•"/>
            </a:pPr>
            <a:r>
              <a:rPr lang="en-US" baseline="0" dirty="0" smtClean="0"/>
              <a:t>Barely change</a:t>
            </a:r>
          </a:p>
          <a:p>
            <a:endParaRPr lang="en-US" baseline="0" dirty="0" smtClean="0"/>
          </a:p>
          <a:p>
            <a:r>
              <a:rPr lang="en-US" dirty="0" err="1" smtClean="0"/>
              <a:t>Avg</a:t>
            </a:r>
            <a:r>
              <a:rPr lang="en-US" dirty="0" smtClean="0"/>
              <a:t> walk distance between zone-TAP</a:t>
            </a:r>
            <a:r>
              <a:rPr lang="en-US" baseline="0" dirty="0" smtClean="0"/>
              <a:t> pairs:</a:t>
            </a:r>
            <a:endParaRPr lang="en-US" dirty="0" smtClean="0"/>
          </a:p>
          <a:p>
            <a:pPr marL="174708" indent="-174708">
              <a:buFont typeface="Arial" panose="020B0604020202020204" pitchFamily="34" charset="0"/>
              <a:buChar char="•"/>
            </a:pPr>
            <a:r>
              <a:rPr lang="en-US" dirty="0" smtClean="0"/>
              <a:t>Base: 0.654</a:t>
            </a:r>
          </a:p>
          <a:p>
            <a:pPr marL="174708" indent="-174708">
              <a:buFont typeface="Arial" panose="020B0604020202020204" pitchFamily="34" charset="0"/>
              <a:buChar char="•"/>
            </a:pPr>
            <a:r>
              <a:rPr lang="en-US" dirty="0" smtClean="0"/>
              <a:t>Small:</a:t>
            </a:r>
            <a:r>
              <a:rPr lang="en-US" baseline="0" dirty="0" smtClean="0"/>
              <a:t> 0.648</a:t>
            </a:r>
          </a:p>
          <a:p>
            <a:pPr marL="174708" indent="-174708">
              <a:buFont typeface="Arial" panose="020B0604020202020204" pitchFamily="34" charset="0"/>
              <a:buChar char="•"/>
            </a:pPr>
            <a:r>
              <a:rPr lang="en-US" baseline="0" dirty="0" smtClean="0"/>
              <a:t>Barely change</a:t>
            </a:r>
          </a:p>
          <a:p>
            <a:endParaRPr lang="en-US" dirty="0" smtClean="0"/>
          </a:p>
          <a:p>
            <a:r>
              <a:rPr lang="en-US" dirty="0" smtClean="0"/>
              <a:t>Small</a:t>
            </a:r>
            <a:r>
              <a:rPr lang="en-US" baseline="0" dirty="0" smtClean="0"/>
              <a:t> zones don’t have too much impact on walk distance between zones.  </a:t>
            </a:r>
          </a:p>
          <a:p>
            <a:endParaRPr lang="en-US" baseline="0" dirty="0" smtClean="0"/>
          </a:p>
          <a:p>
            <a:r>
              <a:rPr lang="en-US" baseline="0" dirty="0" smtClean="0"/>
              <a:t>However, if you look at bike distance, it tells us a different story.</a:t>
            </a:r>
            <a:endParaRPr lang="en-US" dirty="0"/>
          </a:p>
        </p:txBody>
      </p:sp>
      <p:sp>
        <p:nvSpPr>
          <p:cNvPr id="4" name="Slide Number Placeholder 3"/>
          <p:cNvSpPr>
            <a:spLocks noGrp="1"/>
          </p:cNvSpPr>
          <p:nvPr>
            <p:ph type="sldNum" sz="quarter" idx="10"/>
          </p:nvPr>
        </p:nvSpPr>
        <p:spPr/>
        <p:txBody>
          <a:bodyPr/>
          <a:lstStyle/>
          <a:p>
            <a:pPr>
              <a:defRPr/>
            </a:pPr>
            <a:fld id="{B71851D9-E09E-43C2-A8BE-DDFE4C4917CD}"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35580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Avg</a:t>
            </a:r>
            <a:r>
              <a:rPr lang="en-US" dirty="0" smtClean="0"/>
              <a:t> walk distance between zones:</a:t>
            </a:r>
          </a:p>
          <a:p>
            <a:pPr marL="174708" indent="-174708">
              <a:buFont typeface="Arial" panose="020B0604020202020204" pitchFamily="34" charset="0"/>
              <a:buChar char="•"/>
            </a:pPr>
            <a:r>
              <a:rPr lang="en-US" dirty="0" smtClean="0"/>
              <a:t>Base: 15.86</a:t>
            </a:r>
          </a:p>
          <a:p>
            <a:pPr marL="174708" indent="-174708">
              <a:buFont typeface="Arial" panose="020B0604020202020204" pitchFamily="34" charset="0"/>
              <a:buChar char="•"/>
            </a:pPr>
            <a:r>
              <a:rPr lang="en-US" dirty="0" smtClean="0"/>
              <a:t>Small:</a:t>
            </a:r>
            <a:r>
              <a:rPr lang="en-US" baseline="0" dirty="0" smtClean="0"/>
              <a:t> 11.58</a:t>
            </a:r>
          </a:p>
          <a:p>
            <a:pPr marL="174708" indent="-174708">
              <a:buFont typeface="Arial" panose="020B0604020202020204" pitchFamily="34" charset="0"/>
              <a:buChar char="•"/>
            </a:pPr>
            <a:r>
              <a:rPr lang="en-US" baseline="0" dirty="0" smtClean="0"/>
              <a:t>A 27% decrease !!!!</a:t>
            </a:r>
          </a:p>
          <a:p>
            <a:endParaRPr lang="en-US" baseline="0" dirty="0" smtClean="0"/>
          </a:p>
          <a:p>
            <a:r>
              <a:rPr lang="en-US" dirty="0" smtClean="0"/>
              <a:t>Why the </a:t>
            </a:r>
            <a:r>
              <a:rPr lang="en-US" dirty="0" err="1" smtClean="0"/>
              <a:t>avg</a:t>
            </a:r>
            <a:r>
              <a:rPr lang="en-US" dirty="0" smtClean="0"/>
              <a:t> walk distance </a:t>
            </a:r>
            <a:r>
              <a:rPr lang="en-US" baseline="0" dirty="0" smtClean="0"/>
              <a:t>didn’t change much, while bike distance decreased significantly in the small zones scenario?</a:t>
            </a:r>
          </a:p>
          <a:p>
            <a:endParaRPr lang="en-US" baseline="0" dirty="0" smtClean="0"/>
          </a:p>
          <a:p>
            <a:r>
              <a:rPr lang="en-US" baseline="0" dirty="0" smtClean="0"/>
              <a:t>We think it is because walkable zones tend to be in urban areas, where TAZ is ALREADY small.  As a matter of fact, a lot of TAZs in urban area have only one MGRA in them.  So, transition from TAZ to MGRA doesn’t have too much impact on walk distance.</a:t>
            </a:r>
          </a:p>
          <a:p>
            <a:endParaRPr lang="en-US" baseline="0" dirty="0" smtClean="0"/>
          </a:p>
          <a:p>
            <a:r>
              <a:rPr lang="en-US" baseline="0" dirty="0" smtClean="0"/>
              <a:t>On the other hand, the </a:t>
            </a:r>
            <a:r>
              <a:rPr lang="en-US" baseline="0" dirty="0" err="1" smtClean="0"/>
              <a:t>bikeable</a:t>
            </a:r>
            <a:r>
              <a:rPr lang="en-US" baseline="0" dirty="0" smtClean="0"/>
              <a:t> threshold is 20 miles, a lot of large rural zones are </a:t>
            </a:r>
            <a:r>
              <a:rPr lang="en-US" baseline="0" dirty="0" err="1" smtClean="0"/>
              <a:t>bikable</a:t>
            </a:r>
            <a:r>
              <a:rPr lang="en-US" baseline="0" dirty="0" smtClean="0"/>
              <a:t>.  Changing from TAZ to MGRA in rural area, will have much more impact than in urban area.  </a:t>
            </a:r>
          </a:p>
          <a:p>
            <a:endParaRPr lang="en-US" b="1" baseline="0" dirty="0" smtClean="0"/>
          </a:p>
          <a:p>
            <a:r>
              <a:rPr lang="en-US" b="1" baseline="0" dirty="0" smtClean="0"/>
              <a:t>Above, we have talked about the spatial resolution impact on model inputs.  Now let’s take a look at its impact on model output, more specifically mode share and trip distance. </a:t>
            </a:r>
          </a:p>
        </p:txBody>
      </p:sp>
      <p:sp>
        <p:nvSpPr>
          <p:cNvPr id="4" name="Slide Number Placeholder 3"/>
          <p:cNvSpPr>
            <a:spLocks noGrp="1"/>
          </p:cNvSpPr>
          <p:nvPr>
            <p:ph type="sldNum" sz="quarter" idx="10"/>
          </p:nvPr>
        </p:nvSpPr>
        <p:spPr/>
        <p:txBody>
          <a:bodyPr/>
          <a:lstStyle/>
          <a:p>
            <a:pPr>
              <a:defRPr/>
            </a:pPr>
            <a:fld id="{B71851D9-E09E-43C2-A8BE-DDFE4C4917CD}"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35580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232943" indent="-232943">
              <a:buFont typeface="+mj-lt"/>
              <a:buAutoNum type="arabicPeriod"/>
            </a:pPr>
            <a:r>
              <a:rPr lang="en-US" baseline="0" dirty="0" smtClean="0"/>
              <a:t>Total trips: barely changed, good.</a:t>
            </a:r>
          </a:p>
          <a:p>
            <a:pPr marL="232943" indent="-232943">
              <a:buFont typeface="+mj-lt"/>
              <a:buAutoNum type="arabicPeriod"/>
            </a:pPr>
            <a:endParaRPr lang="en-US" baseline="0" dirty="0" smtClean="0"/>
          </a:p>
          <a:p>
            <a:pPr marL="232943" indent="-232943">
              <a:buFont typeface="+mj-lt"/>
              <a:buAutoNum type="arabicPeriod"/>
            </a:pPr>
            <a:r>
              <a:rPr lang="en-US" baseline="0" dirty="0" smtClean="0"/>
              <a:t>Auto trips: the absolute auto trip reduced by 6200 trip in the small geography scenario, percentage wise it is small less than 0.1% reduction.</a:t>
            </a:r>
          </a:p>
          <a:p>
            <a:pPr marL="232943" indent="-232943">
              <a:buFont typeface="+mj-lt"/>
              <a:buAutoNum type="arabicPeriod"/>
            </a:pPr>
            <a:endParaRPr lang="en-US" baseline="0" dirty="0" smtClean="0"/>
          </a:p>
          <a:p>
            <a:pPr marL="232943" indent="-232943">
              <a:buFont typeface="+mj-lt"/>
              <a:buAutoNum type="arabicPeriod"/>
            </a:pPr>
            <a:r>
              <a:rPr lang="en-US" baseline="0" dirty="0" smtClean="0"/>
              <a:t>Walk trips: 2700 more, a 0.26% increase</a:t>
            </a:r>
          </a:p>
          <a:p>
            <a:pPr marL="232943" indent="-232943">
              <a:buFont typeface="+mj-lt"/>
              <a:buAutoNum type="arabicPeriod"/>
            </a:pPr>
            <a:endParaRPr lang="en-US" baseline="0" dirty="0" smtClean="0"/>
          </a:p>
          <a:p>
            <a:pPr marL="232943" indent="-232943">
              <a:buFont typeface="+mj-lt"/>
              <a:buAutoNum type="arabicPeriod"/>
            </a:pPr>
            <a:r>
              <a:rPr lang="en-US" baseline="0" dirty="0" smtClean="0"/>
              <a:t>Bike trips: 12,650 more, a significant 12.4% increase</a:t>
            </a:r>
          </a:p>
          <a:p>
            <a:pPr marL="232943" indent="-232943">
              <a:buFont typeface="+mj-lt"/>
              <a:buAutoNum type="arabicPeriod"/>
            </a:pPr>
            <a:endParaRPr lang="en-US" baseline="0" dirty="0" smtClean="0"/>
          </a:p>
          <a:p>
            <a:pPr marL="232943" indent="-232943">
              <a:buFont typeface="+mj-lt"/>
              <a:buAutoNum type="arabicPeriod"/>
            </a:pPr>
            <a:r>
              <a:rPr lang="en-US" baseline="0" dirty="0" smtClean="0"/>
              <a:t>Walk to transit trips: 10,000 less, a 5% decrease. This is counter intuitive.  We think it might be related the fact that transit routes are mostly in urban areas, where TAZs are small already, so the smaller geography doesn’t matter much.  Why the walk to transit trips actually decreased?  It might the result of competition from walk and bike trips.  </a:t>
            </a:r>
          </a:p>
          <a:p>
            <a:pPr marL="232943" indent="-232943">
              <a:buFont typeface="+mj-lt"/>
              <a:buAutoNum type="arabicPeriod"/>
            </a:pPr>
            <a:endParaRPr lang="en-US" baseline="0" dirty="0" smtClean="0"/>
          </a:p>
          <a:p>
            <a:pPr marL="232943" indent="-232943">
              <a:buFont typeface="+mj-lt"/>
              <a:buAutoNum type="arabicPeriod"/>
            </a:pPr>
            <a:r>
              <a:rPr lang="en-US" baseline="0" dirty="0" smtClean="0"/>
              <a:t>Overall, auto trips decreased by 6000 trips per day, and non-motorized trips increase by 15000 trips per day.</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54F184-A593-4564-AC81-C2D80BF4C35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89415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Avg</a:t>
            </a:r>
            <a:r>
              <a:rPr lang="en-US" dirty="0" smtClean="0"/>
              <a:t> walk trip distance</a:t>
            </a:r>
          </a:p>
          <a:p>
            <a:pPr marL="232943" indent="-232943">
              <a:buFont typeface="+mj-lt"/>
              <a:buAutoNum type="arabicPeriod"/>
            </a:pPr>
            <a:r>
              <a:rPr lang="en-US" dirty="0" smtClean="0"/>
              <a:t>Base: 0.79</a:t>
            </a:r>
          </a:p>
          <a:p>
            <a:pPr marL="232943" indent="-232943">
              <a:buFont typeface="+mj-lt"/>
              <a:buAutoNum type="arabicPeriod"/>
            </a:pPr>
            <a:r>
              <a:rPr lang="en-US" dirty="0" smtClean="0"/>
              <a:t>Small:</a:t>
            </a:r>
            <a:r>
              <a:rPr lang="en-US" baseline="0" dirty="0" smtClean="0"/>
              <a:t> 0.83</a:t>
            </a:r>
          </a:p>
          <a:p>
            <a:pPr marL="232943" indent="-232943">
              <a:buFont typeface="+mj-lt"/>
              <a:buAutoNum type="arabicPeriod"/>
            </a:pPr>
            <a:r>
              <a:rPr lang="en-US" baseline="0" dirty="0" smtClean="0"/>
              <a:t>Didn’t change much</a:t>
            </a:r>
          </a:p>
          <a:p>
            <a:endParaRPr lang="en-US" baseline="0" dirty="0" smtClean="0"/>
          </a:p>
          <a:p>
            <a:r>
              <a:rPr lang="en-US" dirty="0" err="1" smtClean="0"/>
              <a:t>Avg</a:t>
            </a:r>
            <a:r>
              <a:rPr lang="en-US" dirty="0" smtClean="0"/>
              <a:t> walk to transit</a:t>
            </a:r>
            <a:r>
              <a:rPr lang="en-US" baseline="0" dirty="0" smtClean="0"/>
              <a:t> distance</a:t>
            </a:r>
            <a:endParaRPr lang="en-US" dirty="0" smtClean="0"/>
          </a:p>
          <a:p>
            <a:pPr marL="232943" indent="-232943">
              <a:buFont typeface="+mj-lt"/>
              <a:buAutoNum type="arabicPeriod"/>
            </a:pPr>
            <a:r>
              <a:rPr lang="en-US" dirty="0" smtClean="0"/>
              <a:t>Base: 0.38</a:t>
            </a:r>
          </a:p>
          <a:p>
            <a:pPr marL="232943" indent="-232943">
              <a:buFont typeface="+mj-lt"/>
              <a:buAutoNum type="arabicPeriod"/>
            </a:pPr>
            <a:r>
              <a:rPr lang="en-US" dirty="0" smtClean="0"/>
              <a:t>Small:</a:t>
            </a:r>
            <a:r>
              <a:rPr lang="en-US" baseline="0" dirty="0" smtClean="0"/>
              <a:t> 0.37</a:t>
            </a:r>
          </a:p>
          <a:p>
            <a:pPr marL="232943" indent="-232943">
              <a:buFont typeface="+mj-lt"/>
              <a:buAutoNum type="arabicPeriod"/>
            </a:pPr>
            <a:r>
              <a:rPr lang="en-US" baseline="0" dirty="0" smtClean="0"/>
              <a:t>Didn’t change much</a:t>
            </a:r>
          </a:p>
          <a:p>
            <a:endParaRPr lang="en-US" dirty="0"/>
          </a:p>
        </p:txBody>
      </p:sp>
      <p:sp>
        <p:nvSpPr>
          <p:cNvPr id="4" name="Slide Number Placeholder 3"/>
          <p:cNvSpPr>
            <a:spLocks noGrp="1"/>
          </p:cNvSpPr>
          <p:nvPr>
            <p:ph type="sldNum" sz="quarter" idx="10"/>
          </p:nvPr>
        </p:nvSpPr>
        <p:spPr/>
        <p:txBody>
          <a:bodyPr/>
          <a:lstStyle/>
          <a:p>
            <a:pPr>
              <a:defRPr/>
            </a:pPr>
            <a:fld id="{B71851D9-E09E-43C2-A8BE-DDFE4C4917CD}"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355804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Avg</a:t>
            </a:r>
            <a:r>
              <a:rPr lang="en-US" dirty="0" smtClean="0"/>
              <a:t> bike</a:t>
            </a:r>
            <a:r>
              <a:rPr lang="en-US" baseline="0" dirty="0" smtClean="0"/>
              <a:t> trip distance:</a:t>
            </a:r>
            <a:endParaRPr lang="en-US" dirty="0" smtClean="0"/>
          </a:p>
          <a:p>
            <a:pPr marL="232943" indent="-232943">
              <a:buFont typeface="+mj-lt"/>
              <a:buAutoNum type="arabicPeriod"/>
            </a:pPr>
            <a:r>
              <a:rPr lang="en-US" dirty="0" smtClean="0"/>
              <a:t>Base: 2.17</a:t>
            </a:r>
          </a:p>
          <a:p>
            <a:pPr marL="232943" indent="-232943">
              <a:buFont typeface="+mj-lt"/>
              <a:buAutoNum type="arabicPeriod"/>
            </a:pPr>
            <a:r>
              <a:rPr lang="en-US" dirty="0" smtClean="0"/>
              <a:t>Small:</a:t>
            </a:r>
            <a:r>
              <a:rPr lang="en-US" baseline="0" dirty="0" smtClean="0"/>
              <a:t> 2.37</a:t>
            </a:r>
          </a:p>
          <a:p>
            <a:pPr marL="232943" indent="-232943">
              <a:buFont typeface="+mj-lt"/>
              <a:buAutoNum type="arabicPeriod"/>
            </a:pPr>
            <a:r>
              <a:rPr lang="en-US" baseline="0" dirty="0" smtClean="0"/>
              <a:t>A 9.2% increase.</a:t>
            </a:r>
          </a:p>
          <a:p>
            <a:endParaRPr lang="en-US" baseline="0" dirty="0" smtClean="0"/>
          </a:p>
          <a:p>
            <a:r>
              <a:rPr lang="en-US" baseline="0" dirty="0" smtClean="0"/>
              <a:t>We think it is because as we have seen a lot more zones are </a:t>
            </a:r>
            <a:r>
              <a:rPr lang="en-US" baseline="0" dirty="0" err="1" smtClean="0"/>
              <a:t>bikeable</a:t>
            </a:r>
            <a:r>
              <a:rPr lang="en-US" baseline="0" dirty="0" smtClean="0"/>
              <a:t> in small zone scenario, and it resulted in significantly more bike trips (12.6K), the newly added trips tend to be longer trips previously not within the 20 mile bike threshold.  Overall, it push the average bike distance longer.</a:t>
            </a:r>
          </a:p>
        </p:txBody>
      </p:sp>
      <p:sp>
        <p:nvSpPr>
          <p:cNvPr id="4" name="Slide Number Placeholder 3"/>
          <p:cNvSpPr>
            <a:spLocks noGrp="1"/>
          </p:cNvSpPr>
          <p:nvPr>
            <p:ph type="sldNum" sz="quarter" idx="10"/>
          </p:nvPr>
        </p:nvSpPr>
        <p:spPr/>
        <p:txBody>
          <a:bodyPr/>
          <a:lstStyle/>
          <a:p>
            <a:pPr>
              <a:defRPr/>
            </a:pPr>
            <a:fld id="{B71851D9-E09E-43C2-A8BE-DDFE4C4917CD}"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355804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spatial resolution matter?  Yes, it matters.</a:t>
            </a:r>
          </a:p>
          <a:p>
            <a:pPr marL="174708" indent="-174708">
              <a:buFont typeface="Arial" panose="020B0604020202020204" pitchFamily="34" charset="0"/>
              <a:buChar char="•"/>
            </a:pPr>
            <a:r>
              <a:rPr lang="en-US" baseline="0" dirty="0" smtClean="0"/>
              <a:t>Walkability: number of walkable zone pairs and zone to TAP pairs increase by 3-4%.</a:t>
            </a:r>
          </a:p>
          <a:p>
            <a:pPr marL="174708" indent="-174708">
              <a:buFont typeface="Arial" panose="020B0604020202020204" pitchFamily="34" charset="0"/>
              <a:buChar char="•"/>
            </a:pPr>
            <a:r>
              <a:rPr lang="en-US" baseline="0" dirty="0" smtClean="0"/>
              <a:t>Auto trips decreases and non-motorized trips increase, particularly bike trips. </a:t>
            </a:r>
          </a:p>
          <a:p>
            <a:pPr marL="174708" indent="-174708">
              <a:buFont typeface="Arial" panose="020B0604020202020204" pitchFamily="34" charset="0"/>
              <a:buChar char="•"/>
            </a:pPr>
            <a:r>
              <a:rPr lang="en-US" baseline="0" dirty="0" smtClean="0"/>
              <a:t>Smaller zones have bigger impact on bike trips than walk tips, in terms of both volumes and average trip distance. </a:t>
            </a:r>
          </a:p>
          <a:p>
            <a:endParaRPr lang="en-US" dirty="0" smtClean="0"/>
          </a:p>
          <a:p>
            <a:r>
              <a:rPr lang="en-US" dirty="0" smtClean="0"/>
              <a:t>How much more detail</a:t>
            </a:r>
            <a:r>
              <a:rPr lang="en-US" baseline="0" dirty="0" smtClean="0"/>
              <a:t> is enough?</a:t>
            </a:r>
          </a:p>
          <a:p>
            <a:pPr marL="232943" indent="-232943">
              <a:buFont typeface="+mj-lt"/>
              <a:buAutoNum type="arabicPeriod"/>
            </a:pPr>
            <a:r>
              <a:rPr lang="en-US" baseline="0" dirty="0" smtClean="0"/>
              <a:t>It depends on what is important to you, or what kind of policy questions you are trying to address.  Introducing smaller zones will not change your overall mode shares, for example.  After all bike and walk modes are much smaller than auto modes, even a significant change in bike and walk mode will not have a big impact on the large picture.</a:t>
            </a:r>
          </a:p>
          <a:p>
            <a:pPr marL="232943" indent="-232943">
              <a:buFont typeface="+mj-lt"/>
              <a:buAutoNum type="arabicPeriod"/>
            </a:pPr>
            <a:endParaRPr lang="en-US" baseline="0" dirty="0" smtClean="0"/>
          </a:p>
          <a:p>
            <a:pPr marL="232943" indent="-232943">
              <a:buFont typeface="+mj-lt"/>
              <a:buAutoNum type="arabicPeriod"/>
            </a:pPr>
            <a:r>
              <a:rPr lang="en-US" baseline="0" dirty="0" smtClean="0"/>
              <a:t>However, if you use your model in bike projects.  Then, using smaller zones does make a big difference.  Not only we have seen the overall bike volume increased, but also bike trip distance changed significantly. </a:t>
            </a:r>
          </a:p>
          <a:p>
            <a:pPr marL="232943" indent="-232943">
              <a:buFont typeface="+mj-lt"/>
              <a:buAutoNum type="arabicPeriod"/>
            </a:pPr>
            <a:endParaRPr lang="en-US" dirty="0" smtClean="0"/>
          </a:p>
          <a:p>
            <a:pPr marL="232943" indent="-232943">
              <a:buFont typeface="+mj-lt"/>
              <a:buAutoNum type="arabicPeriod"/>
            </a:pPr>
            <a:r>
              <a:rPr lang="en-US" dirty="0" smtClean="0"/>
              <a:t>So, is it always better</a:t>
            </a:r>
            <a:r>
              <a:rPr lang="en-US" baseline="0" dirty="0" smtClean="0"/>
              <a:t> to use smaller zones?  It is a tough question, as you have to balance many aspects of the model.  For example, there are other things you need to consider.  </a:t>
            </a:r>
          </a:p>
          <a:p>
            <a:endParaRPr lang="en-US" baseline="0" dirty="0" smtClean="0"/>
          </a:p>
          <a:p>
            <a:r>
              <a:rPr lang="en-US" baseline="0" dirty="0" smtClean="0"/>
              <a:t>Going with smaller zones will present challenges to your land use inputs.</a:t>
            </a:r>
            <a:endParaRPr lang="en-US" dirty="0" smtClean="0"/>
          </a:p>
          <a:p>
            <a:pPr lvl="1" eaLnBrk="1" hangingPunct="1">
              <a:buFont typeface="Arial" pitchFamily="34" charset="0"/>
              <a:buChar char="•"/>
              <a:defRPr/>
            </a:pPr>
            <a:r>
              <a:rPr lang="en-US" b="0" dirty="0" smtClean="0"/>
              <a:t>Accuracy</a:t>
            </a:r>
          </a:p>
          <a:p>
            <a:pPr lvl="1" eaLnBrk="1" hangingPunct="1">
              <a:buFont typeface="Arial" pitchFamily="34" charset="0"/>
              <a:buChar char="•"/>
              <a:defRPr/>
            </a:pPr>
            <a:r>
              <a:rPr lang="en-US" b="0" dirty="0" smtClean="0"/>
              <a:t>Forecastable?</a:t>
            </a:r>
          </a:p>
          <a:p>
            <a:pPr lvl="0" eaLnBrk="1" hangingPunct="1">
              <a:buFont typeface="Arial" pitchFamily="34" charset="0"/>
              <a:buNone/>
              <a:defRPr/>
            </a:pPr>
            <a:r>
              <a:rPr lang="en-US" sz="3300" dirty="0"/>
              <a:t>Going with smaller zones will also present challenges to your software performance</a:t>
            </a:r>
          </a:p>
          <a:p>
            <a:pPr lvl="1" eaLnBrk="1" hangingPunct="1">
              <a:buFont typeface="Arial" pitchFamily="34" charset="0"/>
              <a:buChar char="•"/>
              <a:defRPr/>
            </a:pPr>
            <a:r>
              <a:rPr lang="en-US" b="0" dirty="0" smtClean="0"/>
              <a:t>Model runtime</a:t>
            </a:r>
          </a:p>
          <a:p>
            <a:pPr lvl="1" eaLnBrk="1" hangingPunct="1">
              <a:buFont typeface="Arial" pitchFamily="34" charset="0"/>
              <a:buChar char="•"/>
              <a:defRPr/>
            </a:pPr>
            <a:r>
              <a:rPr lang="en-US" b="0" dirty="0" smtClean="0"/>
              <a:t>Memory footprint</a:t>
            </a:r>
          </a:p>
          <a:p>
            <a:endParaRPr lang="en-US" dirty="0"/>
          </a:p>
        </p:txBody>
      </p:sp>
      <p:sp>
        <p:nvSpPr>
          <p:cNvPr id="4" name="Slide Number Placeholder 3"/>
          <p:cNvSpPr>
            <a:spLocks noGrp="1"/>
          </p:cNvSpPr>
          <p:nvPr>
            <p:ph type="sldNum" sz="quarter" idx="10"/>
          </p:nvPr>
        </p:nvSpPr>
        <p:spPr/>
        <p:txBody>
          <a:bodyPr/>
          <a:lstStyle/>
          <a:p>
            <a:fld id="{F554F184-A593-4564-AC81-C2D80BF4C35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8941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801F98-A0C2-4F06-8C1D-F76CD850A622}" type="slidenum">
              <a:rPr lang="en-US" smtClean="0"/>
              <a:pPr/>
              <a:t>16</a:t>
            </a:fld>
            <a:endParaRPr lang="en-US"/>
          </a:p>
        </p:txBody>
      </p:sp>
    </p:spTree>
    <p:extLst>
      <p:ext uri="{BB962C8B-B14F-4D97-AF65-F5344CB8AC3E}">
        <p14:creationId xmlns:p14="http://schemas.microsoft.com/office/powerpoint/2010/main" val="268347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smtClean="0"/>
              <a:t>SANDAG</a:t>
            </a:r>
            <a:r>
              <a:rPr lang="en-US" baseline="0" dirty="0" smtClean="0"/>
              <a:t>’s ABM was completed in early 2013.   In the past two years, many improvements to the ABM.  One of the improvement is the addition of AT model.</a:t>
            </a:r>
          </a:p>
          <a:p>
            <a:pPr marL="232943" indent="-232943">
              <a:buFont typeface="+mj-lt"/>
              <a:buAutoNum type="arabicPeriod"/>
            </a:pPr>
            <a:endParaRPr lang="en-US" baseline="0" dirty="0" smtClean="0"/>
          </a:p>
          <a:p>
            <a:pPr marL="232943" indent="-232943">
              <a:buFont typeface="+mj-lt"/>
              <a:buAutoNum type="arabicPeriod"/>
            </a:pPr>
            <a:r>
              <a:rPr lang="en-US" baseline="0" dirty="0" smtClean="0"/>
              <a:t>Starting from late 2013, we have been using integrated ABM and AT model in SANDAG RTP applications. The new RTP is named San Diego Forward. </a:t>
            </a:r>
          </a:p>
          <a:p>
            <a:pPr marL="232943" indent="-232943">
              <a:buFont typeface="+mj-lt"/>
              <a:buAutoNum type="arabicPeriod"/>
            </a:pPr>
            <a:endParaRPr lang="en-US" baseline="0" dirty="0" smtClean="0"/>
          </a:p>
          <a:p>
            <a:pPr marL="232943" indent="-232943">
              <a:buFont typeface="+mj-lt"/>
              <a:buAutoNum type="arabicPeriod"/>
            </a:pPr>
            <a:r>
              <a:rPr lang="en-US" baseline="0" dirty="0" smtClean="0"/>
              <a:t>For the first time, AT is included in the RTP similar to highway and transit transportation.</a:t>
            </a:r>
          </a:p>
          <a:p>
            <a:pPr marL="232943" indent="-232943">
              <a:buFont typeface="+mj-lt"/>
              <a:buAutoNum type="arabicPeriod"/>
            </a:pPr>
            <a:endParaRPr lang="en-US" baseline="0" dirty="0" smtClean="0"/>
          </a:p>
          <a:p>
            <a:pPr marL="232943" indent="-232943">
              <a:buFont typeface="+mj-lt"/>
              <a:buAutoNum type="arabicPeriod"/>
            </a:pPr>
            <a:r>
              <a:rPr lang="en-US" baseline="0" dirty="0" smtClean="0"/>
              <a:t>The introduction of AT model makes finer spatial resolution important.  As it is widely believed, because non-motorized modes tend to have shorter trips, a small zonal system is necessary in order to model AT properly.</a:t>
            </a:r>
          </a:p>
          <a:p>
            <a:pPr marL="232943" indent="-232943">
              <a:buFont typeface="+mj-lt"/>
              <a:buAutoNum type="arabicPeriod"/>
            </a:pPr>
            <a:endParaRPr lang="en-US" baseline="0" dirty="0" smtClean="0"/>
          </a:p>
          <a:p>
            <a:pPr marL="232943" indent="-232943">
              <a:buFont typeface="+mj-lt"/>
              <a:buAutoNum type="arabicPeriod"/>
            </a:pPr>
            <a:r>
              <a:rPr lang="en-US" baseline="0" dirty="0" smtClean="0"/>
              <a:t>In my presentation, I will share some insight of the impact of spatial resolution from the experience we have in San Diego.</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554F184-A593-4564-AC81-C2D80BF4C35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8941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defRPr>
            </a:lvl1pPr>
            <a:lvl2pPr marL="757024" indent="-291163" eaLnBrk="0" hangingPunct="0">
              <a:defRPr>
                <a:solidFill>
                  <a:schemeClr val="tx1"/>
                </a:solidFill>
                <a:latin typeface="Arial" pitchFamily="34" charset="0"/>
              </a:defRPr>
            </a:lvl2pPr>
            <a:lvl3pPr marL="1164653" indent="-232930" eaLnBrk="0" hangingPunct="0">
              <a:defRPr>
                <a:solidFill>
                  <a:schemeClr val="tx1"/>
                </a:solidFill>
                <a:latin typeface="Arial" pitchFamily="34" charset="0"/>
              </a:defRPr>
            </a:lvl3pPr>
            <a:lvl4pPr marL="1630514" indent="-232930" eaLnBrk="0" hangingPunct="0">
              <a:defRPr>
                <a:solidFill>
                  <a:schemeClr val="tx1"/>
                </a:solidFill>
                <a:latin typeface="Arial" pitchFamily="34" charset="0"/>
              </a:defRPr>
            </a:lvl4pPr>
            <a:lvl5pPr marL="2096375" indent="-232930" eaLnBrk="0" hangingPunct="0">
              <a:defRPr>
                <a:solidFill>
                  <a:schemeClr val="tx1"/>
                </a:solidFill>
                <a:latin typeface="Arial" pitchFamily="34" charset="0"/>
              </a:defRPr>
            </a:lvl5pPr>
            <a:lvl6pPr marL="2562236" indent="-232930" eaLnBrk="0" fontAlgn="base" hangingPunct="0">
              <a:spcBef>
                <a:spcPct val="0"/>
              </a:spcBef>
              <a:spcAft>
                <a:spcPct val="0"/>
              </a:spcAft>
              <a:defRPr>
                <a:solidFill>
                  <a:schemeClr val="tx1"/>
                </a:solidFill>
                <a:latin typeface="Arial" pitchFamily="34" charset="0"/>
              </a:defRPr>
            </a:lvl6pPr>
            <a:lvl7pPr marL="3028096" indent="-232930" eaLnBrk="0" fontAlgn="base" hangingPunct="0">
              <a:spcBef>
                <a:spcPct val="0"/>
              </a:spcBef>
              <a:spcAft>
                <a:spcPct val="0"/>
              </a:spcAft>
              <a:defRPr>
                <a:solidFill>
                  <a:schemeClr val="tx1"/>
                </a:solidFill>
                <a:latin typeface="Arial" pitchFamily="34" charset="0"/>
              </a:defRPr>
            </a:lvl7pPr>
            <a:lvl8pPr marL="3493957" indent="-232930" eaLnBrk="0" fontAlgn="base" hangingPunct="0">
              <a:spcBef>
                <a:spcPct val="0"/>
              </a:spcBef>
              <a:spcAft>
                <a:spcPct val="0"/>
              </a:spcAft>
              <a:defRPr>
                <a:solidFill>
                  <a:schemeClr val="tx1"/>
                </a:solidFill>
                <a:latin typeface="Arial" pitchFamily="34" charset="0"/>
              </a:defRPr>
            </a:lvl8pPr>
            <a:lvl9pPr marL="3959819" indent="-232930" eaLnBrk="0" fontAlgn="base" hangingPunct="0">
              <a:spcBef>
                <a:spcPct val="0"/>
              </a:spcBef>
              <a:spcAft>
                <a:spcPct val="0"/>
              </a:spcAft>
              <a:defRPr>
                <a:solidFill>
                  <a:schemeClr val="tx1"/>
                </a:solidFill>
                <a:latin typeface="Arial" pitchFamily="34" charset="0"/>
              </a:defRPr>
            </a:lvl9pPr>
          </a:lstStyle>
          <a:p>
            <a:pPr eaLnBrk="1" hangingPunct="1"/>
            <a:fld id="{97FBCC1E-A4C5-4DED-8D5F-971BE7816C95}" type="datetime1">
              <a:rPr lang="en-US">
                <a:solidFill>
                  <a:prstClr val="black"/>
                </a:solidFill>
              </a:rPr>
              <a:pPr eaLnBrk="1" hangingPunct="1"/>
              <a:t>5/16/2015</a:t>
            </a:fld>
            <a:endParaRPr lang="en-US">
              <a:solidFill>
                <a:prstClr val="black"/>
              </a:solidFill>
            </a:endParaRPr>
          </a:p>
        </p:txBody>
      </p:sp>
      <p:sp>
        <p:nvSpPr>
          <p:cNvPr id="2765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7024" indent="-291163" eaLnBrk="0" hangingPunct="0">
              <a:defRPr>
                <a:solidFill>
                  <a:schemeClr val="tx1"/>
                </a:solidFill>
                <a:latin typeface="Arial" pitchFamily="34" charset="0"/>
              </a:defRPr>
            </a:lvl2pPr>
            <a:lvl3pPr marL="1164653" indent="-232930" eaLnBrk="0" hangingPunct="0">
              <a:defRPr>
                <a:solidFill>
                  <a:schemeClr val="tx1"/>
                </a:solidFill>
                <a:latin typeface="Arial" pitchFamily="34" charset="0"/>
              </a:defRPr>
            </a:lvl3pPr>
            <a:lvl4pPr marL="1630514" indent="-232930" eaLnBrk="0" hangingPunct="0">
              <a:defRPr>
                <a:solidFill>
                  <a:schemeClr val="tx1"/>
                </a:solidFill>
                <a:latin typeface="Arial" pitchFamily="34" charset="0"/>
              </a:defRPr>
            </a:lvl4pPr>
            <a:lvl5pPr marL="2096375" indent="-232930" eaLnBrk="0" hangingPunct="0">
              <a:defRPr>
                <a:solidFill>
                  <a:schemeClr val="tx1"/>
                </a:solidFill>
                <a:latin typeface="Arial" pitchFamily="34" charset="0"/>
              </a:defRPr>
            </a:lvl5pPr>
            <a:lvl6pPr marL="2562236" indent="-232930" eaLnBrk="0" fontAlgn="base" hangingPunct="0">
              <a:spcBef>
                <a:spcPct val="0"/>
              </a:spcBef>
              <a:spcAft>
                <a:spcPct val="0"/>
              </a:spcAft>
              <a:defRPr>
                <a:solidFill>
                  <a:schemeClr val="tx1"/>
                </a:solidFill>
                <a:latin typeface="Arial" pitchFamily="34" charset="0"/>
              </a:defRPr>
            </a:lvl6pPr>
            <a:lvl7pPr marL="3028096" indent="-232930" eaLnBrk="0" fontAlgn="base" hangingPunct="0">
              <a:spcBef>
                <a:spcPct val="0"/>
              </a:spcBef>
              <a:spcAft>
                <a:spcPct val="0"/>
              </a:spcAft>
              <a:defRPr>
                <a:solidFill>
                  <a:schemeClr val="tx1"/>
                </a:solidFill>
                <a:latin typeface="Arial" pitchFamily="34" charset="0"/>
              </a:defRPr>
            </a:lvl7pPr>
            <a:lvl8pPr marL="3493957" indent="-232930" eaLnBrk="0" fontAlgn="base" hangingPunct="0">
              <a:spcBef>
                <a:spcPct val="0"/>
              </a:spcBef>
              <a:spcAft>
                <a:spcPct val="0"/>
              </a:spcAft>
              <a:defRPr>
                <a:solidFill>
                  <a:schemeClr val="tx1"/>
                </a:solidFill>
                <a:latin typeface="Arial" pitchFamily="34" charset="0"/>
              </a:defRPr>
            </a:lvl8pPr>
            <a:lvl9pPr marL="3959819" indent="-232930" eaLnBrk="0" fontAlgn="base" hangingPunct="0">
              <a:spcBef>
                <a:spcPct val="0"/>
              </a:spcBef>
              <a:spcAft>
                <a:spcPct val="0"/>
              </a:spcAft>
              <a:defRPr>
                <a:solidFill>
                  <a:schemeClr val="tx1"/>
                </a:solidFill>
                <a:latin typeface="Arial" pitchFamily="34" charset="0"/>
              </a:defRPr>
            </a:lvl9pPr>
          </a:lstStyle>
          <a:p>
            <a:pPr eaLnBrk="1" hangingPunct="1"/>
            <a:fld id="{EA331A15-8228-42A7-B94F-2F94E6E074FF}" type="slidenum">
              <a:rPr lang="en-US">
                <a:solidFill>
                  <a:prstClr val="black"/>
                </a:solidFill>
              </a:rPr>
              <a:pPr eaLnBrk="1" hangingPunct="1"/>
              <a:t>3</a:t>
            </a:fld>
            <a:endParaRPr lang="en-US">
              <a:solidFill>
                <a:prstClr val="black"/>
              </a:solidFill>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p:spPr>
        <p:txBody>
          <a:bodyPr/>
          <a:lstStyle/>
          <a:p>
            <a:r>
              <a:rPr lang="en-US" baseline="0" dirty="0" smtClean="0"/>
              <a:t>Let me start with a brief overview of the integrated ABM-AT model structure.</a:t>
            </a:r>
          </a:p>
          <a:p>
            <a:pPr eaLnBrk="1" hangingPunct="1"/>
            <a:endParaRPr lang="en-US" baseline="0" dirty="0" smtClean="0">
              <a:latin typeface="Arial" pitchFamily="34" charset="0"/>
            </a:endParaRPr>
          </a:p>
          <a:p>
            <a:pPr eaLnBrk="1" hangingPunct="1"/>
            <a:r>
              <a:rPr lang="en-US" baseline="0" dirty="0" smtClean="0">
                <a:latin typeface="Arial" pitchFamily="34" charset="0"/>
              </a:rPr>
              <a:t>ABM </a:t>
            </a:r>
            <a:r>
              <a:rPr lang="en-US" baseline="0" dirty="0" smtClean="0">
                <a:latin typeface="Arial" pitchFamily="34" charset="0"/>
              </a:rPr>
              <a:t>flow chart with AT included.</a:t>
            </a:r>
          </a:p>
          <a:p>
            <a:pPr marL="285734" indent="-285734">
              <a:buFont typeface="Arial" panose="020B0604020202020204" pitchFamily="34" charset="0"/>
              <a:buChar char="•"/>
            </a:pPr>
            <a:r>
              <a:rPr lang="en-US" dirty="0" smtClean="0">
                <a:latin typeface="Arial" pitchFamily="34" charset="0"/>
              </a:rPr>
              <a:t>Inputs:</a:t>
            </a:r>
            <a:r>
              <a:rPr lang="en-US" baseline="0" dirty="0" smtClean="0">
                <a:latin typeface="Arial" pitchFamily="34" charset="0"/>
              </a:rPr>
              <a:t> READ.</a:t>
            </a:r>
          </a:p>
          <a:p>
            <a:pPr marL="285734" indent="-285734">
              <a:buFont typeface="Arial" panose="020B0604020202020204" pitchFamily="34" charset="0"/>
              <a:buChar char="•"/>
            </a:pPr>
            <a:r>
              <a:rPr lang="en-US" baseline="0" dirty="0" smtClean="0">
                <a:latin typeface="Arial" pitchFamily="34" charset="0"/>
              </a:rPr>
              <a:t>Core: ABM.</a:t>
            </a:r>
          </a:p>
          <a:p>
            <a:pPr marL="285734" indent="-285734">
              <a:buFont typeface="Arial" panose="020B0604020202020204" pitchFamily="34" charset="0"/>
              <a:buChar char="•"/>
            </a:pPr>
            <a:r>
              <a:rPr lang="en-US" baseline="0" dirty="0" smtClean="0">
                <a:latin typeface="Arial" pitchFamily="34" charset="0"/>
              </a:rPr>
              <a:t>Enhancement:</a:t>
            </a:r>
            <a:endParaRPr lang="en-US" baseline="0" dirty="0" smtClean="0">
              <a:latin typeface="Arial" pitchFamily="34" charset="0"/>
            </a:endParaRPr>
          </a:p>
          <a:p>
            <a:pPr marL="628615" lvl="1" indent="-171441">
              <a:buFont typeface="Courier New" panose="02070309020205020404" pitchFamily="49" charset="0"/>
              <a:buChar char="o"/>
            </a:pPr>
            <a:r>
              <a:rPr lang="en-US" baseline="0" dirty="0" smtClean="0">
                <a:latin typeface="Arial" pitchFamily="34" charset="0"/>
              </a:rPr>
              <a:t>NM impedance</a:t>
            </a:r>
          </a:p>
          <a:p>
            <a:pPr marL="628615" lvl="1" indent="-171441">
              <a:buFont typeface="Courier New" panose="02070309020205020404" pitchFamily="49" charset="0"/>
              <a:buChar char="o"/>
            </a:pPr>
            <a:r>
              <a:rPr lang="en-US" baseline="0" dirty="0" smtClean="0">
                <a:latin typeface="Arial" pitchFamily="34" charset="0"/>
              </a:rPr>
              <a:t>Mode </a:t>
            </a:r>
            <a:r>
              <a:rPr lang="en-US" baseline="0" dirty="0" smtClean="0">
                <a:latin typeface="Arial" pitchFamily="34" charset="0"/>
              </a:rPr>
              <a:t>choice</a:t>
            </a:r>
          </a:p>
          <a:p>
            <a:pPr marL="628615" lvl="1" indent="-171441">
              <a:buFont typeface="Courier New" panose="02070309020205020404" pitchFamily="49" charset="0"/>
              <a:buChar char="o"/>
            </a:pPr>
            <a:r>
              <a:rPr lang="en-US" baseline="0" dirty="0" smtClean="0">
                <a:latin typeface="Arial" pitchFamily="34" charset="0"/>
              </a:rPr>
              <a:t>Bike route choice</a:t>
            </a:r>
            <a:endParaRPr lang="en-US" baseline="0" dirty="0" smtClean="0">
              <a:latin typeface="Arial" pitchFamily="34" charset="0"/>
            </a:endParaRPr>
          </a:p>
          <a:p>
            <a:pPr eaLnBrk="1" hangingPunct="1"/>
            <a:r>
              <a:rPr lang="en-US" baseline="0" dirty="0" smtClean="0">
                <a:latin typeface="Arial" pitchFamily="34" charset="0"/>
              </a:rPr>
              <a:t>Outputs: READ.</a:t>
            </a:r>
          </a:p>
          <a:p>
            <a:pPr eaLnBrk="1" hangingPunct="1"/>
            <a:endParaRPr lang="en-US" baseline="0" dirty="0" smtClean="0">
              <a:latin typeface="Arial" pitchFamily="34" charset="0"/>
            </a:endParaRPr>
          </a:p>
          <a:p>
            <a:pPr eaLnBrk="1" hangingPunct="1"/>
            <a:r>
              <a:rPr lang="en-US" baseline="0" dirty="0" smtClean="0">
                <a:latin typeface="Arial" pitchFamily="34" charset="0"/>
              </a:rPr>
              <a:t>The components in the circle are within the AT scope.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mj-lt"/>
              <a:buAutoNum type="arabicPeriod"/>
            </a:pPr>
            <a:r>
              <a:rPr lang="en-US" sz="1800" dirty="0"/>
              <a:t>In the SANDAG model, we have two level of spatial resolutions:</a:t>
            </a:r>
          </a:p>
          <a:p>
            <a:pPr marL="349415" indent="-349415">
              <a:buFont typeface="+mj-lt"/>
              <a:buAutoNum type="arabicPeriod"/>
            </a:pPr>
            <a:r>
              <a:rPr lang="en-US" sz="1800" dirty="0"/>
              <a:t>TAZ-5K</a:t>
            </a:r>
          </a:p>
          <a:p>
            <a:pPr marL="349415" indent="-349415">
              <a:buFont typeface="+mj-lt"/>
              <a:buAutoNum type="arabicPeriod"/>
            </a:pPr>
            <a:r>
              <a:rPr lang="en-US" sz="1800" dirty="0"/>
              <a:t>MGRA (Master Geographic Reference Area)-think a MGRA as a micro zone-23K</a:t>
            </a:r>
          </a:p>
          <a:p>
            <a:pPr marL="349415" indent="-349415">
              <a:buFont typeface="+mj-lt"/>
              <a:buAutoNum type="arabicPeriod"/>
            </a:pPr>
            <a:r>
              <a:rPr lang="en-US" sz="1800" dirty="0"/>
              <a:t>Orange and gray boundaries.</a:t>
            </a:r>
          </a:p>
          <a:p>
            <a:endParaRPr lang="en-US" sz="1800" dirty="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54F184-A593-4564-AC81-C2D80BF4C35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1413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defRPr>
            </a:lvl1pPr>
            <a:lvl2pPr marL="757024" indent="-291163" eaLnBrk="0" hangingPunct="0">
              <a:defRPr>
                <a:solidFill>
                  <a:schemeClr val="tx1"/>
                </a:solidFill>
                <a:latin typeface="Arial" pitchFamily="34" charset="0"/>
              </a:defRPr>
            </a:lvl2pPr>
            <a:lvl3pPr marL="1164653" indent="-232930" eaLnBrk="0" hangingPunct="0">
              <a:defRPr>
                <a:solidFill>
                  <a:schemeClr val="tx1"/>
                </a:solidFill>
                <a:latin typeface="Arial" pitchFamily="34" charset="0"/>
              </a:defRPr>
            </a:lvl3pPr>
            <a:lvl4pPr marL="1630514" indent="-232930" eaLnBrk="0" hangingPunct="0">
              <a:defRPr>
                <a:solidFill>
                  <a:schemeClr val="tx1"/>
                </a:solidFill>
                <a:latin typeface="Arial" pitchFamily="34" charset="0"/>
              </a:defRPr>
            </a:lvl4pPr>
            <a:lvl5pPr marL="2096375" indent="-232930" eaLnBrk="0" hangingPunct="0">
              <a:defRPr>
                <a:solidFill>
                  <a:schemeClr val="tx1"/>
                </a:solidFill>
                <a:latin typeface="Arial" pitchFamily="34" charset="0"/>
              </a:defRPr>
            </a:lvl5pPr>
            <a:lvl6pPr marL="2562236" indent="-232930" eaLnBrk="0" fontAlgn="base" hangingPunct="0">
              <a:spcBef>
                <a:spcPct val="0"/>
              </a:spcBef>
              <a:spcAft>
                <a:spcPct val="0"/>
              </a:spcAft>
              <a:defRPr>
                <a:solidFill>
                  <a:schemeClr val="tx1"/>
                </a:solidFill>
                <a:latin typeface="Arial" pitchFamily="34" charset="0"/>
              </a:defRPr>
            </a:lvl6pPr>
            <a:lvl7pPr marL="3028096" indent="-232930" eaLnBrk="0" fontAlgn="base" hangingPunct="0">
              <a:spcBef>
                <a:spcPct val="0"/>
              </a:spcBef>
              <a:spcAft>
                <a:spcPct val="0"/>
              </a:spcAft>
              <a:defRPr>
                <a:solidFill>
                  <a:schemeClr val="tx1"/>
                </a:solidFill>
                <a:latin typeface="Arial" pitchFamily="34" charset="0"/>
              </a:defRPr>
            </a:lvl7pPr>
            <a:lvl8pPr marL="3493957" indent="-232930" eaLnBrk="0" fontAlgn="base" hangingPunct="0">
              <a:spcBef>
                <a:spcPct val="0"/>
              </a:spcBef>
              <a:spcAft>
                <a:spcPct val="0"/>
              </a:spcAft>
              <a:defRPr>
                <a:solidFill>
                  <a:schemeClr val="tx1"/>
                </a:solidFill>
                <a:latin typeface="Arial" pitchFamily="34" charset="0"/>
              </a:defRPr>
            </a:lvl8pPr>
            <a:lvl9pPr marL="3959819" indent="-232930" eaLnBrk="0" fontAlgn="base" hangingPunct="0">
              <a:spcBef>
                <a:spcPct val="0"/>
              </a:spcBef>
              <a:spcAft>
                <a:spcPct val="0"/>
              </a:spcAft>
              <a:defRPr>
                <a:solidFill>
                  <a:schemeClr val="tx1"/>
                </a:solidFill>
                <a:latin typeface="Arial" pitchFamily="34" charset="0"/>
              </a:defRPr>
            </a:lvl9pPr>
          </a:lstStyle>
          <a:p>
            <a:pPr eaLnBrk="1" hangingPunct="1"/>
            <a:fld id="{C41A365F-0294-420B-93A0-750172B539D9}" type="datetime1">
              <a:rPr lang="en-US">
                <a:solidFill>
                  <a:prstClr val="black"/>
                </a:solidFill>
              </a:rPr>
              <a:pPr eaLnBrk="1" hangingPunct="1"/>
              <a:t>5/15/2015</a:t>
            </a:fld>
            <a:endParaRPr lang="en-US" dirty="0">
              <a:solidFill>
                <a:prstClr val="black"/>
              </a:solidFill>
            </a:endParaRPr>
          </a:p>
        </p:txBody>
      </p:sp>
      <p:sp>
        <p:nvSpPr>
          <p:cNvPr id="28675"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7024" indent="-291163" eaLnBrk="0" hangingPunct="0">
              <a:defRPr>
                <a:solidFill>
                  <a:schemeClr val="tx1"/>
                </a:solidFill>
                <a:latin typeface="Arial" pitchFamily="34" charset="0"/>
              </a:defRPr>
            </a:lvl2pPr>
            <a:lvl3pPr marL="1164653" indent="-232930" eaLnBrk="0" hangingPunct="0">
              <a:defRPr>
                <a:solidFill>
                  <a:schemeClr val="tx1"/>
                </a:solidFill>
                <a:latin typeface="Arial" pitchFamily="34" charset="0"/>
              </a:defRPr>
            </a:lvl3pPr>
            <a:lvl4pPr marL="1630514" indent="-232930" eaLnBrk="0" hangingPunct="0">
              <a:defRPr>
                <a:solidFill>
                  <a:schemeClr val="tx1"/>
                </a:solidFill>
                <a:latin typeface="Arial" pitchFamily="34" charset="0"/>
              </a:defRPr>
            </a:lvl4pPr>
            <a:lvl5pPr marL="2096375" indent="-232930" eaLnBrk="0" hangingPunct="0">
              <a:defRPr>
                <a:solidFill>
                  <a:schemeClr val="tx1"/>
                </a:solidFill>
                <a:latin typeface="Arial" pitchFamily="34" charset="0"/>
              </a:defRPr>
            </a:lvl5pPr>
            <a:lvl6pPr marL="2562236" indent="-232930" eaLnBrk="0" fontAlgn="base" hangingPunct="0">
              <a:spcBef>
                <a:spcPct val="0"/>
              </a:spcBef>
              <a:spcAft>
                <a:spcPct val="0"/>
              </a:spcAft>
              <a:defRPr>
                <a:solidFill>
                  <a:schemeClr val="tx1"/>
                </a:solidFill>
                <a:latin typeface="Arial" pitchFamily="34" charset="0"/>
              </a:defRPr>
            </a:lvl6pPr>
            <a:lvl7pPr marL="3028096" indent="-232930" eaLnBrk="0" fontAlgn="base" hangingPunct="0">
              <a:spcBef>
                <a:spcPct val="0"/>
              </a:spcBef>
              <a:spcAft>
                <a:spcPct val="0"/>
              </a:spcAft>
              <a:defRPr>
                <a:solidFill>
                  <a:schemeClr val="tx1"/>
                </a:solidFill>
                <a:latin typeface="Arial" pitchFamily="34" charset="0"/>
              </a:defRPr>
            </a:lvl7pPr>
            <a:lvl8pPr marL="3493957" indent="-232930" eaLnBrk="0" fontAlgn="base" hangingPunct="0">
              <a:spcBef>
                <a:spcPct val="0"/>
              </a:spcBef>
              <a:spcAft>
                <a:spcPct val="0"/>
              </a:spcAft>
              <a:defRPr>
                <a:solidFill>
                  <a:schemeClr val="tx1"/>
                </a:solidFill>
                <a:latin typeface="Arial" pitchFamily="34" charset="0"/>
              </a:defRPr>
            </a:lvl8pPr>
            <a:lvl9pPr marL="3959819" indent="-232930" eaLnBrk="0" fontAlgn="base" hangingPunct="0">
              <a:spcBef>
                <a:spcPct val="0"/>
              </a:spcBef>
              <a:spcAft>
                <a:spcPct val="0"/>
              </a:spcAft>
              <a:defRPr>
                <a:solidFill>
                  <a:schemeClr val="tx1"/>
                </a:solidFill>
                <a:latin typeface="Arial" pitchFamily="34" charset="0"/>
              </a:defRPr>
            </a:lvl9pPr>
          </a:lstStyle>
          <a:p>
            <a:pPr eaLnBrk="1" hangingPunct="1"/>
            <a:fld id="{DFAB9844-8CD6-4C4A-9288-18F9800B9B85}" type="slidenum">
              <a:rPr lang="en-US">
                <a:solidFill>
                  <a:prstClr val="black"/>
                </a:solidFill>
              </a:rPr>
              <a:pPr eaLnBrk="1" hangingPunct="1"/>
              <a:t>5</a:t>
            </a:fld>
            <a:endParaRPr lang="en-US" dirty="0">
              <a:solidFill>
                <a:prstClr val="black"/>
              </a:solidFill>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p:spPr>
        <p:txBody>
          <a:bodyPr/>
          <a:lstStyle/>
          <a:p>
            <a:pPr defTabSz="931774"/>
            <a:r>
              <a:rPr lang="en-US" baseline="0" dirty="0" smtClean="0"/>
              <a:t>To understand the impact of spatial resolution, let’s take a look at what are affected by spatial resolutions.</a:t>
            </a:r>
          </a:p>
          <a:p>
            <a:pPr defTabSz="931774"/>
            <a:endParaRPr lang="en-US" baseline="0" dirty="0" smtClean="0"/>
          </a:p>
          <a:p>
            <a:pPr defTabSz="931774"/>
            <a:r>
              <a:rPr lang="en-US" baseline="0" dirty="0" smtClean="0"/>
              <a:t>Land use inputs: </a:t>
            </a:r>
          </a:p>
          <a:p>
            <a:pPr marL="174708" indent="-174708" defTabSz="931774">
              <a:buFont typeface="Arial" panose="020B0604020202020204" pitchFamily="34" charset="0"/>
              <a:buChar char="•"/>
            </a:pPr>
            <a:r>
              <a:rPr lang="en-US" baseline="0" dirty="0" smtClean="0"/>
              <a:t>Income</a:t>
            </a:r>
          </a:p>
          <a:p>
            <a:pPr marL="174708" indent="-174708" defTabSz="931774">
              <a:buFont typeface="Arial" panose="020B0604020202020204" pitchFamily="34" charset="0"/>
              <a:buChar char="•"/>
            </a:pPr>
            <a:r>
              <a:rPr lang="en-US" baseline="0" dirty="0" smtClean="0"/>
              <a:t>Employment</a:t>
            </a:r>
          </a:p>
          <a:p>
            <a:pPr marL="174708" indent="-174708" defTabSz="931774">
              <a:buFont typeface="Arial" panose="020B0604020202020204" pitchFamily="34" charset="0"/>
              <a:buChar char="•"/>
            </a:pPr>
            <a:r>
              <a:rPr lang="en-US" baseline="0" dirty="0" smtClean="0"/>
              <a:t>School enrollment</a:t>
            </a:r>
          </a:p>
          <a:p>
            <a:pPr defTabSz="931774"/>
            <a:endParaRPr lang="en-US" baseline="0" dirty="0" smtClean="0"/>
          </a:p>
          <a:p>
            <a:pPr defTabSz="931774"/>
            <a:r>
              <a:rPr lang="en-US" baseline="0" dirty="0" err="1" smtClean="0"/>
              <a:t>PopSyn</a:t>
            </a:r>
            <a:r>
              <a:rPr lang="en-US" baseline="0" dirty="0" smtClean="0"/>
              <a:t> is tied to zones.</a:t>
            </a:r>
          </a:p>
          <a:p>
            <a:pPr defTabSz="931774"/>
            <a:endParaRPr lang="en-US" baseline="0" dirty="0" smtClean="0"/>
          </a:p>
          <a:p>
            <a:pPr defTabSz="931774"/>
            <a:r>
              <a:rPr lang="en-US" baseline="0" dirty="0" smtClean="0"/>
              <a:t>Affect NM impedances</a:t>
            </a:r>
          </a:p>
          <a:p>
            <a:pPr defTabSz="931774"/>
            <a:r>
              <a:rPr lang="en-US" baseline="0" dirty="0" smtClean="0"/>
              <a:t>Affect walk to transit impedances</a:t>
            </a:r>
          </a:p>
          <a:p>
            <a:pPr defTabSz="931774"/>
            <a:endParaRPr lang="en-US" baseline="0" dirty="0" smtClean="0"/>
          </a:p>
          <a:p>
            <a:pPr defTabSz="931774"/>
            <a:r>
              <a:rPr lang="en-US" baseline="0" dirty="0" smtClean="0"/>
              <a:t>Does it affect highway impedance?  Answer is yes.  But, there is a but…….  In highway skimming and assignment, we still use TAZ based system.  </a:t>
            </a:r>
          </a:p>
          <a:p>
            <a:pPr defTabSz="931774"/>
            <a:endParaRPr lang="en-US" baseline="0" dirty="0" smtClean="0"/>
          </a:p>
          <a:p>
            <a:pPr defTabSz="931774"/>
            <a:r>
              <a:rPr lang="en-US" baseline="0" dirty="0" smtClean="0"/>
              <a:t>In this study, we keep land use and synthetic population constant. We create two scenarios with different spatial resolutions, and vary NM and transit impedances.</a:t>
            </a:r>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5" name="Rectangle 7"/>
          <p:cNvSpPr>
            <a:spLocks noGrp="1" noChangeArrowheads="1"/>
          </p:cNvSpPr>
          <p:nvPr>
            <p:ph type="sldNum" sz="quarter" idx="5"/>
          </p:nvPr>
        </p:nvSpPr>
        <p:spPr>
          <a:noFill/>
        </p:spPr>
        <p:txBody>
          <a:bodyPr/>
          <a:lstStyle/>
          <a:p>
            <a:fld id="{CB43535B-AE1A-4CE6-9722-133CBBE6B831}" type="slidenum">
              <a:rPr lang="en-US" smtClean="0">
                <a:latin typeface="Arial" charset="0"/>
              </a:rPr>
              <a:pPr/>
              <a:t>6</a:t>
            </a:fld>
            <a:endParaRPr lang="en-US" smtClean="0">
              <a:latin typeface="Arial" charset="0"/>
            </a:endParaRPr>
          </a:p>
        </p:txBody>
      </p:sp>
      <p:sp>
        <p:nvSpPr>
          <p:cNvPr id="912386" name="Rectangle 2"/>
          <p:cNvSpPr>
            <a:spLocks noGrp="1" noRot="1" noChangeAspect="1" noChangeArrowheads="1" noTextEdit="1"/>
          </p:cNvSpPr>
          <p:nvPr>
            <p:ph type="sldImg"/>
          </p:nvPr>
        </p:nvSpPr>
        <p:spPr>
          <a:xfrm>
            <a:off x="1185863" y="698500"/>
            <a:ext cx="4645025" cy="3484563"/>
          </a:xfrm>
          <a:ln/>
        </p:spPr>
      </p:sp>
      <p:sp>
        <p:nvSpPr>
          <p:cNvPr id="912387" name="Rectangle 4"/>
          <p:cNvSpPr>
            <a:spLocks noGrp="1" noChangeArrowheads="1"/>
          </p:cNvSpPr>
          <p:nvPr>
            <p:ph type="body" idx="1"/>
          </p:nvPr>
        </p:nvSpPr>
        <p:spPr>
          <a:noFill/>
          <a:ln/>
        </p:spPr>
        <p:txBody>
          <a:bodyPr/>
          <a:lstStyle/>
          <a:p>
            <a:pPr marL="232943" indent="-232943">
              <a:buFont typeface="+mj-lt"/>
              <a:buAutoNum type="arabicPeriod"/>
            </a:pPr>
            <a:r>
              <a:rPr lang="en-US" baseline="0" dirty="0" smtClean="0">
                <a:latin typeface="Arial" charset="0"/>
              </a:rPr>
              <a:t>This is the base scenario.</a:t>
            </a:r>
          </a:p>
          <a:p>
            <a:pPr marL="232943" indent="-232943">
              <a:buFont typeface="+mj-lt"/>
              <a:buAutoNum type="arabicPeriod"/>
            </a:pPr>
            <a:endParaRPr lang="en-US" baseline="0" dirty="0" smtClean="0">
              <a:latin typeface="Arial" charset="0"/>
            </a:endParaRPr>
          </a:p>
          <a:p>
            <a:pPr marL="232943" indent="-232943">
              <a:buFont typeface="+mj-lt"/>
              <a:buAutoNum type="arabicPeriod"/>
            </a:pPr>
            <a:r>
              <a:rPr lang="en-US" baseline="0" dirty="0" smtClean="0">
                <a:latin typeface="Arial" charset="0"/>
              </a:rPr>
              <a:t>Consider this as a simplified TAZ-based geography </a:t>
            </a:r>
          </a:p>
          <a:p>
            <a:pPr marL="232943" indent="-232943">
              <a:buFont typeface="+mj-lt"/>
              <a:buAutoNum type="arabicPeriod"/>
            </a:pPr>
            <a:endParaRPr lang="en-US" baseline="0" dirty="0" smtClean="0">
              <a:latin typeface="Arial" charset="0"/>
            </a:endParaRPr>
          </a:p>
          <a:p>
            <a:pPr marL="232943" indent="-232943">
              <a:buFont typeface="+mj-lt"/>
              <a:buAutoNum type="arabicPeriod"/>
            </a:pPr>
            <a:r>
              <a:rPr lang="en-US" baseline="0" dirty="0" smtClean="0">
                <a:latin typeface="Arial" charset="0"/>
              </a:rPr>
              <a:t>Path between zone 1 and 2.  The path is the main factor affects impedances between zone 1 and 2, and in turn the whole model chain.</a:t>
            </a:r>
          </a:p>
          <a:p>
            <a:endParaRPr lang="en-US" baseline="0"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5" name="Rectangle 7"/>
          <p:cNvSpPr>
            <a:spLocks noGrp="1" noChangeArrowheads="1"/>
          </p:cNvSpPr>
          <p:nvPr>
            <p:ph type="sldNum" sz="quarter" idx="5"/>
          </p:nvPr>
        </p:nvSpPr>
        <p:spPr>
          <a:noFill/>
        </p:spPr>
        <p:txBody>
          <a:bodyPr/>
          <a:lstStyle/>
          <a:p>
            <a:fld id="{CB43535B-AE1A-4CE6-9722-133CBBE6B831}" type="slidenum">
              <a:rPr lang="en-US" smtClean="0">
                <a:latin typeface="Arial" charset="0"/>
              </a:rPr>
              <a:pPr/>
              <a:t>7</a:t>
            </a:fld>
            <a:endParaRPr lang="en-US" smtClean="0">
              <a:latin typeface="Arial" charset="0"/>
            </a:endParaRPr>
          </a:p>
        </p:txBody>
      </p:sp>
      <p:sp>
        <p:nvSpPr>
          <p:cNvPr id="912386" name="Rectangle 2"/>
          <p:cNvSpPr>
            <a:spLocks noGrp="1" noRot="1" noChangeAspect="1" noChangeArrowheads="1" noTextEdit="1"/>
          </p:cNvSpPr>
          <p:nvPr>
            <p:ph type="sldImg"/>
          </p:nvPr>
        </p:nvSpPr>
        <p:spPr>
          <a:xfrm>
            <a:off x="1185863" y="698500"/>
            <a:ext cx="4645025" cy="3484563"/>
          </a:xfrm>
          <a:ln/>
        </p:spPr>
      </p:sp>
      <p:sp>
        <p:nvSpPr>
          <p:cNvPr id="912387" name="Rectangle 4"/>
          <p:cNvSpPr>
            <a:spLocks noGrp="1" noChangeArrowheads="1"/>
          </p:cNvSpPr>
          <p:nvPr>
            <p:ph type="body" idx="1"/>
          </p:nvPr>
        </p:nvSpPr>
        <p:spPr>
          <a:noFill/>
          <a:ln/>
        </p:spPr>
        <p:txBody>
          <a:bodyPr/>
          <a:lstStyle/>
          <a:p>
            <a:endParaRPr lang="en-US" baseline="0" dirty="0" smtClean="0">
              <a:latin typeface="Arial" charset="0"/>
            </a:endParaRPr>
          </a:p>
          <a:p>
            <a:pPr marL="232943" indent="-232943">
              <a:buFont typeface="+mj-lt"/>
              <a:buAutoNum type="arabicPeriod"/>
            </a:pPr>
            <a:r>
              <a:rPr lang="en-US" baseline="0" dirty="0" smtClean="0">
                <a:latin typeface="Arial" charset="0"/>
              </a:rPr>
              <a:t>This is a scenario with smaller zones.</a:t>
            </a:r>
          </a:p>
          <a:p>
            <a:pPr marL="232943" indent="-232943">
              <a:buFont typeface="+mj-lt"/>
              <a:buAutoNum type="arabicPeriod"/>
            </a:pPr>
            <a:endParaRPr lang="en-US" baseline="0" dirty="0" smtClean="0">
              <a:latin typeface="Arial" charset="0"/>
            </a:endParaRPr>
          </a:p>
          <a:p>
            <a:pPr marL="232943" indent="-232943">
              <a:buFont typeface="+mj-lt"/>
              <a:buAutoNum type="arabicPeriod"/>
            </a:pPr>
            <a:r>
              <a:rPr lang="en-US" baseline="0" dirty="0" smtClean="0">
                <a:latin typeface="Arial" charset="0"/>
              </a:rPr>
              <a:t>Consider this as a simplified MGRA-based geography (click one, first show)</a:t>
            </a:r>
          </a:p>
          <a:p>
            <a:pPr marL="232943" indent="-232943">
              <a:buFont typeface="+mj-lt"/>
              <a:buAutoNum type="arabicPeriod"/>
            </a:pPr>
            <a:endParaRPr lang="en-US" baseline="0" dirty="0" smtClean="0">
              <a:latin typeface="Arial" charset="0"/>
            </a:endParaRPr>
          </a:p>
          <a:p>
            <a:pPr marL="232943" indent="-232943">
              <a:buFont typeface="+mj-lt"/>
              <a:buAutoNum type="arabicPeriod"/>
            </a:pPr>
            <a:r>
              <a:rPr lang="en-US" baseline="0" dirty="0" smtClean="0">
                <a:latin typeface="Arial" charset="0"/>
              </a:rPr>
              <a:t>Path between zone 1 and zone 2 is longer.   Path between zone 1a and zone 2 is shorter</a:t>
            </a:r>
          </a:p>
          <a:p>
            <a:pPr marL="232943" indent="-232943">
              <a:buFont typeface="+mj-lt"/>
              <a:buAutoNum type="arabicPeriod"/>
            </a:pPr>
            <a:endParaRPr lang="en-US" baseline="0" dirty="0" smtClean="0">
              <a:latin typeface="Arial" charset="0"/>
            </a:endParaRPr>
          </a:p>
          <a:p>
            <a:pPr marL="232943" indent="-232943">
              <a:buFont typeface="+mj-lt"/>
              <a:buAutoNum type="arabicPeriod"/>
            </a:pPr>
            <a:r>
              <a:rPr lang="en-US" baseline="0" dirty="0" smtClean="0">
                <a:latin typeface="Arial" charset="0"/>
              </a:rPr>
              <a:t>Now the question is: how smaller zones affect model results?</a:t>
            </a:r>
          </a:p>
          <a:p>
            <a:endParaRPr lang="en-US" baseline="0"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defRPr>
            </a:lvl1pPr>
            <a:lvl2pPr marL="757024" indent="-291163" eaLnBrk="0" hangingPunct="0">
              <a:defRPr>
                <a:solidFill>
                  <a:schemeClr val="tx1"/>
                </a:solidFill>
                <a:latin typeface="Arial" pitchFamily="34" charset="0"/>
              </a:defRPr>
            </a:lvl2pPr>
            <a:lvl3pPr marL="1164653" indent="-232930" eaLnBrk="0" hangingPunct="0">
              <a:defRPr>
                <a:solidFill>
                  <a:schemeClr val="tx1"/>
                </a:solidFill>
                <a:latin typeface="Arial" pitchFamily="34" charset="0"/>
              </a:defRPr>
            </a:lvl3pPr>
            <a:lvl4pPr marL="1630514" indent="-232930" eaLnBrk="0" hangingPunct="0">
              <a:defRPr>
                <a:solidFill>
                  <a:schemeClr val="tx1"/>
                </a:solidFill>
                <a:latin typeface="Arial" pitchFamily="34" charset="0"/>
              </a:defRPr>
            </a:lvl4pPr>
            <a:lvl5pPr marL="2096375" indent="-232930" eaLnBrk="0" hangingPunct="0">
              <a:defRPr>
                <a:solidFill>
                  <a:schemeClr val="tx1"/>
                </a:solidFill>
                <a:latin typeface="Arial" pitchFamily="34" charset="0"/>
              </a:defRPr>
            </a:lvl5pPr>
            <a:lvl6pPr marL="2562236" indent="-232930" eaLnBrk="0" fontAlgn="base" hangingPunct="0">
              <a:spcBef>
                <a:spcPct val="0"/>
              </a:spcBef>
              <a:spcAft>
                <a:spcPct val="0"/>
              </a:spcAft>
              <a:defRPr>
                <a:solidFill>
                  <a:schemeClr val="tx1"/>
                </a:solidFill>
                <a:latin typeface="Arial" pitchFamily="34" charset="0"/>
              </a:defRPr>
            </a:lvl6pPr>
            <a:lvl7pPr marL="3028096" indent="-232930" eaLnBrk="0" fontAlgn="base" hangingPunct="0">
              <a:spcBef>
                <a:spcPct val="0"/>
              </a:spcBef>
              <a:spcAft>
                <a:spcPct val="0"/>
              </a:spcAft>
              <a:defRPr>
                <a:solidFill>
                  <a:schemeClr val="tx1"/>
                </a:solidFill>
                <a:latin typeface="Arial" pitchFamily="34" charset="0"/>
              </a:defRPr>
            </a:lvl7pPr>
            <a:lvl8pPr marL="3493957" indent="-232930" eaLnBrk="0" fontAlgn="base" hangingPunct="0">
              <a:spcBef>
                <a:spcPct val="0"/>
              </a:spcBef>
              <a:spcAft>
                <a:spcPct val="0"/>
              </a:spcAft>
              <a:defRPr>
                <a:solidFill>
                  <a:schemeClr val="tx1"/>
                </a:solidFill>
                <a:latin typeface="Arial" pitchFamily="34" charset="0"/>
              </a:defRPr>
            </a:lvl8pPr>
            <a:lvl9pPr marL="3959819" indent="-232930" eaLnBrk="0" fontAlgn="base" hangingPunct="0">
              <a:spcBef>
                <a:spcPct val="0"/>
              </a:spcBef>
              <a:spcAft>
                <a:spcPct val="0"/>
              </a:spcAft>
              <a:defRPr>
                <a:solidFill>
                  <a:schemeClr val="tx1"/>
                </a:solidFill>
                <a:latin typeface="Arial" pitchFamily="34" charset="0"/>
              </a:defRPr>
            </a:lvl9pPr>
          </a:lstStyle>
          <a:p>
            <a:pPr eaLnBrk="1" hangingPunct="1"/>
            <a:fld id="{C41A365F-0294-420B-93A0-750172B539D9}" type="datetime1">
              <a:rPr lang="en-US">
                <a:solidFill>
                  <a:prstClr val="black"/>
                </a:solidFill>
              </a:rPr>
              <a:pPr eaLnBrk="1" hangingPunct="1"/>
              <a:t>5/14/2015</a:t>
            </a:fld>
            <a:endParaRPr lang="en-US" dirty="0">
              <a:solidFill>
                <a:prstClr val="black"/>
              </a:solidFill>
            </a:endParaRPr>
          </a:p>
        </p:txBody>
      </p:sp>
      <p:sp>
        <p:nvSpPr>
          <p:cNvPr id="28675"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7024" indent="-291163" eaLnBrk="0" hangingPunct="0">
              <a:defRPr>
                <a:solidFill>
                  <a:schemeClr val="tx1"/>
                </a:solidFill>
                <a:latin typeface="Arial" pitchFamily="34" charset="0"/>
              </a:defRPr>
            </a:lvl2pPr>
            <a:lvl3pPr marL="1164653" indent="-232930" eaLnBrk="0" hangingPunct="0">
              <a:defRPr>
                <a:solidFill>
                  <a:schemeClr val="tx1"/>
                </a:solidFill>
                <a:latin typeface="Arial" pitchFamily="34" charset="0"/>
              </a:defRPr>
            </a:lvl3pPr>
            <a:lvl4pPr marL="1630514" indent="-232930" eaLnBrk="0" hangingPunct="0">
              <a:defRPr>
                <a:solidFill>
                  <a:schemeClr val="tx1"/>
                </a:solidFill>
                <a:latin typeface="Arial" pitchFamily="34" charset="0"/>
              </a:defRPr>
            </a:lvl4pPr>
            <a:lvl5pPr marL="2096375" indent="-232930" eaLnBrk="0" hangingPunct="0">
              <a:defRPr>
                <a:solidFill>
                  <a:schemeClr val="tx1"/>
                </a:solidFill>
                <a:latin typeface="Arial" pitchFamily="34" charset="0"/>
              </a:defRPr>
            </a:lvl5pPr>
            <a:lvl6pPr marL="2562236" indent="-232930" eaLnBrk="0" fontAlgn="base" hangingPunct="0">
              <a:spcBef>
                <a:spcPct val="0"/>
              </a:spcBef>
              <a:spcAft>
                <a:spcPct val="0"/>
              </a:spcAft>
              <a:defRPr>
                <a:solidFill>
                  <a:schemeClr val="tx1"/>
                </a:solidFill>
                <a:latin typeface="Arial" pitchFamily="34" charset="0"/>
              </a:defRPr>
            </a:lvl6pPr>
            <a:lvl7pPr marL="3028096" indent="-232930" eaLnBrk="0" fontAlgn="base" hangingPunct="0">
              <a:spcBef>
                <a:spcPct val="0"/>
              </a:spcBef>
              <a:spcAft>
                <a:spcPct val="0"/>
              </a:spcAft>
              <a:defRPr>
                <a:solidFill>
                  <a:schemeClr val="tx1"/>
                </a:solidFill>
                <a:latin typeface="Arial" pitchFamily="34" charset="0"/>
              </a:defRPr>
            </a:lvl7pPr>
            <a:lvl8pPr marL="3493957" indent="-232930" eaLnBrk="0" fontAlgn="base" hangingPunct="0">
              <a:spcBef>
                <a:spcPct val="0"/>
              </a:spcBef>
              <a:spcAft>
                <a:spcPct val="0"/>
              </a:spcAft>
              <a:defRPr>
                <a:solidFill>
                  <a:schemeClr val="tx1"/>
                </a:solidFill>
                <a:latin typeface="Arial" pitchFamily="34" charset="0"/>
              </a:defRPr>
            </a:lvl8pPr>
            <a:lvl9pPr marL="3959819" indent="-232930" eaLnBrk="0" fontAlgn="base" hangingPunct="0">
              <a:spcBef>
                <a:spcPct val="0"/>
              </a:spcBef>
              <a:spcAft>
                <a:spcPct val="0"/>
              </a:spcAft>
              <a:defRPr>
                <a:solidFill>
                  <a:schemeClr val="tx1"/>
                </a:solidFill>
                <a:latin typeface="Arial" pitchFamily="34" charset="0"/>
              </a:defRPr>
            </a:lvl9pPr>
          </a:lstStyle>
          <a:p>
            <a:pPr eaLnBrk="1" hangingPunct="1"/>
            <a:fld id="{DFAB9844-8CD6-4C4A-9288-18F9800B9B85}" type="slidenum">
              <a:rPr lang="en-US">
                <a:solidFill>
                  <a:prstClr val="black"/>
                </a:solidFill>
              </a:rPr>
              <a:pPr eaLnBrk="1" hangingPunct="1"/>
              <a:t>8</a:t>
            </a:fld>
            <a:endParaRPr lang="en-US" dirty="0">
              <a:solidFill>
                <a:prstClr val="black"/>
              </a:solidFill>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p:spPr>
        <p:txBody>
          <a:bodyPr/>
          <a:lstStyle/>
          <a:p>
            <a:pPr marL="232943" indent="-232943">
              <a:buFont typeface="+mj-lt"/>
              <a:buAutoNum type="arabicPeriod"/>
            </a:pPr>
            <a:r>
              <a:rPr lang="en-US" baseline="0" dirty="0" smtClean="0">
                <a:latin typeface="Arial" pitchFamily="34" charset="0"/>
              </a:rPr>
              <a:t>In any models there is a demand side and a supply side.</a:t>
            </a:r>
          </a:p>
          <a:p>
            <a:pPr marL="232943" indent="-232943">
              <a:buFont typeface="+mj-lt"/>
              <a:buAutoNum type="arabicPeriod"/>
            </a:pPr>
            <a:endParaRPr lang="en-US" baseline="0" dirty="0" smtClean="0">
              <a:latin typeface="Arial" pitchFamily="34" charset="0"/>
            </a:endParaRPr>
          </a:p>
          <a:p>
            <a:pPr marL="232943" indent="-232943">
              <a:buFont typeface="+mj-lt"/>
              <a:buAutoNum type="arabicPeriod"/>
            </a:pPr>
            <a:r>
              <a:rPr lang="en-US" baseline="0" dirty="0" smtClean="0">
                <a:latin typeface="Arial" pitchFamily="34" charset="0"/>
              </a:rPr>
              <a:t>The demand side includes tour generation, mode choice, location choice, TOD choice, etc.</a:t>
            </a:r>
          </a:p>
          <a:p>
            <a:pPr marL="232943" indent="-232943">
              <a:buFont typeface="+mj-lt"/>
              <a:buAutoNum type="arabicPeriod"/>
            </a:pPr>
            <a:endParaRPr lang="en-US" baseline="0" dirty="0" smtClean="0">
              <a:latin typeface="Arial" pitchFamily="34" charset="0"/>
            </a:endParaRPr>
          </a:p>
          <a:p>
            <a:pPr marL="232943" indent="-232943">
              <a:buFont typeface="+mj-lt"/>
              <a:buAutoNum type="arabicPeriod"/>
            </a:pPr>
            <a:r>
              <a:rPr lang="en-US" baseline="0" dirty="0" smtClean="0">
                <a:latin typeface="Arial" pitchFamily="34" charset="0"/>
              </a:rPr>
              <a:t>The supply side includes skimming and traffic assignment over the network. </a:t>
            </a:r>
          </a:p>
          <a:p>
            <a:pPr marL="232943" indent="-232943">
              <a:buFont typeface="+mj-lt"/>
              <a:buAutoNum type="arabicPeriod"/>
            </a:pPr>
            <a:endParaRPr lang="en-US" baseline="0" dirty="0" smtClean="0">
              <a:latin typeface="Arial" pitchFamily="34" charset="0"/>
            </a:endParaRPr>
          </a:p>
          <a:p>
            <a:pPr marL="232943" indent="-232943">
              <a:buFont typeface="+mj-lt"/>
              <a:buAutoNum type="arabicPeriod"/>
            </a:pPr>
            <a:r>
              <a:rPr lang="en-US" baseline="0" dirty="0" smtClean="0">
                <a:latin typeface="Arial" pitchFamily="34" charset="0"/>
              </a:rPr>
              <a:t>Other choices?  Yes.  We include </a:t>
            </a:r>
            <a:r>
              <a:rPr lang="en-US" baseline="0" dirty="0" err="1" smtClean="0">
                <a:latin typeface="Arial" pitchFamily="34" charset="0"/>
              </a:rPr>
              <a:t>logsums</a:t>
            </a:r>
            <a:r>
              <a:rPr lang="en-US" baseline="0" dirty="0" smtClean="0">
                <a:latin typeface="Arial" pitchFamily="34" charset="0"/>
              </a:rPr>
              <a:t> as a independent variable in the utility functions of many models, such as mode choice, even auto ownership choices.  Impedance between zones is a big part of </a:t>
            </a:r>
            <a:r>
              <a:rPr lang="en-US" baseline="0" dirty="0" err="1" smtClean="0">
                <a:latin typeface="Arial" pitchFamily="34" charset="0"/>
              </a:rPr>
              <a:t>logsum</a:t>
            </a:r>
            <a:r>
              <a:rPr lang="en-US" baseline="0" dirty="0" smtClean="0">
                <a:latin typeface="Arial" pitchFamily="34" charset="0"/>
              </a:rPr>
              <a:t>, and spatial resolution definitely has direct impact on impedance and in turn </a:t>
            </a:r>
            <a:r>
              <a:rPr lang="en-US" baseline="0" dirty="0" err="1" smtClean="0">
                <a:latin typeface="Arial" pitchFamily="34" charset="0"/>
              </a:rPr>
              <a:t>logsums</a:t>
            </a:r>
            <a:r>
              <a:rPr lang="en-US" baseline="0" dirty="0" smtClean="0">
                <a:latin typeface="Arial" pitchFamily="34" charset="0"/>
              </a:rPr>
              <a:t>.</a:t>
            </a:r>
          </a:p>
          <a:p>
            <a:pPr marL="232943" indent="-232943">
              <a:buFont typeface="+mj-lt"/>
              <a:buAutoNum type="arabicPeriod"/>
            </a:pPr>
            <a:endParaRPr lang="en-US" baseline="0" dirty="0" smtClean="0">
              <a:latin typeface="Arial" pitchFamily="34" charset="0"/>
            </a:endParaRPr>
          </a:p>
          <a:p>
            <a:pPr marL="232943" indent="-232943">
              <a:buFont typeface="+mj-lt"/>
              <a:buAutoNum type="arabicPeriod"/>
            </a:pPr>
            <a:r>
              <a:rPr lang="en-US" baseline="0" dirty="0" smtClean="0">
                <a:latin typeface="Arial" pitchFamily="34" charset="0"/>
              </a:rPr>
              <a:t>Read supply side</a:t>
            </a:r>
          </a:p>
          <a:p>
            <a:pPr marL="232943" indent="-232943">
              <a:buFont typeface="+mj-lt"/>
              <a:buAutoNum type="arabicPeriod"/>
            </a:pPr>
            <a:endParaRPr lang="en-US" baseline="0" dirty="0" smtClean="0">
              <a:latin typeface="Arial" pitchFamily="34" charset="0"/>
            </a:endParaRPr>
          </a:p>
          <a:p>
            <a:pPr marL="232943" indent="-232943">
              <a:buFont typeface="+mj-lt"/>
              <a:buAutoNum type="arabicPeriod"/>
            </a:pPr>
            <a:r>
              <a:rPr lang="en-US" baseline="0" dirty="0" smtClean="0">
                <a:latin typeface="Arial" pitchFamily="34" charset="0"/>
              </a:rPr>
              <a:t>We ran our model on a base scenario and a scenario with smaller zones, and here are some results:</a:t>
            </a:r>
          </a:p>
          <a:p>
            <a:pPr eaLnBrk="1" hangingPunct="1"/>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a:t>
            </a:r>
            <a:r>
              <a:rPr lang="en-US" baseline="0" dirty="0" smtClean="0"/>
              <a:t> take a look at the walkable zone pairs and walkable zone to TAP pairs.  </a:t>
            </a:r>
          </a:p>
          <a:p>
            <a:endParaRPr lang="en-US" baseline="0" dirty="0" smtClean="0"/>
          </a:p>
          <a:p>
            <a:r>
              <a:rPr lang="en-US" baseline="0" dirty="0" smtClean="0"/>
              <a:t>We treat zone pairs less than 3 miles as walkable zones, and zone to TAP pairs less than 1 mile as walkable.</a:t>
            </a:r>
          </a:p>
          <a:p>
            <a:endParaRPr lang="en-US" baseline="0" dirty="0" smtClean="0"/>
          </a:p>
          <a:p>
            <a:r>
              <a:rPr lang="en-US" baseline="0" dirty="0" smtClean="0"/>
              <a:t>TAP-transit access point, consider it as a transit hub.</a:t>
            </a:r>
          </a:p>
          <a:p>
            <a:endParaRPr lang="en-US" dirty="0" smtClean="0"/>
          </a:p>
          <a:p>
            <a:r>
              <a:rPr lang="en-US" dirty="0" smtClean="0"/>
              <a:t>Number of walkable zone pairs:</a:t>
            </a:r>
          </a:p>
          <a:p>
            <a:pPr marL="232943" indent="-232943">
              <a:buFont typeface="+mj-lt"/>
              <a:buAutoNum type="arabicPeriod"/>
            </a:pPr>
            <a:r>
              <a:rPr lang="en-US" dirty="0" smtClean="0"/>
              <a:t>Base: 8.72 mil</a:t>
            </a:r>
          </a:p>
          <a:p>
            <a:pPr marL="232943" indent="-232943">
              <a:buFont typeface="+mj-lt"/>
              <a:buAutoNum type="arabicPeriod"/>
            </a:pPr>
            <a:r>
              <a:rPr lang="en-US" dirty="0" smtClean="0"/>
              <a:t>Small:</a:t>
            </a:r>
            <a:r>
              <a:rPr lang="en-US" baseline="0" dirty="0" smtClean="0"/>
              <a:t> 9.03 mil</a:t>
            </a:r>
          </a:p>
          <a:p>
            <a:pPr marL="232943" indent="-232943">
              <a:buFont typeface="+mj-lt"/>
              <a:buAutoNum type="arabicPeriod"/>
            </a:pPr>
            <a:r>
              <a:rPr lang="en-US" baseline="0" dirty="0" smtClean="0"/>
              <a:t>Increase: 3.6%</a:t>
            </a:r>
          </a:p>
          <a:p>
            <a:endParaRPr lang="en-US" baseline="0" dirty="0" smtClean="0"/>
          </a:p>
          <a:p>
            <a:r>
              <a:rPr lang="en-US" baseline="0" dirty="0" smtClean="0"/>
              <a:t>Number of walkable zone-TAP pairs:</a:t>
            </a:r>
          </a:p>
          <a:p>
            <a:pPr marL="232943" indent="-232943">
              <a:buFont typeface="+mj-lt"/>
              <a:buAutoNum type="arabicPeriod"/>
            </a:pPr>
            <a:r>
              <a:rPr lang="en-US" dirty="0" smtClean="0"/>
              <a:t>Base: </a:t>
            </a:r>
            <a:r>
              <a:rPr lang="en-US" dirty="0"/>
              <a:t>128,974</a:t>
            </a:r>
            <a:r>
              <a:rPr lang="en-US" dirty="0" smtClean="0"/>
              <a:t> </a:t>
            </a:r>
          </a:p>
          <a:p>
            <a:pPr marL="232943" indent="-232943">
              <a:buFont typeface="+mj-lt"/>
              <a:buAutoNum type="arabicPeriod"/>
            </a:pPr>
            <a:r>
              <a:rPr lang="en-US" dirty="0" smtClean="0"/>
              <a:t>Small:</a:t>
            </a:r>
            <a:r>
              <a:rPr lang="en-US" baseline="0" dirty="0" smtClean="0"/>
              <a:t> </a:t>
            </a:r>
            <a:r>
              <a:rPr lang="en-US" dirty="0"/>
              <a:t>132,712</a:t>
            </a:r>
            <a:r>
              <a:rPr lang="en-US" dirty="0" smtClean="0"/>
              <a:t> </a:t>
            </a:r>
          </a:p>
          <a:p>
            <a:pPr marL="232943" indent="-232943">
              <a:buFont typeface="+mj-lt"/>
              <a:buAutoNum type="arabicPeriod"/>
            </a:pPr>
            <a:r>
              <a:rPr lang="en-US" baseline="0" dirty="0" smtClean="0"/>
              <a:t>Increase: 2.9%</a:t>
            </a:r>
            <a:endParaRPr lang="en-US" dirty="0" smtClean="0"/>
          </a:p>
          <a:p>
            <a:endParaRPr lang="en-US" dirty="0" smtClean="0"/>
          </a:p>
          <a:p>
            <a:r>
              <a:rPr lang="en-US" dirty="0" smtClean="0"/>
              <a:t>Smaller</a:t>
            </a:r>
            <a:r>
              <a:rPr lang="en-US" baseline="0" dirty="0" smtClean="0"/>
              <a:t> zones improve walkability</a:t>
            </a:r>
            <a:endParaRPr lang="en-US" dirty="0"/>
          </a:p>
        </p:txBody>
      </p:sp>
      <p:sp>
        <p:nvSpPr>
          <p:cNvPr id="4" name="Slide Number Placeholder 3"/>
          <p:cNvSpPr>
            <a:spLocks noGrp="1"/>
          </p:cNvSpPr>
          <p:nvPr>
            <p:ph type="sldNum" sz="quarter" idx="10"/>
          </p:nvPr>
        </p:nvSpPr>
        <p:spPr/>
        <p:txBody>
          <a:bodyPr/>
          <a:lstStyle/>
          <a:p>
            <a:pPr>
              <a:defRPr/>
            </a:pPr>
            <a:fld id="{B71851D9-E09E-43C2-A8BE-DDFE4C4917CD}"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35580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0066"/>
            </a:gs>
            <a:gs pos="100000">
              <a:srgbClr val="127CCC"/>
            </a:gs>
          </a:gsLst>
          <a:lin ang="5400000" scaled="1"/>
        </a:gradFill>
        <a:effectLst/>
      </p:bgPr>
    </p:bg>
    <p:spTree>
      <p:nvGrpSpPr>
        <p:cNvPr id="1" name=""/>
        <p:cNvGrpSpPr/>
        <p:nvPr/>
      </p:nvGrpSpPr>
      <p:grpSpPr>
        <a:xfrm>
          <a:off x="0" y="0"/>
          <a:ext cx="0" cy="0"/>
          <a:chOff x="0" y="0"/>
          <a:chExt cx="0" cy="0"/>
        </a:xfrm>
      </p:grpSpPr>
      <p:sp>
        <p:nvSpPr>
          <p:cNvPr id="4" name="Freeform 5"/>
          <p:cNvSpPr>
            <a:spLocks/>
          </p:cNvSpPr>
          <p:nvPr userDrawn="1"/>
        </p:nvSpPr>
        <p:spPr bwMode="gray">
          <a:xfrm>
            <a:off x="-15875" y="5249863"/>
            <a:ext cx="9166225" cy="1614487"/>
          </a:xfrm>
          <a:custGeom>
            <a:avLst/>
            <a:gdLst>
              <a:gd name="T0" fmla="*/ 14288 w 5774"/>
              <a:gd name="T1" fmla="*/ 698500 h 1017"/>
              <a:gd name="T2" fmla="*/ 2808288 w 5774"/>
              <a:gd name="T3" fmla="*/ 1143000 h 1017"/>
              <a:gd name="T4" fmla="*/ 9166225 w 5774"/>
              <a:gd name="T5" fmla="*/ 0 h 1017"/>
              <a:gd name="T6" fmla="*/ 9166225 w 5774"/>
              <a:gd name="T7" fmla="*/ 1614487 h 1017"/>
              <a:gd name="T8" fmla="*/ 0 w 5774"/>
              <a:gd name="T9" fmla="*/ 1608137 h 1017"/>
              <a:gd name="T10" fmla="*/ 14288 w 5774"/>
              <a:gd name="T11" fmla="*/ 698500 h 10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4" h="1017">
                <a:moveTo>
                  <a:pt x="9" y="440"/>
                </a:moveTo>
                <a:cubicBezTo>
                  <a:pt x="27" y="414"/>
                  <a:pt x="757" y="672"/>
                  <a:pt x="1769" y="720"/>
                </a:cubicBezTo>
                <a:cubicBezTo>
                  <a:pt x="2781" y="767"/>
                  <a:pt x="4179" y="613"/>
                  <a:pt x="5774" y="0"/>
                </a:cubicBezTo>
                <a:lnTo>
                  <a:pt x="5774" y="1017"/>
                </a:lnTo>
                <a:lnTo>
                  <a:pt x="0" y="1013"/>
                </a:lnTo>
                <a:lnTo>
                  <a:pt x="9" y="440"/>
                </a:lnTo>
                <a:close/>
              </a:path>
            </a:pathLst>
          </a:custGeom>
          <a:gradFill rotWithShape="1">
            <a:gsLst>
              <a:gs pos="0">
                <a:schemeClr val="bg1"/>
              </a:gs>
              <a:gs pos="100000">
                <a:schemeClr val="hlink"/>
              </a:gs>
            </a:gsLst>
            <a:lin ang="0" scaled="1"/>
          </a:gradFill>
          <a:ln w="9525">
            <a:noFill/>
            <a:round/>
            <a:headEnd/>
            <a:tailEnd/>
          </a:ln>
          <a:effectLst/>
        </p:spPr>
        <p:txBody>
          <a:bodyPr/>
          <a:lstStyle/>
          <a:p>
            <a:pPr fontAlgn="base">
              <a:spcBef>
                <a:spcPct val="0"/>
              </a:spcBef>
              <a:spcAft>
                <a:spcPct val="0"/>
              </a:spcAft>
              <a:defRPr/>
            </a:pPr>
            <a:endParaRPr lang="en-US">
              <a:solidFill>
                <a:srgbClr val="FFFFFF"/>
              </a:solidFill>
              <a:ea typeface="宋体" pitchFamily="2" charset="-122"/>
            </a:endParaRPr>
          </a:p>
        </p:txBody>
      </p:sp>
      <p:grpSp>
        <p:nvGrpSpPr>
          <p:cNvPr id="5" name="Group 24"/>
          <p:cNvGrpSpPr>
            <a:grpSpLocks/>
          </p:cNvGrpSpPr>
          <p:nvPr/>
        </p:nvGrpSpPr>
        <p:grpSpPr bwMode="auto">
          <a:xfrm>
            <a:off x="457200" y="6172200"/>
            <a:ext cx="1524000" cy="266700"/>
            <a:chOff x="523" y="2653"/>
            <a:chExt cx="4752" cy="832"/>
          </a:xfrm>
        </p:grpSpPr>
        <p:sp>
          <p:nvSpPr>
            <p:cNvPr id="6" name="Freeform 25"/>
            <p:cNvSpPr>
              <a:spLocks/>
            </p:cNvSpPr>
            <p:nvPr/>
          </p:nvSpPr>
          <p:spPr bwMode="auto">
            <a:xfrm>
              <a:off x="523" y="2653"/>
              <a:ext cx="4752" cy="832"/>
            </a:xfrm>
            <a:custGeom>
              <a:avLst/>
              <a:gdLst>
                <a:gd name="T0" fmla="*/ 755 w 8188"/>
                <a:gd name="T1" fmla="*/ 783 h 1430"/>
                <a:gd name="T2" fmla="*/ 572 w 8188"/>
                <a:gd name="T3" fmla="*/ 751 h 1430"/>
                <a:gd name="T4" fmla="*/ 387 w 8188"/>
                <a:gd name="T5" fmla="*/ 704 h 1430"/>
                <a:gd name="T6" fmla="*/ 234 w 8188"/>
                <a:gd name="T7" fmla="*/ 653 h 1430"/>
                <a:gd name="T8" fmla="*/ 140 w 8188"/>
                <a:gd name="T9" fmla="*/ 604 h 1430"/>
                <a:gd name="T10" fmla="*/ 70 w 8188"/>
                <a:gd name="T11" fmla="*/ 546 h 1430"/>
                <a:gd name="T12" fmla="*/ 28 w 8188"/>
                <a:gd name="T13" fmla="*/ 493 h 1430"/>
                <a:gd name="T14" fmla="*/ 8 w 8188"/>
                <a:gd name="T15" fmla="*/ 448 h 1430"/>
                <a:gd name="T16" fmla="*/ 0 w 8188"/>
                <a:gd name="T17" fmla="*/ 401 h 1430"/>
                <a:gd name="T18" fmla="*/ 3 w 8188"/>
                <a:gd name="T19" fmla="*/ 354 h 1430"/>
                <a:gd name="T20" fmla="*/ 22 w 8188"/>
                <a:gd name="T21" fmla="*/ 306 h 1430"/>
                <a:gd name="T22" fmla="*/ 53 w 8188"/>
                <a:gd name="T23" fmla="*/ 261 h 1430"/>
                <a:gd name="T24" fmla="*/ 121 w 8188"/>
                <a:gd name="T25" fmla="*/ 197 h 1430"/>
                <a:gd name="T26" fmla="*/ 190 w 8188"/>
                <a:gd name="T27" fmla="*/ 150 h 1430"/>
                <a:gd name="T28" fmla="*/ 311 w 8188"/>
                <a:gd name="T29" fmla="*/ 89 h 1430"/>
                <a:gd name="T30" fmla="*/ 430 w 8188"/>
                <a:gd name="T31" fmla="*/ 49 h 1430"/>
                <a:gd name="T32" fmla="*/ 593 w 8188"/>
                <a:gd name="T33" fmla="*/ 14 h 1430"/>
                <a:gd name="T34" fmla="*/ 695 w 8188"/>
                <a:gd name="T35" fmla="*/ 0 h 1430"/>
                <a:gd name="T36" fmla="*/ 554 w 8188"/>
                <a:gd name="T37" fmla="*/ 37 h 1430"/>
                <a:gd name="T38" fmla="*/ 423 w 8188"/>
                <a:gd name="T39" fmla="*/ 81 h 1430"/>
                <a:gd name="T40" fmla="*/ 312 w 8188"/>
                <a:gd name="T41" fmla="*/ 132 h 1430"/>
                <a:gd name="T42" fmla="*/ 237 w 8188"/>
                <a:gd name="T43" fmla="*/ 179 h 1430"/>
                <a:gd name="T44" fmla="*/ 193 w 8188"/>
                <a:gd name="T45" fmla="*/ 219 h 1430"/>
                <a:gd name="T46" fmla="*/ 164 w 8188"/>
                <a:gd name="T47" fmla="*/ 262 h 1430"/>
                <a:gd name="T48" fmla="*/ 145 w 8188"/>
                <a:gd name="T49" fmla="*/ 307 h 1430"/>
                <a:gd name="T50" fmla="*/ 135 w 8188"/>
                <a:gd name="T51" fmla="*/ 353 h 1430"/>
                <a:gd name="T52" fmla="*/ 136 w 8188"/>
                <a:gd name="T53" fmla="*/ 382 h 1430"/>
                <a:gd name="T54" fmla="*/ 142 w 8188"/>
                <a:gd name="T55" fmla="*/ 412 h 1430"/>
                <a:gd name="T56" fmla="*/ 161 w 8188"/>
                <a:gd name="T57" fmla="*/ 449 h 1430"/>
                <a:gd name="T58" fmla="*/ 201 w 8188"/>
                <a:gd name="T59" fmla="*/ 491 h 1430"/>
                <a:gd name="T60" fmla="*/ 262 w 8188"/>
                <a:gd name="T61" fmla="*/ 531 h 1430"/>
                <a:gd name="T62" fmla="*/ 347 w 8188"/>
                <a:gd name="T63" fmla="*/ 568 h 1430"/>
                <a:gd name="T64" fmla="*/ 458 w 8188"/>
                <a:gd name="T65" fmla="*/ 602 h 1430"/>
                <a:gd name="T66" fmla="*/ 653 w 8188"/>
                <a:gd name="T67" fmla="*/ 641 h 1430"/>
                <a:gd name="T68" fmla="*/ 870 w 8188"/>
                <a:gd name="T69" fmla="*/ 667 h 1430"/>
                <a:gd name="T70" fmla="*/ 1128 w 8188"/>
                <a:gd name="T71" fmla="*/ 685 h 1430"/>
                <a:gd name="T72" fmla="*/ 1385 w 8188"/>
                <a:gd name="T73" fmla="*/ 689 h 1430"/>
                <a:gd name="T74" fmla="*/ 1642 w 8188"/>
                <a:gd name="T75" fmla="*/ 684 h 1430"/>
                <a:gd name="T76" fmla="*/ 2038 w 8188"/>
                <a:gd name="T77" fmla="*/ 655 h 1430"/>
                <a:gd name="T78" fmla="*/ 2454 w 8188"/>
                <a:gd name="T79" fmla="*/ 607 h 1430"/>
                <a:gd name="T80" fmla="*/ 3024 w 8188"/>
                <a:gd name="T81" fmla="*/ 528 h 1430"/>
                <a:gd name="T82" fmla="*/ 3416 w 8188"/>
                <a:gd name="T83" fmla="*/ 464 h 1430"/>
                <a:gd name="T84" fmla="*/ 3638 w 8188"/>
                <a:gd name="T85" fmla="*/ 417 h 1430"/>
                <a:gd name="T86" fmla="*/ 3921 w 8188"/>
                <a:gd name="T87" fmla="*/ 340 h 1430"/>
                <a:gd name="T88" fmla="*/ 3941 w 8188"/>
                <a:gd name="T89" fmla="*/ 168 h 1430"/>
                <a:gd name="T90" fmla="*/ 4119 w 8188"/>
                <a:gd name="T91" fmla="*/ 684 h 1430"/>
                <a:gd name="T92" fmla="*/ 3941 w 8188"/>
                <a:gd name="T93" fmla="*/ 570 h 1430"/>
                <a:gd name="T94" fmla="*/ 3505 w 8188"/>
                <a:gd name="T95" fmla="*/ 662 h 1430"/>
                <a:gd name="T96" fmla="*/ 3084 w 8188"/>
                <a:gd name="T97" fmla="*/ 734 h 1430"/>
                <a:gd name="T98" fmla="*/ 2782 w 8188"/>
                <a:gd name="T99" fmla="*/ 775 h 1430"/>
                <a:gd name="T100" fmla="*/ 2479 w 8188"/>
                <a:gd name="T101" fmla="*/ 804 h 1430"/>
                <a:gd name="T102" fmla="*/ 2054 w 8188"/>
                <a:gd name="T103" fmla="*/ 824 h 1430"/>
                <a:gd name="T104" fmla="*/ 1635 w 8188"/>
                <a:gd name="T105" fmla="*/ 832 h 1430"/>
                <a:gd name="T106" fmla="*/ 1259 w 8188"/>
                <a:gd name="T107" fmla="*/ 827 h 1430"/>
                <a:gd name="T108" fmla="*/ 994 w 8188"/>
                <a:gd name="T109" fmla="*/ 812 h 1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88" h="1430">
                  <a:moveTo>
                    <a:pt x="1557" y="1381"/>
                  </a:moveTo>
                  <a:lnTo>
                    <a:pt x="1301" y="1346"/>
                  </a:lnTo>
                  <a:lnTo>
                    <a:pt x="1175" y="1327"/>
                  </a:lnTo>
                  <a:lnTo>
                    <a:pt x="986" y="1291"/>
                  </a:lnTo>
                  <a:lnTo>
                    <a:pt x="860" y="1262"/>
                  </a:lnTo>
                  <a:lnTo>
                    <a:pt x="666" y="1210"/>
                  </a:lnTo>
                  <a:lnTo>
                    <a:pt x="499" y="1158"/>
                  </a:lnTo>
                  <a:lnTo>
                    <a:pt x="403" y="1123"/>
                  </a:lnTo>
                  <a:lnTo>
                    <a:pt x="318" y="1081"/>
                  </a:lnTo>
                  <a:lnTo>
                    <a:pt x="242" y="1038"/>
                  </a:lnTo>
                  <a:lnTo>
                    <a:pt x="176" y="989"/>
                  </a:lnTo>
                  <a:lnTo>
                    <a:pt x="120" y="938"/>
                  </a:lnTo>
                  <a:lnTo>
                    <a:pt x="73" y="884"/>
                  </a:lnTo>
                  <a:lnTo>
                    <a:pt x="48" y="847"/>
                  </a:lnTo>
                  <a:lnTo>
                    <a:pt x="29" y="809"/>
                  </a:lnTo>
                  <a:lnTo>
                    <a:pt x="14" y="770"/>
                  </a:lnTo>
                  <a:lnTo>
                    <a:pt x="4" y="731"/>
                  </a:lnTo>
                  <a:lnTo>
                    <a:pt x="0" y="690"/>
                  </a:lnTo>
                  <a:lnTo>
                    <a:pt x="0" y="649"/>
                  </a:lnTo>
                  <a:lnTo>
                    <a:pt x="6" y="608"/>
                  </a:lnTo>
                  <a:lnTo>
                    <a:pt x="18" y="566"/>
                  </a:lnTo>
                  <a:lnTo>
                    <a:pt x="38" y="526"/>
                  </a:lnTo>
                  <a:lnTo>
                    <a:pt x="62" y="487"/>
                  </a:lnTo>
                  <a:lnTo>
                    <a:pt x="92" y="448"/>
                  </a:lnTo>
                  <a:lnTo>
                    <a:pt x="146" y="393"/>
                  </a:lnTo>
                  <a:lnTo>
                    <a:pt x="208" y="338"/>
                  </a:lnTo>
                  <a:lnTo>
                    <a:pt x="277" y="289"/>
                  </a:lnTo>
                  <a:lnTo>
                    <a:pt x="327" y="258"/>
                  </a:lnTo>
                  <a:lnTo>
                    <a:pt x="430" y="201"/>
                  </a:lnTo>
                  <a:lnTo>
                    <a:pt x="536" y="153"/>
                  </a:lnTo>
                  <a:lnTo>
                    <a:pt x="639" y="114"/>
                  </a:lnTo>
                  <a:lnTo>
                    <a:pt x="741" y="84"/>
                  </a:lnTo>
                  <a:lnTo>
                    <a:pt x="889" y="48"/>
                  </a:lnTo>
                  <a:lnTo>
                    <a:pt x="1021" y="24"/>
                  </a:lnTo>
                  <a:lnTo>
                    <a:pt x="1185" y="1"/>
                  </a:lnTo>
                  <a:lnTo>
                    <a:pt x="1198" y="0"/>
                  </a:lnTo>
                  <a:lnTo>
                    <a:pt x="1079" y="27"/>
                  </a:lnTo>
                  <a:lnTo>
                    <a:pt x="954" y="63"/>
                  </a:lnTo>
                  <a:lnTo>
                    <a:pt x="805" y="111"/>
                  </a:lnTo>
                  <a:lnTo>
                    <a:pt x="728" y="140"/>
                  </a:lnTo>
                  <a:lnTo>
                    <a:pt x="612" y="190"/>
                  </a:lnTo>
                  <a:lnTo>
                    <a:pt x="538" y="227"/>
                  </a:lnTo>
                  <a:lnTo>
                    <a:pt x="470" y="266"/>
                  </a:lnTo>
                  <a:lnTo>
                    <a:pt x="408" y="307"/>
                  </a:lnTo>
                  <a:lnTo>
                    <a:pt x="355" y="352"/>
                  </a:lnTo>
                  <a:lnTo>
                    <a:pt x="332" y="376"/>
                  </a:lnTo>
                  <a:lnTo>
                    <a:pt x="312" y="401"/>
                  </a:lnTo>
                  <a:lnTo>
                    <a:pt x="282" y="451"/>
                  </a:lnTo>
                  <a:lnTo>
                    <a:pt x="258" y="502"/>
                  </a:lnTo>
                  <a:lnTo>
                    <a:pt x="249" y="527"/>
                  </a:lnTo>
                  <a:lnTo>
                    <a:pt x="236" y="580"/>
                  </a:lnTo>
                  <a:lnTo>
                    <a:pt x="232" y="606"/>
                  </a:lnTo>
                  <a:lnTo>
                    <a:pt x="231" y="632"/>
                  </a:lnTo>
                  <a:lnTo>
                    <a:pt x="234" y="657"/>
                  </a:lnTo>
                  <a:lnTo>
                    <a:pt x="238" y="683"/>
                  </a:lnTo>
                  <a:lnTo>
                    <a:pt x="245" y="708"/>
                  </a:lnTo>
                  <a:lnTo>
                    <a:pt x="256" y="733"/>
                  </a:lnTo>
                  <a:lnTo>
                    <a:pt x="277" y="771"/>
                  </a:lnTo>
                  <a:lnTo>
                    <a:pt x="307" y="808"/>
                  </a:lnTo>
                  <a:lnTo>
                    <a:pt x="347" y="844"/>
                  </a:lnTo>
                  <a:lnTo>
                    <a:pt x="394" y="880"/>
                  </a:lnTo>
                  <a:lnTo>
                    <a:pt x="451" y="913"/>
                  </a:lnTo>
                  <a:lnTo>
                    <a:pt x="518" y="945"/>
                  </a:lnTo>
                  <a:lnTo>
                    <a:pt x="598" y="976"/>
                  </a:lnTo>
                  <a:lnTo>
                    <a:pt x="688" y="1006"/>
                  </a:lnTo>
                  <a:lnTo>
                    <a:pt x="790" y="1035"/>
                  </a:lnTo>
                  <a:lnTo>
                    <a:pt x="946" y="1070"/>
                  </a:lnTo>
                  <a:lnTo>
                    <a:pt x="1125" y="1101"/>
                  </a:lnTo>
                  <a:lnTo>
                    <a:pt x="1278" y="1122"/>
                  </a:lnTo>
                  <a:lnTo>
                    <a:pt x="1499" y="1146"/>
                  </a:lnTo>
                  <a:lnTo>
                    <a:pt x="1721" y="1164"/>
                  </a:lnTo>
                  <a:lnTo>
                    <a:pt x="1943" y="1177"/>
                  </a:lnTo>
                  <a:lnTo>
                    <a:pt x="2165" y="1184"/>
                  </a:lnTo>
                  <a:lnTo>
                    <a:pt x="2386" y="1185"/>
                  </a:lnTo>
                  <a:lnTo>
                    <a:pt x="2607" y="1183"/>
                  </a:lnTo>
                  <a:lnTo>
                    <a:pt x="2829" y="1175"/>
                  </a:lnTo>
                  <a:lnTo>
                    <a:pt x="3168" y="1154"/>
                  </a:lnTo>
                  <a:lnTo>
                    <a:pt x="3512" y="1125"/>
                  </a:lnTo>
                  <a:lnTo>
                    <a:pt x="3864" y="1088"/>
                  </a:lnTo>
                  <a:lnTo>
                    <a:pt x="4228" y="1043"/>
                  </a:lnTo>
                  <a:lnTo>
                    <a:pt x="4604" y="994"/>
                  </a:lnTo>
                  <a:lnTo>
                    <a:pt x="5210" y="907"/>
                  </a:lnTo>
                  <a:lnTo>
                    <a:pt x="5576" y="852"/>
                  </a:lnTo>
                  <a:lnTo>
                    <a:pt x="5886" y="798"/>
                  </a:lnTo>
                  <a:lnTo>
                    <a:pt x="6054" y="765"/>
                  </a:lnTo>
                  <a:lnTo>
                    <a:pt x="6269" y="717"/>
                  </a:lnTo>
                  <a:lnTo>
                    <a:pt x="6533" y="648"/>
                  </a:lnTo>
                  <a:lnTo>
                    <a:pt x="6756" y="584"/>
                  </a:lnTo>
                  <a:lnTo>
                    <a:pt x="7067" y="485"/>
                  </a:lnTo>
                  <a:lnTo>
                    <a:pt x="6790" y="289"/>
                  </a:lnTo>
                  <a:lnTo>
                    <a:pt x="8188" y="285"/>
                  </a:lnTo>
                  <a:lnTo>
                    <a:pt x="7097" y="1175"/>
                  </a:lnTo>
                  <a:lnTo>
                    <a:pt x="7134" y="898"/>
                  </a:lnTo>
                  <a:lnTo>
                    <a:pt x="6791" y="980"/>
                  </a:lnTo>
                  <a:lnTo>
                    <a:pt x="6455" y="1054"/>
                  </a:lnTo>
                  <a:lnTo>
                    <a:pt x="6039" y="1137"/>
                  </a:lnTo>
                  <a:lnTo>
                    <a:pt x="5566" y="1222"/>
                  </a:lnTo>
                  <a:lnTo>
                    <a:pt x="5314" y="1262"/>
                  </a:lnTo>
                  <a:lnTo>
                    <a:pt x="5055" y="1299"/>
                  </a:lnTo>
                  <a:lnTo>
                    <a:pt x="4794" y="1332"/>
                  </a:lnTo>
                  <a:lnTo>
                    <a:pt x="4531" y="1360"/>
                  </a:lnTo>
                  <a:lnTo>
                    <a:pt x="4271" y="1382"/>
                  </a:lnTo>
                  <a:lnTo>
                    <a:pt x="3893" y="1403"/>
                  </a:lnTo>
                  <a:lnTo>
                    <a:pt x="3540" y="1416"/>
                  </a:lnTo>
                  <a:lnTo>
                    <a:pt x="3213" y="1426"/>
                  </a:lnTo>
                  <a:lnTo>
                    <a:pt x="2818" y="1430"/>
                  </a:lnTo>
                  <a:lnTo>
                    <a:pt x="2470" y="1429"/>
                  </a:lnTo>
                  <a:lnTo>
                    <a:pt x="2169" y="1422"/>
                  </a:lnTo>
                  <a:lnTo>
                    <a:pt x="1917" y="1411"/>
                  </a:lnTo>
                  <a:lnTo>
                    <a:pt x="1713" y="1396"/>
                  </a:lnTo>
                  <a:lnTo>
                    <a:pt x="1557" y="1381"/>
                  </a:lnTo>
                  <a:close/>
                </a:path>
              </a:pathLst>
            </a:custGeom>
            <a:gradFill rotWithShape="0">
              <a:gsLst>
                <a:gs pos="0">
                  <a:srgbClr val="FF0000"/>
                </a:gs>
                <a:gs pos="100000">
                  <a:srgbClr val="FFD400"/>
                </a:gs>
              </a:gsLst>
              <a:lin ang="0" scaled="1"/>
            </a:gra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7" name="Freeform 26"/>
            <p:cNvSpPr>
              <a:spLocks/>
            </p:cNvSpPr>
            <p:nvPr/>
          </p:nvSpPr>
          <p:spPr bwMode="auto">
            <a:xfrm>
              <a:off x="3181" y="2732"/>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8" name="Freeform 27"/>
            <p:cNvSpPr>
              <a:spLocks/>
            </p:cNvSpPr>
            <p:nvPr/>
          </p:nvSpPr>
          <p:spPr bwMode="auto">
            <a:xfrm>
              <a:off x="2671" y="2732"/>
              <a:ext cx="614" cy="490"/>
            </a:xfrm>
            <a:custGeom>
              <a:avLst/>
              <a:gdLst>
                <a:gd name="T0" fmla="*/ 95 w 1051"/>
                <a:gd name="T1" fmla="*/ 4 h 845"/>
                <a:gd name="T2" fmla="*/ 90 w 1051"/>
                <a:gd name="T3" fmla="*/ 33 h 845"/>
                <a:gd name="T4" fmla="*/ 80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9 w 1051"/>
                <a:gd name="T37" fmla="*/ 415 h 845"/>
                <a:gd name="T38" fmla="*/ 547 w 1051"/>
                <a:gd name="T39" fmla="*/ 373 h 845"/>
                <a:gd name="T40" fmla="*/ 577 w 1051"/>
                <a:gd name="T41" fmla="*/ 325 h 845"/>
                <a:gd name="T42" fmla="*/ 598 w 1051"/>
                <a:gd name="T43" fmla="*/ 271 h 845"/>
                <a:gd name="T44" fmla="*/ 609 w 1051"/>
                <a:gd name="T45" fmla="*/ 209 h 845"/>
                <a:gd name="T46" fmla="*/ 608 w 1051"/>
                <a:gd name="T47" fmla="*/ 148 h 845"/>
                <a:gd name="T48" fmla="*/ 590 w 1051"/>
                <a:gd name="T49" fmla="*/ 96 h 845"/>
                <a:gd name="T50" fmla="*/ 562 w 1051"/>
                <a:gd name="T51" fmla="*/ 59 h 845"/>
                <a:gd name="T52" fmla="*/ 525 w 1051"/>
                <a:gd name="T53" fmla="*/ 31 h 845"/>
                <a:gd name="T54" fmla="*/ 475 w 1051"/>
                <a:gd name="T55" fmla="*/ 13 h 845"/>
                <a:gd name="T56" fmla="*/ 412 w 1051"/>
                <a:gd name="T57" fmla="*/ 3 h 845"/>
                <a:gd name="T58" fmla="*/ 359 w 1051"/>
                <a:gd name="T59" fmla="*/ 0 h 845"/>
                <a:gd name="T60" fmla="*/ 305 w 1051"/>
                <a:gd name="T61" fmla="*/ 0 h 845"/>
                <a:gd name="T62" fmla="*/ 245 w 1051"/>
                <a:gd name="T63" fmla="*/ 0 h 845"/>
                <a:gd name="T64" fmla="*/ 165 w 1051"/>
                <a:gd name="T65" fmla="*/ 0 h 845"/>
                <a:gd name="T66" fmla="*/ 106 w 1051"/>
                <a:gd name="T67" fmla="*/ 0 h 845"/>
                <a:gd name="T68" fmla="*/ 292 w 1051"/>
                <a:gd name="T69" fmla="*/ 112 h 845"/>
                <a:gd name="T70" fmla="*/ 297 w 1051"/>
                <a:gd name="T71" fmla="*/ 112 h 845"/>
                <a:gd name="T72" fmla="*/ 330 w 1051"/>
                <a:gd name="T73" fmla="*/ 113 h 845"/>
                <a:gd name="T74" fmla="*/ 366 w 1051"/>
                <a:gd name="T75" fmla="*/ 126 h 845"/>
                <a:gd name="T76" fmla="*/ 386 w 1051"/>
                <a:gd name="T77" fmla="*/ 168 h 845"/>
                <a:gd name="T78" fmla="*/ 381 w 1051"/>
                <a:gd name="T79" fmla="*/ 241 h 845"/>
                <a:gd name="T80" fmla="*/ 356 w 1051"/>
                <a:gd name="T81" fmla="*/ 318 h 845"/>
                <a:gd name="T82" fmla="*/ 320 w 1051"/>
                <a:gd name="T83" fmla="*/ 363 h 845"/>
                <a:gd name="T84" fmla="*/ 276 w 1051"/>
                <a:gd name="T85" fmla="*/ 376 h 845"/>
                <a:gd name="T86" fmla="*/ 241 w 1051"/>
                <a:gd name="T87" fmla="*/ 369 h 845"/>
                <a:gd name="T88" fmla="*/ 252 w 1051"/>
                <a:gd name="T89" fmla="*/ 320 h 845"/>
                <a:gd name="T90" fmla="*/ 266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9" name="Freeform 28"/>
            <p:cNvSpPr>
              <a:spLocks/>
            </p:cNvSpPr>
            <p:nvPr/>
          </p:nvSpPr>
          <p:spPr bwMode="auto">
            <a:xfrm>
              <a:off x="3815" y="2722"/>
              <a:ext cx="589" cy="515"/>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 name="Freeform 29"/>
            <p:cNvSpPr>
              <a:spLocks/>
            </p:cNvSpPr>
            <p:nvPr/>
          </p:nvSpPr>
          <p:spPr bwMode="auto">
            <a:xfrm>
              <a:off x="978" y="2722"/>
              <a:ext cx="549" cy="515"/>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1" name="Freeform 30"/>
            <p:cNvSpPr>
              <a:spLocks/>
            </p:cNvSpPr>
            <p:nvPr/>
          </p:nvSpPr>
          <p:spPr bwMode="auto">
            <a:xfrm>
              <a:off x="1439" y="2732"/>
              <a:ext cx="639" cy="490"/>
            </a:xfrm>
            <a:custGeom>
              <a:avLst/>
              <a:gdLst>
                <a:gd name="T0" fmla="*/ 271 w 1095"/>
                <a:gd name="T1" fmla="*/ 3 h 845"/>
                <a:gd name="T2" fmla="*/ 259 w 1095"/>
                <a:gd name="T3" fmla="*/ 25 h 845"/>
                <a:gd name="T4" fmla="*/ 237 w 1095"/>
                <a:gd name="T5" fmla="*/ 64 h 845"/>
                <a:gd name="T6" fmla="*/ 208 w 1095"/>
                <a:gd name="T7" fmla="*/ 117 h 845"/>
                <a:gd name="T8" fmla="*/ 173 w 1095"/>
                <a:gd name="T9" fmla="*/ 179 h 845"/>
                <a:gd name="T10" fmla="*/ 137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6 w 1095"/>
                <a:gd name="T31" fmla="*/ 432 h 845"/>
                <a:gd name="T32" fmla="*/ 262 w 1095"/>
                <a:gd name="T33" fmla="*/ 411 h 845"/>
                <a:gd name="T34" fmla="*/ 349 w 1095"/>
                <a:gd name="T35" fmla="*/ 411 h 845"/>
                <a:gd name="T36" fmla="*/ 405 w 1095"/>
                <a:gd name="T37" fmla="*/ 411 h 845"/>
                <a:gd name="T38" fmla="*/ 409 w 1095"/>
                <a:gd name="T39" fmla="*/ 470 h 845"/>
                <a:gd name="T40" fmla="*/ 419 w 1095"/>
                <a:gd name="T41" fmla="*/ 490 h 845"/>
                <a:gd name="T42" fmla="*/ 482 w 1095"/>
                <a:gd name="T43" fmla="*/ 490 h 845"/>
                <a:gd name="T44" fmla="*/ 565 w 1095"/>
                <a:gd name="T45" fmla="*/ 490 h 845"/>
                <a:gd name="T46" fmla="*/ 627 w 1095"/>
                <a:gd name="T47" fmla="*/ 490 h 845"/>
                <a:gd name="T48" fmla="*/ 636 w 1095"/>
                <a:gd name="T49" fmla="*/ 486 h 845"/>
                <a:gd name="T50" fmla="*/ 632 w 1095"/>
                <a:gd name="T51" fmla="*/ 457 h 845"/>
                <a:gd name="T52" fmla="*/ 623 w 1095"/>
                <a:gd name="T53" fmla="*/ 406 h 845"/>
                <a:gd name="T54" fmla="*/ 613 w 1095"/>
                <a:gd name="T55" fmla="*/ 340 h 845"/>
                <a:gd name="T56" fmla="*/ 600 w 1095"/>
                <a:gd name="T57" fmla="*/ 264 h 845"/>
                <a:gd name="T58" fmla="*/ 588 w 1095"/>
                <a:gd name="T59" fmla="*/ 187 h 845"/>
                <a:gd name="T60" fmla="*/ 575 w 1095"/>
                <a:gd name="T61" fmla="*/ 116 h 845"/>
                <a:gd name="T62" fmla="*/ 565 w 1095"/>
                <a:gd name="T63" fmla="*/ 56 h 845"/>
                <a:gd name="T64" fmla="*/ 559 w 1095"/>
                <a:gd name="T65" fmla="*/ 15 h 845"/>
                <a:gd name="T66" fmla="*/ 557 w 1095"/>
                <a:gd name="T67" fmla="*/ 0 h 845"/>
                <a:gd name="T68" fmla="*/ 528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6 w 1095"/>
                <a:gd name="T89" fmla="*/ 292 h 845"/>
                <a:gd name="T90" fmla="*/ 305 w 1095"/>
                <a:gd name="T91" fmla="*/ 281 h 845"/>
                <a:gd name="T92" fmla="*/ 334 w 1095"/>
                <a:gd name="T93" fmla="*/ 220 h 845"/>
                <a:gd name="T94" fmla="*/ 368 w 1095"/>
                <a:gd name="T95" fmla="*/ 146 h 845"/>
                <a:gd name="T96" fmla="*/ 385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2" name="Freeform 31"/>
            <p:cNvSpPr>
              <a:spLocks/>
            </p:cNvSpPr>
            <p:nvPr/>
          </p:nvSpPr>
          <p:spPr bwMode="auto">
            <a:xfrm>
              <a:off x="2077" y="2732"/>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3" name="Freeform 32"/>
            <p:cNvSpPr>
              <a:spLocks/>
            </p:cNvSpPr>
            <p:nvPr/>
          </p:nvSpPr>
          <p:spPr bwMode="auto">
            <a:xfrm>
              <a:off x="3147" y="2688"/>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4" name="Freeform 33"/>
            <p:cNvSpPr>
              <a:spLocks/>
            </p:cNvSpPr>
            <p:nvPr/>
          </p:nvSpPr>
          <p:spPr bwMode="auto">
            <a:xfrm>
              <a:off x="2642" y="2688"/>
              <a:ext cx="609" cy="490"/>
            </a:xfrm>
            <a:custGeom>
              <a:avLst/>
              <a:gdLst>
                <a:gd name="T0" fmla="*/ 95 w 1051"/>
                <a:gd name="T1" fmla="*/ 4 h 845"/>
                <a:gd name="T2" fmla="*/ 90 w 1051"/>
                <a:gd name="T3" fmla="*/ 33 h 845"/>
                <a:gd name="T4" fmla="*/ 79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8 w 1051"/>
                <a:gd name="T37" fmla="*/ 415 h 845"/>
                <a:gd name="T38" fmla="*/ 546 w 1051"/>
                <a:gd name="T39" fmla="*/ 373 h 845"/>
                <a:gd name="T40" fmla="*/ 576 w 1051"/>
                <a:gd name="T41" fmla="*/ 325 h 845"/>
                <a:gd name="T42" fmla="*/ 597 w 1051"/>
                <a:gd name="T43" fmla="*/ 271 h 845"/>
                <a:gd name="T44" fmla="*/ 608 w 1051"/>
                <a:gd name="T45" fmla="*/ 209 h 845"/>
                <a:gd name="T46" fmla="*/ 607 w 1051"/>
                <a:gd name="T47" fmla="*/ 148 h 845"/>
                <a:gd name="T48" fmla="*/ 589 w 1051"/>
                <a:gd name="T49" fmla="*/ 96 h 845"/>
                <a:gd name="T50" fmla="*/ 561 w 1051"/>
                <a:gd name="T51" fmla="*/ 59 h 845"/>
                <a:gd name="T52" fmla="*/ 524 w 1051"/>
                <a:gd name="T53" fmla="*/ 31 h 845"/>
                <a:gd name="T54" fmla="*/ 474 w 1051"/>
                <a:gd name="T55" fmla="*/ 13 h 845"/>
                <a:gd name="T56" fmla="*/ 411 w 1051"/>
                <a:gd name="T57" fmla="*/ 3 h 845"/>
                <a:gd name="T58" fmla="*/ 359 w 1051"/>
                <a:gd name="T59" fmla="*/ 0 h 845"/>
                <a:gd name="T60" fmla="*/ 304 w 1051"/>
                <a:gd name="T61" fmla="*/ 0 h 845"/>
                <a:gd name="T62" fmla="*/ 245 w 1051"/>
                <a:gd name="T63" fmla="*/ 0 h 845"/>
                <a:gd name="T64" fmla="*/ 165 w 1051"/>
                <a:gd name="T65" fmla="*/ 0 h 845"/>
                <a:gd name="T66" fmla="*/ 105 w 1051"/>
                <a:gd name="T67" fmla="*/ 0 h 845"/>
                <a:gd name="T68" fmla="*/ 291 w 1051"/>
                <a:gd name="T69" fmla="*/ 112 h 845"/>
                <a:gd name="T70" fmla="*/ 297 w 1051"/>
                <a:gd name="T71" fmla="*/ 112 h 845"/>
                <a:gd name="T72" fmla="*/ 329 w 1051"/>
                <a:gd name="T73" fmla="*/ 113 h 845"/>
                <a:gd name="T74" fmla="*/ 366 w 1051"/>
                <a:gd name="T75" fmla="*/ 126 h 845"/>
                <a:gd name="T76" fmla="*/ 385 w 1051"/>
                <a:gd name="T77" fmla="*/ 168 h 845"/>
                <a:gd name="T78" fmla="*/ 380 w 1051"/>
                <a:gd name="T79" fmla="*/ 241 h 845"/>
                <a:gd name="T80" fmla="*/ 356 w 1051"/>
                <a:gd name="T81" fmla="*/ 318 h 845"/>
                <a:gd name="T82" fmla="*/ 319 w 1051"/>
                <a:gd name="T83" fmla="*/ 363 h 845"/>
                <a:gd name="T84" fmla="*/ 276 w 1051"/>
                <a:gd name="T85" fmla="*/ 376 h 845"/>
                <a:gd name="T86" fmla="*/ 241 w 1051"/>
                <a:gd name="T87" fmla="*/ 369 h 845"/>
                <a:gd name="T88" fmla="*/ 251 w 1051"/>
                <a:gd name="T89" fmla="*/ 320 h 845"/>
                <a:gd name="T90" fmla="*/ 265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5" name="Freeform 34"/>
            <p:cNvSpPr>
              <a:spLocks/>
            </p:cNvSpPr>
            <p:nvPr/>
          </p:nvSpPr>
          <p:spPr bwMode="auto">
            <a:xfrm>
              <a:off x="3785" y="2673"/>
              <a:ext cx="584" cy="520"/>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6" name="Freeform 35"/>
            <p:cNvSpPr>
              <a:spLocks/>
            </p:cNvSpPr>
            <p:nvPr/>
          </p:nvSpPr>
          <p:spPr bwMode="auto">
            <a:xfrm>
              <a:off x="944" y="2673"/>
              <a:ext cx="549" cy="520"/>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7" name="Freeform 36"/>
            <p:cNvSpPr>
              <a:spLocks/>
            </p:cNvSpPr>
            <p:nvPr/>
          </p:nvSpPr>
          <p:spPr bwMode="auto">
            <a:xfrm>
              <a:off x="1404" y="2688"/>
              <a:ext cx="639" cy="490"/>
            </a:xfrm>
            <a:custGeom>
              <a:avLst/>
              <a:gdLst>
                <a:gd name="T0" fmla="*/ 271 w 1095"/>
                <a:gd name="T1" fmla="*/ 3 h 845"/>
                <a:gd name="T2" fmla="*/ 259 w 1095"/>
                <a:gd name="T3" fmla="*/ 25 h 845"/>
                <a:gd name="T4" fmla="*/ 237 w 1095"/>
                <a:gd name="T5" fmla="*/ 64 h 845"/>
                <a:gd name="T6" fmla="*/ 207 w 1095"/>
                <a:gd name="T7" fmla="*/ 117 h 845"/>
                <a:gd name="T8" fmla="*/ 173 w 1095"/>
                <a:gd name="T9" fmla="*/ 179 h 845"/>
                <a:gd name="T10" fmla="*/ 136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5 w 1095"/>
                <a:gd name="T31" fmla="*/ 432 h 845"/>
                <a:gd name="T32" fmla="*/ 262 w 1095"/>
                <a:gd name="T33" fmla="*/ 411 h 845"/>
                <a:gd name="T34" fmla="*/ 348 w 1095"/>
                <a:gd name="T35" fmla="*/ 411 h 845"/>
                <a:gd name="T36" fmla="*/ 404 w 1095"/>
                <a:gd name="T37" fmla="*/ 411 h 845"/>
                <a:gd name="T38" fmla="*/ 408 w 1095"/>
                <a:gd name="T39" fmla="*/ 470 h 845"/>
                <a:gd name="T40" fmla="*/ 419 w 1095"/>
                <a:gd name="T41" fmla="*/ 490 h 845"/>
                <a:gd name="T42" fmla="*/ 481 w 1095"/>
                <a:gd name="T43" fmla="*/ 490 h 845"/>
                <a:gd name="T44" fmla="*/ 564 w 1095"/>
                <a:gd name="T45" fmla="*/ 490 h 845"/>
                <a:gd name="T46" fmla="*/ 626 w 1095"/>
                <a:gd name="T47" fmla="*/ 490 h 845"/>
                <a:gd name="T48" fmla="*/ 635 w 1095"/>
                <a:gd name="T49" fmla="*/ 486 h 845"/>
                <a:gd name="T50" fmla="*/ 631 w 1095"/>
                <a:gd name="T51" fmla="*/ 457 h 845"/>
                <a:gd name="T52" fmla="*/ 622 w 1095"/>
                <a:gd name="T53" fmla="*/ 406 h 845"/>
                <a:gd name="T54" fmla="*/ 612 w 1095"/>
                <a:gd name="T55" fmla="*/ 340 h 845"/>
                <a:gd name="T56" fmla="*/ 599 w 1095"/>
                <a:gd name="T57" fmla="*/ 264 h 845"/>
                <a:gd name="T58" fmla="*/ 587 w 1095"/>
                <a:gd name="T59" fmla="*/ 187 h 845"/>
                <a:gd name="T60" fmla="*/ 574 w 1095"/>
                <a:gd name="T61" fmla="*/ 116 h 845"/>
                <a:gd name="T62" fmla="*/ 565 w 1095"/>
                <a:gd name="T63" fmla="*/ 56 h 845"/>
                <a:gd name="T64" fmla="*/ 558 w 1095"/>
                <a:gd name="T65" fmla="*/ 15 h 845"/>
                <a:gd name="T66" fmla="*/ 556 w 1095"/>
                <a:gd name="T67" fmla="*/ 0 h 845"/>
                <a:gd name="T68" fmla="*/ 527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5 w 1095"/>
                <a:gd name="T89" fmla="*/ 292 h 845"/>
                <a:gd name="T90" fmla="*/ 305 w 1095"/>
                <a:gd name="T91" fmla="*/ 281 h 845"/>
                <a:gd name="T92" fmla="*/ 333 w 1095"/>
                <a:gd name="T93" fmla="*/ 220 h 845"/>
                <a:gd name="T94" fmla="*/ 367 w 1095"/>
                <a:gd name="T95" fmla="*/ 146 h 845"/>
                <a:gd name="T96" fmla="*/ 384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8" name="Freeform 37"/>
            <p:cNvSpPr>
              <a:spLocks/>
            </p:cNvSpPr>
            <p:nvPr/>
          </p:nvSpPr>
          <p:spPr bwMode="auto">
            <a:xfrm>
              <a:off x="2043" y="2688"/>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grpSp>
      <p:sp>
        <p:nvSpPr>
          <p:cNvPr id="19" name="Rectangle 38"/>
          <p:cNvSpPr>
            <a:spLocks noChangeArrowheads="1"/>
          </p:cNvSpPr>
          <p:nvPr/>
        </p:nvSpPr>
        <p:spPr bwMode="white">
          <a:xfrm>
            <a:off x="6553200" y="6324600"/>
            <a:ext cx="2133600" cy="244475"/>
          </a:xfrm>
          <a:prstGeom prst="rect">
            <a:avLst/>
          </a:prstGeom>
          <a:noFill/>
          <a:ln>
            <a:noFill/>
          </a:ln>
          <a:effectLst/>
          <a:extLst/>
        </p:spPr>
        <p:txBody>
          <a:bodyPr/>
          <a:lstStyle/>
          <a:p>
            <a:pPr fontAlgn="base">
              <a:spcBef>
                <a:spcPct val="0"/>
              </a:spcBef>
              <a:spcAft>
                <a:spcPct val="0"/>
              </a:spcAft>
            </a:pPr>
            <a:endParaRPr lang="zh-CN" altLang="en-US" sz="1400">
              <a:solidFill>
                <a:srgbClr val="FFFFFF"/>
              </a:solidFill>
              <a:effectLst>
                <a:outerShdw blurRad="38100" dist="38100" dir="2700000" algn="tl">
                  <a:srgbClr val="000000"/>
                </a:outerShdw>
              </a:effectLst>
              <a:ea typeface="宋体" pitchFamily="2" charset="-122"/>
            </a:endParaRPr>
          </a:p>
        </p:txBody>
      </p:sp>
      <p:sp>
        <p:nvSpPr>
          <p:cNvPr id="78854" name="Rectangle 6"/>
          <p:cNvSpPr>
            <a:spLocks noGrp="1" noChangeArrowheads="1"/>
          </p:cNvSpPr>
          <p:nvPr>
            <p:ph type="ctrTitle"/>
          </p:nvPr>
        </p:nvSpPr>
        <p:spPr>
          <a:xfrm>
            <a:off x="685800" y="1524000"/>
            <a:ext cx="7772400" cy="1470025"/>
          </a:xfrm>
          <a:effectLst>
            <a:outerShdw dist="53882" dir="2700000" algn="ctr" rotWithShape="0">
              <a:srgbClr val="000000"/>
            </a:outerShdw>
          </a:effectLst>
        </p:spPr>
        <p:txBody>
          <a:bodyPr/>
          <a:lstStyle>
            <a:lvl1pPr>
              <a:defRPr sz="44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295400" y="3124200"/>
            <a:ext cx="6400800" cy="685800"/>
          </a:xfrm>
        </p:spPr>
        <p:txBody>
          <a:bodyPr/>
          <a:lstStyle>
            <a:lvl1pPr marL="0" indent="0" algn="ctr">
              <a:buFont typeface="Wingdings" pitchFamily="2" charset="2"/>
              <a:buNone/>
              <a:defRPr sz="2800"/>
            </a:lvl1pPr>
          </a:lstStyle>
          <a:p>
            <a:pPr lvl="0"/>
            <a:r>
              <a:rPr lang="en-US" noProof="0" smtClean="0"/>
              <a:t>Click to edit Master subtitle style</a:t>
            </a:r>
          </a:p>
        </p:txBody>
      </p:sp>
      <p:sp>
        <p:nvSpPr>
          <p:cNvPr id="20" name="Rectangle 10"/>
          <p:cNvSpPr>
            <a:spLocks noGrp="1" noChangeArrowheads="1"/>
          </p:cNvSpPr>
          <p:nvPr>
            <p:ph type="sldNum" sz="quarter" idx="10"/>
          </p:nvPr>
        </p:nvSpPr>
        <p:spPr>
          <a:xfrm>
            <a:off x="2819400" y="6262688"/>
            <a:ext cx="2133600" cy="476250"/>
          </a:xfrm>
        </p:spPr>
        <p:txBody>
          <a:bodyPr/>
          <a:lstStyle>
            <a:lvl1pPr algn="l">
              <a:defRPr>
                <a:effectLst/>
              </a:defRPr>
            </a:lvl1pPr>
          </a:lstStyle>
          <a:p>
            <a:fld id="{ECC54CCA-0045-4B74-A95C-C402997020AF}"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79558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2D1CF739-9882-4DDE-AD91-4F63BAC1411B}"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27741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4DADE0C5-CA2C-42A2-A914-5F537C16808D}"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67502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0" y="5249863"/>
            <a:ext cx="9166225" cy="1614487"/>
          </a:xfrm>
          <a:custGeom>
            <a:avLst/>
            <a:gdLst/>
            <a:ahLst/>
            <a:cxnLst>
              <a:cxn ang="0">
                <a:pos x="9" y="440"/>
              </a:cxn>
              <a:cxn ang="0">
                <a:pos x="1769" y="720"/>
              </a:cxn>
              <a:cxn ang="0">
                <a:pos x="5774" y="0"/>
              </a:cxn>
              <a:cxn ang="0">
                <a:pos x="5774" y="1017"/>
              </a:cxn>
              <a:cxn ang="0">
                <a:pos x="0" y="1013"/>
              </a:cxn>
              <a:cxn ang="0">
                <a:pos x="9" y="440"/>
              </a:cxn>
            </a:cxnLst>
            <a:rect l="0" t="0" r="r" b="b"/>
            <a:pathLst>
              <a:path w="5774" h="1017">
                <a:moveTo>
                  <a:pt x="9" y="440"/>
                </a:moveTo>
                <a:cubicBezTo>
                  <a:pt x="27" y="414"/>
                  <a:pt x="757" y="672"/>
                  <a:pt x="1769" y="720"/>
                </a:cubicBezTo>
                <a:cubicBezTo>
                  <a:pt x="2781" y="767"/>
                  <a:pt x="4179" y="613"/>
                  <a:pt x="5774" y="0"/>
                </a:cubicBezTo>
                <a:lnTo>
                  <a:pt x="5774" y="1017"/>
                </a:lnTo>
                <a:lnTo>
                  <a:pt x="0" y="1013"/>
                </a:lnTo>
                <a:lnTo>
                  <a:pt x="9" y="440"/>
                </a:lnTo>
                <a:close/>
              </a:path>
            </a:pathLst>
          </a:custGeom>
          <a:gradFill rotWithShape="1">
            <a:gsLst>
              <a:gs pos="0">
                <a:schemeClr val="bg1"/>
              </a:gs>
              <a:gs pos="100000">
                <a:schemeClr val="hlink"/>
              </a:gs>
            </a:gsLst>
            <a:lin ang="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3075" name="Rectangle 3"/>
          <p:cNvSpPr>
            <a:spLocks noGrp="1" noChangeArrowheads="1"/>
          </p:cNvSpPr>
          <p:nvPr>
            <p:ph type="title"/>
          </p:nvPr>
        </p:nvSpPr>
        <p:spPr>
          <a:xfrm>
            <a:off x="685800" y="2130425"/>
            <a:ext cx="7772400" cy="1470025"/>
          </a:xfrm>
        </p:spPr>
        <p:txBody>
          <a:bodyPr/>
          <a:lstStyle>
            <a:lvl1pPr>
              <a:defRPr sz="7200" smtClean="0"/>
            </a:lvl1pPr>
          </a:lstStyle>
          <a:p>
            <a:pPr lvl="0"/>
            <a:r>
              <a:rPr lang="en-US" noProof="0" smtClean="0"/>
              <a:t>Click to edit Master title style</a:t>
            </a:r>
          </a:p>
        </p:txBody>
      </p:sp>
      <p:sp>
        <p:nvSpPr>
          <p:cNvPr id="3076" name="Rectangle 4"/>
          <p:cNvSpPr>
            <a:spLocks noGrp="1" noChangeArrowheads="1"/>
          </p:cNvSpPr>
          <p:nvPr>
            <p:ph type="body" idx="1"/>
          </p:nvPr>
        </p:nvSpPr>
        <p:spPr>
          <a:xfrm>
            <a:off x="1371600" y="3886200"/>
            <a:ext cx="6400800" cy="1752600"/>
          </a:xfrm>
        </p:spPr>
        <p:txBody>
          <a:bodyPr/>
          <a:lstStyle>
            <a:lvl1pPr marL="0" indent="0" algn="ctr">
              <a:buFont typeface="Wingdings" pitchFamily="2" charset="2"/>
              <a:buNone/>
              <a:defRPr smtClean="0"/>
            </a:lvl1pPr>
          </a:lstStyle>
          <a:p>
            <a:pPr lvl="0"/>
            <a:r>
              <a:rPr lang="en-US" noProof="0" smtClean="0"/>
              <a:t>Click to edit Master subtitle style</a:t>
            </a:r>
          </a:p>
        </p:txBody>
      </p:sp>
    </p:spTree>
    <p:extLst>
      <p:ext uri="{BB962C8B-B14F-4D97-AF65-F5344CB8AC3E}">
        <p14:creationId xmlns:p14="http://schemas.microsoft.com/office/powerpoint/2010/main" val="300232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1219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479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p:txBody>
          <a:bodyPr/>
          <a:lstStyle>
            <a:lvl1pPr>
              <a:defRPr/>
            </a:lvl1pPr>
          </a:lstStyle>
          <a:p>
            <a:pPr>
              <a:defRPr/>
            </a:pPr>
            <a:fld id="{5767E603-488C-4C24-BA6A-940D09C064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65478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76375"/>
            <a:ext cx="40386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76375"/>
            <a:ext cx="40386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sldNum" sz="quarter" idx="10"/>
          </p:nvPr>
        </p:nvSpPr>
        <p:spPr/>
        <p:txBody>
          <a:bodyPr/>
          <a:lstStyle>
            <a:lvl1pPr>
              <a:defRPr/>
            </a:lvl1pPr>
          </a:lstStyle>
          <a:p>
            <a:pPr>
              <a:defRPr/>
            </a:pPr>
            <a:fld id="{F6CE2AD7-FC79-4BA1-BA35-20300A45114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9350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a:lvl1pPr>
          </a:lstStyle>
          <a:p>
            <a:pPr>
              <a:defRPr/>
            </a:pPr>
            <a:fld id="{AAA502F3-A8F6-49A3-89A1-544E963434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2580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8458200" y="6477000"/>
            <a:ext cx="533400" cy="381000"/>
          </a:xfrm>
        </p:spPr>
        <p:txBody>
          <a:bodyPr/>
          <a:lstStyle>
            <a:lvl1pPr>
              <a:defRPr/>
            </a:lvl1pPr>
          </a:lstStyle>
          <a:p>
            <a:pPr>
              <a:defRPr/>
            </a:pPr>
            <a:fld id="{72B66DC6-4084-4E99-9145-016D579D5F0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44898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vl1pPr>
          </a:lstStyle>
          <a:p>
            <a:pPr>
              <a:defRPr/>
            </a:pPr>
            <a:fld id="{3D904BDA-92EF-4089-B42F-757B175B9E4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11661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19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229600" cy="4479925"/>
          </a:xfrm>
        </p:spPr>
        <p:txBody>
          <a:bodyPr/>
          <a:lstStyle/>
          <a:p>
            <a:pPr lvl="0"/>
            <a:endParaRPr lang="en-US" noProof="0" smtClean="0"/>
          </a:p>
        </p:txBody>
      </p:sp>
      <p:sp>
        <p:nvSpPr>
          <p:cNvPr id="4" name="Rectangle 5"/>
          <p:cNvSpPr>
            <a:spLocks noGrp="1" noChangeArrowheads="1"/>
          </p:cNvSpPr>
          <p:nvPr>
            <p:ph type="sldNum" sz="quarter" idx="10"/>
          </p:nvPr>
        </p:nvSpPr>
        <p:spPr/>
        <p:txBody>
          <a:bodyPr/>
          <a:lstStyle>
            <a:lvl1pPr>
              <a:defRPr/>
            </a:lvl1pPr>
          </a:lstStyle>
          <a:p>
            <a:pPr>
              <a:defRPr/>
            </a:pPr>
            <a:fld id="{D87C3E2D-B349-45DE-A7A9-5B2D18CEBA6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1459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479925"/>
          </a:xfrm>
        </p:spPr>
        <p:txBody>
          <a:bodyPr/>
          <a:lstStyle/>
          <a:p>
            <a:pPr lvl="0"/>
            <a:endParaRPr lang="en-US" noProof="0" smtClean="0"/>
          </a:p>
        </p:txBody>
      </p:sp>
      <p:sp>
        <p:nvSpPr>
          <p:cNvPr id="4" name="Rectangle 5"/>
          <p:cNvSpPr>
            <a:spLocks noGrp="1" noChangeArrowheads="1"/>
          </p:cNvSpPr>
          <p:nvPr>
            <p:ph type="sldNum" sz="quarter" idx="10"/>
          </p:nvPr>
        </p:nvSpPr>
        <p:spPr/>
        <p:txBody>
          <a:bodyPr/>
          <a:lstStyle>
            <a:lvl1pPr>
              <a:defRPr/>
            </a:lvl1pPr>
          </a:lstStyle>
          <a:p>
            <a:pPr>
              <a:defRPr/>
            </a:pPr>
            <a:fld id="{629BEB51-E7A3-4E20-9CB5-8F5FCD99267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1324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76400"/>
            <a:ext cx="8229600"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sldNum" sz="quarter" idx="10"/>
          </p:nvPr>
        </p:nvSpPr>
        <p:spPr>
          <a:ln/>
        </p:spPr>
        <p:txBody>
          <a:bodyPr/>
          <a:lstStyle>
            <a:lvl1pPr>
              <a:defRPr/>
            </a:lvl1pPr>
          </a:lstStyle>
          <a:p>
            <a:fld id="{A8E43A7C-CCF1-4171-9F93-A4928B72E81E}"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316371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7000"/>
            <a:ext cx="8229600" cy="580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p:txBody>
          <a:bodyPr/>
          <a:lstStyle>
            <a:lvl1pPr>
              <a:defRPr/>
            </a:lvl1pPr>
          </a:lstStyle>
          <a:p>
            <a:pPr>
              <a:defRPr/>
            </a:pPr>
            <a:fld id="{7D8FDD49-898C-4948-8B09-A27340A7DFC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2072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DA05421B-DBB7-4494-90DE-86BF9D818D09}"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24983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fld id="{540F6C78-658F-467A-B557-76F51C901721}"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03872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fld id="{EEB98A7C-DAFD-46F9-8DF7-3670B952E6BF}"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52211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fld id="{77D7D897-AC14-44D4-A745-DD161866A817}"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63404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F16EA1CF-6DD1-4E95-87A2-E7AC2E6B72A4}"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48821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2031FBA5-E5DA-424A-BE26-5E57501E51E3}"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99149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BA945D92-28F1-4D71-A450-E5017597C91B}"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116879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rgbClr val="000066"/>
            </a:gs>
            <a:gs pos="100000">
              <a:srgbClr val="127CCC"/>
            </a:gs>
          </a:gsLst>
          <a:lin ang="5400000" scaled="1"/>
        </a:gradFill>
        <a:effectLst/>
      </p:bgPr>
    </p:bg>
    <p:spTree>
      <p:nvGrpSpPr>
        <p:cNvPr id="1" name=""/>
        <p:cNvGrpSpPr/>
        <p:nvPr/>
      </p:nvGrpSpPr>
      <p:grpSpPr>
        <a:xfrm>
          <a:off x="0" y="0"/>
          <a:ext cx="0" cy="0"/>
          <a:chOff x="0" y="0"/>
          <a:chExt cx="0" cy="0"/>
        </a:xfrm>
      </p:grpSpPr>
      <p:sp>
        <p:nvSpPr>
          <p:cNvPr id="1027" name="Freeform 5"/>
          <p:cNvSpPr>
            <a:spLocks/>
          </p:cNvSpPr>
          <p:nvPr userDrawn="1"/>
        </p:nvSpPr>
        <p:spPr bwMode="gray">
          <a:xfrm>
            <a:off x="-15875" y="5249863"/>
            <a:ext cx="9166225" cy="1614487"/>
          </a:xfrm>
          <a:custGeom>
            <a:avLst/>
            <a:gdLst>
              <a:gd name="T0" fmla="*/ 14288 w 5774"/>
              <a:gd name="T1" fmla="*/ 698500 h 1017"/>
              <a:gd name="T2" fmla="*/ 2808288 w 5774"/>
              <a:gd name="T3" fmla="*/ 1143000 h 1017"/>
              <a:gd name="T4" fmla="*/ 9166225 w 5774"/>
              <a:gd name="T5" fmla="*/ 0 h 1017"/>
              <a:gd name="T6" fmla="*/ 9166225 w 5774"/>
              <a:gd name="T7" fmla="*/ 1614487 h 1017"/>
              <a:gd name="T8" fmla="*/ 0 w 5774"/>
              <a:gd name="T9" fmla="*/ 1608137 h 1017"/>
              <a:gd name="T10" fmla="*/ 14288 w 5774"/>
              <a:gd name="T11" fmla="*/ 698500 h 10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4" h="1017">
                <a:moveTo>
                  <a:pt x="9" y="440"/>
                </a:moveTo>
                <a:cubicBezTo>
                  <a:pt x="27" y="414"/>
                  <a:pt x="757" y="672"/>
                  <a:pt x="1769" y="720"/>
                </a:cubicBezTo>
                <a:cubicBezTo>
                  <a:pt x="2781" y="767"/>
                  <a:pt x="4179" y="613"/>
                  <a:pt x="5774" y="0"/>
                </a:cubicBezTo>
                <a:lnTo>
                  <a:pt x="5774" y="1017"/>
                </a:lnTo>
                <a:lnTo>
                  <a:pt x="0" y="1013"/>
                </a:lnTo>
                <a:lnTo>
                  <a:pt x="9" y="440"/>
                </a:lnTo>
                <a:close/>
              </a:path>
            </a:pathLst>
          </a:custGeom>
          <a:gradFill rotWithShape="1">
            <a:gsLst>
              <a:gs pos="0">
                <a:schemeClr val="bg1"/>
              </a:gs>
              <a:gs pos="100000">
                <a:schemeClr val="hlink"/>
              </a:gs>
            </a:gsLst>
            <a:lin ang="0" scaled="1"/>
          </a:gradFill>
          <a:ln w="9525">
            <a:noFill/>
            <a:round/>
            <a:headEnd/>
            <a:tailEnd/>
          </a:ln>
          <a:effectLst/>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28" name="Rectangle 6"/>
          <p:cNvSpPr>
            <a:spLocks noGrp="1" noChangeArrowheads="1"/>
          </p:cNvSpPr>
          <p:nvPr>
            <p:ph type="title"/>
          </p:nvPr>
        </p:nvSpPr>
        <p:spPr bwMode="auto">
          <a:xfrm>
            <a:off x="457200" y="381000"/>
            <a:ext cx="8229600" cy="1219200"/>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a:t>
            </a:r>
            <a:br>
              <a:rPr lang="en-US" smtClean="0"/>
            </a:br>
            <a:r>
              <a:rPr lang="en-US" smtClean="0"/>
              <a:t>title style</a:t>
            </a:r>
          </a:p>
        </p:txBody>
      </p:sp>
      <p:sp>
        <p:nvSpPr>
          <p:cNvPr id="77831" name="Rectangle 7"/>
          <p:cNvSpPr>
            <a:spLocks noGrp="1" noChangeArrowheads="1"/>
          </p:cNvSpPr>
          <p:nvPr>
            <p:ph type="body" idx="1"/>
          </p:nvPr>
        </p:nvSpPr>
        <p:spPr bwMode="auto">
          <a:xfrm>
            <a:off x="457200" y="1676400"/>
            <a:ext cx="8229600" cy="40386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7834" name="Rectangle 10"/>
          <p:cNvSpPr>
            <a:spLocks noGrp="1" noChangeArrowheads="1"/>
          </p:cNvSpPr>
          <p:nvPr>
            <p:ph type="sldNum" sz="quarter" idx="4"/>
          </p:nvPr>
        </p:nvSpPr>
        <p:spPr bwMode="white">
          <a:xfrm>
            <a:off x="6553200" y="632460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400">
                <a:effectLst>
                  <a:outerShdw blurRad="38100" dist="38100" dir="2700000" algn="tl">
                    <a:srgbClr val="000000"/>
                  </a:outerShdw>
                </a:effectLst>
              </a:defRPr>
            </a:lvl1pPr>
          </a:lstStyle>
          <a:p>
            <a:pPr fontAlgn="base">
              <a:spcAft>
                <a:spcPct val="0"/>
              </a:spcAft>
            </a:pPr>
            <a:fld id="{B0398156-DD3C-437D-B3B4-A927A1398E46}" type="slidenum">
              <a:rPr lang="zh-CN" altLang="en-US">
                <a:solidFill>
                  <a:srgbClr val="FFFFFF"/>
                </a:solidFill>
                <a:ea typeface="宋体" pitchFamily="2" charset="-122"/>
              </a:rPr>
              <a:pPr fontAlgn="base">
                <a:spcAft>
                  <a:spcPct val="0"/>
                </a:spcAft>
              </a:pPr>
              <a:t>‹#›</a:t>
            </a:fld>
            <a:endParaRPr lang="en-US" altLang="zh-CN">
              <a:solidFill>
                <a:srgbClr val="FFFFFF"/>
              </a:solidFill>
              <a:ea typeface="宋体" pitchFamily="2" charset="-122"/>
            </a:endParaRPr>
          </a:p>
        </p:txBody>
      </p:sp>
      <p:grpSp>
        <p:nvGrpSpPr>
          <p:cNvPr id="1030" name="Group 11"/>
          <p:cNvGrpSpPr>
            <a:grpSpLocks/>
          </p:cNvGrpSpPr>
          <p:nvPr/>
        </p:nvGrpSpPr>
        <p:grpSpPr bwMode="auto">
          <a:xfrm>
            <a:off x="381000" y="6324600"/>
            <a:ext cx="1524000" cy="266700"/>
            <a:chOff x="523" y="2653"/>
            <a:chExt cx="4752" cy="832"/>
          </a:xfrm>
        </p:grpSpPr>
        <p:sp>
          <p:nvSpPr>
            <p:cNvPr id="1032" name="Freeform 12"/>
            <p:cNvSpPr>
              <a:spLocks/>
            </p:cNvSpPr>
            <p:nvPr/>
          </p:nvSpPr>
          <p:spPr bwMode="auto">
            <a:xfrm>
              <a:off x="523" y="2653"/>
              <a:ext cx="4752" cy="832"/>
            </a:xfrm>
            <a:custGeom>
              <a:avLst/>
              <a:gdLst>
                <a:gd name="T0" fmla="*/ 755 w 8188"/>
                <a:gd name="T1" fmla="*/ 783 h 1430"/>
                <a:gd name="T2" fmla="*/ 572 w 8188"/>
                <a:gd name="T3" fmla="*/ 751 h 1430"/>
                <a:gd name="T4" fmla="*/ 387 w 8188"/>
                <a:gd name="T5" fmla="*/ 704 h 1430"/>
                <a:gd name="T6" fmla="*/ 234 w 8188"/>
                <a:gd name="T7" fmla="*/ 653 h 1430"/>
                <a:gd name="T8" fmla="*/ 140 w 8188"/>
                <a:gd name="T9" fmla="*/ 604 h 1430"/>
                <a:gd name="T10" fmla="*/ 70 w 8188"/>
                <a:gd name="T11" fmla="*/ 546 h 1430"/>
                <a:gd name="T12" fmla="*/ 28 w 8188"/>
                <a:gd name="T13" fmla="*/ 493 h 1430"/>
                <a:gd name="T14" fmla="*/ 8 w 8188"/>
                <a:gd name="T15" fmla="*/ 448 h 1430"/>
                <a:gd name="T16" fmla="*/ 0 w 8188"/>
                <a:gd name="T17" fmla="*/ 401 h 1430"/>
                <a:gd name="T18" fmla="*/ 3 w 8188"/>
                <a:gd name="T19" fmla="*/ 354 h 1430"/>
                <a:gd name="T20" fmla="*/ 22 w 8188"/>
                <a:gd name="T21" fmla="*/ 306 h 1430"/>
                <a:gd name="T22" fmla="*/ 53 w 8188"/>
                <a:gd name="T23" fmla="*/ 261 h 1430"/>
                <a:gd name="T24" fmla="*/ 121 w 8188"/>
                <a:gd name="T25" fmla="*/ 197 h 1430"/>
                <a:gd name="T26" fmla="*/ 190 w 8188"/>
                <a:gd name="T27" fmla="*/ 150 h 1430"/>
                <a:gd name="T28" fmla="*/ 311 w 8188"/>
                <a:gd name="T29" fmla="*/ 89 h 1430"/>
                <a:gd name="T30" fmla="*/ 430 w 8188"/>
                <a:gd name="T31" fmla="*/ 49 h 1430"/>
                <a:gd name="T32" fmla="*/ 593 w 8188"/>
                <a:gd name="T33" fmla="*/ 14 h 1430"/>
                <a:gd name="T34" fmla="*/ 695 w 8188"/>
                <a:gd name="T35" fmla="*/ 0 h 1430"/>
                <a:gd name="T36" fmla="*/ 554 w 8188"/>
                <a:gd name="T37" fmla="*/ 37 h 1430"/>
                <a:gd name="T38" fmla="*/ 423 w 8188"/>
                <a:gd name="T39" fmla="*/ 81 h 1430"/>
                <a:gd name="T40" fmla="*/ 312 w 8188"/>
                <a:gd name="T41" fmla="*/ 132 h 1430"/>
                <a:gd name="T42" fmla="*/ 237 w 8188"/>
                <a:gd name="T43" fmla="*/ 179 h 1430"/>
                <a:gd name="T44" fmla="*/ 193 w 8188"/>
                <a:gd name="T45" fmla="*/ 219 h 1430"/>
                <a:gd name="T46" fmla="*/ 164 w 8188"/>
                <a:gd name="T47" fmla="*/ 262 h 1430"/>
                <a:gd name="T48" fmla="*/ 145 w 8188"/>
                <a:gd name="T49" fmla="*/ 307 h 1430"/>
                <a:gd name="T50" fmla="*/ 135 w 8188"/>
                <a:gd name="T51" fmla="*/ 353 h 1430"/>
                <a:gd name="T52" fmla="*/ 136 w 8188"/>
                <a:gd name="T53" fmla="*/ 382 h 1430"/>
                <a:gd name="T54" fmla="*/ 142 w 8188"/>
                <a:gd name="T55" fmla="*/ 412 h 1430"/>
                <a:gd name="T56" fmla="*/ 161 w 8188"/>
                <a:gd name="T57" fmla="*/ 449 h 1430"/>
                <a:gd name="T58" fmla="*/ 201 w 8188"/>
                <a:gd name="T59" fmla="*/ 491 h 1430"/>
                <a:gd name="T60" fmla="*/ 262 w 8188"/>
                <a:gd name="T61" fmla="*/ 531 h 1430"/>
                <a:gd name="T62" fmla="*/ 347 w 8188"/>
                <a:gd name="T63" fmla="*/ 568 h 1430"/>
                <a:gd name="T64" fmla="*/ 458 w 8188"/>
                <a:gd name="T65" fmla="*/ 602 h 1430"/>
                <a:gd name="T66" fmla="*/ 653 w 8188"/>
                <a:gd name="T67" fmla="*/ 641 h 1430"/>
                <a:gd name="T68" fmla="*/ 870 w 8188"/>
                <a:gd name="T69" fmla="*/ 667 h 1430"/>
                <a:gd name="T70" fmla="*/ 1128 w 8188"/>
                <a:gd name="T71" fmla="*/ 685 h 1430"/>
                <a:gd name="T72" fmla="*/ 1385 w 8188"/>
                <a:gd name="T73" fmla="*/ 689 h 1430"/>
                <a:gd name="T74" fmla="*/ 1642 w 8188"/>
                <a:gd name="T75" fmla="*/ 684 h 1430"/>
                <a:gd name="T76" fmla="*/ 2038 w 8188"/>
                <a:gd name="T77" fmla="*/ 655 h 1430"/>
                <a:gd name="T78" fmla="*/ 2454 w 8188"/>
                <a:gd name="T79" fmla="*/ 607 h 1430"/>
                <a:gd name="T80" fmla="*/ 3024 w 8188"/>
                <a:gd name="T81" fmla="*/ 528 h 1430"/>
                <a:gd name="T82" fmla="*/ 3416 w 8188"/>
                <a:gd name="T83" fmla="*/ 464 h 1430"/>
                <a:gd name="T84" fmla="*/ 3638 w 8188"/>
                <a:gd name="T85" fmla="*/ 417 h 1430"/>
                <a:gd name="T86" fmla="*/ 3921 w 8188"/>
                <a:gd name="T87" fmla="*/ 340 h 1430"/>
                <a:gd name="T88" fmla="*/ 3941 w 8188"/>
                <a:gd name="T89" fmla="*/ 168 h 1430"/>
                <a:gd name="T90" fmla="*/ 4119 w 8188"/>
                <a:gd name="T91" fmla="*/ 684 h 1430"/>
                <a:gd name="T92" fmla="*/ 3941 w 8188"/>
                <a:gd name="T93" fmla="*/ 570 h 1430"/>
                <a:gd name="T94" fmla="*/ 3505 w 8188"/>
                <a:gd name="T95" fmla="*/ 662 h 1430"/>
                <a:gd name="T96" fmla="*/ 3084 w 8188"/>
                <a:gd name="T97" fmla="*/ 734 h 1430"/>
                <a:gd name="T98" fmla="*/ 2782 w 8188"/>
                <a:gd name="T99" fmla="*/ 775 h 1430"/>
                <a:gd name="T100" fmla="*/ 2479 w 8188"/>
                <a:gd name="T101" fmla="*/ 804 h 1430"/>
                <a:gd name="T102" fmla="*/ 2054 w 8188"/>
                <a:gd name="T103" fmla="*/ 824 h 1430"/>
                <a:gd name="T104" fmla="*/ 1635 w 8188"/>
                <a:gd name="T105" fmla="*/ 832 h 1430"/>
                <a:gd name="T106" fmla="*/ 1259 w 8188"/>
                <a:gd name="T107" fmla="*/ 827 h 1430"/>
                <a:gd name="T108" fmla="*/ 994 w 8188"/>
                <a:gd name="T109" fmla="*/ 812 h 1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88" h="1430">
                  <a:moveTo>
                    <a:pt x="1557" y="1381"/>
                  </a:moveTo>
                  <a:lnTo>
                    <a:pt x="1301" y="1346"/>
                  </a:lnTo>
                  <a:lnTo>
                    <a:pt x="1175" y="1327"/>
                  </a:lnTo>
                  <a:lnTo>
                    <a:pt x="986" y="1291"/>
                  </a:lnTo>
                  <a:lnTo>
                    <a:pt x="860" y="1262"/>
                  </a:lnTo>
                  <a:lnTo>
                    <a:pt x="666" y="1210"/>
                  </a:lnTo>
                  <a:lnTo>
                    <a:pt x="499" y="1158"/>
                  </a:lnTo>
                  <a:lnTo>
                    <a:pt x="403" y="1123"/>
                  </a:lnTo>
                  <a:lnTo>
                    <a:pt x="318" y="1081"/>
                  </a:lnTo>
                  <a:lnTo>
                    <a:pt x="242" y="1038"/>
                  </a:lnTo>
                  <a:lnTo>
                    <a:pt x="176" y="989"/>
                  </a:lnTo>
                  <a:lnTo>
                    <a:pt x="120" y="938"/>
                  </a:lnTo>
                  <a:lnTo>
                    <a:pt x="73" y="884"/>
                  </a:lnTo>
                  <a:lnTo>
                    <a:pt x="48" y="847"/>
                  </a:lnTo>
                  <a:lnTo>
                    <a:pt x="29" y="809"/>
                  </a:lnTo>
                  <a:lnTo>
                    <a:pt x="14" y="770"/>
                  </a:lnTo>
                  <a:lnTo>
                    <a:pt x="4" y="731"/>
                  </a:lnTo>
                  <a:lnTo>
                    <a:pt x="0" y="690"/>
                  </a:lnTo>
                  <a:lnTo>
                    <a:pt x="0" y="649"/>
                  </a:lnTo>
                  <a:lnTo>
                    <a:pt x="6" y="608"/>
                  </a:lnTo>
                  <a:lnTo>
                    <a:pt x="18" y="566"/>
                  </a:lnTo>
                  <a:lnTo>
                    <a:pt x="38" y="526"/>
                  </a:lnTo>
                  <a:lnTo>
                    <a:pt x="62" y="487"/>
                  </a:lnTo>
                  <a:lnTo>
                    <a:pt x="92" y="448"/>
                  </a:lnTo>
                  <a:lnTo>
                    <a:pt x="146" y="393"/>
                  </a:lnTo>
                  <a:lnTo>
                    <a:pt x="208" y="338"/>
                  </a:lnTo>
                  <a:lnTo>
                    <a:pt x="277" y="289"/>
                  </a:lnTo>
                  <a:lnTo>
                    <a:pt x="327" y="258"/>
                  </a:lnTo>
                  <a:lnTo>
                    <a:pt x="430" y="201"/>
                  </a:lnTo>
                  <a:lnTo>
                    <a:pt x="536" y="153"/>
                  </a:lnTo>
                  <a:lnTo>
                    <a:pt x="639" y="114"/>
                  </a:lnTo>
                  <a:lnTo>
                    <a:pt x="741" y="84"/>
                  </a:lnTo>
                  <a:lnTo>
                    <a:pt x="889" y="48"/>
                  </a:lnTo>
                  <a:lnTo>
                    <a:pt x="1021" y="24"/>
                  </a:lnTo>
                  <a:lnTo>
                    <a:pt x="1185" y="1"/>
                  </a:lnTo>
                  <a:lnTo>
                    <a:pt x="1198" y="0"/>
                  </a:lnTo>
                  <a:lnTo>
                    <a:pt x="1079" y="27"/>
                  </a:lnTo>
                  <a:lnTo>
                    <a:pt x="954" y="63"/>
                  </a:lnTo>
                  <a:lnTo>
                    <a:pt x="805" y="111"/>
                  </a:lnTo>
                  <a:lnTo>
                    <a:pt x="728" y="140"/>
                  </a:lnTo>
                  <a:lnTo>
                    <a:pt x="612" y="190"/>
                  </a:lnTo>
                  <a:lnTo>
                    <a:pt x="538" y="227"/>
                  </a:lnTo>
                  <a:lnTo>
                    <a:pt x="470" y="266"/>
                  </a:lnTo>
                  <a:lnTo>
                    <a:pt x="408" y="307"/>
                  </a:lnTo>
                  <a:lnTo>
                    <a:pt x="355" y="352"/>
                  </a:lnTo>
                  <a:lnTo>
                    <a:pt x="332" y="376"/>
                  </a:lnTo>
                  <a:lnTo>
                    <a:pt x="312" y="401"/>
                  </a:lnTo>
                  <a:lnTo>
                    <a:pt x="282" y="451"/>
                  </a:lnTo>
                  <a:lnTo>
                    <a:pt x="258" y="502"/>
                  </a:lnTo>
                  <a:lnTo>
                    <a:pt x="249" y="527"/>
                  </a:lnTo>
                  <a:lnTo>
                    <a:pt x="236" y="580"/>
                  </a:lnTo>
                  <a:lnTo>
                    <a:pt x="232" y="606"/>
                  </a:lnTo>
                  <a:lnTo>
                    <a:pt x="231" y="632"/>
                  </a:lnTo>
                  <a:lnTo>
                    <a:pt x="234" y="657"/>
                  </a:lnTo>
                  <a:lnTo>
                    <a:pt x="238" y="683"/>
                  </a:lnTo>
                  <a:lnTo>
                    <a:pt x="245" y="708"/>
                  </a:lnTo>
                  <a:lnTo>
                    <a:pt x="256" y="733"/>
                  </a:lnTo>
                  <a:lnTo>
                    <a:pt x="277" y="771"/>
                  </a:lnTo>
                  <a:lnTo>
                    <a:pt x="307" y="808"/>
                  </a:lnTo>
                  <a:lnTo>
                    <a:pt x="347" y="844"/>
                  </a:lnTo>
                  <a:lnTo>
                    <a:pt x="394" y="880"/>
                  </a:lnTo>
                  <a:lnTo>
                    <a:pt x="451" y="913"/>
                  </a:lnTo>
                  <a:lnTo>
                    <a:pt x="518" y="945"/>
                  </a:lnTo>
                  <a:lnTo>
                    <a:pt x="598" y="976"/>
                  </a:lnTo>
                  <a:lnTo>
                    <a:pt x="688" y="1006"/>
                  </a:lnTo>
                  <a:lnTo>
                    <a:pt x="790" y="1035"/>
                  </a:lnTo>
                  <a:lnTo>
                    <a:pt x="946" y="1070"/>
                  </a:lnTo>
                  <a:lnTo>
                    <a:pt x="1125" y="1101"/>
                  </a:lnTo>
                  <a:lnTo>
                    <a:pt x="1278" y="1122"/>
                  </a:lnTo>
                  <a:lnTo>
                    <a:pt x="1499" y="1146"/>
                  </a:lnTo>
                  <a:lnTo>
                    <a:pt x="1721" y="1164"/>
                  </a:lnTo>
                  <a:lnTo>
                    <a:pt x="1943" y="1177"/>
                  </a:lnTo>
                  <a:lnTo>
                    <a:pt x="2165" y="1184"/>
                  </a:lnTo>
                  <a:lnTo>
                    <a:pt x="2386" y="1185"/>
                  </a:lnTo>
                  <a:lnTo>
                    <a:pt x="2607" y="1183"/>
                  </a:lnTo>
                  <a:lnTo>
                    <a:pt x="2829" y="1175"/>
                  </a:lnTo>
                  <a:lnTo>
                    <a:pt x="3168" y="1154"/>
                  </a:lnTo>
                  <a:lnTo>
                    <a:pt x="3512" y="1125"/>
                  </a:lnTo>
                  <a:lnTo>
                    <a:pt x="3864" y="1088"/>
                  </a:lnTo>
                  <a:lnTo>
                    <a:pt x="4228" y="1043"/>
                  </a:lnTo>
                  <a:lnTo>
                    <a:pt x="4604" y="994"/>
                  </a:lnTo>
                  <a:lnTo>
                    <a:pt x="5210" y="907"/>
                  </a:lnTo>
                  <a:lnTo>
                    <a:pt x="5576" y="852"/>
                  </a:lnTo>
                  <a:lnTo>
                    <a:pt x="5886" y="798"/>
                  </a:lnTo>
                  <a:lnTo>
                    <a:pt x="6054" y="765"/>
                  </a:lnTo>
                  <a:lnTo>
                    <a:pt x="6269" y="717"/>
                  </a:lnTo>
                  <a:lnTo>
                    <a:pt x="6533" y="648"/>
                  </a:lnTo>
                  <a:lnTo>
                    <a:pt x="6756" y="584"/>
                  </a:lnTo>
                  <a:lnTo>
                    <a:pt x="7067" y="485"/>
                  </a:lnTo>
                  <a:lnTo>
                    <a:pt x="6790" y="289"/>
                  </a:lnTo>
                  <a:lnTo>
                    <a:pt x="8188" y="285"/>
                  </a:lnTo>
                  <a:lnTo>
                    <a:pt x="7097" y="1175"/>
                  </a:lnTo>
                  <a:lnTo>
                    <a:pt x="7134" y="898"/>
                  </a:lnTo>
                  <a:lnTo>
                    <a:pt x="6791" y="980"/>
                  </a:lnTo>
                  <a:lnTo>
                    <a:pt x="6455" y="1054"/>
                  </a:lnTo>
                  <a:lnTo>
                    <a:pt x="6039" y="1137"/>
                  </a:lnTo>
                  <a:lnTo>
                    <a:pt x="5566" y="1222"/>
                  </a:lnTo>
                  <a:lnTo>
                    <a:pt x="5314" y="1262"/>
                  </a:lnTo>
                  <a:lnTo>
                    <a:pt x="5055" y="1299"/>
                  </a:lnTo>
                  <a:lnTo>
                    <a:pt x="4794" y="1332"/>
                  </a:lnTo>
                  <a:lnTo>
                    <a:pt x="4531" y="1360"/>
                  </a:lnTo>
                  <a:lnTo>
                    <a:pt x="4271" y="1382"/>
                  </a:lnTo>
                  <a:lnTo>
                    <a:pt x="3893" y="1403"/>
                  </a:lnTo>
                  <a:lnTo>
                    <a:pt x="3540" y="1416"/>
                  </a:lnTo>
                  <a:lnTo>
                    <a:pt x="3213" y="1426"/>
                  </a:lnTo>
                  <a:lnTo>
                    <a:pt x="2818" y="1430"/>
                  </a:lnTo>
                  <a:lnTo>
                    <a:pt x="2470" y="1429"/>
                  </a:lnTo>
                  <a:lnTo>
                    <a:pt x="2169" y="1422"/>
                  </a:lnTo>
                  <a:lnTo>
                    <a:pt x="1917" y="1411"/>
                  </a:lnTo>
                  <a:lnTo>
                    <a:pt x="1713" y="1396"/>
                  </a:lnTo>
                  <a:lnTo>
                    <a:pt x="1557" y="1381"/>
                  </a:lnTo>
                  <a:close/>
                </a:path>
              </a:pathLst>
            </a:custGeom>
            <a:gradFill rotWithShape="0">
              <a:gsLst>
                <a:gs pos="0">
                  <a:srgbClr val="FF0000"/>
                </a:gs>
                <a:gs pos="100000">
                  <a:srgbClr val="FFD400"/>
                </a:gs>
              </a:gsLst>
              <a:lin ang="0" scaled="1"/>
            </a:gra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3" name="Freeform 13"/>
            <p:cNvSpPr>
              <a:spLocks/>
            </p:cNvSpPr>
            <p:nvPr/>
          </p:nvSpPr>
          <p:spPr bwMode="auto">
            <a:xfrm>
              <a:off x="3181" y="2732"/>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4" name="Freeform 14"/>
            <p:cNvSpPr>
              <a:spLocks/>
            </p:cNvSpPr>
            <p:nvPr/>
          </p:nvSpPr>
          <p:spPr bwMode="auto">
            <a:xfrm>
              <a:off x="2671" y="2732"/>
              <a:ext cx="614" cy="490"/>
            </a:xfrm>
            <a:custGeom>
              <a:avLst/>
              <a:gdLst>
                <a:gd name="T0" fmla="*/ 95 w 1051"/>
                <a:gd name="T1" fmla="*/ 4 h 845"/>
                <a:gd name="T2" fmla="*/ 90 w 1051"/>
                <a:gd name="T3" fmla="*/ 33 h 845"/>
                <a:gd name="T4" fmla="*/ 80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9 w 1051"/>
                <a:gd name="T37" fmla="*/ 415 h 845"/>
                <a:gd name="T38" fmla="*/ 547 w 1051"/>
                <a:gd name="T39" fmla="*/ 373 h 845"/>
                <a:gd name="T40" fmla="*/ 577 w 1051"/>
                <a:gd name="T41" fmla="*/ 325 h 845"/>
                <a:gd name="T42" fmla="*/ 598 w 1051"/>
                <a:gd name="T43" fmla="*/ 271 h 845"/>
                <a:gd name="T44" fmla="*/ 609 w 1051"/>
                <a:gd name="T45" fmla="*/ 209 h 845"/>
                <a:gd name="T46" fmla="*/ 608 w 1051"/>
                <a:gd name="T47" fmla="*/ 148 h 845"/>
                <a:gd name="T48" fmla="*/ 590 w 1051"/>
                <a:gd name="T49" fmla="*/ 96 h 845"/>
                <a:gd name="T50" fmla="*/ 562 w 1051"/>
                <a:gd name="T51" fmla="*/ 59 h 845"/>
                <a:gd name="T52" fmla="*/ 525 w 1051"/>
                <a:gd name="T53" fmla="*/ 31 h 845"/>
                <a:gd name="T54" fmla="*/ 475 w 1051"/>
                <a:gd name="T55" fmla="*/ 13 h 845"/>
                <a:gd name="T56" fmla="*/ 412 w 1051"/>
                <a:gd name="T57" fmla="*/ 3 h 845"/>
                <a:gd name="T58" fmla="*/ 359 w 1051"/>
                <a:gd name="T59" fmla="*/ 0 h 845"/>
                <a:gd name="T60" fmla="*/ 305 w 1051"/>
                <a:gd name="T61" fmla="*/ 0 h 845"/>
                <a:gd name="T62" fmla="*/ 245 w 1051"/>
                <a:gd name="T63" fmla="*/ 0 h 845"/>
                <a:gd name="T64" fmla="*/ 165 w 1051"/>
                <a:gd name="T65" fmla="*/ 0 h 845"/>
                <a:gd name="T66" fmla="*/ 106 w 1051"/>
                <a:gd name="T67" fmla="*/ 0 h 845"/>
                <a:gd name="T68" fmla="*/ 292 w 1051"/>
                <a:gd name="T69" fmla="*/ 112 h 845"/>
                <a:gd name="T70" fmla="*/ 297 w 1051"/>
                <a:gd name="T71" fmla="*/ 112 h 845"/>
                <a:gd name="T72" fmla="*/ 330 w 1051"/>
                <a:gd name="T73" fmla="*/ 113 h 845"/>
                <a:gd name="T74" fmla="*/ 366 w 1051"/>
                <a:gd name="T75" fmla="*/ 126 h 845"/>
                <a:gd name="T76" fmla="*/ 386 w 1051"/>
                <a:gd name="T77" fmla="*/ 168 h 845"/>
                <a:gd name="T78" fmla="*/ 381 w 1051"/>
                <a:gd name="T79" fmla="*/ 241 h 845"/>
                <a:gd name="T80" fmla="*/ 356 w 1051"/>
                <a:gd name="T81" fmla="*/ 318 h 845"/>
                <a:gd name="T82" fmla="*/ 320 w 1051"/>
                <a:gd name="T83" fmla="*/ 363 h 845"/>
                <a:gd name="T84" fmla="*/ 276 w 1051"/>
                <a:gd name="T85" fmla="*/ 376 h 845"/>
                <a:gd name="T86" fmla="*/ 241 w 1051"/>
                <a:gd name="T87" fmla="*/ 369 h 845"/>
                <a:gd name="T88" fmla="*/ 252 w 1051"/>
                <a:gd name="T89" fmla="*/ 320 h 845"/>
                <a:gd name="T90" fmla="*/ 266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5" name="Freeform 15"/>
            <p:cNvSpPr>
              <a:spLocks/>
            </p:cNvSpPr>
            <p:nvPr/>
          </p:nvSpPr>
          <p:spPr bwMode="auto">
            <a:xfrm>
              <a:off x="3815" y="2722"/>
              <a:ext cx="589" cy="515"/>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6" name="Freeform 16"/>
            <p:cNvSpPr>
              <a:spLocks/>
            </p:cNvSpPr>
            <p:nvPr/>
          </p:nvSpPr>
          <p:spPr bwMode="auto">
            <a:xfrm>
              <a:off x="978" y="2722"/>
              <a:ext cx="549" cy="515"/>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7" name="Freeform 17"/>
            <p:cNvSpPr>
              <a:spLocks/>
            </p:cNvSpPr>
            <p:nvPr/>
          </p:nvSpPr>
          <p:spPr bwMode="auto">
            <a:xfrm>
              <a:off x="1439" y="2732"/>
              <a:ext cx="639" cy="490"/>
            </a:xfrm>
            <a:custGeom>
              <a:avLst/>
              <a:gdLst>
                <a:gd name="T0" fmla="*/ 271 w 1095"/>
                <a:gd name="T1" fmla="*/ 3 h 845"/>
                <a:gd name="T2" fmla="*/ 259 w 1095"/>
                <a:gd name="T3" fmla="*/ 25 h 845"/>
                <a:gd name="T4" fmla="*/ 237 w 1095"/>
                <a:gd name="T5" fmla="*/ 64 h 845"/>
                <a:gd name="T6" fmla="*/ 208 w 1095"/>
                <a:gd name="T7" fmla="*/ 117 h 845"/>
                <a:gd name="T8" fmla="*/ 173 w 1095"/>
                <a:gd name="T9" fmla="*/ 179 h 845"/>
                <a:gd name="T10" fmla="*/ 137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6 w 1095"/>
                <a:gd name="T31" fmla="*/ 432 h 845"/>
                <a:gd name="T32" fmla="*/ 262 w 1095"/>
                <a:gd name="T33" fmla="*/ 411 h 845"/>
                <a:gd name="T34" fmla="*/ 349 w 1095"/>
                <a:gd name="T35" fmla="*/ 411 h 845"/>
                <a:gd name="T36" fmla="*/ 405 w 1095"/>
                <a:gd name="T37" fmla="*/ 411 h 845"/>
                <a:gd name="T38" fmla="*/ 409 w 1095"/>
                <a:gd name="T39" fmla="*/ 470 h 845"/>
                <a:gd name="T40" fmla="*/ 419 w 1095"/>
                <a:gd name="T41" fmla="*/ 490 h 845"/>
                <a:gd name="T42" fmla="*/ 482 w 1095"/>
                <a:gd name="T43" fmla="*/ 490 h 845"/>
                <a:gd name="T44" fmla="*/ 565 w 1095"/>
                <a:gd name="T45" fmla="*/ 490 h 845"/>
                <a:gd name="T46" fmla="*/ 627 w 1095"/>
                <a:gd name="T47" fmla="*/ 490 h 845"/>
                <a:gd name="T48" fmla="*/ 636 w 1095"/>
                <a:gd name="T49" fmla="*/ 486 h 845"/>
                <a:gd name="T50" fmla="*/ 632 w 1095"/>
                <a:gd name="T51" fmla="*/ 457 h 845"/>
                <a:gd name="T52" fmla="*/ 623 w 1095"/>
                <a:gd name="T53" fmla="*/ 406 h 845"/>
                <a:gd name="T54" fmla="*/ 613 w 1095"/>
                <a:gd name="T55" fmla="*/ 340 h 845"/>
                <a:gd name="T56" fmla="*/ 600 w 1095"/>
                <a:gd name="T57" fmla="*/ 264 h 845"/>
                <a:gd name="T58" fmla="*/ 588 w 1095"/>
                <a:gd name="T59" fmla="*/ 187 h 845"/>
                <a:gd name="T60" fmla="*/ 575 w 1095"/>
                <a:gd name="T61" fmla="*/ 116 h 845"/>
                <a:gd name="T62" fmla="*/ 565 w 1095"/>
                <a:gd name="T63" fmla="*/ 56 h 845"/>
                <a:gd name="T64" fmla="*/ 559 w 1095"/>
                <a:gd name="T65" fmla="*/ 15 h 845"/>
                <a:gd name="T66" fmla="*/ 557 w 1095"/>
                <a:gd name="T67" fmla="*/ 0 h 845"/>
                <a:gd name="T68" fmla="*/ 528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6 w 1095"/>
                <a:gd name="T89" fmla="*/ 292 h 845"/>
                <a:gd name="T90" fmla="*/ 305 w 1095"/>
                <a:gd name="T91" fmla="*/ 281 h 845"/>
                <a:gd name="T92" fmla="*/ 334 w 1095"/>
                <a:gd name="T93" fmla="*/ 220 h 845"/>
                <a:gd name="T94" fmla="*/ 368 w 1095"/>
                <a:gd name="T95" fmla="*/ 146 h 845"/>
                <a:gd name="T96" fmla="*/ 385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8" name="Freeform 18"/>
            <p:cNvSpPr>
              <a:spLocks/>
            </p:cNvSpPr>
            <p:nvPr/>
          </p:nvSpPr>
          <p:spPr bwMode="auto">
            <a:xfrm>
              <a:off x="2077" y="2732"/>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9" name="Freeform 19"/>
            <p:cNvSpPr>
              <a:spLocks/>
            </p:cNvSpPr>
            <p:nvPr/>
          </p:nvSpPr>
          <p:spPr bwMode="auto">
            <a:xfrm>
              <a:off x="3146" y="2688"/>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40" name="Freeform 20"/>
            <p:cNvSpPr>
              <a:spLocks/>
            </p:cNvSpPr>
            <p:nvPr/>
          </p:nvSpPr>
          <p:spPr bwMode="auto">
            <a:xfrm>
              <a:off x="2642" y="2688"/>
              <a:ext cx="609" cy="490"/>
            </a:xfrm>
            <a:custGeom>
              <a:avLst/>
              <a:gdLst>
                <a:gd name="T0" fmla="*/ 95 w 1051"/>
                <a:gd name="T1" fmla="*/ 4 h 845"/>
                <a:gd name="T2" fmla="*/ 90 w 1051"/>
                <a:gd name="T3" fmla="*/ 33 h 845"/>
                <a:gd name="T4" fmla="*/ 79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8 w 1051"/>
                <a:gd name="T37" fmla="*/ 415 h 845"/>
                <a:gd name="T38" fmla="*/ 546 w 1051"/>
                <a:gd name="T39" fmla="*/ 373 h 845"/>
                <a:gd name="T40" fmla="*/ 576 w 1051"/>
                <a:gd name="T41" fmla="*/ 325 h 845"/>
                <a:gd name="T42" fmla="*/ 597 w 1051"/>
                <a:gd name="T43" fmla="*/ 271 h 845"/>
                <a:gd name="T44" fmla="*/ 608 w 1051"/>
                <a:gd name="T45" fmla="*/ 209 h 845"/>
                <a:gd name="T46" fmla="*/ 607 w 1051"/>
                <a:gd name="T47" fmla="*/ 148 h 845"/>
                <a:gd name="T48" fmla="*/ 589 w 1051"/>
                <a:gd name="T49" fmla="*/ 96 h 845"/>
                <a:gd name="T50" fmla="*/ 561 w 1051"/>
                <a:gd name="T51" fmla="*/ 59 h 845"/>
                <a:gd name="T52" fmla="*/ 524 w 1051"/>
                <a:gd name="T53" fmla="*/ 31 h 845"/>
                <a:gd name="T54" fmla="*/ 474 w 1051"/>
                <a:gd name="T55" fmla="*/ 13 h 845"/>
                <a:gd name="T56" fmla="*/ 411 w 1051"/>
                <a:gd name="T57" fmla="*/ 3 h 845"/>
                <a:gd name="T58" fmla="*/ 359 w 1051"/>
                <a:gd name="T59" fmla="*/ 0 h 845"/>
                <a:gd name="T60" fmla="*/ 304 w 1051"/>
                <a:gd name="T61" fmla="*/ 0 h 845"/>
                <a:gd name="T62" fmla="*/ 245 w 1051"/>
                <a:gd name="T63" fmla="*/ 0 h 845"/>
                <a:gd name="T64" fmla="*/ 165 w 1051"/>
                <a:gd name="T65" fmla="*/ 0 h 845"/>
                <a:gd name="T66" fmla="*/ 105 w 1051"/>
                <a:gd name="T67" fmla="*/ 0 h 845"/>
                <a:gd name="T68" fmla="*/ 291 w 1051"/>
                <a:gd name="T69" fmla="*/ 112 h 845"/>
                <a:gd name="T70" fmla="*/ 297 w 1051"/>
                <a:gd name="T71" fmla="*/ 112 h 845"/>
                <a:gd name="T72" fmla="*/ 329 w 1051"/>
                <a:gd name="T73" fmla="*/ 113 h 845"/>
                <a:gd name="T74" fmla="*/ 366 w 1051"/>
                <a:gd name="T75" fmla="*/ 126 h 845"/>
                <a:gd name="T76" fmla="*/ 385 w 1051"/>
                <a:gd name="T77" fmla="*/ 168 h 845"/>
                <a:gd name="T78" fmla="*/ 380 w 1051"/>
                <a:gd name="T79" fmla="*/ 241 h 845"/>
                <a:gd name="T80" fmla="*/ 356 w 1051"/>
                <a:gd name="T81" fmla="*/ 318 h 845"/>
                <a:gd name="T82" fmla="*/ 319 w 1051"/>
                <a:gd name="T83" fmla="*/ 363 h 845"/>
                <a:gd name="T84" fmla="*/ 276 w 1051"/>
                <a:gd name="T85" fmla="*/ 376 h 845"/>
                <a:gd name="T86" fmla="*/ 241 w 1051"/>
                <a:gd name="T87" fmla="*/ 369 h 845"/>
                <a:gd name="T88" fmla="*/ 251 w 1051"/>
                <a:gd name="T89" fmla="*/ 320 h 845"/>
                <a:gd name="T90" fmla="*/ 265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41" name="Freeform 21"/>
            <p:cNvSpPr>
              <a:spLocks/>
            </p:cNvSpPr>
            <p:nvPr/>
          </p:nvSpPr>
          <p:spPr bwMode="auto">
            <a:xfrm>
              <a:off x="3785" y="2673"/>
              <a:ext cx="584" cy="520"/>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42" name="Freeform 22"/>
            <p:cNvSpPr>
              <a:spLocks/>
            </p:cNvSpPr>
            <p:nvPr/>
          </p:nvSpPr>
          <p:spPr bwMode="auto">
            <a:xfrm>
              <a:off x="944" y="2673"/>
              <a:ext cx="549" cy="520"/>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43" name="Freeform 23"/>
            <p:cNvSpPr>
              <a:spLocks/>
            </p:cNvSpPr>
            <p:nvPr/>
          </p:nvSpPr>
          <p:spPr bwMode="auto">
            <a:xfrm>
              <a:off x="1404" y="2688"/>
              <a:ext cx="639" cy="490"/>
            </a:xfrm>
            <a:custGeom>
              <a:avLst/>
              <a:gdLst>
                <a:gd name="T0" fmla="*/ 271 w 1095"/>
                <a:gd name="T1" fmla="*/ 3 h 845"/>
                <a:gd name="T2" fmla="*/ 259 w 1095"/>
                <a:gd name="T3" fmla="*/ 25 h 845"/>
                <a:gd name="T4" fmla="*/ 237 w 1095"/>
                <a:gd name="T5" fmla="*/ 64 h 845"/>
                <a:gd name="T6" fmla="*/ 207 w 1095"/>
                <a:gd name="T7" fmla="*/ 117 h 845"/>
                <a:gd name="T8" fmla="*/ 173 w 1095"/>
                <a:gd name="T9" fmla="*/ 179 h 845"/>
                <a:gd name="T10" fmla="*/ 136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5 w 1095"/>
                <a:gd name="T31" fmla="*/ 432 h 845"/>
                <a:gd name="T32" fmla="*/ 262 w 1095"/>
                <a:gd name="T33" fmla="*/ 411 h 845"/>
                <a:gd name="T34" fmla="*/ 348 w 1095"/>
                <a:gd name="T35" fmla="*/ 411 h 845"/>
                <a:gd name="T36" fmla="*/ 404 w 1095"/>
                <a:gd name="T37" fmla="*/ 411 h 845"/>
                <a:gd name="T38" fmla="*/ 408 w 1095"/>
                <a:gd name="T39" fmla="*/ 470 h 845"/>
                <a:gd name="T40" fmla="*/ 419 w 1095"/>
                <a:gd name="T41" fmla="*/ 490 h 845"/>
                <a:gd name="T42" fmla="*/ 481 w 1095"/>
                <a:gd name="T43" fmla="*/ 490 h 845"/>
                <a:gd name="T44" fmla="*/ 564 w 1095"/>
                <a:gd name="T45" fmla="*/ 490 h 845"/>
                <a:gd name="T46" fmla="*/ 626 w 1095"/>
                <a:gd name="T47" fmla="*/ 490 h 845"/>
                <a:gd name="T48" fmla="*/ 635 w 1095"/>
                <a:gd name="T49" fmla="*/ 486 h 845"/>
                <a:gd name="T50" fmla="*/ 631 w 1095"/>
                <a:gd name="T51" fmla="*/ 457 h 845"/>
                <a:gd name="T52" fmla="*/ 622 w 1095"/>
                <a:gd name="T53" fmla="*/ 406 h 845"/>
                <a:gd name="T54" fmla="*/ 612 w 1095"/>
                <a:gd name="T55" fmla="*/ 340 h 845"/>
                <a:gd name="T56" fmla="*/ 599 w 1095"/>
                <a:gd name="T57" fmla="*/ 264 h 845"/>
                <a:gd name="T58" fmla="*/ 587 w 1095"/>
                <a:gd name="T59" fmla="*/ 187 h 845"/>
                <a:gd name="T60" fmla="*/ 574 w 1095"/>
                <a:gd name="T61" fmla="*/ 116 h 845"/>
                <a:gd name="T62" fmla="*/ 565 w 1095"/>
                <a:gd name="T63" fmla="*/ 56 h 845"/>
                <a:gd name="T64" fmla="*/ 558 w 1095"/>
                <a:gd name="T65" fmla="*/ 15 h 845"/>
                <a:gd name="T66" fmla="*/ 556 w 1095"/>
                <a:gd name="T67" fmla="*/ 0 h 845"/>
                <a:gd name="T68" fmla="*/ 527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5 w 1095"/>
                <a:gd name="T89" fmla="*/ 292 h 845"/>
                <a:gd name="T90" fmla="*/ 305 w 1095"/>
                <a:gd name="T91" fmla="*/ 281 h 845"/>
                <a:gd name="T92" fmla="*/ 333 w 1095"/>
                <a:gd name="T93" fmla="*/ 220 h 845"/>
                <a:gd name="T94" fmla="*/ 367 w 1095"/>
                <a:gd name="T95" fmla="*/ 146 h 845"/>
                <a:gd name="T96" fmla="*/ 384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44" name="Freeform 24"/>
            <p:cNvSpPr>
              <a:spLocks/>
            </p:cNvSpPr>
            <p:nvPr/>
          </p:nvSpPr>
          <p:spPr bwMode="auto">
            <a:xfrm>
              <a:off x="2043" y="2688"/>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grpSp>
      <p:pic>
        <p:nvPicPr>
          <p:cNvPr id="1031" name="Picture 10" descr="PB full logo black with transparenc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77109"/>
          <a:stretch>
            <a:fillRect/>
          </a:stretch>
        </p:blipFill>
        <p:spPr bwMode="auto">
          <a:xfrm>
            <a:off x="8305800" y="6064250"/>
            <a:ext cx="4572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62682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ct val="90000"/>
        </a:lnSpc>
        <a:spcBef>
          <a:spcPct val="0"/>
        </a:spcBef>
        <a:spcAft>
          <a:spcPct val="0"/>
        </a:spcAft>
        <a:defRPr sz="4000" b="1" i="1">
          <a:solidFill>
            <a:schemeClr val="tx2"/>
          </a:solidFill>
          <a:latin typeface="+mj-lt"/>
          <a:ea typeface="+mj-ea"/>
          <a:cs typeface="+mj-cs"/>
        </a:defRPr>
      </a:lvl1pPr>
      <a:lvl2pPr algn="ctr" rtl="0" eaLnBrk="0" fontAlgn="base" hangingPunct="0">
        <a:lnSpc>
          <a:spcPct val="90000"/>
        </a:lnSpc>
        <a:spcBef>
          <a:spcPct val="0"/>
        </a:spcBef>
        <a:spcAft>
          <a:spcPct val="0"/>
        </a:spcAft>
        <a:defRPr sz="4000" b="1" i="1">
          <a:solidFill>
            <a:schemeClr val="tx2"/>
          </a:solidFill>
          <a:latin typeface="Arial" charset="0"/>
        </a:defRPr>
      </a:lvl2pPr>
      <a:lvl3pPr algn="ctr" rtl="0" eaLnBrk="0" fontAlgn="base" hangingPunct="0">
        <a:lnSpc>
          <a:spcPct val="90000"/>
        </a:lnSpc>
        <a:spcBef>
          <a:spcPct val="0"/>
        </a:spcBef>
        <a:spcAft>
          <a:spcPct val="0"/>
        </a:spcAft>
        <a:defRPr sz="4000" b="1" i="1">
          <a:solidFill>
            <a:schemeClr val="tx2"/>
          </a:solidFill>
          <a:latin typeface="Arial" charset="0"/>
        </a:defRPr>
      </a:lvl3pPr>
      <a:lvl4pPr algn="ctr" rtl="0" eaLnBrk="0" fontAlgn="base" hangingPunct="0">
        <a:lnSpc>
          <a:spcPct val="90000"/>
        </a:lnSpc>
        <a:spcBef>
          <a:spcPct val="0"/>
        </a:spcBef>
        <a:spcAft>
          <a:spcPct val="0"/>
        </a:spcAft>
        <a:defRPr sz="4000" b="1" i="1">
          <a:solidFill>
            <a:schemeClr val="tx2"/>
          </a:solidFill>
          <a:latin typeface="Arial" charset="0"/>
        </a:defRPr>
      </a:lvl4pPr>
      <a:lvl5pPr algn="ctr" rtl="0" eaLnBrk="0" fontAlgn="base" hangingPunct="0">
        <a:lnSpc>
          <a:spcPct val="90000"/>
        </a:lnSpc>
        <a:spcBef>
          <a:spcPct val="0"/>
        </a:spcBef>
        <a:spcAft>
          <a:spcPct val="0"/>
        </a:spcAft>
        <a:defRPr sz="4000" b="1" i="1">
          <a:solidFill>
            <a:schemeClr val="tx2"/>
          </a:solidFill>
          <a:latin typeface="Arial" charset="0"/>
        </a:defRPr>
      </a:lvl5pPr>
      <a:lvl6pPr marL="457200" algn="ctr" rtl="0" fontAlgn="base">
        <a:lnSpc>
          <a:spcPct val="90000"/>
        </a:lnSpc>
        <a:spcBef>
          <a:spcPct val="0"/>
        </a:spcBef>
        <a:spcAft>
          <a:spcPct val="0"/>
        </a:spcAft>
        <a:defRPr sz="4000" b="1" i="1">
          <a:solidFill>
            <a:schemeClr val="tx2"/>
          </a:solidFill>
          <a:latin typeface="Arial" charset="0"/>
        </a:defRPr>
      </a:lvl6pPr>
      <a:lvl7pPr marL="914400" algn="ctr" rtl="0" fontAlgn="base">
        <a:lnSpc>
          <a:spcPct val="90000"/>
        </a:lnSpc>
        <a:spcBef>
          <a:spcPct val="0"/>
        </a:spcBef>
        <a:spcAft>
          <a:spcPct val="0"/>
        </a:spcAft>
        <a:defRPr sz="4000" b="1" i="1">
          <a:solidFill>
            <a:schemeClr val="tx2"/>
          </a:solidFill>
          <a:latin typeface="Arial" charset="0"/>
        </a:defRPr>
      </a:lvl7pPr>
      <a:lvl8pPr marL="1371600" algn="ctr" rtl="0" fontAlgn="base">
        <a:lnSpc>
          <a:spcPct val="90000"/>
        </a:lnSpc>
        <a:spcBef>
          <a:spcPct val="0"/>
        </a:spcBef>
        <a:spcAft>
          <a:spcPct val="0"/>
        </a:spcAft>
        <a:defRPr sz="4000" b="1" i="1">
          <a:solidFill>
            <a:schemeClr val="tx2"/>
          </a:solidFill>
          <a:latin typeface="Arial" charset="0"/>
        </a:defRPr>
      </a:lvl8pPr>
      <a:lvl9pPr marL="1828800" algn="ctr" rtl="0" fontAlgn="base">
        <a:lnSpc>
          <a:spcPct val="90000"/>
        </a:lnSpc>
        <a:spcBef>
          <a:spcPct val="0"/>
        </a:spcBef>
        <a:spcAft>
          <a:spcPct val="0"/>
        </a:spcAft>
        <a:defRPr sz="4000" b="1" i="1">
          <a:solidFill>
            <a:schemeClr val="tx2"/>
          </a:solidFill>
          <a:latin typeface="Arial" charset="0"/>
        </a:defRPr>
      </a:lvl9pPr>
    </p:titleStyle>
    <p:bodyStyle>
      <a:lvl1pPr marL="342900" indent="-342900" algn="l" rtl="0" eaLnBrk="0" fontAlgn="base" hangingPunct="0">
        <a:spcBef>
          <a:spcPct val="20000"/>
        </a:spcBef>
        <a:spcAft>
          <a:spcPct val="0"/>
        </a:spcAft>
        <a:buClr>
          <a:srgbClr val="00FFFF"/>
        </a:buClr>
        <a:buFont typeface="Wingdings" pitchFamily="2" charset="2"/>
        <a:buChar char="§"/>
        <a:defRPr sz="27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rgbClr val="000066"/>
            </a:gs>
            <a:gs pos="100000">
              <a:srgbClr val="127CCC"/>
            </a:gs>
          </a:gsLst>
          <a:lin ang="5400000" scaled="1"/>
        </a:gradFill>
        <a:effectLst/>
      </p:bgPr>
    </p:bg>
    <p:spTree>
      <p:nvGrpSpPr>
        <p:cNvPr id="1" name=""/>
        <p:cNvGrpSpPr/>
        <p:nvPr/>
      </p:nvGrpSpPr>
      <p:grpSpPr>
        <a:xfrm>
          <a:off x="0" y="0"/>
          <a:ext cx="0" cy="0"/>
          <a:chOff x="0" y="0"/>
          <a:chExt cx="0" cy="0"/>
        </a:xfrm>
      </p:grpSpPr>
      <p:sp>
        <p:nvSpPr>
          <p:cNvPr id="3074" name="Freeform 2"/>
          <p:cNvSpPr>
            <a:spLocks/>
          </p:cNvSpPr>
          <p:nvPr/>
        </p:nvSpPr>
        <p:spPr bwMode="gray">
          <a:xfrm>
            <a:off x="-15875" y="5249863"/>
            <a:ext cx="9166225" cy="1614487"/>
          </a:xfrm>
          <a:custGeom>
            <a:avLst/>
            <a:gdLst/>
            <a:ahLst/>
            <a:cxnLst>
              <a:cxn ang="0">
                <a:pos x="9" y="440"/>
              </a:cxn>
              <a:cxn ang="0">
                <a:pos x="1769" y="720"/>
              </a:cxn>
              <a:cxn ang="0">
                <a:pos x="5774" y="0"/>
              </a:cxn>
              <a:cxn ang="0">
                <a:pos x="5774" y="1017"/>
              </a:cxn>
              <a:cxn ang="0">
                <a:pos x="0" y="1013"/>
              </a:cxn>
              <a:cxn ang="0">
                <a:pos x="9" y="440"/>
              </a:cxn>
            </a:cxnLst>
            <a:rect l="0" t="0" r="r" b="b"/>
            <a:pathLst>
              <a:path w="5774" h="1017">
                <a:moveTo>
                  <a:pt x="9" y="440"/>
                </a:moveTo>
                <a:cubicBezTo>
                  <a:pt x="27" y="414"/>
                  <a:pt x="757" y="672"/>
                  <a:pt x="1769" y="720"/>
                </a:cubicBezTo>
                <a:cubicBezTo>
                  <a:pt x="2781" y="767"/>
                  <a:pt x="4179" y="613"/>
                  <a:pt x="5774" y="0"/>
                </a:cubicBezTo>
                <a:lnTo>
                  <a:pt x="5774" y="1017"/>
                </a:lnTo>
                <a:lnTo>
                  <a:pt x="0" y="1013"/>
                </a:lnTo>
                <a:lnTo>
                  <a:pt x="9" y="440"/>
                </a:lnTo>
                <a:close/>
              </a:path>
            </a:pathLst>
          </a:custGeom>
          <a:gradFill rotWithShape="1">
            <a:gsLst>
              <a:gs pos="0">
                <a:schemeClr val="bg1"/>
              </a:gs>
              <a:gs pos="100000">
                <a:schemeClr val="hlink"/>
              </a:gs>
            </a:gsLst>
            <a:lin ang="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3075" name="Rectangle 3"/>
          <p:cNvSpPr>
            <a:spLocks noGrp="1" noChangeArrowheads="1"/>
          </p:cNvSpPr>
          <p:nvPr>
            <p:ph type="title"/>
          </p:nvPr>
        </p:nvSpPr>
        <p:spPr bwMode="auto">
          <a:xfrm>
            <a:off x="457200" y="127000"/>
            <a:ext cx="8229600" cy="1219200"/>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a:t>
            </a:r>
            <a:br>
              <a:rPr lang="en-US" smtClean="0"/>
            </a:br>
            <a:r>
              <a:rPr lang="en-US" smtClean="0"/>
              <a:t>title style</a:t>
            </a:r>
          </a:p>
        </p:txBody>
      </p:sp>
      <p:sp>
        <p:nvSpPr>
          <p:cNvPr id="3076" name="Rectangle 4"/>
          <p:cNvSpPr>
            <a:spLocks noGrp="1" noChangeArrowheads="1"/>
          </p:cNvSpPr>
          <p:nvPr>
            <p:ph type="body" idx="1"/>
          </p:nvPr>
        </p:nvSpPr>
        <p:spPr bwMode="auto">
          <a:xfrm>
            <a:off x="457200" y="1447800"/>
            <a:ext cx="8229600" cy="4479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6"/>
          <p:cNvGrpSpPr>
            <a:grpSpLocks/>
          </p:cNvGrpSpPr>
          <p:nvPr userDrawn="1"/>
        </p:nvGrpSpPr>
        <p:grpSpPr bwMode="auto">
          <a:xfrm>
            <a:off x="6705600" y="6411912"/>
            <a:ext cx="1676400" cy="293688"/>
            <a:chOff x="523" y="2653"/>
            <a:chExt cx="4752" cy="832"/>
          </a:xfrm>
        </p:grpSpPr>
        <p:sp>
          <p:nvSpPr>
            <p:cNvPr id="3079" name="Freeform 7"/>
            <p:cNvSpPr>
              <a:spLocks/>
            </p:cNvSpPr>
            <p:nvPr/>
          </p:nvSpPr>
          <p:spPr bwMode="auto">
            <a:xfrm>
              <a:off x="523" y="2653"/>
              <a:ext cx="4752" cy="832"/>
            </a:xfrm>
            <a:custGeom>
              <a:avLst/>
              <a:gdLst/>
              <a:ahLst/>
              <a:cxnLst>
                <a:cxn ang="0">
                  <a:pos x="1301" y="1346"/>
                </a:cxn>
                <a:cxn ang="0">
                  <a:pos x="986" y="1291"/>
                </a:cxn>
                <a:cxn ang="0">
                  <a:pos x="666" y="1210"/>
                </a:cxn>
                <a:cxn ang="0">
                  <a:pos x="403" y="1123"/>
                </a:cxn>
                <a:cxn ang="0">
                  <a:pos x="242" y="1038"/>
                </a:cxn>
                <a:cxn ang="0">
                  <a:pos x="120" y="938"/>
                </a:cxn>
                <a:cxn ang="0">
                  <a:pos x="48" y="847"/>
                </a:cxn>
                <a:cxn ang="0">
                  <a:pos x="14" y="770"/>
                </a:cxn>
                <a:cxn ang="0">
                  <a:pos x="0" y="690"/>
                </a:cxn>
                <a:cxn ang="0">
                  <a:pos x="6" y="608"/>
                </a:cxn>
                <a:cxn ang="0">
                  <a:pos x="38" y="526"/>
                </a:cxn>
                <a:cxn ang="0">
                  <a:pos x="92" y="448"/>
                </a:cxn>
                <a:cxn ang="0">
                  <a:pos x="208" y="338"/>
                </a:cxn>
                <a:cxn ang="0">
                  <a:pos x="327" y="258"/>
                </a:cxn>
                <a:cxn ang="0">
                  <a:pos x="536" y="153"/>
                </a:cxn>
                <a:cxn ang="0">
                  <a:pos x="741" y="84"/>
                </a:cxn>
                <a:cxn ang="0">
                  <a:pos x="1021" y="24"/>
                </a:cxn>
                <a:cxn ang="0">
                  <a:pos x="1198" y="0"/>
                </a:cxn>
                <a:cxn ang="0">
                  <a:pos x="954" y="63"/>
                </a:cxn>
                <a:cxn ang="0">
                  <a:pos x="728" y="140"/>
                </a:cxn>
                <a:cxn ang="0">
                  <a:pos x="538" y="227"/>
                </a:cxn>
                <a:cxn ang="0">
                  <a:pos x="408" y="307"/>
                </a:cxn>
                <a:cxn ang="0">
                  <a:pos x="332" y="376"/>
                </a:cxn>
                <a:cxn ang="0">
                  <a:pos x="282" y="451"/>
                </a:cxn>
                <a:cxn ang="0">
                  <a:pos x="249" y="527"/>
                </a:cxn>
                <a:cxn ang="0">
                  <a:pos x="232" y="606"/>
                </a:cxn>
                <a:cxn ang="0">
                  <a:pos x="234" y="657"/>
                </a:cxn>
                <a:cxn ang="0">
                  <a:pos x="245" y="708"/>
                </a:cxn>
                <a:cxn ang="0">
                  <a:pos x="277" y="771"/>
                </a:cxn>
                <a:cxn ang="0">
                  <a:pos x="347" y="844"/>
                </a:cxn>
                <a:cxn ang="0">
                  <a:pos x="451" y="913"/>
                </a:cxn>
                <a:cxn ang="0">
                  <a:pos x="598" y="976"/>
                </a:cxn>
                <a:cxn ang="0">
                  <a:pos x="790" y="1035"/>
                </a:cxn>
                <a:cxn ang="0">
                  <a:pos x="1125" y="1101"/>
                </a:cxn>
                <a:cxn ang="0">
                  <a:pos x="1499" y="1146"/>
                </a:cxn>
                <a:cxn ang="0">
                  <a:pos x="1943" y="1177"/>
                </a:cxn>
                <a:cxn ang="0">
                  <a:pos x="2386" y="1185"/>
                </a:cxn>
                <a:cxn ang="0">
                  <a:pos x="2829" y="1175"/>
                </a:cxn>
                <a:cxn ang="0">
                  <a:pos x="3512" y="1125"/>
                </a:cxn>
                <a:cxn ang="0">
                  <a:pos x="4228" y="1043"/>
                </a:cxn>
                <a:cxn ang="0">
                  <a:pos x="5210" y="907"/>
                </a:cxn>
                <a:cxn ang="0">
                  <a:pos x="5886" y="798"/>
                </a:cxn>
                <a:cxn ang="0">
                  <a:pos x="6269" y="717"/>
                </a:cxn>
                <a:cxn ang="0">
                  <a:pos x="6756" y="584"/>
                </a:cxn>
                <a:cxn ang="0">
                  <a:pos x="6790" y="289"/>
                </a:cxn>
                <a:cxn ang="0">
                  <a:pos x="7097" y="1175"/>
                </a:cxn>
                <a:cxn ang="0">
                  <a:pos x="6791" y="980"/>
                </a:cxn>
                <a:cxn ang="0">
                  <a:pos x="6039" y="1137"/>
                </a:cxn>
                <a:cxn ang="0">
                  <a:pos x="5314" y="1262"/>
                </a:cxn>
                <a:cxn ang="0">
                  <a:pos x="4794" y="1332"/>
                </a:cxn>
                <a:cxn ang="0">
                  <a:pos x="4271" y="1382"/>
                </a:cxn>
                <a:cxn ang="0">
                  <a:pos x="3540" y="1416"/>
                </a:cxn>
                <a:cxn ang="0">
                  <a:pos x="2818" y="1430"/>
                </a:cxn>
                <a:cxn ang="0">
                  <a:pos x="2169" y="1422"/>
                </a:cxn>
                <a:cxn ang="0">
                  <a:pos x="1713" y="1396"/>
                </a:cxn>
              </a:cxnLst>
              <a:rect l="0" t="0" r="r" b="b"/>
              <a:pathLst>
                <a:path w="8188" h="1430">
                  <a:moveTo>
                    <a:pt x="1557" y="1381"/>
                  </a:moveTo>
                  <a:lnTo>
                    <a:pt x="1301" y="1346"/>
                  </a:lnTo>
                  <a:lnTo>
                    <a:pt x="1175" y="1327"/>
                  </a:lnTo>
                  <a:lnTo>
                    <a:pt x="986" y="1291"/>
                  </a:lnTo>
                  <a:lnTo>
                    <a:pt x="860" y="1262"/>
                  </a:lnTo>
                  <a:lnTo>
                    <a:pt x="666" y="1210"/>
                  </a:lnTo>
                  <a:lnTo>
                    <a:pt x="499" y="1158"/>
                  </a:lnTo>
                  <a:lnTo>
                    <a:pt x="403" y="1123"/>
                  </a:lnTo>
                  <a:lnTo>
                    <a:pt x="318" y="1081"/>
                  </a:lnTo>
                  <a:lnTo>
                    <a:pt x="242" y="1038"/>
                  </a:lnTo>
                  <a:lnTo>
                    <a:pt x="176" y="989"/>
                  </a:lnTo>
                  <a:lnTo>
                    <a:pt x="120" y="938"/>
                  </a:lnTo>
                  <a:lnTo>
                    <a:pt x="73" y="884"/>
                  </a:lnTo>
                  <a:lnTo>
                    <a:pt x="48" y="847"/>
                  </a:lnTo>
                  <a:lnTo>
                    <a:pt x="29" y="809"/>
                  </a:lnTo>
                  <a:lnTo>
                    <a:pt x="14" y="770"/>
                  </a:lnTo>
                  <a:lnTo>
                    <a:pt x="4" y="731"/>
                  </a:lnTo>
                  <a:lnTo>
                    <a:pt x="0" y="690"/>
                  </a:lnTo>
                  <a:lnTo>
                    <a:pt x="0" y="649"/>
                  </a:lnTo>
                  <a:lnTo>
                    <a:pt x="6" y="608"/>
                  </a:lnTo>
                  <a:lnTo>
                    <a:pt x="18" y="566"/>
                  </a:lnTo>
                  <a:lnTo>
                    <a:pt x="38" y="526"/>
                  </a:lnTo>
                  <a:lnTo>
                    <a:pt x="62" y="487"/>
                  </a:lnTo>
                  <a:lnTo>
                    <a:pt x="92" y="448"/>
                  </a:lnTo>
                  <a:lnTo>
                    <a:pt x="146" y="393"/>
                  </a:lnTo>
                  <a:lnTo>
                    <a:pt x="208" y="338"/>
                  </a:lnTo>
                  <a:lnTo>
                    <a:pt x="277" y="289"/>
                  </a:lnTo>
                  <a:lnTo>
                    <a:pt x="327" y="258"/>
                  </a:lnTo>
                  <a:lnTo>
                    <a:pt x="430" y="201"/>
                  </a:lnTo>
                  <a:lnTo>
                    <a:pt x="536" y="153"/>
                  </a:lnTo>
                  <a:lnTo>
                    <a:pt x="639" y="114"/>
                  </a:lnTo>
                  <a:lnTo>
                    <a:pt x="741" y="84"/>
                  </a:lnTo>
                  <a:lnTo>
                    <a:pt x="889" y="48"/>
                  </a:lnTo>
                  <a:lnTo>
                    <a:pt x="1021" y="24"/>
                  </a:lnTo>
                  <a:lnTo>
                    <a:pt x="1185" y="1"/>
                  </a:lnTo>
                  <a:lnTo>
                    <a:pt x="1198" y="0"/>
                  </a:lnTo>
                  <a:lnTo>
                    <a:pt x="1079" y="27"/>
                  </a:lnTo>
                  <a:lnTo>
                    <a:pt x="954" y="63"/>
                  </a:lnTo>
                  <a:lnTo>
                    <a:pt x="805" y="111"/>
                  </a:lnTo>
                  <a:lnTo>
                    <a:pt x="728" y="140"/>
                  </a:lnTo>
                  <a:lnTo>
                    <a:pt x="612" y="190"/>
                  </a:lnTo>
                  <a:lnTo>
                    <a:pt x="538" y="227"/>
                  </a:lnTo>
                  <a:lnTo>
                    <a:pt x="470" y="266"/>
                  </a:lnTo>
                  <a:lnTo>
                    <a:pt x="408" y="307"/>
                  </a:lnTo>
                  <a:lnTo>
                    <a:pt x="355" y="352"/>
                  </a:lnTo>
                  <a:lnTo>
                    <a:pt x="332" y="376"/>
                  </a:lnTo>
                  <a:lnTo>
                    <a:pt x="312" y="401"/>
                  </a:lnTo>
                  <a:lnTo>
                    <a:pt x="282" y="451"/>
                  </a:lnTo>
                  <a:lnTo>
                    <a:pt x="258" y="502"/>
                  </a:lnTo>
                  <a:lnTo>
                    <a:pt x="249" y="527"/>
                  </a:lnTo>
                  <a:lnTo>
                    <a:pt x="236" y="580"/>
                  </a:lnTo>
                  <a:lnTo>
                    <a:pt x="232" y="606"/>
                  </a:lnTo>
                  <a:lnTo>
                    <a:pt x="231" y="632"/>
                  </a:lnTo>
                  <a:lnTo>
                    <a:pt x="234" y="657"/>
                  </a:lnTo>
                  <a:lnTo>
                    <a:pt x="238" y="683"/>
                  </a:lnTo>
                  <a:lnTo>
                    <a:pt x="245" y="708"/>
                  </a:lnTo>
                  <a:lnTo>
                    <a:pt x="256" y="733"/>
                  </a:lnTo>
                  <a:lnTo>
                    <a:pt x="277" y="771"/>
                  </a:lnTo>
                  <a:lnTo>
                    <a:pt x="307" y="808"/>
                  </a:lnTo>
                  <a:lnTo>
                    <a:pt x="347" y="844"/>
                  </a:lnTo>
                  <a:lnTo>
                    <a:pt x="394" y="880"/>
                  </a:lnTo>
                  <a:lnTo>
                    <a:pt x="451" y="913"/>
                  </a:lnTo>
                  <a:lnTo>
                    <a:pt x="518" y="945"/>
                  </a:lnTo>
                  <a:lnTo>
                    <a:pt x="598" y="976"/>
                  </a:lnTo>
                  <a:lnTo>
                    <a:pt x="688" y="1006"/>
                  </a:lnTo>
                  <a:lnTo>
                    <a:pt x="790" y="1035"/>
                  </a:lnTo>
                  <a:lnTo>
                    <a:pt x="946" y="1070"/>
                  </a:lnTo>
                  <a:lnTo>
                    <a:pt x="1125" y="1101"/>
                  </a:lnTo>
                  <a:lnTo>
                    <a:pt x="1278" y="1122"/>
                  </a:lnTo>
                  <a:lnTo>
                    <a:pt x="1499" y="1146"/>
                  </a:lnTo>
                  <a:lnTo>
                    <a:pt x="1721" y="1164"/>
                  </a:lnTo>
                  <a:lnTo>
                    <a:pt x="1943" y="1177"/>
                  </a:lnTo>
                  <a:lnTo>
                    <a:pt x="2165" y="1184"/>
                  </a:lnTo>
                  <a:lnTo>
                    <a:pt x="2386" y="1185"/>
                  </a:lnTo>
                  <a:lnTo>
                    <a:pt x="2607" y="1183"/>
                  </a:lnTo>
                  <a:lnTo>
                    <a:pt x="2829" y="1175"/>
                  </a:lnTo>
                  <a:lnTo>
                    <a:pt x="3168" y="1154"/>
                  </a:lnTo>
                  <a:lnTo>
                    <a:pt x="3512" y="1125"/>
                  </a:lnTo>
                  <a:lnTo>
                    <a:pt x="3864" y="1088"/>
                  </a:lnTo>
                  <a:lnTo>
                    <a:pt x="4228" y="1043"/>
                  </a:lnTo>
                  <a:lnTo>
                    <a:pt x="4604" y="994"/>
                  </a:lnTo>
                  <a:lnTo>
                    <a:pt x="5210" y="907"/>
                  </a:lnTo>
                  <a:lnTo>
                    <a:pt x="5576" y="852"/>
                  </a:lnTo>
                  <a:lnTo>
                    <a:pt x="5886" y="798"/>
                  </a:lnTo>
                  <a:lnTo>
                    <a:pt x="6054" y="765"/>
                  </a:lnTo>
                  <a:lnTo>
                    <a:pt x="6269" y="717"/>
                  </a:lnTo>
                  <a:lnTo>
                    <a:pt x="6533" y="648"/>
                  </a:lnTo>
                  <a:lnTo>
                    <a:pt x="6756" y="584"/>
                  </a:lnTo>
                  <a:lnTo>
                    <a:pt x="7067" y="485"/>
                  </a:lnTo>
                  <a:lnTo>
                    <a:pt x="6790" y="289"/>
                  </a:lnTo>
                  <a:lnTo>
                    <a:pt x="8188" y="285"/>
                  </a:lnTo>
                  <a:lnTo>
                    <a:pt x="7097" y="1175"/>
                  </a:lnTo>
                  <a:lnTo>
                    <a:pt x="7134" y="898"/>
                  </a:lnTo>
                  <a:lnTo>
                    <a:pt x="6791" y="980"/>
                  </a:lnTo>
                  <a:lnTo>
                    <a:pt x="6455" y="1054"/>
                  </a:lnTo>
                  <a:lnTo>
                    <a:pt x="6039" y="1137"/>
                  </a:lnTo>
                  <a:lnTo>
                    <a:pt x="5566" y="1222"/>
                  </a:lnTo>
                  <a:lnTo>
                    <a:pt x="5314" y="1262"/>
                  </a:lnTo>
                  <a:lnTo>
                    <a:pt x="5055" y="1299"/>
                  </a:lnTo>
                  <a:lnTo>
                    <a:pt x="4794" y="1332"/>
                  </a:lnTo>
                  <a:lnTo>
                    <a:pt x="4531" y="1360"/>
                  </a:lnTo>
                  <a:lnTo>
                    <a:pt x="4271" y="1382"/>
                  </a:lnTo>
                  <a:lnTo>
                    <a:pt x="3893" y="1403"/>
                  </a:lnTo>
                  <a:lnTo>
                    <a:pt x="3540" y="1416"/>
                  </a:lnTo>
                  <a:lnTo>
                    <a:pt x="3213" y="1426"/>
                  </a:lnTo>
                  <a:lnTo>
                    <a:pt x="2818" y="1430"/>
                  </a:lnTo>
                  <a:lnTo>
                    <a:pt x="2470" y="1429"/>
                  </a:lnTo>
                  <a:lnTo>
                    <a:pt x="2169" y="1422"/>
                  </a:lnTo>
                  <a:lnTo>
                    <a:pt x="1917" y="1411"/>
                  </a:lnTo>
                  <a:lnTo>
                    <a:pt x="1713" y="1396"/>
                  </a:lnTo>
                  <a:lnTo>
                    <a:pt x="1557" y="1381"/>
                  </a:lnTo>
                  <a:close/>
                </a:path>
              </a:pathLst>
            </a:custGeom>
            <a:gradFill rotWithShape="0">
              <a:gsLst>
                <a:gs pos="0">
                  <a:srgbClr val="FF0000"/>
                </a:gs>
                <a:gs pos="100000">
                  <a:srgbClr val="FFD400"/>
                </a:gs>
              </a:gsLst>
              <a:lin ang="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0" name="Freeform 8"/>
            <p:cNvSpPr>
              <a:spLocks/>
            </p:cNvSpPr>
            <p:nvPr/>
          </p:nvSpPr>
          <p:spPr bwMode="auto">
            <a:xfrm>
              <a:off x="3183" y="2734"/>
              <a:ext cx="634" cy="490"/>
            </a:xfrm>
            <a:custGeom>
              <a:avLst/>
              <a:gdLst/>
              <a:ahLst/>
              <a:cxnLst>
                <a:cxn ang="0">
                  <a:pos x="467" y="5"/>
                </a:cxn>
                <a:cxn ang="0">
                  <a:pos x="446" y="43"/>
                </a:cxn>
                <a:cxn ang="0">
                  <a:pos x="408" y="111"/>
                </a:cxn>
                <a:cxn ang="0">
                  <a:pos x="357" y="202"/>
                </a:cxn>
                <a:cxn ang="0">
                  <a:pos x="299" y="309"/>
                </a:cxn>
                <a:cxn ang="0">
                  <a:pos x="235" y="423"/>
                </a:cxn>
                <a:cxn ang="0">
                  <a:pos x="172" y="536"/>
                </a:cxn>
                <a:cxn ang="0">
                  <a:pos x="112" y="643"/>
                </a:cxn>
                <a:cxn ang="0">
                  <a:pos x="61" y="734"/>
                </a:cxn>
                <a:cxn ang="0">
                  <a:pos x="23" y="802"/>
                </a:cxn>
                <a:cxn ang="0">
                  <a:pos x="2" y="840"/>
                </a:cxn>
                <a:cxn ang="0">
                  <a:pos x="20" y="845"/>
                </a:cxn>
                <a:cxn ang="0">
                  <a:pos x="141" y="845"/>
                </a:cxn>
                <a:cxn ang="0">
                  <a:pos x="287" y="845"/>
                </a:cxn>
                <a:cxn ang="0">
                  <a:pos x="357" y="845"/>
                </a:cxn>
                <a:cxn ang="0">
                  <a:pos x="406" y="745"/>
                </a:cxn>
                <a:cxn ang="0">
                  <a:pos x="452" y="709"/>
                </a:cxn>
                <a:cxn ang="0">
                  <a:pos x="600" y="709"/>
                </a:cxn>
                <a:cxn ang="0">
                  <a:pos x="696" y="709"/>
                </a:cxn>
                <a:cxn ang="0">
                  <a:pos x="703" y="810"/>
                </a:cxn>
                <a:cxn ang="0">
                  <a:pos x="721" y="845"/>
                </a:cxn>
                <a:cxn ang="0">
                  <a:pos x="829" y="845"/>
                </a:cxn>
                <a:cxn ang="0">
                  <a:pos x="971" y="845"/>
                </a:cxn>
                <a:cxn ang="0">
                  <a:pos x="1079" y="845"/>
                </a:cxn>
                <a:cxn ang="0">
                  <a:pos x="1095" y="838"/>
                </a:cxn>
                <a:cxn ang="0">
                  <a:pos x="1087" y="788"/>
                </a:cxn>
                <a:cxn ang="0">
                  <a:pos x="1072" y="701"/>
                </a:cxn>
                <a:cxn ang="0">
                  <a:pos x="1053" y="586"/>
                </a:cxn>
                <a:cxn ang="0">
                  <a:pos x="1031" y="455"/>
                </a:cxn>
                <a:cxn ang="0">
                  <a:pos x="1009" y="323"/>
                </a:cxn>
                <a:cxn ang="0">
                  <a:pos x="990" y="200"/>
                </a:cxn>
                <a:cxn ang="0">
                  <a:pos x="973" y="97"/>
                </a:cxn>
                <a:cxn ang="0">
                  <a:pos x="961" y="26"/>
                </a:cxn>
                <a:cxn ang="0">
                  <a:pos x="956" y="0"/>
                </a:cxn>
                <a:cxn ang="0">
                  <a:pos x="906" y="0"/>
                </a:cxn>
                <a:cxn ang="0">
                  <a:pos x="785" y="0"/>
                </a:cxn>
                <a:cxn ang="0">
                  <a:pos x="641" y="0"/>
                </a:cxn>
                <a:cxn ang="0">
                  <a:pos x="520" y="0"/>
                </a:cxn>
                <a:cxn ang="0">
                  <a:pos x="469" y="0"/>
                </a:cxn>
                <a:cxn ang="0">
                  <a:pos x="663" y="189"/>
                </a:cxn>
                <a:cxn ang="0">
                  <a:pos x="666" y="189"/>
                </a:cxn>
                <a:cxn ang="0">
                  <a:pos x="670" y="271"/>
                </a:cxn>
                <a:cxn ang="0">
                  <a:pos x="677" y="422"/>
                </a:cxn>
                <a:cxn ang="0">
                  <a:pos x="680" y="503"/>
                </a:cxn>
                <a:cxn ang="0">
                  <a:pos x="560" y="503"/>
                </a:cxn>
                <a:cxn ang="0">
                  <a:pos x="526" y="485"/>
                </a:cxn>
                <a:cxn ang="0">
                  <a:pos x="574" y="379"/>
                </a:cxn>
                <a:cxn ang="0">
                  <a:pos x="633" y="252"/>
                </a:cxn>
                <a:cxn ang="0">
                  <a:pos x="660" y="189"/>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1" name="Freeform 9"/>
            <p:cNvSpPr>
              <a:spLocks/>
            </p:cNvSpPr>
            <p:nvPr/>
          </p:nvSpPr>
          <p:spPr bwMode="auto">
            <a:xfrm>
              <a:off x="2674" y="2734"/>
              <a:ext cx="608" cy="490"/>
            </a:xfrm>
            <a:custGeom>
              <a:avLst/>
              <a:gdLst/>
              <a:ahLst/>
              <a:cxnLst>
                <a:cxn ang="0">
                  <a:pos x="164" y="7"/>
                </a:cxn>
                <a:cxn ang="0">
                  <a:pos x="155" y="57"/>
                </a:cxn>
                <a:cxn ang="0">
                  <a:pos x="137" y="144"/>
                </a:cxn>
                <a:cxn ang="0">
                  <a:pos x="114" y="260"/>
                </a:cxn>
                <a:cxn ang="0">
                  <a:pos x="89" y="390"/>
                </a:cxn>
                <a:cxn ang="0">
                  <a:pos x="64" y="522"/>
                </a:cxn>
                <a:cxn ang="0">
                  <a:pos x="40" y="645"/>
                </a:cxn>
                <a:cxn ang="0">
                  <a:pos x="19" y="748"/>
                </a:cxn>
                <a:cxn ang="0">
                  <a:pos x="5" y="819"/>
                </a:cxn>
                <a:cxn ang="0">
                  <a:pos x="0" y="845"/>
                </a:cxn>
                <a:cxn ang="0">
                  <a:pos x="59" y="845"/>
                </a:cxn>
                <a:cxn ang="0">
                  <a:pos x="188" y="845"/>
                </a:cxn>
                <a:cxn ang="0">
                  <a:pos x="317" y="845"/>
                </a:cxn>
                <a:cxn ang="0">
                  <a:pos x="376" y="845"/>
                </a:cxn>
                <a:cxn ang="0">
                  <a:pos x="517" y="844"/>
                </a:cxn>
                <a:cxn ang="0">
                  <a:pos x="612" y="832"/>
                </a:cxn>
                <a:cxn ang="0">
                  <a:pos x="714" y="807"/>
                </a:cxn>
                <a:cxn ang="0">
                  <a:pos x="800" y="769"/>
                </a:cxn>
                <a:cxn ang="0">
                  <a:pos x="877" y="715"/>
                </a:cxn>
                <a:cxn ang="0">
                  <a:pos x="942" y="644"/>
                </a:cxn>
                <a:cxn ang="0">
                  <a:pos x="994" y="561"/>
                </a:cxn>
                <a:cxn ang="0">
                  <a:pos x="1030" y="467"/>
                </a:cxn>
                <a:cxn ang="0">
                  <a:pos x="1050" y="360"/>
                </a:cxn>
                <a:cxn ang="0">
                  <a:pos x="1047" y="255"/>
                </a:cxn>
                <a:cxn ang="0">
                  <a:pos x="1017" y="165"/>
                </a:cxn>
                <a:cxn ang="0">
                  <a:pos x="969" y="101"/>
                </a:cxn>
                <a:cxn ang="0">
                  <a:pos x="905" y="53"/>
                </a:cxn>
                <a:cxn ang="0">
                  <a:pos x="818" y="22"/>
                </a:cxn>
                <a:cxn ang="0">
                  <a:pos x="709" y="6"/>
                </a:cxn>
                <a:cxn ang="0">
                  <a:pos x="619" y="0"/>
                </a:cxn>
                <a:cxn ang="0">
                  <a:pos x="525" y="0"/>
                </a:cxn>
                <a:cxn ang="0">
                  <a:pos x="422" y="0"/>
                </a:cxn>
                <a:cxn ang="0">
                  <a:pos x="285" y="0"/>
                </a:cxn>
                <a:cxn ang="0">
                  <a:pos x="182" y="0"/>
                </a:cxn>
                <a:cxn ang="0">
                  <a:pos x="503" y="193"/>
                </a:cxn>
                <a:cxn ang="0">
                  <a:pos x="512" y="193"/>
                </a:cxn>
                <a:cxn ang="0">
                  <a:pos x="568" y="195"/>
                </a:cxn>
                <a:cxn ang="0">
                  <a:pos x="631" y="217"/>
                </a:cxn>
                <a:cxn ang="0">
                  <a:pos x="665" y="290"/>
                </a:cxn>
                <a:cxn ang="0">
                  <a:pos x="656" y="416"/>
                </a:cxn>
                <a:cxn ang="0">
                  <a:pos x="614" y="549"/>
                </a:cxn>
                <a:cxn ang="0">
                  <a:pos x="551" y="626"/>
                </a:cxn>
                <a:cxn ang="0">
                  <a:pos x="476" y="648"/>
                </a:cxn>
                <a:cxn ang="0">
                  <a:pos x="416" y="637"/>
                </a:cxn>
                <a:cxn ang="0">
                  <a:pos x="434" y="551"/>
                </a:cxn>
                <a:cxn ang="0">
                  <a:pos x="458" y="421"/>
                </a:cxn>
                <a:cxn ang="0">
                  <a:pos x="483" y="292"/>
                </a:cxn>
                <a:cxn ang="0">
                  <a:pos x="500" y="206"/>
                </a:cxn>
                <a:cxn ang="0">
                  <a:pos x="166" y="0"/>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2" name="Freeform 10"/>
            <p:cNvSpPr>
              <a:spLocks/>
            </p:cNvSpPr>
            <p:nvPr/>
          </p:nvSpPr>
          <p:spPr bwMode="auto">
            <a:xfrm>
              <a:off x="3817" y="2720"/>
              <a:ext cx="585" cy="517"/>
            </a:xfrm>
            <a:custGeom>
              <a:avLst/>
              <a:gdLst/>
              <a:ahLst/>
              <a:cxnLst>
                <a:cxn ang="0">
                  <a:pos x="1012" y="245"/>
                </a:cxn>
                <a:cxn ang="0">
                  <a:pos x="1009" y="174"/>
                </a:cxn>
                <a:cxn ang="0">
                  <a:pos x="984" y="115"/>
                </a:cxn>
                <a:cxn ang="0">
                  <a:pos x="940" y="69"/>
                </a:cxn>
                <a:cxn ang="0">
                  <a:pos x="874" y="34"/>
                </a:cxn>
                <a:cxn ang="0">
                  <a:pos x="788" y="12"/>
                </a:cxn>
                <a:cxn ang="0">
                  <a:pos x="682" y="2"/>
                </a:cxn>
                <a:cxn ang="0">
                  <a:pos x="595" y="1"/>
                </a:cxn>
                <a:cxn ang="0">
                  <a:pos x="539" y="3"/>
                </a:cxn>
                <a:cxn ang="0">
                  <a:pos x="474" y="11"/>
                </a:cxn>
                <a:cxn ang="0">
                  <a:pos x="406" y="25"/>
                </a:cxn>
                <a:cxn ang="0">
                  <a:pos x="336" y="47"/>
                </a:cxn>
                <a:cxn ang="0">
                  <a:pos x="266" y="78"/>
                </a:cxn>
                <a:cxn ang="0">
                  <a:pos x="199" y="122"/>
                </a:cxn>
                <a:cxn ang="0">
                  <a:pos x="138" y="178"/>
                </a:cxn>
                <a:cxn ang="0">
                  <a:pos x="84" y="250"/>
                </a:cxn>
                <a:cxn ang="0">
                  <a:pos x="41" y="338"/>
                </a:cxn>
                <a:cxn ang="0">
                  <a:pos x="11" y="444"/>
                </a:cxn>
                <a:cxn ang="0">
                  <a:pos x="3" y="501"/>
                </a:cxn>
                <a:cxn ang="0">
                  <a:pos x="2" y="600"/>
                </a:cxn>
                <a:cxn ang="0">
                  <a:pos x="20" y="680"/>
                </a:cxn>
                <a:cxn ang="0">
                  <a:pos x="54" y="744"/>
                </a:cxn>
                <a:cxn ang="0">
                  <a:pos x="100" y="793"/>
                </a:cxn>
                <a:cxn ang="0">
                  <a:pos x="155" y="830"/>
                </a:cxn>
                <a:cxn ang="0">
                  <a:pos x="217" y="857"/>
                </a:cxn>
                <a:cxn ang="0">
                  <a:pos x="281" y="874"/>
                </a:cxn>
                <a:cxn ang="0">
                  <a:pos x="344" y="883"/>
                </a:cxn>
                <a:cxn ang="0">
                  <a:pos x="403" y="887"/>
                </a:cxn>
                <a:cxn ang="0">
                  <a:pos x="477" y="887"/>
                </a:cxn>
                <a:cxn ang="0">
                  <a:pos x="571" y="882"/>
                </a:cxn>
                <a:cxn ang="0">
                  <a:pos x="668" y="873"/>
                </a:cxn>
                <a:cxn ang="0">
                  <a:pos x="767" y="859"/>
                </a:cxn>
                <a:cxn ang="0">
                  <a:pos x="866" y="841"/>
                </a:cxn>
                <a:cxn ang="0">
                  <a:pos x="919" y="814"/>
                </a:cxn>
                <a:cxn ang="0">
                  <a:pos x="939" y="714"/>
                </a:cxn>
                <a:cxn ang="0">
                  <a:pos x="966" y="570"/>
                </a:cxn>
                <a:cxn ang="0">
                  <a:pos x="992" y="440"/>
                </a:cxn>
                <a:cxn ang="0">
                  <a:pos x="1002" y="384"/>
                </a:cxn>
                <a:cxn ang="0">
                  <a:pos x="951" y="384"/>
                </a:cxn>
                <a:cxn ang="0">
                  <a:pos x="830" y="384"/>
                </a:cxn>
                <a:cxn ang="0">
                  <a:pos x="685" y="384"/>
                </a:cxn>
                <a:cxn ang="0">
                  <a:pos x="563" y="384"/>
                </a:cxn>
                <a:cxn ang="0">
                  <a:pos x="512" y="384"/>
                </a:cxn>
                <a:cxn ang="0">
                  <a:pos x="488" y="508"/>
                </a:cxn>
                <a:cxn ang="0">
                  <a:pos x="512" y="551"/>
                </a:cxn>
                <a:cxn ang="0">
                  <a:pos x="608" y="551"/>
                </a:cxn>
                <a:cxn ang="0">
                  <a:pos x="593" y="627"/>
                </a:cxn>
                <a:cxn ang="0">
                  <a:pos x="558" y="661"/>
                </a:cxn>
                <a:cxn ang="0">
                  <a:pos x="487" y="668"/>
                </a:cxn>
                <a:cxn ang="0">
                  <a:pos x="409" y="644"/>
                </a:cxn>
                <a:cxn ang="0">
                  <a:pos x="382" y="584"/>
                </a:cxn>
                <a:cxn ang="0">
                  <a:pos x="386" y="505"/>
                </a:cxn>
                <a:cxn ang="0">
                  <a:pos x="394" y="464"/>
                </a:cxn>
                <a:cxn ang="0">
                  <a:pos x="413" y="378"/>
                </a:cxn>
                <a:cxn ang="0">
                  <a:pos x="443" y="299"/>
                </a:cxn>
                <a:cxn ang="0">
                  <a:pos x="494" y="242"/>
                </a:cxn>
                <a:cxn ang="0">
                  <a:pos x="573" y="219"/>
                </a:cxn>
                <a:cxn ang="0">
                  <a:pos x="647" y="250"/>
                </a:cxn>
                <a:cxn ang="0">
                  <a:pos x="671" y="285"/>
                </a:cxn>
                <a:cxn ang="0">
                  <a:pos x="791" y="285"/>
                </a:cxn>
                <a:cxn ang="0">
                  <a:pos x="936" y="285"/>
                </a:cxn>
                <a:cxn ang="0">
                  <a:pos x="1007" y="285"/>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3" name="Freeform 11"/>
            <p:cNvSpPr>
              <a:spLocks/>
            </p:cNvSpPr>
            <p:nvPr/>
          </p:nvSpPr>
          <p:spPr bwMode="auto">
            <a:xfrm>
              <a:off x="978" y="2720"/>
              <a:ext cx="549" cy="517"/>
            </a:xfrm>
            <a:custGeom>
              <a:avLst/>
              <a:gdLst/>
              <a:ahLst/>
              <a:cxnLst>
                <a:cxn ang="0">
                  <a:pos x="4" y="611"/>
                </a:cxn>
                <a:cxn ang="0">
                  <a:pos x="0" y="660"/>
                </a:cxn>
                <a:cxn ang="0">
                  <a:pos x="14" y="731"/>
                </a:cxn>
                <a:cxn ang="0">
                  <a:pos x="69" y="805"/>
                </a:cxn>
                <a:cxn ang="0">
                  <a:pos x="189" y="864"/>
                </a:cxn>
                <a:cxn ang="0">
                  <a:pos x="395" y="888"/>
                </a:cxn>
                <a:cxn ang="0">
                  <a:pos x="556" y="875"/>
                </a:cxn>
                <a:cxn ang="0">
                  <a:pos x="689" y="839"/>
                </a:cxn>
                <a:cxn ang="0">
                  <a:pos x="792" y="780"/>
                </a:cxn>
                <a:cxn ang="0">
                  <a:pos x="864" y="699"/>
                </a:cxn>
                <a:cxn ang="0">
                  <a:pos x="903" y="596"/>
                </a:cxn>
                <a:cxn ang="0">
                  <a:pos x="897" y="486"/>
                </a:cxn>
                <a:cxn ang="0">
                  <a:pos x="843" y="411"/>
                </a:cxn>
                <a:cxn ang="0">
                  <a:pos x="756" y="363"/>
                </a:cxn>
                <a:cxn ang="0">
                  <a:pos x="654" y="331"/>
                </a:cxn>
                <a:cxn ang="0">
                  <a:pos x="555" y="310"/>
                </a:cxn>
                <a:cxn ang="0">
                  <a:pos x="479" y="289"/>
                </a:cxn>
                <a:cxn ang="0">
                  <a:pos x="442" y="258"/>
                </a:cxn>
                <a:cxn ang="0">
                  <a:pos x="489" y="197"/>
                </a:cxn>
                <a:cxn ang="0">
                  <a:pos x="604" y="221"/>
                </a:cxn>
                <a:cxn ang="0">
                  <a:pos x="673" y="260"/>
                </a:cxn>
                <a:cxn ang="0">
                  <a:pos x="874" y="260"/>
                </a:cxn>
                <a:cxn ang="0">
                  <a:pos x="946" y="221"/>
                </a:cxn>
                <a:cxn ang="0">
                  <a:pos x="927" y="124"/>
                </a:cxn>
                <a:cxn ang="0">
                  <a:pos x="863" y="55"/>
                </a:cxn>
                <a:cxn ang="0">
                  <a:pos x="750" y="14"/>
                </a:cxn>
                <a:cxn ang="0">
                  <a:pos x="590" y="0"/>
                </a:cxn>
                <a:cxn ang="0">
                  <a:pos x="500" y="4"/>
                </a:cxn>
                <a:cxn ang="0">
                  <a:pos x="387" y="22"/>
                </a:cxn>
                <a:cxn ang="0">
                  <a:pos x="269" y="60"/>
                </a:cxn>
                <a:cxn ang="0">
                  <a:pos x="167" y="125"/>
                </a:cxn>
                <a:cxn ang="0">
                  <a:pos x="98" y="229"/>
                </a:cxn>
                <a:cxn ang="0">
                  <a:pos x="83" y="348"/>
                </a:cxn>
                <a:cxn ang="0">
                  <a:pos x="124" y="431"/>
                </a:cxn>
                <a:cxn ang="0">
                  <a:pos x="204" y="485"/>
                </a:cxn>
                <a:cxn ang="0">
                  <a:pos x="303" y="518"/>
                </a:cxn>
                <a:cxn ang="0">
                  <a:pos x="404" y="542"/>
                </a:cxn>
                <a:cxn ang="0">
                  <a:pos x="489" y="565"/>
                </a:cxn>
                <a:cxn ang="0">
                  <a:pos x="540" y="596"/>
                </a:cxn>
                <a:cxn ang="0">
                  <a:pos x="529" y="662"/>
                </a:cxn>
                <a:cxn ang="0">
                  <a:pos x="383" y="682"/>
                </a:cxn>
                <a:cxn ang="0">
                  <a:pos x="365" y="600"/>
                </a:cxn>
                <a:cxn ang="0">
                  <a:pos x="224" y="600"/>
                </a:cxn>
                <a:cxn ang="0">
                  <a:pos x="27" y="600"/>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4" name="Freeform 12"/>
            <p:cNvSpPr>
              <a:spLocks/>
            </p:cNvSpPr>
            <p:nvPr/>
          </p:nvSpPr>
          <p:spPr bwMode="auto">
            <a:xfrm>
              <a:off x="1441" y="2734"/>
              <a:ext cx="635" cy="490"/>
            </a:xfrm>
            <a:custGeom>
              <a:avLst/>
              <a:gdLst/>
              <a:ahLst/>
              <a:cxnLst>
                <a:cxn ang="0">
                  <a:pos x="466" y="5"/>
                </a:cxn>
                <a:cxn ang="0">
                  <a:pos x="446" y="43"/>
                </a:cxn>
                <a:cxn ang="0">
                  <a:pos x="408" y="111"/>
                </a:cxn>
                <a:cxn ang="0">
                  <a:pos x="357" y="202"/>
                </a:cxn>
                <a:cxn ang="0">
                  <a:pos x="298" y="309"/>
                </a:cxn>
                <a:cxn ang="0">
                  <a:pos x="235" y="423"/>
                </a:cxn>
                <a:cxn ang="0">
                  <a:pos x="171" y="536"/>
                </a:cxn>
                <a:cxn ang="0">
                  <a:pos x="113" y="643"/>
                </a:cxn>
                <a:cxn ang="0">
                  <a:pos x="62" y="734"/>
                </a:cxn>
                <a:cxn ang="0">
                  <a:pos x="24" y="802"/>
                </a:cxn>
                <a:cxn ang="0">
                  <a:pos x="3" y="840"/>
                </a:cxn>
                <a:cxn ang="0">
                  <a:pos x="19" y="845"/>
                </a:cxn>
                <a:cxn ang="0">
                  <a:pos x="140" y="845"/>
                </a:cxn>
                <a:cxn ang="0">
                  <a:pos x="287" y="845"/>
                </a:cxn>
                <a:cxn ang="0">
                  <a:pos x="358" y="845"/>
                </a:cxn>
                <a:cxn ang="0">
                  <a:pos x="405" y="745"/>
                </a:cxn>
                <a:cxn ang="0">
                  <a:pos x="451" y="709"/>
                </a:cxn>
                <a:cxn ang="0">
                  <a:pos x="600" y="709"/>
                </a:cxn>
                <a:cxn ang="0">
                  <a:pos x="696" y="709"/>
                </a:cxn>
                <a:cxn ang="0">
                  <a:pos x="703" y="810"/>
                </a:cxn>
                <a:cxn ang="0">
                  <a:pos x="721" y="845"/>
                </a:cxn>
                <a:cxn ang="0">
                  <a:pos x="828" y="845"/>
                </a:cxn>
                <a:cxn ang="0">
                  <a:pos x="971" y="845"/>
                </a:cxn>
                <a:cxn ang="0">
                  <a:pos x="1078" y="845"/>
                </a:cxn>
                <a:cxn ang="0">
                  <a:pos x="1094" y="838"/>
                </a:cxn>
                <a:cxn ang="0">
                  <a:pos x="1086" y="788"/>
                </a:cxn>
                <a:cxn ang="0">
                  <a:pos x="1071" y="701"/>
                </a:cxn>
                <a:cxn ang="0">
                  <a:pos x="1053" y="586"/>
                </a:cxn>
                <a:cxn ang="0">
                  <a:pos x="1031" y="455"/>
                </a:cxn>
                <a:cxn ang="0">
                  <a:pos x="1010" y="323"/>
                </a:cxn>
                <a:cxn ang="0">
                  <a:pos x="989" y="200"/>
                </a:cxn>
                <a:cxn ang="0">
                  <a:pos x="972" y="97"/>
                </a:cxn>
                <a:cxn ang="0">
                  <a:pos x="961" y="26"/>
                </a:cxn>
                <a:cxn ang="0">
                  <a:pos x="957" y="0"/>
                </a:cxn>
                <a:cxn ang="0">
                  <a:pos x="907" y="0"/>
                </a:cxn>
                <a:cxn ang="0">
                  <a:pos x="786" y="0"/>
                </a:cxn>
                <a:cxn ang="0">
                  <a:pos x="642" y="0"/>
                </a:cxn>
                <a:cxn ang="0">
                  <a:pos x="521" y="0"/>
                </a:cxn>
                <a:cxn ang="0">
                  <a:pos x="470" y="0"/>
                </a:cxn>
                <a:cxn ang="0">
                  <a:pos x="662" y="189"/>
                </a:cxn>
                <a:cxn ang="0">
                  <a:pos x="666" y="189"/>
                </a:cxn>
                <a:cxn ang="0">
                  <a:pos x="669" y="271"/>
                </a:cxn>
                <a:cxn ang="0">
                  <a:pos x="676" y="422"/>
                </a:cxn>
                <a:cxn ang="0">
                  <a:pos x="678" y="503"/>
                </a:cxn>
                <a:cxn ang="0">
                  <a:pos x="560" y="503"/>
                </a:cxn>
                <a:cxn ang="0">
                  <a:pos x="525" y="485"/>
                </a:cxn>
                <a:cxn ang="0">
                  <a:pos x="574" y="379"/>
                </a:cxn>
                <a:cxn ang="0">
                  <a:pos x="632" y="252"/>
                </a:cxn>
                <a:cxn ang="0">
                  <a:pos x="661" y="189"/>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5" name="Freeform 13"/>
            <p:cNvSpPr>
              <a:spLocks/>
            </p:cNvSpPr>
            <p:nvPr/>
          </p:nvSpPr>
          <p:spPr bwMode="auto">
            <a:xfrm>
              <a:off x="2080" y="2734"/>
              <a:ext cx="653" cy="490"/>
            </a:xfrm>
            <a:custGeom>
              <a:avLst/>
              <a:gdLst/>
              <a:ahLst/>
              <a:cxnLst>
                <a:cxn ang="0">
                  <a:pos x="165" y="7"/>
                </a:cxn>
                <a:cxn ang="0">
                  <a:pos x="155" y="57"/>
                </a:cxn>
                <a:cxn ang="0">
                  <a:pos x="137" y="144"/>
                </a:cxn>
                <a:cxn ang="0">
                  <a:pos x="115" y="260"/>
                </a:cxn>
                <a:cxn ang="0">
                  <a:pos x="90" y="390"/>
                </a:cxn>
                <a:cxn ang="0">
                  <a:pos x="64" y="522"/>
                </a:cxn>
                <a:cxn ang="0">
                  <a:pos x="39" y="645"/>
                </a:cxn>
                <a:cxn ang="0">
                  <a:pos x="20" y="748"/>
                </a:cxn>
                <a:cxn ang="0">
                  <a:pos x="6" y="819"/>
                </a:cxn>
                <a:cxn ang="0">
                  <a:pos x="0" y="845"/>
                </a:cxn>
                <a:cxn ang="0">
                  <a:pos x="80" y="845"/>
                </a:cxn>
                <a:cxn ang="0">
                  <a:pos x="228" y="845"/>
                </a:cxn>
                <a:cxn ang="0">
                  <a:pos x="308" y="845"/>
                </a:cxn>
                <a:cxn ang="0">
                  <a:pos x="316" y="803"/>
                </a:cxn>
                <a:cxn ang="0">
                  <a:pos x="336" y="698"/>
                </a:cxn>
                <a:cxn ang="0">
                  <a:pos x="361" y="566"/>
                </a:cxn>
                <a:cxn ang="0">
                  <a:pos x="385" y="438"/>
                </a:cxn>
                <a:cxn ang="0">
                  <a:pos x="400" y="348"/>
                </a:cxn>
                <a:cxn ang="0">
                  <a:pos x="405" y="328"/>
                </a:cxn>
                <a:cxn ang="0">
                  <a:pos x="408" y="328"/>
                </a:cxn>
                <a:cxn ang="0">
                  <a:pos x="417" y="391"/>
                </a:cxn>
                <a:cxn ang="0">
                  <a:pos x="438" y="505"/>
                </a:cxn>
                <a:cxn ang="0">
                  <a:pos x="466" y="639"/>
                </a:cxn>
                <a:cxn ang="0">
                  <a:pos x="491" y="758"/>
                </a:cxn>
                <a:cxn ang="0">
                  <a:pos x="507" y="834"/>
                </a:cxn>
                <a:cxn ang="0">
                  <a:pos x="524" y="845"/>
                </a:cxn>
                <a:cxn ang="0">
                  <a:pos x="627" y="845"/>
                </a:cxn>
                <a:cxn ang="0">
                  <a:pos x="773" y="845"/>
                </a:cxn>
                <a:cxn ang="0">
                  <a:pos x="905" y="845"/>
                </a:cxn>
                <a:cxn ang="0">
                  <a:pos x="962" y="845"/>
                </a:cxn>
                <a:cxn ang="0">
                  <a:pos x="968" y="819"/>
                </a:cxn>
                <a:cxn ang="0">
                  <a:pos x="981" y="748"/>
                </a:cxn>
                <a:cxn ang="0">
                  <a:pos x="1001" y="645"/>
                </a:cxn>
                <a:cxn ang="0">
                  <a:pos x="1026" y="522"/>
                </a:cxn>
                <a:cxn ang="0">
                  <a:pos x="1051" y="390"/>
                </a:cxn>
                <a:cxn ang="0">
                  <a:pos x="1076" y="260"/>
                </a:cxn>
                <a:cxn ang="0">
                  <a:pos x="1099" y="144"/>
                </a:cxn>
                <a:cxn ang="0">
                  <a:pos x="1117" y="57"/>
                </a:cxn>
                <a:cxn ang="0">
                  <a:pos x="1126" y="7"/>
                </a:cxn>
                <a:cxn ang="0">
                  <a:pos x="1104" y="0"/>
                </a:cxn>
                <a:cxn ang="0">
                  <a:pos x="974" y="0"/>
                </a:cxn>
                <a:cxn ang="0">
                  <a:pos x="844" y="0"/>
                </a:cxn>
                <a:cxn ang="0">
                  <a:pos x="818" y="10"/>
                </a:cxn>
                <a:cxn ang="0">
                  <a:pos x="806" y="78"/>
                </a:cxn>
                <a:cxn ang="0">
                  <a:pos x="785" y="187"/>
                </a:cxn>
                <a:cxn ang="0">
                  <a:pos x="761" y="313"/>
                </a:cxn>
                <a:cxn ang="0">
                  <a:pos x="741" y="429"/>
                </a:cxn>
                <a:cxn ang="0">
                  <a:pos x="730" y="508"/>
                </a:cxn>
                <a:cxn ang="0">
                  <a:pos x="728" y="508"/>
                </a:cxn>
                <a:cxn ang="0">
                  <a:pos x="724" y="508"/>
                </a:cxn>
                <a:cxn ang="0">
                  <a:pos x="716" y="435"/>
                </a:cxn>
                <a:cxn ang="0">
                  <a:pos x="695" y="320"/>
                </a:cxn>
                <a:cxn ang="0">
                  <a:pos x="669" y="193"/>
                </a:cxn>
                <a:cxn ang="0">
                  <a:pos x="644" y="80"/>
                </a:cxn>
                <a:cxn ang="0">
                  <a:pos x="628" y="10"/>
                </a:cxn>
                <a:cxn ang="0">
                  <a:pos x="613" y="0"/>
                </a:cxn>
                <a:cxn ang="0">
                  <a:pos x="527" y="0"/>
                </a:cxn>
                <a:cxn ang="0">
                  <a:pos x="397" y="0"/>
                </a:cxn>
                <a:cxn ang="0">
                  <a:pos x="265" y="0"/>
                </a:cxn>
                <a:cxn ang="0">
                  <a:pos x="179" y="0"/>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6" name="Freeform 14"/>
            <p:cNvSpPr>
              <a:spLocks/>
            </p:cNvSpPr>
            <p:nvPr/>
          </p:nvSpPr>
          <p:spPr bwMode="auto">
            <a:xfrm>
              <a:off x="3147" y="2689"/>
              <a:ext cx="639" cy="490"/>
            </a:xfrm>
            <a:custGeom>
              <a:avLst/>
              <a:gdLst/>
              <a:ahLst/>
              <a:cxnLst>
                <a:cxn ang="0">
                  <a:pos x="467" y="5"/>
                </a:cxn>
                <a:cxn ang="0">
                  <a:pos x="446" y="43"/>
                </a:cxn>
                <a:cxn ang="0">
                  <a:pos x="408" y="111"/>
                </a:cxn>
                <a:cxn ang="0">
                  <a:pos x="357" y="202"/>
                </a:cxn>
                <a:cxn ang="0">
                  <a:pos x="299" y="309"/>
                </a:cxn>
                <a:cxn ang="0">
                  <a:pos x="235" y="423"/>
                </a:cxn>
                <a:cxn ang="0">
                  <a:pos x="172" y="536"/>
                </a:cxn>
                <a:cxn ang="0">
                  <a:pos x="112" y="643"/>
                </a:cxn>
                <a:cxn ang="0">
                  <a:pos x="61" y="734"/>
                </a:cxn>
                <a:cxn ang="0">
                  <a:pos x="23" y="802"/>
                </a:cxn>
                <a:cxn ang="0">
                  <a:pos x="2" y="840"/>
                </a:cxn>
                <a:cxn ang="0">
                  <a:pos x="20" y="845"/>
                </a:cxn>
                <a:cxn ang="0">
                  <a:pos x="141" y="845"/>
                </a:cxn>
                <a:cxn ang="0">
                  <a:pos x="287" y="845"/>
                </a:cxn>
                <a:cxn ang="0">
                  <a:pos x="357" y="845"/>
                </a:cxn>
                <a:cxn ang="0">
                  <a:pos x="406" y="745"/>
                </a:cxn>
                <a:cxn ang="0">
                  <a:pos x="452" y="709"/>
                </a:cxn>
                <a:cxn ang="0">
                  <a:pos x="600" y="709"/>
                </a:cxn>
                <a:cxn ang="0">
                  <a:pos x="696" y="709"/>
                </a:cxn>
                <a:cxn ang="0">
                  <a:pos x="703" y="810"/>
                </a:cxn>
                <a:cxn ang="0">
                  <a:pos x="721" y="845"/>
                </a:cxn>
                <a:cxn ang="0">
                  <a:pos x="829" y="845"/>
                </a:cxn>
                <a:cxn ang="0">
                  <a:pos x="971" y="845"/>
                </a:cxn>
                <a:cxn ang="0">
                  <a:pos x="1079" y="845"/>
                </a:cxn>
                <a:cxn ang="0">
                  <a:pos x="1095" y="838"/>
                </a:cxn>
                <a:cxn ang="0">
                  <a:pos x="1087" y="788"/>
                </a:cxn>
                <a:cxn ang="0">
                  <a:pos x="1072" y="701"/>
                </a:cxn>
                <a:cxn ang="0">
                  <a:pos x="1053" y="586"/>
                </a:cxn>
                <a:cxn ang="0">
                  <a:pos x="1031" y="455"/>
                </a:cxn>
                <a:cxn ang="0">
                  <a:pos x="1009" y="323"/>
                </a:cxn>
                <a:cxn ang="0">
                  <a:pos x="990" y="200"/>
                </a:cxn>
                <a:cxn ang="0">
                  <a:pos x="973" y="97"/>
                </a:cxn>
                <a:cxn ang="0">
                  <a:pos x="961" y="26"/>
                </a:cxn>
                <a:cxn ang="0">
                  <a:pos x="956" y="0"/>
                </a:cxn>
                <a:cxn ang="0">
                  <a:pos x="906" y="0"/>
                </a:cxn>
                <a:cxn ang="0">
                  <a:pos x="785" y="0"/>
                </a:cxn>
                <a:cxn ang="0">
                  <a:pos x="641" y="0"/>
                </a:cxn>
                <a:cxn ang="0">
                  <a:pos x="520" y="0"/>
                </a:cxn>
                <a:cxn ang="0">
                  <a:pos x="469" y="0"/>
                </a:cxn>
                <a:cxn ang="0">
                  <a:pos x="663" y="189"/>
                </a:cxn>
                <a:cxn ang="0">
                  <a:pos x="666" y="189"/>
                </a:cxn>
                <a:cxn ang="0">
                  <a:pos x="670" y="271"/>
                </a:cxn>
                <a:cxn ang="0">
                  <a:pos x="677" y="422"/>
                </a:cxn>
                <a:cxn ang="0">
                  <a:pos x="680" y="503"/>
                </a:cxn>
                <a:cxn ang="0">
                  <a:pos x="560" y="503"/>
                </a:cxn>
                <a:cxn ang="0">
                  <a:pos x="526" y="485"/>
                </a:cxn>
                <a:cxn ang="0">
                  <a:pos x="574" y="379"/>
                </a:cxn>
                <a:cxn ang="0">
                  <a:pos x="633" y="252"/>
                </a:cxn>
                <a:cxn ang="0">
                  <a:pos x="660" y="189"/>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7" name="Freeform 15"/>
            <p:cNvSpPr>
              <a:spLocks/>
            </p:cNvSpPr>
            <p:nvPr/>
          </p:nvSpPr>
          <p:spPr bwMode="auto">
            <a:xfrm>
              <a:off x="2638" y="2689"/>
              <a:ext cx="612" cy="490"/>
            </a:xfrm>
            <a:custGeom>
              <a:avLst/>
              <a:gdLst/>
              <a:ahLst/>
              <a:cxnLst>
                <a:cxn ang="0">
                  <a:pos x="164" y="7"/>
                </a:cxn>
                <a:cxn ang="0">
                  <a:pos x="155" y="57"/>
                </a:cxn>
                <a:cxn ang="0">
                  <a:pos x="137" y="144"/>
                </a:cxn>
                <a:cxn ang="0">
                  <a:pos x="114" y="260"/>
                </a:cxn>
                <a:cxn ang="0">
                  <a:pos x="89" y="390"/>
                </a:cxn>
                <a:cxn ang="0">
                  <a:pos x="64" y="522"/>
                </a:cxn>
                <a:cxn ang="0">
                  <a:pos x="40" y="645"/>
                </a:cxn>
                <a:cxn ang="0">
                  <a:pos x="19" y="748"/>
                </a:cxn>
                <a:cxn ang="0">
                  <a:pos x="5" y="819"/>
                </a:cxn>
                <a:cxn ang="0">
                  <a:pos x="0" y="845"/>
                </a:cxn>
                <a:cxn ang="0">
                  <a:pos x="59" y="845"/>
                </a:cxn>
                <a:cxn ang="0">
                  <a:pos x="188" y="845"/>
                </a:cxn>
                <a:cxn ang="0">
                  <a:pos x="317" y="845"/>
                </a:cxn>
                <a:cxn ang="0">
                  <a:pos x="376" y="845"/>
                </a:cxn>
                <a:cxn ang="0">
                  <a:pos x="517" y="844"/>
                </a:cxn>
                <a:cxn ang="0">
                  <a:pos x="612" y="832"/>
                </a:cxn>
                <a:cxn ang="0">
                  <a:pos x="714" y="807"/>
                </a:cxn>
                <a:cxn ang="0">
                  <a:pos x="800" y="769"/>
                </a:cxn>
                <a:cxn ang="0">
                  <a:pos x="877" y="715"/>
                </a:cxn>
                <a:cxn ang="0">
                  <a:pos x="942" y="644"/>
                </a:cxn>
                <a:cxn ang="0">
                  <a:pos x="994" y="561"/>
                </a:cxn>
                <a:cxn ang="0">
                  <a:pos x="1030" y="467"/>
                </a:cxn>
                <a:cxn ang="0">
                  <a:pos x="1050" y="360"/>
                </a:cxn>
                <a:cxn ang="0">
                  <a:pos x="1047" y="255"/>
                </a:cxn>
                <a:cxn ang="0">
                  <a:pos x="1017" y="165"/>
                </a:cxn>
                <a:cxn ang="0">
                  <a:pos x="969" y="101"/>
                </a:cxn>
                <a:cxn ang="0">
                  <a:pos x="905" y="53"/>
                </a:cxn>
                <a:cxn ang="0">
                  <a:pos x="818" y="22"/>
                </a:cxn>
                <a:cxn ang="0">
                  <a:pos x="709" y="6"/>
                </a:cxn>
                <a:cxn ang="0">
                  <a:pos x="619" y="0"/>
                </a:cxn>
                <a:cxn ang="0">
                  <a:pos x="525" y="0"/>
                </a:cxn>
                <a:cxn ang="0">
                  <a:pos x="422" y="0"/>
                </a:cxn>
                <a:cxn ang="0">
                  <a:pos x="285" y="0"/>
                </a:cxn>
                <a:cxn ang="0">
                  <a:pos x="182" y="0"/>
                </a:cxn>
                <a:cxn ang="0">
                  <a:pos x="503" y="193"/>
                </a:cxn>
                <a:cxn ang="0">
                  <a:pos x="512" y="193"/>
                </a:cxn>
                <a:cxn ang="0">
                  <a:pos x="568" y="195"/>
                </a:cxn>
                <a:cxn ang="0">
                  <a:pos x="631" y="217"/>
                </a:cxn>
                <a:cxn ang="0">
                  <a:pos x="665" y="290"/>
                </a:cxn>
                <a:cxn ang="0">
                  <a:pos x="656" y="416"/>
                </a:cxn>
                <a:cxn ang="0">
                  <a:pos x="614" y="549"/>
                </a:cxn>
                <a:cxn ang="0">
                  <a:pos x="551" y="626"/>
                </a:cxn>
                <a:cxn ang="0">
                  <a:pos x="476" y="648"/>
                </a:cxn>
                <a:cxn ang="0">
                  <a:pos x="416" y="637"/>
                </a:cxn>
                <a:cxn ang="0">
                  <a:pos x="434" y="551"/>
                </a:cxn>
                <a:cxn ang="0">
                  <a:pos x="458" y="421"/>
                </a:cxn>
                <a:cxn ang="0">
                  <a:pos x="483" y="292"/>
                </a:cxn>
                <a:cxn ang="0">
                  <a:pos x="500" y="206"/>
                </a:cxn>
                <a:cxn ang="0">
                  <a:pos x="166" y="0"/>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8" name="Freeform 16"/>
            <p:cNvSpPr>
              <a:spLocks/>
            </p:cNvSpPr>
            <p:nvPr/>
          </p:nvSpPr>
          <p:spPr bwMode="auto">
            <a:xfrm>
              <a:off x="3781" y="2675"/>
              <a:ext cx="590" cy="517"/>
            </a:xfrm>
            <a:custGeom>
              <a:avLst/>
              <a:gdLst/>
              <a:ahLst/>
              <a:cxnLst>
                <a:cxn ang="0">
                  <a:pos x="1012" y="245"/>
                </a:cxn>
                <a:cxn ang="0">
                  <a:pos x="1009" y="174"/>
                </a:cxn>
                <a:cxn ang="0">
                  <a:pos x="984" y="115"/>
                </a:cxn>
                <a:cxn ang="0">
                  <a:pos x="940" y="69"/>
                </a:cxn>
                <a:cxn ang="0">
                  <a:pos x="874" y="34"/>
                </a:cxn>
                <a:cxn ang="0">
                  <a:pos x="788" y="12"/>
                </a:cxn>
                <a:cxn ang="0">
                  <a:pos x="682" y="2"/>
                </a:cxn>
                <a:cxn ang="0">
                  <a:pos x="595" y="1"/>
                </a:cxn>
                <a:cxn ang="0">
                  <a:pos x="539" y="3"/>
                </a:cxn>
                <a:cxn ang="0">
                  <a:pos x="474" y="11"/>
                </a:cxn>
                <a:cxn ang="0">
                  <a:pos x="406" y="25"/>
                </a:cxn>
                <a:cxn ang="0">
                  <a:pos x="336" y="47"/>
                </a:cxn>
                <a:cxn ang="0">
                  <a:pos x="266" y="78"/>
                </a:cxn>
                <a:cxn ang="0">
                  <a:pos x="199" y="122"/>
                </a:cxn>
                <a:cxn ang="0">
                  <a:pos x="138" y="178"/>
                </a:cxn>
                <a:cxn ang="0">
                  <a:pos x="84" y="250"/>
                </a:cxn>
                <a:cxn ang="0">
                  <a:pos x="41" y="338"/>
                </a:cxn>
                <a:cxn ang="0">
                  <a:pos x="11" y="444"/>
                </a:cxn>
                <a:cxn ang="0">
                  <a:pos x="3" y="501"/>
                </a:cxn>
                <a:cxn ang="0">
                  <a:pos x="2" y="600"/>
                </a:cxn>
                <a:cxn ang="0">
                  <a:pos x="20" y="680"/>
                </a:cxn>
                <a:cxn ang="0">
                  <a:pos x="54" y="744"/>
                </a:cxn>
                <a:cxn ang="0">
                  <a:pos x="100" y="793"/>
                </a:cxn>
                <a:cxn ang="0">
                  <a:pos x="155" y="830"/>
                </a:cxn>
                <a:cxn ang="0">
                  <a:pos x="217" y="857"/>
                </a:cxn>
                <a:cxn ang="0">
                  <a:pos x="281" y="874"/>
                </a:cxn>
                <a:cxn ang="0">
                  <a:pos x="344" y="883"/>
                </a:cxn>
                <a:cxn ang="0">
                  <a:pos x="403" y="887"/>
                </a:cxn>
                <a:cxn ang="0">
                  <a:pos x="477" y="887"/>
                </a:cxn>
                <a:cxn ang="0">
                  <a:pos x="571" y="882"/>
                </a:cxn>
                <a:cxn ang="0">
                  <a:pos x="668" y="873"/>
                </a:cxn>
                <a:cxn ang="0">
                  <a:pos x="767" y="859"/>
                </a:cxn>
                <a:cxn ang="0">
                  <a:pos x="866" y="841"/>
                </a:cxn>
                <a:cxn ang="0">
                  <a:pos x="919" y="814"/>
                </a:cxn>
                <a:cxn ang="0">
                  <a:pos x="939" y="714"/>
                </a:cxn>
                <a:cxn ang="0">
                  <a:pos x="966" y="570"/>
                </a:cxn>
                <a:cxn ang="0">
                  <a:pos x="992" y="440"/>
                </a:cxn>
                <a:cxn ang="0">
                  <a:pos x="1002" y="384"/>
                </a:cxn>
                <a:cxn ang="0">
                  <a:pos x="951" y="384"/>
                </a:cxn>
                <a:cxn ang="0">
                  <a:pos x="830" y="384"/>
                </a:cxn>
                <a:cxn ang="0">
                  <a:pos x="685" y="384"/>
                </a:cxn>
                <a:cxn ang="0">
                  <a:pos x="563" y="384"/>
                </a:cxn>
                <a:cxn ang="0">
                  <a:pos x="512" y="384"/>
                </a:cxn>
                <a:cxn ang="0">
                  <a:pos x="488" y="508"/>
                </a:cxn>
                <a:cxn ang="0">
                  <a:pos x="512" y="551"/>
                </a:cxn>
                <a:cxn ang="0">
                  <a:pos x="608" y="551"/>
                </a:cxn>
                <a:cxn ang="0">
                  <a:pos x="593" y="627"/>
                </a:cxn>
                <a:cxn ang="0">
                  <a:pos x="558" y="661"/>
                </a:cxn>
                <a:cxn ang="0">
                  <a:pos x="487" y="668"/>
                </a:cxn>
                <a:cxn ang="0">
                  <a:pos x="409" y="644"/>
                </a:cxn>
                <a:cxn ang="0">
                  <a:pos x="382" y="584"/>
                </a:cxn>
                <a:cxn ang="0">
                  <a:pos x="386" y="505"/>
                </a:cxn>
                <a:cxn ang="0">
                  <a:pos x="394" y="464"/>
                </a:cxn>
                <a:cxn ang="0">
                  <a:pos x="413" y="378"/>
                </a:cxn>
                <a:cxn ang="0">
                  <a:pos x="443" y="299"/>
                </a:cxn>
                <a:cxn ang="0">
                  <a:pos x="494" y="242"/>
                </a:cxn>
                <a:cxn ang="0">
                  <a:pos x="573" y="219"/>
                </a:cxn>
                <a:cxn ang="0">
                  <a:pos x="647" y="250"/>
                </a:cxn>
                <a:cxn ang="0">
                  <a:pos x="671" y="285"/>
                </a:cxn>
                <a:cxn ang="0">
                  <a:pos x="791" y="285"/>
                </a:cxn>
                <a:cxn ang="0">
                  <a:pos x="936" y="285"/>
                </a:cxn>
                <a:cxn ang="0">
                  <a:pos x="1007" y="285"/>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9" name="Freeform 17"/>
            <p:cNvSpPr>
              <a:spLocks/>
            </p:cNvSpPr>
            <p:nvPr/>
          </p:nvSpPr>
          <p:spPr bwMode="auto">
            <a:xfrm>
              <a:off x="946" y="2675"/>
              <a:ext cx="549" cy="517"/>
            </a:xfrm>
            <a:custGeom>
              <a:avLst/>
              <a:gdLst/>
              <a:ahLst/>
              <a:cxnLst>
                <a:cxn ang="0">
                  <a:pos x="4" y="611"/>
                </a:cxn>
                <a:cxn ang="0">
                  <a:pos x="0" y="660"/>
                </a:cxn>
                <a:cxn ang="0">
                  <a:pos x="14" y="731"/>
                </a:cxn>
                <a:cxn ang="0">
                  <a:pos x="69" y="805"/>
                </a:cxn>
                <a:cxn ang="0">
                  <a:pos x="189" y="864"/>
                </a:cxn>
                <a:cxn ang="0">
                  <a:pos x="395" y="888"/>
                </a:cxn>
                <a:cxn ang="0">
                  <a:pos x="556" y="875"/>
                </a:cxn>
                <a:cxn ang="0">
                  <a:pos x="689" y="839"/>
                </a:cxn>
                <a:cxn ang="0">
                  <a:pos x="792" y="780"/>
                </a:cxn>
                <a:cxn ang="0">
                  <a:pos x="864" y="699"/>
                </a:cxn>
                <a:cxn ang="0">
                  <a:pos x="903" y="596"/>
                </a:cxn>
                <a:cxn ang="0">
                  <a:pos x="897" y="486"/>
                </a:cxn>
                <a:cxn ang="0">
                  <a:pos x="843" y="411"/>
                </a:cxn>
                <a:cxn ang="0">
                  <a:pos x="756" y="363"/>
                </a:cxn>
                <a:cxn ang="0">
                  <a:pos x="654" y="331"/>
                </a:cxn>
                <a:cxn ang="0">
                  <a:pos x="555" y="310"/>
                </a:cxn>
                <a:cxn ang="0">
                  <a:pos x="479" y="289"/>
                </a:cxn>
                <a:cxn ang="0">
                  <a:pos x="442" y="258"/>
                </a:cxn>
                <a:cxn ang="0">
                  <a:pos x="489" y="197"/>
                </a:cxn>
                <a:cxn ang="0">
                  <a:pos x="604" y="221"/>
                </a:cxn>
                <a:cxn ang="0">
                  <a:pos x="673" y="260"/>
                </a:cxn>
                <a:cxn ang="0">
                  <a:pos x="874" y="260"/>
                </a:cxn>
                <a:cxn ang="0">
                  <a:pos x="946" y="221"/>
                </a:cxn>
                <a:cxn ang="0">
                  <a:pos x="927" y="124"/>
                </a:cxn>
                <a:cxn ang="0">
                  <a:pos x="863" y="55"/>
                </a:cxn>
                <a:cxn ang="0">
                  <a:pos x="750" y="14"/>
                </a:cxn>
                <a:cxn ang="0">
                  <a:pos x="590" y="0"/>
                </a:cxn>
                <a:cxn ang="0">
                  <a:pos x="500" y="4"/>
                </a:cxn>
                <a:cxn ang="0">
                  <a:pos x="387" y="22"/>
                </a:cxn>
                <a:cxn ang="0">
                  <a:pos x="269" y="60"/>
                </a:cxn>
                <a:cxn ang="0">
                  <a:pos x="167" y="125"/>
                </a:cxn>
                <a:cxn ang="0">
                  <a:pos x="98" y="229"/>
                </a:cxn>
                <a:cxn ang="0">
                  <a:pos x="83" y="348"/>
                </a:cxn>
                <a:cxn ang="0">
                  <a:pos x="124" y="431"/>
                </a:cxn>
                <a:cxn ang="0">
                  <a:pos x="204" y="485"/>
                </a:cxn>
                <a:cxn ang="0">
                  <a:pos x="303" y="518"/>
                </a:cxn>
                <a:cxn ang="0">
                  <a:pos x="404" y="542"/>
                </a:cxn>
                <a:cxn ang="0">
                  <a:pos x="489" y="565"/>
                </a:cxn>
                <a:cxn ang="0">
                  <a:pos x="540" y="596"/>
                </a:cxn>
                <a:cxn ang="0">
                  <a:pos x="529" y="662"/>
                </a:cxn>
                <a:cxn ang="0">
                  <a:pos x="383" y="682"/>
                </a:cxn>
                <a:cxn ang="0">
                  <a:pos x="365" y="600"/>
                </a:cxn>
                <a:cxn ang="0">
                  <a:pos x="224" y="600"/>
                </a:cxn>
                <a:cxn ang="0">
                  <a:pos x="27" y="600"/>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90" name="Freeform 18"/>
            <p:cNvSpPr>
              <a:spLocks/>
            </p:cNvSpPr>
            <p:nvPr/>
          </p:nvSpPr>
          <p:spPr bwMode="auto">
            <a:xfrm>
              <a:off x="1405" y="2689"/>
              <a:ext cx="639" cy="490"/>
            </a:xfrm>
            <a:custGeom>
              <a:avLst/>
              <a:gdLst/>
              <a:ahLst/>
              <a:cxnLst>
                <a:cxn ang="0">
                  <a:pos x="466" y="5"/>
                </a:cxn>
                <a:cxn ang="0">
                  <a:pos x="446" y="43"/>
                </a:cxn>
                <a:cxn ang="0">
                  <a:pos x="408" y="111"/>
                </a:cxn>
                <a:cxn ang="0">
                  <a:pos x="357" y="202"/>
                </a:cxn>
                <a:cxn ang="0">
                  <a:pos x="298" y="309"/>
                </a:cxn>
                <a:cxn ang="0">
                  <a:pos x="235" y="423"/>
                </a:cxn>
                <a:cxn ang="0">
                  <a:pos x="171" y="536"/>
                </a:cxn>
                <a:cxn ang="0">
                  <a:pos x="113" y="643"/>
                </a:cxn>
                <a:cxn ang="0">
                  <a:pos x="62" y="734"/>
                </a:cxn>
                <a:cxn ang="0">
                  <a:pos x="24" y="802"/>
                </a:cxn>
                <a:cxn ang="0">
                  <a:pos x="3" y="840"/>
                </a:cxn>
                <a:cxn ang="0">
                  <a:pos x="19" y="845"/>
                </a:cxn>
                <a:cxn ang="0">
                  <a:pos x="140" y="845"/>
                </a:cxn>
                <a:cxn ang="0">
                  <a:pos x="287" y="845"/>
                </a:cxn>
                <a:cxn ang="0">
                  <a:pos x="358" y="845"/>
                </a:cxn>
                <a:cxn ang="0">
                  <a:pos x="405" y="745"/>
                </a:cxn>
                <a:cxn ang="0">
                  <a:pos x="451" y="709"/>
                </a:cxn>
                <a:cxn ang="0">
                  <a:pos x="600" y="709"/>
                </a:cxn>
                <a:cxn ang="0">
                  <a:pos x="696" y="709"/>
                </a:cxn>
                <a:cxn ang="0">
                  <a:pos x="703" y="810"/>
                </a:cxn>
                <a:cxn ang="0">
                  <a:pos x="721" y="845"/>
                </a:cxn>
                <a:cxn ang="0">
                  <a:pos x="828" y="845"/>
                </a:cxn>
                <a:cxn ang="0">
                  <a:pos x="971" y="845"/>
                </a:cxn>
                <a:cxn ang="0">
                  <a:pos x="1078" y="845"/>
                </a:cxn>
                <a:cxn ang="0">
                  <a:pos x="1094" y="838"/>
                </a:cxn>
                <a:cxn ang="0">
                  <a:pos x="1086" y="788"/>
                </a:cxn>
                <a:cxn ang="0">
                  <a:pos x="1071" y="701"/>
                </a:cxn>
                <a:cxn ang="0">
                  <a:pos x="1053" y="586"/>
                </a:cxn>
                <a:cxn ang="0">
                  <a:pos x="1031" y="455"/>
                </a:cxn>
                <a:cxn ang="0">
                  <a:pos x="1010" y="323"/>
                </a:cxn>
                <a:cxn ang="0">
                  <a:pos x="989" y="200"/>
                </a:cxn>
                <a:cxn ang="0">
                  <a:pos x="972" y="97"/>
                </a:cxn>
                <a:cxn ang="0">
                  <a:pos x="961" y="26"/>
                </a:cxn>
                <a:cxn ang="0">
                  <a:pos x="957" y="0"/>
                </a:cxn>
                <a:cxn ang="0">
                  <a:pos x="907" y="0"/>
                </a:cxn>
                <a:cxn ang="0">
                  <a:pos x="786" y="0"/>
                </a:cxn>
                <a:cxn ang="0">
                  <a:pos x="642" y="0"/>
                </a:cxn>
                <a:cxn ang="0">
                  <a:pos x="521" y="0"/>
                </a:cxn>
                <a:cxn ang="0">
                  <a:pos x="470" y="0"/>
                </a:cxn>
                <a:cxn ang="0">
                  <a:pos x="662" y="189"/>
                </a:cxn>
                <a:cxn ang="0">
                  <a:pos x="666" y="189"/>
                </a:cxn>
                <a:cxn ang="0">
                  <a:pos x="669" y="271"/>
                </a:cxn>
                <a:cxn ang="0">
                  <a:pos x="676" y="422"/>
                </a:cxn>
                <a:cxn ang="0">
                  <a:pos x="678" y="503"/>
                </a:cxn>
                <a:cxn ang="0">
                  <a:pos x="560" y="503"/>
                </a:cxn>
                <a:cxn ang="0">
                  <a:pos x="525" y="485"/>
                </a:cxn>
                <a:cxn ang="0">
                  <a:pos x="574" y="379"/>
                </a:cxn>
                <a:cxn ang="0">
                  <a:pos x="632" y="252"/>
                </a:cxn>
                <a:cxn ang="0">
                  <a:pos x="661" y="189"/>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91" name="Freeform 19"/>
            <p:cNvSpPr>
              <a:spLocks/>
            </p:cNvSpPr>
            <p:nvPr/>
          </p:nvSpPr>
          <p:spPr bwMode="auto">
            <a:xfrm>
              <a:off x="2044" y="2689"/>
              <a:ext cx="657" cy="490"/>
            </a:xfrm>
            <a:custGeom>
              <a:avLst/>
              <a:gdLst/>
              <a:ahLst/>
              <a:cxnLst>
                <a:cxn ang="0">
                  <a:pos x="165" y="7"/>
                </a:cxn>
                <a:cxn ang="0">
                  <a:pos x="155" y="57"/>
                </a:cxn>
                <a:cxn ang="0">
                  <a:pos x="137" y="144"/>
                </a:cxn>
                <a:cxn ang="0">
                  <a:pos x="115" y="260"/>
                </a:cxn>
                <a:cxn ang="0">
                  <a:pos x="90" y="390"/>
                </a:cxn>
                <a:cxn ang="0">
                  <a:pos x="64" y="522"/>
                </a:cxn>
                <a:cxn ang="0">
                  <a:pos x="39" y="645"/>
                </a:cxn>
                <a:cxn ang="0">
                  <a:pos x="20" y="748"/>
                </a:cxn>
                <a:cxn ang="0">
                  <a:pos x="6" y="819"/>
                </a:cxn>
                <a:cxn ang="0">
                  <a:pos x="0" y="845"/>
                </a:cxn>
                <a:cxn ang="0">
                  <a:pos x="80" y="845"/>
                </a:cxn>
                <a:cxn ang="0">
                  <a:pos x="228" y="845"/>
                </a:cxn>
                <a:cxn ang="0">
                  <a:pos x="308" y="845"/>
                </a:cxn>
                <a:cxn ang="0">
                  <a:pos x="316" y="803"/>
                </a:cxn>
                <a:cxn ang="0">
                  <a:pos x="336" y="698"/>
                </a:cxn>
                <a:cxn ang="0">
                  <a:pos x="361" y="566"/>
                </a:cxn>
                <a:cxn ang="0">
                  <a:pos x="385" y="438"/>
                </a:cxn>
                <a:cxn ang="0">
                  <a:pos x="400" y="348"/>
                </a:cxn>
                <a:cxn ang="0">
                  <a:pos x="405" y="328"/>
                </a:cxn>
                <a:cxn ang="0">
                  <a:pos x="408" y="328"/>
                </a:cxn>
                <a:cxn ang="0">
                  <a:pos x="417" y="391"/>
                </a:cxn>
                <a:cxn ang="0">
                  <a:pos x="438" y="505"/>
                </a:cxn>
                <a:cxn ang="0">
                  <a:pos x="466" y="639"/>
                </a:cxn>
                <a:cxn ang="0">
                  <a:pos x="491" y="758"/>
                </a:cxn>
                <a:cxn ang="0">
                  <a:pos x="507" y="834"/>
                </a:cxn>
                <a:cxn ang="0">
                  <a:pos x="524" y="845"/>
                </a:cxn>
                <a:cxn ang="0">
                  <a:pos x="627" y="845"/>
                </a:cxn>
                <a:cxn ang="0">
                  <a:pos x="773" y="845"/>
                </a:cxn>
                <a:cxn ang="0">
                  <a:pos x="905" y="845"/>
                </a:cxn>
                <a:cxn ang="0">
                  <a:pos x="962" y="845"/>
                </a:cxn>
                <a:cxn ang="0">
                  <a:pos x="968" y="819"/>
                </a:cxn>
                <a:cxn ang="0">
                  <a:pos x="981" y="748"/>
                </a:cxn>
                <a:cxn ang="0">
                  <a:pos x="1001" y="645"/>
                </a:cxn>
                <a:cxn ang="0">
                  <a:pos x="1026" y="522"/>
                </a:cxn>
                <a:cxn ang="0">
                  <a:pos x="1051" y="390"/>
                </a:cxn>
                <a:cxn ang="0">
                  <a:pos x="1076" y="260"/>
                </a:cxn>
                <a:cxn ang="0">
                  <a:pos x="1099" y="144"/>
                </a:cxn>
                <a:cxn ang="0">
                  <a:pos x="1117" y="57"/>
                </a:cxn>
                <a:cxn ang="0">
                  <a:pos x="1126" y="7"/>
                </a:cxn>
                <a:cxn ang="0">
                  <a:pos x="1104" y="0"/>
                </a:cxn>
                <a:cxn ang="0">
                  <a:pos x="974" y="0"/>
                </a:cxn>
                <a:cxn ang="0">
                  <a:pos x="844" y="0"/>
                </a:cxn>
                <a:cxn ang="0">
                  <a:pos x="818" y="10"/>
                </a:cxn>
                <a:cxn ang="0">
                  <a:pos x="806" y="78"/>
                </a:cxn>
                <a:cxn ang="0">
                  <a:pos x="785" y="187"/>
                </a:cxn>
                <a:cxn ang="0">
                  <a:pos x="761" y="313"/>
                </a:cxn>
                <a:cxn ang="0">
                  <a:pos x="741" y="429"/>
                </a:cxn>
                <a:cxn ang="0">
                  <a:pos x="730" y="508"/>
                </a:cxn>
                <a:cxn ang="0">
                  <a:pos x="728" y="508"/>
                </a:cxn>
                <a:cxn ang="0">
                  <a:pos x="724" y="508"/>
                </a:cxn>
                <a:cxn ang="0">
                  <a:pos x="716" y="435"/>
                </a:cxn>
                <a:cxn ang="0">
                  <a:pos x="695" y="320"/>
                </a:cxn>
                <a:cxn ang="0">
                  <a:pos x="669" y="193"/>
                </a:cxn>
                <a:cxn ang="0">
                  <a:pos x="644" y="80"/>
                </a:cxn>
                <a:cxn ang="0">
                  <a:pos x="628" y="10"/>
                </a:cxn>
                <a:cxn ang="0">
                  <a:pos x="613" y="0"/>
                </a:cxn>
                <a:cxn ang="0">
                  <a:pos x="527" y="0"/>
                </a:cxn>
                <a:cxn ang="0">
                  <a:pos x="397" y="0"/>
                </a:cxn>
                <a:cxn ang="0">
                  <a:pos x="265" y="0"/>
                </a:cxn>
                <a:cxn ang="0">
                  <a:pos x="179" y="0"/>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grpSp>
      <p:sp>
        <p:nvSpPr>
          <p:cNvPr id="20" name="Rectangle 5"/>
          <p:cNvSpPr>
            <a:spLocks noGrp="1" noChangeArrowheads="1"/>
          </p:cNvSpPr>
          <p:nvPr>
            <p:ph type="sldNum" sz="quarter" idx="4"/>
          </p:nvPr>
        </p:nvSpPr>
        <p:spPr>
          <a:xfrm>
            <a:off x="8458200" y="6419850"/>
            <a:ext cx="533400" cy="381000"/>
          </a:xfrm>
          <a:prstGeom prst="rect">
            <a:avLst/>
          </a:prstGeom>
          <a:ln/>
        </p:spPr>
        <p:txBody>
          <a:bodyPr/>
          <a:lstStyle>
            <a:lvl1pPr algn="r">
              <a:defRPr sz="1200" b="1">
                <a:effectLst/>
              </a:defRPr>
            </a:lvl1pPr>
          </a:lstStyle>
          <a:p>
            <a:pPr fontAlgn="base">
              <a:spcBef>
                <a:spcPct val="0"/>
              </a:spcBef>
              <a:spcAft>
                <a:spcPct val="0"/>
              </a:spcAft>
              <a:defRPr/>
            </a:pPr>
            <a:fld id="{0EB5C11C-C6E4-446B-A7F7-9321A17D931A}"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69330618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ransition/>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4000" b="1" i="1">
          <a:solidFill>
            <a:schemeClr val="tx2"/>
          </a:solidFill>
          <a:latin typeface="+mj-lt"/>
          <a:ea typeface="+mj-ea"/>
          <a:cs typeface="+mj-cs"/>
        </a:defRPr>
      </a:lvl1pPr>
      <a:lvl2pPr algn="ctr" rtl="0" eaLnBrk="0" fontAlgn="base" hangingPunct="0">
        <a:lnSpc>
          <a:spcPct val="90000"/>
        </a:lnSpc>
        <a:spcBef>
          <a:spcPct val="0"/>
        </a:spcBef>
        <a:spcAft>
          <a:spcPct val="0"/>
        </a:spcAft>
        <a:defRPr sz="4000" b="1" i="1">
          <a:solidFill>
            <a:schemeClr val="tx2"/>
          </a:solidFill>
          <a:latin typeface="Arial" pitchFamily="34" charset="0"/>
        </a:defRPr>
      </a:lvl2pPr>
      <a:lvl3pPr algn="ctr" rtl="0" eaLnBrk="0" fontAlgn="base" hangingPunct="0">
        <a:lnSpc>
          <a:spcPct val="90000"/>
        </a:lnSpc>
        <a:spcBef>
          <a:spcPct val="0"/>
        </a:spcBef>
        <a:spcAft>
          <a:spcPct val="0"/>
        </a:spcAft>
        <a:defRPr sz="4000" b="1" i="1">
          <a:solidFill>
            <a:schemeClr val="tx2"/>
          </a:solidFill>
          <a:latin typeface="Arial" pitchFamily="34" charset="0"/>
        </a:defRPr>
      </a:lvl3pPr>
      <a:lvl4pPr algn="ctr" rtl="0" eaLnBrk="0" fontAlgn="base" hangingPunct="0">
        <a:lnSpc>
          <a:spcPct val="90000"/>
        </a:lnSpc>
        <a:spcBef>
          <a:spcPct val="0"/>
        </a:spcBef>
        <a:spcAft>
          <a:spcPct val="0"/>
        </a:spcAft>
        <a:defRPr sz="4000" b="1" i="1">
          <a:solidFill>
            <a:schemeClr val="tx2"/>
          </a:solidFill>
          <a:latin typeface="Arial" pitchFamily="34" charset="0"/>
        </a:defRPr>
      </a:lvl4pPr>
      <a:lvl5pPr algn="ctr" rtl="0" eaLnBrk="0" fontAlgn="base" hangingPunct="0">
        <a:lnSpc>
          <a:spcPct val="90000"/>
        </a:lnSpc>
        <a:spcBef>
          <a:spcPct val="0"/>
        </a:spcBef>
        <a:spcAft>
          <a:spcPct val="0"/>
        </a:spcAft>
        <a:defRPr sz="4000" b="1" i="1">
          <a:solidFill>
            <a:schemeClr val="tx2"/>
          </a:solidFill>
          <a:latin typeface="Arial" pitchFamily="34" charset="0"/>
        </a:defRPr>
      </a:lvl5pPr>
      <a:lvl6pPr marL="457200" algn="ctr" rtl="0" fontAlgn="base">
        <a:lnSpc>
          <a:spcPct val="90000"/>
        </a:lnSpc>
        <a:spcBef>
          <a:spcPct val="0"/>
        </a:spcBef>
        <a:spcAft>
          <a:spcPct val="0"/>
        </a:spcAft>
        <a:defRPr sz="3600" b="1" i="1">
          <a:solidFill>
            <a:schemeClr val="tx2"/>
          </a:solidFill>
          <a:latin typeface="Arial" pitchFamily="34" charset="0"/>
        </a:defRPr>
      </a:lvl6pPr>
      <a:lvl7pPr marL="914400" algn="ctr" rtl="0" fontAlgn="base">
        <a:lnSpc>
          <a:spcPct val="90000"/>
        </a:lnSpc>
        <a:spcBef>
          <a:spcPct val="0"/>
        </a:spcBef>
        <a:spcAft>
          <a:spcPct val="0"/>
        </a:spcAft>
        <a:defRPr sz="3600" b="1" i="1">
          <a:solidFill>
            <a:schemeClr val="tx2"/>
          </a:solidFill>
          <a:latin typeface="Arial" pitchFamily="34" charset="0"/>
        </a:defRPr>
      </a:lvl7pPr>
      <a:lvl8pPr marL="1371600" algn="ctr" rtl="0" fontAlgn="base">
        <a:lnSpc>
          <a:spcPct val="90000"/>
        </a:lnSpc>
        <a:spcBef>
          <a:spcPct val="0"/>
        </a:spcBef>
        <a:spcAft>
          <a:spcPct val="0"/>
        </a:spcAft>
        <a:defRPr sz="3600" b="1" i="1">
          <a:solidFill>
            <a:schemeClr val="tx2"/>
          </a:solidFill>
          <a:latin typeface="Arial" pitchFamily="34" charset="0"/>
        </a:defRPr>
      </a:lvl8pPr>
      <a:lvl9pPr marL="1828800" algn="ctr" rtl="0" fontAlgn="base">
        <a:lnSpc>
          <a:spcPct val="90000"/>
        </a:lnSpc>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lnSpc>
          <a:spcPct val="90000"/>
        </a:lnSpc>
        <a:spcBef>
          <a:spcPct val="40000"/>
        </a:spcBef>
        <a:spcAft>
          <a:spcPct val="0"/>
        </a:spcAft>
        <a:buClr>
          <a:srgbClr val="66FFFF"/>
        </a:buClr>
        <a:buFont typeface="Wingdings" pitchFamily="2" charset="2"/>
        <a:buChar char="§"/>
        <a:defRPr sz="3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Spatial Resolution in SANDAG Activity-Based Model</a:t>
            </a:r>
            <a:r>
              <a:rPr lang="en-US" sz="3200" dirty="0" smtClean="0"/>
              <a:t>:</a:t>
            </a:r>
            <a:br>
              <a:rPr lang="en-US" sz="3200" dirty="0" smtClean="0"/>
            </a:br>
            <a:r>
              <a:rPr lang="en-US" sz="3200" dirty="0" smtClean="0"/>
              <a:t>  </a:t>
            </a:r>
            <a:r>
              <a:rPr lang="en-US" sz="3200" dirty="0"/>
              <a:t>How Much More Detail Is Enough?</a:t>
            </a:r>
            <a:br>
              <a:rPr lang="en-US" sz="3200" dirty="0"/>
            </a:br>
            <a:r>
              <a:rPr lang="en-US" sz="3200" dirty="0" smtClean="0"/>
              <a:t/>
            </a:r>
            <a:br>
              <a:rPr lang="en-US" sz="3200" dirty="0" smtClean="0"/>
            </a:br>
            <a:endParaRPr lang="en-US" sz="3200" dirty="0"/>
          </a:p>
        </p:txBody>
      </p:sp>
      <p:sp>
        <p:nvSpPr>
          <p:cNvPr id="3" name="Subtitle 2"/>
          <p:cNvSpPr>
            <a:spLocks noGrp="1"/>
          </p:cNvSpPr>
          <p:nvPr>
            <p:ph type="subTitle" idx="1"/>
          </p:nvPr>
        </p:nvSpPr>
        <p:spPr/>
        <p:txBody>
          <a:bodyPr>
            <a:noAutofit/>
          </a:bodyPr>
          <a:lstStyle/>
          <a:p>
            <a:r>
              <a:rPr lang="en-US" altLang="zh-CN" sz="2000" i="1" dirty="0" smtClean="0">
                <a:ea typeface="宋体" pitchFamily="2" charset="-122"/>
              </a:rPr>
              <a:t>15th TRB National Transportation Planning Applications Conference, Columbus OH</a:t>
            </a:r>
          </a:p>
          <a:p>
            <a:r>
              <a:rPr lang="en-US" altLang="zh-CN" sz="2000" i="1" dirty="0" smtClean="0">
                <a:ea typeface="宋体" pitchFamily="2" charset="-122"/>
              </a:rPr>
              <a:t>May 18</a:t>
            </a:r>
            <a:r>
              <a:rPr lang="en-US" altLang="zh-CN" sz="2000" i="1" baseline="30000" dirty="0" smtClean="0">
                <a:ea typeface="宋体" pitchFamily="2" charset="-122"/>
              </a:rPr>
              <a:t>th</a:t>
            </a:r>
            <a:r>
              <a:rPr lang="en-US" altLang="zh-CN" sz="2000" i="1" dirty="0" smtClean="0">
                <a:ea typeface="宋体" pitchFamily="2" charset="-122"/>
              </a:rPr>
              <a:t>, 2015</a:t>
            </a:r>
          </a:p>
          <a:p>
            <a:endParaRPr lang="en-US" altLang="zh-CN" sz="1600" i="1" dirty="0" smtClean="0">
              <a:ea typeface="宋体" pitchFamily="2" charset="-122"/>
            </a:endParaRPr>
          </a:p>
          <a:p>
            <a:pPr>
              <a:spcBef>
                <a:spcPts val="0"/>
              </a:spcBef>
            </a:pPr>
            <a:r>
              <a:rPr lang="en-US" altLang="zh-CN" sz="1800" b="1" dirty="0" smtClean="0">
                <a:ea typeface="宋体" pitchFamily="2" charset="-122"/>
              </a:rPr>
              <a:t>Wu Sun, Gregor Schroeder &amp; Matt Keating</a:t>
            </a:r>
            <a:endParaRPr lang="en-US" altLang="zh-CN" sz="1800" b="1" dirty="0">
              <a:ea typeface="宋体" pitchFamily="2" charset="-122"/>
            </a:endParaRPr>
          </a:p>
          <a:p>
            <a:pPr>
              <a:spcBef>
                <a:spcPts val="0"/>
              </a:spcBef>
            </a:pPr>
            <a:r>
              <a:rPr lang="en-US" altLang="zh-CN" sz="1800" b="1" dirty="0" smtClean="0">
                <a:ea typeface="宋体" pitchFamily="2" charset="-122"/>
              </a:rPr>
              <a:t>San Diego Association of Governments (SANDAG)</a:t>
            </a:r>
          </a:p>
          <a:p>
            <a:endParaRPr lang="zh-CN" altLang="en-US" sz="1600" dirty="0" smtClean="0">
              <a:ea typeface="宋体" pitchFamily="2" charset="-122"/>
            </a:endParaRPr>
          </a:p>
        </p:txBody>
      </p:sp>
    </p:spTree>
    <p:extLst>
      <p:ext uri="{BB962C8B-B14F-4D97-AF65-F5344CB8AC3E}">
        <p14:creationId xmlns:p14="http://schemas.microsoft.com/office/powerpoint/2010/main" val="770982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t>
            </a:r>
            <a:r>
              <a:rPr lang="en-US" dirty="0" smtClean="0"/>
              <a:t>Analysis</a:t>
            </a:r>
            <a:br>
              <a:rPr lang="en-US" dirty="0" smtClean="0"/>
            </a:br>
            <a:r>
              <a:rPr lang="en-US" dirty="0" err="1" smtClean="0"/>
              <a:t>Avg</a:t>
            </a:r>
            <a:r>
              <a:rPr lang="en-US" dirty="0" smtClean="0"/>
              <a:t> Walk Dist</a:t>
            </a:r>
            <a:r>
              <a:rPr lang="en-US" dirty="0" smtClean="0"/>
              <a:t>ance </a:t>
            </a:r>
            <a:r>
              <a:rPr lang="en-US" dirty="0" smtClean="0"/>
              <a:t>Btw Zones</a:t>
            </a:r>
            <a:endParaRPr lang="en-US" dirty="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10</a:t>
            </a:fld>
            <a:endParaRPr lang="en-US" dirty="0">
              <a:solidFill>
                <a:srgbClr val="FFFFFF"/>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722579209"/>
              </p:ext>
            </p:extLst>
          </p:nvPr>
        </p:nvGraphicFramePr>
        <p:xfrm>
          <a:off x="457200" y="1447800"/>
          <a:ext cx="8229600" cy="4479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2525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t>
            </a:r>
            <a:r>
              <a:rPr lang="en-US" dirty="0" smtClean="0"/>
              <a:t>Analysis</a:t>
            </a:r>
            <a:br>
              <a:rPr lang="en-US" dirty="0" smtClean="0"/>
            </a:br>
            <a:r>
              <a:rPr lang="en-US" dirty="0" err="1" smtClean="0"/>
              <a:t>Avg</a:t>
            </a:r>
            <a:r>
              <a:rPr lang="en-US" dirty="0" smtClean="0"/>
              <a:t> Bike Distance Btw Zones</a:t>
            </a:r>
            <a:endParaRPr lang="en-US" dirty="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11</a:t>
            </a:fld>
            <a:endParaRPr lang="en-US" dirty="0">
              <a:solidFill>
                <a:srgbClr val="FFFFF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944449"/>
              </p:ext>
            </p:extLst>
          </p:nvPr>
        </p:nvGraphicFramePr>
        <p:xfrm>
          <a:off x="457200" y="1447800"/>
          <a:ext cx="8229600" cy="4479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650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Analysis</a:t>
            </a:r>
            <a:br>
              <a:rPr lang="en-US" dirty="0" smtClean="0"/>
            </a:br>
            <a:r>
              <a:rPr lang="en-US" dirty="0" smtClean="0"/>
              <a:t>Trips by Mode</a:t>
            </a:r>
            <a:endParaRPr lang="en-US" dirty="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12</a:t>
            </a:fld>
            <a:endParaRPr lang="en-US" dirty="0">
              <a:solidFill>
                <a:srgbClr val="FFFFFF"/>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7860482"/>
              </p:ext>
            </p:extLst>
          </p:nvPr>
        </p:nvGraphicFramePr>
        <p:xfrm>
          <a:off x="533400" y="1447800"/>
          <a:ext cx="8153401" cy="4799499"/>
        </p:xfrm>
        <a:graphic>
          <a:graphicData uri="http://schemas.openxmlformats.org/drawingml/2006/table">
            <a:tbl>
              <a:tblPr>
                <a:tableStyleId>{5940675A-B579-460E-94D1-54222C63F5DA}</a:tableStyleId>
              </a:tblPr>
              <a:tblGrid>
                <a:gridCol w="1143001"/>
                <a:gridCol w="1219200"/>
                <a:gridCol w="1458536"/>
                <a:gridCol w="903663"/>
                <a:gridCol w="1066800"/>
                <a:gridCol w="1295400"/>
                <a:gridCol w="1066801"/>
              </a:tblGrid>
              <a:tr h="263276">
                <a:tc>
                  <a:txBody>
                    <a:bodyPr/>
                    <a:lstStyle/>
                    <a:p>
                      <a:pPr algn="l" fontAlgn="b"/>
                      <a:r>
                        <a:rPr lang="en-US" sz="1800" b="1" u="none" strike="noStrike" dirty="0">
                          <a:effectLst/>
                        </a:rPr>
                        <a:t> </a:t>
                      </a:r>
                      <a:endParaRPr lang="en-US" sz="1800" b="1" i="0" u="none" strike="noStrike" dirty="0">
                        <a:solidFill>
                          <a:srgbClr val="000000"/>
                        </a:solidFill>
                        <a:effectLst/>
                        <a:latin typeface="Calibri"/>
                      </a:endParaRPr>
                    </a:p>
                  </a:txBody>
                  <a:tcPr marL="9525" marR="9525" marT="9525" marB="0" anchor="b"/>
                </a:tc>
                <a:tc gridSpan="3">
                  <a:txBody>
                    <a:bodyPr/>
                    <a:lstStyle/>
                    <a:p>
                      <a:pPr algn="ctr" fontAlgn="b"/>
                      <a:r>
                        <a:rPr lang="en-US" sz="1800" b="1" u="none" strike="noStrike">
                          <a:effectLst/>
                        </a:rPr>
                        <a:t>Trips</a:t>
                      </a:r>
                      <a:endParaRPr lang="en-US" sz="1800" b="1"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ctr" fontAlgn="b"/>
                      <a:r>
                        <a:rPr lang="en-US" sz="1800" b="1" u="none" strike="noStrike">
                          <a:effectLst/>
                        </a:rPr>
                        <a:t>Mode Shares</a:t>
                      </a:r>
                      <a:endParaRPr lang="en-US" sz="1800" b="1"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r>
              <a:tr h="517718">
                <a:tc>
                  <a:txBody>
                    <a:bodyPr/>
                    <a:lstStyle/>
                    <a:p>
                      <a:pPr algn="l" fontAlgn="b"/>
                      <a:r>
                        <a:rPr lang="en-US" sz="1800" b="1" u="none" strike="noStrike">
                          <a:effectLst/>
                        </a:rPr>
                        <a:t>Mode</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Base</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Small Zones</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Diff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Base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Small Zones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Diff %</a:t>
                      </a:r>
                      <a:endParaRPr lang="en-US" sz="1800" b="1" i="0" u="none" strike="noStrike">
                        <a:solidFill>
                          <a:srgbClr val="000000"/>
                        </a:solidFill>
                        <a:effectLst/>
                        <a:latin typeface="Calibri"/>
                      </a:endParaRPr>
                    </a:p>
                  </a:txBody>
                  <a:tcPr marL="9525" marR="9525" marT="9525" marB="0" anchor="b"/>
                </a:tc>
              </a:tr>
              <a:tr h="517718">
                <a:tc>
                  <a:txBody>
                    <a:bodyPr/>
                    <a:lstStyle/>
                    <a:p>
                      <a:pPr algn="l" fontAlgn="b"/>
                      <a:r>
                        <a:rPr lang="en-US" sz="1800" b="1" u="none" strike="noStrike">
                          <a:effectLst/>
                        </a:rPr>
                        <a:t>Auto</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8,944,716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8,938,479 </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-6237</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85.40</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85.35</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-0.06%</a:t>
                      </a:r>
                      <a:endParaRPr lang="en-US" sz="1800" b="1" i="0" u="none" strike="noStrike">
                        <a:solidFill>
                          <a:srgbClr val="000000"/>
                        </a:solidFill>
                        <a:effectLst/>
                        <a:latin typeface="Calibri"/>
                      </a:endParaRPr>
                    </a:p>
                  </a:txBody>
                  <a:tcPr marL="9525" marR="9525" marT="9525" marB="0" anchor="b"/>
                </a:tc>
              </a:tr>
              <a:tr h="517718">
                <a:tc>
                  <a:txBody>
                    <a:bodyPr/>
                    <a:lstStyle/>
                    <a:p>
                      <a:pPr algn="l" fontAlgn="b"/>
                      <a:r>
                        <a:rPr lang="en-US" sz="1800" b="1" u="none" strike="noStrike">
                          <a:effectLst/>
                        </a:rPr>
                        <a:t>Walk</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1,063,005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1,065,769 </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2764</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10.15</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10.18</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0.27%</a:t>
                      </a:r>
                      <a:endParaRPr lang="en-US" sz="1800" b="1" i="0" u="none" strike="noStrike">
                        <a:solidFill>
                          <a:srgbClr val="000000"/>
                        </a:solidFill>
                        <a:effectLst/>
                        <a:latin typeface="Calibri"/>
                      </a:endParaRPr>
                    </a:p>
                  </a:txBody>
                  <a:tcPr marL="9525" marR="9525" marT="9525" marB="0" anchor="b"/>
                </a:tc>
              </a:tr>
              <a:tr h="517718">
                <a:tc>
                  <a:txBody>
                    <a:bodyPr/>
                    <a:lstStyle/>
                    <a:p>
                      <a:pPr algn="l" fontAlgn="b"/>
                      <a:r>
                        <a:rPr lang="en-US" sz="1800" b="1" u="none" strike="noStrike">
                          <a:effectLst/>
                        </a:rPr>
                        <a:t>Bike</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101,848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114,498 </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12650</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0.97</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1.09</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12.43%</a:t>
                      </a:r>
                      <a:endParaRPr lang="en-US" sz="1800" b="1" i="0" u="none" strike="noStrike">
                        <a:solidFill>
                          <a:srgbClr val="000000"/>
                        </a:solidFill>
                        <a:effectLst/>
                        <a:latin typeface="Calibri"/>
                      </a:endParaRPr>
                    </a:p>
                  </a:txBody>
                  <a:tcPr marL="9525" marR="9525" marT="9525" marB="0" anchor="b"/>
                </a:tc>
              </a:tr>
              <a:tr h="517718">
                <a:tc>
                  <a:txBody>
                    <a:bodyPr/>
                    <a:lstStyle/>
                    <a:p>
                      <a:pPr algn="l" fontAlgn="b"/>
                      <a:r>
                        <a:rPr lang="en-US" sz="1800" b="1" u="none" strike="noStrike">
                          <a:effectLst/>
                        </a:rPr>
                        <a:t>Walk to Transit</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202,856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dirty="0">
                          <a:effectLst/>
                        </a:rPr>
                        <a:t>             192,762 </a:t>
                      </a:r>
                      <a:endParaRPr lang="en-US" sz="1800" b="1" i="0" u="none" strike="noStrike" dirty="0">
                        <a:solidFill>
                          <a:srgbClr val="000000"/>
                        </a:solidFill>
                        <a:effectLst/>
                        <a:latin typeface="Calibri"/>
                      </a:endParaRPr>
                    </a:p>
                  </a:txBody>
                  <a:tcPr marL="9525" marR="9525" marT="9525" marB="0" anchor="b"/>
                </a:tc>
                <a:tc>
                  <a:txBody>
                    <a:bodyPr/>
                    <a:lstStyle/>
                    <a:p>
                      <a:pPr algn="r" fontAlgn="b"/>
                      <a:r>
                        <a:rPr lang="en-US" sz="1800" b="1" u="none" strike="noStrike">
                          <a:effectLst/>
                        </a:rPr>
                        <a:t>-10094</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1.94</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1.84</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-4.96%</a:t>
                      </a:r>
                      <a:endParaRPr lang="en-US" sz="1800" b="1" i="0" u="none" strike="noStrike">
                        <a:solidFill>
                          <a:srgbClr val="000000"/>
                        </a:solidFill>
                        <a:effectLst/>
                        <a:latin typeface="Calibri"/>
                      </a:endParaRPr>
                    </a:p>
                  </a:txBody>
                  <a:tcPr marL="9525" marR="9525" marT="9525" marB="0" anchor="b"/>
                </a:tc>
              </a:tr>
              <a:tr h="517718">
                <a:tc>
                  <a:txBody>
                    <a:bodyPr/>
                    <a:lstStyle/>
                    <a:p>
                      <a:pPr algn="l" fontAlgn="b"/>
                      <a:r>
                        <a:rPr lang="en-US" sz="1800" b="1" u="none" strike="noStrike">
                          <a:effectLst/>
                        </a:rPr>
                        <a:t>Other Transit</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19,506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19,410 </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-96</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dirty="0">
                          <a:effectLst/>
                        </a:rPr>
                        <a:t>0.19</a:t>
                      </a:r>
                      <a:endParaRPr lang="en-US" sz="1800" b="1" i="0" u="none" strike="noStrike" dirty="0">
                        <a:solidFill>
                          <a:srgbClr val="000000"/>
                        </a:solidFill>
                        <a:effectLst/>
                        <a:latin typeface="Calibri"/>
                      </a:endParaRPr>
                    </a:p>
                  </a:txBody>
                  <a:tcPr marL="9525" marR="9525" marT="9525" marB="0" anchor="b"/>
                </a:tc>
                <a:tc>
                  <a:txBody>
                    <a:bodyPr/>
                    <a:lstStyle/>
                    <a:p>
                      <a:pPr algn="r" fontAlgn="b"/>
                      <a:r>
                        <a:rPr lang="en-US" sz="1800" b="1" u="none" strike="noStrike">
                          <a:effectLst/>
                        </a:rPr>
                        <a:t>0.19</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-0.48%</a:t>
                      </a:r>
                      <a:endParaRPr lang="en-US" sz="1800" b="1" i="0" u="none" strike="noStrike">
                        <a:solidFill>
                          <a:srgbClr val="000000"/>
                        </a:solidFill>
                        <a:effectLst/>
                        <a:latin typeface="Calibri"/>
                      </a:endParaRPr>
                    </a:p>
                  </a:txBody>
                  <a:tcPr marL="9525" marR="9525" marT="9525" marB="0" anchor="b"/>
                </a:tc>
              </a:tr>
              <a:tr h="517718">
                <a:tc>
                  <a:txBody>
                    <a:bodyPr/>
                    <a:lstStyle/>
                    <a:p>
                      <a:pPr algn="l" fontAlgn="b"/>
                      <a:r>
                        <a:rPr lang="en-US" sz="1800" b="1" u="none" strike="noStrike">
                          <a:effectLst/>
                        </a:rPr>
                        <a:t>Other</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142,582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142,384 </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-198</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1.36</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1.36</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-0.13%</a:t>
                      </a:r>
                      <a:endParaRPr lang="en-US" sz="1800" b="1" i="0" u="none" strike="noStrike">
                        <a:solidFill>
                          <a:srgbClr val="000000"/>
                        </a:solidFill>
                        <a:effectLst/>
                        <a:latin typeface="Calibri"/>
                      </a:endParaRPr>
                    </a:p>
                  </a:txBody>
                  <a:tcPr marL="9525" marR="9525" marT="9525" marB="0" anchor="b"/>
                </a:tc>
              </a:tr>
              <a:tr h="608499">
                <a:tc>
                  <a:txBody>
                    <a:bodyPr/>
                    <a:lstStyle/>
                    <a:p>
                      <a:pPr algn="l" fontAlgn="b"/>
                      <a:r>
                        <a:rPr lang="en-US" sz="1800" b="1" u="none" strike="noStrike" dirty="0">
                          <a:effectLst/>
                        </a:rPr>
                        <a:t>Total</a:t>
                      </a:r>
                      <a:endParaRPr lang="en-US" sz="1800" b="1" i="0" u="none" strike="noStrike" dirty="0">
                        <a:solidFill>
                          <a:srgbClr val="000000"/>
                        </a:solidFill>
                        <a:effectLst/>
                        <a:latin typeface="Calibri"/>
                      </a:endParaRPr>
                    </a:p>
                  </a:txBody>
                  <a:tcPr marL="9525" marR="9525" marT="9525" marB="0" anchor="b"/>
                </a:tc>
                <a:tc>
                  <a:txBody>
                    <a:bodyPr/>
                    <a:lstStyle/>
                    <a:p>
                      <a:pPr algn="l" fontAlgn="b"/>
                      <a:r>
                        <a:rPr lang="en-US" sz="1800" b="1" u="none" strike="noStrike">
                          <a:effectLst/>
                        </a:rPr>
                        <a:t>         10,474,513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10,473,302 </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 </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100.00</a:t>
                      </a:r>
                      <a:endParaRPr lang="en-US" sz="1800" b="1" i="0" u="none" strike="noStrike">
                        <a:solidFill>
                          <a:srgbClr val="000000"/>
                        </a:solidFill>
                        <a:effectLst/>
                        <a:latin typeface="Calibri"/>
                      </a:endParaRPr>
                    </a:p>
                  </a:txBody>
                  <a:tcPr marL="9525" marR="9525" marT="9525" marB="0" anchor="b"/>
                </a:tc>
                <a:tc>
                  <a:txBody>
                    <a:bodyPr/>
                    <a:lstStyle/>
                    <a:p>
                      <a:pPr algn="r" fontAlgn="b"/>
                      <a:r>
                        <a:rPr lang="en-US" sz="1800" b="1" u="none" strike="noStrike">
                          <a:effectLst/>
                        </a:rPr>
                        <a:t>100.00</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dirty="0">
                          <a:effectLst/>
                        </a:rPr>
                        <a:t> </a:t>
                      </a:r>
                      <a:endParaRPr lang="en-US" sz="18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42432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t>
            </a:r>
            <a:r>
              <a:rPr lang="en-US" dirty="0" smtClean="0"/>
              <a:t>Analysis</a:t>
            </a:r>
            <a:br>
              <a:rPr lang="en-US" dirty="0" smtClean="0"/>
            </a:br>
            <a:r>
              <a:rPr lang="en-US" dirty="0" err="1" smtClean="0"/>
              <a:t>Avg</a:t>
            </a:r>
            <a:r>
              <a:rPr lang="en-US" dirty="0" smtClean="0"/>
              <a:t> Walk Trip Distance</a:t>
            </a:r>
            <a:endParaRPr lang="en-US" dirty="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13</a:t>
            </a:fld>
            <a:endParaRPr lang="en-US" dirty="0">
              <a:solidFill>
                <a:srgbClr val="FFFFFF"/>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11354158"/>
              </p:ext>
            </p:extLst>
          </p:nvPr>
        </p:nvGraphicFramePr>
        <p:xfrm>
          <a:off x="457200" y="1447800"/>
          <a:ext cx="8229600" cy="4479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3229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t>
            </a:r>
            <a:r>
              <a:rPr lang="en-US" dirty="0" smtClean="0"/>
              <a:t>Analysis</a:t>
            </a:r>
            <a:br>
              <a:rPr lang="en-US" dirty="0" smtClean="0"/>
            </a:br>
            <a:r>
              <a:rPr lang="en-US" dirty="0" err="1" smtClean="0"/>
              <a:t>Avg</a:t>
            </a:r>
            <a:r>
              <a:rPr lang="en-US" dirty="0" smtClean="0"/>
              <a:t> Bike Trip Dist</a:t>
            </a:r>
            <a:r>
              <a:rPr lang="en-US" dirty="0" smtClean="0"/>
              <a:t>ance</a:t>
            </a:r>
            <a:endParaRPr lang="en-US" dirty="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14</a:t>
            </a:fld>
            <a:endParaRPr lang="en-US" dirty="0">
              <a:solidFill>
                <a:srgbClr val="FFFFFF"/>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5556150"/>
              </p:ext>
            </p:extLst>
          </p:nvPr>
        </p:nvGraphicFramePr>
        <p:xfrm>
          <a:off x="457200" y="1447800"/>
          <a:ext cx="8229600" cy="4479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9594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lvl="0" eaLnBrk="1" hangingPunct="1">
              <a:buFont typeface="Arial" pitchFamily="34" charset="0"/>
              <a:buChar char="•"/>
              <a:defRPr/>
            </a:pPr>
            <a:r>
              <a:rPr lang="en-US" sz="3200" b="0" dirty="0" smtClean="0"/>
              <a:t>Finer spatial resolution</a:t>
            </a:r>
            <a:endParaRPr lang="en-US" sz="3200" b="0" dirty="0" smtClean="0"/>
          </a:p>
          <a:p>
            <a:pPr lvl="1" eaLnBrk="1" hangingPunct="1">
              <a:buFont typeface="Arial" pitchFamily="34" charset="0"/>
              <a:buChar char="•"/>
              <a:defRPr/>
            </a:pPr>
            <a:r>
              <a:rPr lang="en-US" b="0" dirty="0" smtClean="0"/>
              <a:t>Improve walkability</a:t>
            </a:r>
          </a:p>
          <a:p>
            <a:pPr lvl="1" eaLnBrk="1" hangingPunct="1">
              <a:buFont typeface="Arial" pitchFamily="34" charset="0"/>
              <a:buChar char="•"/>
              <a:defRPr/>
            </a:pPr>
            <a:r>
              <a:rPr lang="en-US" dirty="0"/>
              <a:t>Non-motorized trips increase and auto trips </a:t>
            </a:r>
            <a:r>
              <a:rPr lang="en-US" dirty="0" smtClean="0"/>
              <a:t>decrease</a:t>
            </a:r>
          </a:p>
          <a:p>
            <a:pPr lvl="1" eaLnBrk="1" hangingPunct="1">
              <a:buFont typeface="Arial" pitchFamily="34" charset="0"/>
              <a:buChar char="•"/>
              <a:defRPr/>
            </a:pPr>
            <a:r>
              <a:rPr lang="en-US" dirty="0"/>
              <a:t>I</a:t>
            </a:r>
            <a:r>
              <a:rPr lang="en-US" dirty="0" smtClean="0"/>
              <a:t>mpact on bike trips more significant than on walk trips</a:t>
            </a:r>
            <a:endParaRPr lang="en-US" b="0" dirty="0" smtClean="0"/>
          </a:p>
          <a:p>
            <a:pPr lvl="0" eaLnBrk="1" hangingPunct="1">
              <a:buFont typeface="Arial" pitchFamily="34" charset="0"/>
              <a:buChar char="•"/>
              <a:defRPr/>
            </a:pPr>
            <a:r>
              <a:rPr lang="en-US" sz="3200" b="0" dirty="0" smtClean="0"/>
              <a:t>How </a:t>
            </a:r>
            <a:r>
              <a:rPr lang="en-US" sz="3200" b="0" dirty="0" smtClean="0"/>
              <a:t>much more detail is enough</a:t>
            </a:r>
            <a:r>
              <a:rPr lang="en-US" sz="3200" b="0" dirty="0" smtClean="0"/>
              <a:t>?</a:t>
            </a:r>
          </a:p>
          <a:p>
            <a:pPr lvl="1" eaLnBrk="1" hangingPunct="1">
              <a:buFont typeface="Arial" pitchFamily="34" charset="0"/>
              <a:buChar char="•"/>
              <a:defRPr/>
            </a:pPr>
            <a:r>
              <a:rPr lang="en-US" b="0" dirty="0" smtClean="0"/>
              <a:t>What is important to you?</a:t>
            </a:r>
          </a:p>
          <a:p>
            <a:pPr lvl="1" eaLnBrk="1" hangingPunct="1">
              <a:buFont typeface="Arial" pitchFamily="34" charset="0"/>
              <a:buChar char="•"/>
              <a:defRPr/>
            </a:pPr>
            <a:r>
              <a:rPr lang="en-US" b="0" dirty="0" smtClean="0"/>
              <a:t>Other things to consider</a:t>
            </a:r>
          </a:p>
          <a:p>
            <a:pPr lvl="0" eaLnBrk="1" hangingPunct="1">
              <a:buFont typeface="Arial" pitchFamily="34" charset="0"/>
              <a:buChar char="•"/>
              <a:defRPr/>
            </a:pPr>
            <a:endParaRPr lang="en-US" sz="3200" b="0" dirty="0" smtClean="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15</a:t>
            </a:fld>
            <a:endParaRPr lang="en-US" dirty="0">
              <a:solidFill>
                <a:srgbClr val="FFFFFF"/>
              </a:solidFill>
            </a:endParaRPr>
          </a:p>
        </p:txBody>
      </p:sp>
    </p:spTree>
    <p:extLst>
      <p:ext uri="{BB962C8B-B14F-4D97-AF65-F5344CB8AC3E}">
        <p14:creationId xmlns:p14="http://schemas.microsoft.com/office/powerpoint/2010/main" val="3814946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sz="3200" b="0" dirty="0" smtClean="0"/>
              <a:t>Contact:  Wu Sun </a:t>
            </a:r>
          </a:p>
          <a:p>
            <a:r>
              <a:rPr lang="en-US" sz="3200" b="0" dirty="0" smtClean="0"/>
              <a:t>619-6995757</a:t>
            </a:r>
          </a:p>
          <a:p>
            <a:r>
              <a:rPr lang="en-US" sz="3200" b="0" dirty="0" smtClean="0"/>
              <a:t>Wu.Sun@sandag.org</a:t>
            </a:r>
          </a:p>
        </p:txBody>
      </p:sp>
    </p:spTree>
    <p:extLst>
      <p:ext uri="{BB962C8B-B14F-4D97-AF65-F5344CB8AC3E}">
        <p14:creationId xmlns:p14="http://schemas.microsoft.com/office/powerpoint/2010/main" val="103069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pPr lvl="0" eaLnBrk="1" hangingPunct="1">
              <a:defRPr/>
            </a:pPr>
            <a:r>
              <a:rPr lang="en-US" sz="3200" b="0" dirty="0" smtClean="0"/>
              <a:t>SANDAG Activity-Based Model (ABM) and Active Transportation (AT) Model</a:t>
            </a:r>
          </a:p>
          <a:p>
            <a:pPr lvl="0" eaLnBrk="1" hangingPunct="1">
              <a:defRPr/>
            </a:pPr>
            <a:r>
              <a:rPr lang="en-US" sz="3200" b="0" dirty="0" smtClean="0"/>
              <a:t>ABM/AT model applications</a:t>
            </a:r>
          </a:p>
          <a:p>
            <a:pPr lvl="0" eaLnBrk="1" hangingPunct="1">
              <a:defRPr/>
            </a:pPr>
            <a:r>
              <a:rPr lang="en-US" sz="3200" b="0" dirty="0" smtClean="0"/>
              <a:t>Spatial </a:t>
            </a:r>
            <a:r>
              <a:rPr lang="en-US" sz="3200" b="0" dirty="0" smtClean="0"/>
              <a:t>resolution </a:t>
            </a:r>
            <a:r>
              <a:rPr lang="en-US" sz="3200" b="0" dirty="0" smtClean="0"/>
              <a:t>in models</a:t>
            </a:r>
          </a:p>
          <a:p>
            <a:pPr lvl="0" eaLnBrk="1" hangingPunct="1">
              <a:defRPr/>
            </a:pPr>
            <a:endParaRPr lang="en-US" sz="3200" b="0" dirty="0" smtClean="0"/>
          </a:p>
          <a:p>
            <a:pPr lvl="0" eaLnBrk="1" hangingPunct="1">
              <a:defRPr/>
            </a:pPr>
            <a:endParaRPr lang="en-US" sz="3200" b="0" dirty="0" smtClean="0"/>
          </a:p>
          <a:p>
            <a:pPr marL="0" lvl="0" indent="0" eaLnBrk="1" hangingPunct="1">
              <a:buNone/>
              <a:defRPr/>
            </a:pPr>
            <a:endParaRPr lang="en-US" sz="3200" b="0" dirty="0" smtClean="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2</a:t>
            </a:fld>
            <a:endParaRPr lang="en-US" dirty="0">
              <a:solidFill>
                <a:srgbClr val="FFFFFF"/>
              </a:solidFill>
            </a:endParaRPr>
          </a:p>
        </p:txBody>
      </p:sp>
    </p:spTree>
    <p:extLst>
      <p:ext uri="{BB962C8B-B14F-4D97-AF65-F5344CB8AC3E}">
        <p14:creationId xmlns:p14="http://schemas.microsoft.com/office/powerpoint/2010/main" val="266647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3022023" y="2685128"/>
            <a:ext cx="1952274" cy="720443"/>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Enhanced ABM</a:t>
            </a:r>
            <a:endParaRPr lang="en-US" b="1" dirty="0">
              <a:solidFill>
                <a:srgbClr val="FFFFFF"/>
              </a:solidFill>
            </a:endParaRPr>
          </a:p>
        </p:txBody>
      </p:sp>
      <p:sp>
        <p:nvSpPr>
          <p:cNvPr id="7171" name="Rectangle 7"/>
          <p:cNvSpPr>
            <a:spLocks noChangeArrowheads="1"/>
          </p:cNvSpPr>
          <p:nvPr/>
        </p:nvSpPr>
        <p:spPr bwMode="auto">
          <a:xfrm>
            <a:off x="1144204" y="4616408"/>
            <a:ext cx="1219200" cy="515938"/>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CTM</a:t>
            </a:r>
            <a:endParaRPr lang="en-US" b="1" dirty="0">
              <a:solidFill>
                <a:srgbClr val="FFFFFF"/>
              </a:solidFill>
            </a:endParaRPr>
          </a:p>
        </p:txBody>
      </p:sp>
      <p:sp>
        <p:nvSpPr>
          <p:cNvPr id="7172" name="Rectangle 8"/>
          <p:cNvSpPr>
            <a:spLocks noChangeArrowheads="1"/>
          </p:cNvSpPr>
          <p:nvPr/>
        </p:nvSpPr>
        <p:spPr bwMode="auto">
          <a:xfrm>
            <a:off x="3215612" y="1389917"/>
            <a:ext cx="1917872" cy="531620"/>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Trans.</a:t>
            </a:r>
            <a:r>
              <a:rPr lang="en-US" b="1" dirty="0">
                <a:solidFill>
                  <a:srgbClr val="FFFFFF"/>
                </a:solidFill>
              </a:rPr>
              <a:t> </a:t>
            </a:r>
            <a:r>
              <a:rPr lang="en-US" b="1" dirty="0" smtClean="0">
                <a:solidFill>
                  <a:srgbClr val="FFFFFF"/>
                </a:solidFill>
              </a:rPr>
              <a:t>System</a:t>
            </a:r>
            <a:endParaRPr lang="en-US" b="1" dirty="0">
              <a:solidFill>
                <a:srgbClr val="FFFFFF"/>
              </a:solidFill>
            </a:endParaRPr>
          </a:p>
        </p:txBody>
      </p:sp>
      <p:sp>
        <p:nvSpPr>
          <p:cNvPr id="7173" name="Rectangle 9"/>
          <p:cNvSpPr>
            <a:spLocks noChangeArrowheads="1"/>
          </p:cNvSpPr>
          <p:nvPr/>
        </p:nvSpPr>
        <p:spPr bwMode="auto">
          <a:xfrm>
            <a:off x="1144204" y="1429340"/>
            <a:ext cx="1656506" cy="531619"/>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Trans.</a:t>
            </a:r>
            <a:r>
              <a:rPr lang="en-US" b="1" dirty="0">
                <a:solidFill>
                  <a:srgbClr val="FFFFFF"/>
                </a:solidFill>
              </a:rPr>
              <a:t> </a:t>
            </a:r>
            <a:r>
              <a:rPr lang="en-US" b="1" dirty="0" smtClean="0">
                <a:solidFill>
                  <a:srgbClr val="FFFFFF"/>
                </a:solidFill>
              </a:rPr>
              <a:t>Policy  </a:t>
            </a:r>
            <a:endParaRPr lang="en-US" b="1" dirty="0">
              <a:solidFill>
                <a:srgbClr val="FFFFFF"/>
              </a:solidFill>
            </a:endParaRPr>
          </a:p>
        </p:txBody>
      </p:sp>
      <p:sp>
        <p:nvSpPr>
          <p:cNvPr id="7174" name="Rectangle 10"/>
          <p:cNvSpPr>
            <a:spLocks noChangeArrowheads="1"/>
          </p:cNvSpPr>
          <p:nvPr/>
        </p:nvSpPr>
        <p:spPr bwMode="auto">
          <a:xfrm>
            <a:off x="2982872" y="4315084"/>
            <a:ext cx="1721576" cy="609600"/>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a:solidFill>
                  <a:srgbClr val="FFFFFF"/>
                </a:solidFill>
              </a:rPr>
              <a:t>Traffic </a:t>
            </a:r>
            <a:endParaRPr lang="en-US" b="1" dirty="0" smtClean="0">
              <a:solidFill>
                <a:srgbClr val="FFFFFF"/>
              </a:solidFill>
            </a:endParaRPr>
          </a:p>
          <a:p>
            <a:pPr algn="ctr" fontAlgn="base">
              <a:spcBef>
                <a:spcPct val="0"/>
              </a:spcBef>
              <a:spcAft>
                <a:spcPct val="0"/>
              </a:spcAft>
            </a:pPr>
            <a:r>
              <a:rPr lang="en-US" b="1" dirty="0" smtClean="0">
                <a:solidFill>
                  <a:srgbClr val="FFFFFF"/>
                </a:solidFill>
              </a:rPr>
              <a:t>Assignment</a:t>
            </a:r>
            <a:endParaRPr lang="en-US" b="1" dirty="0">
              <a:solidFill>
                <a:srgbClr val="FFFFFF"/>
              </a:solidFill>
            </a:endParaRPr>
          </a:p>
        </p:txBody>
      </p:sp>
      <p:sp>
        <p:nvSpPr>
          <p:cNvPr id="7175" name="Rectangle 11"/>
          <p:cNvSpPr>
            <a:spLocks noChangeArrowheads="1"/>
          </p:cNvSpPr>
          <p:nvPr/>
        </p:nvSpPr>
        <p:spPr bwMode="auto">
          <a:xfrm>
            <a:off x="3349557" y="5608975"/>
            <a:ext cx="1828800" cy="609600"/>
          </a:xfrm>
          <a:prstGeom prst="rect">
            <a:avLst/>
          </a:prstGeom>
          <a:solidFill>
            <a:srgbClr val="E98E0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E98E0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System</a:t>
            </a:r>
          </a:p>
          <a:p>
            <a:pPr algn="ctr" fontAlgn="base">
              <a:spcBef>
                <a:spcPct val="0"/>
              </a:spcBef>
              <a:spcAft>
                <a:spcPct val="0"/>
              </a:spcAft>
            </a:pPr>
            <a:r>
              <a:rPr lang="en-US" b="1" dirty="0" smtClean="0">
                <a:solidFill>
                  <a:srgbClr val="FFFFFF"/>
                </a:solidFill>
              </a:rPr>
              <a:t>Performance</a:t>
            </a:r>
            <a:endParaRPr lang="en-US" b="1" dirty="0">
              <a:solidFill>
                <a:srgbClr val="FFFFFF"/>
              </a:solidFill>
            </a:endParaRPr>
          </a:p>
        </p:txBody>
      </p:sp>
      <p:sp>
        <p:nvSpPr>
          <p:cNvPr id="7176" name="Rectangle 12"/>
          <p:cNvSpPr>
            <a:spLocks noChangeArrowheads="1"/>
          </p:cNvSpPr>
          <p:nvPr/>
        </p:nvSpPr>
        <p:spPr bwMode="auto">
          <a:xfrm>
            <a:off x="1274768" y="5632665"/>
            <a:ext cx="1759255" cy="609600"/>
          </a:xfrm>
          <a:prstGeom prst="rect">
            <a:avLst/>
          </a:prstGeom>
          <a:solidFill>
            <a:srgbClr val="E98E0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E98E0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a:solidFill>
                  <a:srgbClr val="FFFFFF"/>
                </a:solidFill>
              </a:rPr>
              <a:t>Environmental </a:t>
            </a:r>
          </a:p>
          <a:p>
            <a:pPr algn="ctr" fontAlgn="base">
              <a:spcBef>
                <a:spcPct val="0"/>
              </a:spcBef>
              <a:spcAft>
                <a:spcPct val="0"/>
              </a:spcAft>
            </a:pPr>
            <a:r>
              <a:rPr lang="en-US" b="1" dirty="0" smtClean="0">
                <a:solidFill>
                  <a:srgbClr val="FFFFFF"/>
                </a:solidFill>
              </a:rPr>
              <a:t>Impact</a:t>
            </a:r>
            <a:endParaRPr lang="en-US" b="1" dirty="0">
              <a:solidFill>
                <a:srgbClr val="FFFFFF"/>
              </a:solidFill>
            </a:endParaRPr>
          </a:p>
        </p:txBody>
      </p:sp>
      <p:sp>
        <p:nvSpPr>
          <p:cNvPr id="7177" name="Rectangle 14"/>
          <p:cNvSpPr>
            <a:spLocks noChangeArrowheads="1"/>
          </p:cNvSpPr>
          <p:nvPr/>
        </p:nvSpPr>
        <p:spPr bwMode="auto">
          <a:xfrm>
            <a:off x="5543936" y="5608975"/>
            <a:ext cx="1785402" cy="562220"/>
          </a:xfrm>
          <a:prstGeom prst="rect">
            <a:avLst/>
          </a:prstGeom>
          <a:solidFill>
            <a:srgbClr val="E98E0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E98E0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Economic</a:t>
            </a:r>
            <a:endParaRPr lang="en-US" b="1" dirty="0">
              <a:solidFill>
                <a:srgbClr val="FFFFFF"/>
              </a:solidFill>
            </a:endParaRPr>
          </a:p>
          <a:p>
            <a:pPr algn="ctr" fontAlgn="base">
              <a:spcBef>
                <a:spcPct val="0"/>
              </a:spcBef>
              <a:spcAft>
                <a:spcPct val="0"/>
              </a:spcAft>
            </a:pPr>
            <a:r>
              <a:rPr lang="en-US" b="1" dirty="0" smtClean="0">
                <a:solidFill>
                  <a:srgbClr val="FFFFFF"/>
                </a:solidFill>
              </a:rPr>
              <a:t>Analysis</a:t>
            </a:r>
            <a:endParaRPr lang="en-US" b="1" dirty="0">
              <a:solidFill>
                <a:srgbClr val="FFFFFF"/>
              </a:solidFill>
            </a:endParaRPr>
          </a:p>
        </p:txBody>
      </p:sp>
      <p:sp>
        <p:nvSpPr>
          <p:cNvPr id="7178" name="AutoShape 15"/>
          <p:cNvSpPr>
            <a:spLocks noChangeArrowheads="1"/>
          </p:cNvSpPr>
          <p:nvPr/>
        </p:nvSpPr>
        <p:spPr bwMode="auto">
          <a:xfrm rot="5400000">
            <a:off x="3968528" y="2070864"/>
            <a:ext cx="485280" cy="304800"/>
          </a:xfrm>
          <a:prstGeom prst="rightArrow">
            <a:avLst>
              <a:gd name="adj1" fmla="val 50000"/>
              <a:gd name="adj2" fmla="val 281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7179" name="AutoShape 17"/>
          <p:cNvSpPr>
            <a:spLocks noChangeArrowheads="1"/>
          </p:cNvSpPr>
          <p:nvPr/>
        </p:nvSpPr>
        <p:spPr bwMode="auto">
          <a:xfrm rot="5400000">
            <a:off x="3869269" y="3637458"/>
            <a:ext cx="705157" cy="304800"/>
          </a:xfrm>
          <a:prstGeom prst="rightArrow">
            <a:avLst>
              <a:gd name="adj1" fmla="val 50000"/>
              <a:gd name="adj2" fmla="val 3958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7180" name="AutoShape 18"/>
          <p:cNvSpPr>
            <a:spLocks noChangeArrowheads="1"/>
          </p:cNvSpPr>
          <p:nvPr/>
        </p:nvSpPr>
        <p:spPr bwMode="auto">
          <a:xfrm rot="5400000">
            <a:off x="4025989" y="5176723"/>
            <a:ext cx="323999" cy="304800"/>
          </a:xfrm>
          <a:prstGeom prst="rightArrow">
            <a:avLst>
              <a:gd name="adj1" fmla="val 50000"/>
              <a:gd name="adj2" fmla="val 25000"/>
            </a:avLst>
          </a:prstGeom>
          <a:solidFill>
            <a:srgbClr val="E98E0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20" name="Slide Number Placeholder 1"/>
          <p:cNvSpPr>
            <a:spLocks noGrp="1"/>
          </p:cNvSpPr>
          <p:nvPr>
            <p:ph type="sldNum" sz="quarter" idx="4294967295"/>
          </p:nvPr>
        </p:nvSpPr>
        <p:spPr>
          <a:xfrm>
            <a:off x="8458200" y="6419850"/>
            <a:ext cx="533400" cy="381000"/>
          </a:xfrm>
          <a:prstGeom prst="rect">
            <a:avLst/>
          </a:prstGeom>
        </p:spPr>
        <p:txBody>
          <a:bodyPr/>
          <a:lstStyle/>
          <a:p>
            <a:fld id="{617CEE2F-9420-448B-9928-2E3F3D9E274B}" type="slidenum">
              <a:rPr lang="en-US">
                <a:solidFill>
                  <a:srgbClr val="FFFFFF"/>
                </a:solidFill>
              </a:rPr>
              <a:pPr/>
              <a:t>3</a:t>
            </a:fld>
            <a:endParaRPr lang="en-US" dirty="0">
              <a:solidFill>
                <a:srgbClr val="FFFFFF"/>
              </a:solidFill>
            </a:endParaRPr>
          </a:p>
        </p:txBody>
      </p:sp>
      <p:sp>
        <p:nvSpPr>
          <p:cNvPr id="7182" name="AutoShape 34"/>
          <p:cNvSpPr>
            <a:spLocks noChangeArrowheads="1"/>
          </p:cNvSpPr>
          <p:nvPr/>
        </p:nvSpPr>
        <p:spPr bwMode="auto">
          <a:xfrm rot="2775601">
            <a:off x="2717344" y="2092864"/>
            <a:ext cx="616762" cy="255838"/>
          </a:xfrm>
          <a:prstGeom prst="rightArrow">
            <a:avLst>
              <a:gd name="adj1" fmla="val 50000"/>
              <a:gd name="adj2" fmla="val 281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7183" name="AutoShape 35"/>
          <p:cNvSpPr>
            <a:spLocks noChangeArrowheads="1"/>
          </p:cNvSpPr>
          <p:nvPr/>
        </p:nvSpPr>
        <p:spPr bwMode="auto">
          <a:xfrm rot="8453345">
            <a:off x="4710511" y="2008498"/>
            <a:ext cx="732994" cy="254752"/>
          </a:xfrm>
          <a:prstGeom prst="rightArrow">
            <a:avLst>
              <a:gd name="adj1" fmla="val 50000"/>
              <a:gd name="adj2" fmla="val 280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7184" name="AutoShape 36"/>
          <p:cNvSpPr>
            <a:spLocks noChangeArrowheads="1"/>
          </p:cNvSpPr>
          <p:nvPr/>
        </p:nvSpPr>
        <p:spPr bwMode="auto">
          <a:xfrm rot="7507687">
            <a:off x="2831667" y="5185215"/>
            <a:ext cx="302411" cy="287817"/>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7186" name="Rectangle 7"/>
          <p:cNvSpPr>
            <a:spLocks noChangeArrowheads="1"/>
          </p:cNvSpPr>
          <p:nvPr/>
        </p:nvSpPr>
        <p:spPr bwMode="auto">
          <a:xfrm>
            <a:off x="5603694" y="1399749"/>
            <a:ext cx="1485900" cy="511955"/>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LU Models</a:t>
            </a:r>
            <a:endParaRPr lang="en-US" b="1" dirty="0">
              <a:solidFill>
                <a:srgbClr val="FFFFFF"/>
              </a:solidFill>
            </a:endParaRPr>
          </a:p>
        </p:txBody>
      </p:sp>
      <p:sp>
        <p:nvSpPr>
          <p:cNvPr id="24" name="Rectangle 2"/>
          <p:cNvSpPr txBox="1">
            <a:spLocks noGrp="1" noChangeArrowheads="1"/>
          </p:cNvSpPr>
          <p:nvPr>
            <p:ph type="title"/>
          </p:nvPr>
        </p:nvSpPr>
        <p:spPr bwMode="auto">
          <a:xfrm>
            <a:off x="457200" y="117132"/>
            <a:ext cx="8229600" cy="1219200"/>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4000" b="1" i="1">
                <a:solidFill>
                  <a:schemeClr val="tx2"/>
                </a:solidFill>
                <a:latin typeface="+mj-lt"/>
                <a:ea typeface="+mj-ea"/>
                <a:cs typeface="+mj-cs"/>
              </a:defRPr>
            </a:lvl1pPr>
            <a:lvl2pPr algn="ctr" rtl="0" eaLnBrk="0" fontAlgn="base" hangingPunct="0">
              <a:lnSpc>
                <a:spcPct val="90000"/>
              </a:lnSpc>
              <a:spcBef>
                <a:spcPct val="0"/>
              </a:spcBef>
              <a:spcAft>
                <a:spcPct val="0"/>
              </a:spcAft>
              <a:defRPr sz="4000" b="1" i="1">
                <a:solidFill>
                  <a:schemeClr val="tx2"/>
                </a:solidFill>
                <a:latin typeface="Arial" pitchFamily="34" charset="0"/>
              </a:defRPr>
            </a:lvl2pPr>
            <a:lvl3pPr algn="ctr" rtl="0" eaLnBrk="0" fontAlgn="base" hangingPunct="0">
              <a:lnSpc>
                <a:spcPct val="90000"/>
              </a:lnSpc>
              <a:spcBef>
                <a:spcPct val="0"/>
              </a:spcBef>
              <a:spcAft>
                <a:spcPct val="0"/>
              </a:spcAft>
              <a:defRPr sz="4000" b="1" i="1">
                <a:solidFill>
                  <a:schemeClr val="tx2"/>
                </a:solidFill>
                <a:latin typeface="Arial" pitchFamily="34" charset="0"/>
              </a:defRPr>
            </a:lvl3pPr>
            <a:lvl4pPr algn="ctr" rtl="0" eaLnBrk="0" fontAlgn="base" hangingPunct="0">
              <a:lnSpc>
                <a:spcPct val="90000"/>
              </a:lnSpc>
              <a:spcBef>
                <a:spcPct val="0"/>
              </a:spcBef>
              <a:spcAft>
                <a:spcPct val="0"/>
              </a:spcAft>
              <a:defRPr sz="4000" b="1" i="1">
                <a:solidFill>
                  <a:schemeClr val="tx2"/>
                </a:solidFill>
                <a:latin typeface="Arial" pitchFamily="34" charset="0"/>
              </a:defRPr>
            </a:lvl4pPr>
            <a:lvl5pPr algn="ctr" rtl="0" eaLnBrk="0" fontAlgn="base" hangingPunct="0">
              <a:lnSpc>
                <a:spcPct val="90000"/>
              </a:lnSpc>
              <a:spcBef>
                <a:spcPct val="0"/>
              </a:spcBef>
              <a:spcAft>
                <a:spcPct val="0"/>
              </a:spcAft>
              <a:defRPr sz="4000" b="1" i="1">
                <a:solidFill>
                  <a:schemeClr val="tx2"/>
                </a:solidFill>
                <a:latin typeface="Arial" pitchFamily="34" charset="0"/>
              </a:defRPr>
            </a:lvl5pPr>
            <a:lvl6pPr marL="457200" algn="ctr" rtl="0" fontAlgn="base">
              <a:lnSpc>
                <a:spcPct val="90000"/>
              </a:lnSpc>
              <a:spcBef>
                <a:spcPct val="0"/>
              </a:spcBef>
              <a:spcAft>
                <a:spcPct val="0"/>
              </a:spcAft>
              <a:defRPr sz="3600" b="1" i="1">
                <a:solidFill>
                  <a:schemeClr val="tx2"/>
                </a:solidFill>
                <a:latin typeface="Arial" pitchFamily="34" charset="0"/>
              </a:defRPr>
            </a:lvl6pPr>
            <a:lvl7pPr marL="914400" algn="ctr" rtl="0" fontAlgn="base">
              <a:lnSpc>
                <a:spcPct val="90000"/>
              </a:lnSpc>
              <a:spcBef>
                <a:spcPct val="0"/>
              </a:spcBef>
              <a:spcAft>
                <a:spcPct val="0"/>
              </a:spcAft>
              <a:defRPr sz="3600" b="1" i="1">
                <a:solidFill>
                  <a:schemeClr val="tx2"/>
                </a:solidFill>
                <a:latin typeface="Arial" pitchFamily="34" charset="0"/>
              </a:defRPr>
            </a:lvl7pPr>
            <a:lvl8pPr marL="1371600" algn="ctr" rtl="0" fontAlgn="base">
              <a:lnSpc>
                <a:spcPct val="90000"/>
              </a:lnSpc>
              <a:spcBef>
                <a:spcPct val="0"/>
              </a:spcBef>
              <a:spcAft>
                <a:spcPct val="0"/>
              </a:spcAft>
              <a:defRPr sz="3600" b="1" i="1">
                <a:solidFill>
                  <a:schemeClr val="tx2"/>
                </a:solidFill>
                <a:latin typeface="Arial" pitchFamily="34" charset="0"/>
              </a:defRPr>
            </a:lvl8pPr>
            <a:lvl9pPr marL="1828800" algn="ctr" rtl="0" fontAlgn="base">
              <a:lnSpc>
                <a:spcPct val="90000"/>
              </a:lnSpc>
              <a:spcBef>
                <a:spcPct val="0"/>
              </a:spcBef>
              <a:spcAft>
                <a:spcPct val="0"/>
              </a:spcAft>
              <a:defRPr sz="3600" b="1" i="1">
                <a:solidFill>
                  <a:schemeClr val="tx2"/>
                </a:solidFill>
                <a:latin typeface="Arial" pitchFamily="34" charset="0"/>
              </a:defRPr>
            </a:lvl9pPr>
          </a:lstStyle>
          <a:p>
            <a:r>
              <a:rPr lang="en-US" dirty="0" smtClean="0"/>
              <a:t>Integrated ABM &amp; AT Model</a:t>
            </a:r>
            <a:endParaRPr lang="en-US" dirty="0"/>
          </a:p>
        </p:txBody>
      </p:sp>
      <p:sp>
        <p:nvSpPr>
          <p:cNvPr id="22" name="AutoShape 34"/>
          <p:cNvSpPr>
            <a:spLocks noChangeArrowheads="1"/>
          </p:cNvSpPr>
          <p:nvPr/>
        </p:nvSpPr>
        <p:spPr bwMode="auto">
          <a:xfrm rot="19883413">
            <a:off x="2483654" y="4607124"/>
            <a:ext cx="449941" cy="279568"/>
          </a:xfrm>
          <a:prstGeom prst="rightArrow">
            <a:avLst>
              <a:gd name="adj1" fmla="val 50000"/>
              <a:gd name="adj2" fmla="val 281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25" name="Rectangle 7"/>
          <p:cNvSpPr>
            <a:spLocks noChangeArrowheads="1"/>
          </p:cNvSpPr>
          <p:nvPr/>
        </p:nvSpPr>
        <p:spPr bwMode="auto">
          <a:xfrm>
            <a:off x="522031" y="3721891"/>
            <a:ext cx="1841373" cy="598040"/>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Special Models</a:t>
            </a:r>
            <a:endParaRPr lang="en-US" b="1" dirty="0">
              <a:solidFill>
                <a:srgbClr val="FFFFFF"/>
              </a:solidFill>
            </a:endParaRPr>
          </a:p>
        </p:txBody>
      </p:sp>
      <p:sp>
        <p:nvSpPr>
          <p:cNvPr id="26" name="AutoShape 35"/>
          <p:cNvSpPr>
            <a:spLocks noChangeArrowheads="1"/>
          </p:cNvSpPr>
          <p:nvPr/>
        </p:nvSpPr>
        <p:spPr bwMode="auto">
          <a:xfrm rot="19280755">
            <a:off x="4923364" y="2089413"/>
            <a:ext cx="781016" cy="295149"/>
          </a:xfrm>
          <a:prstGeom prst="rightArrow">
            <a:avLst>
              <a:gd name="adj1" fmla="val 39897"/>
              <a:gd name="adj2" fmla="val 280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27" name="Rectangle 7"/>
          <p:cNvSpPr>
            <a:spLocks noChangeArrowheads="1"/>
          </p:cNvSpPr>
          <p:nvPr/>
        </p:nvSpPr>
        <p:spPr bwMode="auto">
          <a:xfrm>
            <a:off x="4996914" y="4264450"/>
            <a:ext cx="1880214" cy="609600"/>
          </a:xfrm>
          <a:prstGeom prst="rect">
            <a:avLst/>
          </a:prstGeom>
          <a:solidFill>
            <a:srgbClr val="FF00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a:extLst/>
        </p:spPr>
        <p:txBody>
          <a:bodyPr wrap="none" anchor="ctr">
            <a:flatTx/>
          </a:bodyPr>
          <a:lstStyle/>
          <a:p>
            <a:pPr algn="ctr" fontAlgn="base">
              <a:spcBef>
                <a:spcPct val="0"/>
              </a:spcBef>
              <a:spcAft>
                <a:spcPct val="0"/>
              </a:spcAft>
            </a:pPr>
            <a:r>
              <a:rPr lang="en-US" b="1" dirty="0" smtClean="0">
                <a:solidFill>
                  <a:srgbClr val="FFFFFF"/>
                </a:solidFill>
              </a:rPr>
              <a:t>bicycle &amp; </a:t>
            </a:r>
            <a:r>
              <a:rPr lang="en-US" b="1" dirty="0" err="1" smtClean="0">
                <a:solidFill>
                  <a:srgbClr val="FFFFFF"/>
                </a:solidFill>
              </a:rPr>
              <a:t>Ped</a:t>
            </a:r>
            <a:r>
              <a:rPr lang="en-US" b="1" dirty="0" smtClean="0">
                <a:solidFill>
                  <a:srgbClr val="FFFFFF"/>
                </a:solidFill>
              </a:rPr>
              <a:t> </a:t>
            </a:r>
          </a:p>
          <a:p>
            <a:pPr algn="ctr" fontAlgn="base">
              <a:spcBef>
                <a:spcPct val="0"/>
              </a:spcBef>
              <a:spcAft>
                <a:spcPct val="0"/>
              </a:spcAft>
            </a:pPr>
            <a:r>
              <a:rPr lang="en-US" b="1" dirty="0" smtClean="0">
                <a:solidFill>
                  <a:srgbClr val="FFFFFF"/>
                </a:solidFill>
              </a:rPr>
              <a:t>Route Choices </a:t>
            </a:r>
            <a:endParaRPr lang="en-US" b="1" dirty="0">
              <a:solidFill>
                <a:srgbClr val="FFFFFF"/>
              </a:solidFill>
            </a:endParaRPr>
          </a:p>
        </p:txBody>
      </p:sp>
      <p:pic>
        <p:nvPicPr>
          <p:cNvPr id="40" name="Picture 2" descr="T:\ABM\AT\bik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02976"/>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2800710" y="4019077"/>
            <a:ext cx="4345381" cy="1118513"/>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 name="AutoShape 34"/>
          <p:cNvSpPr>
            <a:spLocks noChangeArrowheads="1"/>
          </p:cNvSpPr>
          <p:nvPr/>
        </p:nvSpPr>
        <p:spPr bwMode="auto">
          <a:xfrm rot="1686317">
            <a:off x="2537744" y="4066203"/>
            <a:ext cx="463335" cy="255838"/>
          </a:xfrm>
          <a:prstGeom prst="rightArrow">
            <a:avLst>
              <a:gd name="adj1" fmla="val 50000"/>
              <a:gd name="adj2" fmla="val 281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45" name="AutoShape 34"/>
          <p:cNvSpPr>
            <a:spLocks noChangeArrowheads="1"/>
          </p:cNvSpPr>
          <p:nvPr/>
        </p:nvSpPr>
        <p:spPr bwMode="auto">
          <a:xfrm rot="2837794">
            <a:off x="5468586" y="5184233"/>
            <a:ext cx="295609" cy="289292"/>
          </a:xfrm>
          <a:prstGeom prst="rightArrow">
            <a:avLst>
              <a:gd name="adj1" fmla="val 50000"/>
              <a:gd name="adj2" fmla="val 281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14" name="Rounded Rectangle 13"/>
          <p:cNvSpPr/>
          <p:nvPr/>
        </p:nvSpPr>
        <p:spPr>
          <a:xfrm>
            <a:off x="5603693" y="2335327"/>
            <a:ext cx="2002443" cy="6028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Improved NM Impedance</a:t>
            </a:r>
            <a:endParaRPr lang="en-US" b="1" dirty="0"/>
          </a:p>
        </p:txBody>
      </p:sp>
      <p:sp>
        <p:nvSpPr>
          <p:cNvPr id="49" name="Rounded Rectangle 48"/>
          <p:cNvSpPr/>
          <p:nvPr/>
        </p:nvSpPr>
        <p:spPr>
          <a:xfrm>
            <a:off x="5603694" y="3062694"/>
            <a:ext cx="2002443" cy="65475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Improved Mode Choices</a:t>
            </a:r>
            <a:endParaRPr lang="en-US" b="1" dirty="0"/>
          </a:p>
        </p:txBody>
      </p:sp>
      <p:sp>
        <p:nvSpPr>
          <p:cNvPr id="50" name="AutoShape 35"/>
          <p:cNvSpPr>
            <a:spLocks noChangeArrowheads="1"/>
          </p:cNvSpPr>
          <p:nvPr/>
        </p:nvSpPr>
        <p:spPr bwMode="auto">
          <a:xfrm rot="9423398">
            <a:off x="5191713" y="2746535"/>
            <a:ext cx="366751" cy="254752"/>
          </a:xfrm>
          <a:prstGeom prst="rightArrow">
            <a:avLst>
              <a:gd name="adj1" fmla="val 50000"/>
              <a:gd name="adj2" fmla="val 280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51" name="AutoShape 35"/>
          <p:cNvSpPr>
            <a:spLocks noChangeArrowheads="1"/>
          </p:cNvSpPr>
          <p:nvPr/>
        </p:nvSpPr>
        <p:spPr bwMode="auto">
          <a:xfrm rot="12446629">
            <a:off x="5195554" y="3188202"/>
            <a:ext cx="347328" cy="254752"/>
          </a:xfrm>
          <a:prstGeom prst="rightArrow">
            <a:avLst>
              <a:gd name="adj1" fmla="val 50000"/>
              <a:gd name="adj2" fmla="val 280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52" name="Rounded Rectangle 51"/>
          <p:cNvSpPr/>
          <p:nvPr/>
        </p:nvSpPr>
        <p:spPr>
          <a:xfrm>
            <a:off x="2830654" y="2229967"/>
            <a:ext cx="4893650" cy="160126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3" name="AutoShape 34"/>
          <p:cNvSpPr>
            <a:spLocks noChangeArrowheads="1"/>
          </p:cNvSpPr>
          <p:nvPr/>
        </p:nvSpPr>
        <p:spPr bwMode="auto">
          <a:xfrm rot="2775601">
            <a:off x="4444363" y="3679328"/>
            <a:ext cx="826130" cy="255838"/>
          </a:xfrm>
          <a:prstGeom prst="rightArrow">
            <a:avLst>
              <a:gd name="adj1" fmla="val 50000"/>
              <a:gd name="adj2" fmla="val 281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15" name="Rounded Rectangle 14"/>
          <p:cNvSpPr/>
          <p:nvPr/>
        </p:nvSpPr>
        <p:spPr>
          <a:xfrm>
            <a:off x="2652282" y="2073752"/>
            <a:ext cx="5348211" cy="3248351"/>
          </a:xfrm>
          <a:prstGeom prst="roundRect">
            <a:avLst/>
          </a:prstGeom>
          <a:solidFill>
            <a:srgbClr val="FFC000">
              <a:alpha val="20000"/>
            </a:srgbClr>
          </a:solidFill>
          <a:ln w="63500" cap="rnd">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50265" y="3895102"/>
            <a:ext cx="1900457" cy="584775"/>
          </a:xfrm>
          <a:prstGeom prst="rect">
            <a:avLst/>
          </a:prstGeom>
          <a:noFill/>
        </p:spPr>
        <p:txBody>
          <a:bodyPr wrap="none" rtlCol="0">
            <a:spAutoFit/>
          </a:bodyPr>
          <a:lstStyle/>
          <a:p>
            <a:r>
              <a:rPr lang="en-US" sz="3200" dirty="0" smtClean="0"/>
              <a:t>AT Model</a:t>
            </a:r>
            <a:endParaRPr lang="en-US" sz="3200" dirty="0"/>
          </a:p>
        </p:txBody>
      </p:sp>
    </p:spTree>
    <p:extLst>
      <p:ext uri="{BB962C8B-B14F-4D97-AF65-F5344CB8AC3E}">
        <p14:creationId xmlns:p14="http://schemas.microsoft.com/office/powerpoint/2010/main" val="259932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t>Spatial Resolution</a:t>
            </a:r>
            <a:endParaRPr lang="en-US" dirty="0"/>
          </a:p>
        </p:txBody>
      </p:sp>
      <p:sp>
        <p:nvSpPr>
          <p:cNvPr id="10" name="Slide Number Placeholder 1"/>
          <p:cNvSpPr>
            <a:spLocks noGrp="1"/>
          </p:cNvSpPr>
          <p:nvPr>
            <p:ph type="sldNum" sz="quarter" idx="10"/>
          </p:nvPr>
        </p:nvSpPr>
        <p:spPr/>
        <p:txBody>
          <a:bodyPr/>
          <a:lstStyle/>
          <a:p>
            <a:fld id="{617CEE2F-9420-448B-9928-2E3F3D9E274B}" type="slidenum">
              <a:rPr lang="en-US">
                <a:solidFill>
                  <a:srgbClr val="FFFFFF"/>
                </a:solidFill>
              </a:rPr>
              <a:pPr/>
              <a:t>4</a:t>
            </a:fld>
            <a:endParaRPr lang="en-US" dirty="0">
              <a:solidFill>
                <a:srgbClr val="FFFFFF"/>
              </a:solidFill>
            </a:endParaRPr>
          </a:p>
        </p:txBody>
      </p:sp>
      <p:sp>
        <p:nvSpPr>
          <p:cNvPr id="206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solidFill>
                <a:srgbClr val="FFFFFF"/>
              </a:solidFill>
            </a:endParaRPr>
          </a:p>
        </p:txBody>
      </p:sp>
      <p:sp>
        <p:nvSpPr>
          <p:cNvPr id="6" name="TextBox 5"/>
          <p:cNvSpPr txBox="1"/>
          <p:nvPr/>
        </p:nvSpPr>
        <p:spPr>
          <a:xfrm>
            <a:off x="6543675" y="1828800"/>
            <a:ext cx="2286000" cy="2031325"/>
          </a:xfrm>
          <a:prstGeom prst="rect">
            <a:avLst/>
          </a:prstGeom>
          <a:noFill/>
          <a:ln>
            <a:solidFill>
              <a:schemeClr val="tx1"/>
            </a:solidFill>
          </a:ln>
        </p:spPr>
        <p:txBody>
          <a:bodyPr wrap="square" rtlCol="0">
            <a:spAutoFit/>
          </a:bodyPr>
          <a:lstStyle/>
          <a:p>
            <a:pPr fontAlgn="base">
              <a:spcBef>
                <a:spcPct val="0"/>
              </a:spcBef>
              <a:spcAft>
                <a:spcPct val="0"/>
              </a:spcAft>
            </a:pPr>
            <a:endParaRPr lang="en-US" dirty="0">
              <a:solidFill>
                <a:srgbClr val="FFFFFF"/>
              </a:solidFill>
            </a:endParaRPr>
          </a:p>
          <a:p>
            <a:pPr fontAlgn="base">
              <a:spcBef>
                <a:spcPct val="0"/>
              </a:spcBef>
              <a:spcAft>
                <a:spcPct val="0"/>
              </a:spcAft>
              <a:buFont typeface="Arial" pitchFamily="34" charset="0"/>
              <a:buChar char="•"/>
            </a:pPr>
            <a:r>
              <a:rPr lang="en-US" dirty="0">
                <a:solidFill>
                  <a:srgbClr val="FFFFFF"/>
                </a:solidFill>
              </a:rPr>
              <a:t> MGRA (gray lines</a:t>
            </a:r>
            <a:r>
              <a:rPr lang="en-US" dirty="0" smtClean="0">
                <a:solidFill>
                  <a:srgbClr val="FFFFFF"/>
                </a:solidFill>
              </a:rPr>
              <a:t>)</a:t>
            </a:r>
          </a:p>
          <a:p>
            <a:pPr fontAlgn="base">
              <a:spcBef>
                <a:spcPct val="0"/>
              </a:spcBef>
              <a:spcAft>
                <a:spcPct val="0"/>
              </a:spcAft>
              <a:buFont typeface="Arial" pitchFamily="34" charset="0"/>
              <a:buChar char="•"/>
            </a:pPr>
            <a:endParaRPr lang="en-US" dirty="0">
              <a:solidFill>
                <a:srgbClr val="FFFFFF"/>
              </a:solidFill>
            </a:endParaRPr>
          </a:p>
          <a:p>
            <a:pPr fontAlgn="base">
              <a:spcBef>
                <a:spcPct val="0"/>
              </a:spcBef>
              <a:spcAft>
                <a:spcPct val="0"/>
              </a:spcAft>
              <a:buFont typeface="Arial" pitchFamily="34" charset="0"/>
              <a:buChar char="•"/>
            </a:pPr>
            <a:r>
              <a:rPr lang="en-US" dirty="0" smtClean="0">
                <a:solidFill>
                  <a:srgbClr val="FFFFFF"/>
                </a:solidFill>
              </a:rPr>
              <a:t> 23002 MGRA</a:t>
            </a:r>
            <a:endParaRPr lang="en-US" dirty="0">
              <a:solidFill>
                <a:srgbClr val="FFFFFF"/>
              </a:solidFill>
            </a:endParaRPr>
          </a:p>
          <a:p>
            <a:pPr fontAlgn="base">
              <a:spcBef>
                <a:spcPct val="0"/>
              </a:spcBef>
              <a:spcAft>
                <a:spcPct val="0"/>
              </a:spcAft>
              <a:buFont typeface="Arial" pitchFamily="34" charset="0"/>
              <a:buChar char="•"/>
            </a:pPr>
            <a:endParaRPr lang="en-US" dirty="0">
              <a:solidFill>
                <a:srgbClr val="FFFFFF"/>
              </a:solidFill>
            </a:endParaRPr>
          </a:p>
          <a:p>
            <a:pPr fontAlgn="base">
              <a:spcBef>
                <a:spcPct val="0"/>
              </a:spcBef>
              <a:spcAft>
                <a:spcPct val="0"/>
              </a:spcAft>
              <a:buFont typeface="Arial" pitchFamily="34" charset="0"/>
              <a:buChar char="•"/>
            </a:pPr>
            <a:r>
              <a:rPr lang="en-US" dirty="0">
                <a:solidFill>
                  <a:srgbClr val="FFFFFF"/>
                </a:solidFill>
              </a:rPr>
              <a:t> </a:t>
            </a:r>
            <a:r>
              <a:rPr lang="en-US" dirty="0" smtClean="0">
                <a:solidFill>
                  <a:srgbClr val="FFFFFF"/>
                </a:solidFill>
              </a:rPr>
              <a:t>4996 TAZs</a:t>
            </a:r>
            <a:endParaRPr lang="en-US" dirty="0">
              <a:solidFill>
                <a:srgbClr val="FFFFFF"/>
              </a:solidFill>
            </a:endParaRPr>
          </a:p>
          <a:p>
            <a:pPr fontAlgn="base">
              <a:spcBef>
                <a:spcPct val="0"/>
              </a:spcBef>
              <a:spcAft>
                <a:spcPct val="0"/>
              </a:spcAft>
            </a:pPr>
            <a:endParaRPr lang="en-US" dirty="0">
              <a:solidFill>
                <a:srgbClr val="FFFFFF"/>
              </a:solidFill>
            </a:endParaRPr>
          </a:p>
        </p:txBody>
      </p:sp>
      <p:sp>
        <p:nvSpPr>
          <p:cNvPr id="7" name="TextBox 6"/>
          <p:cNvSpPr txBox="1"/>
          <p:nvPr/>
        </p:nvSpPr>
        <p:spPr>
          <a:xfrm>
            <a:off x="1143001" y="5410200"/>
            <a:ext cx="6629400" cy="707886"/>
          </a:xfrm>
          <a:prstGeom prst="rect">
            <a:avLst/>
          </a:prstGeom>
          <a:noFill/>
          <a:ln>
            <a:solidFill>
              <a:schemeClr val="tx1"/>
            </a:solidFill>
          </a:ln>
        </p:spPr>
        <p:txBody>
          <a:bodyPr wrap="square" rtlCol="0">
            <a:spAutoFit/>
          </a:bodyPr>
          <a:lstStyle/>
          <a:p>
            <a:pPr fontAlgn="base">
              <a:spcBef>
                <a:spcPct val="0"/>
              </a:spcBef>
              <a:spcAft>
                <a:spcPct val="0"/>
              </a:spcAft>
            </a:pPr>
            <a:r>
              <a:rPr lang="en-US" sz="2000" dirty="0">
                <a:solidFill>
                  <a:srgbClr val="FFFFFF"/>
                </a:solidFill>
              </a:rPr>
              <a:t>MGRA: Master Geographic Reference </a:t>
            </a:r>
            <a:r>
              <a:rPr lang="en-US" sz="2000" dirty="0" smtClean="0">
                <a:solidFill>
                  <a:srgbClr val="FFFFFF"/>
                </a:solidFill>
              </a:rPr>
              <a:t>Area (Grey Lines)</a:t>
            </a:r>
          </a:p>
          <a:p>
            <a:pPr fontAlgn="base">
              <a:spcBef>
                <a:spcPct val="0"/>
              </a:spcBef>
              <a:spcAft>
                <a:spcPct val="0"/>
              </a:spcAft>
            </a:pPr>
            <a:r>
              <a:rPr lang="en-US" sz="2000" dirty="0" smtClean="0">
                <a:solidFill>
                  <a:srgbClr val="FFFFFF"/>
                </a:solidFill>
              </a:rPr>
              <a:t>TAZ: Transportation Analysis Zone (Orange Line)</a:t>
            </a:r>
            <a:endParaRPr lang="en-US" sz="2000" dirty="0">
              <a:solidFill>
                <a:srgbClr val="FFFFFF"/>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03" b="10257"/>
          <a:stretch/>
        </p:blipFill>
        <p:spPr bwMode="auto">
          <a:xfrm>
            <a:off x="1629104" y="1534508"/>
            <a:ext cx="4572000" cy="3647091"/>
          </a:xfrm>
          <a:prstGeom prst="rect">
            <a:avLst/>
          </a:prstGeom>
          <a:solidFill>
            <a:schemeClr val="tx1"/>
          </a:solidFill>
          <a:ln w="15875">
            <a:solidFill>
              <a:schemeClr val="accent4">
                <a:lumMod val="10000"/>
              </a:schemeClr>
            </a:solidFill>
          </a:ln>
          <a:effectLst/>
        </p:spPr>
      </p:pic>
    </p:spTree>
    <p:extLst>
      <p:ext uri="{BB962C8B-B14F-4D97-AF65-F5344CB8AC3E}">
        <p14:creationId xmlns:p14="http://schemas.microsoft.com/office/powerpoint/2010/main" val="2660606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229600" cy="1219200"/>
          </a:xfrm>
        </p:spPr>
        <p:txBody>
          <a:bodyPr/>
          <a:lstStyle/>
          <a:p>
            <a:pPr eaLnBrk="1" hangingPunct="1"/>
            <a:r>
              <a:rPr lang="en-US" dirty="0" smtClean="0"/>
              <a:t>What Are </a:t>
            </a:r>
            <a:r>
              <a:rPr lang="en-US" dirty="0"/>
              <a:t>A</a:t>
            </a:r>
            <a:r>
              <a:rPr lang="en-US" dirty="0" smtClean="0"/>
              <a:t>ffected by Spatial Resolutions?</a:t>
            </a:r>
            <a:endParaRPr lang="en-US" dirty="0" smtClean="0"/>
          </a:p>
        </p:txBody>
      </p:sp>
      <p:sp>
        <p:nvSpPr>
          <p:cNvPr id="174083" name="Rectangle 3"/>
          <p:cNvSpPr>
            <a:spLocks noGrp="1" noChangeArrowheads="1"/>
          </p:cNvSpPr>
          <p:nvPr>
            <p:ph idx="1"/>
          </p:nvPr>
        </p:nvSpPr>
        <p:spPr>
          <a:xfrm>
            <a:off x="457200" y="1905000"/>
            <a:ext cx="8229600" cy="4479925"/>
          </a:xfrm>
        </p:spPr>
        <p:txBody>
          <a:bodyPr/>
          <a:lstStyle/>
          <a:p>
            <a:pPr eaLnBrk="1" hangingPunct="1">
              <a:defRPr/>
            </a:pPr>
            <a:r>
              <a:rPr lang="en-US" sz="2800" b="0" dirty="0" smtClean="0"/>
              <a:t>Land use inputs</a:t>
            </a:r>
          </a:p>
          <a:p>
            <a:pPr eaLnBrk="1" hangingPunct="1">
              <a:defRPr/>
            </a:pPr>
            <a:r>
              <a:rPr lang="en-US" sz="2800" b="0" dirty="0" smtClean="0"/>
              <a:t>Synthetic population</a:t>
            </a:r>
          </a:p>
          <a:p>
            <a:pPr eaLnBrk="1" hangingPunct="1">
              <a:defRPr/>
            </a:pPr>
            <a:r>
              <a:rPr lang="en-US" sz="2800" b="0" dirty="0" smtClean="0"/>
              <a:t>Non-motorized impedances</a:t>
            </a:r>
          </a:p>
          <a:p>
            <a:pPr lvl="1" eaLnBrk="1" hangingPunct="1">
              <a:defRPr/>
            </a:pPr>
            <a:r>
              <a:rPr lang="en-US" sz="2400" b="0" dirty="0" smtClean="0"/>
              <a:t>MGRA-MGRA walk</a:t>
            </a:r>
          </a:p>
          <a:p>
            <a:pPr lvl="1" eaLnBrk="1" hangingPunct="1">
              <a:defRPr/>
            </a:pPr>
            <a:r>
              <a:rPr lang="en-US" sz="2400" b="0" dirty="0" smtClean="0"/>
              <a:t>MGRA-MGRA bike</a:t>
            </a:r>
            <a:endParaRPr lang="en-US" sz="2600" b="0" dirty="0" smtClean="0"/>
          </a:p>
          <a:p>
            <a:pPr eaLnBrk="1" hangingPunct="1">
              <a:defRPr/>
            </a:pPr>
            <a:r>
              <a:rPr lang="en-US" sz="2800" b="0" dirty="0"/>
              <a:t>T</a:t>
            </a:r>
            <a:r>
              <a:rPr lang="en-US" sz="2800" b="0" dirty="0" smtClean="0"/>
              <a:t>ransit impedances</a:t>
            </a:r>
          </a:p>
          <a:p>
            <a:pPr lvl="1" eaLnBrk="1" hangingPunct="1">
              <a:defRPr/>
            </a:pPr>
            <a:r>
              <a:rPr lang="en-US" sz="2400" b="0" dirty="0" smtClean="0"/>
              <a:t>MGRA-TAP walk</a:t>
            </a:r>
            <a:endParaRPr lang="en-US" sz="2600" b="0" dirty="0" smtClean="0"/>
          </a:p>
          <a:p>
            <a:pPr eaLnBrk="1" hangingPunct="1">
              <a:defRPr/>
            </a:pPr>
            <a:r>
              <a:rPr lang="en-US" sz="2800" b="0" dirty="0" smtClean="0"/>
              <a:t>Highway impedances?</a:t>
            </a:r>
            <a:endParaRPr lang="en-US" sz="2800" b="0" dirty="0" smtClean="0"/>
          </a:p>
          <a:p>
            <a:pPr eaLnBrk="1" hangingPunct="1">
              <a:buFont typeface="Arial" pitchFamily="34" charset="0"/>
              <a:buChar char="•"/>
              <a:defRPr/>
            </a:pPr>
            <a:endParaRPr lang="en-US" sz="2400" b="0" dirty="0" smtClean="0"/>
          </a:p>
        </p:txBody>
      </p:sp>
      <p:sp>
        <p:nvSpPr>
          <p:cNvPr id="4" name="Slide Number Placeholder 1"/>
          <p:cNvSpPr>
            <a:spLocks noGrp="1"/>
          </p:cNvSpPr>
          <p:nvPr>
            <p:ph type="sldNum" sz="quarter" idx="10"/>
          </p:nvPr>
        </p:nvSpPr>
        <p:spPr/>
        <p:txBody>
          <a:bodyPr/>
          <a:lstStyle/>
          <a:p>
            <a:fld id="{617CEE2F-9420-448B-9928-2E3F3D9E274B}" type="slidenum">
              <a:rPr lang="en-US">
                <a:solidFill>
                  <a:srgbClr val="FFFFFF"/>
                </a:solidFill>
              </a:rPr>
              <a:pPr/>
              <a:t>5</a:t>
            </a:fld>
            <a:endParaRPr lang="en-US" dirty="0">
              <a:solidFill>
                <a:srgbClr val="FFFFFF"/>
              </a:solidFill>
            </a:endParaRPr>
          </a:p>
        </p:txBody>
      </p:sp>
      <p:sp>
        <p:nvSpPr>
          <p:cNvPr id="5" name="Rounded Rectangle 4"/>
          <p:cNvSpPr/>
          <p:nvPr/>
        </p:nvSpPr>
        <p:spPr>
          <a:xfrm>
            <a:off x="533400" y="2939166"/>
            <a:ext cx="4800600" cy="2471033"/>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85056" flipH="1" flipV="1">
            <a:off x="5195105" y="3809819"/>
            <a:ext cx="1326187" cy="729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34135" y="4621605"/>
            <a:ext cx="2455737" cy="461665"/>
          </a:xfrm>
          <a:prstGeom prst="rect">
            <a:avLst/>
          </a:prstGeom>
          <a:noFill/>
        </p:spPr>
        <p:txBody>
          <a:bodyPr wrap="none" rtlCol="0">
            <a:spAutoFit/>
          </a:bodyPr>
          <a:lstStyle/>
          <a:p>
            <a:r>
              <a:rPr lang="en-US" sz="2400" dirty="0" smtClean="0"/>
              <a:t>Vary by scenario</a:t>
            </a:r>
            <a:endParaRPr lang="en-US" sz="2400" dirty="0"/>
          </a:p>
        </p:txBody>
      </p:sp>
    </p:spTree>
    <p:extLst>
      <p:ext uri="{BB962C8B-B14F-4D97-AF65-F5344CB8AC3E}">
        <p14:creationId xmlns:p14="http://schemas.microsoft.com/office/powerpoint/2010/main" val="1327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en-US" dirty="0" smtClean="0"/>
              <a:t>A Base Scenario</a:t>
            </a:r>
            <a:endParaRPr lang="en-US" dirty="0" smtClean="0"/>
          </a:p>
        </p:txBody>
      </p:sp>
      <p:sp>
        <p:nvSpPr>
          <p:cNvPr id="911362" name="AutoShape 3"/>
          <p:cNvSpPr>
            <a:spLocks noChangeArrowheads="1"/>
          </p:cNvSpPr>
          <p:nvPr/>
        </p:nvSpPr>
        <p:spPr bwMode="auto">
          <a:xfrm>
            <a:off x="820405" y="1692275"/>
            <a:ext cx="7205663" cy="3090863"/>
          </a:xfrm>
          <a:prstGeom prst="parallelogram">
            <a:avLst>
              <a:gd name="adj" fmla="val 80170"/>
            </a:avLst>
          </a:prstGeom>
          <a:solidFill>
            <a:srgbClr val="5CB800"/>
          </a:solidFill>
          <a:ln w="9525">
            <a:solidFill>
              <a:schemeClr val="tx1"/>
            </a:solidFill>
            <a:round/>
            <a:headEnd/>
            <a:tailEnd/>
          </a:ln>
        </p:spPr>
        <p:txBody>
          <a:bodyPr wrap="none" lIns="0" tIns="0" rIns="0" bIns="0" anchor="ctr"/>
          <a:lstStyle/>
          <a:p>
            <a:pPr algn="ctr"/>
            <a:endParaRPr lang="en-US" sz="1600" b="1">
              <a:ea typeface="ＭＳ Ｐゴシック"/>
              <a:cs typeface="ＭＳ Ｐゴシック"/>
            </a:endParaRPr>
          </a:p>
        </p:txBody>
      </p:sp>
      <p:sp>
        <p:nvSpPr>
          <p:cNvPr id="220164" name="Line 4"/>
          <p:cNvSpPr>
            <a:spLocks noChangeShapeType="1"/>
          </p:cNvSpPr>
          <p:nvPr/>
        </p:nvSpPr>
        <p:spPr bwMode="auto">
          <a:xfrm flipV="1">
            <a:off x="2643188" y="1679575"/>
            <a:ext cx="2495550" cy="3086100"/>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65" name="Line 5"/>
          <p:cNvSpPr>
            <a:spLocks noChangeShapeType="1"/>
          </p:cNvSpPr>
          <p:nvPr/>
        </p:nvSpPr>
        <p:spPr bwMode="auto">
          <a:xfrm flipV="1">
            <a:off x="4146550" y="1681163"/>
            <a:ext cx="2492375" cy="3081337"/>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66" name="Line 6"/>
          <p:cNvSpPr>
            <a:spLocks noChangeShapeType="1"/>
          </p:cNvSpPr>
          <p:nvPr/>
        </p:nvSpPr>
        <p:spPr bwMode="auto">
          <a:xfrm>
            <a:off x="2616200" y="2722563"/>
            <a:ext cx="4718050" cy="1587"/>
          </a:xfrm>
          <a:prstGeom prst="line">
            <a:avLst/>
          </a:prstGeom>
          <a:noFill/>
          <a:ln w="31750">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70" name="Rectangle 10"/>
          <p:cNvSpPr>
            <a:spLocks noChangeArrowheads="1"/>
          </p:cNvSpPr>
          <p:nvPr/>
        </p:nvSpPr>
        <p:spPr bwMode="auto">
          <a:xfrm>
            <a:off x="423863" y="5137294"/>
            <a:ext cx="6162675" cy="369974"/>
          </a:xfrm>
          <a:prstGeom prst="rect">
            <a:avLst/>
          </a:prstGeom>
          <a:noFill/>
          <a:ln w="9525">
            <a:noFill/>
            <a:miter lim="800000"/>
            <a:headEnd/>
            <a:tailEnd/>
          </a:ln>
          <a:effectLst>
            <a:outerShdw dist="35921" dir="2700000" algn="ctr" rotWithShape="0">
              <a:srgbClr val="000000"/>
            </a:outerShdw>
          </a:effectLst>
        </p:spPr>
        <p:txBody>
          <a:bodyPr lIns="92075" tIns="46038" rIns="92075" bIns="46038" anchor="ctr">
            <a:spAutoFit/>
          </a:bodyPr>
          <a:lstStyle/>
          <a:p>
            <a:pPr algn="ctr" eaLnBrk="0" hangingPunct="0">
              <a:lnSpc>
                <a:spcPct val="90000"/>
              </a:lnSpc>
              <a:spcBef>
                <a:spcPct val="20000"/>
              </a:spcBef>
              <a:buClr>
                <a:schemeClr val="tx2"/>
              </a:buClr>
              <a:buSzPct val="60000"/>
              <a:buFont typeface="Wingdings" pitchFamily="2" charset="2"/>
              <a:buNone/>
              <a:defRPr/>
            </a:pPr>
            <a:r>
              <a:rPr lang="en-US" sz="2000" b="1" i="1" dirty="0" smtClean="0"/>
              <a:t>Path between zone 1 and 2 </a:t>
            </a:r>
            <a:endParaRPr lang="en-US" sz="2000" b="1" i="1" dirty="0"/>
          </a:p>
        </p:txBody>
      </p:sp>
      <p:sp>
        <p:nvSpPr>
          <p:cNvPr id="220171" name="AutoShape 11"/>
          <p:cNvSpPr>
            <a:spLocks noChangeArrowheads="1"/>
          </p:cNvSpPr>
          <p:nvPr/>
        </p:nvSpPr>
        <p:spPr bwMode="auto">
          <a:xfrm>
            <a:off x="946150" y="1692275"/>
            <a:ext cx="7207250" cy="3074988"/>
          </a:xfrm>
          <a:prstGeom prst="parallelogram">
            <a:avLst>
              <a:gd name="adj" fmla="val 80602"/>
            </a:avLst>
          </a:prstGeom>
          <a:noFill/>
          <a:ln w="31750">
            <a:solidFill>
              <a:schemeClr val="tx1"/>
            </a:solidFill>
            <a:miter lim="800000"/>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grpSp>
        <p:nvGrpSpPr>
          <p:cNvPr id="911395" name="Group 38"/>
          <p:cNvGrpSpPr>
            <a:grpSpLocks/>
          </p:cNvGrpSpPr>
          <p:nvPr/>
        </p:nvGrpSpPr>
        <p:grpSpPr bwMode="auto">
          <a:xfrm>
            <a:off x="3694906" y="2149475"/>
            <a:ext cx="336550" cy="304800"/>
            <a:chOff x="2354" y="1353"/>
            <a:chExt cx="204" cy="173"/>
          </a:xfrm>
        </p:grpSpPr>
        <p:sp>
          <p:nvSpPr>
            <p:cNvPr id="220199" name="Oval 39"/>
            <p:cNvSpPr>
              <a:spLocks noChangeArrowheads="1"/>
            </p:cNvSpPr>
            <p:nvPr/>
          </p:nvSpPr>
          <p:spPr bwMode="auto">
            <a:xfrm rot="-11543084">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200" name="Rectangle 40"/>
            <p:cNvSpPr>
              <a:spLocks noChangeArrowheads="1"/>
            </p:cNvSpPr>
            <p:nvPr/>
          </p:nvSpPr>
          <p:spPr bwMode="auto">
            <a:xfrm>
              <a:off x="2364" y="1353"/>
              <a:ext cx="171" cy="173"/>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a:latin typeface="Arial" pitchFamily="34" charset="0"/>
                </a:rPr>
                <a:t>1</a:t>
              </a:r>
            </a:p>
          </p:txBody>
        </p:sp>
      </p:grpSp>
      <p:sp>
        <p:nvSpPr>
          <p:cNvPr id="220202" name="Line 42"/>
          <p:cNvSpPr>
            <a:spLocks noChangeShapeType="1"/>
          </p:cNvSpPr>
          <p:nvPr/>
        </p:nvSpPr>
        <p:spPr bwMode="auto">
          <a:xfrm flipV="1">
            <a:off x="852489" y="5322281"/>
            <a:ext cx="733425" cy="0"/>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cxnSp>
        <p:nvCxnSpPr>
          <p:cNvPr id="11" name="Straight Arrow Connector 10"/>
          <p:cNvCxnSpPr/>
          <p:nvPr/>
        </p:nvCxnSpPr>
        <p:spPr>
          <a:xfrm flipV="1">
            <a:off x="2643188" y="4747302"/>
            <a:ext cx="2776536" cy="19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8" name="Picture 2" descr="T:\ABM\AT\bik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3" y="5611185"/>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65" name="Line 6"/>
          <p:cNvSpPr>
            <a:spLocks noChangeShapeType="1"/>
          </p:cNvSpPr>
          <p:nvPr/>
        </p:nvSpPr>
        <p:spPr bwMode="auto">
          <a:xfrm>
            <a:off x="1932907" y="3581400"/>
            <a:ext cx="4718050" cy="1587"/>
          </a:xfrm>
          <a:prstGeom prst="line">
            <a:avLst/>
          </a:prstGeom>
          <a:noFill/>
          <a:ln w="31750">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grpSp>
        <p:nvGrpSpPr>
          <p:cNvPr id="29" name="Group 38"/>
          <p:cNvGrpSpPr>
            <a:grpSpLocks/>
          </p:cNvGrpSpPr>
          <p:nvPr/>
        </p:nvGrpSpPr>
        <p:grpSpPr bwMode="auto">
          <a:xfrm>
            <a:off x="5138738" y="4000082"/>
            <a:ext cx="336550" cy="308324"/>
            <a:chOff x="2354" y="1352"/>
            <a:chExt cx="204" cy="175"/>
          </a:xfrm>
        </p:grpSpPr>
        <p:sp>
          <p:nvSpPr>
            <p:cNvPr id="30" name="Oval 39"/>
            <p:cNvSpPr>
              <a:spLocks noChangeArrowheads="1"/>
            </p:cNvSpPr>
            <p:nvPr/>
          </p:nvSpPr>
          <p:spPr bwMode="auto">
            <a:xfrm rot="-11543084">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31" name="Rectangle 40"/>
            <p:cNvSpPr>
              <a:spLocks noChangeArrowheads="1"/>
            </p:cNvSpPr>
            <p:nvPr/>
          </p:nvSpPr>
          <p:spPr bwMode="auto">
            <a:xfrm>
              <a:off x="2363" y="1352"/>
              <a:ext cx="173" cy="175"/>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a:latin typeface="Arial" pitchFamily="34" charset="0"/>
                </a:rPr>
                <a:t>2</a:t>
              </a:r>
              <a:endParaRPr lang="en-US" sz="1400" b="1" dirty="0">
                <a:latin typeface="Arial" pitchFamily="34" charset="0"/>
              </a:endParaRPr>
            </a:p>
          </p:txBody>
        </p:sp>
      </p:grpSp>
      <p:sp>
        <p:nvSpPr>
          <p:cNvPr id="37" name="Line 42"/>
          <p:cNvSpPr>
            <a:spLocks noChangeShapeType="1"/>
          </p:cNvSpPr>
          <p:nvPr/>
        </p:nvSpPr>
        <p:spPr bwMode="auto">
          <a:xfrm flipH="1">
            <a:off x="3505201" y="2454274"/>
            <a:ext cx="311150" cy="269875"/>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38" name="Line 42"/>
          <p:cNvSpPr>
            <a:spLocks noChangeShapeType="1"/>
          </p:cNvSpPr>
          <p:nvPr/>
        </p:nvSpPr>
        <p:spPr bwMode="auto">
          <a:xfrm flipV="1">
            <a:off x="3524250" y="2724150"/>
            <a:ext cx="2419350" cy="0"/>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39" name="Line 42"/>
          <p:cNvSpPr>
            <a:spLocks noChangeShapeType="1"/>
          </p:cNvSpPr>
          <p:nvPr/>
        </p:nvSpPr>
        <p:spPr bwMode="auto">
          <a:xfrm flipH="1">
            <a:off x="4549775" y="2724149"/>
            <a:ext cx="1248836" cy="1435379"/>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41" name="Line 42"/>
          <p:cNvSpPr>
            <a:spLocks noChangeShapeType="1"/>
          </p:cNvSpPr>
          <p:nvPr/>
        </p:nvSpPr>
        <p:spPr bwMode="auto">
          <a:xfrm flipV="1">
            <a:off x="4549775" y="4159528"/>
            <a:ext cx="588963" cy="1"/>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Tree>
    <p:extLst>
      <p:ext uri="{BB962C8B-B14F-4D97-AF65-F5344CB8AC3E}">
        <p14:creationId xmlns:p14="http://schemas.microsoft.com/office/powerpoint/2010/main" val="2770257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395"/>
                                        </p:tgtEl>
                                        <p:attrNameLst>
                                          <p:attrName>style.visibility</p:attrName>
                                        </p:attrNameLst>
                                      </p:cBhvr>
                                      <p:to>
                                        <p:strVal val="visible"/>
                                      </p:to>
                                    </p:set>
                                    <p:anim calcmode="lin" valueType="num">
                                      <p:cBhvr additive="base">
                                        <p:cTn id="7" dur="500" fill="hold"/>
                                        <p:tgtEl>
                                          <p:spTgt spid="911395"/>
                                        </p:tgtEl>
                                        <p:attrNameLst>
                                          <p:attrName>ppt_x</p:attrName>
                                        </p:attrNameLst>
                                      </p:cBhvr>
                                      <p:tavLst>
                                        <p:tav tm="0">
                                          <p:val>
                                            <p:strVal val="#ppt_x"/>
                                          </p:val>
                                        </p:tav>
                                        <p:tav tm="100000">
                                          <p:val>
                                            <p:strVal val="#ppt_x"/>
                                          </p:val>
                                        </p:tav>
                                      </p:tavLst>
                                    </p:anim>
                                    <p:anim calcmode="lin" valueType="num">
                                      <p:cBhvr additive="base">
                                        <p:cTn id="8" dur="500" fill="hold"/>
                                        <p:tgtEl>
                                          <p:spTgt spid="9113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0202"/>
                                        </p:tgtEl>
                                        <p:attrNameLst>
                                          <p:attrName>style.visibility</p:attrName>
                                        </p:attrNameLst>
                                      </p:cBhvr>
                                      <p:to>
                                        <p:strVal val="visible"/>
                                      </p:to>
                                    </p:set>
                                    <p:anim calcmode="lin" valueType="num">
                                      <p:cBhvr additive="base">
                                        <p:cTn id="31" dur="500" fill="hold"/>
                                        <p:tgtEl>
                                          <p:spTgt spid="220202"/>
                                        </p:tgtEl>
                                        <p:attrNameLst>
                                          <p:attrName>ppt_x</p:attrName>
                                        </p:attrNameLst>
                                      </p:cBhvr>
                                      <p:tavLst>
                                        <p:tav tm="0">
                                          <p:val>
                                            <p:strVal val="#ppt_x"/>
                                          </p:val>
                                        </p:tav>
                                        <p:tav tm="100000">
                                          <p:val>
                                            <p:strVal val="#ppt_x"/>
                                          </p:val>
                                        </p:tav>
                                      </p:tavLst>
                                    </p:anim>
                                    <p:anim calcmode="lin" valueType="num">
                                      <p:cBhvr additive="base">
                                        <p:cTn id="32" dur="500" fill="hold"/>
                                        <p:tgtEl>
                                          <p:spTgt spid="22020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0170"/>
                                        </p:tgtEl>
                                        <p:attrNameLst>
                                          <p:attrName>style.visibility</p:attrName>
                                        </p:attrNameLst>
                                      </p:cBhvr>
                                      <p:to>
                                        <p:strVal val="visible"/>
                                      </p:to>
                                    </p:set>
                                    <p:anim calcmode="lin" valueType="num">
                                      <p:cBhvr additive="base">
                                        <p:cTn id="35" dur="500" fill="hold"/>
                                        <p:tgtEl>
                                          <p:spTgt spid="220170"/>
                                        </p:tgtEl>
                                        <p:attrNameLst>
                                          <p:attrName>ppt_x</p:attrName>
                                        </p:attrNameLst>
                                      </p:cBhvr>
                                      <p:tavLst>
                                        <p:tav tm="0">
                                          <p:val>
                                            <p:strVal val="#ppt_x"/>
                                          </p:val>
                                        </p:tav>
                                        <p:tav tm="100000">
                                          <p:val>
                                            <p:strVal val="#ppt_x"/>
                                          </p:val>
                                        </p:tav>
                                      </p:tavLst>
                                    </p:anim>
                                    <p:anim calcmode="lin" valueType="num">
                                      <p:cBhvr additive="base">
                                        <p:cTn id="36" dur="500" fill="hold"/>
                                        <p:tgtEl>
                                          <p:spTgt spid="220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0" grpId="0"/>
      <p:bldP spid="220202" grpId="0" animBg="1"/>
      <p:bldP spid="37" grpId="0" animBg="1"/>
      <p:bldP spid="38" grpId="0" animBg="1"/>
      <p:bldP spid="39"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en-US" dirty="0" smtClean="0"/>
              <a:t>A Scenario with Smaller Zones</a:t>
            </a:r>
            <a:endParaRPr lang="en-US" dirty="0" smtClean="0"/>
          </a:p>
        </p:txBody>
      </p:sp>
      <p:sp>
        <p:nvSpPr>
          <p:cNvPr id="911362" name="AutoShape 3"/>
          <p:cNvSpPr>
            <a:spLocks noChangeArrowheads="1"/>
          </p:cNvSpPr>
          <p:nvPr/>
        </p:nvSpPr>
        <p:spPr bwMode="auto">
          <a:xfrm>
            <a:off x="852489" y="1692275"/>
            <a:ext cx="7205663" cy="3090863"/>
          </a:xfrm>
          <a:prstGeom prst="parallelogram">
            <a:avLst>
              <a:gd name="adj" fmla="val 80170"/>
            </a:avLst>
          </a:prstGeom>
          <a:solidFill>
            <a:srgbClr val="5CB800"/>
          </a:solidFill>
          <a:ln w="9525">
            <a:solidFill>
              <a:schemeClr val="tx1"/>
            </a:solidFill>
            <a:round/>
            <a:headEnd/>
            <a:tailEnd/>
          </a:ln>
        </p:spPr>
        <p:txBody>
          <a:bodyPr wrap="none" lIns="0" tIns="0" rIns="0" bIns="0" anchor="ctr"/>
          <a:lstStyle/>
          <a:p>
            <a:pPr algn="ctr"/>
            <a:endParaRPr lang="en-US" sz="1600" b="1">
              <a:ea typeface="ＭＳ Ｐゴシック"/>
              <a:cs typeface="ＭＳ Ｐゴシック"/>
            </a:endParaRPr>
          </a:p>
        </p:txBody>
      </p:sp>
      <p:sp>
        <p:nvSpPr>
          <p:cNvPr id="220164" name="Line 4"/>
          <p:cNvSpPr>
            <a:spLocks noChangeShapeType="1"/>
          </p:cNvSpPr>
          <p:nvPr/>
        </p:nvSpPr>
        <p:spPr bwMode="auto">
          <a:xfrm flipV="1">
            <a:off x="2643188" y="1679575"/>
            <a:ext cx="2495550" cy="3086100"/>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65" name="Line 5"/>
          <p:cNvSpPr>
            <a:spLocks noChangeShapeType="1"/>
          </p:cNvSpPr>
          <p:nvPr/>
        </p:nvSpPr>
        <p:spPr bwMode="auto">
          <a:xfrm flipV="1">
            <a:off x="4146550" y="1681163"/>
            <a:ext cx="2492375" cy="3081337"/>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66" name="Line 6"/>
          <p:cNvSpPr>
            <a:spLocks noChangeShapeType="1"/>
          </p:cNvSpPr>
          <p:nvPr/>
        </p:nvSpPr>
        <p:spPr bwMode="auto">
          <a:xfrm>
            <a:off x="2616200" y="2722563"/>
            <a:ext cx="4718050" cy="1587"/>
          </a:xfrm>
          <a:prstGeom prst="line">
            <a:avLst/>
          </a:prstGeom>
          <a:noFill/>
          <a:ln w="31750">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70" name="Rectangle 10"/>
          <p:cNvSpPr>
            <a:spLocks noChangeArrowheads="1"/>
          </p:cNvSpPr>
          <p:nvPr/>
        </p:nvSpPr>
        <p:spPr bwMode="auto">
          <a:xfrm>
            <a:off x="809625" y="5137294"/>
            <a:ext cx="6162675" cy="369974"/>
          </a:xfrm>
          <a:prstGeom prst="rect">
            <a:avLst/>
          </a:prstGeom>
          <a:noFill/>
          <a:ln w="9525">
            <a:noFill/>
            <a:miter lim="800000"/>
            <a:headEnd/>
            <a:tailEnd/>
          </a:ln>
          <a:effectLst>
            <a:outerShdw dist="35921" dir="2700000" algn="ctr" rotWithShape="0">
              <a:srgbClr val="000000"/>
            </a:outerShdw>
          </a:effectLst>
        </p:spPr>
        <p:txBody>
          <a:bodyPr lIns="92075" tIns="46038" rIns="92075" bIns="46038" anchor="ctr">
            <a:spAutoFit/>
          </a:bodyPr>
          <a:lstStyle/>
          <a:p>
            <a:pPr algn="ctr" eaLnBrk="0" hangingPunct="0">
              <a:lnSpc>
                <a:spcPct val="90000"/>
              </a:lnSpc>
              <a:spcBef>
                <a:spcPct val="20000"/>
              </a:spcBef>
              <a:buClr>
                <a:schemeClr val="tx2"/>
              </a:buClr>
              <a:buSzPct val="60000"/>
              <a:buFont typeface="Wingdings" pitchFamily="2" charset="2"/>
              <a:buNone/>
              <a:defRPr/>
            </a:pPr>
            <a:r>
              <a:rPr lang="en-US" sz="2000" b="1" i="1" dirty="0" smtClean="0"/>
              <a:t>Path between zone 1 &amp;1a and 2 </a:t>
            </a:r>
            <a:endParaRPr lang="en-US" sz="2000" b="1" i="1" dirty="0"/>
          </a:p>
        </p:txBody>
      </p:sp>
      <p:sp>
        <p:nvSpPr>
          <p:cNvPr id="220171" name="AutoShape 11"/>
          <p:cNvSpPr>
            <a:spLocks noChangeArrowheads="1"/>
          </p:cNvSpPr>
          <p:nvPr/>
        </p:nvSpPr>
        <p:spPr bwMode="auto">
          <a:xfrm>
            <a:off x="946150" y="1692275"/>
            <a:ext cx="7207250" cy="3074988"/>
          </a:xfrm>
          <a:prstGeom prst="parallelogram">
            <a:avLst>
              <a:gd name="adj" fmla="val 80602"/>
            </a:avLst>
          </a:prstGeom>
          <a:noFill/>
          <a:ln w="31750">
            <a:solidFill>
              <a:schemeClr val="tx1"/>
            </a:solidFill>
            <a:miter lim="800000"/>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grpSp>
        <p:nvGrpSpPr>
          <p:cNvPr id="911395" name="Group 38"/>
          <p:cNvGrpSpPr>
            <a:grpSpLocks/>
          </p:cNvGrpSpPr>
          <p:nvPr/>
        </p:nvGrpSpPr>
        <p:grpSpPr bwMode="auto">
          <a:xfrm>
            <a:off x="3190053" y="2104869"/>
            <a:ext cx="336550" cy="304800"/>
            <a:chOff x="2354" y="1353"/>
            <a:chExt cx="204" cy="173"/>
          </a:xfrm>
        </p:grpSpPr>
        <p:sp>
          <p:nvSpPr>
            <p:cNvPr id="220199" name="Oval 39"/>
            <p:cNvSpPr>
              <a:spLocks noChangeArrowheads="1"/>
            </p:cNvSpPr>
            <p:nvPr/>
          </p:nvSpPr>
          <p:spPr bwMode="auto">
            <a:xfrm rot="10056916">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200" name="Rectangle 40"/>
            <p:cNvSpPr>
              <a:spLocks noChangeArrowheads="1"/>
            </p:cNvSpPr>
            <p:nvPr/>
          </p:nvSpPr>
          <p:spPr bwMode="auto">
            <a:xfrm>
              <a:off x="2364" y="1353"/>
              <a:ext cx="171" cy="173"/>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a:latin typeface="Arial" pitchFamily="34" charset="0"/>
                </a:rPr>
                <a:t>1</a:t>
              </a:r>
            </a:p>
          </p:txBody>
        </p:sp>
      </p:grpSp>
      <p:sp>
        <p:nvSpPr>
          <p:cNvPr id="220202" name="Line 42"/>
          <p:cNvSpPr>
            <a:spLocks noChangeShapeType="1"/>
          </p:cNvSpPr>
          <p:nvPr/>
        </p:nvSpPr>
        <p:spPr bwMode="auto">
          <a:xfrm flipV="1">
            <a:off x="852489" y="5322281"/>
            <a:ext cx="733425" cy="0"/>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cxnSp>
        <p:nvCxnSpPr>
          <p:cNvPr id="11" name="Straight Arrow Connector 10"/>
          <p:cNvCxnSpPr/>
          <p:nvPr/>
        </p:nvCxnSpPr>
        <p:spPr>
          <a:xfrm flipV="1">
            <a:off x="2643188" y="4747302"/>
            <a:ext cx="2776536" cy="19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8" name="Picture 2" descr="T:\ABM\AT\bik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3" y="5611185"/>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65" name="Line 6"/>
          <p:cNvSpPr>
            <a:spLocks noChangeShapeType="1"/>
          </p:cNvSpPr>
          <p:nvPr/>
        </p:nvSpPr>
        <p:spPr bwMode="auto">
          <a:xfrm>
            <a:off x="1932907" y="3581400"/>
            <a:ext cx="4718050" cy="1587"/>
          </a:xfrm>
          <a:prstGeom prst="line">
            <a:avLst/>
          </a:prstGeom>
          <a:noFill/>
          <a:ln w="31750">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grpSp>
        <p:nvGrpSpPr>
          <p:cNvPr id="29" name="Group 38"/>
          <p:cNvGrpSpPr>
            <a:grpSpLocks/>
          </p:cNvGrpSpPr>
          <p:nvPr/>
        </p:nvGrpSpPr>
        <p:grpSpPr bwMode="auto">
          <a:xfrm>
            <a:off x="5138738" y="4000082"/>
            <a:ext cx="336550" cy="308324"/>
            <a:chOff x="2354" y="1352"/>
            <a:chExt cx="204" cy="175"/>
          </a:xfrm>
        </p:grpSpPr>
        <p:sp>
          <p:nvSpPr>
            <p:cNvPr id="30" name="Oval 39"/>
            <p:cNvSpPr>
              <a:spLocks noChangeArrowheads="1"/>
            </p:cNvSpPr>
            <p:nvPr/>
          </p:nvSpPr>
          <p:spPr bwMode="auto">
            <a:xfrm rot="-11543084">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31" name="Rectangle 40"/>
            <p:cNvSpPr>
              <a:spLocks noChangeArrowheads="1"/>
            </p:cNvSpPr>
            <p:nvPr/>
          </p:nvSpPr>
          <p:spPr bwMode="auto">
            <a:xfrm>
              <a:off x="2363" y="1352"/>
              <a:ext cx="173" cy="175"/>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a:latin typeface="Arial" pitchFamily="34" charset="0"/>
                </a:rPr>
                <a:t>2</a:t>
              </a:r>
              <a:endParaRPr lang="en-US" sz="1400" b="1" dirty="0">
                <a:latin typeface="Arial" pitchFamily="34" charset="0"/>
              </a:endParaRPr>
            </a:p>
          </p:txBody>
        </p:sp>
      </p:grpSp>
      <p:sp>
        <p:nvSpPr>
          <p:cNvPr id="37" name="Line 42"/>
          <p:cNvSpPr>
            <a:spLocks noChangeShapeType="1"/>
          </p:cNvSpPr>
          <p:nvPr/>
        </p:nvSpPr>
        <p:spPr bwMode="auto">
          <a:xfrm flipH="1">
            <a:off x="3007219" y="2409669"/>
            <a:ext cx="311150" cy="269875"/>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38" name="Line 42"/>
          <p:cNvSpPr>
            <a:spLocks noChangeShapeType="1"/>
          </p:cNvSpPr>
          <p:nvPr/>
        </p:nvSpPr>
        <p:spPr bwMode="auto">
          <a:xfrm flipV="1">
            <a:off x="3007219" y="2724150"/>
            <a:ext cx="2936381" cy="0"/>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39" name="Line 42"/>
          <p:cNvSpPr>
            <a:spLocks noChangeShapeType="1"/>
          </p:cNvSpPr>
          <p:nvPr/>
        </p:nvSpPr>
        <p:spPr bwMode="auto">
          <a:xfrm flipH="1">
            <a:off x="4549775" y="2724149"/>
            <a:ext cx="1248836" cy="1435379"/>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41" name="Line 42"/>
          <p:cNvSpPr>
            <a:spLocks noChangeShapeType="1"/>
          </p:cNvSpPr>
          <p:nvPr/>
        </p:nvSpPr>
        <p:spPr bwMode="auto">
          <a:xfrm flipV="1">
            <a:off x="4549775" y="4159528"/>
            <a:ext cx="588963" cy="1"/>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3" name="Line 4"/>
          <p:cNvSpPr>
            <a:spLocks noChangeShapeType="1"/>
          </p:cNvSpPr>
          <p:nvPr/>
        </p:nvSpPr>
        <p:spPr bwMode="auto">
          <a:xfrm flipV="1">
            <a:off x="3414714" y="1698707"/>
            <a:ext cx="803273" cy="1052968"/>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grpSp>
        <p:nvGrpSpPr>
          <p:cNvPr id="24" name="Group 38"/>
          <p:cNvGrpSpPr>
            <a:grpSpLocks/>
          </p:cNvGrpSpPr>
          <p:nvPr/>
        </p:nvGrpSpPr>
        <p:grpSpPr bwMode="auto">
          <a:xfrm>
            <a:off x="3979052" y="2134056"/>
            <a:ext cx="384393" cy="308324"/>
            <a:chOff x="2333" y="1352"/>
            <a:chExt cx="233" cy="175"/>
          </a:xfrm>
        </p:grpSpPr>
        <p:sp>
          <p:nvSpPr>
            <p:cNvPr id="25" name="Oval 39"/>
            <p:cNvSpPr>
              <a:spLocks noChangeArrowheads="1"/>
            </p:cNvSpPr>
            <p:nvPr/>
          </p:nvSpPr>
          <p:spPr bwMode="auto">
            <a:xfrm rot="-11543084">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6" name="Rectangle 40"/>
            <p:cNvSpPr>
              <a:spLocks noChangeArrowheads="1"/>
            </p:cNvSpPr>
            <p:nvPr/>
          </p:nvSpPr>
          <p:spPr bwMode="auto">
            <a:xfrm>
              <a:off x="2333" y="1352"/>
              <a:ext cx="233" cy="175"/>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smtClean="0">
                  <a:latin typeface="Arial" pitchFamily="34" charset="0"/>
                </a:rPr>
                <a:t>1a</a:t>
              </a:r>
              <a:endParaRPr lang="en-US" sz="1400" b="1" dirty="0">
                <a:latin typeface="Arial" pitchFamily="34" charset="0"/>
              </a:endParaRPr>
            </a:p>
          </p:txBody>
        </p:sp>
      </p:grpSp>
      <p:sp>
        <p:nvSpPr>
          <p:cNvPr id="27" name="Line 42"/>
          <p:cNvSpPr>
            <a:spLocks noChangeShapeType="1"/>
          </p:cNvSpPr>
          <p:nvPr/>
        </p:nvSpPr>
        <p:spPr bwMode="auto">
          <a:xfrm flipH="1">
            <a:off x="3861962" y="2452063"/>
            <a:ext cx="311150" cy="269875"/>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Tree>
    <p:extLst>
      <p:ext uri="{BB962C8B-B14F-4D97-AF65-F5344CB8AC3E}">
        <p14:creationId xmlns:p14="http://schemas.microsoft.com/office/powerpoint/2010/main" val="4005930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1395"/>
                                        </p:tgtEl>
                                        <p:attrNameLst>
                                          <p:attrName>style.visibility</p:attrName>
                                        </p:attrNameLst>
                                      </p:cBhvr>
                                      <p:to>
                                        <p:strVal val="visible"/>
                                      </p:to>
                                    </p:set>
                                    <p:anim calcmode="lin" valueType="num">
                                      <p:cBhvr additive="base">
                                        <p:cTn id="13" dur="500" fill="hold"/>
                                        <p:tgtEl>
                                          <p:spTgt spid="911395"/>
                                        </p:tgtEl>
                                        <p:attrNameLst>
                                          <p:attrName>ppt_x</p:attrName>
                                        </p:attrNameLst>
                                      </p:cBhvr>
                                      <p:tavLst>
                                        <p:tav tm="0">
                                          <p:val>
                                            <p:strVal val="#ppt_x"/>
                                          </p:val>
                                        </p:tav>
                                        <p:tav tm="100000">
                                          <p:val>
                                            <p:strVal val="#ppt_x"/>
                                          </p:val>
                                        </p:tav>
                                      </p:tavLst>
                                    </p:anim>
                                    <p:anim calcmode="lin" valueType="num">
                                      <p:cBhvr additive="base">
                                        <p:cTn id="14" dur="500" fill="hold"/>
                                        <p:tgtEl>
                                          <p:spTgt spid="9113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0202"/>
                                        </p:tgtEl>
                                        <p:attrNameLst>
                                          <p:attrName>style.visibility</p:attrName>
                                        </p:attrNameLst>
                                      </p:cBhvr>
                                      <p:to>
                                        <p:strVal val="visible"/>
                                      </p:to>
                                    </p:set>
                                    <p:anim calcmode="lin" valueType="num">
                                      <p:cBhvr additive="base">
                                        <p:cTn id="53" dur="500" fill="hold"/>
                                        <p:tgtEl>
                                          <p:spTgt spid="220202"/>
                                        </p:tgtEl>
                                        <p:attrNameLst>
                                          <p:attrName>ppt_x</p:attrName>
                                        </p:attrNameLst>
                                      </p:cBhvr>
                                      <p:tavLst>
                                        <p:tav tm="0">
                                          <p:val>
                                            <p:strVal val="#ppt_x"/>
                                          </p:val>
                                        </p:tav>
                                        <p:tav tm="100000">
                                          <p:val>
                                            <p:strVal val="#ppt_x"/>
                                          </p:val>
                                        </p:tav>
                                      </p:tavLst>
                                    </p:anim>
                                    <p:anim calcmode="lin" valueType="num">
                                      <p:cBhvr additive="base">
                                        <p:cTn id="54" dur="500" fill="hold"/>
                                        <p:tgtEl>
                                          <p:spTgt spid="22020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0170"/>
                                        </p:tgtEl>
                                        <p:attrNameLst>
                                          <p:attrName>style.visibility</p:attrName>
                                        </p:attrNameLst>
                                      </p:cBhvr>
                                      <p:to>
                                        <p:strVal val="visible"/>
                                      </p:to>
                                    </p:set>
                                    <p:anim calcmode="lin" valueType="num">
                                      <p:cBhvr additive="base">
                                        <p:cTn id="57" dur="500" fill="hold"/>
                                        <p:tgtEl>
                                          <p:spTgt spid="220170"/>
                                        </p:tgtEl>
                                        <p:attrNameLst>
                                          <p:attrName>ppt_x</p:attrName>
                                        </p:attrNameLst>
                                      </p:cBhvr>
                                      <p:tavLst>
                                        <p:tav tm="0">
                                          <p:val>
                                            <p:strVal val="#ppt_x"/>
                                          </p:val>
                                        </p:tav>
                                        <p:tav tm="100000">
                                          <p:val>
                                            <p:strVal val="#ppt_x"/>
                                          </p:val>
                                        </p:tav>
                                      </p:tavLst>
                                    </p:anim>
                                    <p:anim calcmode="lin" valueType="num">
                                      <p:cBhvr additive="base">
                                        <p:cTn id="58" dur="500" fill="hold"/>
                                        <p:tgtEl>
                                          <p:spTgt spid="220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70" grpId="0"/>
      <p:bldP spid="220202" grpId="0" animBg="1"/>
      <p:bldP spid="37" grpId="0" animBg="1"/>
      <p:bldP spid="38" grpId="0" animBg="1"/>
      <p:bldP spid="39" grpId="0" animBg="1"/>
      <p:bldP spid="41" grpId="0" animBg="1"/>
      <p:bldP spid="23"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229600" cy="1219200"/>
          </a:xfrm>
        </p:spPr>
        <p:txBody>
          <a:bodyPr/>
          <a:lstStyle/>
          <a:p>
            <a:pPr eaLnBrk="1" hangingPunct="1"/>
            <a:r>
              <a:rPr lang="en-US" dirty="0" smtClean="0"/>
              <a:t>How Spatial Resolutions Affect the Model?</a:t>
            </a:r>
            <a:endParaRPr lang="en-US" dirty="0" smtClean="0"/>
          </a:p>
        </p:txBody>
      </p:sp>
      <p:sp>
        <p:nvSpPr>
          <p:cNvPr id="174083" name="Rectangle 3"/>
          <p:cNvSpPr>
            <a:spLocks noGrp="1" noChangeArrowheads="1"/>
          </p:cNvSpPr>
          <p:nvPr>
            <p:ph idx="1"/>
          </p:nvPr>
        </p:nvSpPr>
        <p:spPr>
          <a:xfrm>
            <a:off x="533400" y="1676400"/>
            <a:ext cx="8229600" cy="4479925"/>
          </a:xfrm>
        </p:spPr>
        <p:txBody>
          <a:bodyPr/>
          <a:lstStyle/>
          <a:p>
            <a:pPr eaLnBrk="1" hangingPunct="1">
              <a:defRPr/>
            </a:pPr>
            <a:r>
              <a:rPr lang="en-US" sz="2800" b="0" dirty="0" smtClean="0"/>
              <a:t>Demand side</a:t>
            </a:r>
            <a:endParaRPr lang="en-US" sz="2600" b="0" dirty="0" smtClean="0"/>
          </a:p>
          <a:p>
            <a:pPr lvl="1" eaLnBrk="1" hangingPunct="1">
              <a:defRPr/>
            </a:pPr>
            <a:r>
              <a:rPr lang="en-US" sz="2600" b="0" dirty="0" smtClean="0"/>
              <a:t>Location choices: tour, trip, and parking locations</a:t>
            </a:r>
          </a:p>
          <a:p>
            <a:pPr lvl="1" eaLnBrk="1" hangingPunct="1">
              <a:defRPr/>
            </a:pPr>
            <a:r>
              <a:rPr lang="en-US" sz="2600" dirty="0" smtClean="0"/>
              <a:t>Other choices?</a:t>
            </a:r>
          </a:p>
          <a:p>
            <a:pPr eaLnBrk="1" hangingPunct="1">
              <a:defRPr/>
            </a:pPr>
            <a:r>
              <a:rPr lang="en-US" sz="2800" b="0" dirty="0" smtClean="0"/>
              <a:t>Supply side</a:t>
            </a:r>
          </a:p>
          <a:p>
            <a:pPr lvl="1" eaLnBrk="1" hangingPunct="1">
              <a:defRPr/>
            </a:pPr>
            <a:r>
              <a:rPr lang="en-US" sz="2600" dirty="0" smtClean="0"/>
              <a:t>Skimming: walk, bike, transit, and highway.</a:t>
            </a:r>
          </a:p>
          <a:p>
            <a:pPr lvl="1" eaLnBrk="1" hangingPunct="1">
              <a:defRPr/>
            </a:pPr>
            <a:r>
              <a:rPr lang="en-US" sz="2600" dirty="0" smtClean="0"/>
              <a:t>Highway assignment?</a:t>
            </a:r>
            <a:endParaRPr lang="en-US" sz="2600" b="0" dirty="0" smtClean="0"/>
          </a:p>
          <a:p>
            <a:pPr lvl="1" eaLnBrk="1" hangingPunct="1">
              <a:defRPr/>
            </a:pPr>
            <a:r>
              <a:rPr lang="en-US" sz="2600" dirty="0" smtClean="0"/>
              <a:t>Transit assignment?</a:t>
            </a:r>
            <a:endParaRPr lang="en-US" sz="2800" b="0" dirty="0" smtClean="0"/>
          </a:p>
          <a:p>
            <a:pPr eaLnBrk="1" hangingPunct="1">
              <a:defRPr/>
            </a:pPr>
            <a:endParaRPr lang="en-US" sz="2800" b="0" dirty="0" smtClean="0"/>
          </a:p>
          <a:p>
            <a:pPr marL="457200" lvl="1" indent="0" eaLnBrk="1" hangingPunct="1">
              <a:buNone/>
              <a:defRPr/>
            </a:pPr>
            <a:endParaRPr lang="en-US" sz="2800" dirty="0"/>
          </a:p>
          <a:p>
            <a:pPr eaLnBrk="1" hangingPunct="1">
              <a:buFont typeface="Arial" pitchFamily="34" charset="0"/>
              <a:buChar char="•"/>
              <a:defRPr/>
            </a:pPr>
            <a:endParaRPr lang="en-US" sz="2400" b="0" dirty="0" smtClean="0"/>
          </a:p>
        </p:txBody>
      </p:sp>
      <p:sp>
        <p:nvSpPr>
          <p:cNvPr id="4" name="Slide Number Placeholder 1"/>
          <p:cNvSpPr>
            <a:spLocks noGrp="1"/>
          </p:cNvSpPr>
          <p:nvPr>
            <p:ph type="sldNum" sz="quarter" idx="10"/>
          </p:nvPr>
        </p:nvSpPr>
        <p:spPr/>
        <p:txBody>
          <a:bodyPr/>
          <a:lstStyle/>
          <a:p>
            <a:fld id="{617CEE2F-9420-448B-9928-2E3F3D9E274B}" type="slidenum">
              <a:rPr lang="en-US">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2679769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t>
            </a:r>
            <a:r>
              <a:rPr lang="en-US" dirty="0" smtClean="0"/>
              <a:t>Analysis</a:t>
            </a:r>
            <a:br>
              <a:rPr lang="en-US" dirty="0" smtClean="0"/>
            </a:br>
            <a:r>
              <a:rPr lang="en-US" dirty="0" smtClean="0"/>
              <a:t>Walkability</a:t>
            </a:r>
            <a:endParaRPr lang="en-US" dirty="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9</a:t>
            </a:fld>
            <a:endParaRPr lang="en-US" dirty="0">
              <a:solidFill>
                <a:srgbClr val="FFFFFF"/>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650742586"/>
              </p:ext>
            </p:extLst>
          </p:nvPr>
        </p:nvGraphicFramePr>
        <p:xfrm>
          <a:off x="304800" y="1905000"/>
          <a:ext cx="40386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527999207"/>
              </p:ext>
            </p:extLst>
          </p:nvPr>
        </p:nvGraphicFramePr>
        <p:xfrm>
          <a:off x="4648200" y="1905000"/>
          <a:ext cx="38862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219200" y="5534998"/>
            <a:ext cx="2624565" cy="400110"/>
          </a:xfrm>
          <a:prstGeom prst="rect">
            <a:avLst/>
          </a:prstGeom>
          <a:noFill/>
        </p:spPr>
        <p:txBody>
          <a:bodyPr wrap="none" rtlCol="0">
            <a:spAutoFit/>
          </a:bodyPr>
          <a:lstStyle/>
          <a:p>
            <a:r>
              <a:rPr lang="en-US" sz="2000" b="1" dirty="0" smtClean="0"/>
              <a:t>Walkable zone pairs</a:t>
            </a:r>
            <a:endParaRPr lang="en-US" sz="2000" b="1" dirty="0"/>
          </a:p>
        </p:txBody>
      </p:sp>
      <p:sp>
        <p:nvSpPr>
          <p:cNvPr id="8" name="TextBox 7"/>
          <p:cNvSpPr txBox="1"/>
          <p:nvPr/>
        </p:nvSpPr>
        <p:spPr>
          <a:xfrm>
            <a:off x="5334000" y="5534998"/>
            <a:ext cx="3200428" cy="400110"/>
          </a:xfrm>
          <a:prstGeom prst="rect">
            <a:avLst/>
          </a:prstGeom>
          <a:noFill/>
        </p:spPr>
        <p:txBody>
          <a:bodyPr wrap="none" rtlCol="0">
            <a:spAutoFit/>
          </a:bodyPr>
          <a:lstStyle/>
          <a:p>
            <a:r>
              <a:rPr lang="en-US" sz="2000" b="1" dirty="0" smtClean="0"/>
              <a:t>Walkable zone-TAP pairs</a:t>
            </a:r>
            <a:endParaRPr lang="en-US" sz="2000" b="1" dirty="0"/>
          </a:p>
        </p:txBody>
      </p:sp>
    </p:spTree>
    <p:extLst>
      <p:ext uri="{BB962C8B-B14F-4D97-AF65-F5344CB8AC3E}">
        <p14:creationId xmlns:p14="http://schemas.microsoft.com/office/powerpoint/2010/main" val="232691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s01_1">
  <a:themeElements>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ms01_1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s01_1">
  <a:themeElements>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ms01_1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9182</TotalTime>
  <Words>1824</Words>
  <Application>Microsoft Office PowerPoint</Application>
  <PresentationFormat>On-screen Show (4:3)</PresentationFormat>
  <Paragraphs>355</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ms01_1</vt:lpstr>
      <vt:lpstr>2_ms01_1</vt:lpstr>
      <vt:lpstr>Spatial Resolution in SANDAG Activity-Based Model:   How Much More Detail Is Enough?  </vt:lpstr>
      <vt:lpstr>Background</vt:lpstr>
      <vt:lpstr>Integrated ABM &amp; AT Model</vt:lpstr>
      <vt:lpstr>Spatial Resolution</vt:lpstr>
      <vt:lpstr>What Are Affected by Spatial Resolutions?</vt:lpstr>
      <vt:lpstr>A Base Scenario</vt:lpstr>
      <vt:lpstr>A Scenario with Smaller Zones</vt:lpstr>
      <vt:lpstr>How Spatial Resolutions Affect the Model?</vt:lpstr>
      <vt:lpstr>Result Analysis Walkability</vt:lpstr>
      <vt:lpstr>Result Analysis Avg Walk Distance Btw Zones</vt:lpstr>
      <vt:lpstr>Result Analysis Avg Bike Distance Btw Zones</vt:lpstr>
      <vt:lpstr>Result Analysis Trips by Mode</vt:lpstr>
      <vt:lpstr>Result Analysis Avg Walk Trip Distance</vt:lpstr>
      <vt:lpstr>Result Analysis Avg Bike Trip Distance</vt:lpstr>
      <vt:lpstr>Conclusions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Jarosz, Beth</dc:creator>
  <cp:lastModifiedBy>Sun, Wu</cp:lastModifiedBy>
  <cp:revision>451</cp:revision>
  <cp:lastPrinted>2015-05-16T21:49:33Z</cp:lastPrinted>
  <dcterms:created xsi:type="dcterms:W3CDTF">2006-08-16T00:00:00Z</dcterms:created>
  <dcterms:modified xsi:type="dcterms:W3CDTF">2015-05-16T23:00:25Z</dcterms:modified>
</cp:coreProperties>
</file>