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1"/>
    <p:sldMasterId id="2147483681" r:id="rId2"/>
  </p:sldMasterIdLst>
  <p:notesMasterIdLst>
    <p:notesMasterId r:id="rId23"/>
  </p:notesMasterIdLst>
  <p:handoutMasterIdLst>
    <p:handoutMasterId r:id="rId24"/>
  </p:handoutMasterIdLst>
  <p:sldIdLst>
    <p:sldId id="256" r:id="rId3"/>
    <p:sldId id="298" r:id="rId4"/>
    <p:sldId id="299" r:id="rId5"/>
    <p:sldId id="300" r:id="rId6"/>
    <p:sldId id="301" r:id="rId7"/>
    <p:sldId id="302" r:id="rId8"/>
    <p:sldId id="296" r:id="rId9"/>
    <p:sldId id="304" r:id="rId10"/>
    <p:sldId id="297" r:id="rId11"/>
    <p:sldId id="310" r:id="rId12"/>
    <p:sldId id="311" r:id="rId13"/>
    <p:sldId id="305" r:id="rId14"/>
    <p:sldId id="280" r:id="rId15"/>
    <p:sldId id="306" r:id="rId16"/>
    <p:sldId id="309" r:id="rId17"/>
    <p:sldId id="312" r:id="rId18"/>
    <p:sldId id="313" r:id="rId19"/>
    <p:sldId id="294" r:id="rId20"/>
    <p:sldId id="314" r:id="rId21"/>
    <p:sldId id="295" r:id="rId22"/>
  </p:sldIdLst>
  <p:sldSz cx="9144000" cy="6858000" type="screen4x3"/>
  <p:notesSz cx="6858000" cy="92964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8600"/>
    <a:srgbClr val="AD98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1" autoAdjust="0"/>
    <p:restoredTop sz="89878" autoAdjust="0"/>
  </p:normalViewPr>
  <p:slideViewPr>
    <p:cSldViewPr snapToGrid="0" snapToObjects="1" showGuides="1">
      <p:cViewPr>
        <p:scale>
          <a:sx n="80" d="100"/>
          <a:sy n="80" d="100"/>
        </p:scale>
        <p:origin x="-1068"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My%20Documents\Tenn\Memphis\Truck%20Ps%20and%20As\P%20equations%20Tennessee%20EI%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solidFill>
                  <a:schemeClr val="bg1"/>
                </a:solidFill>
              </a:defRPr>
            </a:pPr>
            <a:r>
              <a:rPr lang="en-US" sz="2800" dirty="0">
                <a:solidFill>
                  <a:schemeClr val="bg1"/>
                </a:solidFill>
              </a:rPr>
              <a:t>CG 10 Secondary and Mixed Freight</a:t>
            </a:r>
          </a:p>
        </c:rich>
      </c:tx>
      <c:layout>
        <c:manualLayout>
          <c:xMode val="edge"/>
          <c:yMode val="edge"/>
          <c:x val="0.15572069116360457"/>
          <c:y val="2.3461866041239576E-2"/>
        </c:manualLayout>
      </c:layout>
      <c:overlay val="0"/>
    </c:title>
    <c:autoTitleDeleted val="0"/>
    <c:plotArea>
      <c:layout>
        <c:manualLayout>
          <c:layoutTarget val="inner"/>
          <c:xMode val="edge"/>
          <c:yMode val="edge"/>
          <c:x val="0.20248862642169729"/>
          <c:y val="0.18091462525517643"/>
          <c:w val="0.74712248468941378"/>
          <c:h val="0.59104512977544477"/>
        </c:manualLayout>
      </c:layout>
      <c:scatterChart>
        <c:scatterStyle val="lineMarker"/>
        <c:varyColors val="0"/>
        <c:ser>
          <c:idx val="1"/>
          <c:order val="0"/>
          <c:tx>
            <c:v>fit (TN)</c:v>
          </c:tx>
          <c:spPr>
            <a:ln w="38100">
              <a:solidFill>
                <a:srgbClr val="FF0000"/>
              </a:solidFill>
            </a:ln>
          </c:spPr>
          <c:marker>
            <c:symbol val="none"/>
          </c:marker>
          <c:xVal>
            <c:numRef>
              <c:f>'CG10t new regression'!$D$5:$D$99</c:f>
              <c:numCache>
                <c:formatCode>#,##0</c:formatCode>
                <c:ptCount val="95"/>
                <c:pt idx="0">
                  <c:v>28139</c:v>
                </c:pt>
                <c:pt idx="1">
                  <c:v>16972</c:v>
                </c:pt>
                <c:pt idx="2">
                  <c:v>11266</c:v>
                </c:pt>
                <c:pt idx="3">
                  <c:v>7411</c:v>
                </c:pt>
                <c:pt idx="4">
                  <c:v>4426</c:v>
                </c:pt>
                <c:pt idx="5">
                  <c:v>1382</c:v>
                </c:pt>
                <c:pt idx="6">
                  <c:v>9328</c:v>
                </c:pt>
                <c:pt idx="7">
                  <c:v>3369</c:v>
                </c:pt>
                <c:pt idx="8">
                  <c:v>287</c:v>
                </c:pt>
                <c:pt idx="9">
                  <c:v>476</c:v>
                </c:pt>
                <c:pt idx="10">
                  <c:v>2435</c:v>
                </c:pt>
                <c:pt idx="11">
                  <c:v>696</c:v>
                </c:pt>
                <c:pt idx="12">
                  <c:v>2671</c:v>
                </c:pt>
                <c:pt idx="13">
                  <c:v>292</c:v>
                </c:pt>
                <c:pt idx="14">
                  <c:v>188</c:v>
                </c:pt>
                <c:pt idx="15">
                  <c:v>2589</c:v>
                </c:pt>
                <c:pt idx="16">
                  <c:v>2047</c:v>
                </c:pt>
                <c:pt idx="17">
                  <c:v>1000</c:v>
                </c:pt>
                <c:pt idx="18">
                  <c:v>1984</c:v>
                </c:pt>
                <c:pt idx="19">
                  <c:v>358</c:v>
                </c:pt>
                <c:pt idx="20">
                  <c:v>372</c:v>
                </c:pt>
                <c:pt idx="21">
                  <c:v>2741</c:v>
                </c:pt>
                <c:pt idx="22">
                  <c:v>180</c:v>
                </c:pt>
                <c:pt idx="23">
                  <c:v>633</c:v>
                </c:pt>
                <c:pt idx="24">
                  <c:v>403</c:v>
                </c:pt>
                <c:pt idx="25">
                  <c:v>2994</c:v>
                </c:pt>
                <c:pt idx="26">
                  <c:v>1010</c:v>
                </c:pt>
                <c:pt idx="27">
                  <c:v>798</c:v>
                </c:pt>
                <c:pt idx="28">
                  <c:v>530</c:v>
                </c:pt>
                <c:pt idx="29">
                  <c:v>849</c:v>
                </c:pt>
                <c:pt idx="30">
                  <c:v>628</c:v>
                </c:pt>
                <c:pt idx="31">
                  <c:v>5665</c:v>
                </c:pt>
                <c:pt idx="32">
                  <c:v>988</c:v>
                </c:pt>
                <c:pt idx="33">
                  <c:v>1372</c:v>
                </c:pt>
                <c:pt idx="34">
                  <c:v>179</c:v>
                </c:pt>
                <c:pt idx="35">
                  <c:v>1791</c:v>
                </c:pt>
                <c:pt idx="36">
                  <c:v>310</c:v>
                </c:pt>
                <c:pt idx="37">
                  <c:v>591</c:v>
                </c:pt>
                <c:pt idx="38">
                  <c:v>187</c:v>
                </c:pt>
                <c:pt idx="39">
                  <c:v>197</c:v>
                </c:pt>
                <c:pt idx="40">
                  <c:v>903</c:v>
                </c:pt>
                <c:pt idx="41">
                  <c:v>3012</c:v>
                </c:pt>
                <c:pt idx="42">
                  <c:v>838</c:v>
                </c:pt>
                <c:pt idx="43">
                  <c:v>91</c:v>
                </c:pt>
                <c:pt idx="44">
                  <c:v>539</c:v>
                </c:pt>
                <c:pt idx="45">
                  <c:v>441</c:v>
                </c:pt>
                <c:pt idx="46">
                  <c:v>130</c:v>
                </c:pt>
                <c:pt idx="47">
                  <c:v>732</c:v>
                </c:pt>
                <c:pt idx="48">
                  <c:v>105</c:v>
                </c:pt>
                <c:pt idx="49">
                  <c:v>161</c:v>
                </c:pt>
                <c:pt idx="50">
                  <c:v>500</c:v>
                </c:pt>
                <c:pt idx="51">
                  <c:v>509</c:v>
                </c:pt>
                <c:pt idx="52">
                  <c:v>935</c:v>
                </c:pt>
                <c:pt idx="53">
                  <c:v>92</c:v>
                </c:pt>
                <c:pt idx="54">
                  <c:v>113</c:v>
                </c:pt>
                <c:pt idx="55">
                  <c:v>381</c:v>
                </c:pt>
                <c:pt idx="56">
                  <c:v>562</c:v>
                </c:pt>
                <c:pt idx="57">
                  <c:v>107</c:v>
                </c:pt>
                <c:pt idx="58">
                  <c:v>1476</c:v>
                </c:pt>
                <c:pt idx="59">
                  <c:v>17</c:v>
                </c:pt>
                <c:pt idx="60">
                  <c:v>261</c:v>
                </c:pt>
                <c:pt idx="61">
                  <c:v>825</c:v>
                </c:pt>
                <c:pt idx="62">
                  <c:v>990</c:v>
                </c:pt>
                <c:pt idx="63">
                  <c:v>61</c:v>
                </c:pt>
                <c:pt idx="64">
                  <c:v>252</c:v>
                </c:pt>
                <c:pt idx="65">
                  <c:v>117</c:v>
                </c:pt>
                <c:pt idx="66">
                  <c:v>94</c:v>
                </c:pt>
                <c:pt idx="67">
                  <c:v>98</c:v>
                </c:pt>
                <c:pt idx="68">
                  <c:v>181</c:v>
                </c:pt>
                <c:pt idx="69">
                  <c:v>802</c:v>
                </c:pt>
                <c:pt idx="70">
                  <c:v>316</c:v>
                </c:pt>
                <c:pt idx="71">
                  <c:v>147</c:v>
                </c:pt>
                <c:pt idx="72">
                  <c:v>86</c:v>
                </c:pt>
                <c:pt idx="73">
                  <c:v>65</c:v>
                </c:pt>
                <c:pt idx="74">
                  <c:v>31</c:v>
                </c:pt>
                <c:pt idx="75">
                  <c:v>260</c:v>
                </c:pt>
                <c:pt idx="76">
                  <c:v>246</c:v>
                </c:pt>
                <c:pt idx="77">
                  <c:v>205</c:v>
                </c:pt>
                <c:pt idx="78">
                  <c:v>81</c:v>
                </c:pt>
                <c:pt idx="79">
                  <c:v>133</c:v>
                </c:pt>
                <c:pt idx="80">
                  <c:v>51</c:v>
                </c:pt>
                <c:pt idx="81">
                  <c:v>126</c:v>
                </c:pt>
                <c:pt idx="82">
                  <c:v>33</c:v>
                </c:pt>
                <c:pt idx="83">
                  <c:v>93</c:v>
                </c:pt>
                <c:pt idx="84">
                  <c:v>18</c:v>
                </c:pt>
                <c:pt idx="85">
                  <c:v>21</c:v>
                </c:pt>
                <c:pt idx="86">
                  <c:v>60</c:v>
                </c:pt>
                <c:pt idx="87">
                  <c:v>92</c:v>
                </c:pt>
                <c:pt idx="88">
                  <c:v>132</c:v>
                </c:pt>
                <c:pt idx="89">
                  <c:v>45</c:v>
                </c:pt>
                <c:pt idx="90">
                  <c:v>70</c:v>
                </c:pt>
                <c:pt idx="91">
                  <c:v>19</c:v>
                </c:pt>
                <c:pt idx="92">
                  <c:v>98</c:v>
                </c:pt>
                <c:pt idx="93">
                  <c:v>37</c:v>
                </c:pt>
                <c:pt idx="94">
                  <c:v>149</c:v>
                </c:pt>
              </c:numCache>
            </c:numRef>
          </c:xVal>
          <c:yVal>
            <c:numRef>
              <c:f>'CG10t new regression'!$E$5:$E$99</c:f>
              <c:numCache>
                <c:formatCode>_(* #,##0_);_(* \(#,##0\);_(* "-"??_);_(@_)</c:formatCode>
                <c:ptCount val="95"/>
                <c:pt idx="0">
                  <c:v>143196.33565838859</c:v>
                </c:pt>
                <c:pt idx="1">
                  <c:v>86368.677237789947</c:v>
                </c:pt>
                <c:pt idx="2">
                  <c:v>57331.45874151199</c:v>
                </c:pt>
                <c:pt idx="3">
                  <c:v>37713.779578674359</c:v>
                </c:pt>
                <c:pt idx="4">
                  <c:v>22523.436569317601</c:v>
                </c:pt>
                <c:pt idx="5">
                  <c:v>7032.8489242650076</c:v>
                </c:pt>
                <c:pt idx="6">
                  <c:v>47469.185792723583</c:v>
                </c:pt>
                <c:pt idx="7">
                  <c:v>17144.477587444868</c:v>
                </c:pt>
                <c:pt idx="8">
                  <c:v>1460.5120414356418</c:v>
                </c:pt>
                <c:pt idx="9">
                  <c:v>2422.3126540883818</c:v>
                </c:pt>
                <c:pt idx="10">
                  <c:v>12391.452337615985</c:v>
                </c:pt>
                <c:pt idx="11">
                  <c:v>3541.8689227846926</c:v>
                </c:pt>
                <c:pt idx="12">
                  <c:v>13592.430880399301</c:v>
                </c:pt>
                <c:pt idx="13">
                  <c:v>1485.9565020878308</c:v>
                </c:pt>
                <c:pt idx="14">
                  <c:v>956.71172052230202</c:v>
                </c:pt>
                <c:pt idx="15">
                  <c:v>13175.141725703403</c:v>
                </c:pt>
                <c:pt idx="16">
                  <c:v>10416.962191006129</c:v>
                </c:pt>
                <c:pt idx="17">
                  <c:v>5088.8921304377764</c:v>
                </c:pt>
                <c:pt idx="18">
                  <c:v>10096.361986788548</c:v>
                </c:pt>
                <c:pt idx="19">
                  <c:v>1821.8233826967239</c:v>
                </c:pt>
                <c:pt idx="20">
                  <c:v>1893.0678725228529</c:v>
                </c:pt>
                <c:pt idx="21">
                  <c:v>13948.653329529945</c:v>
                </c:pt>
                <c:pt idx="22">
                  <c:v>916.00058347879974</c:v>
                </c:pt>
                <c:pt idx="23">
                  <c:v>3221.2687185671125</c:v>
                </c:pt>
                <c:pt idx="24">
                  <c:v>2050.8235285664241</c:v>
                </c:pt>
                <c:pt idx="25">
                  <c:v>15236.143038530703</c:v>
                </c:pt>
                <c:pt idx="26">
                  <c:v>5139.781051742154</c:v>
                </c:pt>
                <c:pt idx="27">
                  <c:v>4060.9359200893455</c:v>
                </c:pt>
                <c:pt idx="28">
                  <c:v>2697.1128291320215</c:v>
                </c:pt>
                <c:pt idx="29">
                  <c:v>4320.4694187416726</c:v>
                </c:pt>
                <c:pt idx="30">
                  <c:v>3195.8242579149237</c:v>
                </c:pt>
                <c:pt idx="31">
                  <c:v>28828.573918930004</c:v>
                </c:pt>
                <c:pt idx="32">
                  <c:v>5027.8254248725234</c:v>
                </c:pt>
                <c:pt idx="33">
                  <c:v>6981.960002960629</c:v>
                </c:pt>
                <c:pt idx="34">
                  <c:v>910.91169134836196</c:v>
                </c:pt>
                <c:pt idx="35">
                  <c:v>9114.2058056140577</c:v>
                </c:pt>
                <c:pt idx="36">
                  <c:v>1577.5565604357107</c:v>
                </c:pt>
                <c:pt idx="37">
                  <c:v>3007.5352490887258</c:v>
                </c:pt>
                <c:pt idx="38">
                  <c:v>951.62282839186423</c:v>
                </c:pt>
                <c:pt idx="39">
                  <c:v>1002.511749696242</c:v>
                </c:pt>
                <c:pt idx="40">
                  <c:v>4595.2695937853123</c:v>
                </c:pt>
                <c:pt idx="41">
                  <c:v>15327.743096878583</c:v>
                </c:pt>
                <c:pt idx="42">
                  <c:v>4264.4916053068564</c:v>
                </c:pt>
                <c:pt idx="43">
                  <c:v>463.08918386983765</c:v>
                </c:pt>
                <c:pt idx="44">
                  <c:v>2742.9128583059614</c:v>
                </c:pt>
                <c:pt idx="45">
                  <c:v>2244.2014295230592</c:v>
                </c:pt>
                <c:pt idx="46">
                  <c:v>661.55597695691097</c:v>
                </c:pt>
                <c:pt idx="47">
                  <c:v>3725.0690394804524</c:v>
                </c:pt>
                <c:pt idx="48">
                  <c:v>534.33367369596658</c:v>
                </c:pt>
                <c:pt idx="49">
                  <c:v>819.31163300048206</c:v>
                </c:pt>
                <c:pt idx="50">
                  <c:v>2544.4460652188882</c:v>
                </c:pt>
                <c:pt idx="51">
                  <c:v>2590.2460943928281</c:v>
                </c:pt>
                <c:pt idx="52">
                  <c:v>4758.1141419593214</c:v>
                </c:pt>
                <c:pt idx="53">
                  <c:v>468.17807600027544</c:v>
                </c:pt>
                <c:pt idx="54">
                  <c:v>575.04481073946874</c:v>
                </c:pt>
                <c:pt idx="55">
                  <c:v>1938.8679016967928</c:v>
                </c:pt>
                <c:pt idx="56">
                  <c:v>2859.9573773060306</c:v>
                </c:pt>
                <c:pt idx="57">
                  <c:v>544.51145795684204</c:v>
                </c:pt>
                <c:pt idx="58">
                  <c:v>7511.2047845261586</c:v>
                </c:pt>
                <c:pt idx="59">
                  <c:v>86.511166217442195</c:v>
                </c:pt>
                <c:pt idx="60">
                  <c:v>1328.2008460442596</c:v>
                </c:pt>
                <c:pt idx="61">
                  <c:v>4198.3360076111658</c:v>
                </c:pt>
                <c:pt idx="62">
                  <c:v>5038.0032091333987</c:v>
                </c:pt>
                <c:pt idx="63">
                  <c:v>310.42241995670435</c:v>
                </c:pt>
                <c:pt idx="64">
                  <c:v>1282.4008168703197</c:v>
                </c:pt>
                <c:pt idx="65">
                  <c:v>595.40037926121988</c:v>
                </c:pt>
                <c:pt idx="66">
                  <c:v>478.35586026115101</c:v>
                </c:pt>
                <c:pt idx="67">
                  <c:v>498.71142878290209</c:v>
                </c:pt>
                <c:pt idx="68">
                  <c:v>921.08947560923752</c:v>
                </c:pt>
                <c:pt idx="69">
                  <c:v>4081.2914886110966</c:v>
                </c:pt>
                <c:pt idx="70">
                  <c:v>1608.0899132183374</c:v>
                </c:pt>
                <c:pt idx="71">
                  <c:v>748.06714317435319</c:v>
                </c:pt>
                <c:pt idx="72">
                  <c:v>437.64472321764879</c:v>
                </c:pt>
                <c:pt idx="73">
                  <c:v>330.77798847845548</c:v>
                </c:pt>
                <c:pt idx="74">
                  <c:v>157.75565604357107</c:v>
                </c:pt>
                <c:pt idx="75">
                  <c:v>1323.1119539138219</c:v>
                </c:pt>
                <c:pt idx="76">
                  <c:v>1251.867464087693</c:v>
                </c:pt>
                <c:pt idx="77">
                  <c:v>1043.2228867397441</c:v>
                </c:pt>
                <c:pt idx="78">
                  <c:v>412.20026256545992</c:v>
                </c:pt>
                <c:pt idx="79">
                  <c:v>676.82265334822432</c:v>
                </c:pt>
                <c:pt idx="80">
                  <c:v>259.53349865232661</c:v>
                </c:pt>
                <c:pt idx="81">
                  <c:v>641.20040843515983</c:v>
                </c:pt>
                <c:pt idx="82">
                  <c:v>167.93344030444663</c:v>
                </c:pt>
                <c:pt idx="83">
                  <c:v>473.26696813071322</c:v>
                </c:pt>
                <c:pt idx="84">
                  <c:v>91.60005834787998</c:v>
                </c:pt>
                <c:pt idx="85">
                  <c:v>106.8667347391933</c:v>
                </c:pt>
                <c:pt idx="86">
                  <c:v>305.33352782626662</c:v>
                </c:pt>
                <c:pt idx="87">
                  <c:v>468.17807600027544</c:v>
                </c:pt>
                <c:pt idx="88">
                  <c:v>671.73376121778654</c:v>
                </c:pt>
                <c:pt idx="89">
                  <c:v>229.00014586969994</c:v>
                </c:pt>
                <c:pt idx="90">
                  <c:v>356.22244913064435</c:v>
                </c:pt>
                <c:pt idx="91">
                  <c:v>96.68895047831775</c:v>
                </c:pt>
                <c:pt idx="92">
                  <c:v>498.71142878290209</c:v>
                </c:pt>
                <c:pt idx="93">
                  <c:v>188.28900882619774</c:v>
                </c:pt>
                <c:pt idx="94">
                  <c:v>758.24492743522876</c:v>
                </c:pt>
              </c:numCache>
            </c:numRef>
          </c:yVal>
          <c:smooth val="0"/>
        </c:ser>
        <c:ser>
          <c:idx val="4"/>
          <c:order val="1"/>
          <c:tx>
            <c:v>obs-sg</c:v>
          </c:tx>
          <c:spPr>
            <a:ln>
              <a:noFill/>
            </a:ln>
          </c:spPr>
          <c:marker>
            <c:symbol val="diamond"/>
            <c:size val="7"/>
            <c:spPr>
              <a:solidFill>
                <a:srgbClr val="00B0F0"/>
              </a:solidFill>
            </c:spPr>
          </c:marker>
          <c:xVal>
            <c:numRef>
              <c:f>'CG10t new regression'!$D$5:$D$99</c:f>
              <c:numCache>
                <c:formatCode>#,##0</c:formatCode>
                <c:ptCount val="95"/>
                <c:pt idx="0">
                  <c:v>28139</c:v>
                </c:pt>
                <c:pt idx="1">
                  <c:v>16972</c:v>
                </c:pt>
                <c:pt idx="2">
                  <c:v>11266</c:v>
                </c:pt>
                <c:pt idx="3">
                  <c:v>7411</c:v>
                </c:pt>
                <c:pt idx="4">
                  <c:v>4426</c:v>
                </c:pt>
                <c:pt idx="5">
                  <c:v>1382</c:v>
                </c:pt>
                <c:pt idx="6">
                  <c:v>9328</c:v>
                </c:pt>
                <c:pt idx="7">
                  <c:v>3369</c:v>
                </c:pt>
                <c:pt idx="8">
                  <c:v>287</c:v>
                </c:pt>
                <c:pt idx="9">
                  <c:v>476</c:v>
                </c:pt>
                <c:pt idx="10">
                  <c:v>2435</c:v>
                </c:pt>
                <c:pt idx="11">
                  <c:v>696</c:v>
                </c:pt>
                <c:pt idx="12">
                  <c:v>2671</c:v>
                </c:pt>
                <c:pt idx="13">
                  <c:v>292</c:v>
                </c:pt>
                <c:pt idx="14">
                  <c:v>188</c:v>
                </c:pt>
                <c:pt idx="15">
                  <c:v>2589</c:v>
                </c:pt>
                <c:pt idx="16">
                  <c:v>2047</c:v>
                </c:pt>
                <c:pt idx="17">
                  <c:v>1000</c:v>
                </c:pt>
                <c:pt idx="18">
                  <c:v>1984</c:v>
                </c:pt>
                <c:pt idx="19">
                  <c:v>358</c:v>
                </c:pt>
                <c:pt idx="20">
                  <c:v>372</c:v>
                </c:pt>
                <c:pt idx="21">
                  <c:v>2741</c:v>
                </c:pt>
                <c:pt idx="22">
                  <c:v>180</c:v>
                </c:pt>
                <c:pt idx="23">
                  <c:v>633</c:v>
                </c:pt>
                <c:pt idx="24">
                  <c:v>403</c:v>
                </c:pt>
                <c:pt idx="25">
                  <c:v>2994</c:v>
                </c:pt>
                <c:pt idx="26">
                  <c:v>1010</c:v>
                </c:pt>
                <c:pt idx="27">
                  <c:v>798</c:v>
                </c:pt>
                <c:pt idx="28">
                  <c:v>530</c:v>
                </c:pt>
                <c:pt idx="29">
                  <c:v>849</c:v>
                </c:pt>
                <c:pt idx="30">
                  <c:v>628</c:v>
                </c:pt>
                <c:pt idx="31">
                  <c:v>5665</c:v>
                </c:pt>
                <c:pt idx="32">
                  <c:v>988</c:v>
                </c:pt>
                <c:pt idx="33">
                  <c:v>1372</c:v>
                </c:pt>
                <c:pt idx="34">
                  <c:v>179</c:v>
                </c:pt>
                <c:pt idx="35">
                  <c:v>1791</c:v>
                </c:pt>
                <c:pt idx="36">
                  <c:v>310</c:v>
                </c:pt>
                <c:pt idx="37">
                  <c:v>591</c:v>
                </c:pt>
                <c:pt idx="38">
                  <c:v>187</c:v>
                </c:pt>
                <c:pt idx="39">
                  <c:v>197</c:v>
                </c:pt>
                <c:pt idx="40">
                  <c:v>903</c:v>
                </c:pt>
                <c:pt idx="41">
                  <c:v>3012</c:v>
                </c:pt>
                <c:pt idx="42">
                  <c:v>838</c:v>
                </c:pt>
                <c:pt idx="43">
                  <c:v>91</c:v>
                </c:pt>
                <c:pt idx="44">
                  <c:v>539</c:v>
                </c:pt>
                <c:pt idx="45">
                  <c:v>441</c:v>
                </c:pt>
                <c:pt idx="46">
                  <c:v>130</c:v>
                </c:pt>
                <c:pt idx="47">
                  <c:v>732</c:v>
                </c:pt>
                <c:pt idx="48">
                  <c:v>105</c:v>
                </c:pt>
                <c:pt idx="49">
                  <c:v>161</c:v>
                </c:pt>
                <c:pt idx="50">
                  <c:v>500</c:v>
                </c:pt>
                <c:pt idx="51">
                  <c:v>509</c:v>
                </c:pt>
                <c:pt idx="52">
                  <c:v>935</c:v>
                </c:pt>
                <c:pt idx="53">
                  <c:v>92</c:v>
                </c:pt>
                <c:pt idx="54">
                  <c:v>113</c:v>
                </c:pt>
                <c:pt idx="55">
                  <c:v>381</c:v>
                </c:pt>
                <c:pt idx="56">
                  <c:v>562</c:v>
                </c:pt>
                <c:pt idx="57">
                  <c:v>107</c:v>
                </c:pt>
                <c:pt idx="58">
                  <c:v>1476</c:v>
                </c:pt>
                <c:pt idx="59">
                  <c:v>17</c:v>
                </c:pt>
                <c:pt idx="60">
                  <c:v>261</c:v>
                </c:pt>
                <c:pt idx="61">
                  <c:v>825</c:v>
                </c:pt>
                <c:pt idx="62">
                  <c:v>990</c:v>
                </c:pt>
                <c:pt idx="63">
                  <c:v>61</c:v>
                </c:pt>
                <c:pt idx="64">
                  <c:v>252</c:v>
                </c:pt>
                <c:pt idx="65">
                  <c:v>117</c:v>
                </c:pt>
                <c:pt idx="66">
                  <c:v>94</c:v>
                </c:pt>
                <c:pt idx="67">
                  <c:v>98</c:v>
                </c:pt>
                <c:pt idx="68">
                  <c:v>181</c:v>
                </c:pt>
                <c:pt idx="69">
                  <c:v>802</c:v>
                </c:pt>
                <c:pt idx="70">
                  <c:v>316</c:v>
                </c:pt>
                <c:pt idx="71">
                  <c:v>147</c:v>
                </c:pt>
                <c:pt idx="72">
                  <c:v>86</c:v>
                </c:pt>
                <c:pt idx="73">
                  <c:v>65</c:v>
                </c:pt>
                <c:pt idx="74">
                  <c:v>31</c:v>
                </c:pt>
                <c:pt idx="75">
                  <c:v>260</c:v>
                </c:pt>
                <c:pt idx="76">
                  <c:v>246</c:v>
                </c:pt>
                <c:pt idx="77">
                  <c:v>205</c:v>
                </c:pt>
                <c:pt idx="78">
                  <c:v>81</c:v>
                </c:pt>
                <c:pt idx="79">
                  <c:v>133</c:v>
                </c:pt>
                <c:pt idx="80">
                  <c:v>51</c:v>
                </c:pt>
                <c:pt idx="81">
                  <c:v>126</c:v>
                </c:pt>
                <c:pt idx="82">
                  <c:v>33</c:v>
                </c:pt>
                <c:pt idx="83">
                  <c:v>93</c:v>
                </c:pt>
                <c:pt idx="84">
                  <c:v>18</c:v>
                </c:pt>
                <c:pt idx="85">
                  <c:v>21</c:v>
                </c:pt>
                <c:pt idx="86">
                  <c:v>60</c:v>
                </c:pt>
                <c:pt idx="87">
                  <c:v>92</c:v>
                </c:pt>
                <c:pt idx="88">
                  <c:v>132</c:v>
                </c:pt>
                <c:pt idx="89">
                  <c:v>45</c:v>
                </c:pt>
                <c:pt idx="90">
                  <c:v>70</c:v>
                </c:pt>
                <c:pt idx="91">
                  <c:v>19</c:v>
                </c:pt>
                <c:pt idx="92">
                  <c:v>98</c:v>
                </c:pt>
                <c:pt idx="93">
                  <c:v>37</c:v>
                </c:pt>
                <c:pt idx="94">
                  <c:v>149</c:v>
                </c:pt>
              </c:numCache>
            </c:numRef>
          </c:xVal>
          <c:yVal>
            <c:numRef>
              <c:f>'CG10t new regression'!$K$5:$K$99</c:f>
              <c:numCache>
                <c:formatCode>_(* #,##0_);_(* \(#,##0\);_(* "-"??_);_(@_)</c:formatCode>
                <c:ptCount val="95"/>
                <c:pt idx="0">
                  <c:v>191883.08978224071</c:v>
                </c:pt>
                <c:pt idx="1">
                  <c:v>49272.514674549901</c:v>
                </c:pt>
                <c:pt idx="2">
                  <c:v>26748.334672503599</c:v>
                </c:pt>
                <c:pt idx="3">
                  <c:v>26638.813791737</c:v>
                </c:pt>
                <c:pt idx="4">
                  <c:v>24358.6357185249</c:v>
                </c:pt>
                <c:pt idx="5">
                  <c:v>19522.446414781301</c:v>
                </c:pt>
                <c:pt idx="6">
                  <c:v>18697.232661190399</c:v>
                </c:pt>
                <c:pt idx="7">
                  <c:v>9829.4118713066</c:v>
                </c:pt>
                <c:pt idx="8">
                  <c:v>5951.9772737207804</c:v>
                </c:pt>
                <c:pt idx="9">
                  <c:v>5882.4464089646899</c:v>
                </c:pt>
                <c:pt idx="10">
                  <c:v>5699.4319529668401</c:v>
                </c:pt>
                <c:pt idx="11">
                  <c:v>5619.0829903511303</c:v>
                </c:pt>
                <c:pt idx="12">
                  <c:v>5583.8814973644903</c:v>
                </c:pt>
                <c:pt idx="13">
                  <c:v>5400.2894483669697</c:v>
                </c:pt>
                <c:pt idx="14">
                  <c:v>5190.1265768189896</c:v>
                </c:pt>
                <c:pt idx="15">
                  <c:v>5036.2234651478902</c:v>
                </c:pt>
                <c:pt idx="16">
                  <c:v>4755.6422829907397</c:v>
                </c:pt>
                <c:pt idx="17">
                  <c:v>4708.0938515486196</c:v>
                </c:pt>
                <c:pt idx="18">
                  <c:v>4567.0676144114695</c:v>
                </c:pt>
                <c:pt idx="19">
                  <c:v>4388.89978910843</c:v>
                </c:pt>
                <c:pt idx="20">
                  <c:v>4276.5198664371901</c:v>
                </c:pt>
                <c:pt idx="21">
                  <c:v>3467.5431175567201</c:v>
                </c:pt>
                <c:pt idx="22">
                  <c:v>3397.0772408968801</c:v>
                </c:pt>
                <c:pt idx="23">
                  <c:v>3149.5889814328398</c:v>
                </c:pt>
                <c:pt idx="24">
                  <c:v>2989.5432169884398</c:v>
                </c:pt>
                <c:pt idx="25">
                  <c:v>2934.8201513686199</c:v>
                </c:pt>
                <c:pt idx="26">
                  <c:v>2924.2313408576902</c:v>
                </c:pt>
                <c:pt idx="27">
                  <c:v>2634.9295634925402</c:v>
                </c:pt>
                <c:pt idx="28">
                  <c:v>2598.36648436217</c:v>
                </c:pt>
                <c:pt idx="29">
                  <c:v>2445.3978462535902</c:v>
                </c:pt>
                <c:pt idx="30">
                  <c:v>2309.9967272845101</c:v>
                </c:pt>
                <c:pt idx="31">
                  <c:v>2253.3232385986498</c:v>
                </c:pt>
                <c:pt idx="32">
                  <c:v>2086.4431715351502</c:v>
                </c:pt>
                <c:pt idx="33">
                  <c:v>1925.23932297295</c:v>
                </c:pt>
                <c:pt idx="34">
                  <c:v>1849.0871365261301</c:v>
                </c:pt>
                <c:pt idx="35">
                  <c:v>1700.75054490194</c:v>
                </c:pt>
                <c:pt idx="36">
                  <c:v>1573.4985449053299</c:v>
                </c:pt>
                <c:pt idx="37">
                  <c:v>1548.4893218260299</c:v>
                </c:pt>
                <c:pt idx="38">
                  <c:v>1199.37907319795</c:v>
                </c:pt>
                <c:pt idx="39">
                  <c:v>1184.1126535492899</c:v>
                </c:pt>
                <c:pt idx="40">
                  <c:v>1098.8125119358299</c:v>
                </c:pt>
                <c:pt idx="41">
                  <c:v>896.10534446360498</c:v>
                </c:pt>
                <c:pt idx="42">
                  <c:v>829.06608161749296</c:v>
                </c:pt>
                <c:pt idx="43">
                  <c:v>763.03086568135802</c:v>
                </c:pt>
                <c:pt idx="44">
                  <c:v>557.85184527002298</c:v>
                </c:pt>
                <c:pt idx="45">
                  <c:v>541.64856649795502</c:v>
                </c:pt>
                <c:pt idx="46">
                  <c:v>533.52431228663795</c:v>
                </c:pt>
                <c:pt idx="47">
                  <c:v>499.588185137138</c:v>
                </c:pt>
                <c:pt idx="48">
                  <c:v>438.43436252511998</c:v>
                </c:pt>
                <c:pt idx="49">
                  <c:v>374.21723790559901</c:v>
                </c:pt>
                <c:pt idx="50">
                  <c:v>344.675099751446</c:v>
                </c:pt>
                <c:pt idx="51">
                  <c:v>314.35838307999097</c:v>
                </c:pt>
                <c:pt idx="52">
                  <c:v>302.31612419709597</c:v>
                </c:pt>
                <c:pt idx="53">
                  <c:v>244.928639594</c:v>
                </c:pt>
                <c:pt idx="54">
                  <c:v>238.599704329856</c:v>
                </c:pt>
                <c:pt idx="55">
                  <c:v>227.399973091204</c:v>
                </c:pt>
                <c:pt idx="56">
                  <c:v>208.37649211380599</c:v>
                </c:pt>
                <c:pt idx="57">
                  <c:v>171.598028234672</c:v>
                </c:pt>
                <c:pt idx="58">
                  <c:v>162.739840564318</c:v>
                </c:pt>
                <c:pt idx="59">
                  <c:v>162.49732239358099</c:v>
                </c:pt>
                <c:pt idx="60">
                  <c:v>155.27142312564001</c:v>
                </c:pt>
                <c:pt idx="61">
                  <c:v>135.64435079461001</c:v>
                </c:pt>
                <c:pt idx="62">
                  <c:v>135.59652711404499</c:v>
                </c:pt>
                <c:pt idx="63">
                  <c:v>130.271587905008</c:v>
                </c:pt>
                <c:pt idx="64">
                  <c:v>129.46167170442601</c:v>
                </c:pt>
                <c:pt idx="65">
                  <c:v>114.777749411762</c:v>
                </c:pt>
                <c:pt idx="66">
                  <c:v>111.297137522604</c:v>
                </c:pt>
                <c:pt idx="67">
                  <c:v>101.44629690423599</c:v>
                </c:pt>
                <c:pt idx="68">
                  <c:v>85.879110105335698</c:v>
                </c:pt>
                <c:pt idx="69">
                  <c:v>84.259638752788305</c:v>
                </c:pt>
                <c:pt idx="70">
                  <c:v>80.129787602927493</c:v>
                </c:pt>
                <c:pt idx="71">
                  <c:v>75.291623459663199</c:v>
                </c:pt>
                <c:pt idx="72">
                  <c:v>66.571432219352602</c:v>
                </c:pt>
                <c:pt idx="73">
                  <c:v>32.731620920822003</c:v>
                </c:pt>
                <c:pt idx="74">
                  <c:v>29.975047640036799</c:v>
                </c:pt>
                <c:pt idx="75">
                  <c:v>28.3437680760399</c:v>
                </c:pt>
                <c:pt idx="76">
                  <c:v>23.9088336885907</c:v>
                </c:pt>
                <c:pt idx="77">
                  <c:v>23.045380385592601</c:v>
                </c:pt>
                <c:pt idx="78">
                  <c:v>15.9705122066662</c:v>
                </c:pt>
                <c:pt idx="79">
                  <c:v>15.136329343542499</c:v>
                </c:pt>
                <c:pt idx="80">
                  <c:v>13.4734116042964</c:v>
                </c:pt>
                <c:pt idx="81">
                  <c:v>13.111262106336699</c:v>
                </c:pt>
                <c:pt idx="82">
                  <c:v>8.4998591514304298</c:v>
                </c:pt>
                <c:pt idx="83">
                  <c:v>6.9928934667259499</c:v>
                </c:pt>
                <c:pt idx="84">
                  <c:v>6.0971119347959801</c:v>
                </c:pt>
                <c:pt idx="85">
                  <c:v>5.1367332153022298</c:v>
                </c:pt>
                <c:pt idx="86">
                  <c:v>3.1521487543359399</c:v>
                </c:pt>
                <c:pt idx="87">
                  <c:v>2.7977394927293102</c:v>
                </c:pt>
                <c:pt idx="88">
                  <c:v>1.6612231140025</c:v>
                </c:pt>
                <c:pt idx="89">
                  <c:v>0.75828861072659504</c:v>
                </c:pt>
                <c:pt idx="90">
                  <c:v>0.28626827523112303</c:v>
                </c:pt>
                <c:pt idx="91">
                  <c:v>1.3922900892794099E-2</c:v>
                </c:pt>
                <c:pt idx="92">
                  <c:v>0</c:v>
                </c:pt>
                <c:pt idx="93">
                  <c:v>0</c:v>
                </c:pt>
                <c:pt idx="94">
                  <c:v>0</c:v>
                </c:pt>
              </c:numCache>
            </c:numRef>
          </c:yVal>
          <c:smooth val="0"/>
        </c:ser>
        <c:ser>
          <c:idx val="5"/>
          <c:order val="2"/>
          <c:tx>
            <c:v>fit (Mem)</c:v>
          </c:tx>
          <c:spPr>
            <a:ln w="25400">
              <a:solidFill>
                <a:srgbClr val="92D050"/>
              </a:solidFill>
            </a:ln>
          </c:spPr>
          <c:marker>
            <c:symbol val="none"/>
          </c:marker>
          <c:xVal>
            <c:numRef>
              <c:f>CG10t!$D$5:$D$99</c:f>
              <c:numCache>
                <c:formatCode>#,##0</c:formatCode>
                <c:ptCount val="95"/>
                <c:pt idx="0">
                  <c:v>28139</c:v>
                </c:pt>
                <c:pt idx="1">
                  <c:v>16972</c:v>
                </c:pt>
                <c:pt idx="2">
                  <c:v>11266</c:v>
                </c:pt>
                <c:pt idx="3">
                  <c:v>7411</c:v>
                </c:pt>
                <c:pt idx="4">
                  <c:v>4426</c:v>
                </c:pt>
                <c:pt idx="5">
                  <c:v>1382</c:v>
                </c:pt>
                <c:pt idx="6">
                  <c:v>9328</c:v>
                </c:pt>
                <c:pt idx="7">
                  <c:v>3369</c:v>
                </c:pt>
                <c:pt idx="8">
                  <c:v>287</c:v>
                </c:pt>
                <c:pt idx="9">
                  <c:v>476</c:v>
                </c:pt>
                <c:pt idx="10">
                  <c:v>2435</c:v>
                </c:pt>
                <c:pt idx="11">
                  <c:v>696</c:v>
                </c:pt>
                <c:pt idx="12">
                  <c:v>2671</c:v>
                </c:pt>
                <c:pt idx="13">
                  <c:v>292</c:v>
                </c:pt>
                <c:pt idx="14">
                  <c:v>188</c:v>
                </c:pt>
                <c:pt idx="15">
                  <c:v>2589</c:v>
                </c:pt>
                <c:pt idx="16">
                  <c:v>2047</c:v>
                </c:pt>
                <c:pt idx="17">
                  <c:v>1000</c:v>
                </c:pt>
                <c:pt idx="18">
                  <c:v>1984</c:v>
                </c:pt>
                <c:pt idx="19">
                  <c:v>358</c:v>
                </c:pt>
                <c:pt idx="20">
                  <c:v>372</c:v>
                </c:pt>
                <c:pt idx="21">
                  <c:v>2741</c:v>
                </c:pt>
                <c:pt idx="22">
                  <c:v>180</c:v>
                </c:pt>
                <c:pt idx="23">
                  <c:v>633</c:v>
                </c:pt>
                <c:pt idx="24">
                  <c:v>403</c:v>
                </c:pt>
                <c:pt idx="25">
                  <c:v>2994</c:v>
                </c:pt>
                <c:pt idx="26">
                  <c:v>1010</c:v>
                </c:pt>
                <c:pt idx="27">
                  <c:v>798</c:v>
                </c:pt>
                <c:pt idx="28">
                  <c:v>530</c:v>
                </c:pt>
                <c:pt idx="29">
                  <c:v>849</c:v>
                </c:pt>
                <c:pt idx="30">
                  <c:v>628</c:v>
                </c:pt>
                <c:pt idx="31">
                  <c:v>5665</c:v>
                </c:pt>
                <c:pt idx="32">
                  <c:v>988</c:v>
                </c:pt>
                <c:pt idx="33">
                  <c:v>1372</c:v>
                </c:pt>
                <c:pt idx="34">
                  <c:v>179</c:v>
                </c:pt>
                <c:pt idx="35">
                  <c:v>1791</c:v>
                </c:pt>
                <c:pt idx="36">
                  <c:v>310</c:v>
                </c:pt>
                <c:pt idx="37">
                  <c:v>591</c:v>
                </c:pt>
                <c:pt idx="38">
                  <c:v>187</c:v>
                </c:pt>
                <c:pt idx="39">
                  <c:v>197</c:v>
                </c:pt>
                <c:pt idx="40">
                  <c:v>903</c:v>
                </c:pt>
                <c:pt idx="41">
                  <c:v>3012</c:v>
                </c:pt>
                <c:pt idx="42">
                  <c:v>838</c:v>
                </c:pt>
                <c:pt idx="43">
                  <c:v>91</c:v>
                </c:pt>
                <c:pt idx="44">
                  <c:v>539</c:v>
                </c:pt>
                <c:pt idx="45">
                  <c:v>441</c:v>
                </c:pt>
                <c:pt idx="46">
                  <c:v>130</c:v>
                </c:pt>
                <c:pt idx="47">
                  <c:v>732</c:v>
                </c:pt>
                <c:pt idx="48">
                  <c:v>105</c:v>
                </c:pt>
                <c:pt idx="49">
                  <c:v>161</c:v>
                </c:pt>
                <c:pt idx="50">
                  <c:v>500</c:v>
                </c:pt>
                <c:pt idx="51">
                  <c:v>509</c:v>
                </c:pt>
                <c:pt idx="52">
                  <c:v>935</c:v>
                </c:pt>
                <c:pt idx="53">
                  <c:v>92</c:v>
                </c:pt>
                <c:pt idx="54">
                  <c:v>113</c:v>
                </c:pt>
                <c:pt idx="55">
                  <c:v>381</c:v>
                </c:pt>
                <c:pt idx="56">
                  <c:v>562</c:v>
                </c:pt>
                <c:pt idx="57">
                  <c:v>107</c:v>
                </c:pt>
                <c:pt idx="58">
                  <c:v>1476</c:v>
                </c:pt>
                <c:pt idx="59">
                  <c:v>17</c:v>
                </c:pt>
                <c:pt idx="60">
                  <c:v>261</c:v>
                </c:pt>
                <c:pt idx="61">
                  <c:v>825</c:v>
                </c:pt>
                <c:pt idx="62">
                  <c:v>990</c:v>
                </c:pt>
                <c:pt idx="63">
                  <c:v>61</c:v>
                </c:pt>
                <c:pt idx="64">
                  <c:v>252</c:v>
                </c:pt>
                <c:pt idx="65">
                  <c:v>117</c:v>
                </c:pt>
                <c:pt idx="66">
                  <c:v>94</c:v>
                </c:pt>
                <c:pt idx="67">
                  <c:v>98</c:v>
                </c:pt>
                <c:pt idx="68">
                  <c:v>181</c:v>
                </c:pt>
                <c:pt idx="69">
                  <c:v>802</c:v>
                </c:pt>
                <c:pt idx="70">
                  <c:v>316</c:v>
                </c:pt>
                <c:pt idx="71">
                  <c:v>147</c:v>
                </c:pt>
                <c:pt idx="72">
                  <c:v>86</c:v>
                </c:pt>
                <c:pt idx="73">
                  <c:v>65</c:v>
                </c:pt>
                <c:pt idx="74">
                  <c:v>31</c:v>
                </c:pt>
                <c:pt idx="75">
                  <c:v>260</c:v>
                </c:pt>
                <c:pt idx="76">
                  <c:v>246</c:v>
                </c:pt>
                <c:pt idx="77">
                  <c:v>205</c:v>
                </c:pt>
                <c:pt idx="78">
                  <c:v>81</c:v>
                </c:pt>
                <c:pt idx="79">
                  <c:v>133</c:v>
                </c:pt>
                <c:pt idx="80">
                  <c:v>51</c:v>
                </c:pt>
                <c:pt idx="81">
                  <c:v>126</c:v>
                </c:pt>
                <c:pt idx="82">
                  <c:v>33</c:v>
                </c:pt>
                <c:pt idx="83">
                  <c:v>93</c:v>
                </c:pt>
                <c:pt idx="84">
                  <c:v>18</c:v>
                </c:pt>
                <c:pt idx="85">
                  <c:v>21</c:v>
                </c:pt>
                <c:pt idx="86">
                  <c:v>60</c:v>
                </c:pt>
                <c:pt idx="87">
                  <c:v>92</c:v>
                </c:pt>
                <c:pt idx="88">
                  <c:v>132</c:v>
                </c:pt>
                <c:pt idx="89">
                  <c:v>45</c:v>
                </c:pt>
                <c:pt idx="90">
                  <c:v>70</c:v>
                </c:pt>
                <c:pt idx="91">
                  <c:v>19</c:v>
                </c:pt>
                <c:pt idx="92">
                  <c:v>98</c:v>
                </c:pt>
                <c:pt idx="93">
                  <c:v>37</c:v>
                </c:pt>
                <c:pt idx="94">
                  <c:v>149</c:v>
                </c:pt>
              </c:numCache>
            </c:numRef>
          </c:xVal>
          <c:yVal>
            <c:numRef>
              <c:f>CG10t!$E$5:$E$99</c:f>
              <c:numCache>
                <c:formatCode>_(* #,##0_);_(* \(#,##0\);_(* "-"??_);_(@_)</c:formatCode>
                <c:ptCount val="95"/>
                <c:pt idx="0">
                  <c:v>478457.35024058679</c:v>
                </c:pt>
                <c:pt idx="1">
                  <c:v>288580.90722069866</c:v>
                </c:pt>
                <c:pt idx="2">
                  <c:v>191559.77496749887</c:v>
                </c:pt>
                <c:pt idx="3">
                  <c:v>126011.84912871775</c:v>
                </c:pt>
                <c:pt idx="4">
                  <c:v>75256.840405303563</c:v>
                </c:pt>
                <c:pt idx="5">
                  <c:v>23498.633854525426</c:v>
                </c:pt>
                <c:pt idx="6">
                  <c:v>158607.27684154353</c:v>
                </c:pt>
                <c:pt idx="7">
                  <c:v>57284.29627778304</c:v>
                </c:pt>
                <c:pt idx="8">
                  <c:v>4879.9623127704754</c:v>
                </c:pt>
                <c:pt idx="9">
                  <c:v>8093.5960309363982</c:v>
                </c:pt>
                <c:pt idx="10">
                  <c:v>41403.164570021283</c:v>
                </c:pt>
                <c:pt idx="11">
                  <c:v>11834.333692293558</c:v>
                </c:pt>
                <c:pt idx="12">
                  <c:v>45415.955879477144</c:v>
                </c:pt>
                <c:pt idx="13">
                  <c:v>4964.9790778013203</c:v>
                </c:pt>
                <c:pt idx="14">
                  <c:v>3196.6303651597541</c:v>
                </c:pt>
                <c:pt idx="15">
                  <c:v>44021.680932971292</c:v>
                </c:pt>
                <c:pt idx="16">
                  <c:v>34805.863603627746</c:v>
                </c:pt>
                <c:pt idx="17">
                  <c:v>17003.353006168905</c:v>
                </c:pt>
                <c:pt idx="18">
                  <c:v>33734.652364239104</c:v>
                </c:pt>
                <c:pt idx="19">
                  <c:v>6087.2003762084678</c:v>
                </c:pt>
                <c:pt idx="20">
                  <c:v>6325.2473182948324</c:v>
                </c:pt>
                <c:pt idx="21">
                  <c:v>46606.190589908969</c:v>
                </c:pt>
                <c:pt idx="22">
                  <c:v>3060.6035411104026</c:v>
                </c:pt>
                <c:pt idx="23">
                  <c:v>10763.122452904916</c:v>
                </c:pt>
                <c:pt idx="24">
                  <c:v>6852.3512614860683</c:v>
                </c:pt>
                <c:pt idx="25">
                  <c:v>50908.038900469699</c:v>
                </c:pt>
                <c:pt idx="26">
                  <c:v>17173.386536230591</c:v>
                </c:pt>
                <c:pt idx="27">
                  <c:v>13568.675698922785</c:v>
                </c:pt>
                <c:pt idx="28">
                  <c:v>9011.7770932695184</c:v>
                </c:pt>
                <c:pt idx="29">
                  <c:v>14435.846702237399</c:v>
                </c:pt>
                <c:pt idx="30">
                  <c:v>10678.105687874071</c:v>
                </c:pt>
                <c:pt idx="31">
                  <c:v>96323.994779946835</c:v>
                </c:pt>
                <c:pt idx="32">
                  <c:v>16799.312770094879</c:v>
                </c:pt>
                <c:pt idx="33">
                  <c:v>23328.600324463736</c:v>
                </c:pt>
                <c:pt idx="34">
                  <c:v>3043.6001881042339</c:v>
                </c:pt>
                <c:pt idx="35">
                  <c:v>30453.005234048509</c:v>
                </c:pt>
                <c:pt idx="36">
                  <c:v>5271.0394319123607</c:v>
                </c:pt>
                <c:pt idx="37">
                  <c:v>10048.981626645822</c:v>
                </c:pt>
                <c:pt idx="38">
                  <c:v>3179.6270121535849</c:v>
                </c:pt>
                <c:pt idx="39">
                  <c:v>3349.6605422152743</c:v>
                </c:pt>
                <c:pt idx="40">
                  <c:v>15354.027764570521</c:v>
                </c:pt>
                <c:pt idx="41">
                  <c:v>51214.099254580738</c:v>
                </c:pt>
                <c:pt idx="42">
                  <c:v>14248.809819169543</c:v>
                </c:pt>
                <c:pt idx="43">
                  <c:v>1547.3051235613702</c:v>
                </c:pt>
                <c:pt idx="44">
                  <c:v>9164.80727032504</c:v>
                </c:pt>
                <c:pt idx="45">
                  <c:v>7498.4786757204865</c:v>
                </c:pt>
                <c:pt idx="46">
                  <c:v>2210.4358908019576</c:v>
                </c:pt>
                <c:pt idx="47">
                  <c:v>12446.454400515639</c:v>
                </c:pt>
                <c:pt idx="48">
                  <c:v>1785.3520656477349</c:v>
                </c:pt>
                <c:pt idx="49">
                  <c:v>2737.5398339931935</c:v>
                </c:pt>
                <c:pt idx="50">
                  <c:v>8501.6765030844526</c:v>
                </c:pt>
                <c:pt idx="51">
                  <c:v>8654.7066801399724</c:v>
                </c:pt>
                <c:pt idx="52">
                  <c:v>15898.135060767925</c:v>
                </c:pt>
                <c:pt idx="53">
                  <c:v>1564.3084765675392</c:v>
                </c:pt>
                <c:pt idx="54">
                  <c:v>1921.3788896970862</c:v>
                </c:pt>
                <c:pt idx="55">
                  <c:v>6478.2774953503522</c:v>
                </c:pt>
                <c:pt idx="56">
                  <c:v>9555.8843894669244</c:v>
                </c:pt>
                <c:pt idx="57">
                  <c:v>1819.3587716600728</c:v>
                </c:pt>
                <c:pt idx="58">
                  <c:v>25096.949037105303</c:v>
                </c:pt>
                <c:pt idx="59">
                  <c:v>289.05700110487135</c:v>
                </c:pt>
                <c:pt idx="60">
                  <c:v>4437.8751346100844</c:v>
                </c:pt>
                <c:pt idx="61">
                  <c:v>14027.766230089346</c:v>
                </c:pt>
                <c:pt idx="62">
                  <c:v>16833.319476107215</c:v>
                </c:pt>
                <c:pt idx="63">
                  <c:v>1037.2045333763031</c:v>
                </c:pt>
                <c:pt idx="64">
                  <c:v>4284.8449575545637</c:v>
                </c:pt>
                <c:pt idx="65">
                  <c:v>1989.3923017217619</c:v>
                </c:pt>
                <c:pt idx="66">
                  <c:v>1598.315182579877</c:v>
                </c:pt>
                <c:pt idx="67">
                  <c:v>1666.3285946045526</c:v>
                </c:pt>
                <c:pt idx="68">
                  <c:v>3077.6068941165718</c:v>
                </c:pt>
                <c:pt idx="69">
                  <c:v>13636.689110947462</c:v>
                </c:pt>
                <c:pt idx="70">
                  <c:v>5373.0595499493738</c:v>
                </c:pt>
                <c:pt idx="71">
                  <c:v>2499.4928919068288</c:v>
                </c:pt>
                <c:pt idx="72">
                  <c:v>1462.2883585305258</c:v>
                </c:pt>
                <c:pt idx="73">
                  <c:v>1105.2179454009788</c:v>
                </c:pt>
                <c:pt idx="74">
                  <c:v>527.103943191236</c:v>
                </c:pt>
                <c:pt idx="75">
                  <c:v>4420.8717816039152</c:v>
                </c:pt>
                <c:pt idx="76">
                  <c:v>4182.8248395175506</c:v>
                </c:pt>
                <c:pt idx="77">
                  <c:v>3485.6873662646253</c:v>
                </c:pt>
                <c:pt idx="78">
                  <c:v>1377.2715934996813</c:v>
                </c:pt>
                <c:pt idx="79">
                  <c:v>2261.4459498204642</c:v>
                </c:pt>
                <c:pt idx="80">
                  <c:v>867.17100331461415</c:v>
                </c:pt>
                <c:pt idx="81">
                  <c:v>2142.4224787772819</c:v>
                </c:pt>
                <c:pt idx="82">
                  <c:v>561.11064920357387</c:v>
                </c:pt>
                <c:pt idx="83">
                  <c:v>1581.3118295737081</c:v>
                </c:pt>
                <c:pt idx="84">
                  <c:v>306.06035411104028</c:v>
                </c:pt>
                <c:pt idx="85">
                  <c:v>357.07041312954698</c:v>
                </c:pt>
                <c:pt idx="86">
                  <c:v>1020.2011803701342</c:v>
                </c:pt>
                <c:pt idx="87">
                  <c:v>1564.3084765675392</c:v>
                </c:pt>
                <c:pt idx="88">
                  <c:v>2244.4425968142955</c:v>
                </c:pt>
                <c:pt idx="89">
                  <c:v>765.15088527760065</c:v>
                </c:pt>
                <c:pt idx="90">
                  <c:v>1190.2347104318233</c:v>
                </c:pt>
                <c:pt idx="91">
                  <c:v>323.06370711720916</c:v>
                </c:pt>
                <c:pt idx="92">
                  <c:v>1666.3285946045526</c:v>
                </c:pt>
                <c:pt idx="93">
                  <c:v>629.1240612282495</c:v>
                </c:pt>
                <c:pt idx="94">
                  <c:v>2533.4995979191667</c:v>
                </c:pt>
              </c:numCache>
            </c:numRef>
          </c:yVal>
          <c:smooth val="0"/>
        </c:ser>
        <c:dLbls>
          <c:showLegendKey val="0"/>
          <c:showVal val="0"/>
          <c:showCatName val="0"/>
          <c:showSerName val="0"/>
          <c:showPercent val="0"/>
          <c:showBubbleSize val="0"/>
        </c:dLbls>
        <c:axId val="38657024"/>
        <c:axId val="38671488"/>
      </c:scatterChart>
      <c:valAx>
        <c:axId val="38657024"/>
        <c:scaling>
          <c:orientation val="minMax"/>
        </c:scaling>
        <c:delete val="0"/>
        <c:axPos val="b"/>
        <c:title>
          <c:tx>
            <c:rich>
              <a:bodyPr/>
              <a:lstStyle/>
              <a:p>
                <a:pPr>
                  <a:defRPr sz="1600">
                    <a:solidFill>
                      <a:schemeClr val="bg1"/>
                    </a:solidFill>
                  </a:defRPr>
                </a:pPr>
                <a:r>
                  <a:rPr lang="en-US" sz="1600" dirty="0">
                    <a:solidFill>
                      <a:schemeClr val="bg1"/>
                    </a:solidFill>
                  </a:rPr>
                  <a:t>NAICS 42 </a:t>
                </a:r>
                <a:r>
                  <a:rPr lang="en-US" sz="1600" dirty="0" smtClean="0">
                    <a:solidFill>
                      <a:schemeClr val="bg1"/>
                    </a:solidFill>
                  </a:rPr>
                  <a:t>Wholesale </a:t>
                </a:r>
                <a:r>
                  <a:rPr lang="en-US" sz="1600" dirty="0">
                    <a:solidFill>
                      <a:schemeClr val="bg1"/>
                    </a:solidFill>
                  </a:rPr>
                  <a:t>Trade </a:t>
                </a:r>
                <a:r>
                  <a:rPr lang="en-US" sz="1600" baseline="0" dirty="0">
                    <a:solidFill>
                      <a:schemeClr val="bg1"/>
                    </a:solidFill>
                  </a:rPr>
                  <a:t> </a:t>
                </a:r>
                <a:r>
                  <a:rPr lang="en-US" sz="1600" b="1" i="0" u="none" strike="noStrike" baseline="0" dirty="0">
                    <a:solidFill>
                      <a:schemeClr val="bg1"/>
                    </a:solidFill>
                    <a:effectLst/>
                  </a:rPr>
                  <a:t>Employment</a:t>
                </a:r>
                <a:endParaRPr lang="en-US" sz="1600" dirty="0">
                  <a:solidFill>
                    <a:schemeClr val="bg1"/>
                  </a:solidFill>
                </a:endParaRPr>
              </a:p>
            </c:rich>
          </c:tx>
          <c:layout/>
          <c:overlay val="0"/>
        </c:title>
        <c:numFmt formatCode="#,##0" sourceLinked="1"/>
        <c:majorTickMark val="out"/>
        <c:minorTickMark val="none"/>
        <c:tickLblPos val="nextTo"/>
        <c:txPr>
          <a:bodyPr/>
          <a:lstStyle/>
          <a:p>
            <a:pPr>
              <a:defRPr sz="1200">
                <a:solidFill>
                  <a:schemeClr val="bg1"/>
                </a:solidFill>
              </a:defRPr>
            </a:pPr>
            <a:endParaRPr lang="en-US"/>
          </a:p>
        </c:txPr>
        <c:crossAx val="38671488"/>
        <c:crosses val="autoZero"/>
        <c:crossBetween val="midCat"/>
      </c:valAx>
      <c:valAx>
        <c:axId val="38671488"/>
        <c:scaling>
          <c:orientation val="minMax"/>
          <c:min val="0"/>
        </c:scaling>
        <c:delete val="0"/>
        <c:axPos val="l"/>
        <c:majorGridlines/>
        <c:title>
          <c:tx>
            <c:rich>
              <a:bodyPr rot="-5400000" vert="horz"/>
              <a:lstStyle/>
              <a:p>
                <a:pPr>
                  <a:defRPr sz="1600">
                    <a:solidFill>
                      <a:schemeClr val="bg1"/>
                    </a:solidFill>
                  </a:defRPr>
                </a:pPr>
                <a:r>
                  <a:rPr lang="en-US" sz="1600" dirty="0">
                    <a:solidFill>
                      <a:schemeClr val="bg1"/>
                    </a:solidFill>
                  </a:rPr>
                  <a:t>2012</a:t>
                </a:r>
                <a:r>
                  <a:rPr lang="en-US" sz="1600" baseline="0" dirty="0">
                    <a:solidFill>
                      <a:schemeClr val="bg1"/>
                    </a:solidFill>
                  </a:rPr>
                  <a:t> Annual Trucks</a:t>
                </a:r>
                <a:endParaRPr lang="en-US" sz="1600" dirty="0">
                  <a:solidFill>
                    <a:schemeClr val="bg1"/>
                  </a:solidFill>
                </a:endParaRPr>
              </a:p>
            </c:rich>
          </c:tx>
          <c:layout/>
          <c:overlay val="0"/>
        </c:title>
        <c:numFmt formatCode="#,##0" sourceLinked="0"/>
        <c:majorTickMark val="out"/>
        <c:minorTickMark val="none"/>
        <c:tickLblPos val="nextTo"/>
        <c:txPr>
          <a:bodyPr/>
          <a:lstStyle/>
          <a:p>
            <a:pPr>
              <a:defRPr sz="1200">
                <a:solidFill>
                  <a:schemeClr val="bg1"/>
                </a:solidFill>
              </a:defRPr>
            </a:pPr>
            <a:endParaRPr lang="en-US"/>
          </a:p>
        </c:txPr>
        <c:crossAx val="38657024"/>
        <c:crosses val="autoZero"/>
        <c:crossBetween val="midCat"/>
      </c:valAx>
    </c:plotArea>
    <c:legend>
      <c:legendPos val="b"/>
      <c:layout>
        <c:manualLayout>
          <c:xMode val="edge"/>
          <c:yMode val="edge"/>
          <c:x val="8.228322154175173E-2"/>
          <c:y val="0.87375195068983114"/>
          <c:w val="0.83234713716341013"/>
          <c:h val="0.12624804931016892"/>
        </c:manualLayout>
      </c:layout>
      <c:overlay val="0"/>
      <c:txPr>
        <a:bodyPr/>
        <a:lstStyle/>
        <a:p>
          <a:pPr>
            <a:defRPr sz="1600">
              <a:solidFill>
                <a:schemeClr val="bg1"/>
              </a:solidFill>
            </a:defRPr>
          </a:pPr>
          <a:endParaRPr lang="en-US"/>
        </a:p>
      </c:txPr>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0.34333</cdr:x>
      <cdr:y>0.35833</cdr:y>
    </cdr:from>
    <cdr:to>
      <cdr:x>0.68833</cdr:x>
      <cdr:y>0.49167</cdr:y>
    </cdr:to>
    <cdr:sp macro="" textlink="">
      <cdr:nvSpPr>
        <cdr:cNvPr id="2" name="TextBox 1"/>
        <cdr:cNvSpPr txBox="1"/>
      </cdr:nvSpPr>
      <cdr:spPr>
        <a:xfrm xmlns:a="http://schemas.openxmlformats.org/drawingml/2006/main">
          <a:off x="1569720" y="982980"/>
          <a:ext cx="1577340" cy="3657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ED3E2BB4-DB3E-448C-B75D-3E57AF520A34}" type="datetimeFigureOut">
              <a:rPr lang="en-US" smtClean="0"/>
              <a:t>5/20/2015</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4EDAEF53-BD11-459D-8CC2-959738CFB02E}" type="slidenum">
              <a:rPr lang="en-US" smtClean="0"/>
              <a:t>‹#›</a:t>
            </a:fld>
            <a:endParaRPr lang="en-US" dirty="0"/>
          </a:p>
        </p:txBody>
      </p:sp>
    </p:spTree>
    <p:extLst>
      <p:ext uri="{BB962C8B-B14F-4D97-AF65-F5344CB8AC3E}">
        <p14:creationId xmlns:p14="http://schemas.microsoft.com/office/powerpoint/2010/main" val="605983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D81A8936-9575-4A7B-96FF-759D075096BF}" type="datetimeFigureOut">
              <a:rPr lang="en-US" smtClean="0"/>
              <a:pPr/>
              <a:t>5/20/2015</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AE2B0A10-6CCD-44B8-ADDC-B8A3B3A8A373}" type="slidenum">
              <a:rPr lang="en-US" smtClean="0"/>
              <a:pPr/>
              <a:t>‹#›</a:t>
            </a:fld>
            <a:endParaRPr lang="en-US" dirty="0"/>
          </a:p>
        </p:txBody>
      </p:sp>
    </p:spTree>
    <p:extLst>
      <p:ext uri="{BB962C8B-B14F-4D97-AF65-F5344CB8AC3E}">
        <p14:creationId xmlns:p14="http://schemas.microsoft.com/office/powerpoint/2010/main" val="2905026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TnDOT TRANSEARCH (2012 base year) was assigned to the national FAF highway network and then windowed  to the Memphis</a:t>
            </a:r>
            <a:r>
              <a:rPr lang="en-US" baseline="0" dirty="0" smtClean="0"/>
              <a:t> region.  This  is the estimation dataset for IE/EI TG equations and TD parameters.</a:t>
            </a:r>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7</a:t>
            </a:fld>
            <a:endParaRPr lang="en-US" dirty="0"/>
          </a:p>
        </p:txBody>
      </p:sp>
    </p:spTree>
    <p:extLst>
      <p:ext uri="{BB962C8B-B14F-4D97-AF65-F5344CB8AC3E}">
        <p14:creationId xmlns:p14="http://schemas.microsoft.com/office/powerpoint/2010/main" val="739072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combine 1) the E-I</a:t>
            </a:r>
            <a:r>
              <a:rPr lang="en-US" baseline="0" dirty="0" smtClean="0"/>
              <a:t> and I-E estimated table., 2)  the E-E table from the FRATAR process, and 3) the I-I truck tables.  You now have a table where the I ends of I-E/E-I and I-I trucks are based on TAZ SED.  And the distribution is based on network skims.  QED!</a:t>
            </a:r>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18</a:t>
            </a:fld>
            <a:endParaRPr lang="en-US" dirty="0"/>
          </a:p>
        </p:txBody>
      </p:sp>
    </p:spTree>
    <p:extLst>
      <p:ext uri="{BB962C8B-B14F-4D97-AF65-F5344CB8AC3E}">
        <p14:creationId xmlns:p14="http://schemas.microsoft.com/office/powerpoint/2010/main" val="1511760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combine 1) the E-I</a:t>
            </a:r>
            <a:r>
              <a:rPr lang="en-US" baseline="0" dirty="0" smtClean="0"/>
              <a:t> and I-E estimated table., 2)  the E-E table from the FRATAR process, and 3) the I-I truck tables.  You now have a table where the I ends of I-E/E-I and I-I trucks are based on TAZ SED.  And the distribution is based on network skims.  QED!</a:t>
            </a:r>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19</a:t>
            </a:fld>
            <a:endParaRPr lang="en-US" dirty="0"/>
          </a:p>
        </p:txBody>
      </p:sp>
    </p:spTree>
    <p:extLst>
      <p:ext uri="{BB962C8B-B14F-4D97-AF65-F5344CB8AC3E}">
        <p14:creationId xmlns:p14="http://schemas.microsoft.com/office/powerpoint/2010/main" val="1511760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TnDOT TRANSEARCH (2012 base year) was assigned to the national FAF highway network and then windowed  to the Memphis</a:t>
            </a:r>
            <a:r>
              <a:rPr lang="en-US" baseline="0" dirty="0" smtClean="0"/>
              <a:t> region.  This  is the estimation dataset for IE/EI TG equations and TD parameters.</a:t>
            </a:r>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8</a:t>
            </a:fld>
            <a:endParaRPr lang="en-US" dirty="0"/>
          </a:p>
        </p:txBody>
      </p:sp>
    </p:spTree>
    <p:extLst>
      <p:ext uri="{BB962C8B-B14F-4D97-AF65-F5344CB8AC3E}">
        <p14:creationId xmlns:p14="http://schemas.microsoft.com/office/powerpoint/2010/main" val="739072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TRANSEARCH suggests that</a:t>
            </a:r>
            <a:r>
              <a:rPr lang="en-US" baseline="0" dirty="0" smtClean="0"/>
              <a:t> freight truck can be separated into 10 Commodity Groups ( like purposes in passenger travel) that are likely to have different explanatory variables and behavior.  The largest internal Ps are Secondary and Mixed Freight;  and Clay, Concrete, Glass.  The largest internal attractions are of Farm Products, Sand and Gravel and Secondary and Mixed Freigth trucks, all show as bold text.</a:t>
            </a:r>
          </a:p>
          <a:p>
            <a:endParaRPr lang="en-US" baseline="0" dirty="0" smtClean="0"/>
          </a:p>
          <a:p>
            <a:r>
              <a:rPr lang="en-US" baseline="0" dirty="0" smtClean="0"/>
              <a:t>FYI TAN SEARCH reports annual trucks.  This was converted to average weekday trucks by dividing annual trucks by 295 as suggested by NCFRP Report 8.</a:t>
            </a:r>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10</a:t>
            </a:fld>
            <a:endParaRPr lang="en-US" dirty="0"/>
          </a:p>
        </p:txBody>
      </p:sp>
    </p:spTree>
    <p:extLst>
      <p:ext uri="{BB962C8B-B14F-4D97-AF65-F5344CB8AC3E}">
        <p14:creationId xmlns:p14="http://schemas.microsoft.com/office/powerpoint/2010/main" val="2510816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Columns 2,3,4  are from QRFM.</a:t>
            </a:r>
            <a:r>
              <a:rPr lang="en-US" baseline="0" dirty="0" smtClean="0"/>
              <a:t> Column 5 is from new regression.  Explanatory  variables are from Memphis NAICS3 employment by TAZ aggregated to the categories used in QRFM .  Note wells, that for those variables that were found to be significant ( i.e. all except office employment and household's) regression rates are 5 to 10 times higher than default QRFM rates.</a:t>
            </a:r>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11</a:t>
            </a:fld>
            <a:endParaRPr lang="en-US" dirty="0"/>
          </a:p>
        </p:txBody>
      </p:sp>
    </p:spTree>
    <p:extLst>
      <p:ext uri="{BB962C8B-B14F-4D97-AF65-F5344CB8AC3E}">
        <p14:creationId xmlns:p14="http://schemas.microsoft.com/office/powerpoint/2010/main" val="3762827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TnDOT TRANSEARCH (2012 base year) was assigned to the national FAF highway network and then windowed  to the Memphis</a:t>
            </a:r>
            <a:r>
              <a:rPr lang="en-US" baseline="0" dirty="0" smtClean="0"/>
              <a:t> region.  This  is the estimation dataset for IE/EI TG equations and TD parameters.</a:t>
            </a:r>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12</a:t>
            </a:fld>
            <a:endParaRPr lang="en-US" dirty="0"/>
          </a:p>
        </p:txBody>
      </p:sp>
    </p:spTree>
    <p:extLst>
      <p:ext uri="{BB962C8B-B14F-4D97-AF65-F5344CB8AC3E}">
        <p14:creationId xmlns:p14="http://schemas.microsoft.com/office/powerpoint/2010/main" val="739072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Shelby County is major producer</a:t>
            </a:r>
            <a:r>
              <a:rPr lang="en-US" baseline="0" dirty="0" smtClean="0"/>
              <a:t> of CG10 trucks </a:t>
            </a:r>
            <a:r>
              <a:rPr lang="en-US" dirty="0" smtClean="0"/>
              <a:t> for</a:t>
            </a:r>
            <a:r>
              <a:rPr lang="en-US" baseline="0" dirty="0" smtClean="0"/>
              <a:t> both Memphis MPO and all of TN.  It only appears as less of a outlier when looking at all of TN </a:t>
            </a:r>
            <a:r>
              <a:rPr lang="en-US" b="1" baseline="0" dirty="0" smtClean="0">
                <a:solidFill>
                  <a:srgbClr val="FF0000"/>
                </a:solidFill>
              </a:rPr>
              <a:t>BECAUSE</a:t>
            </a:r>
            <a:r>
              <a:rPr lang="en-US" baseline="0" dirty="0" smtClean="0"/>
              <a:t> Memphis to Nashville is I-E with respect to the Memphis MPO (green diamond),  but it is I-I with respect to all of TN.  Recommend using the TN rate, but calculating the outlier from the </a:t>
            </a:r>
            <a:r>
              <a:rPr lang="en-US" u="sng" baseline="0" dirty="0" smtClean="0"/>
              <a:t>Memphis</a:t>
            </a:r>
            <a:r>
              <a:rPr lang="en-US" baseline="0" dirty="0" smtClean="0"/>
              <a:t> I-E observation for Shelby.</a:t>
            </a:r>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13</a:t>
            </a:fld>
            <a:endParaRPr lang="en-US" dirty="0"/>
          </a:p>
        </p:txBody>
      </p:sp>
    </p:spTree>
    <p:extLst>
      <p:ext uri="{BB962C8B-B14F-4D97-AF65-F5344CB8AC3E}">
        <p14:creationId xmlns:p14="http://schemas.microsoft.com/office/powerpoint/2010/main" val="1850576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Columns 2,3,4  are from QRFM.</a:t>
            </a:r>
            <a:r>
              <a:rPr lang="en-US" baseline="0" dirty="0" smtClean="0"/>
              <a:t> Column 5 is from new regression.  Explanatory  variables are from Memphis NAICS3 employment by TAZ aggregated to the categories used in QRFM .  Note wells, that for those variables that were found to be significant ( i.e. all except office employment and household's) regression rates are 5 to 10 times higher than default QRFM rates.</a:t>
            </a:r>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14</a:t>
            </a:fld>
            <a:endParaRPr lang="en-US" dirty="0"/>
          </a:p>
        </p:txBody>
      </p:sp>
    </p:spTree>
    <p:extLst>
      <p:ext uri="{BB962C8B-B14F-4D97-AF65-F5344CB8AC3E}">
        <p14:creationId xmlns:p14="http://schemas.microsoft.com/office/powerpoint/2010/main" val="3762827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Applying these</a:t>
            </a:r>
            <a:r>
              <a:rPr lang="en-US" baseline="0" dirty="0" smtClean="0"/>
              <a:t> rates compared to the ATRI TAZ totals can also identify the outliers, which may be special generators not explained by just the explanatory employment and household variables. Unsurprisingly, the outliers are in the TAZs with the BNSF rail yards and the Port of Memphis. </a:t>
            </a:r>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15</a:t>
            </a:fld>
            <a:endParaRPr lang="en-US" dirty="0"/>
          </a:p>
        </p:txBody>
      </p:sp>
    </p:spTree>
    <p:extLst>
      <p:ext uri="{BB962C8B-B14F-4D97-AF65-F5344CB8AC3E}">
        <p14:creationId xmlns:p14="http://schemas.microsoft.com/office/powerpoint/2010/main" val="4026080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TnDOT TRANSEARCH (2012 base year) was assigned to the national FAF highway network and then windowed  to the Memphis</a:t>
            </a:r>
            <a:r>
              <a:rPr lang="en-US" baseline="0" dirty="0" smtClean="0"/>
              <a:t> region.  This  is the estimation dataset for IE/EI TG equations and TD parameters.</a:t>
            </a:r>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16</a:t>
            </a:fld>
            <a:endParaRPr lang="en-US" dirty="0"/>
          </a:p>
        </p:txBody>
      </p:sp>
    </p:spTree>
    <p:extLst>
      <p:ext uri="{BB962C8B-B14F-4D97-AF65-F5344CB8AC3E}">
        <p14:creationId xmlns:p14="http://schemas.microsoft.com/office/powerpoint/2010/main" val="7390727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pn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5" name="Text Placeholder 14"/>
          <p:cNvSpPr>
            <a:spLocks noGrp="1"/>
          </p:cNvSpPr>
          <p:nvPr>
            <p:ph type="body" sz="quarter" idx="10" hasCustomPrompt="1"/>
          </p:nvPr>
        </p:nvSpPr>
        <p:spPr>
          <a:xfrm>
            <a:off x="499039" y="2433483"/>
            <a:ext cx="3749402" cy="995517"/>
          </a:xfrm>
        </p:spPr>
        <p:txBody>
          <a:bodyPr/>
          <a:lstStyle>
            <a:lvl1pPr marL="0" indent="0" algn="l">
              <a:spcBef>
                <a:spcPct val="50000"/>
              </a:spcBef>
              <a:buFontTx/>
              <a:buNone/>
              <a:defRPr sz="2400">
                <a:solidFill>
                  <a:schemeClr val="tx2"/>
                </a:solidFill>
              </a:defRPr>
            </a:lvl1pPr>
          </a:lstStyle>
          <a:p>
            <a:pPr algn="l">
              <a:spcBef>
                <a:spcPct val="50000"/>
              </a:spcBef>
            </a:pPr>
            <a:r>
              <a:rPr lang="en-US" sz="2400" b="1" dirty="0" smtClean="0">
                <a:solidFill>
                  <a:schemeClr val="tx2"/>
                </a:solidFill>
              </a:rPr>
              <a:t>Client Name</a:t>
            </a:r>
          </a:p>
        </p:txBody>
      </p:sp>
      <p:pic>
        <p:nvPicPr>
          <p:cNvPr id="13" name="Picture 12" descr="traffic_1.png"/>
          <p:cNvPicPr>
            <a:picLocks noChangeAspect="1"/>
          </p:cNvPicPr>
          <p:nvPr/>
        </p:nvPicPr>
        <p:blipFill>
          <a:blip r:embed="rId2" cstate="print"/>
          <a:stretch>
            <a:fillRect/>
          </a:stretch>
        </p:blipFill>
        <p:spPr>
          <a:xfrm>
            <a:off x="4262284" y="2306836"/>
            <a:ext cx="4444682" cy="2966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0" name="Group 9"/>
          <p:cNvGrpSpPr/>
          <p:nvPr/>
        </p:nvGrpSpPr>
        <p:grpSpPr>
          <a:xfrm>
            <a:off x="0" y="0"/>
            <a:ext cx="9144000" cy="1219200"/>
            <a:chOff x="0" y="0"/>
            <a:chExt cx="9144000" cy="1219200"/>
          </a:xfrm>
        </p:grpSpPr>
        <p:sp>
          <p:nvSpPr>
            <p:cNvPr id="11" name="Rectangle 10"/>
            <p:cNvSpPr/>
            <p:nvPr/>
          </p:nvSpPr>
          <p:spPr>
            <a:xfrm>
              <a:off x="0" y="0"/>
              <a:ext cx="9144000" cy="1219200"/>
            </a:xfrm>
            <a:prstGeom prst="rect">
              <a:avLst/>
            </a:prstGeom>
            <a:gradFill flip="none" rotWithShape="1">
              <a:gsLst>
                <a:gs pos="0">
                  <a:srgbClr val="00549A"/>
                </a:gs>
                <a:gs pos="100000">
                  <a:schemeClr val="bg2">
                    <a:lumMod val="60000"/>
                    <a:lumOff val="40000"/>
                  </a:schemeClr>
                </a:gs>
              </a:gsLst>
              <a:lin ang="5100000" scaled="0"/>
              <a:tileRect/>
            </a:gradFill>
            <a:ln w="12700">
              <a:noFill/>
            </a:ln>
            <a:effectLst/>
            <a:scene3d>
              <a:camera prst="orthographicFront">
                <a:rot lat="0" lon="0" rev="0"/>
              </a:camera>
              <a:lightRig rig="soft" dir="t"/>
            </a:scene3d>
            <a:sp3d extrusionH="76200" contourW="12700">
              <a:bevelT w="139700" h="139700"/>
              <a:extrusionClr>
                <a:schemeClr val="tx1"/>
              </a:extrusionClr>
              <a:contourClr>
                <a:schemeClr val="bg1">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dirty="0"/>
            </a:p>
          </p:txBody>
        </p:sp>
        <p:sp>
          <p:nvSpPr>
            <p:cNvPr id="12" name="Freeform 19"/>
            <p:cNvSpPr>
              <a:spLocks/>
            </p:cNvSpPr>
            <p:nvPr/>
          </p:nvSpPr>
          <p:spPr bwMode="auto">
            <a:xfrm rot="10800000">
              <a:off x="149923" y="165996"/>
              <a:ext cx="746491" cy="730124"/>
            </a:xfrm>
            <a:custGeom>
              <a:avLst/>
              <a:gdLst>
                <a:gd name="connsiteX0" fmla="*/ 8112 w 10179"/>
                <a:gd name="connsiteY0" fmla="*/ 10235 h 12248"/>
                <a:gd name="connsiteX1" fmla="*/ 2832 w 10179"/>
                <a:gd name="connsiteY1" fmla="*/ 11946 h 12248"/>
                <a:gd name="connsiteX2" fmla="*/ 9719 w 10179"/>
                <a:gd name="connsiteY2" fmla="*/ 11711 h 12248"/>
                <a:gd name="connsiteX3" fmla="*/ 10000 w 10179"/>
                <a:gd name="connsiteY3" fmla="*/ 2248 h 12248"/>
                <a:gd name="connsiteX4" fmla="*/ 8112 w 10179"/>
                <a:gd name="connsiteY4" fmla="*/ 10235 h 12248"/>
                <a:gd name="connsiteX0" fmla="*/ 10944 w 13011"/>
                <a:gd name="connsiteY0" fmla="*/ 10235 h 12449"/>
                <a:gd name="connsiteX1" fmla="*/ 2832 w 13011"/>
                <a:gd name="connsiteY1" fmla="*/ 12248 h 12449"/>
                <a:gd name="connsiteX2" fmla="*/ 12551 w 13011"/>
                <a:gd name="connsiteY2" fmla="*/ 11711 h 12449"/>
                <a:gd name="connsiteX3" fmla="*/ 12832 w 13011"/>
                <a:gd name="connsiteY3" fmla="*/ 2248 h 12449"/>
                <a:gd name="connsiteX4" fmla="*/ 10944 w 13011"/>
                <a:gd name="connsiteY4" fmla="*/ 10235 h 12449"/>
                <a:gd name="connsiteX0" fmla="*/ 13776 w 15915"/>
                <a:gd name="connsiteY0" fmla="*/ 10235 h 12650"/>
                <a:gd name="connsiteX1" fmla="*/ 2832 w 15915"/>
                <a:gd name="connsiteY1" fmla="*/ 12449 h 12650"/>
                <a:gd name="connsiteX2" fmla="*/ 15383 w 15915"/>
                <a:gd name="connsiteY2" fmla="*/ 11711 h 12650"/>
                <a:gd name="connsiteX3" fmla="*/ 15664 w 15915"/>
                <a:gd name="connsiteY3" fmla="*/ 2248 h 12650"/>
                <a:gd name="connsiteX4" fmla="*/ 13776 w 15915"/>
                <a:gd name="connsiteY4" fmla="*/ 10235 h 12650"/>
                <a:gd name="connsiteX0" fmla="*/ 13776 w 15915"/>
                <a:gd name="connsiteY0" fmla="*/ 10235 h 12248"/>
                <a:gd name="connsiteX1" fmla="*/ 2832 w 15915"/>
                <a:gd name="connsiteY1" fmla="*/ 11544 h 12248"/>
                <a:gd name="connsiteX2" fmla="*/ 15383 w 15915"/>
                <a:gd name="connsiteY2" fmla="*/ 11711 h 12248"/>
                <a:gd name="connsiteX3" fmla="*/ 15664 w 15915"/>
                <a:gd name="connsiteY3" fmla="*/ 2248 h 12248"/>
                <a:gd name="connsiteX4" fmla="*/ 13776 w 15915"/>
                <a:gd name="connsiteY4" fmla="*/ 10235 h 12248"/>
                <a:gd name="connsiteX0" fmla="*/ 10830 w 12897"/>
                <a:gd name="connsiteY0" fmla="*/ 10235 h 12248"/>
                <a:gd name="connsiteX1" fmla="*/ 2832 w 12897"/>
                <a:gd name="connsiteY1" fmla="*/ 11919 h 12248"/>
                <a:gd name="connsiteX2" fmla="*/ 12437 w 12897"/>
                <a:gd name="connsiteY2" fmla="*/ 11711 h 12248"/>
                <a:gd name="connsiteX3" fmla="*/ 12718 w 12897"/>
                <a:gd name="connsiteY3" fmla="*/ 2248 h 12248"/>
                <a:gd name="connsiteX4" fmla="*/ 10830 w 12897"/>
                <a:gd name="connsiteY4" fmla="*/ 10235 h 12248"/>
                <a:gd name="connsiteX0" fmla="*/ 10830 w 12897"/>
                <a:gd name="connsiteY0" fmla="*/ 10235 h 12248"/>
                <a:gd name="connsiteX1" fmla="*/ 2832 w 12897"/>
                <a:gd name="connsiteY1" fmla="*/ 11919 h 12248"/>
                <a:gd name="connsiteX2" fmla="*/ 12437 w 12897"/>
                <a:gd name="connsiteY2" fmla="*/ 11711 h 12248"/>
                <a:gd name="connsiteX3" fmla="*/ 12718 w 12897"/>
                <a:gd name="connsiteY3" fmla="*/ 2248 h 12248"/>
                <a:gd name="connsiteX4" fmla="*/ 10830 w 12897"/>
                <a:gd name="connsiteY4" fmla="*/ 10235 h 12248"/>
                <a:gd name="connsiteX0" fmla="*/ 10830 w 12897"/>
                <a:gd name="connsiteY0" fmla="*/ 10235 h 12120"/>
                <a:gd name="connsiteX1" fmla="*/ 2832 w 12897"/>
                <a:gd name="connsiteY1" fmla="*/ 11919 h 12120"/>
                <a:gd name="connsiteX2" fmla="*/ 12437 w 12897"/>
                <a:gd name="connsiteY2" fmla="*/ 11711 h 12120"/>
                <a:gd name="connsiteX3" fmla="*/ 12718 w 12897"/>
                <a:gd name="connsiteY3" fmla="*/ 2248 h 12120"/>
                <a:gd name="connsiteX4" fmla="*/ 10830 w 12897"/>
                <a:gd name="connsiteY4" fmla="*/ 10235 h 12120"/>
                <a:gd name="connsiteX0" fmla="*/ 10830 w 12897"/>
                <a:gd name="connsiteY0" fmla="*/ 10235 h 12120"/>
                <a:gd name="connsiteX1" fmla="*/ 2832 w 12897"/>
                <a:gd name="connsiteY1" fmla="*/ 11919 h 12120"/>
                <a:gd name="connsiteX2" fmla="*/ 12437 w 12897"/>
                <a:gd name="connsiteY2" fmla="*/ 11711 h 12120"/>
                <a:gd name="connsiteX3" fmla="*/ 12718 w 12897"/>
                <a:gd name="connsiteY3" fmla="*/ 2248 h 12120"/>
                <a:gd name="connsiteX4" fmla="*/ 10830 w 12897"/>
                <a:gd name="connsiteY4" fmla="*/ 10235 h 12120"/>
                <a:gd name="connsiteX0" fmla="*/ 10830 w 12897"/>
                <a:gd name="connsiteY0" fmla="*/ 10235 h 12120"/>
                <a:gd name="connsiteX1" fmla="*/ 2832 w 12897"/>
                <a:gd name="connsiteY1" fmla="*/ 11919 h 12120"/>
                <a:gd name="connsiteX2" fmla="*/ 12897 w 12897"/>
                <a:gd name="connsiteY2" fmla="*/ 11919 h 12120"/>
                <a:gd name="connsiteX3" fmla="*/ 12718 w 12897"/>
                <a:gd name="connsiteY3" fmla="*/ 2248 h 12120"/>
                <a:gd name="connsiteX4" fmla="*/ 10830 w 12897"/>
                <a:gd name="connsiteY4" fmla="*/ 10235 h 12120"/>
                <a:gd name="connsiteX0" fmla="*/ 10830 w 12897"/>
                <a:gd name="connsiteY0" fmla="*/ 7987 h 9872"/>
                <a:gd name="connsiteX1" fmla="*/ 2832 w 12897"/>
                <a:gd name="connsiteY1" fmla="*/ 9671 h 9872"/>
                <a:gd name="connsiteX2" fmla="*/ 12897 w 12897"/>
                <a:gd name="connsiteY2" fmla="*/ 9671 h 9872"/>
                <a:gd name="connsiteX3" fmla="*/ 12718 w 12897"/>
                <a:gd name="connsiteY3" fmla="*/ 0 h 9872"/>
                <a:gd name="connsiteX4" fmla="*/ 10830 w 12897"/>
                <a:gd name="connsiteY4" fmla="*/ 7987 h 9872"/>
                <a:gd name="connsiteX0" fmla="*/ 6201 w 7804"/>
                <a:gd name="connsiteY0" fmla="*/ 8091 h 10000"/>
                <a:gd name="connsiteX1" fmla="*/ 0 w 7804"/>
                <a:gd name="connsiteY1" fmla="*/ 9796 h 10000"/>
                <a:gd name="connsiteX2" fmla="*/ 7804 w 7804"/>
                <a:gd name="connsiteY2" fmla="*/ 9796 h 10000"/>
                <a:gd name="connsiteX3" fmla="*/ 7665 w 7804"/>
                <a:gd name="connsiteY3" fmla="*/ 0 h 10000"/>
                <a:gd name="connsiteX4" fmla="*/ 6201 w 7804"/>
                <a:gd name="connsiteY4" fmla="*/ 8091 h 10000"/>
                <a:gd name="connsiteX0" fmla="*/ 7946 w 10000"/>
                <a:gd name="connsiteY0" fmla="*/ 8091 h 10000"/>
                <a:gd name="connsiteX1" fmla="*/ 0 w 10000"/>
                <a:gd name="connsiteY1" fmla="*/ 9796 h 10000"/>
                <a:gd name="connsiteX2" fmla="*/ 10000 w 10000"/>
                <a:gd name="connsiteY2" fmla="*/ 9796 h 10000"/>
                <a:gd name="connsiteX3" fmla="*/ 9822 w 10000"/>
                <a:gd name="connsiteY3" fmla="*/ 0 h 10000"/>
                <a:gd name="connsiteX4" fmla="*/ 7946 w 10000"/>
                <a:gd name="connsiteY4" fmla="*/ 8091 h 10000"/>
                <a:gd name="connsiteX0" fmla="*/ 7946 w 10000"/>
                <a:gd name="connsiteY0" fmla="*/ 8091 h 10000"/>
                <a:gd name="connsiteX1" fmla="*/ 0 w 10000"/>
                <a:gd name="connsiteY1" fmla="*/ 9796 h 10000"/>
                <a:gd name="connsiteX2" fmla="*/ 10000 w 10000"/>
                <a:gd name="connsiteY2" fmla="*/ 9797 h 10000"/>
                <a:gd name="connsiteX3" fmla="*/ 9822 w 10000"/>
                <a:gd name="connsiteY3" fmla="*/ 0 h 10000"/>
                <a:gd name="connsiteX4" fmla="*/ 7946 w 10000"/>
                <a:gd name="connsiteY4" fmla="*/ 8091 h 10000"/>
                <a:gd name="connsiteX0" fmla="*/ 7946 w 10000"/>
                <a:gd name="connsiteY0" fmla="*/ 8091 h 9797"/>
                <a:gd name="connsiteX1" fmla="*/ 0 w 10000"/>
                <a:gd name="connsiteY1" fmla="*/ 9796 h 9797"/>
                <a:gd name="connsiteX2" fmla="*/ 10000 w 10000"/>
                <a:gd name="connsiteY2" fmla="*/ 9797 h 9797"/>
                <a:gd name="connsiteX3" fmla="*/ 9822 w 10000"/>
                <a:gd name="connsiteY3" fmla="*/ 0 h 9797"/>
                <a:gd name="connsiteX4" fmla="*/ 7946 w 10000"/>
                <a:gd name="connsiteY4" fmla="*/ 8091 h 9797"/>
                <a:gd name="connsiteX0" fmla="*/ 7946 w 10000"/>
                <a:gd name="connsiteY0" fmla="*/ 8259 h 10000"/>
                <a:gd name="connsiteX1" fmla="*/ 0 w 10000"/>
                <a:gd name="connsiteY1" fmla="*/ 9999 h 10000"/>
                <a:gd name="connsiteX2" fmla="*/ 10000 w 10000"/>
                <a:gd name="connsiteY2" fmla="*/ 10000 h 10000"/>
                <a:gd name="connsiteX3" fmla="*/ 9822 w 10000"/>
                <a:gd name="connsiteY3" fmla="*/ 0 h 10000"/>
                <a:gd name="connsiteX4" fmla="*/ 7946 w 10000"/>
                <a:gd name="connsiteY4" fmla="*/ 8259 h 10000"/>
                <a:gd name="connsiteX0" fmla="*/ 7946 w 10035"/>
                <a:gd name="connsiteY0" fmla="*/ 8259 h 10000"/>
                <a:gd name="connsiteX1" fmla="*/ 0 w 10035"/>
                <a:gd name="connsiteY1" fmla="*/ 9999 h 10000"/>
                <a:gd name="connsiteX2" fmla="*/ 10000 w 10035"/>
                <a:gd name="connsiteY2" fmla="*/ 10000 h 10000"/>
                <a:gd name="connsiteX3" fmla="*/ 10000 w 10035"/>
                <a:gd name="connsiteY3" fmla="*/ 0 h 10000"/>
                <a:gd name="connsiteX4" fmla="*/ 7946 w 10035"/>
                <a:gd name="connsiteY4" fmla="*/ 825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5" h="10000">
                  <a:moveTo>
                    <a:pt x="7946" y="8259"/>
                  </a:moveTo>
                  <a:cubicBezTo>
                    <a:pt x="6279" y="9925"/>
                    <a:pt x="3433" y="9728"/>
                    <a:pt x="0" y="9999"/>
                  </a:cubicBezTo>
                  <a:lnTo>
                    <a:pt x="10000" y="10000"/>
                  </a:lnTo>
                  <a:cubicBezTo>
                    <a:pt x="9962" y="6821"/>
                    <a:pt x="10035" y="2558"/>
                    <a:pt x="10000" y="0"/>
                  </a:cubicBezTo>
                  <a:cubicBezTo>
                    <a:pt x="9685" y="3196"/>
                    <a:pt x="9613" y="6593"/>
                    <a:pt x="7946" y="8259"/>
                  </a:cubicBezTo>
                  <a:close/>
                </a:path>
              </a:pathLst>
            </a:custGeom>
            <a:gradFill flip="none" rotWithShape="1">
              <a:gsLst>
                <a:gs pos="0">
                  <a:srgbClr val="299EFF">
                    <a:alpha val="22000"/>
                  </a:srgbClr>
                </a:gs>
                <a:gs pos="15000">
                  <a:srgbClr val="7DC4FF">
                    <a:alpha val="23000"/>
                  </a:srgbClr>
                </a:gs>
              </a:gsLst>
              <a:lin ang="16200000" scaled="1"/>
              <a:tileRect/>
            </a:gradFill>
            <a:ln w="9525">
              <a:noFill/>
              <a:round/>
              <a:headEnd/>
              <a:tailEnd/>
            </a:ln>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484632" y="152400"/>
            <a:ext cx="7964424" cy="981456"/>
          </a:xfrm>
        </p:spPr>
        <p:txBody>
          <a:bodyPr vert="horz" lIns="91440" tIns="45720" rIns="91440" bIns="45720" rtlCol="0" anchor="b">
            <a:noAutofit/>
          </a:bodyPr>
          <a:lstStyle>
            <a:lvl1pPr algn="l" defTabSz="914400" rtl="0" eaLnBrk="1" latinLnBrk="0" hangingPunct="1">
              <a:spcBef>
                <a:spcPct val="0"/>
              </a:spcBef>
              <a:buNone/>
              <a:defRPr lang="en-US" sz="3400" b="1" kern="1200" dirty="0">
                <a:ln>
                  <a:solidFill>
                    <a:schemeClr val="bg2">
                      <a:lumMod val="60000"/>
                      <a:lumOff val="40000"/>
                    </a:schemeClr>
                  </a:solidFill>
                </a:ln>
                <a:solidFill>
                  <a:schemeClr val="tx1"/>
                </a:solidFill>
                <a:effectLst>
                  <a:innerShdw blurRad="63500" dist="50800">
                    <a:prstClr val="black"/>
                  </a:innerShdw>
                </a:effectLst>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484632" y="1219200"/>
            <a:ext cx="7964424" cy="417576"/>
          </a:xfrm>
        </p:spPr>
        <p:txBody>
          <a:bodyPr>
            <a:noAutofit/>
          </a:bodyPr>
          <a:lstStyle>
            <a:lvl1pPr marL="0" indent="0" algn="l">
              <a:buNone/>
              <a:defRPr sz="28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Text Box 18"/>
          <p:cNvSpPr txBox="1">
            <a:spLocks noChangeArrowheads="1"/>
          </p:cNvSpPr>
          <p:nvPr/>
        </p:nvSpPr>
        <p:spPr bwMode="auto">
          <a:xfrm>
            <a:off x="1714498" y="6228559"/>
            <a:ext cx="3404650" cy="338554"/>
          </a:xfrm>
          <a:prstGeom prst="rect">
            <a:avLst/>
          </a:prstGeom>
          <a:noFill/>
          <a:ln w="12700">
            <a:noFill/>
            <a:miter lim="800000"/>
            <a:headEnd type="none" w="sm" len="sm"/>
            <a:tailEnd/>
          </a:ln>
          <a:effectLst/>
        </p:spPr>
        <p:txBody>
          <a:bodyPr wrap="none">
            <a:spAutoFit/>
          </a:bodyPr>
          <a:lstStyle/>
          <a:p>
            <a:r>
              <a:rPr lang="en-US" sz="1600" dirty="0">
                <a:solidFill>
                  <a:schemeClr val="bg2"/>
                </a:solidFill>
                <a:effectLst/>
              </a:rPr>
              <a:t>Transportation leadership you can trust.</a:t>
            </a:r>
          </a:p>
        </p:txBody>
      </p:sp>
      <p:pic>
        <p:nvPicPr>
          <p:cNvPr id="9" name="Picture 8" descr="CS_Logo_2955U_No_Tag.jpg"/>
          <p:cNvPicPr>
            <a:picLocks noChangeAspect="1"/>
          </p:cNvPicPr>
          <p:nvPr/>
        </p:nvPicPr>
        <p:blipFill>
          <a:blip r:embed="rId3" cstate="print"/>
          <a:stretch>
            <a:fillRect/>
          </a:stretch>
        </p:blipFill>
        <p:spPr>
          <a:xfrm>
            <a:off x="457200" y="6252689"/>
            <a:ext cx="1212114" cy="294839"/>
          </a:xfrm>
          <a:prstGeom prst="rect">
            <a:avLst/>
          </a:prstGeom>
          <a:effectLst/>
        </p:spPr>
      </p:pic>
      <p:sp>
        <p:nvSpPr>
          <p:cNvPr id="16" name="TextBox 15"/>
          <p:cNvSpPr txBox="1"/>
          <p:nvPr/>
        </p:nvSpPr>
        <p:spPr>
          <a:xfrm>
            <a:off x="535909" y="2169951"/>
            <a:ext cx="1039067" cy="307777"/>
          </a:xfrm>
          <a:prstGeom prst="rect">
            <a:avLst/>
          </a:prstGeom>
          <a:noFill/>
        </p:spPr>
        <p:txBody>
          <a:bodyPr wrap="none" rtlCol="0">
            <a:spAutoFit/>
          </a:bodyPr>
          <a:lstStyle/>
          <a:p>
            <a:r>
              <a:rPr lang="en-US" sz="1400" b="1" i="1" dirty="0" smtClean="0">
                <a:solidFill>
                  <a:schemeClr val="tx2"/>
                </a:solidFill>
              </a:rPr>
              <a:t>presented to</a:t>
            </a:r>
            <a:endParaRPr lang="en-US" sz="1400" b="1" i="1" dirty="0">
              <a:solidFill>
                <a:schemeClr val="tx2"/>
              </a:solidFill>
            </a:endParaRPr>
          </a:p>
        </p:txBody>
      </p:sp>
      <p:sp>
        <p:nvSpPr>
          <p:cNvPr id="17" name="TextBox 16"/>
          <p:cNvSpPr txBox="1"/>
          <p:nvPr/>
        </p:nvSpPr>
        <p:spPr>
          <a:xfrm>
            <a:off x="484632" y="3517488"/>
            <a:ext cx="3403719" cy="615553"/>
          </a:xfrm>
          <a:prstGeom prst="rect">
            <a:avLst/>
          </a:prstGeom>
          <a:noFill/>
        </p:spPr>
        <p:txBody>
          <a:bodyPr wrap="square" rtlCol="0">
            <a:spAutoFit/>
          </a:bodyPr>
          <a:lstStyle/>
          <a:p>
            <a:r>
              <a:rPr lang="en-US" sz="1400" b="1" i="1" dirty="0" smtClean="0">
                <a:solidFill>
                  <a:schemeClr val="tx2"/>
                </a:solidFill>
              </a:rPr>
              <a:t>presented by</a:t>
            </a:r>
            <a:r>
              <a:rPr lang="en-US" sz="1100" i="1" dirty="0" smtClean="0">
                <a:solidFill>
                  <a:schemeClr val="tx2"/>
                </a:solidFill>
              </a:rPr>
              <a:t/>
            </a:r>
            <a:br>
              <a:rPr lang="en-US" sz="1100" i="1" dirty="0" smtClean="0">
                <a:solidFill>
                  <a:schemeClr val="tx2"/>
                </a:solidFill>
              </a:rPr>
            </a:br>
            <a:r>
              <a:rPr lang="en-US" sz="2000" b="1" dirty="0" smtClean="0">
                <a:solidFill>
                  <a:schemeClr val="tx2"/>
                </a:solidFill>
              </a:rPr>
              <a:t>Cambridge Systematics, Inc.</a:t>
            </a:r>
            <a:endParaRPr lang="en-US" sz="2000" dirty="0"/>
          </a:p>
        </p:txBody>
      </p:sp>
      <p:sp>
        <p:nvSpPr>
          <p:cNvPr id="20" name="Text Placeholder 18"/>
          <p:cNvSpPr>
            <a:spLocks noGrp="1"/>
          </p:cNvSpPr>
          <p:nvPr>
            <p:ph type="body" sz="quarter" idx="11" hasCustomPrompt="1"/>
          </p:nvPr>
        </p:nvSpPr>
        <p:spPr>
          <a:xfrm>
            <a:off x="537138" y="5604110"/>
            <a:ext cx="3351213" cy="346075"/>
          </a:xfrm>
        </p:spPr>
        <p:txBody>
          <a:bodyPr/>
          <a:lstStyle>
            <a:lvl1pPr>
              <a:buFontTx/>
              <a:buNone/>
              <a:defRPr sz="1600" b="1">
                <a:solidFill>
                  <a:schemeClr val="tx2"/>
                </a:solidFill>
              </a:defRPr>
            </a:lvl1pPr>
          </a:lstStyle>
          <a:p>
            <a:pPr lvl="0"/>
            <a:r>
              <a:rPr lang="en-US" dirty="0" smtClean="0"/>
              <a:t>Date</a:t>
            </a:r>
            <a:endParaRPr lang="en-US" dirty="0"/>
          </a:p>
        </p:txBody>
      </p:sp>
      <p:sp>
        <p:nvSpPr>
          <p:cNvPr id="18" name="Text Placeholder 17"/>
          <p:cNvSpPr>
            <a:spLocks noGrp="1"/>
          </p:cNvSpPr>
          <p:nvPr>
            <p:ph type="body" sz="quarter" idx="12" hasCustomPrompt="1"/>
          </p:nvPr>
        </p:nvSpPr>
        <p:spPr>
          <a:xfrm>
            <a:off x="484632" y="4314531"/>
            <a:ext cx="3763809" cy="1060980"/>
          </a:xfrm>
        </p:spPr>
        <p:txBody>
          <a:bodyPr/>
          <a:lstStyle>
            <a:lvl1pPr>
              <a:buFont typeface="Arial" pitchFamily="34" charset="0"/>
              <a:buNone/>
              <a:defRPr sz="1800">
                <a:solidFill>
                  <a:schemeClr val="tx2"/>
                </a:solidFill>
              </a:defRPr>
            </a:lvl1pPr>
          </a:lstStyle>
          <a:p>
            <a:pPr lvl="0"/>
            <a:r>
              <a:rPr lang="en-US" dirty="0" smtClean="0"/>
              <a:t>Presenters name</a:t>
            </a:r>
            <a:endParaRPr lang="en-US" dirty="0"/>
          </a:p>
        </p:txBody>
      </p:sp>
    </p:spTree>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1" name="Picture 10" descr="new cover slide2.jpg"/>
          <p:cNvPicPr>
            <a:picLocks noChangeAspect="1"/>
          </p:cNvPicPr>
          <p:nvPr/>
        </p:nvPicPr>
        <p:blipFill>
          <a:blip r:embed="rId2" cstate="print"/>
          <a:stretch>
            <a:fillRect/>
          </a:stretch>
        </p:blipFill>
        <p:spPr>
          <a:xfrm>
            <a:off x="0" y="1637064"/>
            <a:ext cx="9144000" cy="4114800"/>
          </a:xfrm>
          <a:prstGeom prst="rect">
            <a:avLst/>
          </a:prstGeom>
        </p:spPr>
      </p:pic>
      <p:sp>
        <p:nvSpPr>
          <p:cNvPr id="2" name="Title 1"/>
          <p:cNvSpPr>
            <a:spLocks noGrp="1"/>
          </p:cNvSpPr>
          <p:nvPr>
            <p:ph type="ctrTitle"/>
          </p:nvPr>
        </p:nvSpPr>
        <p:spPr>
          <a:xfrm>
            <a:off x="484632" y="0"/>
            <a:ext cx="7964424" cy="892277"/>
          </a:xfrm>
        </p:spPr>
        <p:txBody>
          <a:bodyPr>
            <a:noAutofit/>
          </a:bodyPr>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a:off x="484632" y="892277"/>
            <a:ext cx="7964424" cy="744499"/>
          </a:xfrm>
        </p:spPr>
        <p:txBody>
          <a:bodyPr>
            <a:noAutofit/>
          </a:bodyPr>
          <a:lstStyle>
            <a:lvl1pPr marL="0" indent="0" algn="l">
              <a:buNone/>
              <a:defRPr sz="24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21" descr="CS_logo_BW_No tag2"/>
          <p:cNvPicPr>
            <a:picLocks noChangeAspect="1" noChangeArrowheads="1"/>
          </p:cNvPicPr>
          <p:nvPr/>
        </p:nvPicPr>
        <p:blipFill>
          <a:blip r:embed="rId3" cstate="print"/>
          <a:srcRect/>
          <a:stretch>
            <a:fillRect/>
          </a:stretch>
        </p:blipFill>
        <p:spPr bwMode="auto">
          <a:xfrm>
            <a:off x="363163" y="6177184"/>
            <a:ext cx="1690687" cy="411162"/>
          </a:xfrm>
          <a:prstGeom prst="rect">
            <a:avLst/>
          </a:prstGeom>
          <a:noFill/>
          <a:ln w="9525">
            <a:solidFill>
              <a:srgbClr val="002E56"/>
            </a:solidFill>
            <a:miter lim="800000"/>
            <a:headEnd/>
            <a:tailEnd/>
          </a:ln>
        </p:spPr>
      </p:pic>
      <p:sp>
        <p:nvSpPr>
          <p:cNvPr id="10" name="Text Box 18"/>
          <p:cNvSpPr txBox="1">
            <a:spLocks noChangeArrowheads="1"/>
          </p:cNvSpPr>
          <p:nvPr/>
        </p:nvSpPr>
        <p:spPr bwMode="auto">
          <a:xfrm>
            <a:off x="4991100" y="5761959"/>
            <a:ext cx="3844322" cy="338554"/>
          </a:xfrm>
          <a:prstGeom prst="rect">
            <a:avLst/>
          </a:prstGeom>
          <a:noFill/>
          <a:ln w="12700">
            <a:noFill/>
            <a:miter lim="800000"/>
            <a:headEnd type="none" w="sm" len="sm"/>
            <a:tailEnd/>
          </a:ln>
          <a:effectLst/>
        </p:spPr>
        <p:txBody>
          <a:bodyPr wrap="none">
            <a:spAutoFit/>
          </a:bodyPr>
          <a:lstStyle/>
          <a:p>
            <a:r>
              <a:rPr lang="en-US" sz="1600" dirty="0">
                <a:solidFill>
                  <a:schemeClr val="bg1"/>
                </a:solidFill>
              </a:rPr>
              <a:t>Transportation leadership you can trust.</a:t>
            </a:r>
          </a:p>
        </p:txBody>
      </p:sp>
      <p:sp>
        <p:nvSpPr>
          <p:cNvPr id="9" name="TextBox 8"/>
          <p:cNvSpPr txBox="1"/>
          <p:nvPr/>
        </p:nvSpPr>
        <p:spPr>
          <a:xfrm>
            <a:off x="506754" y="2153258"/>
            <a:ext cx="1468044" cy="307777"/>
          </a:xfrm>
          <a:prstGeom prst="rect">
            <a:avLst/>
          </a:prstGeom>
          <a:noFill/>
        </p:spPr>
        <p:txBody>
          <a:bodyPr wrap="square" rtlCol="0">
            <a:spAutoFit/>
          </a:bodyPr>
          <a:lstStyle/>
          <a:p>
            <a:r>
              <a:rPr lang="en-US" sz="1400" b="1" i="1" dirty="0" smtClean="0">
                <a:solidFill>
                  <a:schemeClr val="bg1"/>
                </a:solidFill>
              </a:rPr>
              <a:t>presented to</a:t>
            </a:r>
            <a:endParaRPr lang="en-US" sz="1400" b="1" i="1" dirty="0">
              <a:solidFill>
                <a:schemeClr val="bg1"/>
              </a:solidFill>
            </a:endParaRPr>
          </a:p>
        </p:txBody>
      </p:sp>
      <p:sp>
        <p:nvSpPr>
          <p:cNvPr id="13" name="Text Placeholder 12"/>
          <p:cNvSpPr>
            <a:spLocks noGrp="1"/>
          </p:cNvSpPr>
          <p:nvPr>
            <p:ph type="body" sz="quarter" idx="10" hasCustomPrompt="1"/>
          </p:nvPr>
        </p:nvSpPr>
        <p:spPr>
          <a:xfrm>
            <a:off x="506754" y="2416272"/>
            <a:ext cx="5967786" cy="857865"/>
          </a:xfrm>
        </p:spPr>
        <p:txBody>
          <a:bodyPr/>
          <a:lstStyle>
            <a:lvl1pPr>
              <a:buFontTx/>
              <a:buNone/>
              <a:defRPr b="1"/>
            </a:lvl1pPr>
          </a:lstStyle>
          <a:p>
            <a:pPr lvl="0"/>
            <a:r>
              <a:rPr lang="en-US" dirty="0" smtClean="0"/>
              <a:t>Client Name</a:t>
            </a:r>
            <a:endParaRPr lang="en-US" dirty="0"/>
          </a:p>
        </p:txBody>
      </p:sp>
      <p:sp>
        <p:nvSpPr>
          <p:cNvPr id="14" name="TextBox 13"/>
          <p:cNvSpPr txBox="1"/>
          <p:nvPr/>
        </p:nvSpPr>
        <p:spPr>
          <a:xfrm>
            <a:off x="506754" y="3465870"/>
            <a:ext cx="1270426" cy="307777"/>
          </a:xfrm>
          <a:prstGeom prst="rect">
            <a:avLst/>
          </a:prstGeom>
          <a:noFill/>
        </p:spPr>
        <p:txBody>
          <a:bodyPr wrap="square" rtlCol="0">
            <a:spAutoFit/>
          </a:bodyPr>
          <a:lstStyle/>
          <a:p>
            <a:r>
              <a:rPr lang="en-US" sz="1400" b="1" i="1" dirty="0" smtClean="0">
                <a:solidFill>
                  <a:schemeClr val="bg1"/>
                </a:solidFill>
              </a:rPr>
              <a:t>presented by</a:t>
            </a:r>
            <a:endParaRPr lang="en-US" sz="1400" b="1" i="1" dirty="0">
              <a:solidFill>
                <a:schemeClr val="bg1"/>
              </a:solidFill>
            </a:endParaRPr>
          </a:p>
        </p:txBody>
      </p:sp>
      <p:sp>
        <p:nvSpPr>
          <p:cNvPr id="15" name="TextBox 14"/>
          <p:cNvSpPr txBox="1"/>
          <p:nvPr/>
        </p:nvSpPr>
        <p:spPr>
          <a:xfrm>
            <a:off x="506754" y="3707281"/>
            <a:ext cx="4131611" cy="369332"/>
          </a:xfrm>
          <a:prstGeom prst="rect">
            <a:avLst/>
          </a:prstGeom>
          <a:noFill/>
        </p:spPr>
        <p:txBody>
          <a:bodyPr wrap="square" rtlCol="0">
            <a:spAutoFit/>
          </a:bodyPr>
          <a:lstStyle/>
          <a:p>
            <a:r>
              <a:rPr lang="en-US" sz="1800" b="1" i="0" dirty="0" smtClean="0">
                <a:solidFill>
                  <a:schemeClr val="bg1"/>
                </a:solidFill>
              </a:rPr>
              <a:t>Cambridge Systematics, Inc</a:t>
            </a:r>
            <a:r>
              <a:rPr lang="en-US" sz="1800" b="1" i="1" dirty="0" smtClean="0">
                <a:solidFill>
                  <a:schemeClr val="bg1"/>
                </a:solidFill>
              </a:rPr>
              <a:t>.</a:t>
            </a:r>
            <a:endParaRPr lang="en-US" sz="1800" b="1" i="1" dirty="0">
              <a:solidFill>
                <a:schemeClr val="bg1"/>
              </a:solidFill>
            </a:endParaRPr>
          </a:p>
        </p:txBody>
      </p:sp>
      <p:sp>
        <p:nvSpPr>
          <p:cNvPr id="17" name="Text Placeholder 16"/>
          <p:cNvSpPr>
            <a:spLocks noGrp="1"/>
          </p:cNvSpPr>
          <p:nvPr>
            <p:ph type="body" sz="quarter" idx="11" hasCustomPrompt="1"/>
          </p:nvPr>
        </p:nvSpPr>
        <p:spPr>
          <a:xfrm>
            <a:off x="506754" y="5182522"/>
            <a:ext cx="4065246" cy="538163"/>
          </a:xfrm>
        </p:spPr>
        <p:txBody>
          <a:bodyPr/>
          <a:lstStyle>
            <a:lvl1pPr>
              <a:buFontTx/>
              <a:buNone/>
              <a:defRPr sz="1600" b="1"/>
            </a:lvl1pPr>
          </a:lstStyle>
          <a:p>
            <a:pPr lvl="0"/>
            <a:r>
              <a:rPr lang="en-US" dirty="0" smtClean="0"/>
              <a:t>Date</a:t>
            </a:r>
            <a:endParaRPr lang="en-US" dirty="0"/>
          </a:p>
        </p:txBody>
      </p:sp>
      <p:sp>
        <p:nvSpPr>
          <p:cNvPr id="20" name="Text Placeholder 16"/>
          <p:cNvSpPr>
            <a:spLocks noGrp="1"/>
          </p:cNvSpPr>
          <p:nvPr>
            <p:ph type="body" sz="quarter" idx="12" hasCustomPrompt="1"/>
          </p:nvPr>
        </p:nvSpPr>
        <p:spPr>
          <a:xfrm>
            <a:off x="506754" y="4076613"/>
            <a:ext cx="4065246" cy="538163"/>
          </a:xfrm>
        </p:spPr>
        <p:txBody>
          <a:bodyPr/>
          <a:lstStyle>
            <a:lvl1pPr>
              <a:buFontTx/>
              <a:buNone/>
              <a:defRPr sz="1600" b="1"/>
            </a:lvl1pPr>
          </a:lstStyle>
          <a:p>
            <a:pPr lvl="0"/>
            <a:r>
              <a:rPr lang="en-US" dirty="0" smtClean="0"/>
              <a:t>Presenters name</a:t>
            </a:r>
            <a:endParaRPr lang="en-US" dirty="0"/>
          </a:p>
        </p:txBody>
      </p:sp>
    </p:spTree>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4632" y="0"/>
            <a:ext cx="7964424" cy="884903"/>
          </a:xfrm>
        </p:spPr>
        <p:txBody>
          <a:bodyPr>
            <a:noAutofit/>
          </a:bodyPr>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a:off x="484632" y="884903"/>
            <a:ext cx="7964424" cy="751873"/>
          </a:xfrm>
        </p:spPr>
        <p:txBody>
          <a:bodyPr>
            <a:noAutofit/>
          </a:bodyPr>
          <a:lstStyle>
            <a:lvl1pPr marL="0" indent="0" algn="l">
              <a:buNone/>
              <a:defRPr sz="24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21" descr="CS_logo_BW_No tag2"/>
          <p:cNvPicPr>
            <a:picLocks noChangeAspect="1" noChangeArrowheads="1"/>
          </p:cNvPicPr>
          <p:nvPr/>
        </p:nvPicPr>
        <p:blipFill>
          <a:blip r:embed="rId2" cstate="print"/>
          <a:srcRect/>
          <a:stretch>
            <a:fillRect/>
          </a:stretch>
        </p:blipFill>
        <p:spPr bwMode="auto">
          <a:xfrm>
            <a:off x="363163" y="6177184"/>
            <a:ext cx="1690687" cy="411162"/>
          </a:xfrm>
          <a:prstGeom prst="rect">
            <a:avLst/>
          </a:prstGeom>
          <a:noFill/>
          <a:ln w="9525">
            <a:solidFill>
              <a:srgbClr val="002E56"/>
            </a:solidFill>
            <a:miter lim="800000"/>
            <a:headEnd/>
            <a:tailEnd/>
          </a:ln>
        </p:spPr>
      </p:pic>
      <p:pic>
        <p:nvPicPr>
          <p:cNvPr id="9" name="Picture 11" descr="new cover slide3"/>
          <p:cNvPicPr>
            <a:picLocks noChangeAspect="1" noChangeArrowheads="1"/>
          </p:cNvPicPr>
          <p:nvPr/>
        </p:nvPicPr>
        <p:blipFill>
          <a:blip r:embed="rId3" cstate="print"/>
          <a:srcRect/>
          <a:stretch>
            <a:fillRect/>
          </a:stretch>
        </p:blipFill>
        <p:spPr bwMode="auto">
          <a:xfrm>
            <a:off x="0" y="1645044"/>
            <a:ext cx="9144000" cy="4114800"/>
          </a:xfrm>
          <a:prstGeom prst="rect">
            <a:avLst/>
          </a:prstGeom>
          <a:noFill/>
        </p:spPr>
      </p:pic>
      <p:sp>
        <p:nvSpPr>
          <p:cNvPr id="6" name="Text Box 18"/>
          <p:cNvSpPr txBox="1">
            <a:spLocks noChangeArrowheads="1"/>
          </p:cNvSpPr>
          <p:nvPr/>
        </p:nvSpPr>
        <p:spPr bwMode="auto">
          <a:xfrm>
            <a:off x="4991100" y="5761959"/>
            <a:ext cx="3844322" cy="338554"/>
          </a:xfrm>
          <a:prstGeom prst="rect">
            <a:avLst/>
          </a:prstGeom>
          <a:noFill/>
          <a:ln w="12700">
            <a:noFill/>
            <a:miter lim="800000"/>
            <a:headEnd type="none" w="sm" len="sm"/>
            <a:tailEnd/>
          </a:ln>
          <a:effectLst/>
        </p:spPr>
        <p:txBody>
          <a:bodyPr wrap="none">
            <a:spAutoFit/>
          </a:bodyPr>
          <a:lstStyle/>
          <a:p>
            <a:r>
              <a:rPr lang="en-US" sz="1600" dirty="0">
                <a:solidFill>
                  <a:schemeClr val="bg1"/>
                </a:solidFill>
              </a:rPr>
              <a:t>Transportation leadership you can trust.</a:t>
            </a:r>
          </a:p>
        </p:txBody>
      </p:sp>
      <p:sp>
        <p:nvSpPr>
          <p:cNvPr id="10" name="TextBox 9"/>
          <p:cNvSpPr txBox="1"/>
          <p:nvPr/>
        </p:nvSpPr>
        <p:spPr>
          <a:xfrm>
            <a:off x="506754" y="2153258"/>
            <a:ext cx="1468044" cy="307777"/>
          </a:xfrm>
          <a:prstGeom prst="rect">
            <a:avLst/>
          </a:prstGeom>
          <a:noFill/>
        </p:spPr>
        <p:txBody>
          <a:bodyPr wrap="square" rtlCol="0">
            <a:spAutoFit/>
          </a:bodyPr>
          <a:lstStyle/>
          <a:p>
            <a:r>
              <a:rPr lang="en-US" sz="1400" b="1" i="1" dirty="0" smtClean="0">
                <a:solidFill>
                  <a:schemeClr val="bg1"/>
                </a:solidFill>
              </a:rPr>
              <a:t>presented to</a:t>
            </a:r>
            <a:endParaRPr lang="en-US" sz="1400" b="1" i="1" dirty="0">
              <a:solidFill>
                <a:schemeClr val="bg1"/>
              </a:solidFill>
            </a:endParaRPr>
          </a:p>
        </p:txBody>
      </p:sp>
      <p:sp>
        <p:nvSpPr>
          <p:cNvPr id="11" name="Text Placeholder 12"/>
          <p:cNvSpPr>
            <a:spLocks noGrp="1"/>
          </p:cNvSpPr>
          <p:nvPr>
            <p:ph type="body" sz="quarter" idx="10" hasCustomPrompt="1"/>
          </p:nvPr>
        </p:nvSpPr>
        <p:spPr>
          <a:xfrm>
            <a:off x="506754" y="2416272"/>
            <a:ext cx="5967786" cy="857865"/>
          </a:xfrm>
        </p:spPr>
        <p:txBody>
          <a:bodyPr/>
          <a:lstStyle>
            <a:lvl1pPr>
              <a:buFontTx/>
              <a:buNone/>
              <a:defRPr b="1"/>
            </a:lvl1pPr>
          </a:lstStyle>
          <a:p>
            <a:pPr lvl="0"/>
            <a:r>
              <a:rPr lang="en-US" dirty="0" smtClean="0"/>
              <a:t>Client Name</a:t>
            </a:r>
            <a:endParaRPr lang="en-US" dirty="0"/>
          </a:p>
        </p:txBody>
      </p:sp>
      <p:sp>
        <p:nvSpPr>
          <p:cNvPr id="12" name="TextBox 11"/>
          <p:cNvSpPr txBox="1"/>
          <p:nvPr/>
        </p:nvSpPr>
        <p:spPr>
          <a:xfrm>
            <a:off x="506754" y="3465870"/>
            <a:ext cx="1270426" cy="307777"/>
          </a:xfrm>
          <a:prstGeom prst="rect">
            <a:avLst/>
          </a:prstGeom>
          <a:noFill/>
        </p:spPr>
        <p:txBody>
          <a:bodyPr wrap="square" rtlCol="0">
            <a:spAutoFit/>
          </a:bodyPr>
          <a:lstStyle/>
          <a:p>
            <a:r>
              <a:rPr lang="en-US" sz="1400" b="1" i="1" dirty="0" smtClean="0">
                <a:solidFill>
                  <a:schemeClr val="bg1"/>
                </a:solidFill>
              </a:rPr>
              <a:t>presented by</a:t>
            </a:r>
            <a:endParaRPr lang="en-US" sz="1400" b="1" i="1" dirty="0">
              <a:solidFill>
                <a:schemeClr val="bg1"/>
              </a:solidFill>
            </a:endParaRPr>
          </a:p>
        </p:txBody>
      </p:sp>
      <p:sp>
        <p:nvSpPr>
          <p:cNvPr id="13" name="TextBox 12"/>
          <p:cNvSpPr txBox="1"/>
          <p:nvPr/>
        </p:nvSpPr>
        <p:spPr>
          <a:xfrm>
            <a:off x="506754" y="3707281"/>
            <a:ext cx="4131611" cy="369332"/>
          </a:xfrm>
          <a:prstGeom prst="rect">
            <a:avLst/>
          </a:prstGeom>
          <a:noFill/>
        </p:spPr>
        <p:txBody>
          <a:bodyPr wrap="square" rtlCol="0">
            <a:spAutoFit/>
          </a:bodyPr>
          <a:lstStyle/>
          <a:p>
            <a:r>
              <a:rPr lang="en-US" sz="1800" b="1" i="0" dirty="0" smtClean="0">
                <a:solidFill>
                  <a:schemeClr val="bg1"/>
                </a:solidFill>
              </a:rPr>
              <a:t>Cambridge Systematics, Inc</a:t>
            </a:r>
            <a:r>
              <a:rPr lang="en-US" sz="1800" b="1" i="1" dirty="0" smtClean="0">
                <a:solidFill>
                  <a:schemeClr val="bg1"/>
                </a:solidFill>
              </a:rPr>
              <a:t>.</a:t>
            </a:r>
            <a:endParaRPr lang="en-US" sz="1800" b="1" i="1" dirty="0">
              <a:solidFill>
                <a:schemeClr val="bg1"/>
              </a:solidFill>
            </a:endParaRPr>
          </a:p>
        </p:txBody>
      </p:sp>
      <p:sp>
        <p:nvSpPr>
          <p:cNvPr id="14" name="Text Placeholder 16"/>
          <p:cNvSpPr>
            <a:spLocks noGrp="1"/>
          </p:cNvSpPr>
          <p:nvPr>
            <p:ph type="body" sz="quarter" idx="11" hasCustomPrompt="1"/>
          </p:nvPr>
        </p:nvSpPr>
        <p:spPr>
          <a:xfrm>
            <a:off x="506754" y="5182522"/>
            <a:ext cx="4065246" cy="538163"/>
          </a:xfrm>
        </p:spPr>
        <p:txBody>
          <a:bodyPr/>
          <a:lstStyle>
            <a:lvl1pPr>
              <a:buFontTx/>
              <a:buNone/>
              <a:defRPr sz="1600" b="1"/>
            </a:lvl1pPr>
          </a:lstStyle>
          <a:p>
            <a:pPr lvl="0"/>
            <a:r>
              <a:rPr lang="en-US" dirty="0" smtClean="0"/>
              <a:t>Date</a:t>
            </a:r>
            <a:endParaRPr lang="en-US" dirty="0"/>
          </a:p>
        </p:txBody>
      </p:sp>
      <p:sp>
        <p:nvSpPr>
          <p:cNvPr id="16" name="Text Placeholder 16"/>
          <p:cNvSpPr>
            <a:spLocks noGrp="1"/>
          </p:cNvSpPr>
          <p:nvPr>
            <p:ph type="body" sz="quarter" idx="12" hasCustomPrompt="1"/>
          </p:nvPr>
        </p:nvSpPr>
        <p:spPr>
          <a:xfrm>
            <a:off x="506754" y="4076613"/>
            <a:ext cx="4065246" cy="538163"/>
          </a:xfrm>
        </p:spPr>
        <p:txBody>
          <a:bodyPr/>
          <a:lstStyle>
            <a:lvl1pPr>
              <a:buFontTx/>
              <a:buNone/>
              <a:defRPr sz="1600" b="1"/>
            </a:lvl1pPr>
          </a:lstStyle>
          <a:p>
            <a:pPr lvl="0"/>
            <a:r>
              <a:rPr lang="en-US" dirty="0" smtClean="0"/>
              <a:t>Presenters name</a:t>
            </a:r>
            <a:endParaRPr lang="en-US" dirty="0"/>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4632" y="0"/>
            <a:ext cx="7964424" cy="877529"/>
          </a:xfrm>
        </p:spPr>
        <p:txBody>
          <a:bodyPr>
            <a:noAutofit/>
          </a:bodyPr>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a:off x="484632" y="877529"/>
            <a:ext cx="7964424" cy="759247"/>
          </a:xfrm>
        </p:spPr>
        <p:txBody>
          <a:bodyPr>
            <a:noAutofit/>
          </a:bodyPr>
          <a:lstStyle>
            <a:lvl1pPr marL="0" indent="0" algn="l">
              <a:buNone/>
              <a:defRPr sz="24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21" descr="CS_logo_BW_No tag2"/>
          <p:cNvPicPr>
            <a:picLocks noChangeAspect="1" noChangeArrowheads="1"/>
          </p:cNvPicPr>
          <p:nvPr/>
        </p:nvPicPr>
        <p:blipFill>
          <a:blip r:embed="rId2" cstate="print"/>
          <a:srcRect/>
          <a:stretch>
            <a:fillRect/>
          </a:stretch>
        </p:blipFill>
        <p:spPr bwMode="auto">
          <a:xfrm>
            <a:off x="363163" y="6177184"/>
            <a:ext cx="1690687" cy="411162"/>
          </a:xfrm>
          <a:prstGeom prst="rect">
            <a:avLst/>
          </a:prstGeom>
          <a:noFill/>
          <a:ln w="9525">
            <a:solidFill>
              <a:srgbClr val="002E56"/>
            </a:solidFill>
            <a:miter lim="800000"/>
            <a:headEnd/>
            <a:tailEnd/>
          </a:ln>
        </p:spPr>
      </p:pic>
      <p:pic>
        <p:nvPicPr>
          <p:cNvPr id="9" name="Picture 11" descr="new cover slide4"/>
          <p:cNvPicPr>
            <a:picLocks noChangeAspect="1" noChangeArrowheads="1"/>
          </p:cNvPicPr>
          <p:nvPr/>
        </p:nvPicPr>
        <p:blipFill>
          <a:blip r:embed="rId3" cstate="print"/>
          <a:srcRect/>
          <a:stretch>
            <a:fillRect/>
          </a:stretch>
        </p:blipFill>
        <p:spPr bwMode="auto">
          <a:xfrm>
            <a:off x="0" y="1636776"/>
            <a:ext cx="9144000" cy="4114800"/>
          </a:xfrm>
          <a:prstGeom prst="rect">
            <a:avLst/>
          </a:prstGeom>
          <a:noFill/>
        </p:spPr>
      </p:pic>
      <p:sp>
        <p:nvSpPr>
          <p:cNvPr id="6" name="Text Box 18"/>
          <p:cNvSpPr txBox="1">
            <a:spLocks noChangeArrowheads="1"/>
          </p:cNvSpPr>
          <p:nvPr/>
        </p:nvSpPr>
        <p:spPr bwMode="auto">
          <a:xfrm>
            <a:off x="4991100" y="5761959"/>
            <a:ext cx="3844322" cy="338554"/>
          </a:xfrm>
          <a:prstGeom prst="rect">
            <a:avLst/>
          </a:prstGeom>
          <a:noFill/>
          <a:ln w="12700">
            <a:noFill/>
            <a:miter lim="800000"/>
            <a:headEnd type="none" w="sm" len="sm"/>
            <a:tailEnd/>
          </a:ln>
          <a:effectLst/>
        </p:spPr>
        <p:txBody>
          <a:bodyPr wrap="none">
            <a:spAutoFit/>
          </a:bodyPr>
          <a:lstStyle/>
          <a:p>
            <a:r>
              <a:rPr lang="en-US" sz="1600" dirty="0">
                <a:solidFill>
                  <a:schemeClr val="bg1"/>
                </a:solidFill>
              </a:rPr>
              <a:t>Transportation leadership you can trust.</a:t>
            </a:r>
          </a:p>
        </p:txBody>
      </p:sp>
      <p:sp>
        <p:nvSpPr>
          <p:cNvPr id="10" name="TextBox 9"/>
          <p:cNvSpPr txBox="1"/>
          <p:nvPr/>
        </p:nvSpPr>
        <p:spPr>
          <a:xfrm>
            <a:off x="506754" y="2153258"/>
            <a:ext cx="1468044" cy="307777"/>
          </a:xfrm>
          <a:prstGeom prst="rect">
            <a:avLst/>
          </a:prstGeom>
          <a:noFill/>
        </p:spPr>
        <p:txBody>
          <a:bodyPr wrap="square" rtlCol="0">
            <a:spAutoFit/>
          </a:bodyPr>
          <a:lstStyle/>
          <a:p>
            <a:r>
              <a:rPr lang="en-US" sz="1400" b="1" i="1" dirty="0" smtClean="0">
                <a:solidFill>
                  <a:schemeClr val="bg1"/>
                </a:solidFill>
              </a:rPr>
              <a:t>presented to</a:t>
            </a:r>
            <a:endParaRPr lang="en-US" sz="1400" b="1" i="1" dirty="0">
              <a:solidFill>
                <a:schemeClr val="bg1"/>
              </a:solidFill>
            </a:endParaRPr>
          </a:p>
        </p:txBody>
      </p:sp>
      <p:sp>
        <p:nvSpPr>
          <p:cNvPr id="11" name="Text Placeholder 12"/>
          <p:cNvSpPr>
            <a:spLocks noGrp="1"/>
          </p:cNvSpPr>
          <p:nvPr>
            <p:ph type="body" sz="quarter" idx="10" hasCustomPrompt="1"/>
          </p:nvPr>
        </p:nvSpPr>
        <p:spPr>
          <a:xfrm>
            <a:off x="506754" y="2416272"/>
            <a:ext cx="5967786" cy="857865"/>
          </a:xfrm>
        </p:spPr>
        <p:txBody>
          <a:bodyPr/>
          <a:lstStyle>
            <a:lvl1pPr>
              <a:buFontTx/>
              <a:buNone/>
              <a:defRPr b="1"/>
            </a:lvl1pPr>
          </a:lstStyle>
          <a:p>
            <a:pPr lvl="0"/>
            <a:r>
              <a:rPr lang="en-US" dirty="0" smtClean="0"/>
              <a:t>Client Name</a:t>
            </a:r>
            <a:endParaRPr lang="en-US" dirty="0"/>
          </a:p>
        </p:txBody>
      </p:sp>
      <p:sp>
        <p:nvSpPr>
          <p:cNvPr id="12" name="TextBox 11"/>
          <p:cNvSpPr txBox="1"/>
          <p:nvPr/>
        </p:nvSpPr>
        <p:spPr>
          <a:xfrm>
            <a:off x="506754" y="3465870"/>
            <a:ext cx="1270426" cy="307777"/>
          </a:xfrm>
          <a:prstGeom prst="rect">
            <a:avLst/>
          </a:prstGeom>
          <a:noFill/>
        </p:spPr>
        <p:txBody>
          <a:bodyPr wrap="square" rtlCol="0">
            <a:spAutoFit/>
          </a:bodyPr>
          <a:lstStyle/>
          <a:p>
            <a:r>
              <a:rPr lang="en-US" sz="1400" b="1" i="1" dirty="0" smtClean="0">
                <a:solidFill>
                  <a:schemeClr val="bg1"/>
                </a:solidFill>
              </a:rPr>
              <a:t>presented by</a:t>
            </a:r>
            <a:endParaRPr lang="en-US" sz="1400" b="1" i="1" dirty="0">
              <a:solidFill>
                <a:schemeClr val="bg1"/>
              </a:solidFill>
            </a:endParaRPr>
          </a:p>
        </p:txBody>
      </p:sp>
      <p:sp>
        <p:nvSpPr>
          <p:cNvPr id="13" name="TextBox 12"/>
          <p:cNvSpPr txBox="1"/>
          <p:nvPr/>
        </p:nvSpPr>
        <p:spPr>
          <a:xfrm>
            <a:off x="506754" y="3707281"/>
            <a:ext cx="4131611" cy="369332"/>
          </a:xfrm>
          <a:prstGeom prst="rect">
            <a:avLst/>
          </a:prstGeom>
          <a:noFill/>
        </p:spPr>
        <p:txBody>
          <a:bodyPr wrap="square" rtlCol="0">
            <a:spAutoFit/>
          </a:bodyPr>
          <a:lstStyle/>
          <a:p>
            <a:r>
              <a:rPr lang="en-US" sz="1800" b="1" i="0" dirty="0" smtClean="0">
                <a:solidFill>
                  <a:schemeClr val="bg1"/>
                </a:solidFill>
              </a:rPr>
              <a:t>Cambridge Systematics, Inc</a:t>
            </a:r>
            <a:r>
              <a:rPr lang="en-US" sz="1800" b="1" i="1" dirty="0" smtClean="0">
                <a:solidFill>
                  <a:schemeClr val="bg1"/>
                </a:solidFill>
              </a:rPr>
              <a:t>.</a:t>
            </a:r>
            <a:endParaRPr lang="en-US" sz="1800" b="1" i="1" dirty="0">
              <a:solidFill>
                <a:schemeClr val="bg1"/>
              </a:solidFill>
            </a:endParaRPr>
          </a:p>
        </p:txBody>
      </p:sp>
      <p:sp>
        <p:nvSpPr>
          <p:cNvPr id="14" name="Text Placeholder 16"/>
          <p:cNvSpPr>
            <a:spLocks noGrp="1"/>
          </p:cNvSpPr>
          <p:nvPr>
            <p:ph type="body" sz="quarter" idx="11" hasCustomPrompt="1"/>
          </p:nvPr>
        </p:nvSpPr>
        <p:spPr>
          <a:xfrm>
            <a:off x="506754" y="5182522"/>
            <a:ext cx="4065246" cy="538163"/>
          </a:xfrm>
        </p:spPr>
        <p:txBody>
          <a:bodyPr/>
          <a:lstStyle>
            <a:lvl1pPr>
              <a:buFontTx/>
              <a:buNone/>
              <a:defRPr sz="1600" b="1"/>
            </a:lvl1pPr>
          </a:lstStyle>
          <a:p>
            <a:pPr lvl="0"/>
            <a:r>
              <a:rPr lang="en-US" dirty="0" smtClean="0"/>
              <a:t>Date</a:t>
            </a:r>
            <a:endParaRPr lang="en-US" dirty="0"/>
          </a:p>
        </p:txBody>
      </p:sp>
      <p:sp>
        <p:nvSpPr>
          <p:cNvPr id="16" name="Text Placeholder 16"/>
          <p:cNvSpPr>
            <a:spLocks noGrp="1"/>
          </p:cNvSpPr>
          <p:nvPr>
            <p:ph type="body" sz="quarter" idx="12" hasCustomPrompt="1"/>
          </p:nvPr>
        </p:nvSpPr>
        <p:spPr>
          <a:xfrm>
            <a:off x="506754" y="4076613"/>
            <a:ext cx="4065246" cy="538163"/>
          </a:xfrm>
        </p:spPr>
        <p:txBody>
          <a:bodyPr/>
          <a:lstStyle>
            <a:lvl1pPr>
              <a:buFontTx/>
              <a:buNone/>
              <a:defRPr sz="1600" b="1"/>
            </a:lvl1pPr>
          </a:lstStyle>
          <a:p>
            <a:pPr lvl="0"/>
            <a:r>
              <a:rPr lang="en-US" dirty="0" smtClean="0"/>
              <a:t>Presenters name</a:t>
            </a:r>
            <a:endParaRPr lang="en-US" dirty="0"/>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4632" y="0"/>
            <a:ext cx="7964424" cy="870155"/>
          </a:xfrm>
        </p:spPr>
        <p:txBody>
          <a:bodyPr>
            <a:noAutofit/>
          </a:bodyPr>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a:off x="484632" y="870155"/>
            <a:ext cx="7964424" cy="766621"/>
          </a:xfrm>
        </p:spPr>
        <p:txBody>
          <a:bodyPr>
            <a:noAutofit/>
          </a:bodyPr>
          <a:lstStyle>
            <a:lvl1pPr marL="0" indent="0" algn="l">
              <a:buNone/>
              <a:defRPr sz="24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21" descr="CS_logo_BW_No tag2"/>
          <p:cNvPicPr>
            <a:picLocks noChangeAspect="1" noChangeArrowheads="1"/>
          </p:cNvPicPr>
          <p:nvPr/>
        </p:nvPicPr>
        <p:blipFill>
          <a:blip r:embed="rId2" cstate="print"/>
          <a:srcRect/>
          <a:stretch>
            <a:fillRect/>
          </a:stretch>
        </p:blipFill>
        <p:spPr bwMode="auto">
          <a:xfrm>
            <a:off x="363163" y="6177184"/>
            <a:ext cx="1690687" cy="411162"/>
          </a:xfrm>
          <a:prstGeom prst="rect">
            <a:avLst/>
          </a:prstGeom>
          <a:noFill/>
          <a:ln w="9525">
            <a:solidFill>
              <a:srgbClr val="002E56"/>
            </a:solidFill>
            <a:miter lim="800000"/>
            <a:headEnd/>
            <a:tailEnd/>
          </a:ln>
        </p:spPr>
      </p:pic>
      <p:pic>
        <p:nvPicPr>
          <p:cNvPr id="5" name="Picture 12" descr="Envrinoment_Final"/>
          <p:cNvPicPr>
            <a:picLocks noChangeAspect="1" noChangeArrowheads="1"/>
          </p:cNvPicPr>
          <p:nvPr/>
        </p:nvPicPr>
        <p:blipFill>
          <a:blip r:embed="rId3" cstate="print">
            <a:lum bright="-18000" contrast="6000"/>
          </a:blip>
          <a:srcRect b="10596"/>
          <a:stretch>
            <a:fillRect/>
          </a:stretch>
        </p:blipFill>
        <p:spPr bwMode="auto">
          <a:xfrm>
            <a:off x="0" y="1649413"/>
            <a:ext cx="9144000" cy="4083050"/>
          </a:xfrm>
          <a:prstGeom prst="rect">
            <a:avLst/>
          </a:prstGeom>
          <a:noFill/>
        </p:spPr>
      </p:pic>
      <p:pic>
        <p:nvPicPr>
          <p:cNvPr id="6" name="Picture 13" descr="35 year Sustain Logo_Outlines copy"/>
          <p:cNvPicPr>
            <a:picLocks noChangeAspect="1" noChangeArrowheads="1"/>
          </p:cNvPicPr>
          <p:nvPr/>
        </p:nvPicPr>
        <p:blipFill>
          <a:blip r:embed="rId4" cstate="print"/>
          <a:srcRect/>
          <a:stretch>
            <a:fillRect/>
          </a:stretch>
        </p:blipFill>
        <p:spPr bwMode="auto">
          <a:xfrm>
            <a:off x="7448550" y="1866900"/>
            <a:ext cx="1181100" cy="1181100"/>
          </a:xfrm>
          <a:prstGeom prst="rect">
            <a:avLst/>
          </a:prstGeom>
          <a:noFill/>
        </p:spPr>
      </p:pic>
      <p:sp>
        <p:nvSpPr>
          <p:cNvPr id="8" name="Text Box 18"/>
          <p:cNvSpPr txBox="1">
            <a:spLocks noChangeArrowheads="1"/>
          </p:cNvSpPr>
          <p:nvPr/>
        </p:nvSpPr>
        <p:spPr bwMode="auto">
          <a:xfrm>
            <a:off x="4991100" y="5732463"/>
            <a:ext cx="3844322" cy="338554"/>
          </a:xfrm>
          <a:prstGeom prst="rect">
            <a:avLst/>
          </a:prstGeom>
          <a:noFill/>
          <a:ln w="12700">
            <a:noFill/>
            <a:miter lim="800000"/>
            <a:headEnd type="none" w="sm" len="sm"/>
            <a:tailEnd/>
          </a:ln>
          <a:effectLst/>
        </p:spPr>
        <p:txBody>
          <a:bodyPr wrap="none">
            <a:spAutoFit/>
          </a:bodyPr>
          <a:lstStyle/>
          <a:p>
            <a:r>
              <a:rPr lang="en-US" sz="1600" dirty="0">
                <a:solidFill>
                  <a:schemeClr val="bg1"/>
                </a:solidFill>
              </a:rPr>
              <a:t>Transportation leadership you can trust.</a:t>
            </a:r>
          </a:p>
        </p:txBody>
      </p:sp>
      <p:sp>
        <p:nvSpPr>
          <p:cNvPr id="10" name="TextBox 9"/>
          <p:cNvSpPr txBox="1"/>
          <p:nvPr/>
        </p:nvSpPr>
        <p:spPr>
          <a:xfrm>
            <a:off x="506754" y="2153258"/>
            <a:ext cx="1468044" cy="307777"/>
          </a:xfrm>
          <a:prstGeom prst="rect">
            <a:avLst/>
          </a:prstGeom>
          <a:noFill/>
        </p:spPr>
        <p:txBody>
          <a:bodyPr wrap="square" rtlCol="0">
            <a:spAutoFit/>
          </a:bodyPr>
          <a:lstStyle/>
          <a:p>
            <a:r>
              <a:rPr lang="en-US" sz="1400" b="1" i="1" dirty="0" smtClean="0">
                <a:solidFill>
                  <a:schemeClr val="bg1"/>
                </a:solidFill>
              </a:rPr>
              <a:t>presented to</a:t>
            </a:r>
            <a:endParaRPr lang="en-US" sz="1400" b="1" i="1" dirty="0">
              <a:solidFill>
                <a:schemeClr val="bg1"/>
              </a:solidFill>
            </a:endParaRPr>
          </a:p>
        </p:txBody>
      </p:sp>
      <p:sp>
        <p:nvSpPr>
          <p:cNvPr id="11" name="Text Placeholder 12"/>
          <p:cNvSpPr>
            <a:spLocks noGrp="1"/>
          </p:cNvSpPr>
          <p:nvPr>
            <p:ph type="body" sz="quarter" idx="10" hasCustomPrompt="1"/>
          </p:nvPr>
        </p:nvSpPr>
        <p:spPr>
          <a:xfrm>
            <a:off x="506754" y="2416272"/>
            <a:ext cx="5967786" cy="857865"/>
          </a:xfrm>
        </p:spPr>
        <p:txBody>
          <a:bodyPr/>
          <a:lstStyle>
            <a:lvl1pPr>
              <a:buFontTx/>
              <a:buNone/>
              <a:defRPr b="1"/>
            </a:lvl1pPr>
          </a:lstStyle>
          <a:p>
            <a:pPr lvl="0"/>
            <a:r>
              <a:rPr lang="en-US" dirty="0" smtClean="0"/>
              <a:t>Client Name</a:t>
            </a:r>
            <a:endParaRPr lang="en-US" dirty="0"/>
          </a:p>
        </p:txBody>
      </p:sp>
      <p:sp>
        <p:nvSpPr>
          <p:cNvPr id="12" name="TextBox 11"/>
          <p:cNvSpPr txBox="1"/>
          <p:nvPr/>
        </p:nvSpPr>
        <p:spPr>
          <a:xfrm>
            <a:off x="506754" y="3465870"/>
            <a:ext cx="1270426" cy="307777"/>
          </a:xfrm>
          <a:prstGeom prst="rect">
            <a:avLst/>
          </a:prstGeom>
          <a:noFill/>
        </p:spPr>
        <p:txBody>
          <a:bodyPr wrap="square" rtlCol="0">
            <a:spAutoFit/>
          </a:bodyPr>
          <a:lstStyle/>
          <a:p>
            <a:r>
              <a:rPr lang="en-US" sz="1400" b="1" i="1" dirty="0" smtClean="0">
                <a:solidFill>
                  <a:schemeClr val="bg1"/>
                </a:solidFill>
              </a:rPr>
              <a:t>presented by</a:t>
            </a:r>
            <a:endParaRPr lang="en-US" sz="1400" b="1" i="1" dirty="0">
              <a:solidFill>
                <a:schemeClr val="bg1"/>
              </a:solidFill>
            </a:endParaRPr>
          </a:p>
        </p:txBody>
      </p:sp>
      <p:sp>
        <p:nvSpPr>
          <p:cNvPr id="13" name="TextBox 12"/>
          <p:cNvSpPr txBox="1"/>
          <p:nvPr/>
        </p:nvSpPr>
        <p:spPr>
          <a:xfrm>
            <a:off x="506754" y="3707281"/>
            <a:ext cx="4131611" cy="369332"/>
          </a:xfrm>
          <a:prstGeom prst="rect">
            <a:avLst/>
          </a:prstGeom>
          <a:noFill/>
        </p:spPr>
        <p:txBody>
          <a:bodyPr wrap="square" rtlCol="0">
            <a:spAutoFit/>
          </a:bodyPr>
          <a:lstStyle/>
          <a:p>
            <a:r>
              <a:rPr lang="en-US" sz="1800" b="1" i="0" dirty="0" smtClean="0">
                <a:solidFill>
                  <a:schemeClr val="bg1"/>
                </a:solidFill>
              </a:rPr>
              <a:t>Cambridge Systematics, Inc</a:t>
            </a:r>
            <a:r>
              <a:rPr lang="en-US" sz="1800" b="1" i="1" dirty="0" smtClean="0">
                <a:solidFill>
                  <a:schemeClr val="bg1"/>
                </a:solidFill>
              </a:rPr>
              <a:t>.</a:t>
            </a:r>
            <a:endParaRPr lang="en-US" sz="1800" b="1" i="1" dirty="0">
              <a:solidFill>
                <a:schemeClr val="bg1"/>
              </a:solidFill>
            </a:endParaRPr>
          </a:p>
        </p:txBody>
      </p:sp>
      <p:sp>
        <p:nvSpPr>
          <p:cNvPr id="14" name="Text Placeholder 16"/>
          <p:cNvSpPr>
            <a:spLocks noGrp="1"/>
          </p:cNvSpPr>
          <p:nvPr>
            <p:ph type="body" sz="quarter" idx="11" hasCustomPrompt="1"/>
          </p:nvPr>
        </p:nvSpPr>
        <p:spPr>
          <a:xfrm>
            <a:off x="506754" y="5154386"/>
            <a:ext cx="4065246" cy="538163"/>
          </a:xfrm>
        </p:spPr>
        <p:txBody>
          <a:bodyPr/>
          <a:lstStyle>
            <a:lvl1pPr>
              <a:buFontTx/>
              <a:buNone/>
              <a:defRPr sz="1600" b="1"/>
            </a:lvl1pPr>
          </a:lstStyle>
          <a:p>
            <a:pPr lvl="0"/>
            <a:r>
              <a:rPr lang="en-US" dirty="0" smtClean="0"/>
              <a:t>Date</a:t>
            </a:r>
            <a:endParaRPr lang="en-US" dirty="0"/>
          </a:p>
        </p:txBody>
      </p:sp>
      <p:sp>
        <p:nvSpPr>
          <p:cNvPr id="16" name="Text Placeholder 16"/>
          <p:cNvSpPr>
            <a:spLocks noGrp="1"/>
          </p:cNvSpPr>
          <p:nvPr>
            <p:ph type="body" sz="quarter" idx="12" hasCustomPrompt="1"/>
          </p:nvPr>
        </p:nvSpPr>
        <p:spPr>
          <a:xfrm>
            <a:off x="506754" y="4076613"/>
            <a:ext cx="4065246" cy="538163"/>
          </a:xfrm>
        </p:spPr>
        <p:txBody>
          <a:bodyPr/>
          <a:lstStyle>
            <a:lvl1pPr>
              <a:buFontTx/>
              <a:buNone/>
              <a:defRPr sz="1600" b="1"/>
            </a:lvl1pPr>
          </a:lstStyle>
          <a:p>
            <a:pPr lvl="0"/>
            <a:r>
              <a:rPr lang="en-US" dirty="0" smtClean="0"/>
              <a:t>Presenters name</a:t>
            </a:r>
            <a:endParaRPr lang="en-US" dirty="0"/>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2pPr>
              <a:buClr>
                <a:schemeClr val="tx2"/>
              </a:buCl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7D3658A7-9865-4992-B0E6-7E801D7B1546}" type="slidenum">
              <a:rPr lang="en-US" smtClean="0"/>
              <a:pPr/>
              <a:t>‹#›</a:t>
            </a:fld>
            <a:endParaRPr lang="en-US" dirty="0"/>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4" name="Picture 3" descr="ddivider1"/>
          <p:cNvPicPr>
            <a:picLocks noChangeAspect="1" noChangeArrowheads="1"/>
          </p:cNvPicPr>
          <p:nvPr/>
        </p:nvPicPr>
        <p:blipFill>
          <a:blip r:embed="rId2" cstate="print"/>
          <a:srcRect/>
          <a:stretch>
            <a:fillRect/>
          </a:stretch>
        </p:blipFill>
        <p:spPr bwMode="auto">
          <a:xfrm>
            <a:off x="0" y="1828800"/>
            <a:ext cx="9144000" cy="3200400"/>
          </a:xfrm>
          <a:prstGeom prst="rect">
            <a:avLst/>
          </a:prstGeom>
          <a:noFill/>
        </p:spPr>
      </p:pic>
      <p:sp>
        <p:nvSpPr>
          <p:cNvPr id="2" name="Title 1"/>
          <p:cNvSpPr>
            <a:spLocks noGrp="1"/>
          </p:cNvSpPr>
          <p:nvPr>
            <p:ph type="title"/>
          </p:nvPr>
        </p:nvSpPr>
        <p:spPr>
          <a:xfrm>
            <a:off x="685800" y="2747963"/>
            <a:ext cx="7772400" cy="1362075"/>
          </a:xfrm>
        </p:spPr>
        <p:txBody>
          <a:bodyPr anchor="ctr" anchorCtr="0"/>
          <a:lstStyle>
            <a:lvl1pPr algn="ctr">
              <a:defRPr sz="3600" b="1" cap="none" baseline="0"/>
            </a:lvl1pPr>
          </a:lstStyle>
          <a:p>
            <a:r>
              <a:rPr lang="en-US" smtClean="0"/>
              <a:t>Click to edit Master title style</a:t>
            </a:r>
            <a:endParaRPr lang="en-US" dirty="0"/>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7D3658A7-9865-4992-B0E6-7E801D7B1546}" type="slidenum">
              <a:rPr lang="en-US" smtClean="0"/>
              <a:pPr/>
              <a:t>‹#›</a:t>
            </a:fld>
            <a:endParaRPr lang="en-US" dirty="0"/>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7D3658A7-9865-4992-B0E6-7E801D7B1546}" type="slidenum">
              <a:rPr lang="en-US" smtClean="0"/>
              <a:pPr/>
              <a:t>‹#›</a:t>
            </a:fld>
            <a:endParaRPr lang="en-US" dirty="0"/>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3658A7-9865-4992-B0E6-7E801D7B1546}" type="slidenum">
              <a:rPr lang="en-US" smtClean="0"/>
              <a:pPr/>
              <a:t>‹#›</a:t>
            </a:fld>
            <a:endParaRPr lang="en-US" dirty="0"/>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D3658A7-9865-4992-B0E6-7E801D7B1546}" type="slidenum">
              <a:rPr lang="en-US" smtClean="0"/>
              <a:pPr/>
              <a:t>‹#›</a:t>
            </a:fld>
            <a:endParaRPr lang="en-US" dirty="0"/>
          </a:p>
        </p:txBody>
      </p:sp>
      <p:sp>
        <p:nvSpPr>
          <p:cNvPr id="2" name="Title 1"/>
          <p:cNvSpPr>
            <a:spLocks noGrp="1"/>
          </p:cNvSpPr>
          <p:nvPr>
            <p:ph type="title"/>
          </p:nvPr>
        </p:nvSpPr>
        <p:spPr>
          <a:xfrm>
            <a:off x="457200" y="2816938"/>
            <a:ext cx="8229600" cy="1240094"/>
          </a:xfrm>
        </p:spPr>
        <p:txBody>
          <a:bodyPr anchor="ctr"/>
          <a:lstStyle>
            <a:lvl1pPr algn="ctr">
              <a:defRPr/>
            </a:lvl1pPr>
          </a:lstStyle>
          <a:p>
            <a:r>
              <a:rPr lang="en-US" smtClean="0"/>
              <a:t>Click to edit Master title style</a:t>
            </a:r>
            <a:endParaRPr lang="en-US" dirty="0"/>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20" name="Picture 19" descr="cargo_1.png"/>
          <p:cNvPicPr>
            <a:picLocks noChangeAspect="1"/>
          </p:cNvPicPr>
          <p:nvPr/>
        </p:nvPicPr>
        <p:blipFill>
          <a:blip r:embed="rId2" cstate="print"/>
          <a:stretch>
            <a:fillRect/>
          </a:stretch>
        </p:blipFill>
        <p:spPr>
          <a:xfrm rot="587254">
            <a:off x="5571172" y="3446333"/>
            <a:ext cx="3147333" cy="21109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descr="truck1_1.png"/>
          <p:cNvPicPr>
            <a:picLocks noChangeAspect="1"/>
          </p:cNvPicPr>
          <p:nvPr/>
        </p:nvPicPr>
        <p:blipFill>
          <a:blip r:embed="rId3" cstate="print"/>
          <a:stretch>
            <a:fillRect/>
          </a:stretch>
        </p:blipFill>
        <p:spPr>
          <a:xfrm rot="21446149">
            <a:off x="5545327" y="1778405"/>
            <a:ext cx="2911092" cy="19508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descr="truck2_1.png"/>
          <p:cNvPicPr>
            <a:picLocks noChangeAspect="1"/>
          </p:cNvPicPr>
          <p:nvPr/>
        </p:nvPicPr>
        <p:blipFill>
          <a:blip r:embed="rId4" cstate="print"/>
          <a:stretch>
            <a:fillRect/>
          </a:stretch>
        </p:blipFill>
        <p:spPr>
          <a:xfrm>
            <a:off x="4251158" y="2661769"/>
            <a:ext cx="3391194" cy="22633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4" name="Group 13"/>
          <p:cNvGrpSpPr/>
          <p:nvPr/>
        </p:nvGrpSpPr>
        <p:grpSpPr>
          <a:xfrm>
            <a:off x="0" y="0"/>
            <a:ext cx="9144000" cy="1219200"/>
            <a:chOff x="0" y="0"/>
            <a:chExt cx="9144000" cy="1219200"/>
          </a:xfrm>
        </p:grpSpPr>
        <p:sp>
          <p:nvSpPr>
            <p:cNvPr id="15" name="Rectangle 14"/>
            <p:cNvSpPr/>
            <p:nvPr/>
          </p:nvSpPr>
          <p:spPr>
            <a:xfrm>
              <a:off x="0" y="0"/>
              <a:ext cx="9144000" cy="1219200"/>
            </a:xfrm>
            <a:prstGeom prst="rect">
              <a:avLst/>
            </a:prstGeom>
            <a:gradFill flip="none" rotWithShape="1">
              <a:gsLst>
                <a:gs pos="0">
                  <a:srgbClr val="00549A"/>
                </a:gs>
                <a:gs pos="100000">
                  <a:schemeClr val="bg2">
                    <a:lumMod val="60000"/>
                    <a:lumOff val="40000"/>
                  </a:schemeClr>
                </a:gs>
              </a:gsLst>
              <a:lin ang="5100000" scaled="0"/>
              <a:tileRect/>
            </a:gradFill>
            <a:ln w="12700">
              <a:noFill/>
            </a:ln>
            <a:effectLst/>
            <a:scene3d>
              <a:camera prst="orthographicFront">
                <a:rot lat="0" lon="0" rev="0"/>
              </a:camera>
              <a:lightRig rig="soft" dir="t"/>
            </a:scene3d>
            <a:sp3d extrusionH="76200" contourW="12700">
              <a:bevelT w="139700" h="139700"/>
              <a:extrusionClr>
                <a:schemeClr val="tx1"/>
              </a:extrusionClr>
              <a:contourClr>
                <a:schemeClr val="bg1">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dirty="0"/>
            </a:p>
          </p:txBody>
        </p:sp>
        <p:sp>
          <p:nvSpPr>
            <p:cNvPr id="16" name="Freeform 19"/>
            <p:cNvSpPr>
              <a:spLocks/>
            </p:cNvSpPr>
            <p:nvPr/>
          </p:nvSpPr>
          <p:spPr bwMode="auto">
            <a:xfrm rot="10800000">
              <a:off x="149923" y="165996"/>
              <a:ext cx="746491" cy="730124"/>
            </a:xfrm>
            <a:custGeom>
              <a:avLst/>
              <a:gdLst>
                <a:gd name="connsiteX0" fmla="*/ 8112 w 10179"/>
                <a:gd name="connsiteY0" fmla="*/ 10235 h 12248"/>
                <a:gd name="connsiteX1" fmla="*/ 2832 w 10179"/>
                <a:gd name="connsiteY1" fmla="*/ 11946 h 12248"/>
                <a:gd name="connsiteX2" fmla="*/ 9719 w 10179"/>
                <a:gd name="connsiteY2" fmla="*/ 11711 h 12248"/>
                <a:gd name="connsiteX3" fmla="*/ 10000 w 10179"/>
                <a:gd name="connsiteY3" fmla="*/ 2248 h 12248"/>
                <a:gd name="connsiteX4" fmla="*/ 8112 w 10179"/>
                <a:gd name="connsiteY4" fmla="*/ 10235 h 12248"/>
                <a:gd name="connsiteX0" fmla="*/ 10944 w 13011"/>
                <a:gd name="connsiteY0" fmla="*/ 10235 h 12449"/>
                <a:gd name="connsiteX1" fmla="*/ 2832 w 13011"/>
                <a:gd name="connsiteY1" fmla="*/ 12248 h 12449"/>
                <a:gd name="connsiteX2" fmla="*/ 12551 w 13011"/>
                <a:gd name="connsiteY2" fmla="*/ 11711 h 12449"/>
                <a:gd name="connsiteX3" fmla="*/ 12832 w 13011"/>
                <a:gd name="connsiteY3" fmla="*/ 2248 h 12449"/>
                <a:gd name="connsiteX4" fmla="*/ 10944 w 13011"/>
                <a:gd name="connsiteY4" fmla="*/ 10235 h 12449"/>
                <a:gd name="connsiteX0" fmla="*/ 13776 w 15915"/>
                <a:gd name="connsiteY0" fmla="*/ 10235 h 12650"/>
                <a:gd name="connsiteX1" fmla="*/ 2832 w 15915"/>
                <a:gd name="connsiteY1" fmla="*/ 12449 h 12650"/>
                <a:gd name="connsiteX2" fmla="*/ 15383 w 15915"/>
                <a:gd name="connsiteY2" fmla="*/ 11711 h 12650"/>
                <a:gd name="connsiteX3" fmla="*/ 15664 w 15915"/>
                <a:gd name="connsiteY3" fmla="*/ 2248 h 12650"/>
                <a:gd name="connsiteX4" fmla="*/ 13776 w 15915"/>
                <a:gd name="connsiteY4" fmla="*/ 10235 h 12650"/>
                <a:gd name="connsiteX0" fmla="*/ 13776 w 15915"/>
                <a:gd name="connsiteY0" fmla="*/ 10235 h 12248"/>
                <a:gd name="connsiteX1" fmla="*/ 2832 w 15915"/>
                <a:gd name="connsiteY1" fmla="*/ 11544 h 12248"/>
                <a:gd name="connsiteX2" fmla="*/ 15383 w 15915"/>
                <a:gd name="connsiteY2" fmla="*/ 11711 h 12248"/>
                <a:gd name="connsiteX3" fmla="*/ 15664 w 15915"/>
                <a:gd name="connsiteY3" fmla="*/ 2248 h 12248"/>
                <a:gd name="connsiteX4" fmla="*/ 13776 w 15915"/>
                <a:gd name="connsiteY4" fmla="*/ 10235 h 12248"/>
                <a:gd name="connsiteX0" fmla="*/ 10830 w 12897"/>
                <a:gd name="connsiteY0" fmla="*/ 10235 h 12248"/>
                <a:gd name="connsiteX1" fmla="*/ 2832 w 12897"/>
                <a:gd name="connsiteY1" fmla="*/ 11919 h 12248"/>
                <a:gd name="connsiteX2" fmla="*/ 12437 w 12897"/>
                <a:gd name="connsiteY2" fmla="*/ 11711 h 12248"/>
                <a:gd name="connsiteX3" fmla="*/ 12718 w 12897"/>
                <a:gd name="connsiteY3" fmla="*/ 2248 h 12248"/>
                <a:gd name="connsiteX4" fmla="*/ 10830 w 12897"/>
                <a:gd name="connsiteY4" fmla="*/ 10235 h 12248"/>
                <a:gd name="connsiteX0" fmla="*/ 10830 w 12897"/>
                <a:gd name="connsiteY0" fmla="*/ 10235 h 12248"/>
                <a:gd name="connsiteX1" fmla="*/ 2832 w 12897"/>
                <a:gd name="connsiteY1" fmla="*/ 11919 h 12248"/>
                <a:gd name="connsiteX2" fmla="*/ 12437 w 12897"/>
                <a:gd name="connsiteY2" fmla="*/ 11711 h 12248"/>
                <a:gd name="connsiteX3" fmla="*/ 12718 w 12897"/>
                <a:gd name="connsiteY3" fmla="*/ 2248 h 12248"/>
                <a:gd name="connsiteX4" fmla="*/ 10830 w 12897"/>
                <a:gd name="connsiteY4" fmla="*/ 10235 h 12248"/>
                <a:gd name="connsiteX0" fmla="*/ 10830 w 12897"/>
                <a:gd name="connsiteY0" fmla="*/ 10235 h 12120"/>
                <a:gd name="connsiteX1" fmla="*/ 2832 w 12897"/>
                <a:gd name="connsiteY1" fmla="*/ 11919 h 12120"/>
                <a:gd name="connsiteX2" fmla="*/ 12437 w 12897"/>
                <a:gd name="connsiteY2" fmla="*/ 11711 h 12120"/>
                <a:gd name="connsiteX3" fmla="*/ 12718 w 12897"/>
                <a:gd name="connsiteY3" fmla="*/ 2248 h 12120"/>
                <a:gd name="connsiteX4" fmla="*/ 10830 w 12897"/>
                <a:gd name="connsiteY4" fmla="*/ 10235 h 12120"/>
                <a:gd name="connsiteX0" fmla="*/ 10830 w 12897"/>
                <a:gd name="connsiteY0" fmla="*/ 10235 h 12120"/>
                <a:gd name="connsiteX1" fmla="*/ 2832 w 12897"/>
                <a:gd name="connsiteY1" fmla="*/ 11919 h 12120"/>
                <a:gd name="connsiteX2" fmla="*/ 12437 w 12897"/>
                <a:gd name="connsiteY2" fmla="*/ 11711 h 12120"/>
                <a:gd name="connsiteX3" fmla="*/ 12718 w 12897"/>
                <a:gd name="connsiteY3" fmla="*/ 2248 h 12120"/>
                <a:gd name="connsiteX4" fmla="*/ 10830 w 12897"/>
                <a:gd name="connsiteY4" fmla="*/ 10235 h 12120"/>
                <a:gd name="connsiteX0" fmla="*/ 10830 w 12897"/>
                <a:gd name="connsiteY0" fmla="*/ 10235 h 12120"/>
                <a:gd name="connsiteX1" fmla="*/ 2832 w 12897"/>
                <a:gd name="connsiteY1" fmla="*/ 11919 h 12120"/>
                <a:gd name="connsiteX2" fmla="*/ 12897 w 12897"/>
                <a:gd name="connsiteY2" fmla="*/ 11919 h 12120"/>
                <a:gd name="connsiteX3" fmla="*/ 12718 w 12897"/>
                <a:gd name="connsiteY3" fmla="*/ 2248 h 12120"/>
                <a:gd name="connsiteX4" fmla="*/ 10830 w 12897"/>
                <a:gd name="connsiteY4" fmla="*/ 10235 h 12120"/>
                <a:gd name="connsiteX0" fmla="*/ 10830 w 12897"/>
                <a:gd name="connsiteY0" fmla="*/ 7987 h 9872"/>
                <a:gd name="connsiteX1" fmla="*/ 2832 w 12897"/>
                <a:gd name="connsiteY1" fmla="*/ 9671 h 9872"/>
                <a:gd name="connsiteX2" fmla="*/ 12897 w 12897"/>
                <a:gd name="connsiteY2" fmla="*/ 9671 h 9872"/>
                <a:gd name="connsiteX3" fmla="*/ 12718 w 12897"/>
                <a:gd name="connsiteY3" fmla="*/ 0 h 9872"/>
                <a:gd name="connsiteX4" fmla="*/ 10830 w 12897"/>
                <a:gd name="connsiteY4" fmla="*/ 7987 h 9872"/>
                <a:gd name="connsiteX0" fmla="*/ 6201 w 7804"/>
                <a:gd name="connsiteY0" fmla="*/ 8091 h 10000"/>
                <a:gd name="connsiteX1" fmla="*/ 0 w 7804"/>
                <a:gd name="connsiteY1" fmla="*/ 9796 h 10000"/>
                <a:gd name="connsiteX2" fmla="*/ 7804 w 7804"/>
                <a:gd name="connsiteY2" fmla="*/ 9796 h 10000"/>
                <a:gd name="connsiteX3" fmla="*/ 7665 w 7804"/>
                <a:gd name="connsiteY3" fmla="*/ 0 h 10000"/>
                <a:gd name="connsiteX4" fmla="*/ 6201 w 7804"/>
                <a:gd name="connsiteY4" fmla="*/ 8091 h 10000"/>
                <a:gd name="connsiteX0" fmla="*/ 7946 w 10000"/>
                <a:gd name="connsiteY0" fmla="*/ 8091 h 10000"/>
                <a:gd name="connsiteX1" fmla="*/ 0 w 10000"/>
                <a:gd name="connsiteY1" fmla="*/ 9796 h 10000"/>
                <a:gd name="connsiteX2" fmla="*/ 10000 w 10000"/>
                <a:gd name="connsiteY2" fmla="*/ 9796 h 10000"/>
                <a:gd name="connsiteX3" fmla="*/ 9822 w 10000"/>
                <a:gd name="connsiteY3" fmla="*/ 0 h 10000"/>
                <a:gd name="connsiteX4" fmla="*/ 7946 w 10000"/>
                <a:gd name="connsiteY4" fmla="*/ 8091 h 10000"/>
                <a:gd name="connsiteX0" fmla="*/ 7946 w 10000"/>
                <a:gd name="connsiteY0" fmla="*/ 8091 h 10000"/>
                <a:gd name="connsiteX1" fmla="*/ 0 w 10000"/>
                <a:gd name="connsiteY1" fmla="*/ 9796 h 10000"/>
                <a:gd name="connsiteX2" fmla="*/ 10000 w 10000"/>
                <a:gd name="connsiteY2" fmla="*/ 9797 h 10000"/>
                <a:gd name="connsiteX3" fmla="*/ 9822 w 10000"/>
                <a:gd name="connsiteY3" fmla="*/ 0 h 10000"/>
                <a:gd name="connsiteX4" fmla="*/ 7946 w 10000"/>
                <a:gd name="connsiteY4" fmla="*/ 8091 h 10000"/>
                <a:gd name="connsiteX0" fmla="*/ 7946 w 10000"/>
                <a:gd name="connsiteY0" fmla="*/ 8091 h 9797"/>
                <a:gd name="connsiteX1" fmla="*/ 0 w 10000"/>
                <a:gd name="connsiteY1" fmla="*/ 9796 h 9797"/>
                <a:gd name="connsiteX2" fmla="*/ 10000 w 10000"/>
                <a:gd name="connsiteY2" fmla="*/ 9797 h 9797"/>
                <a:gd name="connsiteX3" fmla="*/ 9822 w 10000"/>
                <a:gd name="connsiteY3" fmla="*/ 0 h 9797"/>
                <a:gd name="connsiteX4" fmla="*/ 7946 w 10000"/>
                <a:gd name="connsiteY4" fmla="*/ 8091 h 9797"/>
                <a:gd name="connsiteX0" fmla="*/ 7946 w 10000"/>
                <a:gd name="connsiteY0" fmla="*/ 8259 h 10000"/>
                <a:gd name="connsiteX1" fmla="*/ 0 w 10000"/>
                <a:gd name="connsiteY1" fmla="*/ 9999 h 10000"/>
                <a:gd name="connsiteX2" fmla="*/ 10000 w 10000"/>
                <a:gd name="connsiteY2" fmla="*/ 10000 h 10000"/>
                <a:gd name="connsiteX3" fmla="*/ 9822 w 10000"/>
                <a:gd name="connsiteY3" fmla="*/ 0 h 10000"/>
                <a:gd name="connsiteX4" fmla="*/ 7946 w 10000"/>
                <a:gd name="connsiteY4" fmla="*/ 8259 h 10000"/>
                <a:gd name="connsiteX0" fmla="*/ 7946 w 10035"/>
                <a:gd name="connsiteY0" fmla="*/ 8259 h 10000"/>
                <a:gd name="connsiteX1" fmla="*/ 0 w 10035"/>
                <a:gd name="connsiteY1" fmla="*/ 9999 h 10000"/>
                <a:gd name="connsiteX2" fmla="*/ 10000 w 10035"/>
                <a:gd name="connsiteY2" fmla="*/ 10000 h 10000"/>
                <a:gd name="connsiteX3" fmla="*/ 10000 w 10035"/>
                <a:gd name="connsiteY3" fmla="*/ 0 h 10000"/>
                <a:gd name="connsiteX4" fmla="*/ 7946 w 10035"/>
                <a:gd name="connsiteY4" fmla="*/ 825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5" h="10000">
                  <a:moveTo>
                    <a:pt x="7946" y="8259"/>
                  </a:moveTo>
                  <a:cubicBezTo>
                    <a:pt x="6279" y="9925"/>
                    <a:pt x="3433" y="9728"/>
                    <a:pt x="0" y="9999"/>
                  </a:cubicBezTo>
                  <a:lnTo>
                    <a:pt x="10000" y="10000"/>
                  </a:lnTo>
                  <a:cubicBezTo>
                    <a:pt x="9962" y="6821"/>
                    <a:pt x="10035" y="2558"/>
                    <a:pt x="10000" y="0"/>
                  </a:cubicBezTo>
                  <a:cubicBezTo>
                    <a:pt x="9685" y="3196"/>
                    <a:pt x="9613" y="6593"/>
                    <a:pt x="7946" y="8259"/>
                  </a:cubicBezTo>
                  <a:close/>
                </a:path>
              </a:pathLst>
            </a:custGeom>
            <a:gradFill flip="none" rotWithShape="1">
              <a:gsLst>
                <a:gs pos="0">
                  <a:srgbClr val="299EFF">
                    <a:alpha val="22000"/>
                  </a:srgbClr>
                </a:gs>
                <a:gs pos="15000">
                  <a:srgbClr val="7DC4FF">
                    <a:alpha val="23000"/>
                  </a:srgbClr>
                </a:gs>
              </a:gsLst>
              <a:lin ang="16200000" scaled="1"/>
              <a:tileRect/>
            </a:gradFill>
            <a:ln w="9525">
              <a:noFill/>
              <a:round/>
              <a:headEnd/>
              <a:tailEnd/>
            </a:ln>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484632" y="152400"/>
            <a:ext cx="7964424" cy="981456"/>
          </a:xfrm>
        </p:spPr>
        <p:txBody>
          <a:bodyPr vert="horz" lIns="91440" tIns="45720" rIns="91440" bIns="45720" rtlCol="0" anchor="b">
            <a:noAutofit/>
          </a:bodyPr>
          <a:lstStyle>
            <a:lvl1pPr algn="l" defTabSz="914400" rtl="0" eaLnBrk="1" latinLnBrk="0" hangingPunct="1">
              <a:spcBef>
                <a:spcPct val="0"/>
              </a:spcBef>
              <a:buNone/>
              <a:defRPr lang="en-US" sz="3400" b="1" kern="1200" dirty="0">
                <a:ln>
                  <a:solidFill>
                    <a:schemeClr val="bg2">
                      <a:lumMod val="60000"/>
                      <a:lumOff val="40000"/>
                    </a:schemeClr>
                  </a:solidFill>
                </a:ln>
                <a:solidFill>
                  <a:schemeClr val="tx1"/>
                </a:solidFill>
                <a:effectLst>
                  <a:innerShdw blurRad="63500" dist="50800">
                    <a:prstClr val="black"/>
                  </a:innerShdw>
                </a:effectLst>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484632" y="1219200"/>
            <a:ext cx="7964424" cy="417576"/>
          </a:xfrm>
        </p:spPr>
        <p:txBody>
          <a:bodyPr>
            <a:noAutofit/>
          </a:bodyPr>
          <a:lstStyle>
            <a:lvl1pPr marL="0" indent="0" algn="l">
              <a:buNone/>
              <a:defRPr sz="28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ext Box 18"/>
          <p:cNvSpPr txBox="1">
            <a:spLocks noChangeArrowheads="1"/>
          </p:cNvSpPr>
          <p:nvPr/>
        </p:nvSpPr>
        <p:spPr bwMode="auto">
          <a:xfrm>
            <a:off x="1714498" y="6228559"/>
            <a:ext cx="3404650" cy="338554"/>
          </a:xfrm>
          <a:prstGeom prst="rect">
            <a:avLst/>
          </a:prstGeom>
          <a:noFill/>
          <a:ln w="12700">
            <a:noFill/>
            <a:miter lim="800000"/>
            <a:headEnd type="none" w="sm" len="sm"/>
            <a:tailEnd/>
          </a:ln>
          <a:effectLst/>
        </p:spPr>
        <p:txBody>
          <a:bodyPr wrap="none">
            <a:spAutoFit/>
          </a:bodyPr>
          <a:lstStyle/>
          <a:p>
            <a:r>
              <a:rPr lang="en-US" sz="1600" dirty="0">
                <a:solidFill>
                  <a:schemeClr val="bg2"/>
                </a:solidFill>
                <a:effectLst/>
              </a:rPr>
              <a:t>Transportation leadership you can trust.</a:t>
            </a:r>
          </a:p>
        </p:txBody>
      </p:sp>
      <p:pic>
        <p:nvPicPr>
          <p:cNvPr id="13" name="Picture 12" descr="CS_Logo_2955U_No_Tag.jpg"/>
          <p:cNvPicPr>
            <a:picLocks noChangeAspect="1"/>
          </p:cNvPicPr>
          <p:nvPr/>
        </p:nvPicPr>
        <p:blipFill>
          <a:blip r:embed="rId5" cstate="print"/>
          <a:stretch>
            <a:fillRect/>
          </a:stretch>
        </p:blipFill>
        <p:spPr>
          <a:xfrm>
            <a:off x="457200" y="6252689"/>
            <a:ext cx="1212114" cy="294839"/>
          </a:xfrm>
          <a:prstGeom prst="rect">
            <a:avLst/>
          </a:prstGeom>
          <a:effectLst/>
        </p:spPr>
      </p:pic>
      <p:sp>
        <p:nvSpPr>
          <p:cNvPr id="22" name="Text Placeholder 14"/>
          <p:cNvSpPr>
            <a:spLocks noGrp="1"/>
          </p:cNvSpPr>
          <p:nvPr>
            <p:ph type="body" sz="quarter" idx="10" hasCustomPrompt="1"/>
          </p:nvPr>
        </p:nvSpPr>
        <p:spPr>
          <a:xfrm>
            <a:off x="499039" y="2433484"/>
            <a:ext cx="3389312" cy="995516"/>
          </a:xfrm>
        </p:spPr>
        <p:txBody>
          <a:bodyPr/>
          <a:lstStyle>
            <a:lvl1pPr marL="0" indent="0" algn="l">
              <a:spcBef>
                <a:spcPct val="50000"/>
              </a:spcBef>
              <a:buFontTx/>
              <a:buNone/>
              <a:defRPr sz="2000"/>
            </a:lvl1pPr>
          </a:lstStyle>
          <a:p>
            <a:pPr algn="l">
              <a:spcBef>
                <a:spcPct val="50000"/>
              </a:spcBef>
            </a:pPr>
            <a:r>
              <a:rPr lang="en-US" sz="2400" b="1" dirty="0" smtClean="0">
                <a:solidFill>
                  <a:schemeClr val="tx2"/>
                </a:solidFill>
              </a:rPr>
              <a:t>Client Name</a:t>
            </a:r>
            <a:endParaRPr lang="en-US" sz="2800" b="1" dirty="0" smtClean="0">
              <a:solidFill>
                <a:schemeClr val="tx2"/>
              </a:solidFill>
            </a:endParaRPr>
          </a:p>
          <a:p>
            <a:pPr algn="l">
              <a:spcBef>
                <a:spcPct val="50000"/>
              </a:spcBef>
            </a:pPr>
            <a:endParaRPr lang="en-US" sz="1200" i="1" dirty="0" smtClean="0">
              <a:solidFill>
                <a:schemeClr val="tx2"/>
              </a:solidFill>
            </a:endParaRPr>
          </a:p>
        </p:txBody>
      </p:sp>
      <p:sp>
        <p:nvSpPr>
          <p:cNvPr id="23" name="TextBox 22"/>
          <p:cNvSpPr txBox="1"/>
          <p:nvPr/>
        </p:nvSpPr>
        <p:spPr>
          <a:xfrm>
            <a:off x="535909" y="2169951"/>
            <a:ext cx="1055225" cy="307777"/>
          </a:xfrm>
          <a:prstGeom prst="rect">
            <a:avLst/>
          </a:prstGeom>
          <a:noFill/>
        </p:spPr>
        <p:txBody>
          <a:bodyPr wrap="none" rtlCol="0">
            <a:spAutoFit/>
          </a:bodyPr>
          <a:lstStyle/>
          <a:p>
            <a:r>
              <a:rPr lang="en-US" sz="1400" b="1" i="1" dirty="0" smtClean="0">
                <a:solidFill>
                  <a:schemeClr val="tx2"/>
                </a:solidFill>
              </a:rPr>
              <a:t>presented to</a:t>
            </a:r>
            <a:endParaRPr lang="en-US" sz="1400" b="1" i="1" dirty="0">
              <a:solidFill>
                <a:schemeClr val="tx2"/>
              </a:solidFill>
            </a:endParaRPr>
          </a:p>
        </p:txBody>
      </p:sp>
      <p:sp>
        <p:nvSpPr>
          <p:cNvPr id="24" name="TextBox 23"/>
          <p:cNvSpPr txBox="1"/>
          <p:nvPr/>
        </p:nvSpPr>
        <p:spPr>
          <a:xfrm>
            <a:off x="484632" y="3517488"/>
            <a:ext cx="3403719" cy="615553"/>
          </a:xfrm>
          <a:prstGeom prst="rect">
            <a:avLst/>
          </a:prstGeom>
          <a:noFill/>
        </p:spPr>
        <p:txBody>
          <a:bodyPr wrap="square" rtlCol="0">
            <a:spAutoFit/>
          </a:bodyPr>
          <a:lstStyle/>
          <a:p>
            <a:r>
              <a:rPr lang="en-US" sz="1400" b="1" i="1" dirty="0" smtClean="0">
                <a:solidFill>
                  <a:schemeClr val="tx2"/>
                </a:solidFill>
              </a:rPr>
              <a:t>presented by</a:t>
            </a:r>
            <a:r>
              <a:rPr lang="en-US" sz="1100" i="1" dirty="0" smtClean="0">
                <a:solidFill>
                  <a:schemeClr val="tx2"/>
                </a:solidFill>
              </a:rPr>
              <a:t/>
            </a:r>
            <a:br>
              <a:rPr lang="en-US" sz="1100" i="1" dirty="0" smtClean="0">
                <a:solidFill>
                  <a:schemeClr val="tx2"/>
                </a:solidFill>
              </a:rPr>
            </a:br>
            <a:r>
              <a:rPr lang="en-US" sz="2000" b="1" dirty="0" smtClean="0">
                <a:solidFill>
                  <a:schemeClr val="tx2"/>
                </a:solidFill>
              </a:rPr>
              <a:t>Cambridge Systematics, Inc.</a:t>
            </a:r>
            <a:endParaRPr lang="en-US" sz="2000" dirty="0"/>
          </a:p>
        </p:txBody>
      </p:sp>
      <p:sp>
        <p:nvSpPr>
          <p:cNvPr id="25" name="Text Placeholder 18"/>
          <p:cNvSpPr>
            <a:spLocks noGrp="1"/>
          </p:cNvSpPr>
          <p:nvPr>
            <p:ph type="body" sz="quarter" idx="11" hasCustomPrompt="1"/>
          </p:nvPr>
        </p:nvSpPr>
        <p:spPr>
          <a:xfrm>
            <a:off x="536575" y="5136971"/>
            <a:ext cx="3351213" cy="346075"/>
          </a:xfrm>
        </p:spPr>
        <p:txBody>
          <a:bodyPr/>
          <a:lstStyle>
            <a:lvl1pPr>
              <a:buFontTx/>
              <a:buNone/>
              <a:defRPr sz="1600" b="1">
                <a:solidFill>
                  <a:schemeClr val="tx2"/>
                </a:solidFill>
              </a:defRPr>
            </a:lvl1pPr>
          </a:lstStyle>
          <a:p>
            <a:pPr lvl="0"/>
            <a:r>
              <a:rPr lang="en-US" dirty="0" smtClean="0"/>
              <a:t>Date</a:t>
            </a:r>
            <a:endParaRPr lang="en-US" dirty="0"/>
          </a:p>
        </p:txBody>
      </p:sp>
      <p:sp>
        <p:nvSpPr>
          <p:cNvPr id="17" name="Text Placeholder 17"/>
          <p:cNvSpPr>
            <a:spLocks noGrp="1"/>
          </p:cNvSpPr>
          <p:nvPr>
            <p:ph type="body" sz="quarter" idx="12" hasCustomPrompt="1"/>
          </p:nvPr>
        </p:nvSpPr>
        <p:spPr>
          <a:xfrm>
            <a:off x="484632" y="4075991"/>
            <a:ext cx="3763809" cy="1060980"/>
          </a:xfrm>
        </p:spPr>
        <p:txBody>
          <a:bodyPr/>
          <a:lstStyle>
            <a:lvl1pPr>
              <a:buFont typeface="Arial" pitchFamily="34" charset="0"/>
              <a:buNone/>
              <a:defRPr sz="1800">
                <a:solidFill>
                  <a:schemeClr val="tx2"/>
                </a:solidFill>
              </a:defRPr>
            </a:lvl1pPr>
          </a:lstStyle>
          <a:p>
            <a:pPr lvl="0"/>
            <a:r>
              <a:rPr lang="en-US" dirty="0" smtClean="0"/>
              <a:t>Presenters name</a:t>
            </a:r>
            <a:endParaRPr lang="en-US"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20" name="Picture 19" descr="train1_1.png"/>
          <p:cNvPicPr>
            <a:picLocks noChangeAspect="1"/>
          </p:cNvPicPr>
          <p:nvPr/>
        </p:nvPicPr>
        <p:blipFill>
          <a:blip r:embed="rId2" cstate="print"/>
          <a:stretch>
            <a:fillRect/>
          </a:stretch>
        </p:blipFill>
        <p:spPr>
          <a:xfrm rot="769946">
            <a:off x="5480243" y="2081397"/>
            <a:ext cx="3124471" cy="20728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descr="train3_1.png"/>
          <p:cNvPicPr>
            <a:picLocks noChangeAspect="1"/>
          </p:cNvPicPr>
          <p:nvPr/>
        </p:nvPicPr>
        <p:blipFill>
          <a:blip r:embed="rId3" cstate="print"/>
          <a:stretch>
            <a:fillRect/>
          </a:stretch>
        </p:blipFill>
        <p:spPr>
          <a:xfrm>
            <a:off x="4822372" y="3565863"/>
            <a:ext cx="3383573" cy="22633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5" name="Group 14"/>
          <p:cNvGrpSpPr/>
          <p:nvPr/>
        </p:nvGrpSpPr>
        <p:grpSpPr>
          <a:xfrm>
            <a:off x="0" y="0"/>
            <a:ext cx="9144000" cy="1219200"/>
            <a:chOff x="0" y="0"/>
            <a:chExt cx="9144000" cy="1219200"/>
          </a:xfrm>
        </p:grpSpPr>
        <p:sp>
          <p:nvSpPr>
            <p:cNvPr id="16" name="Rectangle 15"/>
            <p:cNvSpPr/>
            <p:nvPr/>
          </p:nvSpPr>
          <p:spPr>
            <a:xfrm>
              <a:off x="0" y="0"/>
              <a:ext cx="9144000" cy="1219200"/>
            </a:xfrm>
            <a:prstGeom prst="rect">
              <a:avLst/>
            </a:prstGeom>
            <a:gradFill flip="none" rotWithShape="1">
              <a:gsLst>
                <a:gs pos="0">
                  <a:srgbClr val="00549A"/>
                </a:gs>
                <a:gs pos="100000">
                  <a:schemeClr val="bg2">
                    <a:lumMod val="60000"/>
                    <a:lumOff val="40000"/>
                  </a:schemeClr>
                </a:gs>
              </a:gsLst>
              <a:lin ang="5100000" scaled="0"/>
              <a:tileRect/>
            </a:gradFill>
            <a:ln w="12700">
              <a:noFill/>
            </a:ln>
            <a:effectLst/>
            <a:scene3d>
              <a:camera prst="orthographicFront">
                <a:rot lat="0" lon="0" rev="0"/>
              </a:camera>
              <a:lightRig rig="soft" dir="t"/>
            </a:scene3d>
            <a:sp3d extrusionH="76200" contourW="12700">
              <a:bevelT w="139700" h="139700"/>
              <a:extrusionClr>
                <a:schemeClr val="tx1"/>
              </a:extrusionClr>
              <a:contourClr>
                <a:schemeClr val="bg1">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dirty="0"/>
            </a:p>
          </p:txBody>
        </p:sp>
        <p:sp>
          <p:nvSpPr>
            <p:cNvPr id="17" name="Freeform 19"/>
            <p:cNvSpPr>
              <a:spLocks/>
            </p:cNvSpPr>
            <p:nvPr/>
          </p:nvSpPr>
          <p:spPr bwMode="auto">
            <a:xfrm rot="10800000">
              <a:off x="149923" y="165996"/>
              <a:ext cx="746491" cy="730124"/>
            </a:xfrm>
            <a:custGeom>
              <a:avLst/>
              <a:gdLst>
                <a:gd name="connsiteX0" fmla="*/ 8112 w 10179"/>
                <a:gd name="connsiteY0" fmla="*/ 10235 h 12248"/>
                <a:gd name="connsiteX1" fmla="*/ 2832 w 10179"/>
                <a:gd name="connsiteY1" fmla="*/ 11946 h 12248"/>
                <a:gd name="connsiteX2" fmla="*/ 9719 w 10179"/>
                <a:gd name="connsiteY2" fmla="*/ 11711 h 12248"/>
                <a:gd name="connsiteX3" fmla="*/ 10000 w 10179"/>
                <a:gd name="connsiteY3" fmla="*/ 2248 h 12248"/>
                <a:gd name="connsiteX4" fmla="*/ 8112 w 10179"/>
                <a:gd name="connsiteY4" fmla="*/ 10235 h 12248"/>
                <a:gd name="connsiteX0" fmla="*/ 10944 w 13011"/>
                <a:gd name="connsiteY0" fmla="*/ 10235 h 12449"/>
                <a:gd name="connsiteX1" fmla="*/ 2832 w 13011"/>
                <a:gd name="connsiteY1" fmla="*/ 12248 h 12449"/>
                <a:gd name="connsiteX2" fmla="*/ 12551 w 13011"/>
                <a:gd name="connsiteY2" fmla="*/ 11711 h 12449"/>
                <a:gd name="connsiteX3" fmla="*/ 12832 w 13011"/>
                <a:gd name="connsiteY3" fmla="*/ 2248 h 12449"/>
                <a:gd name="connsiteX4" fmla="*/ 10944 w 13011"/>
                <a:gd name="connsiteY4" fmla="*/ 10235 h 12449"/>
                <a:gd name="connsiteX0" fmla="*/ 13776 w 15915"/>
                <a:gd name="connsiteY0" fmla="*/ 10235 h 12650"/>
                <a:gd name="connsiteX1" fmla="*/ 2832 w 15915"/>
                <a:gd name="connsiteY1" fmla="*/ 12449 h 12650"/>
                <a:gd name="connsiteX2" fmla="*/ 15383 w 15915"/>
                <a:gd name="connsiteY2" fmla="*/ 11711 h 12650"/>
                <a:gd name="connsiteX3" fmla="*/ 15664 w 15915"/>
                <a:gd name="connsiteY3" fmla="*/ 2248 h 12650"/>
                <a:gd name="connsiteX4" fmla="*/ 13776 w 15915"/>
                <a:gd name="connsiteY4" fmla="*/ 10235 h 12650"/>
                <a:gd name="connsiteX0" fmla="*/ 13776 w 15915"/>
                <a:gd name="connsiteY0" fmla="*/ 10235 h 12248"/>
                <a:gd name="connsiteX1" fmla="*/ 2832 w 15915"/>
                <a:gd name="connsiteY1" fmla="*/ 11544 h 12248"/>
                <a:gd name="connsiteX2" fmla="*/ 15383 w 15915"/>
                <a:gd name="connsiteY2" fmla="*/ 11711 h 12248"/>
                <a:gd name="connsiteX3" fmla="*/ 15664 w 15915"/>
                <a:gd name="connsiteY3" fmla="*/ 2248 h 12248"/>
                <a:gd name="connsiteX4" fmla="*/ 13776 w 15915"/>
                <a:gd name="connsiteY4" fmla="*/ 10235 h 12248"/>
                <a:gd name="connsiteX0" fmla="*/ 10830 w 12897"/>
                <a:gd name="connsiteY0" fmla="*/ 10235 h 12248"/>
                <a:gd name="connsiteX1" fmla="*/ 2832 w 12897"/>
                <a:gd name="connsiteY1" fmla="*/ 11919 h 12248"/>
                <a:gd name="connsiteX2" fmla="*/ 12437 w 12897"/>
                <a:gd name="connsiteY2" fmla="*/ 11711 h 12248"/>
                <a:gd name="connsiteX3" fmla="*/ 12718 w 12897"/>
                <a:gd name="connsiteY3" fmla="*/ 2248 h 12248"/>
                <a:gd name="connsiteX4" fmla="*/ 10830 w 12897"/>
                <a:gd name="connsiteY4" fmla="*/ 10235 h 12248"/>
                <a:gd name="connsiteX0" fmla="*/ 10830 w 12897"/>
                <a:gd name="connsiteY0" fmla="*/ 10235 h 12248"/>
                <a:gd name="connsiteX1" fmla="*/ 2832 w 12897"/>
                <a:gd name="connsiteY1" fmla="*/ 11919 h 12248"/>
                <a:gd name="connsiteX2" fmla="*/ 12437 w 12897"/>
                <a:gd name="connsiteY2" fmla="*/ 11711 h 12248"/>
                <a:gd name="connsiteX3" fmla="*/ 12718 w 12897"/>
                <a:gd name="connsiteY3" fmla="*/ 2248 h 12248"/>
                <a:gd name="connsiteX4" fmla="*/ 10830 w 12897"/>
                <a:gd name="connsiteY4" fmla="*/ 10235 h 12248"/>
                <a:gd name="connsiteX0" fmla="*/ 10830 w 12897"/>
                <a:gd name="connsiteY0" fmla="*/ 10235 h 12120"/>
                <a:gd name="connsiteX1" fmla="*/ 2832 w 12897"/>
                <a:gd name="connsiteY1" fmla="*/ 11919 h 12120"/>
                <a:gd name="connsiteX2" fmla="*/ 12437 w 12897"/>
                <a:gd name="connsiteY2" fmla="*/ 11711 h 12120"/>
                <a:gd name="connsiteX3" fmla="*/ 12718 w 12897"/>
                <a:gd name="connsiteY3" fmla="*/ 2248 h 12120"/>
                <a:gd name="connsiteX4" fmla="*/ 10830 w 12897"/>
                <a:gd name="connsiteY4" fmla="*/ 10235 h 12120"/>
                <a:gd name="connsiteX0" fmla="*/ 10830 w 12897"/>
                <a:gd name="connsiteY0" fmla="*/ 10235 h 12120"/>
                <a:gd name="connsiteX1" fmla="*/ 2832 w 12897"/>
                <a:gd name="connsiteY1" fmla="*/ 11919 h 12120"/>
                <a:gd name="connsiteX2" fmla="*/ 12437 w 12897"/>
                <a:gd name="connsiteY2" fmla="*/ 11711 h 12120"/>
                <a:gd name="connsiteX3" fmla="*/ 12718 w 12897"/>
                <a:gd name="connsiteY3" fmla="*/ 2248 h 12120"/>
                <a:gd name="connsiteX4" fmla="*/ 10830 w 12897"/>
                <a:gd name="connsiteY4" fmla="*/ 10235 h 12120"/>
                <a:gd name="connsiteX0" fmla="*/ 10830 w 12897"/>
                <a:gd name="connsiteY0" fmla="*/ 10235 h 12120"/>
                <a:gd name="connsiteX1" fmla="*/ 2832 w 12897"/>
                <a:gd name="connsiteY1" fmla="*/ 11919 h 12120"/>
                <a:gd name="connsiteX2" fmla="*/ 12897 w 12897"/>
                <a:gd name="connsiteY2" fmla="*/ 11919 h 12120"/>
                <a:gd name="connsiteX3" fmla="*/ 12718 w 12897"/>
                <a:gd name="connsiteY3" fmla="*/ 2248 h 12120"/>
                <a:gd name="connsiteX4" fmla="*/ 10830 w 12897"/>
                <a:gd name="connsiteY4" fmla="*/ 10235 h 12120"/>
                <a:gd name="connsiteX0" fmla="*/ 10830 w 12897"/>
                <a:gd name="connsiteY0" fmla="*/ 7987 h 9872"/>
                <a:gd name="connsiteX1" fmla="*/ 2832 w 12897"/>
                <a:gd name="connsiteY1" fmla="*/ 9671 h 9872"/>
                <a:gd name="connsiteX2" fmla="*/ 12897 w 12897"/>
                <a:gd name="connsiteY2" fmla="*/ 9671 h 9872"/>
                <a:gd name="connsiteX3" fmla="*/ 12718 w 12897"/>
                <a:gd name="connsiteY3" fmla="*/ 0 h 9872"/>
                <a:gd name="connsiteX4" fmla="*/ 10830 w 12897"/>
                <a:gd name="connsiteY4" fmla="*/ 7987 h 9872"/>
                <a:gd name="connsiteX0" fmla="*/ 6201 w 7804"/>
                <a:gd name="connsiteY0" fmla="*/ 8091 h 10000"/>
                <a:gd name="connsiteX1" fmla="*/ 0 w 7804"/>
                <a:gd name="connsiteY1" fmla="*/ 9796 h 10000"/>
                <a:gd name="connsiteX2" fmla="*/ 7804 w 7804"/>
                <a:gd name="connsiteY2" fmla="*/ 9796 h 10000"/>
                <a:gd name="connsiteX3" fmla="*/ 7665 w 7804"/>
                <a:gd name="connsiteY3" fmla="*/ 0 h 10000"/>
                <a:gd name="connsiteX4" fmla="*/ 6201 w 7804"/>
                <a:gd name="connsiteY4" fmla="*/ 8091 h 10000"/>
                <a:gd name="connsiteX0" fmla="*/ 7946 w 10000"/>
                <a:gd name="connsiteY0" fmla="*/ 8091 h 10000"/>
                <a:gd name="connsiteX1" fmla="*/ 0 w 10000"/>
                <a:gd name="connsiteY1" fmla="*/ 9796 h 10000"/>
                <a:gd name="connsiteX2" fmla="*/ 10000 w 10000"/>
                <a:gd name="connsiteY2" fmla="*/ 9796 h 10000"/>
                <a:gd name="connsiteX3" fmla="*/ 9822 w 10000"/>
                <a:gd name="connsiteY3" fmla="*/ 0 h 10000"/>
                <a:gd name="connsiteX4" fmla="*/ 7946 w 10000"/>
                <a:gd name="connsiteY4" fmla="*/ 8091 h 10000"/>
                <a:gd name="connsiteX0" fmla="*/ 7946 w 10000"/>
                <a:gd name="connsiteY0" fmla="*/ 8091 h 10000"/>
                <a:gd name="connsiteX1" fmla="*/ 0 w 10000"/>
                <a:gd name="connsiteY1" fmla="*/ 9796 h 10000"/>
                <a:gd name="connsiteX2" fmla="*/ 10000 w 10000"/>
                <a:gd name="connsiteY2" fmla="*/ 9797 h 10000"/>
                <a:gd name="connsiteX3" fmla="*/ 9822 w 10000"/>
                <a:gd name="connsiteY3" fmla="*/ 0 h 10000"/>
                <a:gd name="connsiteX4" fmla="*/ 7946 w 10000"/>
                <a:gd name="connsiteY4" fmla="*/ 8091 h 10000"/>
                <a:gd name="connsiteX0" fmla="*/ 7946 w 10000"/>
                <a:gd name="connsiteY0" fmla="*/ 8091 h 9797"/>
                <a:gd name="connsiteX1" fmla="*/ 0 w 10000"/>
                <a:gd name="connsiteY1" fmla="*/ 9796 h 9797"/>
                <a:gd name="connsiteX2" fmla="*/ 10000 w 10000"/>
                <a:gd name="connsiteY2" fmla="*/ 9797 h 9797"/>
                <a:gd name="connsiteX3" fmla="*/ 9822 w 10000"/>
                <a:gd name="connsiteY3" fmla="*/ 0 h 9797"/>
                <a:gd name="connsiteX4" fmla="*/ 7946 w 10000"/>
                <a:gd name="connsiteY4" fmla="*/ 8091 h 9797"/>
                <a:gd name="connsiteX0" fmla="*/ 7946 w 10000"/>
                <a:gd name="connsiteY0" fmla="*/ 8259 h 10000"/>
                <a:gd name="connsiteX1" fmla="*/ 0 w 10000"/>
                <a:gd name="connsiteY1" fmla="*/ 9999 h 10000"/>
                <a:gd name="connsiteX2" fmla="*/ 10000 w 10000"/>
                <a:gd name="connsiteY2" fmla="*/ 10000 h 10000"/>
                <a:gd name="connsiteX3" fmla="*/ 9822 w 10000"/>
                <a:gd name="connsiteY3" fmla="*/ 0 h 10000"/>
                <a:gd name="connsiteX4" fmla="*/ 7946 w 10000"/>
                <a:gd name="connsiteY4" fmla="*/ 8259 h 10000"/>
                <a:gd name="connsiteX0" fmla="*/ 7946 w 10035"/>
                <a:gd name="connsiteY0" fmla="*/ 8259 h 10000"/>
                <a:gd name="connsiteX1" fmla="*/ 0 w 10035"/>
                <a:gd name="connsiteY1" fmla="*/ 9999 h 10000"/>
                <a:gd name="connsiteX2" fmla="*/ 10000 w 10035"/>
                <a:gd name="connsiteY2" fmla="*/ 10000 h 10000"/>
                <a:gd name="connsiteX3" fmla="*/ 10000 w 10035"/>
                <a:gd name="connsiteY3" fmla="*/ 0 h 10000"/>
                <a:gd name="connsiteX4" fmla="*/ 7946 w 10035"/>
                <a:gd name="connsiteY4" fmla="*/ 825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5" h="10000">
                  <a:moveTo>
                    <a:pt x="7946" y="8259"/>
                  </a:moveTo>
                  <a:cubicBezTo>
                    <a:pt x="6279" y="9925"/>
                    <a:pt x="3433" y="9728"/>
                    <a:pt x="0" y="9999"/>
                  </a:cubicBezTo>
                  <a:lnTo>
                    <a:pt x="10000" y="10000"/>
                  </a:lnTo>
                  <a:cubicBezTo>
                    <a:pt x="9962" y="6821"/>
                    <a:pt x="10035" y="2558"/>
                    <a:pt x="10000" y="0"/>
                  </a:cubicBezTo>
                  <a:cubicBezTo>
                    <a:pt x="9685" y="3196"/>
                    <a:pt x="9613" y="6593"/>
                    <a:pt x="7946" y="8259"/>
                  </a:cubicBezTo>
                  <a:close/>
                </a:path>
              </a:pathLst>
            </a:custGeom>
            <a:gradFill flip="none" rotWithShape="1">
              <a:gsLst>
                <a:gs pos="0">
                  <a:srgbClr val="299EFF">
                    <a:alpha val="22000"/>
                  </a:srgbClr>
                </a:gs>
                <a:gs pos="15000">
                  <a:srgbClr val="7DC4FF">
                    <a:alpha val="23000"/>
                  </a:srgbClr>
                </a:gs>
              </a:gsLst>
              <a:lin ang="16200000" scaled="1"/>
              <a:tileRect/>
            </a:gradFill>
            <a:ln w="9525">
              <a:noFill/>
              <a:round/>
              <a:headEnd/>
              <a:tailEnd/>
            </a:ln>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484632" y="152400"/>
            <a:ext cx="7964424" cy="981456"/>
          </a:xfrm>
        </p:spPr>
        <p:txBody>
          <a:bodyPr vert="horz" lIns="91440" tIns="45720" rIns="91440" bIns="45720" rtlCol="0" anchor="b">
            <a:noAutofit/>
          </a:bodyPr>
          <a:lstStyle>
            <a:lvl1pPr algn="l" defTabSz="914400" rtl="0" eaLnBrk="1" latinLnBrk="0" hangingPunct="1">
              <a:spcBef>
                <a:spcPct val="0"/>
              </a:spcBef>
              <a:buNone/>
              <a:defRPr lang="en-US" sz="3400" b="1" kern="1200" dirty="0">
                <a:ln>
                  <a:solidFill>
                    <a:schemeClr val="bg2">
                      <a:lumMod val="60000"/>
                      <a:lumOff val="40000"/>
                    </a:schemeClr>
                  </a:solidFill>
                </a:ln>
                <a:solidFill>
                  <a:schemeClr val="tx1"/>
                </a:solidFill>
                <a:effectLst>
                  <a:innerShdw blurRad="63500" dist="50800">
                    <a:prstClr val="black"/>
                  </a:innerShdw>
                </a:effectLst>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484632" y="1219200"/>
            <a:ext cx="7964424" cy="417576"/>
          </a:xfrm>
        </p:spPr>
        <p:txBody>
          <a:bodyPr>
            <a:noAutofit/>
          </a:bodyPr>
          <a:lstStyle>
            <a:lvl1pPr marL="0" indent="0" algn="l">
              <a:buNone/>
              <a:defRPr sz="28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ext Box 18"/>
          <p:cNvSpPr txBox="1">
            <a:spLocks noChangeArrowheads="1"/>
          </p:cNvSpPr>
          <p:nvPr/>
        </p:nvSpPr>
        <p:spPr bwMode="auto">
          <a:xfrm>
            <a:off x="1714498" y="6228559"/>
            <a:ext cx="3404650" cy="338554"/>
          </a:xfrm>
          <a:prstGeom prst="rect">
            <a:avLst/>
          </a:prstGeom>
          <a:noFill/>
          <a:ln w="12700">
            <a:noFill/>
            <a:miter lim="800000"/>
            <a:headEnd type="none" w="sm" len="sm"/>
            <a:tailEnd/>
          </a:ln>
          <a:effectLst/>
        </p:spPr>
        <p:txBody>
          <a:bodyPr wrap="none">
            <a:spAutoFit/>
          </a:bodyPr>
          <a:lstStyle/>
          <a:p>
            <a:r>
              <a:rPr lang="en-US" sz="1600" dirty="0">
                <a:solidFill>
                  <a:schemeClr val="bg2"/>
                </a:solidFill>
                <a:effectLst/>
              </a:rPr>
              <a:t>Transportation leadership you can trust.</a:t>
            </a:r>
          </a:p>
        </p:txBody>
      </p:sp>
      <p:pic>
        <p:nvPicPr>
          <p:cNvPr id="14" name="Picture 13" descr="CS_Logo_2955U_No_Tag.jpg"/>
          <p:cNvPicPr>
            <a:picLocks noChangeAspect="1"/>
          </p:cNvPicPr>
          <p:nvPr/>
        </p:nvPicPr>
        <p:blipFill>
          <a:blip r:embed="rId4" cstate="print"/>
          <a:stretch>
            <a:fillRect/>
          </a:stretch>
        </p:blipFill>
        <p:spPr>
          <a:xfrm>
            <a:off x="457200" y="6252689"/>
            <a:ext cx="1212114" cy="294839"/>
          </a:xfrm>
          <a:prstGeom prst="rect">
            <a:avLst/>
          </a:prstGeom>
          <a:effectLst/>
        </p:spPr>
      </p:pic>
      <p:pic>
        <p:nvPicPr>
          <p:cNvPr id="19" name="Picture 18" descr="train2_1.png"/>
          <p:cNvPicPr>
            <a:picLocks noChangeAspect="1"/>
          </p:cNvPicPr>
          <p:nvPr/>
        </p:nvPicPr>
        <p:blipFill>
          <a:blip r:embed="rId5" cstate="print"/>
          <a:stretch>
            <a:fillRect/>
          </a:stretch>
        </p:blipFill>
        <p:spPr>
          <a:xfrm rot="21189652">
            <a:off x="4322120" y="2681709"/>
            <a:ext cx="2270957" cy="1912786"/>
          </a:xfrm>
          <a:prstGeom prst="rect">
            <a:avLst/>
          </a:prstGeom>
          <a:solidFill>
            <a:schemeClr val="accent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 name="Text Placeholder 14"/>
          <p:cNvSpPr>
            <a:spLocks noGrp="1"/>
          </p:cNvSpPr>
          <p:nvPr>
            <p:ph type="body" sz="quarter" idx="10" hasCustomPrompt="1"/>
          </p:nvPr>
        </p:nvSpPr>
        <p:spPr>
          <a:xfrm>
            <a:off x="499039" y="2433484"/>
            <a:ext cx="3389312" cy="995516"/>
          </a:xfrm>
        </p:spPr>
        <p:txBody>
          <a:bodyPr/>
          <a:lstStyle>
            <a:lvl1pPr marL="0" indent="0" algn="l">
              <a:spcBef>
                <a:spcPct val="50000"/>
              </a:spcBef>
              <a:buFontTx/>
              <a:buNone/>
              <a:defRPr sz="2000"/>
            </a:lvl1pPr>
          </a:lstStyle>
          <a:p>
            <a:pPr algn="l">
              <a:spcBef>
                <a:spcPct val="50000"/>
              </a:spcBef>
            </a:pPr>
            <a:r>
              <a:rPr lang="en-US" sz="2400" b="1" dirty="0" smtClean="0">
                <a:solidFill>
                  <a:schemeClr val="tx2"/>
                </a:solidFill>
              </a:rPr>
              <a:t>Client Name</a:t>
            </a:r>
            <a:endParaRPr lang="en-US" sz="2800" b="1" dirty="0" smtClean="0">
              <a:solidFill>
                <a:schemeClr val="tx2"/>
              </a:solidFill>
            </a:endParaRPr>
          </a:p>
          <a:p>
            <a:pPr algn="l">
              <a:spcBef>
                <a:spcPct val="50000"/>
              </a:spcBef>
            </a:pPr>
            <a:endParaRPr lang="en-US" sz="1200" i="1" dirty="0" smtClean="0">
              <a:solidFill>
                <a:schemeClr val="tx2"/>
              </a:solidFill>
            </a:endParaRPr>
          </a:p>
        </p:txBody>
      </p:sp>
      <p:sp>
        <p:nvSpPr>
          <p:cNvPr id="23" name="TextBox 22"/>
          <p:cNvSpPr txBox="1"/>
          <p:nvPr/>
        </p:nvSpPr>
        <p:spPr>
          <a:xfrm>
            <a:off x="535909" y="2169951"/>
            <a:ext cx="1055225" cy="307777"/>
          </a:xfrm>
          <a:prstGeom prst="rect">
            <a:avLst/>
          </a:prstGeom>
          <a:noFill/>
        </p:spPr>
        <p:txBody>
          <a:bodyPr wrap="none" rtlCol="0">
            <a:spAutoFit/>
          </a:bodyPr>
          <a:lstStyle/>
          <a:p>
            <a:r>
              <a:rPr lang="en-US" sz="1400" b="1" i="1" dirty="0" smtClean="0">
                <a:solidFill>
                  <a:schemeClr val="tx2"/>
                </a:solidFill>
              </a:rPr>
              <a:t>presented to</a:t>
            </a:r>
            <a:endParaRPr lang="en-US" sz="1400" b="1" i="1" dirty="0">
              <a:solidFill>
                <a:schemeClr val="tx2"/>
              </a:solidFill>
            </a:endParaRPr>
          </a:p>
        </p:txBody>
      </p:sp>
      <p:sp>
        <p:nvSpPr>
          <p:cNvPr id="24" name="TextBox 23"/>
          <p:cNvSpPr txBox="1"/>
          <p:nvPr/>
        </p:nvSpPr>
        <p:spPr>
          <a:xfrm>
            <a:off x="484632" y="3517488"/>
            <a:ext cx="3403719" cy="615553"/>
          </a:xfrm>
          <a:prstGeom prst="rect">
            <a:avLst/>
          </a:prstGeom>
          <a:noFill/>
        </p:spPr>
        <p:txBody>
          <a:bodyPr wrap="square" rtlCol="0">
            <a:spAutoFit/>
          </a:bodyPr>
          <a:lstStyle/>
          <a:p>
            <a:r>
              <a:rPr lang="en-US" sz="1400" b="1" i="1" dirty="0" smtClean="0">
                <a:solidFill>
                  <a:schemeClr val="tx2"/>
                </a:solidFill>
              </a:rPr>
              <a:t>presented by</a:t>
            </a:r>
            <a:r>
              <a:rPr lang="en-US" sz="1100" i="1" dirty="0" smtClean="0">
                <a:solidFill>
                  <a:schemeClr val="tx2"/>
                </a:solidFill>
              </a:rPr>
              <a:t/>
            </a:r>
            <a:br>
              <a:rPr lang="en-US" sz="1100" i="1" dirty="0" smtClean="0">
                <a:solidFill>
                  <a:schemeClr val="tx2"/>
                </a:solidFill>
              </a:rPr>
            </a:br>
            <a:r>
              <a:rPr lang="en-US" sz="2000" b="1" dirty="0" smtClean="0">
                <a:solidFill>
                  <a:schemeClr val="tx2"/>
                </a:solidFill>
              </a:rPr>
              <a:t>Cambridge Systematics, Inc.</a:t>
            </a:r>
            <a:endParaRPr lang="en-US" sz="2000" dirty="0"/>
          </a:p>
        </p:txBody>
      </p:sp>
      <p:sp>
        <p:nvSpPr>
          <p:cNvPr id="25" name="Text Placeholder 18"/>
          <p:cNvSpPr>
            <a:spLocks noGrp="1"/>
          </p:cNvSpPr>
          <p:nvPr>
            <p:ph type="body" sz="quarter" idx="11" hasCustomPrompt="1"/>
          </p:nvPr>
        </p:nvSpPr>
        <p:spPr>
          <a:xfrm>
            <a:off x="536575" y="5136971"/>
            <a:ext cx="3351213" cy="346075"/>
          </a:xfrm>
        </p:spPr>
        <p:txBody>
          <a:bodyPr/>
          <a:lstStyle>
            <a:lvl1pPr>
              <a:buFontTx/>
              <a:buNone/>
              <a:defRPr sz="1600" b="1">
                <a:solidFill>
                  <a:schemeClr val="tx2"/>
                </a:solidFill>
              </a:defRPr>
            </a:lvl1pPr>
          </a:lstStyle>
          <a:p>
            <a:pPr lvl="0"/>
            <a:r>
              <a:rPr lang="en-US" dirty="0" smtClean="0"/>
              <a:t>Date</a:t>
            </a:r>
            <a:endParaRPr lang="en-US" dirty="0"/>
          </a:p>
        </p:txBody>
      </p:sp>
      <p:sp>
        <p:nvSpPr>
          <p:cNvPr id="21" name="Text Placeholder 17"/>
          <p:cNvSpPr>
            <a:spLocks noGrp="1"/>
          </p:cNvSpPr>
          <p:nvPr>
            <p:ph type="body" sz="quarter" idx="12" hasCustomPrompt="1"/>
          </p:nvPr>
        </p:nvSpPr>
        <p:spPr>
          <a:xfrm>
            <a:off x="484632" y="4075991"/>
            <a:ext cx="3763809" cy="1060980"/>
          </a:xfrm>
        </p:spPr>
        <p:txBody>
          <a:bodyPr/>
          <a:lstStyle>
            <a:lvl1pPr>
              <a:buFont typeface="Arial" pitchFamily="34" charset="0"/>
              <a:buNone/>
              <a:defRPr sz="1800">
                <a:solidFill>
                  <a:schemeClr val="tx2"/>
                </a:solidFill>
              </a:defRPr>
            </a:lvl1pPr>
          </a:lstStyle>
          <a:p>
            <a:pPr lvl="0"/>
            <a:r>
              <a:rPr lang="en-US" dirty="0" smtClean="0"/>
              <a:t>Presenters name</a:t>
            </a:r>
            <a:endParaRPr lang="en-US" dirty="0"/>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20" name="Picture 19" descr="sign1_1.png"/>
          <p:cNvPicPr>
            <a:picLocks noChangeAspect="1"/>
          </p:cNvPicPr>
          <p:nvPr/>
        </p:nvPicPr>
        <p:blipFill>
          <a:blip r:embed="rId2" cstate="print"/>
          <a:stretch>
            <a:fillRect/>
          </a:stretch>
        </p:blipFill>
        <p:spPr>
          <a:xfrm>
            <a:off x="4697478" y="1866034"/>
            <a:ext cx="2880610" cy="20347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descr="mirror_1.png"/>
          <p:cNvPicPr>
            <a:picLocks noChangeAspect="1"/>
          </p:cNvPicPr>
          <p:nvPr/>
        </p:nvPicPr>
        <p:blipFill>
          <a:blip r:embed="rId3" cstate="print"/>
          <a:stretch>
            <a:fillRect/>
          </a:stretch>
        </p:blipFill>
        <p:spPr>
          <a:xfrm rot="21075839">
            <a:off x="4382600" y="3820096"/>
            <a:ext cx="2802365" cy="18288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descr="road1_1.png"/>
          <p:cNvPicPr>
            <a:picLocks noChangeAspect="1"/>
          </p:cNvPicPr>
          <p:nvPr/>
        </p:nvPicPr>
        <p:blipFill>
          <a:blip r:embed="rId4" cstate="print"/>
          <a:stretch>
            <a:fillRect/>
          </a:stretch>
        </p:blipFill>
        <p:spPr>
          <a:xfrm rot="711566">
            <a:off x="6369832" y="2475228"/>
            <a:ext cx="2179509" cy="32540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5" name="Group 14"/>
          <p:cNvGrpSpPr/>
          <p:nvPr/>
        </p:nvGrpSpPr>
        <p:grpSpPr>
          <a:xfrm>
            <a:off x="0" y="0"/>
            <a:ext cx="9144000" cy="1219200"/>
            <a:chOff x="0" y="0"/>
            <a:chExt cx="9144000" cy="1219200"/>
          </a:xfrm>
        </p:grpSpPr>
        <p:sp>
          <p:nvSpPr>
            <p:cNvPr id="16" name="Rectangle 15"/>
            <p:cNvSpPr/>
            <p:nvPr/>
          </p:nvSpPr>
          <p:spPr>
            <a:xfrm>
              <a:off x="0" y="0"/>
              <a:ext cx="9144000" cy="1219200"/>
            </a:xfrm>
            <a:prstGeom prst="rect">
              <a:avLst/>
            </a:prstGeom>
            <a:gradFill flip="none" rotWithShape="1">
              <a:gsLst>
                <a:gs pos="0">
                  <a:srgbClr val="00549A"/>
                </a:gs>
                <a:gs pos="100000">
                  <a:schemeClr val="bg2">
                    <a:lumMod val="60000"/>
                    <a:lumOff val="40000"/>
                  </a:schemeClr>
                </a:gs>
              </a:gsLst>
              <a:lin ang="5100000" scaled="0"/>
              <a:tileRect/>
            </a:gradFill>
            <a:ln w="12700">
              <a:noFill/>
            </a:ln>
            <a:effectLst/>
            <a:scene3d>
              <a:camera prst="orthographicFront">
                <a:rot lat="0" lon="0" rev="0"/>
              </a:camera>
              <a:lightRig rig="soft" dir="t"/>
            </a:scene3d>
            <a:sp3d extrusionH="76200" contourW="12700">
              <a:bevelT w="139700" h="139700"/>
              <a:extrusionClr>
                <a:schemeClr val="tx1"/>
              </a:extrusionClr>
              <a:contourClr>
                <a:schemeClr val="bg1">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dirty="0"/>
            </a:p>
          </p:txBody>
        </p:sp>
        <p:sp>
          <p:nvSpPr>
            <p:cNvPr id="17" name="Freeform 19"/>
            <p:cNvSpPr>
              <a:spLocks/>
            </p:cNvSpPr>
            <p:nvPr/>
          </p:nvSpPr>
          <p:spPr bwMode="auto">
            <a:xfrm rot="10800000">
              <a:off x="149923" y="165996"/>
              <a:ext cx="746491" cy="730124"/>
            </a:xfrm>
            <a:custGeom>
              <a:avLst/>
              <a:gdLst>
                <a:gd name="connsiteX0" fmla="*/ 8112 w 10179"/>
                <a:gd name="connsiteY0" fmla="*/ 10235 h 12248"/>
                <a:gd name="connsiteX1" fmla="*/ 2832 w 10179"/>
                <a:gd name="connsiteY1" fmla="*/ 11946 h 12248"/>
                <a:gd name="connsiteX2" fmla="*/ 9719 w 10179"/>
                <a:gd name="connsiteY2" fmla="*/ 11711 h 12248"/>
                <a:gd name="connsiteX3" fmla="*/ 10000 w 10179"/>
                <a:gd name="connsiteY3" fmla="*/ 2248 h 12248"/>
                <a:gd name="connsiteX4" fmla="*/ 8112 w 10179"/>
                <a:gd name="connsiteY4" fmla="*/ 10235 h 12248"/>
                <a:gd name="connsiteX0" fmla="*/ 10944 w 13011"/>
                <a:gd name="connsiteY0" fmla="*/ 10235 h 12449"/>
                <a:gd name="connsiteX1" fmla="*/ 2832 w 13011"/>
                <a:gd name="connsiteY1" fmla="*/ 12248 h 12449"/>
                <a:gd name="connsiteX2" fmla="*/ 12551 w 13011"/>
                <a:gd name="connsiteY2" fmla="*/ 11711 h 12449"/>
                <a:gd name="connsiteX3" fmla="*/ 12832 w 13011"/>
                <a:gd name="connsiteY3" fmla="*/ 2248 h 12449"/>
                <a:gd name="connsiteX4" fmla="*/ 10944 w 13011"/>
                <a:gd name="connsiteY4" fmla="*/ 10235 h 12449"/>
                <a:gd name="connsiteX0" fmla="*/ 13776 w 15915"/>
                <a:gd name="connsiteY0" fmla="*/ 10235 h 12650"/>
                <a:gd name="connsiteX1" fmla="*/ 2832 w 15915"/>
                <a:gd name="connsiteY1" fmla="*/ 12449 h 12650"/>
                <a:gd name="connsiteX2" fmla="*/ 15383 w 15915"/>
                <a:gd name="connsiteY2" fmla="*/ 11711 h 12650"/>
                <a:gd name="connsiteX3" fmla="*/ 15664 w 15915"/>
                <a:gd name="connsiteY3" fmla="*/ 2248 h 12650"/>
                <a:gd name="connsiteX4" fmla="*/ 13776 w 15915"/>
                <a:gd name="connsiteY4" fmla="*/ 10235 h 12650"/>
                <a:gd name="connsiteX0" fmla="*/ 13776 w 15915"/>
                <a:gd name="connsiteY0" fmla="*/ 10235 h 12248"/>
                <a:gd name="connsiteX1" fmla="*/ 2832 w 15915"/>
                <a:gd name="connsiteY1" fmla="*/ 11544 h 12248"/>
                <a:gd name="connsiteX2" fmla="*/ 15383 w 15915"/>
                <a:gd name="connsiteY2" fmla="*/ 11711 h 12248"/>
                <a:gd name="connsiteX3" fmla="*/ 15664 w 15915"/>
                <a:gd name="connsiteY3" fmla="*/ 2248 h 12248"/>
                <a:gd name="connsiteX4" fmla="*/ 13776 w 15915"/>
                <a:gd name="connsiteY4" fmla="*/ 10235 h 12248"/>
                <a:gd name="connsiteX0" fmla="*/ 10830 w 12897"/>
                <a:gd name="connsiteY0" fmla="*/ 10235 h 12248"/>
                <a:gd name="connsiteX1" fmla="*/ 2832 w 12897"/>
                <a:gd name="connsiteY1" fmla="*/ 11919 h 12248"/>
                <a:gd name="connsiteX2" fmla="*/ 12437 w 12897"/>
                <a:gd name="connsiteY2" fmla="*/ 11711 h 12248"/>
                <a:gd name="connsiteX3" fmla="*/ 12718 w 12897"/>
                <a:gd name="connsiteY3" fmla="*/ 2248 h 12248"/>
                <a:gd name="connsiteX4" fmla="*/ 10830 w 12897"/>
                <a:gd name="connsiteY4" fmla="*/ 10235 h 12248"/>
                <a:gd name="connsiteX0" fmla="*/ 10830 w 12897"/>
                <a:gd name="connsiteY0" fmla="*/ 10235 h 12248"/>
                <a:gd name="connsiteX1" fmla="*/ 2832 w 12897"/>
                <a:gd name="connsiteY1" fmla="*/ 11919 h 12248"/>
                <a:gd name="connsiteX2" fmla="*/ 12437 w 12897"/>
                <a:gd name="connsiteY2" fmla="*/ 11711 h 12248"/>
                <a:gd name="connsiteX3" fmla="*/ 12718 w 12897"/>
                <a:gd name="connsiteY3" fmla="*/ 2248 h 12248"/>
                <a:gd name="connsiteX4" fmla="*/ 10830 w 12897"/>
                <a:gd name="connsiteY4" fmla="*/ 10235 h 12248"/>
                <a:gd name="connsiteX0" fmla="*/ 10830 w 12897"/>
                <a:gd name="connsiteY0" fmla="*/ 10235 h 12120"/>
                <a:gd name="connsiteX1" fmla="*/ 2832 w 12897"/>
                <a:gd name="connsiteY1" fmla="*/ 11919 h 12120"/>
                <a:gd name="connsiteX2" fmla="*/ 12437 w 12897"/>
                <a:gd name="connsiteY2" fmla="*/ 11711 h 12120"/>
                <a:gd name="connsiteX3" fmla="*/ 12718 w 12897"/>
                <a:gd name="connsiteY3" fmla="*/ 2248 h 12120"/>
                <a:gd name="connsiteX4" fmla="*/ 10830 w 12897"/>
                <a:gd name="connsiteY4" fmla="*/ 10235 h 12120"/>
                <a:gd name="connsiteX0" fmla="*/ 10830 w 12897"/>
                <a:gd name="connsiteY0" fmla="*/ 10235 h 12120"/>
                <a:gd name="connsiteX1" fmla="*/ 2832 w 12897"/>
                <a:gd name="connsiteY1" fmla="*/ 11919 h 12120"/>
                <a:gd name="connsiteX2" fmla="*/ 12437 w 12897"/>
                <a:gd name="connsiteY2" fmla="*/ 11711 h 12120"/>
                <a:gd name="connsiteX3" fmla="*/ 12718 w 12897"/>
                <a:gd name="connsiteY3" fmla="*/ 2248 h 12120"/>
                <a:gd name="connsiteX4" fmla="*/ 10830 w 12897"/>
                <a:gd name="connsiteY4" fmla="*/ 10235 h 12120"/>
                <a:gd name="connsiteX0" fmla="*/ 10830 w 12897"/>
                <a:gd name="connsiteY0" fmla="*/ 10235 h 12120"/>
                <a:gd name="connsiteX1" fmla="*/ 2832 w 12897"/>
                <a:gd name="connsiteY1" fmla="*/ 11919 h 12120"/>
                <a:gd name="connsiteX2" fmla="*/ 12897 w 12897"/>
                <a:gd name="connsiteY2" fmla="*/ 11919 h 12120"/>
                <a:gd name="connsiteX3" fmla="*/ 12718 w 12897"/>
                <a:gd name="connsiteY3" fmla="*/ 2248 h 12120"/>
                <a:gd name="connsiteX4" fmla="*/ 10830 w 12897"/>
                <a:gd name="connsiteY4" fmla="*/ 10235 h 12120"/>
                <a:gd name="connsiteX0" fmla="*/ 10830 w 12897"/>
                <a:gd name="connsiteY0" fmla="*/ 7987 h 9872"/>
                <a:gd name="connsiteX1" fmla="*/ 2832 w 12897"/>
                <a:gd name="connsiteY1" fmla="*/ 9671 h 9872"/>
                <a:gd name="connsiteX2" fmla="*/ 12897 w 12897"/>
                <a:gd name="connsiteY2" fmla="*/ 9671 h 9872"/>
                <a:gd name="connsiteX3" fmla="*/ 12718 w 12897"/>
                <a:gd name="connsiteY3" fmla="*/ 0 h 9872"/>
                <a:gd name="connsiteX4" fmla="*/ 10830 w 12897"/>
                <a:gd name="connsiteY4" fmla="*/ 7987 h 9872"/>
                <a:gd name="connsiteX0" fmla="*/ 6201 w 7804"/>
                <a:gd name="connsiteY0" fmla="*/ 8091 h 10000"/>
                <a:gd name="connsiteX1" fmla="*/ 0 w 7804"/>
                <a:gd name="connsiteY1" fmla="*/ 9796 h 10000"/>
                <a:gd name="connsiteX2" fmla="*/ 7804 w 7804"/>
                <a:gd name="connsiteY2" fmla="*/ 9796 h 10000"/>
                <a:gd name="connsiteX3" fmla="*/ 7665 w 7804"/>
                <a:gd name="connsiteY3" fmla="*/ 0 h 10000"/>
                <a:gd name="connsiteX4" fmla="*/ 6201 w 7804"/>
                <a:gd name="connsiteY4" fmla="*/ 8091 h 10000"/>
                <a:gd name="connsiteX0" fmla="*/ 7946 w 10000"/>
                <a:gd name="connsiteY0" fmla="*/ 8091 h 10000"/>
                <a:gd name="connsiteX1" fmla="*/ 0 w 10000"/>
                <a:gd name="connsiteY1" fmla="*/ 9796 h 10000"/>
                <a:gd name="connsiteX2" fmla="*/ 10000 w 10000"/>
                <a:gd name="connsiteY2" fmla="*/ 9796 h 10000"/>
                <a:gd name="connsiteX3" fmla="*/ 9822 w 10000"/>
                <a:gd name="connsiteY3" fmla="*/ 0 h 10000"/>
                <a:gd name="connsiteX4" fmla="*/ 7946 w 10000"/>
                <a:gd name="connsiteY4" fmla="*/ 8091 h 10000"/>
                <a:gd name="connsiteX0" fmla="*/ 7946 w 10000"/>
                <a:gd name="connsiteY0" fmla="*/ 8091 h 10000"/>
                <a:gd name="connsiteX1" fmla="*/ 0 w 10000"/>
                <a:gd name="connsiteY1" fmla="*/ 9796 h 10000"/>
                <a:gd name="connsiteX2" fmla="*/ 10000 w 10000"/>
                <a:gd name="connsiteY2" fmla="*/ 9797 h 10000"/>
                <a:gd name="connsiteX3" fmla="*/ 9822 w 10000"/>
                <a:gd name="connsiteY3" fmla="*/ 0 h 10000"/>
                <a:gd name="connsiteX4" fmla="*/ 7946 w 10000"/>
                <a:gd name="connsiteY4" fmla="*/ 8091 h 10000"/>
                <a:gd name="connsiteX0" fmla="*/ 7946 w 10000"/>
                <a:gd name="connsiteY0" fmla="*/ 8091 h 9797"/>
                <a:gd name="connsiteX1" fmla="*/ 0 w 10000"/>
                <a:gd name="connsiteY1" fmla="*/ 9796 h 9797"/>
                <a:gd name="connsiteX2" fmla="*/ 10000 w 10000"/>
                <a:gd name="connsiteY2" fmla="*/ 9797 h 9797"/>
                <a:gd name="connsiteX3" fmla="*/ 9822 w 10000"/>
                <a:gd name="connsiteY3" fmla="*/ 0 h 9797"/>
                <a:gd name="connsiteX4" fmla="*/ 7946 w 10000"/>
                <a:gd name="connsiteY4" fmla="*/ 8091 h 9797"/>
                <a:gd name="connsiteX0" fmla="*/ 7946 w 10000"/>
                <a:gd name="connsiteY0" fmla="*/ 8259 h 10000"/>
                <a:gd name="connsiteX1" fmla="*/ 0 w 10000"/>
                <a:gd name="connsiteY1" fmla="*/ 9999 h 10000"/>
                <a:gd name="connsiteX2" fmla="*/ 10000 w 10000"/>
                <a:gd name="connsiteY2" fmla="*/ 10000 h 10000"/>
                <a:gd name="connsiteX3" fmla="*/ 9822 w 10000"/>
                <a:gd name="connsiteY3" fmla="*/ 0 h 10000"/>
                <a:gd name="connsiteX4" fmla="*/ 7946 w 10000"/>
                <a:gd name="connsiteY4" fmla="*/ 8259 h 10000"/>
                <a:gd name="connsiteX0" fmla="*/ 7946 w 10035"/>
                <a:gd name="connsiteY0" fmla="*/ 8259 h 10000"/>
                <a:gd name="connsiteX1" fmla="*/ 0 w 10035"/>
                <a:gd name="connsiteY1" fmla="*/ 9999 h 10000"/>
                <a:gd name="connsiteX2" fmla="*/ 10000 w 10035"/>
                <a:gd name="connsiteY2" fmla="*/ 10000 h 10000"/>
                <a:gd name="connsiteX3" fmla="*/ 10000 w 10035"/>
                <a:gd name="connsiteY3" fmla="*/ 0 h 10000"/>
                <a:gd name="connsiteX4" fmla="*/ 7946 w 10035"/>
                <a:gd name="connsiteY4" fmla="*/ 825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5" h="10000">
                  <a:moveTo>
                    <a:pt x="7946" y="8259"/>
                  </a:moveTo>
                  <a:cubicBezTo>
                    <a:pt x="6279" y="9925"/>
                    <a:pt x="3433" y="9728"/>
                    <a:pt x="0" y="9999"/>
                  </a:cubicBezTo>
                  <a:lnTo>
                    <a:pt x="10000" y="10000"/>
                  </a:lnTo>
                  <a:cubicBezTo>
                    <a:pt x="9962" y="6821"/>
                    <a:pt x="10035" y="2558"/>
                    <a:pt x="10000" y="0"/>
                  </a:cubicBezTo>
                  <a:cubicBezTo>
                    <a:pt x="9685" y="3196"/>
                    <a:pt x="9613" y="6593"/>
                    <a:pt x="7946" y="8259"/>
                  </a:cubicBezTo>
                  <a:close/>
                </a:path>
              </a:pathLst>
            </a:custGeom>
            <a:gradFill flip="none" rotWithShape="1">
              <a:gsLst>
                <a:gs pos="0">
                  <a:srgbClr val="299EFF">
                    <a:alpha val="22000"/>
                  </a:srgbClr>
                </a:gs>
                <a:gs pos="15000">
                  <a:srgbClr val="7DC4FF">
                    <a:alpha val="23000"/>
                  </a:srgbClr>
                </a:gs>
              </a:gsLst>
              <a:lin ang="16200000" scaled="1"/>
              <a:tileRect/>
            </a:gradFill>
            <a:ln w="9525">
              <a:noFill/>
              <a:round/>
              <a:headEnd/>
              <a:tailEnd/>
            </a:ln>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484632" y="152400"/>
            <a:ext cx="7964424" cy="981456"/>
          </a:xfrm>
        </p:spPr>
        <p:txBody>
          <a:bodyPr vert="horz" lIns="91440" tIns="45720" rIns="91440" bIns="45720" rtlCol="0" anchor="b">
            <a:noAutofit/>
          </a:bodyPr>
          <a:lstStyle>
            <a:lvl1pPr algn="l" defTabSz="914400" rtl="0" eaLnBrk="1" latinLnBrk="0" hangingPunct="1">
              <a:spcBef>
                <a:spcPct val="0"/>
              </a:spcBef>
              <a:buNone/>
              <a:defRPr lang="en-US" sz="3400" b="1" kern="1200" dirty="0">
                <a:ln>
                  <a:solidFill>
                    <a:schemeClr val="bg2">
                      <a:lumMod val="60000"/>
                      <a:lumOff val="40000"/>
                    </a:schemeClr>
                  </a:solidFill>
                </a:ln>
                <a:solidFill>
                  <a:schemeClr val="tx1"/>
                </a:solidFill>
                <a:effectLst>
                  <a:innerShdw blurRad="63500" dist="50800">
                    <a:prstClr val="black"/>
                  </a:innerShdw>
                </a:effectLst>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484632" y="1219200"/>
            <a:ext cx="7964424" cy="417576"/>
          </a:xfrm>
        </p:spPr>
        <p:txBody>
          <a:bodyPr>
            <a:noAutofit/>
          </a:bodyPr>
          <a:lstStyle>
            <a:lvl1pPr marL="0" indent="0" algn="l">
              <a:buNone/>
              <a:defRPr sz="28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ext Box 18"/>
          <p:cNvSpPr txBox="1">
            <a:spLocks noChangeArrowheads="1"/>
          </p:cNvSpPr>
          <p:nvPr/>
        </p:nvSpPr>
        <p:spPr bwMode="auto">
          <a:xfrm>
            <a:off x="1714498" y="6228559"/>
            <a:ext cx="3404650" cy="338554"/>
          </a:xfrm>
          <a:prstGeom prst="rect">
            <a:avLst/>
          </a:prstGeom>
          <a:noFill/>
          <a:ln w="12700">
            <a:noFill/>
            <a:miter lim="800000"/>
            <a:headEnd type="none" w="sm" len="sm"/>
            <a:tailEnd/>
          </a:ln>
          <a:effectLst/>
        </p:spPr>
        <p:txBody>
          <a:bodyPr wrap="none">
            <a:spAutoFit/>
          </a:bodyPr>
          <a:lstStyle/>
          <a:p>
            <a:r>
              <a:rPr lang="en-US" sz="1600" dirty="0">
                <a:solidFill>
                  <a:schemeClr val="bg2"/>
                </a:solidFill>
                <a:effectLst/>
              </a:rPr>
              <a:t>Transportation leadership you can trust.</a:t>
            </a:r>
          </a:p>
        </p:txBody>
      </p:sp>
      <p:pic>
        <p:nvPicPr>
          <p:cNvPr id="14" name="Picture 13" descr="CS_Logo_2955U_No_Tag.jpg"/>
          <p:cNvPicPr>
            <a:picLocks noChangeAspect="1"/>
          </p:cNvPicPr>
          <p:nvPr/>
        </p:nvPicPr>
        <p:blipFill>
          <a:blip r:embed="rId5" cstate="print"/>
          <a:stretch>
            <a:fillRect/>
          </a:stretch>
        </p:blipFill>
        <p:spPr>
          <a:xfrm>
            <a:off x="457200" y="6252689"/>
            <a:ext cx="1212114" cy="294839"/>
          </a:xfrm>
          <a:prstGeom prst="rect">
            <a:avLst/>
          </a:prstGeom>
          <a:effectLst/>
        </p:spPr>
      </p:pic>
      <p:sp>
        <p:nvSpPr>
          <p:cNvPr id="22" name="Text Placeholder 14"/>
          <p:cNvSpPr>
            <a:spLocks noGrp="1"/>
          </p:cNvSpPr>
          <p:nvPr>
            <p:ph type="body" sz="quarter" idx="10" hasCustomPrompt="1"/>
          </p:nvPr>
        </p:nvSpPr>
        <p:spPr>
          <a:xfrm>
            <a:off x="499039" y="2433484"/>
            <a:ext cx="3389312" cy="995516"/>
          </a:xfrm>
        </p:spPr>
        <p:txBody>
          <a:bodyPr/>
          <a:lstStyle>
            <a:lvl1pPr marL="0" indent="0" algn="l">
              <a:spcBef>
                <a:spcPct val="50000"/>
              </a:spcBef>
              <a:buFontTx/>
              <a:buNone/>
              <a:defRPr sz="2000"/>
            </a:lvl1pPr>
          </a:lstStyle>
          <a:p>
            <a:pPr algn="l">
              <a:spcBef>
                <a:spcPct val="50000"/>
              </a:spcBef>
            </a:pPr>
            <a:r>
              <a:rPr lang="en-US" sz="2400" b="1" dirty="0" smtClean="0">
                <a:solidFill>
                  <a:schemeClr val="tx2"/>
                </a:solidFill>
              </a:rPr>
              <a:t>Client Name</a:t>
            </a:r>
            <a:endParaRPr lang="en-US" sz="2800" b="1" dirty="0" smtClean="0">
              <a:solidFill>
                <a:schemeClr val="tx2"/>
              </a:solidFill>
            </a:endParaRPr>
          </a:p>
          <a:p>
            <a:pPr algn="l">
              <a:spcBef>
                <a:spcPct val="50000"/>
              </a:spcBef>
            </a:pPr>
            <a:endParaRPr lang="en-US" sz="1200" i="1" dirty="0" smtClean="0">
              <a:solidFill>
                <a:schemeClr val="tx2"/>
              </a:solidFill>
            </a:endParaRPr>
          </a:p>
        </p:txBody>
      </p:sp>
      <p:sp>
        <p:nvSpPr>
          <p:cNvPr id="23" name="TextBox 22"/>
          <p:cNvSpPr txBox="1"/>
          <p:nvPr/>
        </p:nvSpPr>
        <p:spPr>
          <a:xfrm>
            <a:off x="535909" y="2169951"/>
            <a:ext cx="1055225" cy="307777"/>
          </a:xfrm>
          <a:prstGeom prst="rect">
            <a:avLst/>
          </a:prstGeom>
          <a:noFill/>
        </p:spPr>
        <p:txBody>
          <a:bodyPr wrap="none" rtlCol="0">
            <a:spAutoFit/>
          </a:bodyPr>
          <a:lstStyle/>
          <a:p>
            <a:r>
              <a:rPr lang="en-US" sz="1400" b="1" i="1" dirty="0" smtClean="0">
                <a:solidFill>
                  <a:schemeClr val="tx2"/>
                </a:solidFill>
              </a:rPr>
              <a:t>presented to</a:t>
            </a:r>
            <a:endParaRPr lang="en-US" sz="1400" b="1" i="1" dirty="0">
              <a:solidFill>
                <a:schemeClr val="tx2"/>
              </a:solidFill>
            </a:endParaRPr>
          </a:p>
        </p:txBody>
      </p:sp>
      <p:sp>
        <p:nvSpPr>
          <p:cNvPr id="24" name="TextBox 23"/>
          <p:cNvSpPr txBox="1"/>
          <p:nvPr/>
        </p:nvSpPr>
        <p:spPr>
          <a:xfrm>
            <a:off x="484632" y="3517488"/>
            <a:ext cx="3403719" cy="615553"/>
          </a:xfrm>
          <a:prstGeom prst="rect">
            <a:avLst/>
          </a:prstGeom>
          <a:noFill/>
        </p:spPr>
        <p:txBody>
          <a:bodyPr wrap="square" rtlCol="0">
            <a:spAutoFit/>
          </a:bodyPr>
          <a:lstStyle/>
          <a:p>
            <a:r>
              <a:rPr lang="en-US" sz="1400" b="1" i="1" dirty="0" smtClean="0">
                <a:solidFill>
                  <a:schemeClr val="tx2"/>
                </a:solidFill>
              </a:rPr>
              <a:t>presented by</a:t>
            </a:r>
            <a:r>
              <a:rPr lang="en-US" sz="1100" i="1" dirty="0" smtClean="0">
                <a:solidFill>
                  <a:schemeClr val="tx2"/>
                </a:solidFill>
              </a:rPr>
              <a:t/>
            </a:r>
            <a:br>
              <a:rPr lang="en-US" sz="1100" i="1" dirty="0" smtClean="0">
                <a:solidFill>
                  <a:schemeClr val="tx2"/>
                </a:solidFill>
              </a:rPr>
            </a:br>
            <a:r>
              <a:rPr lang="en-US" sz="2000" b="1" dirty="0" smtClean="0">
                <a:solidFill>
                  <a:schemeClr val="tx2"/>
                </a:solidFill>
              </a:rPr>
              <a:t>Cambridge Systematics, Inc.</a:t>
            </a:r>
            <a:endParaRPr lang="en-US" sz="2000" dirty="0"/>
          </a:p>
        </p:txBody>
      </p:sp>
      <p:sp>
        <p:nvSpPr>
          <p:cNvPr id="25" name="Text Placeholder 18"/>
          <p:cNvSpPr>
            <a:spLocks noGrp="1"/>
          </p:cNvSpPr>
          <p:nvPr>
            <p:ph type="body" sz="quarter" idx="11" hasCustomPrompt="1"/>
          </p:nvPr>
        </p:nvSpPr>
        <p:spPr>
          <a:xfrm>
            <a:off x="536575" y="5136971"/>
            <a:ext cx="3351213" cy="346075"/>
          </a:xfrm>
        </p:spPr>
        <p:txBody>
          <a:bodyPr/>
          <a:lstStyle>
            <a:lvl1pPr>
              <a:buFontTx/>
              <a:buNone/>
              <a:defRPr sz="1600" b="1">
                <a:solidFill>
                  <a:schemeClr val="tx2"/>
                </a:solidFill>
              </a:defRPr>
            </a:lvl1pPr>
          </a:lstStyle>
          <a:p>
            <a:pPr lvl="0"/>
            <a:r>
              <a:rPr lang="en-US" dirty="0" smtClean="0"/>
              <a:t>Date</a:t>
            </a:r>
            <a:endParaRPr lang="en-US" dirty="0"/>
          </a:p>
        </p:txBody>
      </p:sp>
      <p:sp>
        <p:nvSpPr>
          <p:cNvPr id="21" name="Text Placeholder 17"/>
          <p:cNvSpPr>
            <a:spLocks noGrp="1"/>
          </p:cNvSpPr>
          <p:nvPr>
            <p:ph type="body" sz="quarter" idx="12" hasCustomPrompt="1"/>
          </p:nvPr>
        </p:nvSpPr>
        <p:spPr>
          <a:xfrm>
            <a:off x="484632" y="4075991"/>
            <a:ext cx="3763809" cy="1060980"/>
          </a:xfrm>
        </p:spPr>
        <p:txBody>
          <a:bodyPr/>
          <a:lstStyle>
            <a:lvl1pPr>
              <a:buFont typeface="Arial" pitchFamily="34" charset="0"/>
              <a:buNone/>
              <a:defRPr sz="1800">
                <a:solidFill>
                  <a:schemeClr val="tx2"/>
                </a:solidFill>
              </a:defRPr>
            </a:lvl1pPr>
          </a:lstStyle>
          <a:p>
            <a:pPr lvl="0"/>
            <a:r>
              <a:rPr lang="en-US" dirty="0" smtClean="0"/>
              <a:t>Presenters name</a:t>
            </a:r>
            <a:endParaRPr lang="en-US" dirty="0"/>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 name="Group 7"/>
          <p:cNvGrpSpPr/>
          <p:nvPr/>
        </p:nvGrpSpPr>
        <p:grpSpPr>
          <a:xfrm>
            <a:off x="0" y="0"/>
            <a:ext cx="9144000" cy="1219200"/>
            <a:chOff x="0" y="0"/>
            <a:chExt cx="9144000" cy="1219200"/>
          </a:xfrm>
        </p:grpSpPr>
        <p:sp>
          <p:nvSpPr>
            <p:cNvPr id="9" name="Rectangle 8"/>
            <p:cNvSpPr/>
            <p:nvPr/>
          </p:nvSpPr>
          <p:spPr>
            <a:xfrm>
              <a:off x="0" y="0"/>
              <a:ext cx="9144000" cy="1219200"/>
            </a:xfrm>
            <a:prstGeom prst="rect">
              <a:avLst/>
            </a:prstGeom>
            <a:gradFill flip="none" rotWithShape="1">
              <a:gsLst>
                <a:gs pos="0">
                  <a:srgbClr val="00549A"/>
                </a:gs>
                <a:gs pos="100000">
                  <a:schemeClr val="bg2">
                    <a:lumMod val="60000"/>
                    <a:lumOff val="40000"/>
                  </a:schemeClr>
                </a:gs>
              </a:gsLst>
              <a:lin ang="5100000" scaled="0"/>
              <a:tileRect/>
            </a:gradFill>
            <a:ln w="12700">
              <a:noFill/>
            </a:ln>
            <a:effectLst/>
            <a:scene3d>
              <a:camera prst="orthographicFront">
                <a:rot lat="0" lon="0" rev="0"/>
              </a:camera>
              <a:lightRig rig="soft" dir="t"/>
            </a:scene3d>
            <a:sp3d extrusionH="76200" contourW="12700">
              <a:bevelT w="139700" h="139700"/>
              <a:extrusionClr>
                <a:schemeClr val="tx1"/>
              </a:extrusionClr>
              <a:contourClr>
                <a:schemeClr val="bg1">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dirty="0"/>
            </a:p>
          </p:txBody>
        </p:sp>
        <p:sp>
          <p:nvSpPr>
            <p:cNvPr id="10" name="Freeform 19"/>
            <p:cNvSpPr>
              <a:spLocks/>
            </p:cNvSpPr>
            <p:nvPr/>
          </p:nvSpPr>
          <p:spPr bwMode="auto">
            <a:xfrm rot="10800000">
              <a:off x="149923" y="165996"/>
              <a:ext cx="746491" cy="730124"/>
            </a:xfrm>
            <a:custGeom>
              <a:avLst/>
              <a:gdLst>
                <a:gd name="connsiteX0" fmla="*/ 8112 w 10179"/>
                <a:gd name="connsiteY0" fmla="*/ 10235 h 12248"/>
                <a:gd name="connsiteX1" fmla="*/ 2832 w 10179"/>
                <a:gd name="connsiteY1" fmla="*/ 11946 h 12248"/>
                <a:gd name="connsiteX2" fmla="*/ 9719 w 10179"/>
                <a:gd name="connsiteY2" fmla="*/ 11711 h 12248"/>
                <a:gd name="connsiteX3" fmla="*/ 10000 w 10179"/>
                <a:gd name="connsiteY3" fmla="*/ 2248 h 12248"/>
                <a:gd name="connsiteX4" fmla="*/ 8112 w 10179"/>
                <a:gd name="connsiteY4" fmla="*/ 10235 h 12248"/>
                <a:gd name="connsiteX0" fmla="*/ 10944 w 13011"/>
                <a:gd name="connsiteY0" fmla="*/ 10235 h 12449"/>
                <a:gd name="connsiteX1" fmla="*/ 2832 w 13011"/>
                <a:gd name="connsiteY1" fmla="*/ 12248 h 12449"/>
                <a:gd name="connsiteX2" fmla="*/ 12551 w 13011"/>
                <a:gd name="connsiteY2" fmla="*/ 11711 h 12449"/>
                <a:gd name="connsiteX3" fmla="*/ 12832 w 13011"/>
                <a:gd name="connsiteY3" fmla="*/ 2248 h 12449"/>
                <a:gd name="connsiteX4" fmla="*/ 10944 w 13011"/>
                <a:gd name="connsiteY4" fmla="*/ 10235 h 12449"/>
                <a:gd name="connsiteX0" fmla="*/ 13776 w 15915"/>
                <a:gd name="connsiteY0" fmla="*/ 10235 h 12650"/>
                <a:gd name="connsiteX1" fmla="*/ 2832 w 15915"/>
                <a:gd name="connsiteY1" fmla="*/ 12449 h 12650"/>
                <a:gd name="connsiteX2" fmla="*/ 15383 w 15915"/>
                <a:gd name="connsiteY2" fmla="*/ 11711 h 12650"/>
                <a:gd name="connsiteX3" fmla="*/ 15664 w 15915"/>
                <a:gd name="connsiteY3" fmla="*/ 2248 h 12650"/>
                <a:gd name="connsiteX4" fmla="*/ 13776 w 15915"/>
                <a:gd name="connsiteY4" fmla="*/ 10235 h 12650"/>
                <a:gd name="connsiteX0" fmla="*/ 13776 w 15915"/>
                <a:gd name="connsiteY0" fmla="*/ 10235 h 12248"/>
                <a:gd name="connsiteX1" fmla="*/ 2832 w 15915"/>
                <a:gd name="connsiteY1" fmla="*/ 11544 h 12248"/>
                <a:gd name="connsiteX2" fmla="*/ 15383 w 15915"/>
                <a:gd name="connsiteY2" fmla="*/ 11711 h 12248"/>
                <a:gd name="connsiteX3" fmla="*/ 15664 w 15915"/>
                <a:gd name="connsiteY3" fmla="*/ 2248 h 12248"/>
                <a:gd name="connsiteX4" fmla="*/ 13776 w 15915"/>
                <a:gd name="connsiteY4" fmla="*/ 10235 h 12248"/>
                <a:gd name="connsiteX0" fmla="*/ 10830 w 12897"/>
                <a:gd name="connsiteY0" fmla="*/ 10235 h 12248"/>
                <a:gd name="connsiteX1" fmla="*/ 2832 w 12897"/>
                <a:gd name="connsiteY1" fmla="*/ 11919 h 12248"/>
                <a:gd name="connsiteX2" fmla="*/ 12437 w 12897"/>
                <a:gd name="connsiteY2" fmla="*/ 11711 h 12248"/>
                <a:gd name="connsiteX3" fmla="*/ 12718 w 12897"/>
                <a:gd name="connsiteY3" fmla="*/ 2248 h 12248"/>
                <a:gd name="connsiteX4" fmla="*/ 10830 w 12897"/>
                <a:gd name="connsiteY4" fmla="*/ 10235 h 12248"/>
                <a:gd name="connsiteX0" fmla="*/ 10830 w 12897"/>
                <a:gd name="connsiteY0" fmla="*/ 10235 h 12248"/>
                <a:gd name="connsiteX1" fmla="*/ 2832 w 12897"/>
                <a:gd name="connsiteY1" fmla="*/ 11919 h 12248"/>
                <a:gd name="connsiteX2" fmla="*/ 12437 w 12897"/>
                <a:gd name="connsiteY2" fmla="*/ 11711 h 12248"/>
                <a:gd name="connsiteX3" fmla="*/ 12718 w 12897"/>
                <a:gd name="connsiteY3" fmla="*/ 2248 h 12248"/>
                <a:gd name="connsiteX4" fmla="*/ 10830 w 12897"/>
                <a:gd name="connsiteY4" fmla="*/ 10235 h 12248"/>
                <a:gd name="connsiteX0" fmla="*/ 10830 w 12897"/>
                <a:gd name="connsiteY0" fmla="*/ 10235 h 12120"/>
                <a:gd name="connsiteX1" fmla="*/ 2832 w 12897"/>
                <a:gd name="connsiteY1" fmla="*/ 11919 h 12120"/>
                <a:gd name="connsiteX2" fmla="*/ 12437 w 12897"/>
                <a:gd name="connsiteY2" fmla="*/ 11711 h 12120"/>
                <a:gd name="connsiteX3" fmla="*/ 12718 w 12897"/>
                <a:gd name="connsiteY3" fmla="*/ 2248 h 12120"/>
                <a:gd name="connsiteX4" fmla="*/ 10830 w 12897"/>
                <a:gd name="connsiteY4" fmla="*/ 10235 h 12120"/>
                <a:gd name="connsiteX0" fmla="*/ 10830 w 12897"/>
                <a:gd name="connsiteY0" fmla="*/ 10235 h 12120"/>
                <a:gd name="connsiteX1" fmla="*/ 2832 w 12897"/>
                <a:gd name="connsiteY1" fmla="*/ 11919 h 12120"/>
                <a:gd name="connsiteX2" fmla="*/ 12437 w 12897"/>
                <a:gd name="connsiteY2" fmla="*/ 11711 h 12120"/>
                <a:gd name="connsiteX3" fmla="*/ 12718 w 12897"/>
                <a:gd name="connsiteY3" fmla="*/ 2248 h 12120"/>
                <a:gd name="connsiteX4" fmla="*/ 10830 w 12897"/>
                <a:gd name="connsiteY4" fmla="*/ 10235 h 12120"/>
                <a:gd name="connsiteX0" fmla="*/ 10830 w 12897"/>
                <a:gd name="connsiteY0" fmla="*/ 10235 h 12120"/>
                <a:gd name="connsiteX1" fmla="*/ 2832 w 12897"/>
                <a:gd name="connsiteY1" fmla="*/ 11919 h 12120"/>
                <a:gd name="connsiteX2" fmla="*/ 12897 w 12897"/>
                <a:gd name="connsiteY2" fmla="*/ 11919 h 12120"/>
                <a:gd name="connsiteX3" fmla="*/ 12718 w 12897"/>
                <a:gd name="connsiteY3" fmla="*/ 2248 h 12120"/>
                <a:gd name="connsiteX4" fmla="*/ 10830 w 12897"/>
                <a:gd name="connsiteY4" fmla="*/ 10235 h 12120"/>
                <a:gd name="connsiteX0" fmla="*/ 10830 w 12897"/>
                <a:gd name="connsiteY0" fmla="*/ 7987 h 9872"/>
                <a:gd name="connsiteX1" fmla="*/ 2832 w 12897"/>
                <a:gd name="connsiteY1" fmla="*/ 9671 h 9872"/>
                <a:gd name="connsiteX2" fmla="*/ 12897 w 12897"/>
                <a:gd name="connsiteY2" fmla="*/ 9671 h 9872"/>
                <a:gd name="connsiteX3" fmla="*/ 12718 w 12897"/>
                <a:gd name="connsiteY3" fmla="*/ 0 h 9872"/>
                <a:gd name="connsiteX4" fmla="*/ 10830 w 12897"/>
                <a:gd name="connsiteY4" fmla="*/ 7987 h 9872"/>
                <a:gd name="connsiteX0" fmla="*/ 6201 w 7804"/>
                <a:gd name="connsiteY0" fmla="*/ 8091 h 10000"/>
                <a:gd name="connsiteX1" fmla="*/ 0 w 7804"/>
                <a:gd name="connsiteY1" fmla="*/ 9796 h 10000"/>
                <a:gd name="connsiteX2" fmla="*/ 7804 w 7804"/>
                <a:gd name="connsiteY2" fmla="*/ 9796 h 10000"/>
                <a:gd name="connsiteX3" fmla="*/ 7665 w 7804"/>
                <a:gd name="connsiteY3" fmla="*/ 0 h 10000"/>
                <a:gd name="connsiteX4" fmla="*/ 6201 w 7804"/>
                <a:gd name="connsiteY4" fmla="*/ 8091 h 10000"/>
                <a:gd name="connsiteX0" fmla="*/ 7946 w 10000"/>
                <a:gd name="connsiteY0" fmla="*/ 8091 h 10000"/>
                <a:gd name="connsiteX1" fmla="*/ 0 w 10000"/>
                <a:gd name="connsiteY1" fmla="*/ 9796 h 10000"/>
                <a:gd name="connsiteX2" fmla="*/ 10000 w 10000"/>
                <a:gd name="connsiteY2" fmla="*/ 9796 h 10000"/>
                <a:gd name="connsiteX3" fmla="*/ 9822 w 10000"/>
                <a:gd name="connsiteY3" fmla="*/ 0 h 10000"/>
                <a:gd name="connsiteX4" fmla="*/ 7946 w 10000"/>
                <a:gd name="connsiteY4" fmla="*/ 8091 h 10000"/>
                <a:gd name="connsiteX0" fmla="*/ 7946 w 10000"/>
                <a:gd name="connsiteY0" fmla="*/ 8091 h 10000"/>
                <a:gd name="connsiteX1" fmla="*/ 0 w 10000"/>
                <a:gd name="connsiteY1" fmla="*/ 9796 h 10000"/>
                <a:gd name="connsiteX2" fmla="*/ 10000 w 10000"/>
                <a:gd name="connsiteY2" fmla="*/ 9797 h 10000"/>
                <a:gd name="connsiteX3" fmla="*/ 9822 w 10000"/>
                <a:gd name="connsiteY3" fmla="*/ 0 h 10000"/>
                <a:gd name="connsiteX4" fmla="*/ 7946 w 10000"/>
                <a:gd name="connsiteY4" fmla="*/ 8091 h 10000"/>
                <a:gd name="connsiteX0" fmla="*/ 7946 w 10000"/>
                <a:gd name="connsiteY0" fmla="*/ 8091 h 9797"/>
                <a:gd name="connsiteX1" fmla="*/ 0 w 10000"/>
                <a:gd name="connsiteY1" fmla="*/ 9796 h 9797"/>
                <a:gd name="connsiteX2" fmla="*/ 10000 w 10000"/>
                <a:gd name="connsiteY2" fmla="*/ 9797 h 9797"/>
                <a:gd name="connsiteX3" fmla="*/ 9822 w 10000"/>
                <a:gd name="connsiteY3" fmla="*/ 0 h 9797"/>
                <a:gd name="connsiteX4" fmla="*/ 7946 w 10000"/>
                <a:gd name="connsiteY4" fmla="*/ 8091 h 9797"/>
                <a:gd name="connsiteX0" fmla="*/ 7946 w 10000"/>
                <a:gd name="connsiteY0" fmla="*/ 8259 h 10000"/>
                <a:gd name="connsiteX1" fmla="*/ 0 w 10000"/>
                <a:gd name="connsiteY1" fmla="*/ 9999 h 10000"/>
                <a:gd name="connsiteX2" fmla="*/ 10000 w 10000"/>
                <a:gd name="connsiteY2" fmla="*/ 10000 h 10000"/>
                <a:gd name="connsiteX3" fmla="*/ 9822 w 10000"/>
                <a:gd name="connsiteY3" fmla="*/ 0 h 10000"/>
                <a:gd name="connsiteX4" fmla="*/ 7946 w 10000"/>
                <a:gd name="connsiteY4" fmla="*/ 8259 h 10000"/>
                <a:gd name="connsiteX0" fmla="*/ 7946 w 10035"/>
                <a:gd name="connsiteY0" fmla="*/ 8259 h 10000"/>
                <a:gd name="connsiteX1" fmla="*/ 0 w 10035"/>
                <a:gd name="connsiteY1" fmla="*/ 9999 h 10000"/>
                <a:gd name="connsiteX2" fmla="*/ 10000 w 10035"/>
                <a:gd name="connsiteY2" fmla="*/ 10000 h 10000"/>
                <a:gd name="connsiteX3" fmla="*/ 10000 w 10035"/>
                <a:gd name="connsiteY3" fmla="*/ 0 h 10000"/>
                <a:gd name="connsiteX4" fmla="*/ 7946 w 10035"/>
                <a:gd name="connsiteY4" fmla="*/ 825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5" h="10000">
                  <a:moveTo>
                    <a:pt x="7946" y="8259"/>
                  </a:moveTo>
                  <a:cubicBezTo>
                    <a:pt x="6279" y="9925"/>
                    <a:pt x="3433" y="9728"/>
                    <a:pt x="0" y="9999"/>
                  </a:cubicBezTo>
                  <a:lnTo>
                    <a:pt x="10000" y="10000"/>
                  </a:lnTo>
                  <a:cubicBezTo>
                    <a:pt x="9962" y="6821"/>
                    <a:pt x="10035" y="2558"/>
                    <a:pt x="10000" y="0"/>
                  </a:cubicBezTo>
                  <a:cubicBezTo>
                    <a:pt x="9685" y="3196"/>
                    <a:pt x="9613" y="6593"/>
                    <a:pt x="7946" y="8259"/>
                  </a:cubicBezTo>
                  <a:close/>
                </a:path>
              </a:pathLst>
            </a:custGeom>
            <a:gradFill flip="none" rotWithShape="1">
              <a:gsLst>
                <a:gs pos="0">
                  <a:srgbClr val="299EFF">
                    <a:alpha val="22000"/>
                  </a:srgbClr>
                </a:gs>
                <a:gs pos="15000">
                  <a:srgbClr val="7DC4FF">
                    <a:alpha val="23000"/>
                  </a:srgbClr>
                </a:gs>
              </a:gsLst>
              <a:lin ang="16200000" scaled="1"/>
              <a:tileRect/>
            </a:gradFill>
            <a:ln w="9525">
              <a:noFill/>
              <a:round/>
              <a:headEnd/>
              <a:tailEnd/>
            </a:ln>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bg1">
                  <a:lumMod val="60000"/>
                  <a:lumOff val="40000"/>
                </a:schemeClr>
              </a:buCl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7D3658A7-9865-4992-B0E6-7E801D7B1546}" type="slidenum">
              <a:rPr lang="en-US" smtClean="0"/>
              <a:pPr/>
              <a:t>‹#›</a:t>
            </a:fld>
            <a:endParaRPr lang="en-US" dirty="0"/>
          </a:p>
        </p:txBody>
      </p:sp>
      <p:pic>
        <p:nvPicPr>
          <p:cNvPr id="7" name="Picture 6" descr="CS_Logo_2955U_No_Tag.jpg"/>
          <p:cNvPicPr>
            <a:picLocks noChangeAspect="1"/>
          </p:cNvPicPr>
          <p:nvPr/>
        </p:nvPicPr>
        <p:blipFill>
          <a:blip r:embed="rId2" cstate="print"/>
          <a:stretch>
            <a:fillRect/>
          </a:stretch>
        </p:blipFill>
        <p:spPr>
          <a:xfrm>
            <a:off x="457200" y="6252689"/>
            <a:ext cx="1212114" cy="294839"/>
          </a:xfrm>
          <a:prstGeom prst="rect">
            <a:avLst/>
          </a:prstGeom>
          <a:effectLst>
            <a:reflection blurRad="6350" stA="50000" endA="300" endPos="55500" dist="50800" dir="5400000" sy="-100000" algn="bl" rotWithShape="0"/>
          </a:effectLst>
        </p:spPr>
      </p:pic>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D3658A7-9865-4992-B0E6-7E801D7B1546}" type="slidenum">
              <a:rPr lang="en-US" smtClean="0"/>
              <a:pPr/>
              <a:t>‹#›</a:t>
            </a:fld>
            <a:endParaRPr lang="en-US" dirty="0"/>
          </a:p>
        </p:txBody>
      </p:sp>
      <p:sp>
        <p:nvSpPr>
          <p:cNvPr id="4" name="Rectangle 3"/>
          <p:cNvSpPr/>
          <p:nvPr/>
        </p:nvSpPr>
        <p:spPr>
          <a:xfrm>
            <a:off x="0" y="1828800"/>
            <a:ext cx="9144000" cy="3200400"/>
          </a:xfrm>
          <a:prstGeom prst="rect">
            <a:avLst/>
          </a:prstGeom>
          <a:gradFill flip="none" rotWithShape="1">
            <a:gsLst>
              <a:gs pos="0">
                <a:srgbClr val="00549A"/>
              </a:gs>
              <a:gs pos="100000">
                <a:schemeClr val="bg2">
                  <a:lumMod val="60000"/>
                  <a:lumOff val="40000"/>
                </a:schemeClr>
              </a:gs>
            </a:gsLst>
            <a:lin ang="5100000" scaled="0"/>
            <a:tileRect/>
          </a:gradFill>
          <a:ln w="12700">
            <a:noFill/>
          </a:ln>
          <a:effectLst/>
          <a:scene3d>
            <a:camera prst="orthographicFront">
              <a:rot lat="0" lon="0" rev="0"/>
            </a:camera>
            <a:lightRig rig="soft" dir="t"/>
          </a:scene3d>
          <a:sp3d extrusionH="76200" contourW="12700">
            <a:bevelT w="139700" h="139700"/>
            <a:extrusionClr>
              <a:schemeClr val="tx1"/>
            </a:extrusionClr>
            <a:contourClr>
              <a:schemeClr val="bg1">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457200" y="2816938"/>
            <a:ext cx="8229600" cy="1240094"/>
          </a:xfrm>
        </p:spPr>
        <p:txBody>
          <a:bodyPr anchor="ctr"/>
          <a:lstStyle>
            <a:lvl1pPr algn="ctr">
              <a:defRPr/>
            </a:lvl1pPr>
          </a:lstStyle>
          <a:p>
            <a:r>
              <a:rPr lang="en-US" smtClean="0"/>
              <a:t>Click to edit Master title style</a:t>
            </a:r>
            <a:endParaRPr lang="en-US" dirty="0"/>
          </a:p>
        </p:txBody>
      </p:sp>
      <p:pic>
        <p:nvPicPr>
          <p:cNvPr id="6" name="Picture 5" descr="CS_Logo_2955U_No_Tag.jpg"/>
          <p:cNvPicPr>
            <a:picLocks noChangeAspect="1"/>
          </p:cNvPicPr>
          <p:nvPr/>
        </p:nvPicPr>
        <p:blipFill>
          <a:blip r:embed="rId2" cstate="print"/>
          <a:stretch>
            <a:fillRect/>
          </a:stretch>
        </p:blipFill>
        <p:spPr>
          <a:xfrm>
            <a:off x="457200" y="6252689"/>
            <a:ext cx="1212114" cy="294839"/>
          </a:xfrm>
          <a:prstGeom prst="rect">
            <a:avLst/>
          </a:prstGeom>
          <a:effectLst>
            <a:reflection blurRad="6350" stA="50000" endA="300" endPos="55500" dist="50800" dir="5400000" sy="-100000" algn="bl" rotWithShape="0"/>
          </a:effectLst>
        </p:spPr>
      </p:pic>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p:nvGrpSpPr>
        <p:grpSpPr>
          <a:xfrm>
            <a:off x="0" y="0"/>
            <a:ext cx="9144000" cy="1219200"/>
            <a:chOff x="0" y="0"/>
            <a:chExt cx="9144000" cy="1219200"/>
          </a:xfrm>
        </p:grpSpPr>
        <p:sp>
          <p:nvSpPr>
            <p:cNvPr id="9" name="Rectangle 8"/>
            <p:cNvSpPr/>
            <p:nvPr/>
          </p:nvSpPr>
          <p:spPr>
            <a:xfrm>
              <a:off x="0" y="0"/>
              <a:ext cx="9144000" cy="1219200"/>
            </a:xfrm>
            <a:prstGeom prst="rect">
              <a:avLst/>
            </a:prstGeom>
            <a:gradFill flip="none" rotWithShape="1">
              <a:gsLst>
                <a:gs pos="0">
                  <a:srgbClr val="00549A"/>
                </a:gs>
                <a:gs pos="100000">
                  <a:schemeClr val="bg2">
                    <a:lumMod val="60000"/>
                    <a:lumOff val="40000"/>
                  </a:schemeClr>
                </a:gs>
              </a:gsLst>
              <a:lin ang="5100000" scaled="0"/>
              <a:tileRect/>
            </a:gradFill>
            <a:ln w="12700">
              <a:noFill/>
            </a:ln>
            <a:effectLst/>
            <a:scene3d>
              <a:camera prst="orthographicFront">
                <a:rot lat="0" lon="0" rev="0"/>
              </a:camera>
              <a:lightRig rig="soft" dir="t"/>
            </a:scene3d>
            <a:sp3d extrusionH="76200" contourW="12700">
              <a:bevelT w="139700" h="139700"/>
              <a:extrusionClr>
                <a:schemeClr val="tx1"/>
              </a:extrusionClr>
              <a:contourClr>
                <a:schemeClr val="bg1">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dirty="0"/>
            </a:p>
          </p:txBody>
        </p:sp>
        <p:sp>
          <p:nvSpPr>
            <p:cNvPr id="10" name="Freeform 19"/>
            <p:cNvSpPr>
              <a:spLocks/>
            </p:cNvSpPr>
            <p:nvPr/>
          </p:nvSpPr>
          <p:spPr bwMode="auto">
            <a:xfrm rot="10800000">
              <a:off x="149923" y="165996"/>
              <a:ext cx="746491" cy="730124"/>
            </a:xfrm>
            <a:custGeom>
              <a:avLst/>
              <a:gdLst>
                <a:gd name="connsiteX0" fmla="*/ 8112 w 10179"/>
                <a:gd name="connsiteY0" fmla="*/ 10235 h 12248"/>
                <a:gd name="connsiteX1" fmla="*/ 2832 w 10179"/>
                <a:gd name="connsiteY1" fmla="*/ 11946 h 12248"/>
                <a:gd name="connsiteX2" fmla="*/ 9719 w 10179"/>
                <a:gd name="connsiteY2" fmla="*/ 11711 h 12248"/>
                <a:gd name="connsiteX3" fmla="*/ 10000 w 10179"/>
                <a:gd name="connsiteY3" fmla="*/ 2248 h 12248"/>
                <a:gd name="connsiteX4" fmla="*/ 8112 w 10179"/>
                <a:gd name="connsiteY4" fmla="*/ 10235 h 12248"/>
                <a:gd name="connsiteX0" fmla="*/ 10944 w 13011"/>
                <a:gd name="connsiteY0" fmla="*/ 10235 h 12449"/>
                <a:gd name="connsiteX1" fmla="*/ 2832 w 13011"/>
                <a:gd name="connsiteY1" fmla="*/ 12248 h 12449"/>
                <a:gd name="connsiteX2" fmla="*/ 12551 w 13011"/>
                <a:gd name="connsiteY2" fmla="*/ 11711 h 12449"/>
                <a:gd name="connsiteX3" fmla="*/ 12832 w 13011"/>
                <a:gd name="connsiteY3" fmla="*/ 2248 h 12449"/>
                <a:gd name="connsiteX4" fmla="*/ 10944 w 13011"/>
                <a:gd name="connsiteY4" fmla="*/ 10235 h 12449"/>
                <a:gd name="connsiteX0" fmla="*/ 13776 w 15915"/>
                <a:gd name="connsiteY0" fmla="*/ 10235 h 12650"/>
                <a:gd name="connsiteX1" fmla="*/ 2832 w 15915"/>
                <a:gd name="connsiteY1" fmla="*/ 12449 h 12650"/>
                <a:gd name="connsiteX2" fmla="*/ 15383 w 15915"/>
                <a:gd name="connsiteY2" fmla="*/ 11711 h 12650"/>
                <a:gd name="connsiteX3" fmla="*/ 15664 w 15915"/>
                <a:gd name="connsiteY3" fmla="*/ 2248 h 12650"/>
                <a:gd name="connsiteX4" fmla="*/ 13776 w 15915"/>
                <a:gd name="connsiteY4" fmla="*/ 10235 h 12650"/>
                <a:gd name="connsiteX0" fmla="*/ 13776 w 15915"/>
                <a:gd name="connsiteY0" fmla="*/ 10235 h 12248"/>
                <a:gd name="connsiteX1" fmla="*/ 2832 w 15915"/>
                <a:gd name="connsiteY1" fmla="*/ 11544 h 12248"/>
                <a:gd name="connsiteX2" fmla="*/ 15383 w 15915"/>
                <a:gd name="connsiteY2" fmla="*/ 11711 h 12248"/>
                <a:gd name="connsiteX3" fmla="*/ 15664 w 15915"/>
                <a:gd name="connsiteY3" fmla="*/ 2248 h 12248"/>
                <a:gd name="connsiteX4" fmla="*/ 13776 w 15915"/>
                <a:gd name="connsiteY4" fmla="*/ 10235 h 12248"/>
                <a:gd name="connsiteX0" fmla="*/ 10830 w 12897"/>
                <a:gd name="connsiteY0" fmla="*/ 10235 h 12248"/>
                <a:gd name="connsiteX1" fmla="*/ 2832 w 12897"/>
                <a:gd name="connsiteY1" fmla="*/ 11919 h 12248"/>
                <a:gd name="connsiteX2" fmla="*/ 12437 w 12897"/>
                <a:gd name="connsiteY2" fmla="*/ 11711 h 12248"/>
                <a:gd name="connsiteX3" fmla="*/ 12718 w 12897"/>
                <a:gd name="connsiteY3" fmla="*/ 2248 h 12248"/>
                <a:gd name="connsiteX4" fmla="*/ 10830 w 12897"/>
                <a:gd name="connsiteY4" fmla="*/ 10235 h 12248"/>
                <a:gd name="connsiteX0" fmla="*/ 10830 w 12897"/>
                <a:gd name="connsiteY0" fmla="*/ 10235 h 12248"/>
                <a:gd name="connsiteX1" fmla="*/ 2832 w 12897"/>
                <a:gd name="connsiteY1" fmla="*/ 11919 h 12248"/>
                <a:gd name="connsiteX2" fmla="*/ 12437 w 12897"/>
                <a:gd name="connsiteY2" fmla="*/ 11711 h 12248"/>
                <a:gd name="connsiteX3" fmla="*/ 12718 w 12897"/>
                <a:gd name="connsiteY3" fmla="*/ 2248 h 12248"/>
                <a:gd name="connsiteX4" fmla="*/ 10830 w 12897"/>
                <a:gd name="connsiteY4" fmla="*/ 10235 h 12248"/>
                <a:gd name="connsiteX0" fmla="*/ 10830 w 12897"/>
                <a:gd name="connsiteY0" fmla="*/ 10235 h 12120"/>
                <a:gd name="connsiteX1" fmla="*/ 2832 w 12897"/>
                <a:gd name="connsiteY1" fmla="*/ 11919 h 12120"/>
                <a:gd name="connsiteX2" fmla="*/ 12437 w 12897"/>
                <a:gd name="connsiteY2" fmla="*/ 11711 h 12120"/>
                <a:gd name="connsiteX3" fmla="*/ 12718 w 12897"/>
                <a:gd name="connsiteY3" fmla="*/ 2248 h 12120"/>
                <a:gd name="connsiteX4" fmla="*/ 10830 w 12897"/>
                <a:gd name="connsiteY4" fmla="*/ 10235 h 12120"/>
                <a:gd name="connsiteX0" fmla="*/ 10830 w 12897"/>
                <a:gd name="connsiteY0" fmla="*/ 10235 h 12120"/>
                <a:gd name="connsiteX1" fmla="*/ 2832 w 12897"/>
                <a:gd name="connsiteY1" fmla="*/ 11919 h 12120"/>
                <a:gd name="connsiteX2" fmla="*/ 12437 w 12897"/>
                <a:gd name="connsiteY2" fmla="*/ 11711 h 12120"/>
                <a:gd name="connsiteX3" fmla="*/ 12718 w 12897"/>
                <a:gd name="connsiteY3" fmla="*/ 2248 h 12120"/>
                <a:gd name="connsiteX4" fmla="*/ 10830 w 12897"/>
                <a:gd name="connsiteY4" fmla="*/ 10235 h 12120"/>
                <a:gd name="connsiteX0" fmla="*/ 10830 w 12897"/>
                <a:gd name="connsiteY0" fmla="*/ 10235 h 12120"/>
                <a:gd name="connsiteX1" fmla="*/ 2832 w 12897"/>
                <a:gd name="connsiteY1" fmla="*/ 11919 h 12120"/>
                <a:gd name="connsiteX2" fmla="*/ 12897 w 12897"/>
                <a:gd name="connsiteY2" fmla="*/ 11919 h 12120"/>
                <a:gd name="connsiteX3" fmla="*/ 12718 w 12897"/>
                <a:gd name="connsiteY3" fmla="*/ 2248 h 12120"/>
                <a:gd name="connsiteX4" fmla="*/ 10830 w 12897"/>
                <a:gd name="connsiteY4" fmla="*/ 10235 h 12120"/>
                <a:gd name="connsiteX0" fmla="*/ 10830 w 12897"/>
                <a:gd name="connsiteY0" fmla="*/ 7987 h 9872"/>
                <a:gd name="connsiteX1" fmla="*/ 2832 w 12897"/>
                <a:gd name="connsiteY1" fmla="*/ 9671 h 9872"/>
                <a:gd name="connsiteX2" fmla="*/ 12897 w 12897"/>
                <a:gd name="connsiteY2" fmla="*/ 9671 h 9872"/>
                <a:gd name="connsiteX3" fmla="*/ 12718 w 12897"/>
                <a:gd name="connsiteY3" fmla="*/ 0 h 9872"/>
                <a:gd name="connsiteX4" fmla="*/ 10830 w 12897"/>
                <a:gd name="connsiteY4" fmla="*/ 7987 h 9872"/>
                <a:gd name="connsiteX0" fmla="*/ 6201 w 7804"/>
                <a:gd name="connsiteY0" fmla="*/ 8091 h 10000"/>
                <a:gd name="connsiteX1" fmla="*/ 0 w 7804"/>
                <a:gd name="connsiteY1" fmla="*/ 9796 h 10000"/>
                <a:gd name="connsiteX2" fmla="*/ 7804 w 7804"/>
                <a:gd name="connsiteY2" fmla="*/ 9796 h 10000"/>
                <a:gd name="connsiteX3" fmla="*/ 7665 w 7804"/>
                <a:gd name="connsiteY3" fmla="*/ 0 h 10000"/>
                <a:gd name="connsiteX4" fmla="*/ 6201 w 7804"/>
                <a:gd name="connsiteY4" fmla="*/ 8091 h 10000"/>
                <a:gd name="connsiteX0" fmla="*/ 7946 w 10000"/>
                <a:gd name="connsiteY0" fmla="*/ 8091 h 10000"/>
                <a:gd name="connsiteX1" fmla="*/ 0 w 10000"/>
                <a:gd name="connsiteY1" fmla="*/ 9796 h 10000"/>
                <a:gd name="connsiteX2" fmla="*/ 10000 w 10000"/>
                <a:gd name="connsiteY2" fmla="*/ 9796 h 10000"/>
                <a:gd name="connsiteX3" fmla="*/ 9822 w 10000"/>
                <a:gd name="connsiteY3" fmla="*/ 0 h 10000"/>
                <a:gd name="connsiteX4" fmla="*/ 7946 w 10000"/>
                <a:gd name="connsiteY4" fmla="*/ 8091 h 10000"/>
                <a:gd name="connsiteX0" fmla="*/ 7946 w 10000"/>
                <a:gd name="connsiteY0" fmla="*/ 8091 h 10000"/>
                <a:gd name="connsiteX1" fmla="*/ 0 w 10000"/>
                <a:gd name="connsiteY1" fmla="*/ 9796 h 10000"/>
                <a:gd name="connsiteX2" fmla="*/ 10000 w 10000"/>
                <a:gd name="connsiteY2" fmla="*/ 9797 h 10000"/>
                <a:gd name="connsiteX3" fmla="*/ 9822 w 10000"/>
                <a:gd name="connsiteY3" fmla="*/ 0 h 10000"/>
                <a:gd name="connsiteX4" fmla="*/ 7946 w 10000"/>
                <a:gd name="connsiteY4" fmla="*/ 8091 h 10000"/>
                <a:gd name="connsiteX0" fmla="*/ 7946 w 10000"/>
                <a:gd name="connsiteY0" fmla="*/ 8091 h 9797"/>
                <a:gd name="connsiteX1" fmla="*/ 0 w 10000"/>
                <a:gd name="connsiteY1" fmla="*/ 9796 h 9797"/>
                <a:gd name="connsiteX2" fmla="*/ 10000 w 10000"/>
                <a:gd name="connsiteY2" fmla="*/ 9797 h 9797"/>
                <a:gd name="connsiteX3" fmla="*/ 9822 w 10000"/>
                <a:gd name="connsiteY3" fmla="*/ 0 h 9797"/>
                <a:gd name="connsiteX4" fmla="*/ 7946 w 10000"/>
                <a:gd name="connsiteY4" fmla="*/ 8091 h 9797"/>
                <a:gd name="connsiteX0" fmla="*/ 7946 w 10000"/>
                <a:gd name="connsiteY0" fmla="*/ 8259 h 10000"/>
                <a:gd name="connsiteX1" fmla="*/ 0 w 10000"/>
                <a:gd name="connsiteY1" fmla="*/ 9999 h 10000"/>
                <a:gd name="connsiteX2" fmla="*/ 10000 w 10000"/>
                <a:gd name="connsiteY2" fmla="*/ 10000 h 10000"/>
                <a:gd name="connsiteX3" fmla="*/ 9822 w 10000"/>
                <a:gd name="connsiteY3" fmla="*/ 0 h 10000"/>
                <a:gd name="connsiteX4" fmla="*/ 7946 w 10000"/>
                <a:gd name="connsiteY4" fmla="*/ 8259 h 10000"/>
                <a:gd name="connsiteX0" fmla="*/ 7946 w 10035"/>
                <a:gd name="connsiteY0" fmla="*/ 8259 h 10000"/>
                <a:gd name="connsiteX1" fmla="*/ 0 w 10035"/>
                <a:gd name="connsiteY1" fmla="*/ 9999 h 10000"/>
                <a:gd name="connsiteX2" fmla="*/ 10000 w 10035"/>
                <a:gd name="connsiteY2" fmla="*/ 10000 h 10000"/>
                <a:gd name="connsiteX3" fmla="*/ 10000 w 10035"/>
                <a:gd name="connsiteY3" fmla="*/ 0 h 10000"/>
                <a:gd name="connsiteX4" fmla="*/ 7946 w 10035"/>
                <a:gd name="connsiteY4" fmla="*/ 825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5" h="10000">
                  <a:moveTo>
                    <a:pt x="7946" y="8259"/>
                  </a:moveTo>
                  <a:cubicBezTo>
                    <a:pt x="6279" y="9925"/>
                    <a:pt x="3433" y="9728"/>
                    <a:pt x="0" y="9999"/>
                  </a:cubicBezTo>
                  <a:lnTo>
                    <a:pt x="10000" y="10000"/>
                  </a:lnTo>
                  <a:cubicBezTo>
                    <a:pt x="9962" y="6821"/>
                    <a:pt x="10035" y="2558"/>
                    <a:pt x="10000" y="0"/>
                  </a:cubicBezTo>
                  <a:cubicBezTo>
                    <a:pt x="9685" y="3196"/>
                    <a:pt x="9613" y="6593"/>
                    <a:pt x="7946" y="8259"/>
                  </a:cubicBezTo>
                  <a:close/>
                </a:path>
              </a:pathLst>
            </a:custGeom>
            <a:gradFill flip="none" rotWithShape="1">
              <a:gsLst>
                <a:gs pos="0">
                  <a:srgbClr val="299EFF">
                    <a:alpha val="22000"/>
                  </a:srgbClr>
                </a:gs>
                <a:gs pos="15000">
                  <a:srgbClr val="7DC4FF">
                    <a:alpha val="23000"/>
                  </a:srgbClr>
                </a:gs>
              </a:gsLst>
              <a:lin ang="16200000" scaled="1"/>
              <a:tileRect/>
            </a:gradFill>
            <a:ln w="9525">
              <a:noFill/>
              <a:round/>
              <a:headEnd/>
              <a:tailEnd/>
            </a:ln>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000"/>
            </a:lvl2pPr>
            <a:lvl3pPr>
              <a:defRPr sz="18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000"/>
            </a:lvl2pPr>
            <a:lvl3pPr>
              <a:defRPr sz="18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7D3658A7-9865-4992-B0E6-7E801D7B1546}" type="slidenum">
              <a:rPr lang="en-US" smtClean="0"/>
              <a:pPr/>
              <a:t>‹#›</a:t>
            </a:fld>
            <a:endParaRPr lang="en-US" dirty="0"/>
          </a:p>
        </p:txBody>
      </p:sp>
      <p:pic>
        <p:nvPicPr>
          <p:cNvPr id="6" name="Picture 5" descr="CS_Logo_2955U_No_Tag.jpg"/>
          <p:cNvPicPr>
            <a:picLocks noChangeAspect="1"/>
          </p:cNvPicPr>
          <p:nvPr/>
        </p:nvPicPr>
        <p:blipFill>
          <a:blip r:embed="rId2" cstate="print"/>
          <a:stretch>
            <a:fillRect/>
          </a:stretch>
        </p:blipFill>
        <p:spPr>
          <a:xfrm>
            <a:off x="457200" y="6252689"/>
            <a:ext cx="1212114" cy="294839"/>
          </a:xfrm>
          <a:prstGeom prst="rect">
            <a:avLst/>
          </a:prstGeom>
          <a:effectLst>
            <a:reflection blurRad="6350" stA="50000" endA="300" endPos="55500" dist="50800" dir="5400000" sy="-100000" algn="bl" rotWithShape="0"/>
          </a:effectLst>
        </p:spPr>
      </p:pic>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0" y="0"/>
            <a:ext cx="9144000" cy="1219200"/>
            <a:chOff x="0" y="0"/>
            <a:chExt cx="9144000" cy="1219200"/>
          </a:xfrm>
        </p:grpSpPr>
        <p:sp>
          <p:nvSpPr>
            <p:cNvPr id="7" name="Rectangle 6"/>
            <p:cNvSpPr/>
            <p:nvPr/>
          </p:nvSpPr>
          <p:spPr>
            <a:xfrm>
              <a:off x="0" y="0"/>
              <a:ext cx="9144000" cy="1219200"/>
            </a:xfrm>
            <a:prstGeom prst="rect">
              <a:avLst/>
            </a:prstGeom>
            <a:gradFill flip="none" rotWithShape="1">
              <a:gsLst>
                <a:gs pos="0">
                  <a:srgbClr val="00549A"/>
                </a:gs>
                <a:gs pos="100000">
                  <a:schemeClr val="bg2">
                    <a:lumMod val="60000"/>
                    <a:lumOff val="40000"/>
                  </a:schemeClr>
                </a:gs>
              </a:gsLst>
              <a:lin ang="5100000" scaled="0"/>
              <a:tileRect/>
            </a:gradFill>
            <a:ln w="12700">
              <a:noFill/>
            </a:ln>
            <a:effectLst/>
            <a:scene3d>
              <a:camera prst="orthographicFront">
                <a:rot lat="0" lon="0" rev="0"/>
              </a:camera>
              <a:lightRig rig="soft" dir="t"/>
            </a:scene3d>
            <a:sp3d extrusionH="76200" contourW="12700">
              <a:bevelT w="139700" h="139700"/>
              <a:extrusionClr>
                <a:schemeClr val="tx1"/>
              </a:extrusionClr>
              <a:contourClr>
                <a:schemeClr val="bg1">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dirty="0"/>
            </a:p>
          </p:txBody>
        </p:sp>
        <p:sp>
          <p:nvSpPr>
            <p:cNvPr id="8" name="Freeform 19"/>
            <p:cNvSpPr>
              <a:spLocks/>
            </p:cNvSpPr>
            <p:nvPr/>
          </p:nvSpPr>
          <p:spPr bwMode="auto">
            <a:xfrm rot="10800000">
              <a:off x="149923" y="165996"/>
              <a:ext cx="746491" cy="730124"/>
            </a:xfrm>
            <a:custGeom>
              <a:avLst/>
              <a:gdLst>
                <a:gd name="connsiteX0" fmla="*/ 8112 w 10179"/>
                <a:gd name="connsiteY0" fmla="*/ 10235 h 12248"/>
                <a:gd name="connsiteX1" fmla="*/ 2832 w 10179"/>
                <a:gd name="connsiteY1" fmla="*/ 11946 h 12248"/>
                <a:gd name="connsiteX2" fmla="*/ 9719 w 10179"/>
                <a:gd name="connsiteY2" fmla="*/ 11711 h 12248"/>
                <a:gd name="connsiteX3" fmla="*/ 10000 w 10179"/>
                <a:gd name="connsiteY3" fmla="*/ 2248 h 12248"/>
                <a:gd name="connsiteX4" fmla="*/ 8112 w 10179"/>
                <a:gd name="connsiteY4" fmla="*/ 10235 h 12248"/>
                <a:gd name="connsiteX0" fmla="*/ 10944 w 13011"/>
                <a:gd name="connsiteY0" fmla="*/ 10235 h 12449"/>
                <a:gd name="connsiteX1" fmla="*/ 2832 w 13011"/>
                <a:gd name="connsiteY1" fmla="*/ 12248 h 12449"/>
                <a:gd name="connsiteX2" fmla="*/ 12551 w 13011"/>
                <a:gd name="connsiteY2" fmla="*/ 11711 h 12449"/>
                <a:gd name="connsiteX3" fmla="*/ 12832 w 13011"/>
                <a:gd name="connsiteY3" fmla="*/ 2248 h 12449"/>
                <a:gd name="connsiteX4" fmla="*/ 10944 w 13011"/>
                <a:gd name="connsiteY4" fmla="*/ 10235 h 12449"/>
                <a:gd name="connsiteX0" fmla="*/ 13776 w 15915"/>
                <a:gd name="connsiteY0" fmla="*/ 10235 h 12650"/>
                <a:gd name="connsiteX1" fmla="*/ 2832 w 15915"/>
                <a:gd name="connsiteY1" fmla="*/ 12449 h 12650"/>
                <a:gd name="connsiteX2" fmla="*/ 15383 w 15915"/>
                <a:gd name="connsiteY2" fmla="*/ 11711 h 12650"/>
                <a:gd name="connsiteX3" fmla="*/ 15664 w 15915"/>
                <a:gd name="connsiteY3" fmla="*/ 2248 h 12650"/>
                <a:gd name="connsiteX4" fmla="*/ 13776 w 15915"/>
                <a:gd name="connsiteY4" fmla="*/ 10235 h 12650"/>
                <a:gd name="connsiteX0" fmla="*/ 13776 w 15915"/>
                <a:gd name="connsiteY0" fmla="*/ 10235 h 12248"/>
                <a:gd name="connsiteX1" fmla="*/ 2832 w 15915"/>
                <a:gd name="connsiteY1" fmla="*/ 11544 h 12248"/>
                <a:gd name="connsiteX2" fmla="*/ 15383 w 15915"/>
                <a:gd name="connsiteY2" fmla="*/ 11711 h 12248"/>
                <a:gd name="connsiteX3" fmla="*/ 15664 w 15915"/>
                <a:gd name="connsiteY3" fmla="*/ 2248 h 12248"/>
                <a:gd name="connsiteX4" fmla="*/ 13776 w 15915"/>
                <a:gd name="connsiteY4" fmla="*/ 10235 h 12248"/>
                <a:gd name="connsiteX0" fmla="*/ 10830 w 12897"/>
                <a:gd name="connsiteY0" fmla="*/ 10235 h 12248"/>
                <a:gd name="connsiteX1" fmla="*/ 2832 w 12897"/>
                <a:gd name="connsiteY1" fmla="*/ 11919 h 12248"/>
                <a:gd name="connsiteX2" fmla="*/ 12437 w 12897"/>
                <a:gd name="connsiteY2" fmla="*/ 11711 h 12248"/>
                <a:gd name="connsiteX3" fmla="*/ 12718 w 12897"/>
                <a:gd name="connsiteY3" fmla="*/ 2248 h 12248"/>
                <a:gd name="connsiteX4" fmla="*/ 10830 w 12897"/>
                <a:gd name="connsiteY4" fmla="*/ 10235 h 12248"/>
                <a:gd name="connsiteX0" fmla="*/ 10830 w 12897"/>
                <a:gd name="connsiteY0" fmla="*/ 10235 h 12248"/>
                <a:gd name="connsiteX1" fmla="*/ 2832 w 12897"/>
                <a:gd name="connsiteY1" fmla="*/ 11919 h 12248"/>
                <a:gd name="connsiteX2" fmla="*/ 12437 w 12897"/>
                <a:gd name="connsiteY2" fmla="*/ 11711 h 12248"/>
                <a:gd name="connsiteX3" fmla="*/ 12718 w 12897"/>
                <a:gd name="connsiteY3" fmla="*/ 2248 h 12248"/>
                <a:gd name="connsiteX4" fmla="*/ 10830 w 12897"/>
                <a:gd name="connsiteY4" fmla="*/ 10235 h 12248"/>
                <a:gd name="connsiteX0" fmla="*/ 10830 w 12897"/>
                <a:gd name="connsiteY0" fmla="*/ 10235 h 12120"/>
                <a:gd name="connsiteX1" fmla="*/ 2832 w 12897"/>
                <a:gd name="connsiteY1" fmla="*/ 11919 h 12120"/>
                <a:gd name="connsiteX2" fmla="*/ 12437 w 12897"/>
                <a:gd name="connsiteY2" fmla="*/ 11711 h 12120"/>
                <a:gd name="connsiteX3" fmla="*/ 12718 w 12897"/>
                <a:gd name="connsiteY3" fmla="*/ 2248 h 12120"/>
                <a:gd name="connsiteX4" fmla="*/ 10830 w 12897"/>
                <a:gd name="connsiteY4" fmla="*/ 10235 h 12120"/>
                <a:gd name="connsiteX0" fmla="*/ 10830 w 12897"/>
                <a:gd name="connsiteY0" fmla="*/ 10235 h 12120"/>
                <a:gd name="connsiteX1" fmla="*/ 2832 w 12897"/>
                <a:gd name="connsiteY1" fmla="*/ 11919 h 12120"/>
                <a:gd name="connsiteX2" fmla="*/ 12437 w 12897"/>
                <a:gd name="connsiteY2" fmla="*/ 11711 h 12120"/>
                <a:gd name="connsiteX3" fmla="*/ 12718 w 12897"/>
                <a:gd name="connsiteY3" fmla="*/ 2248 h 12120"/>
                <a:gd name="connsiteX4" fmla="*/ 10830 w 12897"/>
                <a:gd name="connsiteY4" fmla="*/ 10235 h 12120"/>
                <a:gd name="connsiteX0" fmla="*/ 10830 w 12897"/>
                <a:gd name="connsiteY0" fmla="*/ 10235 h 12120"/>
                <a:gd name="connsiteX1" fmla="*/ 2832 w 12897"/>
                <a:gd name="connsiteY1" fmla="*/ 11919 h 12120"/>
                <a:gd name="connsiteX2" fmla="*/ 12897 w 12897"/>
                <a:gd name="connsiteY2" fmla="*/ 11919 h 12120"/>
                <a:gd name="connsiteX3" fmla="*/ 12718 w 12897"/>
                <a:gd name="connsiteY3" fmla="*/ 2248 h 12120"/>
                <a:gd name="connsiteX4" fmla="*/ 10830 w 12897"/>
                <a:gd name="connsiteY4" fmla="*/ 10235 h 12120"/>
                <a:gd name="connsiteX0" fmla="*/ 10830 w 12897"/>
                <a:gd name="connsiteY0" fmla="*/ 7987 h 9872"/>
                <a:gd name="connsiteX1" fmla="*/ 2832 w 12897"/>
                <a:gd name="connsiteY1" fmla="*/ 9671 h 9872"/>
                <a:gd name="connsiteX2" fmla="*/ 12897 w 12897"/>
                <a:gd name="connsiteY2" fmla="*/ 9671 h 9872"/>
                <a:gd name="connsiteX3" fmla="*/ 12718 w 12897"/>
                <a:gd name="connsiteY3" fmla="*/ 0 h 9872"/>
                <a:gd name="connsiteX4" fmla="*/ 10830 w 12897"/>
                <a:gd name="connsiteY4" fmla="*/ 7987 h 9872"/>
                <a:gd name="connsiteX0" fmla="*/ 6201 w 7804"/>
                <a:gd name="connsiteY0" fmla="*/ 8091 h 10000"/>
                <a:gd name="connsiteX1" fmla="*/ 0 w 7804"/>
                <a:gd name="connsiteY1" fmla="*/ 9796 h 10000"/>
                <a:gd name="connsiteX2" fmla="*/ 7804 w 7804"/>
                <a:gd name="connsiteY2" fmla="*/ 9796 h 10000"/>
                <a:gd name="connsiteX3" fmla="*/ 7665 w 7804"/>
                <a:gd name="connsiteY3" fmla="*/ 0 h 10000"/>
                <a:gd name="connsiteX4" fmla="*/ 6201 w 7804"/>
                <a:gd name="connsiteY4" fmla="*/ 8091 h 10000"/>
                <a:gd name="connsiteX0" fmla="*/ 7946 w 10000"/>
                <a:gd name="connsiteY0" fmla="*/ 8091 h 10000"/>
                <a:gd name="connsiteX1" fmla="*/ 0 w 10000"/>
                <a:gd name="connsiteY1" fmla="*/ 9796 h 10000"/>
                <a:gd name="connsiteX2" fmla="*/ 10000 w 10000"/>
                <a:gd name="connsiteY2" fmla="*/ 9796 h 10000"/>
                <a:gd name="connsiteX3" fmla="*/ 9822 w 10000"/>
                <a:gd name="connsiteY3" fmla="*/ 0 h 10000"/>
                <a:gd name="connsiteX4" fmla="*/ 7946 w 10000"/>
                <a:gd name="connsiteY4" fmla="*/ 8091 h 10000"/>
                <a:gd name="connsiteX0" fmla="*/ 7946 w 10000"/>
                <a:gd name="connsiteY0" fmla="*/ 8091 h 10000"/>
                <a:gd name="connsiteX1" fmla="*/ 0 w 10000"/>
                <a:gd name="connsiteY1" fmla="*/ 9796 h 10000"/>
                <a:gd name="connsiteX2" fmla="*/ 10000 w 10000"/>
                <a:gd name="connsiteY2" fmla="*/ 9797 h 10000"/>
                <a:gd name="connsiteX3" fmla="*/ 9822 w 10000"/>
                <a:gd name="connsiteY3" fmla="*/ 0 h 10000"/>
                <a:gd name="connsiteX4" fmla="*/ 7946 w 10000"/>
                <a:gd name="connsiteY4" fmla="*/ 8091 h 10000"/>
                <a:gd name="connsiteX0" fmla="*/ 7946 w 10000"/>
                <a:gd name="connsiteY0" fmla="*/ 8091 h 9797"/>
                <a:gd name="connsiteX1" fmla="*/ 0 w 10000"/>
                <a:gd name="connsiteY1" fmla="*/ 9796 h 9797"/>
                <a:gd name="connsiteX2" fmla="*/ 10000 w 10000"/>
                <a:gd name="connsiteY2" fmla="*/ 9797 h 9797"/>
                <a:gd name="connsiteX3" fmla="*/ 9822 w 10000"/>
                <a:gd name="connsiteY3" fmla="*/ 0 h 9797"/>
                <a:gd name="connsiteX4" fmla="*/ 7946 w 10000"/>
                <a:gd name="connsiteY4" fmla="*/ 8091 h 9797"/>
                <a:gd name="connsiteX0" fmla="*/ 7946 w 10000"/>
                <a:gd name="connsiteY0" fmla="*/ 8259 h 10000"/>
                <a:gd name="connsiteX1" fmla="*/ 0 w 10000"/>
                <a:gd name="connsiteY1" fmla="*/ 9999 h 10000"/>
                <a:gd name="connsiteX2" fmla="*/ 10000 w 10000"/>
                <a:gd name="connsiteY2" fmla="*/ 10000 h 10000"/>
                <a:gd name="connsiteX3" fmla="*/ 9822 w 10000"/>
                <a:gd name="connsiteY3" fmla="*/ 0 h 10000"/>
                <a:gd name="connsiteX4" fmla="*/ 7946 w 10000"/>
                <a:gd name="connsiteY4" fmla="*/ 8259 h 10000"/>
                <a:gd name="connsiteX0" fmla="*/ 7946 w 10035"/>
                <a:gd name="connsiteY0" fmla="*/ 8259 h 10000"/>
                <a:gd name="connsiteX1" fmla="*/ 0 w 10035"/>
                <a:gd name="connsiteY1" fmla="*/ 9999 h 10000"/>
                <a:gd name="connsiteX2" fmla="*/ 10000 w 10035"/>
                <a:gd name="connsiteY2" fmla="*/ 10000 h 10000"/>
                <a:gd name="connsiteX3" fmla="*/ 10000 w 10035"/>
                <a:gd name="connsiteY3" fmla="*/ 0 h 10000"/>
                <a:gd name="connsiteX4" fmla="*/ 7946 w 10035"/>
                <a:gd name="connsiteY4" fmla="*/ 825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5" h="10000">
                  <a:moveTo>
                    <a:pt x="7946" y="8259"/>
                  </a:moveTo>
                  <a:cubicBezTo>
                    <a:pt x="6279" y="9925"/>
                    <a:pt x="3433" y="9728"/>
                    <a:pt x="0" y="9999"/>
                  </a:cubicBezTo>
                  <a:lnTo>
                    <a:pt x="10000" y="10000"/>
                  </a:lnTo>
                  <a:cubicBezTo>
                    <a:pt x="9962" y="6821"/>
                    <a:pt x="10035" y="2558"/>
                    <a:pt x="10000" y="0"/>
                  </a:cubicBezTo>
                  <a:cubicBezTo>
                    <a:pt x="9685" y="3196"/>
                    <a:pt x="9613" y="6593"/>
                    <a:pt x="7946" y="8259"/>
                  </a:cubicBezTo>
                  <a:close/>
                </a:path>
              </a:pathLst>
            </a:custGeom>
            <a:gradFill flip="none" rotWithShape="1">
              <a:gsLst>
                <a:gs pos="0">
                  <a:srgbClr val="299EFF">
                    <a:alpha val="22000"/>
                  </a:srgbClr>
                </a:gs>
                <a:gs pos="15000">
                  <a:srgbClr val="7DC4FF">
                    <a:alpha val="23000"/>
                  </a:srgbClr>
                </a:gs>
              </a:gsLst>
              <a:lin ang="16200000" scaled="1"/>
              <a:tileRect/>
            </a:gradFill>
            <a:ln w="9525">
              <a:noFill/>
              <a:round/>
              <a:headEnd/>
              <a:tailEnd/>
            </a:ln>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7D3658A7-9865-4992-B0E6-7E801D7B1546}" type="slidenum">
              <a:rPr lang="en-US" smtClean="0"/>
              <a:pPr/>
              <a:t>‹#›</a:t>
            </a:fld>
            <a:endParaRPr lang="en-US" dirty="0"/>
          </a:p>
        </p:txBody>
      </p:sp>
      <p:pic>
        <p:nvPicPr>
          <p:cNvPr id="4" name="Picture 3" descr="CS_Logo_2955U_No_Tag.jpg"/>
          <p:cNvPicPr>
            <a:picLocks noChangeAspect="1"/>
          </p:cNvPicPr>
          <p:nvPr/>
        </p:nvPicPr>
        <p:blipFill>
          <a:blip r:embed="rId2" cstate="print"/>
          <a:stretch>
            <a:fillRect/>
          </a:stretch>
        </p:blipFill>
        <p:spPr>
          <a:xfrm>
            <a:off x="457200" y="6252689"/>
            <a:ext cx="1212114" cy="294839"/>
          </a:xfrm>
          <a:prstGeom prst="rect">
            <a:avLst/>
          </a:prstGeom>
          <a:effectLst>
            <a:reflection blurRad="6350" stA="50000" endA="300" endPos="55500" dist="50800" dir="5400000" sy="-100000" algn="bl" rotWithShape="0"/>
          </a:effectLst>
        </p:spPr>
      </p:pic>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p:cNvGrpSpPr/>
          <p:nvPr/>
        </p:nvGrpSpPr>
        <p:grpSpPr>
          <a:xfrm>
            <a:off x="0" y="0"/>
            <a:ext cx="9144000" cy="1219200"/>
            <a:chOff x="0" y="0"/>
            <a:chExt cx="9144000" cy="1219200"/>
          </a:xfrm>
        </p:grpSpPr>
        <p:sp>
          <p:nvSpPr>
            <p:cNvPr id="6" name="Rectangle 5"/>
            <p:cNvSpPr/>
            <p:nvPr/>
          </p:nvSpPr>
          <p:spPr>
            <a:xfrm>
              <a:off x="0" y="0"/>
              <a:ext cx="9144000" cy="1219200"/>
            </a:xfrm>
            <a:prstGeom prst="rect">
              <a:avLst/>
            </a:prstGeom>
            <a:gradFill flip="none" rotWithShape="1">
              <a:gsLst>
                <a:gs pos="0">
                  <a:srgbClr val="00549A"/>
                </a:gs>
                <a:gs pos="100000">
                  <a:schemeClr val="bg2">
                    <a:lumMod val="60000"/>
                    <a:lumOff val="40000"/>
                  </a:schemeClr>
                </a:gs>
              </a:gsLst>
              <a:lin ang="5100000" scaled="0"/>
              <a:tileRect/>
            </a:gradFill>
            <a:ln w="12700">
              <a:noFill/>
            </a:ln>
            <a:effectLst/>
            <a:scene3d>
              <a:camera prst="orthographicFront">
                <a:rot lat="0" lon="0" rev="0"/>
              </a:camera>
              <a:lightRig rig="soft" dir="t"/>
            </a:scene3d>
            <a:sp3d extrusionH="76200" contourW="12700">
              <a:bevelT w="139700" h="139700"/>
              <a:extrusionClr>
                <a:schemeClr val="tx1"/>
              </a:extrusionClr>
              <a:contourClr>
                <a:schemeClr val="bg1">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dirty="0"/>
            </a:p>
          </p:txBody>
        </p:sp>
        <p:sp>
          <p:nvSpPr>
            <p:cNvPr id="7" name="Freeform 19"/>
            <p:cNvSpPr>
              <a:spLocks/>
            </p:cNvSpPr>
            <p:nvPr/>
          </p:nvSpPr>
          <p:spPr bwMode="auto">
            <a:xfrm rot="10800000">
              <a:off x="149923" y="165996"/>
              <a:ext cx="746491" cy="730124"/>
            </a:xfrm>
            <a:custGeom>
              <a:avLst/>
              <a:gdLst>
                <a:gd name="connsiteX0" fmla="*/ 8112 w 10179"/>
                <a:gd name="connsiteY0" fmla="*/ 10235 h 12248"/>
                <a:gd name="connsiteX1" fmla="*/ 2832 w 10179"/>
                <a:gd name="connsiteY1" fmla="*/ 11946 h 12248"/>
                <a:gd name="connsiteX2" fmla="*/ 9719 w 10179"/>
                <a:gd name="connsiteY2" fmla="*/ 11711 h 12248"/>
                <a:gd name="connsiteX3" fmla="*/ 10000 w 10179"/>
                <a:gd name="connsiteY3" fmla="*/ 2248 h 12248"/>
                <a:gd name="connsiteX4" fmla="*/ 8112 w 10179"/>
                <a:gd name="connsiteY4" fmla="*/ 10235 h 12248"/>
                <a:gd name="connsiteX0" fmla="*/ 10944 w 13011"/>
                <a:gd name="connsiteY0" fmla="*/ 10235 h 12449"/>
                <a:gd name="connsiteX1" fmla="*/ 2832 w 13011"/>
                <a:gd name="connsiteY1" fmla="*/ 12248 h 12449"/>
                <a:gd name="connsiteX2" fmla="*/ 12551 w 13011"/>
                <a:gd name="connsiteY2" fmla="*/ 11711 h 12449"/>
                <a:gd name="connsiteX3" fmla="*/ 12832 w 13011"/>
                <a:gd name="connsiteY3" fmla="*/ 2248 h 12449"/>
                <a:gd name="connsiteX4" fmla="*/ 10944 w 13011"/>
                <a:gd name="connsiteY4" fmla="*/ 10235 h 12449"/>
                <a:gd name="connsiteX0" fmla="*/ 13776 w 15915"/>
                <a:gd name="connsiteY0" fmla="*/ 10235 h 12650"/>
                <a:gd name="connsiteX1" fmla="*/ 2832 w 15915"/>
                <a:gd name="connsiteY1" fmla="*/ 12449 h 12650"/>
                <a:gd name="connsiteX2" fmla="*/ 15383 w 15915"/>
                <a:gd name="connsiteY2" fmla="*/ 11711 h 12650"/>
                <a:gd name="connsiteX3" fmla="*/ 15664 w 15915"/>
                <a:gd name="connsiteY3" fmla="*/ 2248 h 12650"/>
                <a:gd name="connsiteX4" fmla="*/ 13776 w 15915"/>
                <a:gd name="connsiteY4" fmla="*/ 10235 h 12650"/>
                <a:gd name="connsiteX0" fmla="*/ 13776 w 15915"/>
                <a:gd name="connsiteY0" fmla="*/ 10235 h 12248"/>
                <a:gd name="connsiteX1" fmla="*/ 2832 w 15915"/>
                <a:gd name="connsiteY1" fmla="*/ 11544 h 12248"/>
                <a:gd name="connsiteX2" fmla="*/ 15383 w 15915"/>
                <a:gd name="connsiteY2" fmla="*/ 11711 h 12248"/>
                <a:gd name="connsiteX3" fmla="*/ 15664 w 15915"/>
                <a:gd name="connsiteY3" fmla="*/ 2248 h 12248"/>
                <a:gd name="connsiteX4" fmla="*/ 13776 w 15915"/>
                <a:gd name="connsiteY4" fmla="*/ 10235 h 12248"/>
                <a:gd name="connsiteX0" fmla="*/ 10830 w 12897"/>
                <a:gd name="connsiteY0" fmla="*/ 10235 h 12248"/>
                <a:gd name="connsiteX1" fmla="*/ 2832 w 12897"/>
                <a:gd name="connsiteY1" fmla="*/ 11919 h 12248"/>
                <a:gd name="connsiteX2" fmla="*/ 12437 w 12897"/>
                <a:gd name="connsiteY2" fmla="*/ 11711 h 12248"/>
                <a:gd name="connsiteX3" fmla="*/ 12718 w 12897"/>
                <a:gd name="connsiteY3" fmla="*/ 2248 h 12248"/>
                <a:gd name="connsiteX4" fmla="*/ 10830 w 12897"/>
                <a:gd name="connsiteY4" fmla="*/ 10235 h 12248"/>
                <a:gd name="connsiteX0" fmla="*/ 10830 w 12897"/>
                <a:gd name="connsiteY0" fmla="*/ 10235 h 12248"/>
                <a:gd name="connsiteX1" fmla="*/ 2832 w 12897"/>
                <a:gd name="connsiteY1" fmla="*/ 11919 h 12248"/>
                <a:gd name="connsiteX2" fmla="*/ 12437 w 12897"/>
                <a:gd name="connsiteY2" fmla="*/ 11711 h 12248"/>
                <a:gd name="connsiteX3" fmla="*/ 12718 w 12897"/>
                <a:gd name="connsiteY3" fmla="*/ 2248 h 12248"/>
                <a:gd name="connsiteX4" fmla="*/ 10830 w 12897"/>
                <a:gd name="connsiteY4" fmla="*/ 10235 h 12248"/>
                <a:gd name="connsiteX0" fmla="*/ 10830 w 12897"/>
                <a:gd name="connsiteY0" fmla="*/ 10235 h 12120"/>
                <a:gd name="connsiteX1" fmla="*/ 2832 w 12897"/>
                <a:gd name="connsiteY1" fmla="*/ 11919 h 12120"/>
                <a:gd name="connsiteX2" fmla="*/ 12437 w 12897"/>
                <a:gd name="connsiteY2" fmla="*/ 11711 h 12120"/>
                <a:gd name="connsiteX3" fmla="*/ 12718 w 12897"/>
                <a:gd name="connsiteY3" fmla="*/ 2248 h 12120"/>
                <a:gd name="connsiteX4" fmla="*/ 10830 w 12897"/>
                <a:gd name="connsiteY4" fmla="*/ 10235 h 12120"/>
                <a:gd name="connsiteX0" fmla="*/ 10830 w 12897"/>
                <a:gd name="connsiteY0" fmla="*/ 10235 h 12120"/>
                <a:gd name="connsiteX1" fmla="*/ 2832 w 12897"/>
                <a:gd name="connsiteY1" fmla="*/ 11919 h 12120"/>
                <a:gd name="connsiteX2" fmla="*/ 12437 w 12897"/>
                <a:gd name="connsiteY2" fmla="*/ 11711 h 12120"/>
                <a:gd name="connsiteX3" fmla="*/ 12718 w 12897"/>
                <a:gd name="connsiteY3" fmla="*/ 2248 h 12120"/>
                <a:gd name="connsiteX4" fmla="*/ 10830 w 12897"/>
                <a:gd name="connsiteY4" fmla="*/ 10235 h 12120"/>
                <a:gd name="connsiteX0" fmla="*/ 10830 w 12897"/>
                <a:gd name="connsiteY0" fmla="*/ 10235 h 12120"/>
                <a:gd name="connsiteX1" fmla="*/ 2832 w 12897"/>
                <a:gd name="connsiteY1" fmla="*/ 11919 h 12120"/>
                <a:gd name="connsiteX2" fmla="*/ 12897 w 12897"/>
                <a:gd name="connsiteY2" fmla="*/ 11919 h 12120"/>
                <a:gd name="connsiteX3" fmla="*/ 12718 w 12897"/>
                <a:gd name="connsiteY3" fmla="*/ 2248 h 12120"/>
                <a:gd name="connsiteX4" fmla="*/ 10830 w 12897"/>
                <a:gd name="connsiteY4" fmla="*/ 10235 h 12120"/>
                <a:gd name="connsiteX0" fmla="*/ 10830 w 12897"/>
                <a:gd name="connsiteY0" fmla="*/ 7987 h 9872"/>
                <a:gd name="connsiteX1" fmla="*/ 2832 w 12897"/>
                <a:gd name="connsiteY1" fmla="*/ 9671 h 9872"/>
                <a:gd name="connsiteX2" fmla="*/ 12897 w 12897"/>
                <a:gd name="connsiteY2" fmla="*/ 9671 h 9872"/>
                <a:gd name="connsiteX3" fmla="*/ 12718 w 12897"/>
                <a:gd name="connsiteY3" fmla="*/ 0 h 9872"/>
                <a:gd name="connsiteX4" fmla="*/ 10830 w 12897"/>
                <a:gd name="connsiteY4" fmla="*/ 7987 h 9872"/>
                <a:gd name="connsiteX0" fmla="*/ 6201 w 7804"/>
                <a:gd name="connsiteY0" fmla="*/ 8091 h 10000"/>
                <a:gd name="connsiteX1" fmla="*/ 0 w 7804"/>
                <a:gd name="connsiteY1" fmla="*/ 9796 h 10000"/>
                <a:gd name="connsiteX2" fmla="*/ 7804 w 7804"/>
                <a:gd name="connsiteY2" fmla="*/ 9796 h 10000"/>
                <a:gd name="connsiteX3" fmla="*/ 7665 w 7804"/>
                <a:gd name="connsiteY3" fmla="*/ 0 h 10000"/>
                <a:gd name="connsiteX4" fmla="*/ 6201 w 7804"/>
                <a:gd name="connsiteY4" fmla="*/ 8091 h 10000"/>
                <a:gd name="connsiteX0" fmla="*/ 7946 w 10000"/>
                <a:gd name="connsiteY0" fmla="*/ 8091 h 10000"/>
                <a:gd name="connsiteX1" fmla="*/ 0 w 10000"/>
                <a:gd name="connsiteY1" fmla="*/ 9796 h 10000"/>
                <a:gd name="connsiteX2" fmla="*/ 10000 w 10000"/>
                <a:gd name="connsiteY2" fmla="*/ 9796 h 10000"/>
                <a:gd name="connsiteX3" fmla="*/ 9822 w 10000"/>
                <a:gd name="connsiteY3" fmla="*/ 0 h 10000"/>
                <a:gd name="connsiteX4" fmla="*/ 7946 w 10000"/>
                <a:gd name="connsiteY4" fmla="*/ 8091 h 10000"/>
                <a:gd name="connsiteX0" fmla="*/ 7946 w 10000"/>
                <a:gd name="connsiteY0" fmla="*/ 8091 h 10000"/>
                <a:gd name="connsiteX1" fmla="*/ 0 w 10000"/>
                <a:gd name="connsiteY1" fmla="*/ 9796 h 10000"/>
                <a:gd name="connsiteX2" fmla="*/ 10000 w 10000"/>
                <a:gd name="connsiteY2" fmla="*/ 9797 h 10000"/>
                <a:gd name="connsiteX3" fmla="*/ 9822 w 10000"/>
                <a:gd name="connsiteY3" fmla="*/ 0 h 10000"/>
                <a:gd name="connsiteX4" fmla="*/ 7946 w 10000"/>
                <a:gd name="connsiteY4" fmla="*/ 8091 h 10000"/>
                <a:gd name="connsiteX0" fmla="*/ 7946 w 10000"/>
                <a:gd name="connsiteY0" fmla="*/ 8091 h 9797"/>
                <a:gd name="connsiteX1" fmla="*/ 0 w 10000"/>
                <a:gd name="connsiteY1" fmla="*/ 9796 h 9797"/>
                <a:gd name="connsiteX2" fmla="*/ 10000 w 10000"/>
                <a:gd name="connsiteY2" fmla="*/ 9797 h 9797"/>
                <a:gd name="connsiteX3" fmla="*/ 9822 w 10000"/>
                <a:gd name="connsiteY3" fmla="*/ 0 h 9797"/>
                <a:gd name="connsiteX4" fmla="*/ 7946 w 10000"/>
                <a:gd name="connsiteY4" fmla="*/ 8091 h 9797"/>
                <a:gd name="connsiteX0" fmla="*/ 7946 w 10000"/>
                <a:gd name="connsiteY0" fmla="*/ 8259 h 10000"/>
                <a:gd name="connsiteX1" fmla="*/ 0 w 10000"/>
                <a:gd name="connsiteY1" fmla="*/ 9999 h 10000"/>
                <a:gd name="connsiteX2" fmla="*/ 10000 w 10000"/>
                <a:gd name="connsiteY2" fmla="*/ 10000 h 10000"/>
                <a:gd name="connsiteX3" fmla="*/ 9822 w 10000"/>
                <a:gd name="connsiteY3" fmla="*/ 0 h 10000"/>
                <a:gd name="connsiteX4" fmla="*/ 7946 w 10000"/>
                <a:gd name="connsiteY4" fmla="*/ 8259 h 10000"/>
                <a:gd name="connsiteX0" fmla="*/ 7946 w 10035"/>
                <a:gd name="connsiteY0" fmla="*/ 8259 h 10000"/>
                <a:gd name="connsiteX1" fmla="*/ 0 w 10035"/>
                <a:gd name="connsiteY1" fmla="*/ 9999 h 10000"/>
                <a:gd name="connsiteX2" fmla="*/ 10000 w 10035"/>
                <a:gd name="connsiteY2" fmla="*/ 10000 h 10000"/>
                <a:gd name="connsiteX3" fmla="*/ 10000 w 10035"/>
                <a:gd name="connsiteY3" fmla="*/ 0 h 10000"/>
                <a:gd name="connsiteX4" fmla="*/ 7946 w 10035"/>
                <a:gd name="connsiteY4" fmla="*/ 825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5" h="10000">
                  <a:moveTo>
                    <a:pt x="7946" y="8259"/>
                  </a:moveTo>
                  <a:cubicBezTo>
                    <a:pt x="6279" y="9925"/>
                    <a:pt x="3433" y="9728"/>
                    <a:pt x="0" y="9999"/>
                  </a:cubicBezTo>
                  <a:lnTo>
                    <a:pt x="10000" y="10000"/>
                  </a:lnTo>
                  <a:cubicBezTo>
                    <a:pt x="9962" y="6821"/>
                    <a:pt x="10035" y="2558"/>
                    <a:pt x="10000" y="0"/>
                  </a:cubicBezTo>
                  <a:cubicBezTo>
                    <a:pt x="9685" y="3196"/>
                    <a:pt x="9613" y="6593"/>
                    <a:pt x="7946" y="8259"/>
                  </a:cubicBezTo>
                  <a:close/>
                </a:path>
              </a:pathLst>
            </a:custGeom>
            <a:gradFill flip="none" rotWithShape="1">
              <a:gsLst>
                <a:gs pos="0">
                  <a:srgbClr val="299EFF">
                    <a:alpha val="22000"/>
                  </a:srgbClr>
                </a:gs>
                <a:gs pos="15000">
                  <a:srgbClr val="7DC4FF">
                    <a:alpha val="23000"/>
                  </a:srgbClr>
                </a:gs>
              </a:gsLst>
              <a:lin ang="16200000" scaled="1"/>
              <a:tileRect/>
            </a:gradFill>
            <a:ln w="9525">
              <a:noFill/>
              <a:round/>
              <a:headEnd/>
              <a:tailEnd/>
            </a:ln>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US" dirty="0"/>
            </a:p>
          </p:txBody>
        </p:sp>
      </p:grpSp>
      <p:sp>
        <p:nvSpPr>
          <p:cNvPr id="4" name="Slide Number Placeholder 3"/>
          <p:cNvSpPr>
            <a:spLocks noGrp="1"/>
          </p:cNvSpPr>
          <p:nvPr>
            <p:ph type="sldNum" sz="quarter" idx="12"/>
          </p:nvPr>
        </p:nvSpPr>
        <p:spPr/>
        <p:txBody>
          <a:bodyPr/>
          <a:lstStyle/>
          <a:p>
            <a:fld id="{7D3658A7-9865-4992-B0E6-7E801D7B1546}" type="slidenum">
              <a:rPr lang="en-US" smtClean="0"/>
              <a:pPr/>
              <a:t>‹#›</a:t>
            </a:fld>
            <a:endParaRPr lang="en-US" dirty="0"/>
          </a:p>
        </p:txBody>
      </p:sp>
      <p:pic>
        <p:nvPicPr>
          <p:cNvPr id="3" name="Picture 2" descr="CS_Logo_2955U_No_Tag.jpg"/>
          <p:cNvPicPr>
            <a:picLocks noChangeAspect="1"/>
          </p:cNvPicPr>
          <p:nvPr/>
        </p:nvPicPr>
        <p:blipFill>
          <a:blip r:embed="rId2" cstate="print"/>
          <a:stretch>
            <a:fillRect/>
          </a:stretch>
        </p:blipFill>
        <p:spPr>
          <a:xfrm>
            <a:off x="457200" y="6252689"/>
            <a:ext cx="1212114" cy="294839"/>
          </a:xfrm>
          <a:prstGeom prst="rect">
            <a:avLst/>
          </a:prstGeom>
          <a:effectLst>
            <a:reflection blurRad="6350" stA="50000" endA="300" endPos="55500" dist="50800" dir="5400000" sy="-100000" algn="bl" rotWithShape="0"/>
          </a:effectLst>
        </p:spPr>
      </p:pic>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9.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18.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2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28000">
              <a:schemeClr val="bg2">
                <a:lumMod val="20000"/>
                <a:lumOff val="80000"/>
              </a:schemeClr>
            </a:gs>
            <a:gs pos="64000">
              <a:schemeClr val="tx1">
                <a:lumMod val="10000"/>
                <a:lumOff val="90000"/>
              </a:schemeClr>
            </a:gs>
            <a:gs pos="100000">
              <a:srgbClr val="FFFFCC"/>
            </a:gs>
          </a:gsLst>
          <a:lin ang="4200000" scaled="0"/>
          <a:tileRect/>
        </a:gradFill>
        <a:effectLst/>
      </p:bgPr>
    </p:bg>
    <p:spTree>
      <p:nvGrpSpPr>
        <p:cNvPr id="1" name=""/>
        <p:cNvGrpSpPr/>
        <p:nvPr/>
      </p:nvGrpSpPr>
      <p:grpSpPr>
        <a:xfrm>
          <a:off x="0" y="0"/>
          <a:ext cx="0" cy="0"/>
          <a:chOff x="0" y="0"/>
          <a:chExt cx="0" cy="0"/>
        </a:xfrm>
      </p:grpSpPr>
      <p:grpSp>
        <p:nvGrpSpPr>
          <p:cNvPr id="28" name="Group 27"/>
          <p:cNvGrpSpPr/>
          <p:nvPr/>
        </p:nvGrpSpPr>
        <p:grpSpPr>
          <a:xfrm>
            <a:off x="7993091" y="5888017"/>
            <a:ext cx="539496" cy="530352"/>
            <a:chOff x="5246216" y="3070829"/>
            <a:chExt cx="716342" cy="716342"/>
          </a:xfrm>
        </p:grpSpPr>
        <p:pic>
          <p:nvPicPr>
            <p:cNvPr id="29" name="Picture 28" descr="sphere.png"/>
            <p:cNvPicPr>
              <a:picLocks noChangeAspect="1"/>
            </p:cNvPicPr>
            <p:nvPr userDrawn="1"/>
          </p:nvPicPr>
          <p:blipFill>
            <a:blip r:embed="rId11" cstate="print"/>
            <a:srcRect b="7450"/>
            <a:stretch>
              <a:fillRect/>
            </a:stretch>
          </p:blipFill>
          <p:spPr>
            <a:xfrm>
              <a:off x="5246216" y="3070829"/>
              <a:ext cx="716342" cy="662971"/>
            </a:xfrm>
            <a:prstGeom prst="rect">
              <a:avLst/>
            </a:prstGeom>
            <a:effectLst>
              <a:reflection blurRad="6350" stA="52000" endA="300" endPos="35000" dir="5400000" sy="-100000" algn="bl" rotWithShape="0"/>
            </a:effectLst>
          </p:spPr>
        </p:pic>
        <p:pic>
          <p:nvPicPr>
            <p:cNvPr id="30" name="Picture 29" descr="sphere_shadow.png"/>
            <p:cNvPicPr>
              <a:picLocks noChangeAspect="1"/>
            </p:cNvPicPr>
            <p:nvPr userDrawn="1"/>
          </p:nvPicPr>
          <p:blipFill>
            <a:blip r:embed="rId12" cstate="print"/>
            <a:stretch>
              <a:fillRect/>
            </a:stretch>
          </p:blipFill>
          <p:spPr>
            <a:xfrm>
              <a:off x="5246216" y="3070829"/>
              <a:ext cx="716342" cy="716342"/>
            </a:xfrm>
            <a:prstGeom prst="rect">
              <a:avLst/>
            </a:prstGeom>
          </p:spPr>
        </p:pic>
      </p:grpSp>
      <p:grpSp>
        <p:nvGrpSpPr>
          <p:cNvPr id="27" name="Group 26"/>
          <p:cNvGrpSpPr/>
          <p:nvPr/>
        </p:nvGrpSpPr>
        <p:grpSpPr>
          <a:xfrm>
            <a:off x="8267604" y="5945570"/>
            <a:ext cx="716342" cy="716342"/>
            <a:chOff x="5246216" y="3070829"/>
            <a:chExt cx="716342" cy="716342"/>
          </a:xfrm>
        </p:grpSpPr>
        <p:pic>
          <p:nvPicPr>
            <p:cNvPr id="19" name="Picture 18" descr="sphere.png"/>
            <p:cNvPicPr>
              <a:picLocks noChangeAspect="1"/>
            </p:cNvPicPr>
            <p:nvPr userDrawn="1"/>
          </p:nvPicPr>
          <p:blipFill>
            <a:blip r:embed="rId11" cstate="print"/>
            <a:srcRect b="7450"/>
            <a:stretch>
              <a:fillRect/>
            </a:stretch>
          </p:blipFill>
          <p:spPr>
            <a:xfrm>
              <a:off x="5246216" y="3070829"/>
              <a:ext cx="716342" cy="662971"/>
            </a:xfrm>
            <a:prstGeom prst="rect">
              <a:avLst/>
            </a:prstGeom>
            <a:effectLst>
              <a:reflection blurRad="6350" stA="52000" endA="300" endPos="35000" dir="5400000" sy="-100000" algn="bl" rotWithShape="0"/>
            </a:effectLst>
          </p:spPr>
        </p:pic>
        <p:pic>
          <p:nvPicPr>
            <p:cNvPr id="26" name="Picture 25" descr="sphere_shadow.png"/>
            <p:cNvPicPr>
              <a:picLocks noChangeAspect="1"/>
            </p:cNvPicPr>
            <p:nvPr userDrawn="1"/>
          </p:nvPicPr>
          <p:blipFill>
            <a:blip r:embed="rId12" cstate="print"/>
            <a:stretch>
              <a:fillRect/>
            </a:stretch>
          </p:blipFill>
          <p:spPr>
            <a:xfrm>
              <a:off x="5246216" y="3070829"/>
              <a:ext cx="716342" cy="716342"/>
            </a:xfrm>
            <a:prstGeom prst="rect">
              <a:avLst/>
            </a:prstGeom>
          </p:spPr>
        </p:pic>
      </p:grpSp>
      <p:sp>
        <p:nvSpPr>
          <p:cNvPr id="2" name="Title Placeholder 1"/>
          <p:cNvSpPr>
            <a:spLocks noGrp="1"/>
          </p:cNvSpPr>
          <p:nvPr>
            <p:ph type="title"/>
          </p:nvPr>
        </p:nvSpPr>
        <p:spPr>
          <a:xfrm>
            <a:off x="457200" y="152400"/>
            <a:ext cx="8229600" cy="9906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386140" y="6114046"/>
            <a:ext cx="481148" cy="365125"/>
          </a:xfrm>
          <a:prstGeom prst="rect">
            <a:avLst/>
          </a:prstGeom>
        </p:spPr>
        <p:txBody>
          <a:bodyPr vert="horz" lIns="91440" tIns="45720" rIns="91440" bIns="45720" rtlCol="0" anchor="ctr"/>
          <a:lstStyle>
            <a:lvl1pPr algn="ctr">
              <a:defRPr sz="1200">
                <a:solidFill>
                  <a:schemeClr val="bg1"/>
                </a:solidFill>
              </a:defRPr>
            </a:lvl1pPr>
          </a:lstStyle>
          <a:p>
            <a:fld id="{7D3658A7-9865-4992-B0E6-7E801D7B1546}"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Lst>
  <p:hf hdr="0" ftr="0" dt="0"/>
  <p:txStyles>
    <p:titleStyle>
      <a:lvl1pPr algn="l" defTabSz="914400" rtl="0" eaLnBrk="1" latinLnBrk="0" hangingPunct="1">
        <a:spcBef>
          <a:spcPct val="0"/>
        </a:spcBef>
        <a:buNone/>
        <a:defRPr lang="en-US" sz="3400" b="1" kern="1200" dirty="0">
          <a:ln>
            <a:solidFill>
              <a:schemeClr val="bg2">
                <a:lumMod val="60000"/>
                <a:lumOff val="40000"/>
              </a:schemeClr>
            </a:solidFill>
          </a:ln>
          <a:solidFill>
            <a:schemeClr val="tx1"/>
          </a:solidFill>
          <a:effectLst>
            <a:innerShdw blurRad="63500" dist="50800">
              <a:prstClr val="black"/>
            </a:inn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ts val="3000"/>
        </a:spcBef>
        <a:buSzPct val="80000"/>
        <a:buFontTx/>
        <a:buBlip>
          <a:blip r:embed="rId13"/>
        </a:buBlip>
        <a:defRPr sz="2200" b="1" kern="1200">
          <a:solidFill>
            <a:schemeClr val="bg1"/>
          </a:solidFill>
          <a:latin typeface="+mn-lt"/>
          <a:ea typeface="+mn-ea"/>
          <a:cs typeface="+mn-cs"/>
        </a:defRPr>
      </a:lvl1pPr>
      <a:lvl2pPr marL="742950" indent="-285750" algn="l" defTabSz="914400" rtl="0" eaLnBrk="1" latinLnBrk="0" hangingPunct="1">
        <a:spcBef>
          <a:spcPts val="1000"/>
        </a:spcBef>
        <a:buClr>
          <a:schemeClr val="bg2">
            <a:lumMod val="60000"/>
            <a:lumOff val="40000"/>
          </a:schemeClr>
        </a:buClr>
        <a:buFont typeface="Arial" pitchFamily="34" charset="0"/>
        <a:buChar char="»"/>
        <a:defRPr sz="2000" b="1" kern="1200">
          <a:solidFill>
            <a:schemeClr val="bg1"/>
          </a:solidFill>
          <a:latin typeface="+mn-lt"/>
          <a:ea typeface="+mn-ea"/>
          <a:cs typeface="+mn-cs"/>
        </a:defRPr>
      </a:lvl2pPr>
      <a:lvl3pPr marL="1143000" indent="-228600" algn="l" defTabSz="914400" rtl="0" eaLnBrk="1" latinLnBrk="0" hangingPunct="1">
        <a:spcBef>
          <a:spcPts val="1000"/>
        </a:spcBef>
        <a:buClr>
          <a:srgbClr val="FFFF00"/>
        </a:buClr>
        <a:buFont typeface="Arial" pitchFamily="34" charset="0"/>
        <a:buChar char="•"/>
        <a:defRPr sz="1800" b="1" kern="1200">
          <a:solidFill>
            <a:schemeClr val="bg1"/>
          </a:solidFill>
          <a:latin typeface="+mn-lt"/>
          <a:ea typeface="+mn-ea"/>
          <a:cs typeface="+mn-cs"/>
        </a:defRPr>
      </a:lvl3pPr>
      <a:lvl4pPr marL="1600200" indent="-228600" algn="l" defTabSz="914400" rtl="0" eaLnBrk="1" latinLnBrk="0" hangingPunct="1">
        <a:spcBef>
          <a:spcPts val="1000"/>
        </a:spcBef>
        <a:buClr>
          <a:schemeClr val="bg1">
            <a:lumMod val="60000"/>
            <a:lumOff val="40000"/>
          </a:schemeClr>
        </a:buClr>
        <a:buFont typeface="Arial" pitchFamily="34" charset="0"/>
        <a:buChar char="♦"/>
        <a:defRPr sz="1800" kern="1200">
          <a:solidFill>
            <a:schemeClr val="bg1"/>
          </a:solidFill>
          <a:latin typeface="+mn-lt"/>
          <a:ea typeface="+mn-ea"/>
          <a:cs typeface="+mn-cs"/>
        </a:defRPr>
      </a:lvl4pPr>
      <a:lvl5pPr marL="2057400" indent="-228600" algn="l" defTabSz="914400" rtl="0" eaLnBrk="1" latinLnBrk="0" hangingPunct="1">
        <a:spcBef>
          <a:spcPts val="1000"/>
        </a:spcBef>
        <a:buClr>
          <a:srgbClr val="FFFF00"/>
        </a:buClr>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84903"/>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16742"/>
            <a:ext cx="8229600" cy="4909421"/>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285766" y="6371304"/>
            <a:ext cx="481148" cy="365125"/>
          </a:xfrm>
          <a:prstGeom prst="rect">
            <a:avLst/>
          </a:prstGeom>
        </p:spPr>
        <p:txBody>
          <a:bodyPr vert="horz" lIns="91440" tIns="45720" rIns="91440" bIns="45720" rtlCol="0" anchor="ctr"/>
          <a:lstStyle>
            <a:lvl1pPr algn="ctr">
              <a:defRPr sz="900">
                <a:solidFill>
                  <a:schemeClr val="bg1"/>
                </a:solidFill>
              </a:defRPr>
            </a:lvl1pPr>
          </a:lstStyle>
          <a:p>
            <a:fld id="{7D3658A7-9865-4992-B0E6-7E801D7B1546}" type="slidenum">
              <a:rPr lang="en-US" smtClean="0"/>
              <a:pPr/>
              <a:t>‹#›</a:t>
            </a:fld>
            <a:endParaRPr lang="en-US" dirty="0"/>
          </a:p>
        </p:txBody>
      </p:sp>
      <p:pic>
        <p:nvPicPr>
          <p:cNvPr id="11" name="Picture 26" descr="CS_logo_BW_No tag2"/>
          <p:cNvPicPr>
            <a:picLocks noChangeAspect="1" noChangeArrowheads="1"/>
          </p:cNvPicPr>
          <p:nvPr/>
        </p:nvPicPr>
        <p:blipFill>
          <a:blip r:embed="rId13" cstate="print"/>
          <a:srcRect/>
          <a:stretch>
            <a:fillRect/>
          </a:stretch>
        </p:blipFill>
        <p:spPr bwMode="auto">
          <a:xfrm>
            <a:off x="7729539" y="6403563"/>
            <a:ext cx="957262" cy="232497"/>
          </a:xfrm>
          <a:prstGeom prst="rect">
            <a:avLst/>
          </a:prstGeom>
          <a:solidFill>
            <a:schemeClr val="bg1"/>
          </a:solidFill>
          <a:ln w="9525">
            <a:solidFill>
              <a:srgbClr val="002E56"/>
            </a:solidFill>
            <a:miter lim="800000"/>
            <a:headEnd/>
            <a:tailEnd/>
          </a:ln>
        </p:spPr>
      </p:pic>
    </p:spTree>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hf hdr="0" ftr="0" dt="0"/>
  <p:txStyles>
    <p:titleStyle>
      <a:lvl1pPr algn="l" defTabSz="914400" rtl="0" eaLnBrk="1" latinLnBrk="0" hangingPunct="1">
        <a:spcBef>
          <a:spcPct val="0"/>
        </a:spcBef>
        <a:buNone/>
        <a:defRPr sz="2800" b="1"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ts val="3000"/>
        </a:spcBef>
        <a:buSzPct val="80000"/>
        <a:buFontTx/>
        <a:buBlip>
          <a:blip r:embed="rId14"/>
        </a:buBlip>
        <a:defRPr sz="2400" b="0" kern="1200">
          <a:solidFill>
            <a:schemeClr val="bg1"/>
          </a:solidFill>
          <a:latin typeface="+mn-lt"/>
          <a:ea typeface="+mn-ea"/>
          <a:cs typeface="+mn-cs"/>
        </a:defRPr>
      </a:lvl1pPr>
      <a:lvl2pPr marL="742950" indent="-285750" algn="l" defTabSz="914400" rtl="0" eaLnBrk="1" latinLnBrk="0" hangingPunct="1">
        <a:spcBef>
          <a:spcPts val="1000"/>
        </a:spcBef>
        <a:buClr>
          <a:schemeClr val="tx2"/>
        </a:buClr>
        <a:buFont typeface="Arial" pitchFamily="34" charset="0"/>
        <a:buChar char="»"/>
        <a:defRPr sz="2200" b="0" kern="1200">
          <a:solidFill>
            <a:schemeClr val="bg1"/>
          </a:solidFill>
          <a:latin typeface="+mn-lt"/>
          <a:ea typeface="+mn-ea"/>
          <a:cs typeface="+mn-cs"/>
        </a:defRPr>
      </a:lvl2pPr>
      <a:lvl3pPr marL="1143000" indent="-228600" algn="l" defTabSz="914400" rtl="0" eaLnBrk="1" latinLnBrk="0" hangingPunct="1">
        <a:spcBef>
          <a:spcPts val="1000"/>
        </a:spcBef>
        <a:buClr>
          <a:schemeClr val="accent4">
            <a:lumMod val="60000"/>
            <a:lumOff val="40000"/>
          </a:schemeClr>
        </a:buClr>
        <a:buFont typeface="Arial" pitchFamily="34" charset="0"/>
        <a:buChar char="•"/>
        <a:defRPr sz="2000" b="0" kern="1200">
          <a:solidFill>
            <a:schemeClr val="bg1"/>
          </a:solidFill>
          <a:latin typeface="+mn-lt"/>
          <a:ea typeface="+mn-ea"/>
          <a:cs typeface="+mn-cs"/>
        </a:defRPr>
      </a:lvl3pPr>
      <a:lvl4pPr marL="1600200" indent="-228600" algn="l" defTabSz="914400" rtl="0" eaLnBrk="1" latinLnBrk="0" hangingPunct="1">
        <a:spcBef>
          <a:spcPts val="1000"/>
        </a:spcBef>
        <a:buClr>
          <a:schemeClr val="bg1"/>
        </a:buClr>
        <a:buFont typeface="Arial" pitchFamily="34" charset="0"/>
        <a:buChar char="♦"/>
        <a:defRPr sz="1800" b="0" kern="1200">
          <a:solidFill>
            <a:schemeClr val="bg1"/>
          </a:solidFill>
          <a:latin typeface="+mn-lt"/>
          <a:ea typeface="+mn-ea"/>
          <a:cs typeface="+mn-cs"/>
        </a:defRPr>
      </a:lvl4pPr>
      <a:lvl5pPr marL="2057400" indent="-228600" algn="l" defTabSz="914400" rtl="0" eaLnBrk="1" latinLnBrk="0" hangingPunct="1">
        <a:spcBef>
          <a:spcPts val="1000"/>
        </a:spcBef>
        <a:buFont typeface="Arial" pitchFamily="34" charset="0"/>
        <a:buChar char="–"/>
        <a:defRPr sz="1800" b="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Development of </a:t>
            </a:r>
            <a:br>
              <a:rPr lang="en-US" dirty="0" smtClean="0"/>
            </a:br>
            <a:r>
              <a:rPr lang="en-US" dirty="0" smtClean="0"/>
              <a:t>a Truck Model for Memphis</a:t>
            </a:r>
            <a:endParaRPr lang="en-US" dirty="0"/>
          </a:p>
        </p:txBody>
      </p:sp>
      <p:sp>
        <p:nvSpPr>
          <p:cNvPr id="4" name="Text Placeholder 3"/>
          <p:cNvSpPr>
            <a:spLocks noGrp="1"/>
          </p:cNvSpPr>
          <p:nvPr>
            <p:ph type="body" sz="quarter" idx="10"/>
          </p:nvPr>
        </p:nvSpPr>
        <p:spPr>
          <a:xfrm>
            <a:off x="537137" y="2433484"/>
            <a:ext cx="7911919" cy="555902"/>
          </a:xfrm>
        </p:spPr>
        <p:txBody>
          <a:bodyPr/>
          <a:lstStyle/>
          <a:p>
            <a:r>
              <a:rPr lang="en-US" dirty="0"/>
              <a:t>2015 </a:t>
            </a:r>
            <a:r>
              <a:rPr lang="en-US" dirty="0" smtClean="0"/>
              <a:t>Transportation </a:t>
            </a:r>
            <a:r>
              <a:rPr lang="en-US" dirty="0"/>
              <a:t>Planning Applications Conference</a:t>
            </a:r>
          </a:p>
        </p:txBody>
      </p:sp>
      <p:sp>
        <p:nvSpPr>
          <p:cNvPr id="3" name="Text Placeholder 2"/>
          <p:cNvSpPr>
            <a:spLocks noGrp="1"/>
          </p:cNvSpPr>
          <p:nvPr>
            <p:ph type="body" sz="quarter" idx="11"/>
          </p:nvPr>
        </p:nvSpPr>
        <p:spPr/>
        <p:txBody>
          <a:bodyPr/>
          <a:lstStyle/>
          <a:p>
            <a:r>
              <a:rPr lang="en-US" dirty="0" smtClean="0"/>
              <a:t>May 20, 2015</a:t>
            </a:r>
            <a:endParaRPr lang="en-US" dirty="0"/>
          </a:p>
        </p:txBody>
      </p:sp>
      <p:sp>
        <p:nvSpPr>
          <p:cNvPr id="6" name="Text Placeholder 5"/>
          <p:cNvSpPr>
            <a:spLocks noGrp="1"/>
          </p:cNvSpPr>
          <p:nvPr>
            <p:ph type="body" sz="quarter" idx="12"/>
          </p:nvPr>
        </p:nvSpPr>
        <p:spPr>
          <a:xfrm>
            <a:off x="506753" y="4076613"/>
            <a:ext cx="7511831" cy="538163"/>
          </a:xfrm>
        </p:spPr>
        <p:txBody>
          <a:bodyPr/>
          <a:lstStyle/>
          <a:p>
            <a:pPr marL="0" indent="0"/>
            <a:r>
              <a:rPr lang="en-US" sz="2000" dirty="0"/>
              <a:t>Anurag </a:t>
            </a:r>
            <a:r>
              <a:rPr lang="en-US" sz="2000" dirty="0" smtClean="0"/>
              <a:t>Komanduri, Daniel Beagan, Thomas Rossi</a:t>
            </a:r>
            <a:br>
              <a:rPr lang="en-US" sz="2000" dirty="0" smtClean="0"/>
            </a:br>
            <a:r>
              <a:rPr lang="en-US" sz="2000" dirty="0" smtClean="0"/>
              <a:t>Andrew Ray, </a:t>
            </a:r>
            <a:r>
              <a:rPr lang="en-US" sz="2000" dirty="0" err="1" smtClean="0"/>
              <a:t>Kwasi</a:t>
            </a:r>
            <a:r>
              <a:rPr lang="en-US" sz="2000" dirty="0" smtClean="0"/>
              <a:t> </a:t>
            </a:r>
            <a:r>
              <a:rPr lang="en-US" sz="2000" dirty="0" err="1" smtClean="0"/>
              <a:t>Agyakwa</a:t>
            </a:r>
            <a:r>
              <a:rPr lang="en-US" sz="2000" dirty="0" smtClean="0"/>
              <a:t>, Memphis MPO </a:t>
            </a:r>
            <a:endParaRPr lang="en-US" sz="2000" dirty="0"/>
          </a:p>
        </p:txBody>
      </p:sp>
    </p:spTree>
    <p:extLst>
      <p:ext uri="{BB962C8B-B14F-4D97-AF65-F5344CB8AC3E}">
        <p14:creationId xmlns:p14="http://schemas.microsoft.com/office/powerpoint/2010/main" val="35729431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Commodity Groups – External Model</a:t>
            </a:r>
            <a:endParaRPr lang="en-US" dirty="0"/>
          </a:p>
        </p:txBody>
      </p:sp>
      <p:sp>
        <p:nvSpPr>
          <p:cNvPr id="4" name="Slide Number Placeholder 3"/>
          <p:cNvSpPr>
            <a:spLocks noGrp="1"/>
          </p:cNvSpPr>
          <p:nvPr>
            <p:ph type="sldNum" sz="quarter" idx="12"/>
          </p:nvPr>
        </p:nvSpPr>
        <p:spPr/>
        <p:txBody>
          <a:bodyPr/>
          <a:lstStyle/>
          <a:p>
            <a:fld id="{7D3658A7-9865-4992-B0E6-7E801D7B1546}" type="slidenum">
              <a:rPr lang="en-US" smtClean="0"/>
              <a:pPr/>
              <a:t>10</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4273336262"/>
              </p:ext>
            </p:extLst>
          </p:nvPr>
        </p:nvGraphicFramePr>
        <p:xfrm>
          <a:off x="425302" y="1386672"/>
          <a:ext cx="8433691" cy="4610298"/>
        </p:xfrm>
        <a:graphic>
          <a:graphicData uri="http://schemas.openxmlformats.org/drawingml/2006/table">
            <a:tbl>
              <a:tblPr firstRow="1" bandRow="1">
                <a:tableStyleId>{5C22544A-7EE6-4342-B048-85BDC9FD1C3A}</a:tableStyleId>
              </a:tblPr>
              <a:tblGrid>
                <a:gridCol w="2531489"/>
                <a:gridCol w="1550530"/>
                <a:gridCol w="1087918"/>
                <a:gridCol w="1087918"/>
                <a:gridCol w="1087918"/>
                <a:gridCol w="1087918"/>
              </a:tblGrid>
              <a:tr h="1169956">
                <a:tc>
                  <a:txBody>
                    <a:bodyPr/>
                    <a:lstStyle/>
                    <a:p>
                      <a:pPr algn="ctr"/>
                      <a:r>
                        <a:rPr lang="en-US" dirty="0" smtClean="0">
                          <a:solidFill>
                            <a:srgbClr val="FFFF00"/>
                          </a:solidFill>
                        </a:rPr>
                        <a:t>Commodity Group</a:t>
                      </a:r>
                      <a:endParaRPr lang="en-US" dirty="0">
                        <a:solidFill>
                          <a:srgbClr val="FFFF00"/>
                        </a:solidFill>
                      </a:endParaRPr>
                    </a:p>
                  </a:txBody>
                  <a:tcPr anchor="ctr"/>
                </a:tc>
                <a:tc>
                  <a:txBody>
                    <a:bodyPr/>
                    <a:lstStyle/>
                    <a:p>
                      <a:pPr algn="ctr"/>
                      <a:r>
                        <a:rPr lang="en-US" dirty="0" err="1" smtClean="0">
                          <a:solidFill>
                            <a:srgbClr val="FFFF00"/>
                          </a:solidFill>
                        </a:rPr>
                        <a:t>SCTG</a:t>
                      </a:r>
                      <a:endParaRPr lang="en-US" dirty="0">
                        <a:solidFill>
                          <a:srgbClr val="FFFF00"/>
                        </a:solidFill>
                      </a:endParaRPr>
                    </a:p>
                  </a:txBody>
                  <a:tcPr anchor="ctr"/>
                </a:tc>
                <a:tc gridSpan="2">
                  <a:txBody>
                    <a:bodyPr/>
                    <a:lstStyle/>
                    <a:p>
                      <a:pPr algn="ctr"/>
                      <a:r>
                        <a:rPr lang="en-US" dirty="0" smtClean="0">
                          <a:solidFill>
                            <a:srgbClr val="FFFF00"/>
                          </a:solidFill>
                        </a:rPr>
                        <a:t>Daily</a:t>
                      </a:r>
                      <a:r>
                        <a:rPr lang="en-US" baseline="0" dirty="0" smtClean="0">
                          <a:solidFill>
                            <a:srgbClr val="FFFF00"/>
                          </a:solidFill>
                        </a:rPr>
                        <a:t> IE Trucks Produced from Region</a:t>
                      </a:r>
                      <a:endParaRPr lang="en-US" dirty="0">
                        <a:solidFill>
                          <a:srgbClr val="FFFF00"/>
                        </a:solidFill>
                      </a:endParaRPr>
                    </a:p>
                  </a:txBody>
                  <a:tcPr anchor="ctr"/>
                </a:tc>
                <a:tc hMerge="1">
                  <a:txBody>
                    <a:bodyPr/>
                    <a:lstStyle/>
                    <a:p>
                      <a:endParaRPr lang="en-US"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FFFF00"/>
                          </a:solidFill>
                        </a:rPr>
                        <a:t>Daily </a:t>
                      </a:r>
                      <a:r>
                        <a:rPr lang="en-US" dirty="0" err="1" smtClean="0">
                          <a:solidFill>
                            <a:srgbClr val="FFFF00"/>
                          </a:solidFill>
                        </a:rPr>
                        <a:t>EI</a:t>
                      </a:r>
                      <a:r>
                        <a:rPr lang="en-US" dirty="0" smtClean="0">
                          <a:solidFill>
                            <a:srgbClr val="FFFF00"/>
                          </a:solidFill>
                        </a:rPr>
                        <a:t> Trucks</a:t>
                      </a:r>
                      <a:r>
                        <a:rPr lang="en-US" baseline="0" dirty="0" smtClean="0">
                          <a:solidFill>
                            <a:srgbClr val="FFFF00"/>
                          </a:solidFill>
                        </a:rPr>
                        <a:t> Attracted to Region</a:t>
                      </a:r>
                      <a:endParaRPr lang="en-US" dirty="0">
                        <a:solidFill>
                          <a:srgbClr val="FFFF00"/>
                        </a:solidFill>
                      </a:endParaRPr>
                    </a:p>
                  </a:txBody>
                  <a:tcPr anchor="ctr"/>
                </a:tc>
                <a:tc hMerge="1">
                  <a:txBody>
                    <a:bodyPr/>
                    <a:lstStyle/>
                    <a:p>
                      <a:endParaRPr lang="en-US" dirty="0"/>
                    </a:p>
                  </a:txBody>
                  <a:tcPr/>
                </a:tc>
              </a:tr>
              <a:tr h="278681">
                <a:tc>
                  <a:txBody>
                    <a:bodyPr/>
                    <a:lstStyle/>
                    <a:p>
                      <a:pPr algn="l" rtl="0" fontAlgn="b"/>
                      <a:r>
                        <a:rPr lang="en-US" sz="1600" u="none" strike="noStrike" dirty="0">
                          <a:solidFill>
                            <a:srgbClr val="002060"/>
                          </a:solidFill>
                          <a:effectLst/>
                        </a:rPr>
                        <a:t>Farm Products</a:t>
                      </a:r>
                      <a:endParaRPr lang="en-US" sz="1600" b="1" i="1" u="none" strike="noStrike" dirty="0">
                        <a:solidFill>
                          <a:srgbClr val="002060"/>
                        </a:solidFill>
                        <a:effectLst/>
                        <a:latin typeface="Calibri"/>
                      </a:endParaRPr>
                    </a:p>
                  </a:txBody>
                  <a:tcPr marL="7620" marR="7620" marT="7620" marB="0" anchor="ctr"/>
                </a:tc>
                <a:tc>
                  <a:txBody>
                    <a:bodyPr/>
                    <a:lstStyle/>
                    <a:p>
                      <a:pPr algn="ctr" rtl="0" fontAlgn="b"/>
                      <a:r>
                        <a:rPr lang="en-US" sz="1600" u="none" strike="noStrike" dirty="0" smtClean="0">
                          <a:solidFill>
                            <a:srgbClr val="002060"/>
                          </a:solidFill>
                          <a:effectLst/>
                        </a:rPr>
                        <a:t>01-05</a:t>
                      </a:r>
                      <a:endParaRPr lang="en-US" sz="1600" b="1" i="1" u="none" strike="noStrike" dirty="0">
                        <a:solidFill>
                          <a:srgbClr val="002060"/>
                        </a:solidFill>
                        <a:effectLst/>
                        <a:latin typeface="Calibri"/>
                      </a:endParaRPr>
                    </a:p>
                  </a:txBody>
                  <a:tcPr marL="7620" marR="7620" marT="7620" marB="0" anchor="ctr"/>
                </a:tc>
                <a:tc>
                  <a:txBody>
                    <a:bodyPr/>
                    <a:lstStyle/>
                    <a:p>
                      <a:pPr algn="r" rtl="0" fontAlgn="b"/>
                      <a:r>
                        <a:rPr lang="en-US" sz="1600" u="none" strike="noStrike" dirty="0">
                          <a:solidFill>
                            <a:srgbClr val="002060"/>
                          </a:solidFill>
                          <a:effectLst/>
                        </a:rPr>
                        <a:t>222</a:t>
                      </a:r>
                      <a:endParaRPr lang="en-US" sz="1600" b="0" i="0" u="none" strike="noStrike" dirty="0">
                        <a:solidFill>
                          <a:srgbClr val="002060"/>
                        </a:solidFill>
                        <a:effectLst/>
                        <a:latin typeface="Calibri"/>
                      </a:endParaRPr>
                    </a:p>
                  </a:txBody>
                  <a:tcPr marL="9144" marR="182880" marT="9144" marB="0" anchor="ctr"/>
                </a:tc>
                <a:tc>
                  <a:txBody>
                    <a:bodyPr/>
                    <a:lstStyle/>
                    <a:p>
                      <a:pPr algn="r" rtl="0" fontAlgn="b"/>
                      <a:r>
                        <a:rPr lang="en-US" sz="1600" u="none" strike="noStrike" dirty="0">
                          <a:solidFill>
                            <a:srgbClr val="002060"/>
                          </a:solidFill>
                          <a:effectLst/>
                        </a:rPr>
                        <a:t>6%</a:t>
                      </a:r>
                      <a:endParaRPr lang="en-US" sz="1600" b="0" i="0" u="none" strike="noStrike" dirty="0">
                        <a:solidFill>
                          <a:srgbClr val="002060"/>
                        </a:solidFill>
                        <a:effectLst/>
                        <a:latin typeface="Calibri"/>
                      </a:endParaRPr>
                    </a:p>
                  </a:txBody>
                  <a:tcPr marL="9144" marR="182880" marT="9144" marB="0" anchor="ctr"/>
                </a:tc>
                <a:tc>
                  <a:txBody>
                    <a:bodyPr/>
                    <a:lstStyle/>
                    <a:p>
                      <a:pPr algn="r" rtl="0" fontAlgn="b"/>
                      <a:r>
                        <a:rPr lang="en-US" sz="1600" u="none" strike="noStrike" dirty="0">
                          <a:solidFill>
                            <a:srgbClr val="002060"/>
                          </a:solidFill>
                          <a:effectLst/>
                        </a:rPr>
                        <a:t>1,122</a:t>
                      </a:r>
                      <a:endParaRPr lang="en-US" sz="1600" b="1" i="1" u="none" strike="noStrike" dirty="0">
                        <a:solidFill>
                          <a:srgbClr val="002060"/>
                        </a:solidFill>
                        <a:effectLst/>
                        <a:latin typeface="Calibri"/>
                      </a:endParaRPr>
                    </a:p>
                  </a:txBody>
                  <a:tcPr marL="9144" marR="182880" marT="9144" marB="0" anchor="ctr"/>
                </a:tc>
                <a:tc>
                  <a:txBody>
                    <a:bodyPr/>
                    <a:lstStyle/>
                    <a:p>
                      <a:pPr algn="r" rtl="0" fontAlgn="b"/>
                      <a:r>
                        <a:rPr lang="en-US" sz="1600" u="none" strike="noStrike" dirty="0">
                          <a:solidFill>
                            <a:srgbClr val="002060"/>
                          </a:solidFill>
                          <a:effectLst/>
                        </a:rPr>
                        <a:t>28%</a:t>
                      </a:r>
                      <a:endParaRPr lang="en-US" sz="1600" b="1" i="1" u="none" strike="noStrike" dirty="0">
                        <a:solidFill>
                          <a:srgbClr val="002060"/>
                        </a:solidFill>
                        <a:effectLst/>
                        <a:latin typeface="Calibri"/>
                      </a:endParaRPr>
                    </a:p>
                  </a:txBody>
                  <a:tcPr marL="9144" marR="182880" marT="9144" marB="0" anchor="ctr"/>
                </a:tc>
              </a:tr>
              <a:tr h="258984">
                <a:tc>
                  <a:txBody>
                    <a:bodyPr/>
                    <a:lstStyle/>
                    <a:p>
                      <a:pPr algn="l" rtl="0" fontAlgn="b"/>
                      <a:r>
                        <a:rPr lang="en-US" sz="1600" u="none" strike="noStrike" dirty="0">
                          <a:solidFill>
                            <a:srgbClr val="002060"/>
                          </a:solidFill>
                          <a:effectLst/>
                        </a:rPr>
                        <a:t>Food Products</a:t>
                      </a:r>
                      <a:endParaRPr lang="en-US" sz="1600" b="0" i="0" u="none" strike="noStrike" dirty="0">
                        <a:solidFill>
                          <a:srgbClr val="002060"/>
                        </a:solidFill>
                        <a:effectLst/>
                        <a:latin typeface="Calibri"/>
                      </a:endParaRPr>
                    </a:p>
                  </a:txBody>
                  <a:tcPr marL="7620" marR="7620" marT="7620" marB="0" anchor="ctr"/>
                </a:tc>
                <a:tc>
                  <a:txBody>
                    <a:bodyPr/>
                    <a:lstStyle/>
                    <a:p>
                      <a:pPr algn="ctr" rtl="0" fontAlgn="b"/>
                      <a:r>
                        <a:rPr lang="en-US" sz="1600" u="none" strike="noStrike" dirty="0" smtClean="0">
                          <a:solidFill>
                            <a:srgbClr val="002060"/>
                          </a:solidFill>
                          <a:effectLst/>
                        </a:rPr>
                        <a:t>06-09</a:t>
                      </a:r>
                      <a:endParaRPr lang="en-US" sz="1600" b="0" i="0" u="none" strike="noStrike" dirty="0">
                        <a:solidFill>
                          <a:srgbClr val="002060"/>
                        </a:solidFill>
                        <a:effectLst/>
                        <a:latin typeface="Calibri"/>
                      </a:endParaRPr>
                    </a:p>
                  </a:txBody>
                  <a:tcPr marL="7620" marR="7620" marT="7620" marB="0" anchor="ctr"/>
                </a:tc>
                <a:tc>
                  <a:txBody>
                    <a:bodyPr/>
                    <a:lstStyle/>
                    <a:p>
                      <a:pPr algn="r" rtl="0" fontAlgn="b"/>
                      <a:r>
                        <a:rPr lang="en-US" sz="1600" u="none" strike="noStrike" dirty="0">
                          <a:solidFill>
                            <a:srgbClr val="002060"/>
                          </a:solidFill>
                          <a:effectLst/>
                        </a:rPr>
                        <a:t>262</a:t>
                      </a:r>
                      <a:endParaRPr lang="en-US" sz="1600" b="0" i="0" u="none" strike="noStrike" dirty="0">
                        <a:solidFill>
                          <a:srgbClr val="002060"/>
                        </a:solidFill>
                        <a:effectLst/>
                        <a:latin typeface="Calibri"/>
                      </a:endParaRPr>
                    </a:p>
                  </a:txBody>
                  <a:tcPr marL="9144" marR="182880" marT="9144" marB="0" anchor="ctr"/>
                </a:tc>
                <a:tc>
                  <a:txBody>
                    <a:bodyPr/>
                    <a:lstStyle/>
                    <a:p>
                      <a:pPr algn="r" rtl="0" fontAlgn="b"/>
                      <a:r>
                        <a:rPr lang="en-US" sz="1600" u="none" strike="noStrike" dirty="0">
                          <a:solidFill>
                            <a:srgbClr val="002060"/>
                          </a:solidFill>
                          <a:effectLst/>
                        </a:rPr>
                        <a:t>7%</a:t>
                      </a:r>
                      <a:endParaRPr lang="en-US" sz="1600" b="0" i="1" u="none" strike="noStrike" dirty="0">
                        <a:solidFill>
                          <a:srgbClr val="002060"/>
                        </a:solidFill>
                        <a:effectLst/>
                        <a:latin typeface="Calibri"/>
                      </a:endParaRPr>
                    </a:p>
                  </a:txBody>
                  <a:tcPr marL="9144" marR="182880" marT="9144" marB="0" anchor="ctr"/>
                </a:tc>
                <a:tc>
                  <a:txBody>
                    <a:bodyPr/>
                    <a:lstStyle/>
                    <a:p>
                      <a:pPr algn="r" rtl="0" fontAlgn="b"/>
                      <a:r>
                        <a:rPr lang="en-US" sz="1600" u="none" strike="noStrike" dirty="0">
                          <a:solidFill>
                            <a:srgbClr val="002060"/>
                          </a:solidFill>
                          <a:effectLst/>
                        </a:rPr>
                        <a:t>242</a:t>
                      </a:r>
                      <a:endParaRPr lang="en-US" sz="1600" b="0" i="0" u="none" strike="noStrike" dirty="0">
                        <a:solidFill>
                          <a:srgbClr val="002060"/>
                        </a:solidFill>
                        <a:effectLst/>
                        <a:latin typeface="Calibri"/>
                      </a:endParaRPr>
                    </a:p>
                  </a:txBody>
                  <a:tcPr marL="9144" marR="182880" marT="9144" marB="0" anchor="ctr"/>
                </a:tc>
                <a:tc>
                  <a:txBody>
                    <a:bodyPr/>
                    <a:lstStyle/>
                    <a:p>
                      <a:pPr algn="r" rtl="0" fontAlgn="b"/>
                      <a:r>
                        <a:rPr lang="en-US" sz="1600" u="none" strike="noStrike" dirty="0">
                          <a:solidFill>
                            <a:srgbClr val="002060"/>
                          </a:solidFill>
                          <a:effectLst/>
                        </a:rPr>
                        <a:t>6%</a:t>
                      </a:r>
                      <a:endParaRPr lang="en-US" sz="1600" b="0" i="1" u="none" strike="noStrike" dirty="0">
                        <a:solidFill>
                          <a:srgbClr val="002060"/>
                        </a:solidFill>
                        <a:effectLst/>
                        <a:latin typeface="Calibri"/>
                      </a:endParaRPr>
                    </a:p>
                  </a:txBody>
                  <a:tcPr marL="9144" marR="182880" marT="9144" marB="0" anchor="ctr"/>
                </a:tc>
              </a:tr>
              <a:tr h="240039">
                <a:tc>
                  <a:txBody>
                    <a:bodyPr/>
                    <a:lstStyle/>
                    <a:p>
                      <a:pPr algn="l" rtl="0" fontAlgn="b"/>
                      <a:r>
                        <a:rPr lang="en-US" sz="1600" u="none" strike="noStrike" dirty="0">
                          <a:solidFill>
                            <a:srgbClr val="002060"/>
                          </a:solidFill>
                          <a:effectLst/>
                        </a:rPr>
                        <a:t>Sand and Gravel</a:t>
                      </a:r>
                      <a:endParaRPr lang="en-US" sz="1600" b="1" i="1" u="none" strike="noStrike" dirty="0">
                        <a:solidFill>
                          <a:srgbClr val="002060"/>
                        </a:solidFill>
                        <a:effectLst/>
                        <a:latin typeface="Calibri"/>
                      </a:endParaRPr>
                    </a:p>
                  </a:txBody>
                  <a:tcPr marL="7620" marR="7620" marT="7620" marB="0" anchor="ctr"/>
                </a:tc>
                <a:tc>
                  <a:txBody>
                    <a:bodyPr/>
                    <a:lstStyle/>
                    <a:p>
                      <a:pPr algn="ctr" rtl="0" fontAlgn="b"/>
                      <a:r>
                        <a:rPr lang="en-US" sz="1600" u="none" strike="noStrike" dirty="0" smtClean="0">
                          <a:solidFill>
                            <a:srgbClr val="002060"/>
                          </a:solidFill>
                          <a:effectLst/>
                        </a:rPr>
                        <a:t>11-15</a:t>
                      </a:r>
                      <a:endParaRPr lang="en-US" sz="1600" b="1" i="1" u="none" strike="noStrike" dirty="0">
                        <a:solidFill>
                          <a:srgbClr val="002060"/>
                        </a:solidFill>
                        <a:effectLst/>
                        <a:latin typeface="Calibri"/>
                      </a:endParaRPr>
                    </a:p>
                  </a:txBody>
                  <a:tcPr marL="7620" marR="7620" marT="7620" marB="0" anchor="ctr"/>
                </a:tc>
                <a:tc>
                  <a:txBody>
                    <a:bodyPr/>
                    <a:lstStyle/>
                    <a:p>
                      <a:pPr algn="r" rtl="0" fontAlgn="b"/>
                      <a:r>
                        <a:rPr lang="en-US" sz="1600" u="none" strike="noStrike" dirty="0">
                          <a:solidFill>
                            <a:srgbClr val="002060"/>
                          </a:solidFill>
                          <a:effectLst/>
                        </a:rPr>
                        <a:t>277</a:t>
                      </a:r>
                      <a:endParaRPr lang="en-US" sz="1600" b="0" i="0" u="none" strike="noStrike" dirty="0">
                        <a:solidFill>
                          <a:srgbClr val="002060"/>
                        </a:solidFill>
                        <a:effectLst/>
                        <a:latin typeface="Calibri"/>
                      </a:endParaRPr>
                    </a:p>
                  </a:txBody>
                  <a:tcPr marL="9144" marR="182880" marT="9144" marB="0" anchor="ctr"/>
                </a:tc>
                <a:tc>
                  <a:txBody>
                    <a:bodyPr/>
                    <a:lstStyle/>
                    <a:p>
                      <a:pPr algn="r" rtl="0" fontAlgn="b"/>
                      <a:r>
                        <a:rPr lang="en-US" sz="1600" u="none" strike="noStrike" dirty="0">
                          <a:solidFill>
                            <a:srgbClr val="002060"/>
                          </a:solidFill>
                          <a:effectLst/>
                        </a:rPr>
                        <a:t>7%</a:t>
                      </a:r>
                      <a:endParaRPr lang="en-US" sz="1600" b="0" i="0" u="none" strike="noStrike" dirty="0">
                        <a:solidFill>
                          <a:srgbClr val="002060"/>
                        </a:solidFill>
                        <a:effectLst/>
                        <a:latin typeface="Calibri"/>
                      </a:endParaRPr>
                    </a:p>
                  </a:txBody>
                  <a:tcPr marL="9144" marR="182880" marT="9144" marB="0" anchor="ctr"/>
                </a:tc>
                <a:tc>
                  <a:txBody>
                    <a:bodyPr/>
                    <a:lstStyle/>
                    <a:p>
                      <a:pPr algn="r" rtl="0" fontAlgn="b"/>
                      <a:r>
                        <a:rPr lang="en-US" sz="1600" u="none" strike="noStrike" dirty="0">
                          <a:solidFill>
                            <a:srgbClr val="002060"/>
                          </a:solidFill>
                          <a:effectLst/>
                        </a:rPr>
                        <a:t>990</a:t>
                      </a:r>
                      <a:endParaRPr lang="en-US" sz="1600" b="1" i="1" u="none" strike="noStrike" dirty="0">
                        <a:solidFill>
                          <a:srgbClr val="002060"/>
                        </a:solidFill>
                        <a:effectLst/>
                        <a:latin typeface="Calibri"/>
                      </a:endParaRPr>
                    </a:p>
                  </a:txBody>
                  <a:tcPr marL="9144" marR="182880" marT="9144" marB="0" anchor="ctr"/>
                </a:tc>
                <a:tc>
                  <a:txBody>
                    <a:bodyPr/>
                    <a:lstStyle/>
                    <a:p>
                      <a:pPr algn="r" rtl="0" fontAlgn="b"/>
                      <a:r>
                        <a:rPr lang="en-US" sz="1600" u="none" strike="noStrike" dirty="0">
                          <a:solidFill>
                            <a:srgbClr val="002060"/>
                          </a:solidFill>
                          <a:effectLst/>
                        </a:rPr>
                        <a:t>24%</a:t>
                      </a:r>
                      <a:endParaRPr lang="en-US" sz="1600" b="1" i="1" u="none" strike="noStrike" dirty="0">
                        <a:solidFill>
                          <a:srgbClr val="002060"/>
                        </a:solidFill>
                        <a:effectLst/>
                        <a:latin typeface="Calibri"/>
                      </a:endParaRPr>
                    </a:p>
                  </a:txBody>
                  <a:tcPr marL="9144" marR="182880" marT="9144" marB="0" anchor="ctr"/>
                </a:tc>
              </a:tr>
              <a:tr h="240039">
                <a:tc>
                  <a:txBody>
                    <a:bodyPr/>
                    <a:lstStyle/>
                    <a:p>
                      <a:pPr algn="l" rtl="0" fontAlgn="b"/>
                      <a:r>
                        <a:rPr lang="en-US" sz="1600" u="none" strike="noStrike" dirty="0">
                          <a:solidFill>
                            <a:srgbClr val="002060"/>
                          </a:solidFill>
                          <a:effectLst/>
                        </a:rPr>
                        <a:t>Gasoline  &amp; Fuel</a:t>
                      </a:r>
                      <a:endParaRPr lang="en-US" sz="1600" b="0" i="0" u="none" strike="noStrike" dirty="0">
                        <a:solidFill>
                          <a:srgbClr val="002060"/>
                        </a:solidFill>
                        <a:effectLst/>
                        <a:latin typeface="Calibri"/>
                      </a:endParaRPr>
                    </a:p>
                  </a:txBody>
                  <a:tcPr marL="7620" marR="7620" marT="7620" marB="0" anchor="ctr"/>
                </a:tc>
                <a:tc>
                  <a:txBody>
                    <a:bodyPr/>
                    <a:lstStyle/>
                    <a:p>
                      <a:pPr algn="ctr" rtl="0" fontAlgn="b"/>
                      <a:r>
                        <a:rPr lang="en-US" sz="1600" u="none" strike="noStrike" dirty="0" smtClean="0">
                          <a:solidFill>
                            <a:srgbClr val="002060"/>
                          </a:solidFill>
                          <a:effectLst/>
                        </a:rPr>
                        <a:t>16-19</a:t>
                      </a:r>
                      <a:endParaRPr lang="en-US" sz="1600" b="0" i="0" u="none" strike="noStrike" dirty="0">
                        <a:solidFill>
                          <a:srgbClr val="002060"/>
                        </a:solidFill>
                        <a:effectLst/>
                        <a:latin typeface="Calibri"/>
                      </a:endParaRPr>
                    </a:p>
                  </a:txBody>
                  <a:tcPr marL="7620" marR="7620" marT="7620" marB="0" anchor="ctr"/>
                </a:tc>
                <a:tc>
                  <a:txBody>
                    <a:bodyPr/>
                    <a:lstStyle/>
                    <a:p>
                      <a:pPr algn="r" rtl="0" fontAlgn="b"/>
                      <a:r>
                        <a:rPr lang="en-US" sz="1600" u="none" strike="noStrike" dirty="0">
                          <a:solidFill>
                            <a:srgbClr val="002060"/>
                          </a:solidFill>
                          <a:effectLst/>
                        </a:rPr>
                        <a:t>277</a:t>
                      </a:r>
                      <a:endParaRPr lang="en-US" sz="1600" b="0" i="0" u="none" strike="noStrike" dirty="0">
                        <a:solidFill>
                          <a:srgbClr val="002060"/>
                        </a:solidFill>
                        <a:effectLst/>
                        <a:latin typeface="Calibri"/>
                      </a:endParaRPr>
                    </a:p>
                  </a:txBody>
                  <a:tcPr marL="9144" marR="182880" marT="9144" marB="0" anchor="ctr"/>
                </a:tc>
                <a:tc>
                  <a:txBody>
                    <a:bodyPr/>
                    <a:lstStyle/>
                    <a:p>
                      <a:pPr algn="r" rtl="0" fontAlgn="b"/>
                      <a:r>
                        <a:rPr lang="en-US" sz="1600" u="none" strike="noStrike" dirty="0">
                          <a:solidFill>
                            <a:srgbClr val="002060"/>
                          </a:solidFill>
                          <a:effectLst/>
                        </a:rPr>
                        <a:t>7%</a:t>
                      </a:r>
                      <a:endParaRPr lang="en-US" sz="1600" b="0" i="1" u="none" strike="noStrike" dirty="0">
                        <a:solidFill>
                          <a:srgbClr val="002060"/>
                        </a:solidFill>
                        <a:effectLst/>
                        <a:latin typeface="Calibri"/>
                      </a:endParaRPr>
                    </a:p>
                  </a:txBody>
                  <a:tcPr marL="9144" marR="182880" marT="9144" marB="0" anchor="ctr"/>
                </a:tc>
                <a:tc>
                  <a:txBody>
                    <a:bodyPr/>
                    <a:lstStyle/>
                    <a:p>
                      <a:pPr algn="r" rtl="0" fontAlgn="b"/>
                      <a:r>
                        <a:rPr lang="en-US" sz="1600" u="none" strike="noStrike" dirty="0">
                          <a:solidFill>
                            <a:srgbClr val="002060"/>
                          </a:solidFill>
                          <a:effectLst/>
                        </a:rPr>
                        <a:t>324</a:t>
                      </a:r>
                      <a:endParaRPr lang="en-US" sz="1600" b="0" i="0" u="none" strike="noStrike" dirty="0">
                        <a:solidFill>
                          <a:srgbClr val="002060"/>
                        </a:solidFill>
                        <a:effectLst/>
                        <a:latin typeface="Calibri"/>
                      </a:endParaRPr>
                    </a:p>
                  </a:txBody>
                  <a:tcPr marL="9144" marR="182880" marT="9144" marB="0" anchor="ctr"/>
                </a:tc>
                <a:tc>
                  <a:txBody>
                    <a:bodyPr/>
                    <a:lstStyle/>
                    <a:p>
                      <a:pPr algn="r" rtl="0" fontAlgn="b"/>
                      <a:r>
                        <a:rPr lang="en-US" sz="1600" u="none" strike="noStrike" dirty="0">
                          <a:solidFill>
                            <a:srgbClr val="002060"/>
                          </a:solidFill>
                          <a:effectLst/>
                        </a:rPr>
                        <a:t>8%</a:t>
                      </a:r>
                      <a:endParaRPr lang="en-US" sz="1600" b="0" i="1" u="none" strike="noStrike" dirty="0">
                        <a:solidFill>
                          <a:srgbClr val="002060"/>
                        </a:solidFill>
                        <a:effectLst/>
                        <a:latin typeface="Calibri"/>
                      </a:endParaRPr>
                    </a:p>
                  </a:txBody>
                  <a:tcPr marL="9144" marR="182880" marT="9144" marB="0" anchor="ctr"/>
                </a:tc>
              </a:tr>
              <a:tr h="240039">
                <a:tc>
                  <a:txBody>
                    <a:bodyPr/>
                    <a:lstStyle/>
                    <a:p>
                      <a:pPr algn="l" rtl="0" fontAlgn="b"/>
                      <a:r>
                        <a:rPr lang="en-US" sz="1600" u="none" strike="noStrike" dirty="0">
                          <a:solidFill>
                            <a:srgbClr val="002060"/>
                          </a:solidFill>
                          <a:effectLst/>
                        </a:rPr>
                        <a:t>Chemicals</a:t>
                      </a:r>
                      <a:endParaRPr lang="en-US" sz="1600" b="0" i="0" u="none" strike="noStrike" dirty="0">
                        <a:solidFill>
                          <a:srgbClr val="002060"/>
                        </a:solidFill>
                        <a:effectLst/>
                        <a:latin typeface="Calibri"/>
                      </a:endParaRPr>
                    </a:p>
                  </a:txBody>
                  <a:tcPr marL="7620" marR="7620" marT="7620" marB="0" anchor="ctr"/>
                </a:tc>
                <a:tc>
                  <a:txBody>
                    <a:bodyPr/>
                    <a:lstStyle/>
                    <a:p>
                      <a:pPr algn="ctr" rtl="0" fontAlgn="b"/>
                      <a:r>
                        <a:rPr lang="en-US" sz="1600" u="none" strike="noStrike" dirty="0" smtClean="0">
                          <a:solidFill>
                            <a:srgbClr val="002060"/>
                          </a:solidFill>
                          <a:effectLst/>
                        </a:rPr>
                        <a:t>20-23</a:t>
                      </a:r>
                      <a:endParaRPr lang="en-US" sz="1600" b="0" i="0" u="none" strike="noStrike" dirty="0">
                        <a:solidFill>
                          <a:srgbClr val="002060"/>
                        </a:solidFill>
                        <a:effectLst/>
                        <a:latin typeface="Calibri"/>
                      </a:endParaRPr>
                    </a:p>
                  </a:txBody>
                  <a:tcPr marL="7620" marR="7620" marT="7620" marB="0" anchor="ctr"/>
                </a:tc>
                <a:tc>
                  <a:txBody>
                    <a:bodyPr/>
                    <a:lstStyle/>
                    <a:p>
                      <a:pPr algn="r" rtl="0" fontAlgn="b"/>
                      <a:r>
                        <a:rPr lang="en-US" sz="1600" u="none" strike="noStrike" dirty="0">
                          <a:solidFill>
                            <a:srgbClr val="002060"/>
                          </a:solidFill>
                          <a:effectLst/>
                        </a:rPr>
                        <a:t>167</a:t>
                      </a:r>
                      <a:endParaRPr lang="en-US" sz="1600" b="0" i="0" u="none" strike="noStrike" dirty="0">
                        <a:solidFill>
                          <a:srgbClr val="002060"/>
                        </a:solidFill>
                        <a:effectLst/>
                        <a:latin typeface="Calibri"/>
                      </a:endParaRPr>
                    </a:p>
                  </a:txBody>
                  <a:tcPr marL="9144" marR="182880" marT="9144" marB="0" anchor="ctr"/>
                </a:tc>
                <a:tc>
                  <a:txBody>
                    <a:bodyPr/>
                    <a:lstStyle/>
                    <a:p>
                      <a:pPr algn="r" rtl="0" fontAlgn="b"/>
                      <a:r>
                        <a:rPr lang="en-US" sz="1600" u="none" strike="noStrike" dirty="0">
                          <a:solidFill>
                            <a:srgbClr val="002060"/>
                          </a:solidFill>
                          <a:effectLst/>
                        </a:rPr>
                        <a:t>4%</a:t>
                      </a:r>
                      <a:endParaRPr lang="en-US" sz="1600" b="0" i="1" u="none" strike="noStrike" dirty="0">
                        <a:solidFill>
                          <a:srgbClr val="002060"/>
                        </a:solidFill>
                        <a:effectLst/>
                        <a:latin typeface="Calibri"/>
                      </a:endParaRPr>
                    </a:p>
                  </a:txBody>
                  <a:tcPr marL="9144" marR="182880" marT="9144" marB="0" anchor="ctr"/>
                </a:tc>
                <a:tc>
                  <a:txBody>
                    <a:bodyPr/>
                    <a:lstStyle/>
                    <a:p>
                      <a:pPr algn="r" rtl="0" fontAlgn="b"/>
                      <a:r>
                        <a:rPr lang="en-US" sz="1600" u="none" strike="noStrike" dirty="0">
                          <a:solidFill>
                            <a:srgbClr val="002060"/>
                          </a:solidFill>
                          <a:effectLst/>
                        </a:rPr>
                        <a:t>47</a:t>
                      </a:r>
                      <a:endParaRPr lang="en-US" sz="1600" b="0" i="0" u="none" strike="noStrike" dirty="0">
                        <a:solidFill>
                          <a:srgbClr val="002060"/>
                        </a:solidFill>
                        <a:effectLst/>
                        <a:latin typeface="Calibri"/>
                      </a:endParaRPr>
                    </a:p>
                  </a:txBody>
                  <a:tcPr marL="9144" marR="182880" marT="9144" marB="0" anchor="ctr"/>
                </a:tc>
                <a:tc>
                  <a:txBody>
                    <a:bodyPr/>
                    <a:lstStyle/>
                    <a:p>
                      <a:pPr algn="r" rtl="0" fontAlgn="b"/>
                      <a:r>
                        <a:rPr lang="en-US" sz="1600" u="none" strike="noStrike" dirty="0">
                          <a:solidFill>
                            <a:srgbClr val="002060"/>
                          </a:solidFill>
                          <a:effectLst/>
                        </a:rPr>
                        <a:t>1%</a:t>
                      </a:r>
                      <a:endParaRPr lang="en-US" sz="1600" b="0" i="1" u="none" strike="noStrike" dirty="0">
                        <a:solidFill>
                          <a:srgbClr val="002060"/>
                        </a:solidFill>
                        <a:effectLst/>
                        <a:latin typeface="Calibri"/>
                      </a:endParaRPr>
                    </a:p>
                  </a:txBody>
                  <a:tcPr marL="9144" marR="182880" marT="9144" marB="0" anchor="ctr"/>
                </a:tc>
              </a:tr>
              <a:tr h="305710">
                <a:tc>
                  <a:txBody>
                    <a:bodyPr/>
                    <a:lstStyle/>
                    <a:p>
                      <a:pPr algn="l" rtl="0" fontAlgn="b"/>
                      <a:r>
                        <a:rPr lang="en-US" sz="1600" u="none" strike="noStrike" dirty="0">
                          <a:solidFill>
                            <a:srgbClr val="002060"/>
                          </a:solidFill>
                          <a:effectLst/>
                        </a:rPr>
                        <a:t>Non-Durable </a:t>
                      </a:r>
                      <a:r>
                        <a:rPr lang="en-US" sz="1600" u="none" strike="noStrike" dirty="0" smtClean="0">
                          <a:solidFill>
                            <a:srgbClr val="002060"/>
                          </a:solidFill>
                          <a:effectLst/>
                        </a:rPr>
                        <a:t>Manufacture</a:t>
                      </a:r>
                      <a:endParaRPr lang="en-US" sz="1600" b="0" i="0" u="none" strike="noStrike" dirty="0">
                        <a:solidFill>
                          <a:srgbClr val="002060"/>
                        </a:solidFill>
                        <a:effectLst/>
                        <a:latin typeface="Calibri"/>
                      </a:endParaRPr>
                    </a:p>
                  </a:txBody>
                  <a:tcPr marL="7620" marR="7620" marT="7620" marB="0" anchor="ctr"/>
                </a:tc>
                <a:tc>
                  <a:txBody>
                    <a:bodyPr/>
                    <a:lstStyle/>
                    <a:p>
                      <a:pPr algn="ctr" rtl="0" fontAlgn="b"/>
                      <a:r>
                        <a:rPr lang="en-US" sz="1600" u="none" strike="noStrike" dirty="0" smtClean="0">
                          <a:solidFill>
                            <a:srgbClr val="002060"/>
                          </a:solidFill>
                          <a:effectLst/>
                        </a:rPr>
                        <a:t>24-30</a:t>
                      </a:r>
                      <a:endParaRPr lang="en-US" sz="1600" b="0" i="0" u="none" strike="noStrike" dirty="0">
                        <a:solidFill>
                          <a:srgbClr val="002060"/>
                        </a:solidFill>
                        <a:effectLst/>
                        <a:latin typeface="Calibri"/>
                      </a:endParaRPr>
                    </a:p>
                  </a:txBody>
                  <a:tcPr marL="7620" marR="7620" marT="7620" marB="0" anchor="ctr"/>
                </a:tc>
                <a:tc>
                  <a:txBody>
                    <a:bodyPr/>
                    <a:lstStyle/>
                    <a:p>
                      <a:pPr algn="r" rtl="0" fontAlgn="b"/>
                      <a:r>
                        <a:rPr lang="en-US" sz="1600" u="none" strike="noStrike" dirty="0">
                          <a:solidFill>
                            <a:srgbClr val="002060"/>
                          </a:solidFill>
                          <a:effectLst/>
                        </a:rPr>
                        <a:t>91</a:t>
                      </a:r>
                      <a:endParaRPr lang="en-US" sz="1600" b="0" i="0" u="none" strike="noStrike" dirty="0">
                        <a:solidFill>
                          <a:srgbClr val="002060"/>
                        </a:solidFill>
                        <a:effectLst/>
                        <a:latin typeface="Calibri"/>
                      </a:endParaRPr>
                    </a:p>
                  </a:txBody>
                  <a:tcPr marL="9144" marR="182880" marT="9144" marB="0" anchor="ctr"/>
                </a:tc>
                <a:tc>
                  <a:txBody>
                    <a:bodyPr/>
                    <a:lstStyle/>
                    <a:p>
                      <a:pPr algn="r" rtl="0" fontAlgn="b"/>
                      <a:r>
                        <a:rPr lang="en-US" sz="1600" u="none" strike="noStrike" dirty="0">
                          <a:solidFill>
                            <a:srgbClr val="002060"/>
                          </a:solidFill>
                          <a:effectLst/>
                        </a:rPr>
                        <a:t>2%</a:t>
                      </a:r>
                      <a:endParaRPr lang="en-US" sz="1600" b="0" i="1" u="none" strike="noStrike" dirty="0">
                        <a:solidFill>
                          <a:srgbClr val="002060"/>
                        </a:solidFill>
                        <a:effectLst/>
                        <a:latin typeface="Calibri"/>
                      </a:endParaRPr>
                    </a:p>
                  </a:txBody>
                  <a:tcPr marL="9144" marR="182880" marT="9144" marB="0" anchor="ctr"/>
                </a:tc>
                <a:tc>
                  <a:txBody>
                    <a:bodyPr/>
                    <a:lstStyle/>
                    <a:p>
                      <a:pPr algn="r" rtl="0" fontAlgn="b"/>
                      <a:r>
                        <a:rPr lang="en-US" sz="1600" u="none" strike="noStrike" dirty="0">
                          <a:solidFill>
                            <a:srgbClr val="002060"/>
                          </a:solidFill>
                          <a:effectLst/>
                        </a:rPr>
                        <a:t>134</a:t>
                      </a:r>
                      <a:endParaRPr lang="en-US" sz="1600" b="0" i="0" u="none" strike="noStrike" dirty="0">
                        <a:solidFill>
                          <a:srgbClr val="002060"/>
                        </a:solidFill>
                        <a:effectLst/>
                        <a:latin typeface="Calibri"/>
                      </a:endParaRPr>
                    </a:p>
                  </a:txBody>
                  <a:tcPr marL="9144" marR="182880" marT="9144" marB="0" anchor="ctr"/>
                </a:tc>
                <a:tc>
                  <a:txBody>
                    <a:bodyPr/>
                    <a:lstStyle/>
                    <a:p>
                      <a:pPr algn="r" rtl="0" fontAlgn="b"/>
                      <a:r>
                        <a:rPr lang="en-US" sz="1600" u="none" strike="noStrike" dirty="0">
                          <a:solidFill>
                            <a:srgbClr val="002060"/>
                          </a:solidFill>
                          <a:effectLst/>
                        </a:rPr>
                        <a:t>3%</a:t>
                      </a:r>
                      <a:endParaRPr lang="en-US" sz="1600" b="0" i="1" u="none" strike="noStrike" dirty="0">
                        <a:solidFill>
                          <a:srgbClr val="002060"/>
                        </a:solidFill>
                        <a:effectLst/>
                        <a:latin typeface="Calibri"/>
                      </a:endParaRPr>
                    </a:p>
                  </a:txBody>
                  <a:tcPr marL="9144" marR="182880" marT="9144" marB="0" anchor="ctr"/>
                </a:tc>
              </a:tr>
              <a:tr h="270154">
                <a:tc>
                  <a:txBody>
                    <a:bodyPr/>
                    <a:lstStyle/>
                    <a:p>
                      <a:pPr algn="l" rtl="0" fontAlgn="b"/>
                      <a:r>
                        <a:rPr lang="en-US" sz="1600" u="none" strike="noStrike" dirty="0">
                          <a:solidFill>
                            <a:srgbClr val="002060"/>
                          </a:solidFill>
                          <a:effectLst/>
                        </a:rPr>
                        <a:t>Clay, Concrete, Glass</a:t>
                      </a:r>
                      <a:endParaRPr lang="en-US" sz="1600" b="1" i="1" u="none" strike="noStrike" dirty="0">
                        <a:solidFill>
                          <a:srgbClr val="002060"/>
                        </a:solidFill>
                        <a:effectLst/>
                        <a:latin typeface="Calibri"/>
                      </a:endParaRPr>
                    </a:p>
                  </a:txBody>
                  <a:tcPr marL="7620" marR="7620" marT="7620" marB="0" anchor="ctr"/>
                </a:tc>
                <a:tc>
                  <a:txBody>
                    <a:bodyPr/>
                    <a:lstStyle/>
                    <a:p>
                      <a:pPr algn="ctr" rtl="0" fontAlgn="b"/>
                      <a:r>
                        <a:rPr lang="en-US" sz="1600" u="none" strike="noStrike" dirty="0" smtClean="0">
                          <a:solidFill>
                            <a:srgbClr val="002060"/>
                          </a:solidFill>
                          <a:effectLst/>
                        </a:rPr>
                        <a:t>31</a:t>
                      </a:r>
                      <a:endParaRPr lang="en-US" sz="1600" b="1" i="1" u="none" strike="noStrike" dirty="0">
                        <a:solidFill>
                          <a:srgbClr val="002060"/>
                        </a:solidFill>
                        <a:effectLst/>
                        <a:latin typeface="Calibri"/>
                      </a:endParaRPr>
                    </a:p>
                  </a:txBody>
                  <a:tcPr marL="7620" marR="7620" marT="7620" marB="0" anchor="ctr"/>
                </a:tc>
                <a:tc>
                  <a:txBody>
                    <a:bodyPr/>
                    <a:lstStyle/>
                    <a:p>
                      <a:pPr algn="r" rtl="0" fontAlgn="b"/>
                      <a:r>
                        <a:rPr lang="en-US" sz="1600" u="none" strike="noStrike" dirty="0">
                          <a:solidFill>
                            <a:srgbClr val="002060"/>
                          </a:solidFill>
                          <a:effectLst/>
                        </a:rPr>
                        <a:t>343</a:t>
                      </a:r>
                      <a:endParaRPr lang="en-US" sz="1600" b="1" i="1" u="none" strike="noStrike" dirty="0">
                        <a:solidFill>
                          <a:srgbClr val="002060"/>
                        </a:solidFill>
                        <a:effectLst/>
                        <a:latin typeface="Calibri"/>
                      </a:endParaRPr>
                    </a:p>
                  </a:txBody>
                  <a:tcPr marL="9144" marR="182880" marT="9144" marB="0" anchor="ctr"/>
                </a:tc>
                <a:tc>
                  <a:txBody>
                    <a:bodyPr/>
                    <a:lstStyle/>
                    <a:p>
                      <a:pPr algn="r" rtl="0" fontAlgn="b"/>
                      <a:r>
                        <a:rPr lang="en-US" sz="1600" u="none" strike="noStrike" dirty="0">
                          <a:solidFill>
                            <a:srgbClr val="002060"/>
                          </a:solidFill>
                          <a:effectLst/>
                        </a:rPr>
                        <a:t>9%</a:t>
                      </a:r>
                      <a:endParaRPr lang="en-US" sz="1600" b="1" i="1" u="none" strike="noStrike" dirty="0">
                        <a:solidFill>
                          <a:srgbClr val="002060"/>
                        </a:solidFill>
                        <a:effectLst/>
                        <a:latin typeface="Calibri"/>
                      </a:endParaRPr>
                    </a:p>
                  </a:txBody>
                  <a:tcPr marL="9144" marR="182880" marT="9144" marB="0" anchor="ctr"/>
                </a:tc>
                <a:tc>
                  <a:txBody>
                    <a:bodyPr/>
                    <a:lstStyle/>
                    <a:p>
                      <a:pPr algn="r" rtl="0" fontAlgn="b"/>
                      <a:r>
                        <a:rPr lang="en-US" sz="1600" u="none" strike="noStrike" dirty="0">
                          <a:solidFill>
                            <a:srgbClr val="002060"/>
                          </a:solidFill>
                          <a:effectLst/>
                        </a:rPr>
                        <a:t>168</a:t>
                      </a:r>
                      <a:endParaRPr lang="en-US" sz="1600" b="0" i="0" u="none" strike="noStrike" dirty="0">
                        <a:solidFill>
                          <a:srgbClr val="002060"/>
                        </a:solidFill>
                        <a:effectLst/>
                        <a:latin typeface="Calibri"/>
                      </a:endParaRPr>
                    </a:p>
                  </a:txBody>
                  <a:tcPr marL="9144" marR="182880" marT="9144" marB="0" anchor="ctr"/>
                </a:tc>
                <a:tc>
                  <a:txBody>
                    <a:bodyPr/>
                    <a:lstStyle/>
                    <a:p>
                      <a:pPr algn="r" rtl="0" fontAlgn="b"/>
                      <a:r>
                        <a:rPr lang="en-US" sz="1600" u="none" strike="noStrike" dirty="0">
                          <a:solidFill>
                            <a:srgbClr val="002060"/>
                          </a:solidFill>
                          <a:effectLst/>
                        </a:rPr>
                        <a:t>4%</a:t>
                      </a:r>
                      <a:endParaRPr lang="en-US" sz="1600" b="0" i="0" u="none" strike="noStrike" dirty="0">
                        <a:solidFill>
                          <a:srgbClr val="002060"/>
                        </a:solidFill>
                        <a:effectLst/>
                        <a:latin typeface="Calibri"/>
                      </a:endParaRPr>
                    </a:p>
                  </a:txBody>
                  <a:tcPr marL="9144" marR="182880" marT="9144" marB="0" anchor="ctr"/>
                </a:tc>
              </a:tr>
              <a:tr h="240039">
                <a:tc>
                  <a:txBody>
                    <a:bodyPr/>
                    <a:lstStyle/>
                    <a:p>
                      <a:pPr algn="l" rtl="0" fontAlgn="b"/>
                      <a:r>
                        <a:rPr lang="en-US" sz="1600" u="none" strike="noStrike" dirty="0">
                          <a:solidFill>
                            <a:srgbClr val="002060"/>
                          </a:solidFill>
                          <a:effectLst/>
                        </a:rPr>
                        <a:t>Durable </a:t>
                      </a:r>
                      <a:r>
                        <a:rPr lang="en-US" sz="1600" u="none" strike="noStrike" dirty="0" smtClean="0">
                          <a:solidFill>
                            <a:srgbClr val="002060"/>
                          </a:solidFill>
                          <a:effectLst/>
                        </a:rPr>
                        <a:t>Manufacture</a:t>
                      </a:r>
                      <a:endParaRPr lang="en-US" sz="1600" b="0" i="0" u="none" strike="noStrike" dirty="0">
                        <a:solidFill>
                          <a:srgbClr val="002060"/>
                        </a:solidFill>
                        <a:effectLst/>
                        <a:latin typeface="Calibri"/>
                      </a:endParaRPr>
                    </a:p>
                  </a:txBody>
                  <a:tcPr marL="7620" marR="7620" marT="7620" marB="0" anchor="ctr"/>
                </a:tc>
                <a:tc>
                  <a:txBody>
                    <a:bodyPr/>
                    <a:lstStyle/>
                    <a:p>
                      <a:pPr algn="ctr" rtl="0" fontAlgn="b"/>
                      <a:r>
                        <a:rPr lang="en-US" sz="1600" u="none" strike="noStrike" dirty="0" smtClean="0">
                          <a:solidFill>
                            <a:srgbClr val="002060"/>
                          </a:solidFill>
                          <a:effectLst/>
                        </a:rPr>
                        <a:t>32-40</a:t>
                      </a:r>
                      <a:endParaRPr lang="en-US" sz="1600" b="0" i="0" u="none" strike="noStrike" dirty="0">
                        <a:solidFill>
                          <a:srgbClr val="002060"/>
                        </a:solidFill>
                        <a:effectLst/>
                        <a:latin typeface="Calibri"/>
                      </a:endParaRPr>
                    </a:p>
                  </a:txBody>
                  <a:tcPr marL="7620" marR="7620" marT="7620" marB="0" anchor="ctr"/>
                </a:tc>
                <a:tc>
                  <a:txBody>
                    <a:bodyPr/>
                    <a:lstStyle/>
                    <a:p>
                      <a:pPr algn="r" rtl="0" fontAlgn="b"/>
                      <a:r>
                        <a:rPr lang="en-US" sz="1600" u="none" strike="noStrike" dirty="0">
                          <a:solidFill>
                            <a:srgbClr val="002060"/>
                          </a:solidFill>
                          <a:effectLst/>
                        </a:rPr>
                        <a:t>120</a:t>
                      </a:r>
                      <a:endParaRPr lang="en-US" sz="1600" b="0" i="0" u="none" strike="noStrike" dirty="0">
                        <a:solidFill>
                          <a:srgbClr val="002060"/>
                        </a:solidFill>
                        <a:effectLst/>
                        <a:latin typeface="Calibri"/>
                      </a:endParaRPr>
                    </a:p>
                  </a:txBody>
                  <a:tcPr marL="9144" marR="182880" marT="9144" marB="0" anchor="ctr"/>
                </a:tc>
                <a:tc>
                  <a:txBody>
                    <a:bodyPr/>
                    <a:lstStyle/>
                    <a:p>
                      <a:pPr algn="r" rtl="0" fontAlgn="b"/>
                      <a:r>
                        <a:rPr lang="en-US" sz="1600" u="none" strike="noStrike" dirty="0">
                          <a:solidFill>
                            <a:srgbClr val="002060"/>
                          </a:solidFill>
                          <a:effectLst/>
                        </a:rPr>
                        <a:t>3%</a:t>
                      </a:r>
                      <a:endParaRPr lang="en-US" sz="1600" b="0" i="1" u="none" strike="noStrike" dirty="0">
                        <a:solidFill>
                          <a:srgbClr val="002060"/>
                        </a:solidFill>
                        <a:effectLst/>
                        <a:latin typeface="Calibri"/>
                      </a:endParaRPr>
                    </a:p>
                  </a:txBody>
                  <a:tcPr marL="9144" marR="182880" marT="9144" marB="0" anchor="ctr"/>
                </a:tc>
                <a:tc>
                  <a:txBody>
                    <a:bodyPr/>
                    <a:lstStyle/>
                    <a:p>
                      <a:pPr algn="r" rtl="0" fontAlgn="b"/>
                      <a:r>
                        <a:rPr lang="en-US" sz="1600" u="none" strike="noStrike" dirty="0">
                          <a:solidFill>
                            <a:srgbClr val="002060"/>
                          </a:solidFill>
                          <a:effectLst/>
                        </a:rPr>
                        <a:t>141</a:t>
                      </a:r>
                      <a:endParaRPr lang="en-US" sz="1600" b="0" i="0" u="none" strike="noStrike" dirty="0">
                        <a:solidFill>
                          <a:srgbClr val="002060"/>
                        </a:solidFill>
                        <a:effectLst/>
                        <a:latin typeface="Calibri"/>
                      </a:endParaRPr>
                    </a:p>
                  </a:txBody>
                  <a:tcPr marL="9144" marR="182880" marT="9144" marB="0" anchor="ctr"/>
                </a:tc>
                <a:tc>
                  <a:txBody>
                    <a:bodyPr/>
                    <a:lstStyle/>
                    <a:p>
                      <a:pPr algn="r" rtl="0" fontAlgn="b"/>
                      <a:r>
                        <a:rPr lang="en-US" sz="1600" u="none" strike="noStrike" dirty="0">
                          <a:solidFill>
                            <a:srgbClr val="002060"/>
                          </a:solidFill>
                          <a:effectLst/>
                        </a:rPr>
                        <a:t>3%</a:t>
                      </a:r>
                      <a:endParaRPr lang="en-US" sz="1600" b="0" i="1" u="none" strike="noStrike" dirty="0">
                        <a:solidFill>
                          <a:srgbClr val="002060"/>
                        </a:solidFill>
                        <a:effectLst/>
                        <a:latin typeface="Calibri"/>
                      </a:endParaRPr>
                    </a:p>
                  </a:txBody>
                  <a:tcPr marL="9144" marR="182880" marT="9144" marB="0" anchor="ctr"/>
                </a:tc>
              </a:tr>
              <a:tr h="240039">
                <a:tc>
                  <a:txBody>
                    <a:bodyPr/>
                    <a:lstStyle/>
                    <a:p>
                      <a:pPr algn="l" rtl="0" fontAlgn="b"/>
                      <a:r>
                        <a:rPr lang="en-US" sz="1600" u="none" strike="noStrike" dirty="0">
                          <a:solidFill>
                            <a:srgbClr val="002060"/>
                          </a:solidFill>
                          <a:effectLst/>
                        </a:rPr>
                        <a:t>Waste</a:t>
                      </a:r>
                      <a:endParaRPr lang="en-US" sz="1600" b="0" i="0" u="none" strike="noStrike" dirty="0">
                        <a:solidFill>
                          <a:srgbClr val="002060"/>
                        </a:solidFill>
                        <a:effectLst/>
                        <a:latin typeface="Calibri"/>
                      </a:endParaRPr>
                    </a:p>
                  </a:txBody>
                  <a:tcPr marL="7620" marR="7620" marT="7620" marB="0" anchor="ctr"/>
                </a:tc>
                <a:tc>
                  <a:txBody>
                    <a:bodyPr/>
                    <a:lstStyle/>
                    <a:p>
                      <a:pPr algn="ctr" rtl="0" fontAlgn="b"/>
                      <a:r>
                        <a:rPr lang="en-US" sz="1600" u="none" strike="noStrike" dirty="0" smtClean="0">
                          <a:solidFill>
                            <a:srgbClr val="002060"/>
                          </a:solidFill>
                          <a:effectLst/>
                        </a:rPr>
                        <a:t>41</a:t>
                      </a:r>
                      <a:endParaRPr lang="en-US" sz="1600" b="0" i="0" u="none" strike="noStrike" dirty="0">
                        <a:solidFill>
                          <a:srgbClr val="002060"/>
                        </a:solidFill>
                        <a:effectLst/>
                        <a:latin typeface="Calibri"/>
                      </a:endParaRPr>
                    </a:p>
                  </a:txBody>
                  <a:tcPr marL="7620" marR="7620" marT="7620" marB="0" anchor="ctr"/>
                </a:tc>
                <a:tc>
                  <a:txBody>
                    <a:bodyPr/>
                    <a:lstStyle/>
                    <a:p>
                      <a:pPr algn="r" rtl="0" fontAlgn="b"/>
                      <a:r>
                        <a:rPr lang="en-US" sz="1600" u="none" strike="noStrike" dirty="0">
                          <a:solidFill>
                            <a:srgbClr val="002060"/>
                          </a:solidFill>
                          <a:effectLst/>
                        </a:rPr>
                        <a:t>232</a:t>
                      </a:r>
                      <a:endParaRPr lang="en-US" sz="1600" b="0" i="0" u="none" strike="noStrike" dirty="0">
                        <a:solidFill>
                          <a:srgbClr val="002060"/>
                        </a:solidFill>
                        <a:effectLst/>
                        <a:latin typeface="Calibri"/>
                      </a:endParaRPr>
                    </a:p>
                  </a:txBody>
                  <a:tcPr marL="9144" marR="182880" marT="9144" marB="0" anchor="ctr"/>
                </a:tc>
                <a:tc>
                  <a:txBody>
                    <a:bodyPr/>
                    <a:lstStyle/>
                    <a:p>
                      <a:pPr algn="r" rtl="0" fontAlgn="b"/>
                      <a:r>
                        <a:rPr lang="en-US" sz="1600" u="none" strike="noStrike" dirty="0">
                          <a:solidFill>
                            <a:srgbClr val="002060"/>
                          </a:solidFill>
                          <a:effectLst/>
                        </a:rPr>
                        <a:t>6%</a:t>
                      </a:r>
                      <a:endParaRPr lang="en-US" sz="1600" b="0" i="1" u="none" strike="noStrike" dirty="0">
                        <a:solidFill>
                          <a:srgbClr val="002060"/>
                        </a:solidFill>
                        <a:effectLst/>
                        <a:latin typeface="Calibri"/>
                      </a:endParaRPr>
                    </a:p>
                  </a:txBody>
                  <a:tcPr marL="9144" marR="182880" marT="9144" marB="0" anchor="ctr"/>
                </a:tc>
                <a:tc>
                  <a:txBody>
                    <a:bodyPr/>
                    <a:lstStyle/>
                    <a:p>
                      <a:pPr algn="r" rtl="0" fontAlgn="b"/>
                      <a:r>
                        <a:rPr lang="en-US" sz="1600" u="none" strike="noStrike" dirty="0">
                          <a:solidFill>
                            <a:srgbClr val="002060"/>
                          </a:solidFill>
                          <a:effectLst/>
                        </a:rPr>
                        <a:t>74</a:t>
                      </a:r>
                      <a:endParaRPr lang="en-US" sz="1600" b="0" i="0" u="none" strike="noStrike" dirty="0">
                        <a:solidFill>
                          <a:srgbClr val="002060"/>
                        </a:solidFill>
                        <a:effectLst/>
                        <a:latin typeface="Calibri"/>
                      </a:endParaRPr>
                    </a:p>
                  </a:txBody>
                  <a:tcPr marL="9144" marR="182880" marT="9144" marB="0" anchor="ctr"/>
                </a:tc>
                <a:tc>
                  <a:txBody>
                    <a:bodyPr/>
                    <a:lstStyle/>
                    <a:p>
                      <a:pPr algn="r" rtl="0" fontAlgn="b"/>
                      <a:r>
                        <a:rPr lang="en-US" sz="1600" u="none" strike="noStrike" dirty="0">
                          <a:solidFill>
                            <a:srgbClr val="002060"/>
                          </a:solidFill>
                          <a:effectLst/>
                        </a:rPr>
                        <a:t>2%</a:t>
                      </a:r>
                      <a:endParaRPr lang="en-US" sz="1600" b="0" i="1" u="none" strike="noStrike" dirty="0">
                        <a:solidFill>
                          <a:srgbClr val="002060"/>
                        </a:solidFill>
                        <a:effectLst/>
                        <a:latin typeface="Calibri"/>
                      </a:endParaRPr>
                    </a:p>
                  </a:txBody>
                  <a:tcPr marL="9144" marR="182880" marT="9144" marB="0" anchor="ctr"/>
                </a:tc>
              </a:tr>
              <a:tr h="589088">
                <a:tc>
                  <a:txBody>
                    <a:bodyPr/>
                    <a:lstStyle/>
                    <a:p>
                      <a:pPr algn="l" rtl="0" fontAlgn="b"/>
                      <a:r>
                        <a:rPr lang="en-US" sz="1600" b="1" u="none" strike="noStrike" dirty="0">
                          <a:solidFill>
                            <a:srgbClr val="002060"/>
                          </a:solidFill>
                          <a:effectLst/>
                        </a:rPr>
                        <a:t>Secondary and Mixed Freight</a:t>
                      </a:r>
                      <a:endParaRPr lang="en-US" sz="1600" b="1" i="1" u="none" strike="noStrike" dirty="0">
                        <a:solidFill>
                          <a:srgbClr val="002060"/>
                        </a:solidFill>
                        <a:effectLst/>
                        <a:latin typeface="Calibri"/>
                      </a:endParaRPr>
                    </a:p>
                  </a:txBody>
                  <a:tcPr marL="7620" marR="7620" marT="7620" marB="0" anchor="ctr"/>
                </a:tc>
                <a:tc>
                  <a:txBody>
                    <a:bodyPr/>
                    <a:lstStyle/>
                    <a:p>
                      <a:pPr algn="ctr" rtl="0" fontAlgn="b"/>
                      <a:r>
                        <a:rPr lang="en-US" sz="1600" b="1" u="none" strike="noStrike" dirty="0" err="1">
                          <a:solidFill>
                            <a:srgbClr val="002060"/>
                          </a:solidFill>
                          <a:effectLst/>
                        </a:rPr>
                        <a:t>SCTG</a:t>
                      </a:r>
                      <a:r>
                        <a:rPr lang="en-US" sz="1600" b="1" u="none" strike="noStrike" dirty="0">
                          <a:solidFill>
                            <a:srgbClr val="002060"/>
                          </a:solidFill>
                          <a:effectLst/>
                        </a:rPr>
                        <a:t> </a:t>
                      </a:r>
                      <a:r>
                        <a:rPr lang="en-US" sz="1600" b="1" u="none" strike="noStrike" dirty="0" smtClean="0">
                          <a:solidFill>
                            <a:srgbClr val="002060"/>
                          </a:solidFill>
                          <a:effectLst/>
                        </a:rPr>
                        <a:t>43</a:t>
                      </a:r>
                      <a:br>
                        <a:rPr lang="en-US" sz="1600" b="1" u="none" strike="noStrike" dirty="0" smtClean="0">
                          <a:solidFill>
                            <a:srgbClr val="002060"/>
                          </a:solidFill>
                          <a:effectLst/>
                        </a:rPr>
                      </a:br>
                      <a:r>
                        <a:rPr lang="en-US" sz="1600" b="1" u="none" strike="noStrike" dirty="0" err="1" smtClean="0">
                          <a:solidFill>
                            <a:srgbClr val="002060"/>
                          </a:solidFill>
                          <a:effectLst/>
                        </a:rPr>
                        <a:t>SCTG</a:t>
                      </a:r>
                      <a:r>
                        <a:rPr lang="en-US" sz="1600" b="1" u="none" strike="noStrike" dirty="0" smtClean="0">
                          <a:solidFill>
                            <a:srgbClr val="002060"/>
                          </a:solidFill>
                          <a:effectLst/>
                        </a:rPr>
                        <a:t> </a:t>
                      </a:r>
                      <a:r>
                        <a:rPr lang="en-US" sz="1600" b="1" u="none" strike="noStrike" dirty="0">
                          <a:solidFill>
                            <a:srgbClr val="002060"/>
                          </a:solidFill>
                          <a:effectLst/>
                        </a:rPr>
                        <a:t>50</a:t>
                      </a:r>
                      <a:endParaRPr lang="en-US" sz="1600" b="1" i="1" u="none" strike="noStrike" dirty="0">
                        <a:solidFill>
                          <a:srgbClr val="002060"/>
                        </a:solidFill>
                        <a:effectLst/>
                        <a:latin typeface="Calibri"/>
                      </a:endParaRPr>
                    </a:p>
                  </a:txBody>
                  <a:tcPr marL="7620" marR="7620" marT="7620" marB="0" anchor="ctr"/>
                </a:tc>
                <a:tc>
                  <a:txBody>
                    <a:bodyPr/>
                    <a:lstStyle/>
                    <a:p>
                      <a:pPr algn="r" rtl="0" fontAlgn="b"/>
                      <a:r>
                        <a:rPr lang="en-US" sz="1600" b="1" u="none" strike="noStrike" dirty="0">
                          <a:solidFill>
                            <a:srgbClr val="002060"/>
                          </a:solidFill>
                          <a:effectLst/>
                        </a:rPr>
                        <a:t>1,859</a:t>
                      </a:r>
                      <a:endParaRPr lang="en-US" sz="1600" b="1" i="1" u="none" strike="noStrike" dirty="0">
                        <a:solidFill>
                          <a:srgbClr val="002060"/>
                        </a:solidFill>
                        <a:effectLst/>
                        <a:latin typeface="Calibri"/>
                      </a:endParaRPr>
                    </a:p>
                  </a:txBody>
                  <a:tcPr marL="9144" marR="182880" marT="9144" marB="0" anchor="ctr"/>
                </a:tc>
                <a:tc>
                  <a:txBody>
                    <a:bodyPr/>
                    <a:lstStyle/>
                    <a:p>
                      <a:pPr algn="r" rtl="0" fontAlgn="b"/>
                      <a:r>
                        <a:rPr lang="en-US" sz="1600" b="1" u="none" strike="noStrike" dirty="0">
                          <a:solidFill>
                            <a:srgbClr val="002060"/>
                          </a:solidFill>
                          <a:effectLst/>
                        </a:rPr>
                        <a:t>48%</a:t>
                      </a:r>
                      <a:endParaRPr lang="en-US" sz="1600" b="1" i="1" u="none" strike="noStrike" dirty="0">
                        <a:solidFill>
                          <a:srgbClr val="002060"/>
                        </a:solidFill>
                        <a:effectLst/>
                        <a:latin typeface="Calibri"/>
                      </a:endParaRPr>
                    </a:p>
                  </a:txBody>
                  <a:tcPr marL="9144" marR="182880" marT="9144" marB="0" anchor="ctr"/>
                </a:tc>
                <a:tc>
                  <a:txBody>
                    <a:bodyPr/>
                    <a:lstStyle/>
                    <a:p>
                      <a:pPr algn="r" rtl="0" fontAlgn="b"/>
                      <a:r>
                        <a:rPr lang="en-US" sz="1600" b="1" u="none" strike="noStrike" dirty="0">
                          <a:solidFill>
                            <a:srgbClr val="002060"/>
                          </a:solidFill>
                          <a:effectLst/>
                        </a:rPr>
                        <a:t>827</a:t>
                      </a:r>
                      <a:endParaRPr lang="en-US" sz="1600" b="1" i="1" u="none" strike="noStrike" dirty="0">
                        <a:solidFill>
                          <a:srgbClr val="002060"/>
                        </a:solidFill>
                        <a:effectLst/>
                        <a:latin typeface="Calibri"/>
                      </a:endParaRPr>
                    </a:p>
                  </a:txBody>
                  <a:tcPr marL="9144" marR="182880" marT="9144" marB="0" anchor="ctr"/>
                </a:tc>
                <a:tc>
                  <a:txBody>
                    <a:bodyPr/>
                    <a:lstStyle/>
                    <a:p>
                      <a:pPr algn="r" rtl="0" fontAlgn="b"/>
                      <a:r>
                        <a:rPr lang="en-US" sz="1600" b="1" u="none" strike="noStrike" dirty="0">
                          <a:solidFill>
                            <a:srgbClr val="002060"/>
                          </a:solidFill>
                          <a:effectLst/>
                        </a:rPr>
                        <a:t>20%</a:t>
                      </a:r>
                      <a:endParaRPr lang="en-US" sz="1600" b="1" i="1" u="none" strike="noStrike" dirty="0">
                        <a:solidFill>
                          <a:srgbClr val="002060"/>
                        </a:solidFill>
                        <a:effectLst/>
                        <a:latin typeface="Calibri"/>
                      </a:endParaRPr>
                    </a:p>
                  </a:txBody>
                  <a:tcPr marL="9144" marR="182880" marT="9144" marB="0" anchor="ctr"/>
                </a:tc>
              </a:tr>
              <a:tr h="472805">
                <a:tc>
                  <a:txBody>
                    <a:bodyPr/>
                    <a:lstStyle/>
                    <a:p>
                      <a:pPr algn="l" rtl="0" fontAlgn="b"/>
                      <a:r>
                        <a:rPr lang="en-US" sz="1600" b="1" u="none" strike="noStrike" dirty="0">
                          <a:solidFill>
                            <a:srgbClr val="002060"/>
                          </a:solidFill>
                          <a:effectLst/>
                        </a:rPr>
                        <a:t>Total</a:t>
                      </a:r>
                      <a:endParaRPr lang="en-US" sz="1600" b="1" i="0" u="none" strike="noStrike" dirty="0">
                        <a:solidFill>
                          <a:srgbClr val="002060"/>
                        </a:solidFill>
                        <a:effectLst/>
                        <a:latin typeface="Calibri"/>
                      </a:endParaRPr>
                    </a:p>
                  </a:txBody>
                  <a:tcPr marL="7620" marR="7620" marT="7620" marB="0" anchor="ctr"/>
                </a:tc>
                <a:tc>
                  <a:txBody>
                    <a:bodyPr/>
                    <a:lstStyle/>
                    <a:p>
                      <a:pPr algn="l" fontAlgn="b"/>
                      <a:r>
                        <a:rPr lang="en-US" sz="1600" b="1" u="none" strike="noStrike" dirty="0">
                          <a:solidFill>
                            <a:srgbClr val="002060"/>
                          </a:solidFill>
                          <a:effectLst/>
                        </a:rPr>
                        <a:t> </a:t>
                      </a:r>
                      <a:endParaRPr lang="en-US" sz="1600" b="1" i="0" u="none" strike="noStrike" dirty="0">
                        <a:solidFill>
                          <a:srgbClr val="002060"/>
                        </a:solidFill>
                        <a:effectLst/>
                        <a:latin typeface="Arial"/>
                      </a:endParaRPr>
                    </a:p>
                  </a:txBody>
                  <a:tcPr marL="7620" marR="7620" marT="7620" marB="0" anchor="ctr"/>
                </a:tc>
                <a:tc>
                  <a:txBody>
                    <a:bodyPr/>
                    <a:lstStyle/>
                    <a:p>
                      <a:pPr algn="r" rtl="0" fontAlgn="b"/>
                      <a:r>
                        <a:rPr lang="en-US" sz="1600" b="1" u="none" strike="noStrike" dirty="0">
                          <a:solidFill>
                            <a:srgbClr val="002060"/>
                          </a:solidFill>
                          <a:effectLst/>
                        </a:rPr>
                        <a:t>3,850</a:t>
                      </a:r>
                      <a:endParaRPr lang="en-US" sz="1600" b="1" i="0" u="none" strike="noStrike" dirty="0">
                        <a:solidFill>
                          <a:srgbClr val="002060"/>
                        </a:solidFill>
                        <a:effectLst/>
                        <a:latin typeface="Calibri"/>
                      </a:endParaRPr>
                    </a:p>
                  </a:txBody>
                  <a:tcPr marL="9144" marR="182880" marT="9144" marB="0" anchor="ctr"/>
                </a:tc>
                <a:tc>
                  <a:txBody>
                    <a:bodyPr/>
                    <a:lstStyle/>
                    <a:p>
                      <a:pPr algn="r" rtl="0" fontAlgn="b"/>
                      <a:r>
                        <a:rPr lang="en-US" sz="1600" b="1" u="none" strike="noStrike" dirty="0">
                          <a:solidFill>
                            <a:srgbClr val="002060"/>
                          </a:solidFill>
                          <a:effectLst/>
                        </a:rPr>
                        <a:t>100%</a:t>
                      </a:r>
                      <a:endParaRPr lang="en-US" sz="1600" b="1" i="1" u="none" strike="noStrike" dirty="0">
                        <a:solidFill>
                          <a:srgbClr val="002060"/>
                        </a:solidFill>
                        <a:effectLst/>
                        <a:latin typeface="Calibri"/>
                      </a:endParaRPr>
                    </a:p>
                  </a:txBody>
                  <a:tcPr marL="9144" marR="182880" marT="9144" marB="0" anchor="ctr"/>
                </a:tc>
                <a:tc>
                  <a:txBody>
                    <a:bodyPr/>
                    <a:lstStyle/>
                    <a:p>
                      <a:pPr algn="r" rtl="0" fontAlgn="b"/>
                      <a:r>
                        <a:rPr lang="en-US" sz="1600" b="1" u="none" strike="noStrike" dirty="0">
                          <a:solidFill>
                            <a:srgbClr val="002060"/>
                          </a:solidFill>
                          <a:effectLst/>
                        </a:rPr>
                        <a:t>4,068</a:t>
                      </a:r>
                      <a:endParaRPr lang="en-US" sz="1600" b="1" i="0" u="none" strike="noStrike" dirty="0">
                        <a:solidFill>
                          <a:srgbClr val="002060"/>
                        </a:solidFill>
                        <a:effectLst/>
                        <a:latin typeface="Calibri"/>
                      </a:endParaRPr>
                    </a:p>
                  </a:txBody>
                  <a:tcPr marL="9144" marR="182880" marT="9144" marB="0" anchor="ctr"/>
                </a:tc>
                <a:tc>
                  <a:txBody>
                    <a:bodyPr/>
                    <a:lstStyle/>
                    <a:p>
                      <a:pPr algn="r" rtl="0" fontAlgn="b"/>
                      <a:r>
                        <a:rPr lang="en-US" sz="1600" b="1" u="none" strike="noStrike" dirty="0">
                          <a:solidFill>
                            <a:srgbClr val="002060"/>
                          </a:solidFill>
                          <a:effectLst/>
                        </a:rPr>
                        <a:t>100%</a:t>
                      </a:r>
                      <a:endParaRPr lang="en-US" sz="1600" b="1" i="1" u="none" strike="noStrike" dirty="0">
                        <a:solidFill>
                          <a:srgbClr val="002060"/>
                        </a:solidFill>
                        <a:effectLst/>
                        <a:latin typeface="Calibri"/>
                      </a:endParaRPr>
                    </a:p>
                  </a:txBody>
                  <a:tcPr marL="9144" marR="182880" marT="9144" marB="0" anchor="ctr"/>
                </a:tc>
              </a:tr>
            </a:tbl>
          </a:graphicData>
        </a:graphic>
      </p:graphicFrame>
      <p:sp>
        <p:nvSpPr>
          <p:cNvPr id="3" name="Rectangle 2"/>
          <p:cNvSpPr/>
          <p:nvPr/>
        </p:nvSpPr>
        <p:spPr>
          <a:xfrm>
            <a:off x="401552" y="4975761"/>
            <a:ext cx="8433691" cy="54626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8311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a:t>
            </a:r>
            <a:r>
              <a:rPr lang="en-US" dirty="0" err="1" smtClean="0"/>
              <a:t>QRFM</a:t>
            </a:r>
            <a:r>
              <a:rPr lang="en-US" dirty="0" smtClean="0"/>
              <a:t> Model Trip Rates – Internal Model</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64948270"/>
              </p:ext>
            </p:extLst>
          </p:nvPr>
        </p:nvGraphicFramePr>
        <p:xfrm>
          <a:off x="552893" y="1600200"/>
          <a:ext cx="7759832" cy="2463800"/>
        </p:xfrm>
        <a:graphic>
          <a:graphicData uri="http://schemas.openxmlformats.org/drawingml/2006/table">
            <a:tbl>
              <a:tblPr firstRow="1" bandRow="1">
                <a:tableStyleId>{B301B821-A1FF-4177-AEE7-76D212191A09}</a:tableStyleId>
              </a:tblPr>
              <a:tblGrid>
                <a:gridCol w="4327865"/>
                <a:gridCol w="1143989"/>
                <a:gridCol w="1143989"/>
                <a:gridCol w="1143989"/>
              </a:tblGrid>
              <a:tr h="370840">
                <a:tc>
                  <a:txBody>
                    <a:bodyPr/>
                    <a:lstStyle/>
                    <a:p>
                      <a:pPr marL="0" marR="0" algn="l" defTabSz="914400" rtl="0" eaLnBrk="1" latinLnBrk="0" hangingPunct="1">
                        <a:spcBef>
                          <a:spcPts val="600"/>
                        </a:spcBef>
                        <a:spcAft>
                          <a:spcPts val="600"/>
                        </a:spcAft>
                        <a:tabLst>
                          <a:tab pos="5943600" algn="r"/>
                        </a:tabLst>
                      </a:pPr>
                      <a:r>
                        <a:rPr lang="en-US" sz="2000" b="1" kern="1200" dirty="0" smtClean="0">
                          <a:solidFill>
                            <a:srgbClr val="FFFF00"/>
                          </a:solidFill>
                        </a:rPr>
                        <a:t>Employment Categories</a:t>
                      </a:r>
                      <a:endParaRPr lang="en-US" sz="2000" b="1" kern="1200" dirty="0">
                        <a:solidFill>
                          <a:srgbClr val="FFFF00"/>
                        </a:solidFill>
                        <a:latin typeface="+mn-lt"/>
                        <a:ea typeface="+mn-ea"/>
                        <a:cs typeface="+mn-cs"/>
                      </a:endParaRPr>
                    </a:p>
                  </a:txBody>
                  <a:tcPr marL="19050" marR="19050" marT="0" marB="0" anchor="ctr"/>
                </a:tc>
                <a:tc>
                  <a:txBody>
                    <a:bodyPr/>
                    <a:lstStyle/>
                    <a:p>
                      <a:pPr marL="0" marR="0" algn="ctr" defTabSz="914400" rtl="0" eaLnBrk="1" latinLnBrk="0" hangingPunct="1">
                        <a:spcBef>
                          <a:spcPts val="600"/>
                        </a:spcBef>
                        <a:spcAft>
                          <a:spcPts val="600"/>
                        </a:spcAft>
                        <a:tabLst>
                          <a:tab pos="5943600" algn="r"/>
                        </a:tabLst>
                      </a:pPr>
                      <a:r>
                        <a:rPr lang="en-US" sz="2000" b="1" kern="1200" dirty="0" smtClean="0">
                          <a:solidFill>
                            <a:srgbClr val="FFFF00"/>
                          </a:solidFill>
                        </a:rPr>
                        <a:t>Light</a:t>
                      </a:r>
                      <a:r>
                        <a:rPr lang="en-US" sz="2000" b="1" kern="1200" dirty="0">
                          <a:solidFill>
                            <a:srgbClr val="FFFF00"/>
                          </a:solidFill>
                          <a:latin typeface="+mn-lt"/>
                          <a:ea typeface="+mn-ea"/>
                          <a:cs typeface="+mn-cs"/>
                        </a:rPr>
                        <a:t/>
                      </a:r>
                      <a:br>
                        <a:rPr lang="en-US" sz="2000" b="1" kern="1200" dirty="0">
                          <a:solidFill>
                            <a:srgbClr val="FFFF00"/>
                          </a:solidFill>
                          <a:latin typeface="+mn-lt"/>
                          <a:ea typeface="+mn-ea"/>
                          <a:cs typeface="+mn-cs"/>
                        </a:rPr>
                      </a:br>
                      <a:r>
                        <a:rPr lang="en-US" sz="2000" b="1" kern="1200" dirty="0" smtClean="0">
                          <a:solidFill>
                            <a:srgbClr val="FFFF00"/>
                          </a:solidFill>
                          <a:latin typeface="+mn-lt"/>
                          <a:ea typeface="+mn-ea"/>
                          <a:cs typeface="+mn-cs"/>
                        </a:rPr>
                        <a:t>Trucks</a:t>
                      </a:r>
                      <a:endParaRPr lang="en-US" sz="2000" b="1" kern="1200" dirty="0" smtClean="0">
                        <a:solidFill>
                          <a:srgbClr val="FFFF00"/>
                        </a:solidFill>
                      </a:endParaRPr>
                    </a:p>
                  </a:txBody>
                  <a:tcPr marL="19050" marR="19050" marT="0" marB="0"/>
                </a:tc>
                <a:tc>
                  <a:txBody>
                    <a:bodyPr/>
                    <a:lstStyle/>
                    <a:p>
                      <a:pPr marL="0" marR="0" algn="ctr" defTabSz="914400" rtl="0" eaLnBrk="1" latinLnBrk="0" hangingPunct="1">
                        <a:spcBef>
                          <a:spcPts val="600"/>
                        </a:spcBef>
                        <a:spcAft>
                          <a:spcPts val="600"/>
                        </a:spcAft>
                        <a:tabLst>
                          <a:tab pos="5943600" algn="r"/>
                        </a:tabLst>
                      </a:pPr>
                      <a:r>
                        <a:rPr lang="en-US" sz="2000" b="1" kern="1200" dirty="0" smtClean="0">
                          <a:solidFill>
                            <a:srgbClr val="FFFF00"/>
                          </a:solidFill>
                        </a:rPr>
                        <a:t>Medium</a:t>
                      </a:r>
                      <a:br>
                        <a:rPr lang="en-US" sz="2000" b="1" kern="1200" dirty="0" smtClean="0">
                          <a:solidFill>
                            <a:srgbClr val="FFFF00"/>
                          </a:solidFill>
                        </a:rPr>
                      </a:br>
                      <a:r>
                        <a:rPr lang="en-US" sz="2000" b="1" kern="1200" dirty="0" smtClean="0">
                          <a:solidFill>
                            <a:srgbClr val="FFFF00"/>
                          </a:solidFill>
                        </a:rPr>
                        <a:t>Trucks</a:t>
                      </a:r>
                      <a:endParaRPr lang="en-US" sz="2000" b="1" kern="1200" dirty="0">
                        <a:solidFill>
                          <a:srgbClr val="FFFF00"/>
                        </a:solidFill>
                        <a:latin typeface="+mn-lt"/>
                        <a:ea typeface="+mn-ea"/>
                        <a:cs typeface="+mn-cs"/>
                      </a:endParaRPr>
                    </a:p>
                  </a:txBody>
                  <a:tcPr marL="19050" marR="19050" marT="0" marB="0"/>
                </a:tc>
                <a:tc>
                  <a:txBody>
                    <a:bodyPr/>
                    <a:lstStyle/>
                    <a:p>
                      <a:pPr marL="0" marR="0" algn="ctr" defTabSz="914400" rtl="0" eaLnBrk="1" latinLnBrk="0" hangingPunct="1">
                        <a:spcBef>
                          <a:spcPts val="600"/>
                        </a:spcBef>
                        <a:spcAft>
                          <a:spcPts val="600"/>
                        </a:spcAft>
                        <a:tabLst>
                          <a:tab pos="5943600" algn="r"/>
                        </a:tabLst>
                      </a:pPr>
                      <a:r>
                        <a:rPr lang="en-US" sz="2000" b="1" kern="1200" dirty="0" smtClean="0">
                          <a:solidFill>
                            <a:srgbClr val="FFFF00"/>
                          </a:solidFill>
                        </a:rPr>
                        <a:t>Heavy</a:t>
                      </a:r>
                      <a:br>
                        <a:rPr lang="en-US" sz="2000" b="1" kern="1200" dirty="0" smtClean="0">
                          <a:solidFill>
                            <a:srgbClr val="FFFF00"/>
                          </a:solidFill>
                        </a:rPr>
                      </a:br>
                      <a:r>
                        <a:rPr lang="en-US" sz="2000" b="1" kern="1200" dirty="0" smtClean="0">
                          <a:solidFill>
                            <a:srgbClr val="FFFF00"/>
                          </a:solidFill>
                        </a:rPr>
                        <a:t>Trucks</a:t>
                      </a:r>
                      <a:endParaRPr lang="en-US" sz="2000" b="1" kern="1200" dirty="0">
                        <a:solidFill>
                          <a:srgbClr val="FFFF00"/>
                        </a:solidFill>
                        <a:latin typeface="+mn-lt"/>
                        <a:ea typeface="+mn-ea"/>
                        <a:cs typeface="+mn-cs"/>
                      </a:endParaRPr>
                    </a:p>
                  </a:txBody>
                  <a:tcPr marL="19050" marR="19050" marT="0" marB="0"/>
                </a:tc>
              </a:tr>
              <a:tr h="370840">
                <a:tc>
                  <a:txBody>
                    <a:bodyPr/>
                    <a:lstStyle/>
                    <a:p>
                      <a:pPr marL="0" marR="0" lvl="0" indent="0" algn="l" defTabSz="914400" rtl="0" eaLnBrk="1" latinLnBrk="0" hangingPunct="1">
                        <a:spcBef>
                          <a:spcPts val="600"/>
                        </a:spcBef>
                        <a:spcAft>
                          <a:spcPts val="600"/>
                        </a:spcAft>
                        <a:buFont typeface="Arial"/>
                        <a:buNone/>
                        <a:tabLst>
                          <a:tab pos="5943600" algn="r"/>
                        </a:tabLst>
                      </a:pPr>
                      <a:r>
                        <a:rPr lang="en-US" sz="2000" kern="1200" dirty="0">
                          <a:solidFill>
                            <a:srgbClr val="002060"/>
                          </a:solidFill>
                        </a:rPr>
                        <a:t>Agriculture, Mining and Construction</a:t>
                      </a:r>
                      <a:endParaRPr lang="en-US" sz="2000" kern="1200" dirty="0">
                        <a:solidFill>
                          <a:srgbClr val="002060"/>
                        </a:solidFill>
                        <a:latin typeface="+mn-lt"/>
                        <a:ea typeface="+mn-ea"/>
                        <a:cs typeface="+mn-cs"/>
                      </a:endParaRPr>
                    </a:p>
                  </a:txBody>
                  <a:tcPr marL="19050" marR="19050" marT="0" marB="0" anchor="ctr"/>
                </a:tc>
                <a:tc>
                  <a:txBody>
                    <a:bodyPr/>
                    <a:lstStyle/>
                    <a:p>
                      <a:pPr marL="0" marR="0" algn="ctr" defTabSz="914400" rtl="0" eaLnBrk="1" latinLnBrk="0" hangingPunct="1">
                        <a:spcBef>
                          <a:spcPts val="600"/>
                        </a:spcBef>
                        <a:spcAft>
                          <a:spcPts val="600"/>
                        </a:spcAft>
                        <a:tabLst>
                          <a:tab pos="5943600" algn="r"/>
                        </a:tabLst>
                      </a:pPr>
                      <a:r>
                        <a:rPr lang="en-US" sz="2000" kern="1200" dirty="0">
                          <a:solidFill>
                            <a:srgbClr val="002060"/>
                          </a:solidFill>
                        </a:rPr>
                        <a:t>1.110</a:t>
                      </a:r>
                      <a:endParaRPr lang="en-US" sz="2000" kern="1200" dirty="0">
                        <a:solidFill>
                          <a:srgbClr val="002060"/>
                        </a:solidFill>
                        <a:latin typeface="+mn-lt"/>
                        <a:ea typeface="+mn-ea"/>
                        <a:cs typeface="+mn-cs"/>
                      </a:endParaRPr>
                    </a:p>
                  </a:txBody>
                  <a:tcPr marL="19050" marR="19050" marT="0" marB="0" anchor="ctr"/>
                </a:tc>
                <a:tc>
                  <a:txBody>
                    <a:bodyPr/>
                    <a:lstStyle/>
                    <a:p>
                      <a:pPr marL="0" marR="0" algn="ctr" defTabSz="914400" rtl="0" eaLnBrk="1" latinLnBrk="0" hangingPunct="1">
                        <a:spcBef>
                          <a:spcPts val="600"/>
                        </a:spcBef>
                        <a:spcAft>
                          <a:spcPts val="600"/>
                        </a:spcAft>
                        <a:tabLst>
                          <a:tab pos="5943600" algn="r"/>
                        </a:tabLst>
                      </a:pPr>
                      <a:r>
                        <a:rPr lang="en-US" sz="2000" kern="1200" dirty="0">
                          <a:solidFill>
                            <a:srgbClr val="002060"/>
                          </a:solidFill>
                        </a:rPr>
                        <a:t>0.289</a:t>
                      </a:r>
                      <a:endParaRPr lang="en-US" sz="2000" kern="1200" dirty="0">
                        <a:solidFill>
                          <a:srgbClr val="002060"/>
                        </a:solidFill>
                        <a:latin typeface="+mn-lt"/>
                        <a:ea typeface="+mn-ea"/>
                        <a:cs typeface="+mn-cs"/>
                      </a:endParaRPr>
                    </a:p>
                  </a:txBody>
                  <a:tcPr marL="19050" marR="19050" marT="0" marB="0" anchor="ctr"/>
                </a:tc>
                <a:tc>
                  <a:txBody>
                    <a:bodyPr/>
                    <a:lstStyle/>
                    <a:p>
                      <a:pPr marL="0" marR="0" algn="ctr" defTabSz="914400" rtl="0" eaLnBrk="1" latinLnBrk="0" hangingPunct="1">
                        <a:spcBef>
                          <a:spcPts val="600"/>
                        </a:spcBef>
                        <a:spcAft>
                          <a:spcPts val="600"/>
                        </a:spcAft>
                        <a:tabLst>
                          <a:tab pos="5943600" algn="r"/>
                        </a:tabLst>
                      </a:pPr>
                      <a:r>
                        <a:rPr lang="en-US" sz="2000" kern="1200" dirty="0">
                          <a:solidFill>
                            <a:srgbClr val="002060"/>
                          </a:solidFill>
                        </a:rPr>
                        <a:t>0.174</a:t>
                      </a:r>
                      <a:endParaRPr lang="en-US" sz="2000" b="1" kern="1200" dirty="0">
                        <a:solidFill>
                          <a:srgbClr val="002060"/>
                        </a:solidFill>
                        <a:latin typeface="+mn-lt"/>
                        <a:ea typeface="+mn-ea"/>
                        <a:cs typeface="+mn-cs"/>
                      </a:endParaRPr>
                    </a:p>
                  </a:txBody>
                  <a:tcPr marL="19050" marR="19050" marT="0" marB="0" anchor="ctr"/>
                </a:tc>
              </a:tr>
              <a:tr h="370840">
                <a:tc>
                  <a:txBody>
                    <a:bodyPr/>
                    <a:lstStyle/>
                    <a:p>
                      <a:pPr marL="0" marR="0" lvl="0" indent="0" algn="l" defTabSz="914400" rtl="0" eaLnBrk="1" latinLnBrk="0" hangingPunct="1">
                        <a:spcBef>
                          <a:spcPts val="600"/>
                        </a:spcBef>
                        <a:spcAft>
                          <a:spcPts val="600"/>
                        </a:spcAft>
                        <a:buFont typeface="Arial"/>
                        <a:buNone/>
                        <a:tabLst>
                          <a:tab pos="5943600" algn="r"/>
                        </a:tabLst>
                      </a:pPr>
                      <a:r>
                        <a:rPr lang="en-US" sz="2000" kern="1200" dirty="0">
                          <a:solidFill>
                            <a:srgbClr val="002060"/>
                          </a:solidFill>
                        </a:rPr>
                        <a:t>Manufacturing, </a:t>
                      </a:r>
                      <a:r>
                        <a:rPr lang="en-US" sz="2000" kern="1200" dirty="0" smtClean="0">
                          <a:solidFill>
                            <a:srgbClr val="002060"/>
                          </a:solidFill>
                        </a:rPr>
                        <a:t>TCU and </a:t>
                      </a:r>
                      <a:r>
                        <a:rPr lang="en-US" sz="2000" kern="1200" dirty="0">
                          <a:solidFill>
                            <a:srgbClr val="002060"/>
                          </a:solidFill>
                        </a:rPr>
                        <a:t>Wholesale Trade</a:t>
                      </a:r>
                      <a:endParaRPr lang="en-US" sz="2000" kern="1200" dirty="0">
                        <a:solidFill>
                          <a:srgbClr val="002060"/>
                        </a:solidFill>
                        <a:latin typeface="+mn-lt"/>
                        <a:ea typeface="+mn-ea"/>
                        <a:cs typeface="+mn-cs"/>
                      </a:endParaRPr>
                    </a:p>
                  </a:txBody>
                  <a:tcPr marL="19050" marR="19050" marT="0" marB="0" anchor="ctr"/>
                </a:tc>
                <a:tc>
                  <a:txBody>
                    <a:bodyPr/>
                    <a:lstStyle/>
                    <a:p>
                      <a:pPr marL="0" marR="0" algn="ctr" defTabSz="914400" rtl="0" eaLnBrk="1" latinLnBrk="0" hangingPunct="1">
                        <a:spcBef>
                          <a:spcPts val="600"/>
                        </a:spcBef>
                        <a:spcAft>
                          <a:spcPts val="600"/>
                        </a:spcAft>
                        <a:tabLst>
                          <a:tab pos="5943600" algn="r"/>
                        </a:tabLst>
                      </a:pPr>
                      <a:r>
                        <a:rPr lang="en-US" sz="2000" kern="1200" dirty="0">
                          <a:solidFill>
                            <a:srgbClr val="002060"/>
                          </a:solidFill>
                        </a:rPr>
                        <a:t>0.938</a:t>
                      </a:r>
                      <a:endParaRPr lang="en-US" sz="2000" kern="1200" dirty="0">
                        <a:solidFill>
                          <a:srgbClr val="002060"/>
                        </a:solidFill>
                        <a:latin typeface="+mn-lt"/>
                        <a:ea typeface="+mn-ea"/>
                        <a:cs typeface="+mn-cs"/>
                      </a:endParaRPr>
                    </a:p>
                  </a:txBody>
                  <a:tcPr marL="19050" marR="19050" marT="0" marB="0" anchor="ctr"/>
                </a:tc>
                <a:tc>
                  <a:txBody>
                    <a:bodyPr/>
                    <a:lstStyle/>
                    <a:p>
                      <a:pPr marL="0" marR="0" algn="ctr" defTabSz="914400" rtl="0" eaLnBrk="1" latinLnBrk="0" hangingPunct="1">
                        <a:spcBef>
                          <a:spcPts val="600"/>
                        </a:spcBef>
                        <a:spcAft>
                          <a:spcPts val="600"/>
                        </a:spcAft>
                        <a:tabLst>
                          <a:tab pos="5943600" algn="r"/>
                        </a:tabLst>
                      </a:pPr>
                      <a:r>
                        <a:rPr lang="en-US" sz="2000" kern="1200" dirty="0">
                          <a:solidFill>
                            <a:srgbClr val="002060"/>
                          </a:solidFill>
                        </a:rPr>
                        <a:t>0.242</a:t>
                      </a:r>
                      <a:endParaRPr lang="en-US" sz="2000" kern="1200" dirty="0">
                        <a:solidFill>
                          <a:srgbClr val="002060"/>
                        </a:solidFill>
                        <a:latin typeface="+mn-lt"/>
                        <a:ea typeface="+mn-ea"/>
                        <a:cs typeface="+mn-cs"/>
                      </a:endParaRPr>
                    </a:p>
                  </a:txBody>
                  <a:tcPr marL="19050" marR="19050" marT="0" marB="0" anchor="ctr"/>
                </a:tc>
                <a:tc>
                  <a:txBody>
                    <a:bodyPr/>
                    <a:lstStyle/>
                    <a:p>
                      <a:pPr marL="0" marR="0" algn="ctr" defTabSz="914400" rtl="0" eaLnBrk="1" latinLnBrk="0" hangingPunct="1">
                        <a:spcBef>
                          <a:spcPts val="600"/>
                        </a:spcBef>
                        <a:spcAft>
                          <a:spcPts val="600"/>
                        </a:spcAft>
                        <a:tabLst>
                          <a:tab pos="5943600" algn="r"/>
                        </a:tabLst>
                      </a:pPr>
                      <a:r>
                        <a:rPr lang="en-US" sz="2000" kern="1200" dirty="0">
                          <a:solidFill>
                            <a:srgbClr val="002060"/>
                          </a:solidFill>
                        </a:rPr>
                        <a:t>0.104</a:t>
                      </a:r>
                      <a:endParaRPr lang="en-US" sz="2000" b="1" kern="1200" dirty="0">
                        <a:solidFill>
                          <a:srgbClr val="002060"/>
                        </a:solidFill>
                        <a:latin typeface="+mn-lt"/>
                        <a:ea typeface="+mn-ea"/>
                        <a:cs typeface="+mn-cs"/>
                      </a:endParaRPr>
                    </a:p>
                  </a:txBody>
                  <a:tcPr marL="19050" marR="19050" marT="0" marB="0" anchor="ctr"/>
                </a:tc>
              </a:tr>
              <a:tr h="370840">
                <a:tc>
                  <a:txBody>
                    <a:bodyPr/>
                    <a:lstStyle/>
                    <a:p>
                      <a:pPr marL="0" marR="0" lvl="0" indent="0" algn="l" defTabSz="914400" rtl="0" eaLnBrk="1" latinLnBrk="0" hangingPunct="1">
                        <a:spcBef>
                          <a:spcPts val="600"/>
                        </a:spcBef>
                        <a:spcAft>
                          <a:spcPts val="600"/>
                        </a:spcAft>
                        <a:buFont typeface="Arial"/>
                        <a:buNone/>
                        <a:tabLst>
                          <a:tab pos="5943600" algn="r"/>
                        </a:tabLst>
                      </a:pPr>
                      <a:r>
                        <a:rPr lang="en-US" sz="2000" kern="1200" dirty="0">
                          <a:solidFill>
                            <a:srgbClr val="002060"/>
                          </a:solidFill>
                        </a:rPr>
                        <a:t>Retail Trade</a:t>
                      </a:r>
                      <a:endParaRPr lang="en-US" sz="2000" kern="1200" dirty="0">
                        <a:solidFill>
                          <a:srgbClr val="002060"/>
                        </a:solidFill>
                        <a:latin typeface="+mn-lt"/>
                        <a:ea typeface="+mn-ea"/>
                        <a:cs typeface="+mn-cs"/>
                      </a:endParaRPr>
                    </a:p>
                  </a:txBody>
                  <a:tcPr marL="19050" marR="19050" marT="0" marB="0" anchor="ctr"/>
                </a:tc>
                <a:tc>
                  <a:txBody>
                    <a:bodyPr/>
                    <a:lstStyle/>
                    <a:p>
                      <a:pPr marL="0" marR="0" algn="ctr" defTabSz="914400" rtl="0" eaLnBrk="1" latinLnBrk="0" hangingPunct="1">
                        <a:spcBef>
                          <a:spcPts val="600"/>
                        </a:spcBef>
                        <a:spcAft>
                          <a:spcPts val="600"/>
                        </a:spcAft>
                        <a:tabLst>
                          <a:tab pos="5943600" algn="r"/>
                        </a:tabLst>
                      </a:pPr>
                      <a:r>
                        <a:rPr lang="en-US" sz="2000" kern="1200" dirty="0">
                          <a:solidFill>
                            <a:srgbClr val="002060"/>
                          </a:solidFill>
                        </a:rPr>
                        <a:t>0.888</a:t>
                      </a:r>
                      <a:endParaRPr lang="en-US" sz="2000" kern="1200" dirty="0">
                        <a:solidFill>
                          <a:srgbClr val="002060"/>
                        </a:solidFill>
                        <a:latin typeface="+mn-lt"/>
                        <a:ea typeface="+mn-ea"/>
                        <a:cs typeface="+mn-cs"/>
                      </a:endParaRPr>
                    </a:p>
                  </a:txBody>
                  <a:tcPr marL="19050" marR="19050" marT="0" marB="0" anchor="ctr"/>
                </a:tc>
                <a:tc>
                  <a:txBody>
                    <a:bodyPr/>
                    <a:lstStyle/>
                    <a:p>
                      <a:pPr marL="0" marR="0" algn="ctr" defTabSz="914400" rtl="0" eaLnBrk="1" latinLnBrk="0" hangingPunct="1">
                        <a:spcBef>
                          <a:spcPts val="600"/>
                        </a:spcBef>
                        <a:spcAft>
                          <a:spcPts val="600"/>
                        </a:spcAft>
                        <a:tabLst>
                          <a:tab pos="5943600" algn="r"/>
                        </a:tabLst>
                      </a:pPr>
                      <a:r>
                        <a:rPr lang="en-US" sz="2000" kern="1200" dirty="0">
                          <a:solidFill>
                            <a:srgbClr val="002060"/>
                          </a:solidFill>
                        </a:rPr>
                        <a:t>0.253</a:t>
                      </a:r>
                      <a:endParaRPr lang="en-US" sz="2000" kern="1200" dirty="0">
                        <a:solidFill>
                          <a:srgbClr val="002060"/>
                        </a:solidFill>
                        <a:latin typeface="+mn-lt"/>
                        <a:ea typeface="+mn-ea"/>
                        <a:cs typeface="+mn-cs"/>
                      </a:endParaRPr>
                    </a:p>
                  </a:txBody>
                  <a:tcPr marL="19050" marR="19050" marT="0" marB="0" anchor="ctr"/>
                </a:tc>
                <a:tc>
                  <a:txBody>
                    <a:bodyPr/>
                    <a:lstStyle/>
                    <a:p>
                      <a:pPr marL="0" marR="0" algn="ctr" defTabSz="914400" rtl="0" eaLnBrk="1" latinLnBrk="0" hangingPunct="1">
                        <a:spcBef>
                          <a:spcPts val="600"/>
                        </a:spcBef>
                        <a:spcAft>
                          <a:spcPts val="600"/>
                        </a:spcAft>
                        <a:tabLst>
                          <a:tab pos="5943600" algn="r"/>
                        </a:tabLst>
                      </a:pPr>
                      <a:r>
                        <a:rPr lang="en-US" sz="2000" kern="1200" dirty="0">
                          <a:solidFill>
                            <a:srgbClr val="002060"/>
                          </a:solidFill>
                        </a:rPr>
                        <a:t>0.065</a:t>
                      </a:r>
                      <a:endParaRPr lang="en-US" sz="2000" b="1" kern="1200" dirty="0">
                        <a:solidFill>
                          <a:srgbClr val="002060"/>
                        </a:solidFill>
                        <a:latin typeface="+mn-lt"/>
                        <a:ea typeface="+mn-ea"/>
                        <a:cs typeface="+mn-cs"/>
                      </a:endParaRPr>
                    </a:p>
                  </a:txBody>
                  <a:tcPr marL="19050" marR="19050" marT="0" marB="0" anchor="ctr"/>
                </a:tc>
              </a:tr>
              <a:tr h="370840">
                <a:tc>
                  <a:txBody>
                    <a:bodyPr/>
                    <a:lstStyle/>
                    <a:p>
                      <a:pPr marL="0" marR="0" lvl="0" indent="0" algn="l" defTabSz="914400" rtl="0" eaLnBrk="1" latinLnBrk="0" hangingPunct="1">
                        <a:spcBef>
                          <a:spcPts val="600"/>
                        </a:spcBef>
                        <a:spcAft>
                          <a:spcPts val="600"/>
                        </a:spcAft>
                        <a:buFont typeface="Arial"/>
                        <a:buNone/>
                        <a:tabLst>
                          <a:tab pos="5943600" algn="r"/>
                        </a:tabLst>
                      </a:pPr>
                      <a:r>
                        <a:rPr lang="en-US" sz="2000" kern="1200" dirty="0">
                          <a:solidFill>
                            <a:srgbClr val="002060"/>
                          </a:solidFill>
                        </a:rPr>
                        <a:t>Office and Services</a:t>
                      </a:r>
                      <a:endParaRPr lang="en-US" sz="2000" kern="1200" dirty="0">
                        <a:solidFill>
                          <a:srgbClr val="002060"/>
                        </a:solidFill>
                        <a:latin typeface="+mn-lt"/>
                        <a:ea typeface="+mn-ea"/>
                        <a:cs typeface="+mn-cs"/>
                      </a:endParaRPr>
                    </a:p>
                  </a:txBody>
                  <a:tcPr marL="19050" marR="19050" marT="0" marB="0" anchor="ctr"/>
                </a:tc>
                <a:tc>
                  <a:txBody>
                    <a:bodyPr/>
                    <a:lstStyle/>
                    <a:p>
                      <a:pPr marL="0" marR="0" algn="ctr" defTabSz="914400" rtl="0" eaLnBrk="1" latinLnBrk="0" hangingPunct="1">
                        <a:spcBef>
                          <a:spcPts val="600"/>
                        </a:spcBef>
                        <a:spcAft>
                          <a:spcPts val="600"/>
                        </a:spcAft>
                        <a:tabLst>
                          <a:tab pos="5943600" algn="r"/>
                        </a:tabLst>
                      </a:pPr>
                      <a:r>
                        <a:rPr lang="en-US" sz="2000" kern="1200" dirty="0">
                          <a:solidFill>
                            <a:srgbClr val="002060"/>
                          </a:solidFill>
                        </a:rPr>
                        <a:t>0.437</a:t>
                      </a:r>
                      <a:endParaRPr lang="en-US" sz="2000" kern="1200" dirty="0">
                        <a:solidFill>
                          <a:srgbClr val="002060"/>
                        </a:solidFill>
                        <a:latin typeface="+mn-lt"/>
                        <a:ea typeface="+mn-ea"/>
                        <a:cs typeface="+mn-cs"/>
                      </a:endParaRPr>
                    </a:p>
                  </a:txBody>
                  <a:tcPr marL="19050" marR="19050" marT="0" marB="0" anchor="ctr"/>
                </a:tc>
                <a:tc>
                  <a:txBody>
                    <a:bodyPr/>
                    <a:lstStyle/>
                    <a:p>
                      <a:pPr marL="0" marR="0" algn="ctr" defTabSz="914400" rtl="0" eaLnBrk="1" latinLnBrk="0" hangingPunct="1">
                        <a:spcBef>
                          <a:spcPts val="600"/>
                        </a:spcBef>
                        <a:spcAft>
                          <a:spcPts val="600"/>
                        </a:spcAft>
                        <a:tabLst>
                          <a:tab pos="5943600" algn="r"/>
                        </a:tabLst>
                      </a:pPr>
                      <a:r>
                        <a:rPr lang="en-US" sz="2000" kern="1200" dirty="0">
                          <a:solidFill>
                            <a:srgbClr val="002060"/>
                          </a:solidFill>
                        </a:rPr>
                        <a:t>0.068</a:t>
                      </a:r>
                      <a:endParaRPr lang="en-US" sz="2000" kern="1200" dirty="0">
                        <a:solidFill>
                          <a:srgbClr val="002060"/>
                        </a:solidFill>
                        <a:latin typeface="+mn-lt"/>
                        <a:ea typeface="+mn-ea"/>
                        <a:cs typeface="+mn-cs"/>
                      </a:endParaRPr>
                    </a:p>
                  </a:txBody>
                  <a:tcPr marL="19050" marR="19050" marT="0" marB="0" anchor="ctr"/>
                </a:tc>
                <a:tc>
                  <a:txBody>
                    <a:bodyPr/>
                    <a:lstStyle/>
                    <a:p>
                      <a:pPr marL="0" marR="0" algn="ctr" defTabSz="914400" rtl="0" eaLnBrk="1" latinLnBrk="0" hangingPunct="1">
                        <a:spcBef>
                          <a:spcPts val="600"/>
                        </a:spcBef>
                        <a:spcAft>
                          <a:spcPts val="600"/>
                        </a:spcAft>
                        <a:tabLst>
                          <a:tab pos="5943600" algn="r"/>
                        </a:tabLst>
                      </a:pPr>
                      <a:r>
                        <a:rPr lang="en-US" sz="2000" kern="1200" dirty="0">
                          <a:solidFill>
                            <a:srgbClr val="002060"/>
                          </a:solidFill>
                        </a:rPr>
                        <a:t>0.009</a:t>
                      </a:r>
                      <a:endParaRPr lang="en-US" sz="2000" b="1" kern="1200" dirty="0">
                        <a:solidFill>
                          <a:srgbClr val="002060"/>
                        </a:solidFill>
                        <a:latin typeface="+mn-lt"/>
                        <a:ea typeface="+mn-ea"/>
                        <a:cs typeface="+mn-cs"/>
                      </a:endParaRPr>
                    </a:p>
                  </a:txBody>
                  <a:tcPr marL="19050" marR="19050" marT="0" marB="0" anchor="ctr"/>
                </a:tc>
              </a:tr>
              <a:tr h="370840">
                <a:tc>
                  <a:txBody>
                    <a:bodyPr/>
                    <a:lstStyle/>
                    <a:p>
                      <a:pPr marL="0" marR="0" algn="l" defTabSz="914400" rtl="0" eaLnBrk="1" latinLnBrk="0" hangingPunct="1">
                        <a:spcBef>
                          <a:spcPts val="600"/>
                        </a:spcBef>
                        <a:spcAft>
                          <a:spcPts val="600"/>
                        </a:spcAft>
                        <a:tabLst>
                          <a:tab pos="5943600" algn="r"/>
                        </a:tabLst>
                      </a:pPr>
                      <a:r>
                        <a:rPr lang="en-US" sz="2000" kern="1200" dirty="0">
                          <a:solidFill>
                            <a:srgbClr val="002060"/>
                          </a:solidFill>
                        </a:rPr>
                        <a:t>Households</a:t>
                      </a:r>
                      <a:endParaRPr lang="en-US" sz="2000" kern="1200" dirty="0">
                        <a:solidFill>
                          <a:srgbClr val="002060"/>
                        </a:solidFill>
                        <a:latin typeface="+mn-lt"/>
                        <a:ea typeface="+mn-ea"/>
                        <a:cs typeface="+mn-cs"/>
                      </a:endParaRPr>
                    </a:p>
                  </a:txBody>
                  <a:tcPr marL="19050" marR="19050" marT="0" marB="0" anchor="ctr"/>
                </a:tc>
                <a:tc>
                  <a:txBody>
                    <a:bodyPr/>
                    <a:lstStyle/>
                    <a:p>
                      <a:pPr marL="0" marR="0" algn="ctr" defTabSz="914400" rtl="0" eaLnBrk="1" latinLnBrk="0" hangingPunct="1">
                        <a:spcBef>
                          <a:spcPts val="600"/>
                        </a:spcBef>
                        <a:spcAft>
                          <a:spcPts val="600"/>
                        </a:spcAft>
                        <a:tabLst>
                          <a:tab pos="5943600" algn="r"/>
                        </a:tabLst>
                      </a:pPr>
                      <a:r>
                        <a:rPr lang="en-US" sz="2000" kern="1200" dirty="0">
                          <a:solidFill>
                            <a:srgbClr val="002060"/>
                          </a:solidFill>
                        </a:rPr>
                        <a:t>0.251</a:t>
                      </a:r>
                      <a:endParaRPr lang="en-US" sz="2000" kern="1200" dirty="0">
                        <a:solidFill>
                          <a:srgbClr val="002060"/>
                        </a:solidFill>
                        <a:latin typeface="+mn-lt"/>
                        <a:ea typeface="+mn-ea"/>
                        <a:cs typeface="+mn-cs"/>
                      </a:endParaRPr>
                    </a:p>
                  </a:txBody>
                  <a:tcPr marL="19050" marR="19050" marT="0" marB="0" anchor="ctr"/>
                </a:tc>
                <a:tc>
                  <a:txBody>
                    <a:bodyPr/>
                    <a:lstStyle/>
                    <a:p>
                      <a:pPr marL="0" marR="0" algn="ctr" defTabSz="914400" rtl="0" eaLnBrk="1" latinLnBrk="0" hangingPunct="1">
                        <a:spcBef>
                          <a:spcPts val="600"/>
                        </a:spcBef>
                        <a:spcAft>
                          <a:spcPts val="600"/>
                        </a:spcAft>
                        <a:tabLst>
                          <a:tab pos="5943600" algn="r"/>
                        </a:tabLst>
                      </a:pPr>
                      <a:r>
                        <a:rPr lang="en-US" sz="2000" kern="1200" dirty="0">
                          <a:solidFill>
                            <a:srgbClr val="002060"/>
                          </a:solidFill>
                        </a:rPr>
                        <a:t>0.099</a:t>
                      </a:r>
                      <a:endParaRPr lang="en-US" sz="2000" kern="1200" dirty="0">
                        <a:solidFill>
                          <a:srgbClr val="002060"/>
                        </a:solidFill>
                        <a:latin typeface="+mn-lt"/>
                        <a:ea typeface="+mn-ea"/>
                        <a:cs typeface="+mn-cs"/>
                      </a:endParaRPr>
                    </a:p>
                  </a:txBody>
                  <a:tcPr marL="19050" marR="19050" marT="0" marB="0" anchor="ctr"/>
                </a:tc>
                <a:tc>
                  <a:txBody>
                    <a:bodyPr/>
                    <a:lstStyle/>
                    <a:p>
                      <a:pPr marL="0" marR="0" algn="ctr" defTabSz="914400" rtl="0" eaLnBrk="1" latinLnBrk="0" hangingPunct="1">
                        <a:spcBef>
                          <a:spcPts val="600"/>
                        </a:spcBef>
                        <a:spcAft>
                          <a:spcPts val="600"/>
                        </a:spcAft>
                        <a:tabLst>
                          <a:tab pos="5943600" algn="r"/>
                        </a:tabLst>
                      </a:pPr>
                      <a:r>
                        <a:rPr lang="en-US" sz="2000" kern="1200" dirty="0">
                          <a:solidFill>
                            <a:srgbClr val="002060"/>
                          </a:solidFill>
                        </a:rPr>
                        <a:t>0.038</a:t>
                      </a:r>
                      <a:endParaRPr lang="en-US" sz="2000" b="1" kern="1200" dirty="0">
                        <a:solidFill>
                          <a:srgbClr val="002060"/>
                        </a:solidFill>
                        <a:latin typeface="+mn-lt"/>
                        <a:ea typeface="+mn-ea"/>
                        <a:cs typeface="+mn-cs"/>
                      </a:endParaRPr>
                    </a:p>
                  </a:txBody>
                  <a:tcPr marL="19050" marR="19050" marT="0" marB="0" anchor="ctr"/>
                </a:tc>
              </a:tr>
            </a:tbl>
          </a:graphicData>
        </a:graphic>
      </p:graphicFrame>
      <p:sp>
        <p:nvSpPr>
          <p:cNvPr id="4" name="Slide Number Placeholder 3"/>
          <p:cNvSpPr>
            <a:spLocks noGrp="1"/>
          </p:cNvSpPr>
          <p:nvPr>
            <p:ph type="sldNum" sz="quarter" idx="12"/>
          </p:nvPr>
        </p:nvSpPr>
        <p:spPr/>
        <p:txBody>
          <a:bodyPr/>
          <a:lstStyle/>
          <a:p>
            <a:fld id="{7D3658A7-9865-4992-B0E6-7E801D7B1546}" type="slidenum">
              <a:rPr lang="en-US" smtClean="0"/>
              <a:pPr/>
              <a:t>11</a:t>
            </a:fld>
            <a:endParaRPr lang="en-US" dirty="0"/>
          </a:p>
        </p:txBody>
      </p:sp>
    </p:spTree>
    <p:extLst>
      <p:ext uri="{BB962C8B-B14F-4D97-AF65-F5344CB8AC3E}">
        <p14:creationId xmlns:p14="http://schemas.microsoft.com/office/powerpoint/2010/main" val="10971620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a:t>
            </a:r>
            <a:r>
              <a:rPr lang="en-US" dirty="0">
                <a:solidFill>
                  <a:srgbClr val="FFFFFF"/>
                </a:solidFill>
              </a:rPr>
              <a:t>External </a:t>
            </a:r>
            <a:r>
              <a:rPr lang="en-US" dirty="0" smtClean="0">
                <a:solidFill>
                  <a:srgbClr val="FFFFFF"/>
                </a:solidFill>
              </a:rPr>
              <a:t>Trip </a:t>
            </a:r>
            <a:r>
              <a:rPr lang="en-US" dirty="0">
                <a:solidFill>
                  <a:srgbClr val="FFFFFF"/>
                </a:solidFill>
              </a:rPr>
              <a:t>Generation </a:t>
            </a:r>
            <a:r>
              <a:rPr lang="en-US" dirty="0" smtClean="0">
                <a:solidFill>
                  <a:srgbClr val="FFFFFF"/>
                </a:solidFill>
              </a:rPr>
              <a:t>Models</a:t>
            </a:r>
            <a:endParaRPr lang="en-US" dirty="0"/>
          </a:p>
        </p:txBody>
      </p:sp>
      <p:sp>
        <p:nvSpPr>
          <p:cNvPr id="4" name="Slide Number Placeholder 3"/>
          <p:cNvSpPr>
            <a:spLocks noGrp="1"/>
          </p:cNvSpPr>
          <p:nvPr>
            <p:ph type="sldNum" sz="quarter" idx="12"/>
          </p:nvPr>
        </p:nvSpPr>
        <p:spPr/>
        <p:txBody>
          <a:bodyPr/>
          <a:lstStyle/>
          <a:p>
            <a:fld id="{7D3658A7-9865-4992-B0E6-7E801D7B1546}" type="slidenum">
              <a:rPr lang="en-US" smtClean="0"/>
              <a:pPr/>
              <a:t>12</a:t>
            </a:fld>
            <a:endParaRPr lang="en-US" dirty="0"/>
          </a:p>
        </p:txBody>
      </p:sp>
      <p:sp>
        <p:nvSpPr>
          <p:cNvPr id="9" name="Content Placeholder 2"/>
          <p:cNvSpPr>
            <a:spLocks noGrp="1"/>
          </p:cNvSpPr>
          <p:nvPr>
            <p:ph idx="1"/>
          </p:nvPr>
        </p:nvSpPr>
        <p:spPr>
          <a:xfrm>
            <a:off x="457200" y="1133617"/>
            <a:ext cx="8229600" cy="5267185"/>
          </a:xfrm>
        </p:spPr>
        <p:txBody>
          <a:bodyPr/>
          <a:lstStyle/>
          <a:p>
            <a:r>
              <a:rPr lang="en-US" sz="2600" dirty="0"/>
              <a:t>Internal (TAZ) Truck Trips ends </a:t>
            </a:r>
          </a:p>
          <a:p>
            <a:pPr lvl="1"/>
            <a:r>
              <a:rPr lang="en-US" dirty="0"/>
              <a:t>Develop </a:t>
            </a:r>
            <a:r>
              <a:rPr lang="en-US" dirty="0" err="1" smtClean="0"/>
              <a:t>NAICS</a:t>
            </a:r>
            <a:r>
              <a:rPr lang="en-US" dirty="0" smtClean="0"/>
              <a:t> </a:t>
            </a:r>
            <a:r>
              <a:rPr lang="en-US" dirty="0"/>
              <a:t>employment by TAZ as explanatory </a:t>
            </a:r>
            <a:r>
              <a:rPr lang="en-US" dirty="0" smtClean="0"/>
              <a:t>variables</a:t>
            </a:r>
            <a:endParaRPr lang="en-US" dirty="0"/>
          </a:p>
          <a:p>
            <a:pPr lvl="1"/>
            <a:r>
              <a:rPr lang="en-US" dirty="0" smtClean="0"/>
              <a:t>Use most suitable </a:t>
            </a:r>
            <a:r>
              <a:rPr lang="en-US" dirty="0" err="1" smtClean="0"/>
              <a:t>NAICS</a:t>
            </a:r>
            <a:r>
              <a:rPr lang="en-US" dirty="0" smtClean="0"/>
              <a:t> for each commodity group</a:t>
            </a:r>
            <a:endParaRPr lang="en-US" dirty="0"/>
          </a:p>
          <a:p>
            <a:r>
              <a:rPr lang="en-US" sz="2600" dirty="0"/>
              <a:t>External (Station) Truck Trip Ends</a:t>
            </a:r>
          </a:p>
          <a:p>
            <a:pPr lvl="1"/>
            <a:r>
              <a:rPr lang="en-US" dirty="0"/>
              <a:t>Estimate from windowed TRANSEARCH</a:t>
            </a:r>
          </a:p>
          <a:p>
            <a:pPr lvl="1"/>
            <a:r>
              <a:rPr lang="en-US" dirty="0" smtClean="0"/>
              <a:t>Match observed </a:t>
            </a:r>
            <a:r>
              <a:rPr lang="en-US" dirty="0"/>
              <a:t>truck </a:t>
            </a:r>
            <a:r>
              <a:rPr lang="en-US" dirty="0" smtClean="0"/>
              <a:t>counts – get splits between </a:t>
            </a:r>
            <a:r>
              <a:rPr lang="en-US" dirty="0" err="1" smtClean="0"/>
              <a:t>EI</a:t>
            </a:r>
            <a:r>
              <a:rPr lang="en-US" dirty="0" smtClean="0"/>
              <a:t>/IE/EE</a:t>
            </a:r>
            <a:endParaRPr lang="en-US" dirty="0" smtClean="0"/>
          </a:p>
          <a:p>
            <a:r>
              <a:rPr lang="en-US" dirty="0" smtClean="0"/>
              <a:t>Apply modeled internal trip end results to all TN counties</a:t>
            </a:r>
          </a:p>
          <a:p>
            <a:pPr lvl="1"/>
            <a:r>
              <a:rPr lang="en-US" dirty="0" smtClean="0"/>
              <a:t>Assess whether model estimates are reasonable</a:t>
            </a:r>
          </a:p>
          <a:p>
            <a:pPr lvl="1"/>
            <a:r>
              <a:rPr lang="en-US" dirty="0" smtClean="0"/>
              <a:t>All work fine – except “secondary and mixed freight”</a:t>
            </a:r>
          </a:p>
          <a:p>
            <a:pPr lvl="1"/>
            <a:r>
              <a:rPr lang="en-US" dirty="0" smtClean="0"/>
              <a:t>Impact of FedEx </a:t>
            </a:r>
            <a:r>
              <a:rPr lang="en-US" dirty="0" smtClean="0"/>
              <a:t>probably causes </a:t>
            </a:r>
            <a:r>
              <a:rPr lang="en-US" dirty="0" smtClean="0"/>
              <a:t>Shelby County to be outlier</a:t>
            </a:r>
            <a:endParaRPr lang="en-US" dirty="0"/>
          </a:p>
          <a:p>
            <a:endParaRPr lang="en-US" dirty="0" smtClean="0"/>
          </a:p>
          <a:p>
            <a:endParaRPr lang="en-US" dirty="0" smtClean="0"/>
          </a:p>
        </p:txBody>
      </p:sp>
    </p:spTree>
    <p:extLst>
      <p:ext uri="{BB962C8B-B14F-4D97-AF65-F5344CB8AC3E}">
        <p14:creationId xmlns:p14="http://schemas.microsoft.com/office/powerpoint/2010/main" val="12756486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a:t>
            </a:r>
            <a:r>
              <a:rPr lang="en-US" dirty="0" smtClean="0"/>
              <a:t>4. </a:t>
            </a:r>
            <a:r>
              <a:rPr lang="en-US" dirty="0">
                <a:solidFill>
                  <a:srgbClr val="FFFFFF"/>
                </a:solidFill>
              </a:rPr>
              <a:t>External Trip </a:t>
            </a:r>
            <a:r>
              <a:rPr lang="en-US" dirty="0" smtClean="0">
                <a:solidFill>
                  <a:srgbClr val="FFFFFF"/>
                </a:solidFill>
              </a:rPr>
              <a:t>Generation Models</a:t>
            </a:r>
            <a:endParaRPr lang="en-US"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05495668"/>
              </p:ext>
            </p:extLst>
          </p:nvPr>
        </p:nvGraphicFramePr>
        <p:xfrm>
          <a:off x="285766" y="1216025"/>
          <a:ext cx="8229600" cy="491013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7D3658A7-9865-4992-B0E6-7E801D7B1546}" type="slidenum">
              <a:rPr lang="en-US" smtClean="0"/>
              <a:pPr/>
              <a:t>13</a:t>
            </a:fld>
            <a:endParaRPr lang="en-US" dirty="0"/>
          </a:p>
        </p:txBody>
      </p:sp>
      <p:sp>
        <p:nvSpPr>
          <p:cNvPr id="3" name="Diamond 2"/>
          <p:cNvSpPr/>
          <p:nvPr/>
        </p:nvSpPr>
        <p:spPr>
          <a:xfrm>
            <a:off x="7644574" y="2577012"/>
            <a:ext cx="183702" cy="202019"/>
          </a:xfrm>
          <a:prstGeom prst="diamon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674655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Internal Model Trip Generation Models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07142262"/>
              </p:ext>
            </p:extLst>
          </p:nvPr>
        </p:nvGraphicFramePr>
        <p:xfrm>
          <a:off x="552892" y="1172689"/>
          <a:ext cx="7949840" cy="2606040"/>
        </p:xfrm>
        <a:graphic>
          <a:graphicData uri="http://schemas.openxmlformats.org/drawingml/2006/table">
            <a:tbl>
              <a:tblPr firstRow="1" bandRow="1">
                <a:tableStyleId>{B301B821-A1FF-4177-AEE7-76D212191A09}</a:tableStyleId>
              </a:tblPr>
              <a:tblGrid>
                <a:gridCol w="4505996"/>
                <a:gridCol w="1721922"/>
                <a:gridCol w="1721922"/>
              </a:tblGrid>
              <a:tr h="370840">
                <a:tc>
                  <a:txBody>
                    <a:bodyPr/>
                    <a:lstStyle/>
                    <a:p>
                      <a:pPr marL="0" marR="0" algn="l" defTabSz="914400" rtl="0" eaLnBrk="1" latinLnBrk="0" hangingPunct="1">
                        <a:spcBef>
                          <a:spcPts val="600"/>
                        </a:spcBef>
                        <a:spcAft>
                          <a:spcPts val="600"/>
                        </a:spcAft>
                        <a:tabLst>
                          <a:tab pos="5943600" algn="r"/>
                        </a:tabLst>
                      </a:pPr>
                      <a:r>
                        <a:rPr lang="en-US" sz="2000" kern="1200" dirty="0" smtClean="0">
                          <a:solidFill>
                            <a:srgbClr val="FFFF00"/>
                          </a:solidFill>
                        </a:rPr>
                        <a:t>Variable</a:t>
                      </a:r>
                      <a:endParaRPr lang="en-US" sz="2000" b="1" kern="1200" dirty="0">
                        <a:solidFill>
                          <a:srgbClr val="FFFF00"/>
                        </a:solidFill>
                        <a:latin typeface="+mn-lt"/>
                        <a:ea typeface="+mn-ea"/>
                        <a:cs typeface="+mn-cs"/>
                      </a:endParaRPr>
                    </a:p>
                  </a:txBody>
                  <a:tcPr marL="19050" marR="19050" marT="0" marB="0" anchor="ctr"/>
                </a:tc>
                <a:tc>
                  <a:txBody>
                    <a:bodyPr/>
                    <a:lstStyle/>
                    <a:p>
                      <a:pPr marL="0" marR="0" algn="ctr" defTabSz="914400" rtl="0" eaLnBrk="1" latinLnBrk="0" hangingPunct="1">
                        <a:spcBef>
                          <a:spcPts val="600"/>
                        </a:spcBef>
                        <a:spcAft>
                          <a:spcPts val="600"/>
                        </a:spcAft>
                        <a:tabLst>
                          <a:tab pos="5943600" algn="r"/>
                        </a:tabLst>
                      </a:pPr>
                      <a:r>
                        <a:rPr lang="en-US" sz="2000" kern="1200" dirty="0" err="1" smtClean="0">
                          <a:solidFill>
                            <a:srgbClr val="FFFF00"/>
                          </a:solidFill>
                        </a:rPr>
                        <a:t>QRFM</a:t>
                      </a:r>
                      <a:r>
                        <a:rPr lang="en-US" sz="2000" kern="1200" dirty="0" smtClean="0">
                          <a:solidFill>
                            <a:srgbClr val="FFFF00"/>
                          </a:solidFill>
                        </a:rPr>
                        <a:t> Heavy Truck Rate</a:t>
                      </a:r>
                      <a:endParaRPr lang="en-US" sz="2000" b="1" kern="1200" dirty="0">
                        <a:solidFill>
                          <a:srgbClr val="FFFF00"/>
                        </a:solidFill>
                        <a:latin typeface="+mn-lt"/>
                        <a:ea typeface="+mn-ea"/>
                        <a:cs typeface="+mn-cs"/>
                      </a:endParaRPr>
                    </a:p>
                  </a:txBody>
                  <a:tcPr marL="19050" marR="19050" marT="0" marB="0"/>
                </a:tc>
                <a:tc>
                  <a:txBody>
                    <a:bodyPr/>
                    <a:lstStyle/>
                    <a:p>
                      <a:pPr marL="0" algn="ctr" defTabSz="914400" rtl="0" eaLnBrk="1" latinLnBrk="0" hangingPunct="1"/>
                      <a:r>
                        <a:rPr lang="en-US" sz="2000" kern="1200" dirty="0" err="1" smtClean="0">
                          <a:solidFill>
                            <a:srgbClr val="FFFF00"/>
                          </a:solidFill>
                        </a:rPr>
                        <a:t>ATRI</a:t>
                      </a:r>
                      <a:r>
                        <a:rPr lang="en-US" sz="2000" kern="1200" dirty="0" smtClean="0">
                          <a:solidFill>
                            <a:srgbClr val="FFFF00"/>
                          </a:solidFill>
                        </a:rPr>
                        <a:t> Heavy</a:t>
                      </a:r>
                      <a:r>
                        <a:rPr lang="en-US" sz="2000" kern="1200" baseline="0" dirty="0" smtClean="0">
                          <a:solidFill>
                            <a:srgbClr val="FFFF00"/>
                          </a:solidFill>
                        </a:rPr>
                        <a:t> Truck Rate</a:t>
                      </a:r>
                      <a:endParaRPr lang="en-US" sz="2000" b="1" kern="1200" dirty="0">
                        <a:solidFill>
                          <a:srgbClr val="FFFF00"/>
                        </a:solidFill>
                        <a:latin typeface="+mn-lt"/>
                        <a:ea typeface="+mn-ea"/>
                        <a:cs typeface="+mn-cs"/>
                      </a:endParaRPr>
                    </a:p>
                  </a:txBody>
                  <a:tcPr/>
                </a:tc>
              </a:tr>
              <a:tr h="370840">
                <a:tc>
                  <a:txBody>
                    <a:bodyPr/>
                    <a:lstStyle/>
                    <a:p>
                      <a:pPr marL="0" marR="0" lvl="0" indent="0" algn="l" defTabSz="914400" rtl="0" eaLnBrk="1" latinLnBrk="0" hangingPunct="1">
                        <a:spcBef>
                          <a:spcPts val="600"/>
                        </a:spcBef>
                        <a:spcAft>
                          <a:spcPts val="600"/>
                        </a:spcAft>
                        <a:buFont typeface="Arial"/>
                        <a:buNone/>
                        <a:tabLst>
                          <a:tab pos="5943600" algn="r"/>
                        </a:tabLst>
                      </a:pPr>
                      <a:r>
                        <a:rPr lang="en-US" sz="2000" kern="1200" dirty="0">
                          <a:solidFill>
                            <a:srgbClr val="002060"/>
                          </a:solidFill>
                        </a:rPr>
                        <a:t>Agriculture, Mining and Construction</a:t>
                      </a:r>
                      <a:endParaRPr lang="en-US" sz="2000" kern="1200" dirty="0">
                        <a:solidFill>
                          <a:srgbClr val="002060"/>
                        </a:solidFill>
                        <a:latin typeface="+mn-lt"/>
                        <a:ea typeface="+mn-ea"/>
                        <a:cs typeface="+mn-cs"/>
                      </a:endParaRPr>
                    </a:p>
                  </a:txBody>
                  <a:tcPr marL="19050" marR="19050" marT="0" marB="0" anchor="ctr"/>
                </a:tc>
                <a:tc>
                  <a:txBody>
                    <a:bodyPr/>
                    <a:lstStyle/>
                    <a:p>
                      <a:pPr marL="0" marR="0" algn="ctr" defTabSz="914400" rtl="0" eaLnBrk="1" latinLnBrk="0" hangingPunct="1">
                        <a:spcBef>
                          <a:spcPts val="600"/>
                        </a:spcBef>
                        <a:spcAft>
                          <a:spcPts val="600"/>
                        </a:spcAft>
                        <a:tabLst>
                          <a:tab pos="5943600" algn="r"/>
                        </a:tabLst>
                      </a:pPr>
                      <a:r>
                        <a:rPr lang="en-US" sz="2000" kern="1200" dirty="0">
                          <a:solidFill>
                            <a:srgbClr val="002060"/>
                          </a:solidFill>
                        </a:rPr>
                        <a:t>0.174</a:t>
                      </a:r>
                      <a:endParaRPr lang="en-US" sz="2000" b="1" kern="1200" dirty="0">
                        <a:solidFill>
                          <a:srgbClr val="002060"/>
                        </a:solidFill>
                        <a:latin typeface="+mn-lt"/>
                        <a:ea typeface="+mn-ea"/>
                        <a:cs typeface="+mn-cs"/>
                      </a:endParaRPr>
                    </a:p>
                  </a:txBody>
                  <a:tcPr marL="19050" marR="19050" marT="0" marB="0" anchor="ctr"/>
                </a:tc>
                <a:tc>
                  <a:txBody>
                    <a:bodyPr/>
                    <a:lstStyle/>
                    <a:p>
                      <a:pPr marL="0" marR="0" algn="ctr" defTabSz="914400" rtl="0" eaLnBrk="1" fontAlgn="b" latinLnBrk="0" hangingPunct="1">
                        <a:spcBef>
                          <a:spcPts val="600"/>
                        </a:spcBef>
                        <a:spcAft>
                          <a:spcPts val="600"/>
                        </a:spcAft>
                        <a:tabLst>
                          <a:tab pos="5943600" algn="r"/>
                        </a:tabLst>
                      </a:pPr>
                      <a:r>
                        <a:rPr lang="en-US" sz="2000" kern="1200" dirty="0" smtClean="0">
                          <a:solidFill>
                            <a:srgbClr val="002060"/>
                          </a:solidFill>
                        </a:rPr>
                        <a:t>0.504</a:t>
                      </a:r>
                      <a:endParaRPr lang="en-US" sz="2000" b="1" kern="1200" dirty="0" smtClean="0">
                        <a:solidFill>
                          <a:srgbClr val="002060"/>
                        </a:solidFill>
                        <a:latin typeface="+mn-lt"/>
                        <a:ea typeface="+mn-ea"/>
                        <a:cs typeface="+mn-cs"/>
                      </a:endParaRPr>
                    </a:p>
                  </a:txBody>
                  <a:tcPr marL="7620" marR="7620" marT="7620" marB="0" anchor="ctr"/>
                </a:tc>
              </a:tr>
              <a:tr h="370840">
                <a:tc>
                  <a:txBody>
                    <a:bodyPr/>
                    <a:lstStyle/>
                    <a:p>
                      <a:pPr marL="0" marR="0" lvl="0" indent="0" algn="l" defTabSz="914400" rtl="0" eaLnBrk="1" latinLnBrk="0" hangingPunct="1">
                        <a:spcBef>
                          <a:spcPts val="600"/>
                        </a:spcBef>
                        <a:spcAft>
                          <a:spcPts val="600"/>
                        </a:spcAft>
                        <a:buFont typeface="Arial"/>
                        <a:buNone/>
                        <a:tabLst>
                          <a:tab pos="5943600" algn="r"/>
                        </a:tabLst>
                      </a:pPr>
                      <a:r>
                        <a:rPr lang="en-US" sz="2000" kern="1200" dirty="0">
                          <a:solidFill>
                            <a:srgbClr val="002060"/>
                          </a:solidFill>
                        </a:rPr>
                        <a:t>Manufacturing, </a:t>
                      </a:r>
                      <a:r>
                        <a:rPr lang="en-US" sz="2000" kern="1200" dirty="0" smtClean="0">
                          <a:solidFill>
                            <a:srgbClr val="002060"/>
                          </a:solidFill>
                        </a:rPr>
                        <a:t>TCU and </a:t>
                      </a:r>
                      <a:r>
                        <a:rPr lang="en-US" sz="2000" kern="1200" dirty="0">
                          <a:solidFill>
                            <a:srgbClr val="002060"/>
                          </a:solidFill>
                        </a:rPr>
                        <a:t>Wholesale Trade</a:t>
                      </a:r>
                      <a:endParaRPr lang="en-US" sz="2000" kern="1200" dirty="0">
                        <a:solidFill>
                          <a:srgbClr val="002060"/>
                        </a:solidFill>
                        <a:latin typeface="+mn-lt"/>
                        <a:ea typeface="+mn-ea"/>
                        <a:cs typeface="+mn-cs"/>
                      </a:endParaRPr>
                    </a:p>
                  </a:txBody>
                  <a:tcPr marL="19050" marR="19050" marT="0" marB="0" anchor="ctr"/>
                </a:tc>
                <a:tc>
                  <a:txBody>
                    <a:bodyPr/>
                    <a:lstStyle/>
                    <a:p>
                      <a:pPr marL="0" marR="0" algn="ctr" defTabSz="914400" rtl="0" eaLnBrk="1" latinLnBrk="0" hangingPunct="1">
                        <a:spcBef>
                          <a:spcPts val="600"/>
                        </a:spcBef>
                        <a:spcAft>
                          <a:spcPts val="600"/>
                        </a:spcAft>
                        <a:tabLst>
                          <a:tab pos="5943600" algn="r"/>
                        </a:tabLst>
                      </a:pPr>
                      <a:r>
                        <a:rPr lang="en-US" sz="2000" kern="1200" dirty="0">
                          <a:solidFill>
                            <a:srgbClr val="002060"/>
                          </a:solidFill>
                        </a:rPr>
                        <a:t>0.104</a:t>
                      </a:r>
                      <a:endParaRPr lang="en-US" sz="2000" b="1" kern="1200" dirty="0">
                        <a:solidFill>
                          <a:srgbClr val="002060"/>
                        </a:solidFill>
                        <a:latin typeface="+mn-lt"/>
                        <a:ea typeface="+mn-ea"/>
                        <a:cs typeface="+mn-cs"/>
                      </a:endParaRPr>
                    </a:p>
                  </a:txBody>
                  <a:tcPr marL="19050" marR="19050" marT="0" marB="0" anchor="ctr"/>
                </a:tc>
                <a:tc>
                  <a:txBody>
                    <a:bodyPr/>
                    <a:lstStyle/>
                    <a:p>
                      <a:pPr marL="0" marR="0" algn="ctr" defTabSz="914400" rtl="0" eaLnBrk="1" fontAlgn="b" latinLnBrk="0" hangingPunct="1">
                        <a:spcBef>
                          <a:spcPts val="600"/>
                        </a:spcBef>
                        <a:spcAft>
                          <a:spcPts val="600"/>
                        </a:spcAft>
                        <a:tabLst>
                          <a:tab pos="5943600" algn="r"/>
                        </a:tabLst>
                      </a:pPr>
                      <a:r>
                        <a:rPr lang="en-US" sz="2000" kern="1200" dirty="0" smtClean="0">
                          <a:solidFill>
                            <a:srgbClr val="002060"/>
                          </a:solidFill>
                        </a:rPr>
                        <a:t>0.942</a:t>
                      </a:r>
                      <a:endParaRPr lang="en-US" sz="2000" b="1" kern="1200" dirty="0" smtClean="0">
                        <a:solidFill>
                          <a:srgbClr val="002060"/>
                        </a:solidFill>
                        <a:latin typeface="+mn-lt"/>
                        <a:ea typeface="+mn-ea"/>
                        <a:cs typeface="+mn-cs"/>
                      </a:endParaRPr>
                    </a:p>
                  </a:txBody>
                  <a:tcPr marL="7620" marR="7620" marT="7620" marB="0" anchor="ctr"/>
                </a:tc>
              </a:tr>
              <a:tr h="370840">
                <a:tc>
                  <a:txBody>
                    <a:bodyPr/>
                    <a:lstStyle/>
                    <a:p>
                      <a:pPr marL="0" marR="0" lvl="0" indent="0" algn="l" defTabSz="914400" rtl="0" eaLnBrk="1" latinLnBrk="0" hangingPunct="1">
                        <a:spcBef>
                          <a:spcPts val="600"/>
                        </a:spcBef>
                        <a:spcAft>
                          <a:spcPts val="600"/>
                        </a:spcAft>
                        <a:buFont typeface="Arial"/>
                        <a:buNone/>
                        <a:tabLst>
                          <a:tab pos="5943600" algn="r"/>
                        </a:tabLst>
                      </a:pPr>
                      <a:r>
                        <a:rPr lang="en-US" sz="2000" kern="1200" dirty="0">
                          <a:solidFill>
                            <a:srgbClr val="002060"/>
                          </a:solidFill>
                        </a:rPr>
                        <a:t>Retail Trade</a:t>
                      </a:r>
                      <a:endParaRPr lang="en-US" sz="2000" kern="1200" dirty="0">
                        <a:solidFill>
                          <a:srgbClr val="002060"/>
                        </a:solidFill>
                        <a:latin typeface="+mn-lt"/>
                        <a:ea typeface="+mn-ea"/>
                        <a:cs typeface="+mn-cs"/>
                      </a:endParaRPr>
                    </a:p>
                  </a:txBody>
                  <a:tcPr marL="19050" marR="19050" marT="0" marB="0" anchor="ctr"/>
                </a:tc>
                <a:tc>
                  <a:txBody>
                    <a:bodyPr/>
                    <a:lstStyle/>
                    <a:p>
                      <a:pPr marL="0" marR="0" algn="ctr" defTabSz="914400" rtl="0" eaLnBrk="1" latinLnBrk="0" hangingPunct="1">
                        <a:spcBef>
                          <a:spcPts val="600"/>
                        </a:spcBef>
                        <a:spcAft>
                          <a:spcPts val="600"/>
                        </a:spcAft>
                        <a:tabLst>
                          <a:tab pos="5943600" algn="r"/>
                        </a:tabLst>
                      </a:pPr>
                      <a:r>
                        <a:rPr lang="en-US" sz="2000" kern="1200" dirty="0">
                          <a:solidFill>
                            <a:srgbClr val="002060"/>
                          </a:solidFill>
                        </a:rPr>
                        <a:t>0.065</a:t>
                      </a:r>
                      <a:endParaRPr lang="en-US" sz="2000" b="1" kern="1200" dirty="0">
                        <a:solidFill>
                          <a:srgbClr val="002060"/>
                        </a:solidFill>
                        <a:latin typeface="+mn-lt"/>
                        <a:ea typeface="+mn-ea"/>
                        <a:cs typeface="+mn-cs"/>
                      </a:endParaRPr>
                    </a:p>
                  </a:txBody>
                  <a:tcPr marL="19050" marR="19050" marT="0" marB="0" anchor="ctr"/>
                </a:tc>
                <a:tc>
                  <a:txBody>
                    <a:bodyPr/>
                    <a:lstStyle/>
                    <a:p>
                      <a:pPr marL="0" marR="0" algn="ctr" defTabSz="914400" rtl="0" eaLnBrk="1" fontAlgn="b" latinLnBrk="0" hangingPunct="1">
                        <a:spcBef>
                          <a:spcPts val="600"/>
                        </a:spcBef>
                        <a:spcAft>
                          <a:spcPts val="600"/>
                        </a:spcAft>
                        <a:tabLst>
                          <a:tab pos="5943600" algn="r"/>
                        </a:tabLst>
                      </a:pPr>
                      <a:r>
                        <a:rPr lang="en-US" sz="2000" kern="1200" dirty="0" smtClean="0">
                          <a:solidFill>
                            <a:srgbClr val="002060"/>
                          </a:solidFill>
                        </a:rPr>
                        <a:t>0.784</a:t>
                      </a:r>
                      <a:endParaRPr lang="en-US" sz="2000" b="1" kern="1200" dirty="0" smtClean="0">
                        <a:solidFill>
                          <a:srgbClr val="002060"/>
                        </a:solidFill>
                        <a:latin typeface="+mn-lt"/>
                        <a:ea typeface="+mn-ea"/>
                        <a:cs typeface="+mn-cs"/>
                      </a:endParaRPr>
                    </a:p>
                  </a:txBody>
                  <a:tcPr marL="7620" marR="7620" marT="7620" marB="0" anchor="ctr"/>
                </a:tc>
              </a:tr>
              <a:tr h="370840">
                <a:tc>
                  <a:txBody>
                    <a:bodyPr/>
                    <a:lstStyle/>
                    <a:p>
                      <a:pPr marL="0" marR="0" lvl="0" indent="0" algn="l" defTabSz="914400" rtl="0" eaLnBrk="1" latinLnBrk="0" hangingPunct="1">
                        <a:spcBef>
                          <a:spcPts val="600"/>
                        </a:spcBef>
                        <a:spcAft>
                          <a:spcPts val="600"/>
                        </a:spcAft>
                        <a:buFont typeface="Arial"/>
                        <a:buNone/>
                        <a:tabLst>
                          <a:tab pos="5943600" algn="r"/>
                        </a:tabLst>
                      </a:pPr>
                      <a:r>
                        <a:rPr lang="en-US" sz="2000" kern="1200" dirty="0">
                          <a:solidFill>
                            <a:srgbClr val="002060"/>
                          </a:solidFill>
                        </a:rPr>
                        <a:t>Office and Services</a:t>
                      </a:r>
                      <a:endParaRPr lang="en-US" sz="2000" kern="1200" dirty="0">
                        <a:solidFill>
                          <a:srgbClr val="002060"/>
                        </a:solidFill>
                        <a:latin typeface="+mn-lt"/>
                        <a:ea typeface="+mn-ea"/>
                        <a:cs typeface="+mn-cs"/>
                      </a:endParaRPr>
                    </a:p>
                  </a:txBody>
                  <a:tcPr marL="19050" marR="19050" marT="0" marB="0" anchor="ctr"/>
                </a:tc>
                <a:tc>
                  <a:txBody>
                    <a:bodyPr/>
                    <a:lstStyle/>
                    <a:p>
                      <a:pPr marL="0" marR="0" algn="ctr" defTabSz="914400" rtl="0" eaLnBrk="1" latinLnBrk="0" hangingPunct="1">
                        <a:spcBef>
                          <a:spcPts val="600"/>
                        </a:spcBef>
                        <a:spcAft>
                          <a:spcPts val="600"/>
                        </a:spcAft>
                        <a:tabLst>
                          <a:tab pos="5943600" algn="r"/>
                        </a:tabLst>
                      </a:pPr>
                      <a:r>
                        <a:rPr lang="en-US" sz="2000" kern="1200" dirty="0">
                          <a:solidFill>
                            <a:srgbClr val="002060"/>
                          </a:solidFill>
                        </a:rPr>
                        <a:t>0.009</a:t>
                      </a:r>
                      <a:endParaRPr lang="en-US" sz="2000" b="1" kern="1200" dirty="0">
                        <a:solidFill>
                          <a:srgbClr val="002060"/>
                        </a:solidFill>
                        <a:latin typeface="+mn-lt"/>
                        <a:ea typeface="+mn-ea"/>
                        <a:cs typeface="+mn-cs"/>
                      </a:endParaRPr>
                    </a:p>
                  </a:txBody>
                  <a:tcPr marL="19050" marR="19050" marT="0" marB="0" anchor="ctr"/>
                </a:tc>
                <a:tc>
                  <a:txBody>
                    <a:bodyPr/>
                    <a:lstStyle/>
                    <a:p>
                      <a:pPr marL="0" marR="0" algn="ctr" defTabSz="914400" rtl="0" eaLnBrk="1" latinLnBrk="0" hangingPunct="1">
                        <a:spcBef>
                          <a:spcPts val="600"/>
                        </a:spcBef>
                        <a:spcAft>
                          <a:spcPts val="600"/>
                        </a:spcAft>
                        <a:tabLst>
                          <a:tab pos="5943600" algn="r"/>
                        </a:tabLst>
                      </a:pPr>
                      <a:r>
                        <a:rPr lang="en-US" sz="2000" kern="1200" dirty="0" smtClean="0">
                          <a:solidFill>
                            <a:srgbClr val="002060"/>
                          </a:solidFill>
                        </a:rPr>
                        <a:t>0.0001</a:t>
                      </a:r>
                      <a:endParaRPr lang="en-US" sz="2000" b="1" kern="1200" dirty="0">
                        <a:solidFill>
                          <a:srgbClr val="002060"/>
                        </a:solidFill>
                        <a:latin typeface="+mn-lt"/>
                        <a:ea typeface="+mn-ea"/>
                        <a:cs typeface="+mn-cs"/>
                      </a:endParaRPr>
                    </a:p>
                  </a:txBody>
                  <a:tcPr anchor="ctr"/>
                </a:tc>
              </a:tr>
              <a:tr h="370840">
                <a:tc>
                  <a:txBody>
                    <a:bodyPr/>
                    <a:lstStyle/>
                    <a:p>
                      <a:pPr marL="0" marR="0" algn="l" defTabSz="914400" rtl="0" eaLnBrk="1" latinLnBrk="0" hangingPunct="1">
                        <a:spcBef>
                          <a:spcPts val="600"/>
                        </a:spcBef>
                        <a:spcAft>
                          <a:spcPts val="600"/>
                        </a:spcAft>
                        <a:tabLst>
                          <a:tab pos="5943600" algn="r"/>
                        </a:tabLst>
                      </a:pPr>
                      <a:r>
                        <a:rPr lang="en-US" sz="2000" kern="1200" dirty="0">
                          <a:solidFill>
                            <a:srgbClr val="002060"/>
                          </a:solidFill>
                        </a:rPr>
                        <a:t>Households</a:t>
                      </a:r>
                      <a:endParaRPr lang="en-US" sz="2000" kern="1200" dirty="0">
                        <a:solidFill>
                          <a:srgbClr val="002060"/>
                        </a:solidFill>
                        <a:latin typeface="+mn-lt"/>
                        <a:ea typeface="+mn-ea"/>
                        <a:cs typeface="+mn-cs"/>
                      </a:endParaRPr>
                    </a:p>
                  </a:txBody>
                  <a:tcPr marL="19050" marR="19050" marT="0" marB="0" anchor="ctr"/>
                </a:tc>
                <a:tc>
                  <a:txBody>
                    <a:bodyPr/>
                    <a:lstStyle/>
                    <a:p>
                      <a:pPr marL="0" marR="0" algn="ctr" defTabSz="914400" rtl="0" eaLnBrk="1" latinLnBrk="0" hangingPunct="1">
                        <a:spcBef>
                          <a:spcPts val="600"/>
                        </a:spcBef>
                        <a:spcAft>
                          <a:spcPts val="600"/>
                        </a:spcAft>
                        <a:tabLst>
                          <a:tab pos="5943600" algn="r"/>
                        </a:tabLst>
                      </a:pPr>
                      <a:r>
                        <a:rPr lang="en-US" sz="2000" kern="1200" dirty="0">
                          <a:solidFill>
                            <a:srgbClr val="002060"/>
                          </a:solidFill>
                        </a:rPr>
                        <a:t>0.038</a:t>
                      </a:r>
                      <a:endParaRPr lang="en-US" sz="2000" b="1" kern="1200" dirty="0">
                        <a:solidFill>
                          <a:srgbClr val="002060"/>
                        </a:solidFill>
                        <a:latin typeface="+mn-lt"/>
                        <a:ea typeface="+mn-ea"/>
                        <a:cs typeface="+mn-cs"/>
                      </a:endParaRPr>
                    </a:p>
                  </a:txBody>
                  <a:tcPr marL="19050" marR="19050" marT="0" marB="0" anchor="ctr"/>
                </a:tc>
                <a:tc>
                  <a:txBody>
                    <a:bodyPr/>
                    <a:lstStyle/>
                    <a:p>
                      <a:pPr marL="0" marR="0" algn="ctr" defTabSz="914400" rtl="0" eaLnBrk="1" latinLnBrk="0" hangingPunct="1">
                        <a:spcBef>
                          <a:spcPts val="600"/>
                        </a:spcBef>
                        <a:spcAft>
                          <a:spcPts val="600"/>
                        </a:spcAft>
                        <a:tabLst>
                          <a:tab pos="5943600" algn="r"/>
                        </a:tabLst>
                      </a:pPr>
                      <a:r>
                        <a:rPr lang="en-US" sz="2000" kern="1200" dirty="0" smtClean="0">
                          <a:solidFill>
                            <a:srgbClr val="002060"/>
                          </a:solidFill>
                        </a:rPr>
                        <a:t>0.0001</a:t>
                      </a:r>
                      <a:endParaRPr lang="en-US" sz="2000" b="1" kern="1200" dirty="0">
                        <a:solidFill>
                          <a:srgbClr val="002060"/>
                        </a:solidFill>
                        <a:latin typeface="+mn-lt"/>
                        <a:ea typeface="+mn-ea"/>
                        <a:cs typeface="+mn-cs"/>
                      </a:endParaRPr>
                    </a:p>
                  </a:txBody>
                  <a:tcPr anchor="ctr"/>
                </a:tc>
              </a:tr>
            </a:tbl>
          </a:graphicData>
        </a:graphic>
      </p:graphicFrame>
      <p:sp>
        <p:nvSpPr>
          <p:cNvPr id="4" name="Slide Number Placeholder 3"/>
          <p:cNvSpPr>
            <a:spLocks noGrp="1"/>
          </p:cNvSpPr>
          <p:nvPr>
            <p:ph type="sldNum" sz="quarter" idx="12"/>
          </p:nvPr>
        </p:nvSpPr>
        <p:spPr/>
        <p:txBody>
          <a:bodyPr/>
          <a:lstStyle/>
          <a:p>
            <a:fld id="{7D3658A7-9865-4992-B0E6-7E801D7B1546}" type="slidenum">
              <a:rPr lang="en-US" smtClean="0"/>
              <a:pPr/>
              <a:t>14</a:t>
            </a:fld>
            <a:endParaRPr lang="en-US" dirty="0"/>
          </a:p>
        </p:txBody>
      </p:sp>
      <p:graphicFrame>
        <p:nvGraphicFramePr>
          <p:cNvPr id="5" name="Content Placeholder 5"/>
          <p:cNvGraphicFramePr>
            <a:graphicFrameLocks/>
          </p:cNvGraphicFramePr>
          <p:nvPr>
            <p:extLst>
              <p:ext uri="{D42A27DB-BD31-4B8C-83A1-F6EECF244321}">
                <p14:modId xmlns:p14="http://schemas.microsoft.com/office/powerpoint/2010/main" val="938700563"/>
              </p:ext>
            </p:extLst>
          </p:nvPr>
        </p:nvGraphicFramePr>
        <p:xfrm>
          <a:off x="552892" y="4082500"/>
          <a:ext cx="7949841" cy="2463800"/>
        </p:xfrm>
        <a:graphic>
          <a:graphicData uri="http://schemas.openxmlformats.org/drawingml/2006/table">
            <a:tbl>
              <a:tblPr firstRow="1" bandRow="1">
                <a:tableStyleId>{B301B821-A1FF-4177-AEE7-76D212191A09}</a:tableStyleId>
              </a:tblPr>
              <a:tblGrid>
                <a:gridCol w="4433838"/>
                <a:gridCol w="1172001"/>
                <a:gridCol w="1172001"/>
                <a:gridCol w="1172001"/>
              </a:tblGrid>
              <a:tr h="370840">
                <a:tc>
                  <a:txBody>
                    <a:bodyPr/>
                    <a:lstStyle/>
                    <a:p>
                      <a:pPr marL="0" marR="0" algn="l" defTabSz="914400" rtl="0" eaLnBrk="1" latinLnBrk="0" hangingPunct="1">
                        <a:spcBef>
                          <a:spcPts val="600"/>
                        </a:spcBef>
                        <a:spcAft>
                          <a:spcPts val="600"/>
                        </a:spcAft>
                        <a:tabLst>
                          <a:tab pos="5943600" algn="r"/>
                        </a:tabLst>
                      </a:pPr>
                      <a:r>
                        <a:rPr lang="en-US" sz="2000" b="1" kern="1200" dirty="0" smtClean="0">
                          <a:solidFill>
                            <a:srgbClr val="FFFF00"/>
                          </a:solidFill>
                        </a:rPr>
                        <a:t>Employment Categories – </a:t>
                      </a:r>
                      <a:br>
                        <a:rPr lang="en-US" sz="2000" b="1" kern="1200" dirty="0" smtClean="0">
                          <a:solidFill>
                            <a:srgbClr val="FFFF00"/>
                          </a:solidFill>
                        </a:rPr>
                      </a:br>
                      <a:r>
                        <a:rPr lang="en-US" sz="2000" b="1" kern="1200" dirty="0" smtClean="0">
                          <a:solidFill>
                            <a:srgbClr val="FFFF00"/>
                          </a:solidFill>
                        </a:rPr>
                        <a:t>Scaled</a:t>
                      </a:r>
                      <a:r>
                        <a:rPr lang="en-US" sz="2000" b="1" kern="1200" baseline="0" dirty="0" smtClean="0">
                          <a:solidFill>
                            <a:srgbClr val="FFFF00"/>
                          </a:solidFill>
                        </a:rPr>
                        <a:t> Rates</a:t>
                      </a:r>
                      <a:endParaRPr lang="en-US" sz="2000" b="1" kern="1200" dirty="0">
                        <a:solidFill>
                          <a:srgbClr val="FFFF00"/>
                        </a:solidFill>
                        <a:latin typeface="+mn-lt"/>
                        <a:ea typeface="+mn-ea"/>
                        <a:cs typeface="+mn-cs"/>
                      </a:endParaRPr>
                    </a:p>
                  </a:txBody>
                  <a:tcPr marL="19050" marR="19050" marT="0" marB="0" anchor="ctr"/>
                </a:tc>
                <a:tc>
                  <a:txBody>
                    <a:bodyPr/>
                    <a:lstStyle/>
                    <a:p>
                      <a:pPr marL="0" marR="0" algn="ctr" defTabSz="914400" rtl="0" eaLnBrk="1" latinLnBrk="0" hangingPunct="1">
                        <a:spcBef>
                          <a:spcPts val="600"/>
                        </a:spcBef>
                        <a:spcAft>
                          <a:spcPts val="600"/>
                        </a:spcAft>
                        <a:tabLst>
                          <a:tab pos="5943600" algn="r"/>
                        </a:tabLst>
                      </a:pPr>
                      <a:r>
                        <a:rPr lang="en-US" sz="2000" b="1" kern="1200" dirty="0" smtClean="0">
                          <a:solidFill>
                            <a:srgbClr val="FFFF00"/>
                          </a:solidFill>
                        </a:rPr>
                        <a:t>Light</a:t>
                      </a:r>
                      <a:r>
                        <a:rPr lang="en-US" sz="2000" b="1" kern="1200" dirty="0">
                          <a:solidFill>
                            <a:srgbClr val="FFFF00"/>
                          </a:solidFill>
                          <a:latin typeface="+mn-lt"/>
                          <a:ea typeface="+mn-ea"/>
                          <a:cs typeface="+mn-cs"/>
                        </a:rPr>
                        <a:t/>
                      </a:r>
                      <a:br>
                        <a:rPr lang="en-US" sz="2000" b="1" kern="1200" dirty="0">
                          <a:solidFill>
                            <a:srgbClr val="FFFF00"/>
                          </a:solidFill>
                          <a:latin typeface="+mn-lt"/>
                          <a:ea typeface="+mn-ea"/>
                          <a:cs typeface="+mn-cs"/>
                        </a:rPr>
                      </a:br>
                      <a:r>
                        <a:rPr lang="en-US" sz="2000" b="1" kern="1200" dirty="0" smtClean="0">
                          <a:solidFill>
                            <a:srgbClr val="FFFF00"/>
                          </a:solidFill>
                          <a:latin typeface="+mn-lt"/>
                          <a:ea typeface="+mn-ea"/>
                          <a:cs typeface="+mn-cs"/>
                        </a:rPr>
                        <a:t>Trucks</a:t>
                      </a:r>
                      <a:endParaRPr lang="en-US" sz="2000" b="1" kern="1200" dirty="0" smtClean="0">
                        <a:solidFill>
                          <a:srgbClr val="FFFF00"/>
                        </a:solidFill>
                      </a:endParaRPr>
                    </a:p>
                  </a:txBody>
                  <a:tcPr marL="19050" marR="19050" marT="0" marB="0"/>
                </a:tc>
                <a:tc>
                  <a:txBody>
                    <a:bodyPr/>
                    <a:lstStyle/>
                    <a:p>
                      <a:pPr marL="0" marR="0" algn="ctr" defTabSz="914400" rtl="0" eaLnBrk="1" latinLnBrk="0" hangingPunct="1">
                        <a:spcBef>
                          <a:spcPts val="600"/>
                        </a:spcBef>
                        <a:spcAft>
                          <a:spcPts val="600"/>
                        </a:spcAft>
                        <a:tabLst>
                          <a:tab pos="5943600" algn="r"/>
                        </a:tabLst>
                      </a:pPr>
                      <a:r>
                        <a:rPr lang="en-US" sz="2000" b="1" kern="1200" dirty="0" smtClean="0">
                          <a:solidFill>
                            <a:srgbClr val="FFFF00"/>
                          </a:solidFill>
                        </a:rPr>
                        <a:t>Medium</a:t>
                      </a:r>
                      <a:br>
                        <a:rPr lang="en-US" sz="2000" b="1" kern="1200" dirty="0" smtClean="0">
                          <a:solidFill>
                            <a:srgbClr val="FFFF00"/>
                          </a:solidFill>
                        </a:rPr>
                      </a:br>
                      <a:r>
                        <a:rPr lang="en-US" sz="2000" b="1" kern="1200" dirty="0" smtClean="0">
                          <a:solidFill>
                            <a:srgbClr val="FFFF00"/>
                          </a:solidFill>
                        </a:rPr>
                        <a:t>Trucks</a:t>
                      </a:r>
                      <a:endParaRPr lang="en-US" sz="2000" b="1" kern="1200" dirty="0">
                        <a:solidFill>
                          <a:srgbClr val="FFFF00"/>
                        </a:solidFill>
                        <a:latin typeface="+mn-lt"/>
                        <a:ea typeface="+mn-ea"/>
                        <a:cs typeface="+mn-cs"/>
                      </a:endParaRPr>
                    </a:p>
                  </a:txBody>
                  <a:tcPr marL="19050" marR="19050" marT="0" marB="0"/>
                </a:tc>
                <a:tc>
                  <a:txBody>
                    <a:bodyPr/>
                    <a:lstStyle/>
                    <a:p>
                      <a:pPr marL="0" marR="0" algn="ctr" defTabSz="914400" rtl="0" eaLnBrk="1" latinLnBrk="0" hangingPunct="1">
                        <a:spcBef>
                          <a:spcPts val="600"/>
                        </a:spcBef>
                        <a:spcAft>
                          <a:spcPts val="600"/>
                        </a:spcAft>
                        <a:tabLst>
                          <a:tab pos="5943600" algn="r"/>
                        </a:tabLst>
                      </a:pPr>
                      <a:r>
                        <a:rPr lang="en-US" sz="2000" b="1" kern="1200" dirty="0" smtClean="0">
                          <a:solidFill>
                            <a:srgbClr val="FFFF00"/>
                          </a:solidFill>
                        </a:rPr>
                        <a:t>Heavy</a:t>
                      </a:r>
                      <a:br>
                        <a:rPr lang="en-US" sz="2000" b="1" kern="1200" dirty="0" smtClean="0">
                          <a:solidFill>
                            <a:srgbClr val="FFFF00"/>
                          </a:solidFill>
                        </a:rPr>
                      </a:br>
                      <a:r>
                        <a:rPr lang="en-US" sz="2000" b="1" kern="1200" dirty="0" smtClean="0">
                          <a:solidFill>
                            <a:srgbClr val="FFFF00"/>
                          </a:solidFill>
                        </a:rPr>
                        <a:t>Trucks</a:t>
                      </a:r>
                      <a:endParaRPr lang="en-US" sz="2000" b="1" kern="1200" dirty="0">
                        <a:solidFill>
                          <a:srgbClr val="FFFF00"/>
                        </a:solidFill>
                        <a:latin typeface="+mn-lt"/>
                        <a:ea typeface="+mn-ea"/>
                        <a:cs typeface="+mn-cs"/>
                      </a:endParaRPr>
                    </a:p>
                  </a:txBody>
                  <a:tcPr marL="19050" marR="19050" marT="0" marB="0"/>
                </a:tc>
              </a:tr>
              <a:tr h="370840">
                <a:tc>
                  <a:txBody>
                    <a:bodyPr/>
                    <a:lstStyle/>
                    <a:p>
                      <a:pPr marL="0" marR="0" lvl="0" indent="0" algn="l" defTabSz="914400" rtl="0" eaLnBrk="1" latinLnBrk="0" hangingPunct="1">
                        <a:spcBef>
                          <a:spcPts val="600"/>
                        </a:spcBef>
                        <a:spcAft>
                          <a:spcPts val="600"/>
                        </a:spcAft>
                        <a:buFont typeface="Arial"/>
                        <a:buNone/>
                        <a:tabLst>
                          <a:tab pos="5943600" algn="r"/>
                        </a:tabLst>
                      </a:pPr>
                      <a:r>
                        <a:rPr lang="en-US" sz="2000" kern="1200" dirty="0">
                          <a:solidFill>
                            <a:srgbClr val="002060"/>
                          </a:solidFill>
                        </a:rPr>
                        <a:t>Agriculture, Mining and Construction</a:t>
                      </a:r>
                      <a:endParaRPr lang="en-US" sz="2000" kern="1200" dirty="0">
                        <a:solidFill>
                          <a:srgbClr val="002060"/>
                        </a:solidFill>
                        <a:latin typeface="+mn-lt"/>
                        <a:ea typeface="+mn-ea"/>
                        <a:cs typeface="+mn-cs"/>
                      </a:endParaRPr>
                    </a:p>
                  </a:txBody>
                  <a:tcPr marL="19050" marR="19050" marT="0" marB="0" anchor="ctr"/>
                </a:tc>
                <a:tc>
                  <a:txBody>
                    <a:bodyPr/>
                    <a:lstStyle/>
                    <a:p>
                      <a:pPr marL="0" marR="0" algn="r" defTabSz="914400" rtl="0" eaLnBrk="1" fontAlgn="b" latinLnBrk="0" hangingPunct="1">
                        <a:spcBef>
                          <a:spcPts val="600"/>
                        </a:spcBef>
                        <a:spcAft>
                          <a:spcPts val="600"/>
                        </a:spcAft>
                        <a:tabLst>
                          <a:tab pos="5943600" algn="r"/>
                        </a:tabLst>
                      </a:pPr>
                      <a:r>
                        <a:rPr lang="en-US" sz="2000" b="0" kern="1200" dirty="0" smtClean="0">
                          <a:solidFill>
                            <a:srgbClr val="002060"/>
                          </a:solidFill>
                          <a:latin typeface="+mn-lt"/>
                          <a:ea typeface="+mn-ea"/>
                          <a:cs typeface="+mn-cs"/>
                        </a:rPr>
                        <a:t> 3.215</a:t>
                      </a:r>
                      <a:endParaRPr lang="en-US" sz="2000" b="0" kern="1200" dirty="0">
                        <a:solidFill>
                          <a:srgbClr val="002060"/>
                        </a:solidFill>
                        <a:latin typeface="+mn-lt"/>
                        <a:ea typeface="+mn-ea"/>
                        <a:cs typeface="+mn-cs"/>
                      </a:endParaRPr>
                    </a:p>
                  </a:txBody>
                  <a:tcPr marL="0" marR="182880" marT="0" marB="0" anchor="ctr"/>
                </a:tc>
                <a:tc>
                  <a:txBody>
                    <a:bodyPr/>
                    <a:lstStyle/>
                    <a:p>
                      <a:pPr marL="0" marR="0" algn="r" defTabSz="914400" rtl="0" eaLnBrk="1" fontAlgn="b" latinLnBrk="0" hangingPunct="1">
                        <a:spcBef>
                          <a:spcPts val="600"/>
                        </a:spcBef>
                        <a:spcAft>
                          <a:spcPts val="600"/>
                        </a:spcAft>
                        <a:tabLst>
                          <a:tab pos="5943600" algn="r"/>
                        </a:tabLst>
                      </a:pPr>
                      <a:r>
                        <a:rPr lang="en-US" sz="2000" b="0" kern="1200" dirty="0" smtClean="0">
                          <a:solidFill>
                            <a:srgbClr val="002060"/>
                          </a:solidFill>
                          <a:latin typeface="+mn-lt"/>
                          <a:ea typeface="+mn-ea"/>
                          <a:cs typeface="+mn-cs"/>
                        </a:rPr>
                        <a:t>0.837</a:t>
                      </a:r>
                      <a:endParaRPr lang="en-US" sz="2000" b="0" kern="1200" dirty="0">
                        <a:solidFill>
                          <a:srgbClr val="002060"/>
                        </a:solidFill>
                        <a:latin typeface="+mn-lt"/>
                        <a:ea typeface="+mn-ea"/>
                        <a:cs typeface="+mn-cs"/>
                      </a:endParaRPr>
                    </a:p>
                  </a:txBody>
                  <a:tcPr marL="0" marR="182880" marT="0" marB="0" anchor="ctr"/>
                </a:tc>
                <a:tc>
                  <a:txBody>
                    <a:bodyPr/>
                    <a:lstStyle/>
                    <a:p>
                      <a:pPr marL="0" marR="0" algn="r" defTabSz="914400" rtl="0" eaLnBrk="1" fontAlgn="b" latinLnBrk="0" hangingPunct="1">
                        <a:spcBef>
                          <a:spcPts val="600"/>
                        </a:spcBef>
                        <a:spcAft>
                          <a:spcPts val="600"/>
                        </a:spcAft>
                        <a:tabLst>
                          <a:tab pos="5943600" algn="r"/>
                        </a:tabLst>
                      </a:pPr>
                      <a:r>
                        <a:rPr lang="en-US" sz="2000" b="0" kern="1200" dirty="0" smtClean="0">
                          <a:solidFill>
                            <a:srgbClr val="002060"/>
                          </a:solidFill>
                          <a:latin typeface="+mn-lt"/>
                          <a:ea typeface="+mn-ea"/>
                          <a:cs typeface="+mn-cs"/>
                        </a:rPr>
                        <a:t>0.504</a:t>
                      </a:r>
                    </a:p>
                  </a:txBody>
                  <a:tcPr marL="0" marR="182880" marT="0" marB="0" anchor="ctr"/>
                </a:tc>
              </a:tr>
              <a:tr h="370840">
                <a:tc>
                  <a:txBody>
                    <a:bodyPr/>
                    <a:lstStyle/>
                    <a:p>
                      <a:pPr marL="0" marR="0" lvl="0" indent="0" algn="l" defTabSz="914400" rtl="0" eaLnBrk="1" latinLnBrk="0" hangingPunct="1">
                        <a:spcBef>
                          <a:spcPts val="600"/>
                        </a:spcBef>
                        <a:spcAft>
                          <a:spcPts val="600"/>
                        </a:spcAft>
                        <a:buFont typeface="Arial"/>
                        <a:buNone/>
                        <a:tabLst>
                          <a:tab pos="5943600" algn="r"/>
                        </a:tabLst>
                      </a:pPr>
                      <a:r>
                        <a:rPr lang="en-US" sz="2000" kern="1200" dirty="0">
                          <a:solidFill>
                            <a:srgbClr val="002060"/>
                          </a:solidFill>
                        </a:rPr>
                        <a:t>Manufacturing, </a:t>
                      </a:r>
                      <a:r>
                        <a:rPr lang="en-US" sz="2000" kern="1200" dirty="0" smtClean="0">
                          <a:solidFill>
                            <a:srgbClr val="002060"/>
                          </a:solidFill>
                        </a:rPr>
                        <a:t>TCU and </a:t>
                      </a:r>
                      <a:r>
                        <a:rPr lang="en-US" sz="2000" kern="1200" dirty="0">
                          <a:solidFill>
                            <a:srgbClr val="002060"/>
                          </a:solidFill>
                        </a:rPr>
                        <a:t>Wholesale Trade</a:t>
                      </a:r>
                      <a:endParaRPr lang="en-US" sz="2000" kern="1200" dirty="0">
                        <a:solidFill>
                          <a:srgbClr val="002060"/>
                        </a:solidFill>
                        <a:latin typeface="+mn-lt"/>
                        <a:ea typeface="+mn-ea"/>
                        <a:cs typeface="+mn-cs"/>
                      </a:endParaRPr>
                    </a:p>
                  </a:txBody>
                  <a:tcPr marL="19050" marR="19050" marT="0" marB="0" anchor="ctr"/>
                </a:tc>
                <a:tc>
                  <a:txBody>
                    <a:bodyPr/>
                    <a:lstStyle/>
                    <a:p>
                      <a:pPr marL="0" marR="0" algn="r" defTabSz="914400" rtl="0" eaLnBrk="1" fontAlgn="b" latinLnBrk="0" hangingPunct="1">
                        <a:spcBef>
                          <a:spcPts val="600"/>
                        </a:spcBef>
                        <a:spcAft>
                          <a:spcPts val="600"/>
                        </a:spcAft>
                        <a:tabLst>
                          <a:tab pos="5943600" algn="r"/>
                        </a:tabLst>
                      </a:pPr>
                      <a:r>
                        <a:rPr lang="en-US" sz="2000" b="0" kern="1200" dirty="0" smtClean="0">
                          <a:solidFill>
                            <a:srgbClr val="002060"/>
                          </a:solidFill>
                          <a:latin typeface="+mn-lt"/>
                          <a:ea typeface="+mn-ea"/>
                          <a:cs typeface="+mn-cs"/>
                        </a:rPr>
                        <a:t> 8.496</a:t>
                      </a:r>
                      <a:endParaRPr lang="en-US" sz="2000" b="0" kern="1200" dirty="0">
                        <a:solidFill>
                          <a:srgbClr val="002060"/>
                        </a:solidFill>
                        <a:latin typeface="+mn-lt"/>
                        <a:ea typeface="+mn-ea"/>
                        <a:cs typeface="+mn-cs"/>
                      </a:endParaRPr>
                    </a:p>
                  </a:txBody>
                  <a:tcPr marL="0" marR="182880" marT="0" marB="0" anchor="ctr"/>
                </a:tc>
                <a:tc>
                  <a:txBody>
                    <a:bodyPr/>
                    <a:lstStyle/>
                    <a:p>
                      <a:pPr marL="0" marR="0" algn="r" defTabSz="914400" rtl="0" eaLnBrk="1" fontAlgn="b" latinLnBrk="0" hangingPunct="1">
                        <a:spcBef>
                          <a:spcPts val="600"/>
                        </a:spcBef>
                        <a:spcAft>
                          <a:spcPts val="600"/>
                        </a:spcAft>
                        <a:tabLst>
                          <a:tab pos="5943600" algn="r"/>
                        </a:tabLst>
                      </a:pPr>
                      <a:r>
                        <a:rPr lang="en-US" sz="2000" b="0" kern="1200" dirty="0" smtClean="0">
                          <a:solidFill>
                            <a:srgbClr val="002060"/>
                          </a:solidFill>
                          <a:latin typeface="+mn-lt"/>
                          <a:ea typeface="+mn-ea"/>
                          <a:cs typeface="+mn-cs"/>
                        </a:rPr>
                        <a:t>2.192</a:t>
                      </a:r>
                      <a:endParaRPr lang="en-US" sz="2000" b="0" kern="1200" dirty="0">
                        <a:solidFill>
                          <a:srgbClr val="002060"/>
                        </a:solidFill>
                        <a:latin typeface="+mn-lt"/>
                        <a:ea typeface="+mn-ea"/>
                        <a:cs typeface="+mn-cs"/>
                      </a:endParaRPr>
                    </a:p>
                  </a:txBody>
                  <a:tcPr marL="0" marR="182880" marT="0" marB="0" anchor="ctr"/>
                </a:tc>
                <a:tc>
                  <a:txBody>
                    <a:bodyPr/>
                    <a:lstStyle/>
                    <a:p>
                      <a:pPr marL="0" marR="0" algn="r" defTabSz="914400" rtl="0" eaLnBrk="1" fontAlgn="b" latinLnBrk="0" hangingPunct="1">
                        <a:spcBef>
                          <a:spcPts val="600"/>
                        </a:spcBef>
                        <a:spcAft>
                          <a:spcPts val="600"/>
                        </a:spcAft>
                        <a:tabLst>
                          <a:tab pos="5943600" algn="r"/>
                        </a:tabLst>
                      </a:pPr>
                      <a:r>
                        <a:rPr lang="en-US" sz="2000" b="0" kern="1200" dirty="0" smtClean="0">
                          <a:solidFill>
                            <a:srgbClr val="002060"/>
                          </a:solidFill>
                          <a:latin typeface="+mn-lt"/>
                          <a:ea typeface="+mn-ea"/>
                          <a:cs typeface="+mn-cs"/>
                        </a:rPr>
                        <a:t>0.942</a:t>
                      </a:r>
                    </a:p>
                  </a:txBody>
                  <a:tcPr marL="0" marR="182880" marT="0" marB="0" anchor="ctr"/>
                </a:tc>
              </a:tr>
              <a:tr h="370840">
                <a:tc>
                  <a:txBody>
                    <a:bodyPr/>
                    <a:lstStyle/>
                    <a:p>
                      <a:pPr marL="0" marR="0" lvl="0" indent="0" algn="l" defTabSz="914400" rtl="0" eaLnBrk="1" latinLnBrk="0" hangingPunct="1">
                        <a:spcBef>
                          <a:spcPts val="600"/>
                        </a:spcBef>
                        <a:spcAft>
                          <a:spcPts val="600"/>
                        </a:spcAft>
                        <a:buFont typeface="Arial"/>
                        <a:buNone/>
                        <a:tabLst>
                          <a:tab pos="5943600" algn="r"/>
                        </a:tabLst>
                      </a:pPr>
                      <a:r>
                        <a:rPr lang="en-US" sz="2000" kern="1200" dirty="0">
                          <a:solidFill>
                            <a:srgbClr val="002060"/>
                          </a:solidFill>
                        </a:rPr>
                        <a:t>Retail Trade</a:t>
                      </a:r>
                      <a:endParaRPr lang="en-US" sz="2000" kern="1200" dirty="0">
                        <a:solidFill>
                          <a:srgbClr val="002060"/>
                        </a:solidFill>
                        <a:latin typeface="+mn-lt"/>
                        <a:ea typeface="+mn-ea"/>
                        <a:cs typeface="+mn-cs"/>
                      </a:endParaRPr>
                    </a:p>
                  </a:txBody>
                  <a:tcPr marL="19050" marR="19050" marT="0" marB="0" anchor="ctr"/>
                </a:tc>
                <a:tc>
                  <a:txBody>
                    <a:bodyPr/>
                    <a:lstStyle/>
                    <a:p>
                      <a:pPr marL="0" marR="0" algn="r" defTabSz="914400" rtl="0" eaLnBrk="1" fontAlgn="b" latinLnBrk="0" hangingPunct="1">
                        <a:spcBef>
                          <a:spcPts val="600"/>
                        </a:spcBef>
                        <a:spcAft>
                          <a:spcPts val="600"/>
                        </a:spcAft>
                        <a:tabLst>
                          <a:tab pos="5943600" algn="r"/>
                        </a:tabLst>
                      </a:pPr>
                      <a:r>
                        <a:rPr lang="en-US" sz="2000" b="0" kern="1200" dirty="0" smtClean="0">
                          <a:solidFill>
                            <a:srgbClr val="002060"/>
                          </a:solidFill>
                          <a:latin typeface="+mn-lt"/>
                          <a:ea typeface="+mn-ea"/>
                          <a:cs typeface="+mn-cs"/>
                        </a:rPr>
                        <a:t>10.711</a:t>
                      </a:r>
                      <a:endParaRPr lang="en-US" sz="2000" b="0" kern="1200" dirty="0">
                        <a:solidFill>
                          <a:srgbClr val="002060"/>
                        </a:solidFill>
                        <a:latin typeface="+mn-lt"/>
                        <a:ea typeface="+mn-ea"/>
                        <a:cs typeface="+mn-cs"/>
                      </a:endParaRPr>
                    </a:p>
                  </a:txBody>
                  <a:tcPr marL="0" marR="182880" marT="0" marB="0" anchor="ctr"/>
                </a:tc>
                <a:tc>
                  <a:txBody>
                    <a:bodyPr/>
                    <a:lstStyle/>
                    <a:p>
                      <a:pPr marL="0" marR="0" algn="r" defTabSz="914400" rtl="0" eaLnBrk="1" fontAlgn="b" latinLnBrk="0" hangingPunct="1">
                        <a:spcBef>
                          <a:spcPts val="600"/>
                        </a:spcBef>
                        <a:spcAft>
                          <a:spcPts val="600"/>
                        </a:spcAft>
                        <a:tabLst>
                          <a:tab pos="5943600" algn="r"/>
                        </a:tabLst>
                      </a:pPr>
                      <a:r>
                        <a:rPr lang="en-US" sz="2000" b="0" kern="1200" dirty="0" smtClean="0">
                          <a:solidFill>
                            <a:srgbClr val="002060"/>
                          </a:solidFill>
                          <a:latin typeface="+mn-lt"/>
                          <a:ea typeface="+mn-ea"/>
                          <a:cs typeface="+mn-cs"/>
                        </a:rPr>
                        <a:t>3.052</a:t>
                      </a:r>
                      <a:endParaRPr lang="en-US" sz="2000" b="0" kern="1200" dirty="0">
                        <a:solidFill>
                          <a:srgbClr val="002060"/>
                        </a:solidFill>
                        <a:latin typeface="+mn-lt"/>
                        <a:ea typeface="+mn-ea"/>
                        <a:cs typeface="+mn-cs"/>
                      </a:endParaRPr>
                    </a:p>
                  </a:txBody>
                  <a:tcPr marL="0" marR="182880" marT="0" marB="0" anchor="ctr"/>
                </a:tc>
                <a:tc>
                  <a:txBody>
                    <a:bodyPr/>
                    <a:lstStyle/>
                    <a:p>
                      <a:pPr marL="0" marR="0" algn="r" defTabSz="914400" rtl="0" eaLnBrk="1" fontAlgn="b" latinLnBrk="0" hangingPunct="1">
                        <a:spcBef>
                          <a:spcPts val="600"/>
                        </a:spcBef>
                        <a:spcAft>
                          <a:spcPts val="600"/>
                        </a:spcAft>
                        <a:tabLst>
                          <a:tab pos="5943600" algn="r"/>
                        </a:tabLst>
                      </a:pPr>
                      <a:r>
                        <a:rPr lang="en-US" sz="2000" b="0" kern="1200" dirty="0" smtClean="0">
                          <a:solidFill>
                            <a:srgbClr val="002060"/>
                          </a:solidFill>
                          <a:latin typeface="+mn-lt"/>
                          <a:ea typeface="+mn-ea"/>
                          <a:cs typeface="+mn-cs"/>
                        </a:rPr>
                        <a:t>0.784</a:t>
                      </a:r>
                    </a:p>
                  </a:txBody>
                  <a:tcPr marL="0" marR="182880" marT="0" marB="0" anchor="ctr"/>
                </a:tc>
              </a:tr>
              <a:tr h="370840">
                <a:tc>
                  <a:txBody>
                    <a:bodyPr/>
                    <a:lstStyle/>
                    <a:p>
                      <a:pPr marL="0" marR="0" lvl="0" indent="0" algn="l" defTabSz="914400" rtl="0" eaLnBrk="1" latinLnBrk="0" hangingPunct="1">
                        <a:spcBef>
                          <a:spcPts val="600"/>
                        </a:spcBef>
                        <a:spcAft>
                          <a:spcPts val="600"/>
                        </a:spcAft>
                        <a:buFont typeface="Arial"/>
                        <a:buNone/>
                        <a:tabLst>
                          <a:tab pos="5943600" algn="r"/>
                        </a:tabLst>
                      </a:pPr>
                      <a:r>
                        <a:rPr lang="en-US" sz="2000" kern="1200" dirty="0">
                          <a:solidFill>
                            <a:srgbClr val="002060"/>
                          </a:solidFill>
                        </a:rPr>
                        <a:t>Office and Services</a:t>
                      </a:r>
                      <a:endParaRPr lang="en-US" sz="2000" kern="1200" dirty="0">
                        <a:solidFill>
                          <a:srgbClr val="002060"/>
                        </a:solidFill>
                        <a:latin typeface="+mn-lt"/>
                        <a:ea typeface="+mn-ea"/>
                        <a:cs typeface="+mn-cs"/>
                      </a:endParaRPr>
                    </a:p>
                  </a:txBody>
                  <a:tcPr marL="19050" marR="19050" marT="0" marB="0" anchor="ctr"/>
                </a:tc>
                <a:tc>
                  <a:txBody>
                    <a:bodyPr/>
                    <a:lstStyle/>
                    <a:p>
                      <a:pPr marL="0" marR="0" algn="r" defTabSz="914400" rtl="0" eaLnBrk="1" fontAlgn="b" latinLnBrk="0" hangingPunct="1">
                        <a:spcBef>
                          <a:spcPts val="600"/>
                        </a:spcBef>
                        <a:spcAft>
                          <a:spcPts val="600"/>
                        </a:spcAft>
                        <a:tabLst>
                          <a:tab pos="5943600" algn="r"/>
                        </a:tabLst>
                      </a:pPr>
                      <a:r>
                        <a:rPr lang="en-US" sz="2000" b="0" kern="1200" dirty="0" smtClean="0">
                          <a:solidFill>
                            <a:srgbClr val="002060"/>
                          </a:solidFill>
                          <a:latin typeface="+mn-lt"/>
                          <a:ea typeface="+mn-ea"/>
                          <a:cs typeface="+mn-cs"/>
                        </a:rPr>
                        <a:t> 0.005</a:t>
                      </a:r>
                      <a:endParaRPr lang="en-US" sz="2000" b="0" kern="1200" dirty="0">
                        <a:solidFill>
                          <a:srgbClr val="002060"/>
                        </a:solidFill>
                        <a:latin typeface="+mn-lt"/>
                        <a:ea typeface="+mn-ea"/>
                        <a:cs typeface="+mn-cs"/>
                      </a:endParaRPr>
                    </a:p>
                  </a:txBody>
                  <a:tcPr marL="0" marR="182880" marT="0" marB="0" anchor="ctr"/>
                </a:tc>
                <a:tc>
                  <a:txBody>
                    <a:bodyPr/>
                    <a:lstStyle/>
                    <a:p>
                      <a:pPr marL="0" marR="0" algn="r" defTabSz="914400" rtl="0" eaLnBrk="1" fontAlgn="b" latinLnBrk="0" hangingPunct="1">
                        <a:spcBef>
                          <a:spcPts val="600"/>
                        </a:spcBef>
                        <a:spcAft>
                          <a:spcPts val="600"/>
                        </a:spcAft>
                        <a:tabLst>
                          <a:tab pos="5943600" algn="r"/>
                        </a:tabLst>
                      </a:pPr>
                      <a:r>
                        <a:rPr lang="en-US" sz="2000" b="0" kern="1200" dirty="0" smtClean="0">
                          <a:solidFill>
                            <a:srgbClr val="002060"/>
                          </a:solidFill>
                          <a:latin typeface="+mn-lt"/>
                          <a:ea typeface="+mn-ea"/>
                          <a:cs typeface="+mn-cs"/>
                        </a:rPr>
                        <a:t>0.001</a:t>
                      </a:r>
                      <a:endParaRPr lang="en-US" sz="2000" b="0" kern="1200" dirty="0">
                        <a:solidFill>
                          <a:srgbClr val="002060"/>
                        </a:solidFill>
                        <a:latin typeface="+mn-lt"/>
                        <a:ea typeface="+mn-ea"/>
                        <a:cs typeface="+mn-cs"/>
                      </a:endParaRPr>
                    </a:p>
                  </a:txBody>
                  <a:tcPr marL="0" marR="182880" marT="0" marB="0" anchor="ctr"/>
                </a:tc>
                <a:tc>
                  <a:txBody>
                    <a:bodyPr/>
                    <a:lstStyle/>
                    <a:p>
                      <a:pPr marL="0" marR="0" algn="r" defTabSz="914400" rtl="0" eaLnBrk="1" latinLnBrk="0" hangingPunct="1">
                        <a:spcBef>
                          <a:spcPts val="600"/>
                        </a:spcBef>
                        <a:spcAft>
                          <a:spcPts val="600"/>
                        </a:spcAft>
                        <a:tabLst>
                          <a:tab pos="5943600" algn="r"/>
                        </a:tabLst>
                      </a:pPr>
                      <a:r>
                        <a:rPr lang="en-US" sz="2000" b="0" kern="1200" dirty="0" smtClean="0">
                          <a:solidFill>
                            <a:srgbClr val="002060"/>
                          </a:solidFill>
                          <a:latin typeface="+mn-lt"/>
                          <a:ea typeface="+mn-ea"/>
                          <a:cs typeface="+mn-cs"/>
                        </a:rPr>
                        <a:t>  0.0001</a:t>
                      </a:r>
                      <a:endParaRPr lang="en-US" sz="2000" b="0" kern="1200" dirty="0">
                        <a:solidFill>
                          <a:srgbClr val="002060"/>
                        </a:solidFill>
                        <a:latin typeface="+mn-lt"/>
                        <a:ea typeface="+mn-ea"/>
                        <a:cs typeface="+mn-cs"/>
                      </a:endParaRPr>
                    </a:p>
                  </a:txBody>
                  <a:tcPr marL="0" marR="182880" marT="0" marB="0" anchor="ctr"/>
                </a:tc>
              </a:tr>
              <a:tr h="370840">
                <a:tc>
                  <a:txBody>
                    <a:bodyPr/>
                    <a:lstStyle/>
                    <a:p>
                      <a:pPr marL="0" marR="0" algn="l" defTabSz="914400" rtl="0" eaLnBrk="1" latinLnBrk="0" hangingPunct="1">
                        <a:spcBef>
                          <a:spcPts val="600"/>
                        </a:spcBef>
                        <a:spcAft>
                          <a:spcPts val="600"/>
                        </a:spcAft>
                        <a:tabLst>
                          <a:tab pos="5943600" algn="r"/>
                        </a:tabLst>
                      </a:pPr>
                      <a:r>
                        <a:rPr lang="en-US" sz="2000" kern="1200" dirty="0">
                          <a:solidFill>
                            <a:srgbClr val="002060"/>
                          </a:solidFill>
                        </a:rPr>
                        <a:t>Households</a:t>
                      </a:r>
                      <a:endParaRPr lang="en-US" sz="2000" kern="1200" dirty="0">
                        <a:solidFill>
                          <a:srgbClr val="002060"/>
                        </a:solidFill>
                        <a:latin typeface="+mn-lt"/>
                        <a:ea typeface="+mn-ea"/>
                        <a:cs typeface="+mn-cs"/>
                      </a:endParaRPr>
                    </a:p>
                  </a:txBody>
                  <a:tcPr marL="19050" marR="19050" marT="0" marB="0" anchor="ctr"/>
                </a:tc>
                <a:tc>
                  <a:txBody>
                    <a:bodyPr/>
                    <a:lstStyle/>
                    <a:p>
                      <a:pPr marL="0" marR="0" algn="r" defTabSz="914400" rtl="0" eaLnBrk="1" fontAlgn="b" latinLnBrk="0" hangingPunct="1">
                        <a:spcBef>
                          <a:spcPts val="600"/>
                        </a:spcBef>
                        <a:spcAft>
                          <a:spcPts val="600"/>
                        </a:spcAft>
                        <a:tabLst>
                          <a:tab pos="5943600" algn="r"/>
                        </a:tabLst>
                      </a:pPr>
                      <a:r>
                        <a:rPr lang="en-US" sz="2000" b="0" kern="1200" dirty="0" smtClean="0">
                          <a:solidFill>
                            <a:srgbClr val="002060"/>
                          </a:solidFill>
                          <a:latin typeface="+mn-lt"/>
                          <a:ea typeface="+mn-ea"/>
                          <a:cs typeface="+mn-cs"/>
                        </a:rPr>
                        <a:t> 0.001</a:t>
                      </a:r>
                      <a:endParaRPr lang="en-US" sz="2000" b="0" kern="1200" dirty="0">
                        <a:solidFill>
                          <a:srgbClr val="002060"/>
                        </a:solidFill>
                        <a:latin typeface="+mn-lt"/>
                        <a:ea typeface="+mn-ea"/>
                        <a:cs typeface="+mn-cs"/>
                      </a:endParaRPr>
                    </a:p>
                  </a:txBody>
                  <a:tcPr marL="0" marR="182880" marT="0" marB="0" anchor="ctr"/>
                </a:tc>
                <a:tc>
                  <a:txBody>
                    <a:bodyPr/>
                    <a:lstStyle/>
                    <a:p>
                      <a:pPr marL="0" marR="0" algn="r" defTabSz="914400" rtl="0" eaLnBrk="1" fontAlgn="b" latinLnBrk="0" hangingPunct="1">
                        <a:spcBef>
                          <a:spcPts val="600"/>
                        </a:spcBef>
                        <a:spcAft>
                          <a:spcPts val="600"/>
                        </a:spcAft>
                        <a:tabLst>
                          <a:tab pos="5943600" algn="r"/>
                        </a:tabLst>
                      </a:pPr>
                      <a:r>
                        <a:rPr lang="en-US" sz="2000" b="0" kern="1200" dirty="0">
                          <a:solidFill>
                            <a:srgbClr val="002060"/>
                          </a:solidFill>
                          <a:latin typeface="+mn-lt"/>
                          <a:ea typeface="+mn-ea"/>
                          <a:cs typeface="+mn-cs"/>
                        </a:rPr>
                        <a:t>0.0003</a:t>
                      </a:r>
                    </a:p>
                  </a:txBody>
                  <a:tcPr marL="0" marR="182880" marT="0" marB="0" anchor="ctr"/>
                </a:tc>
                <a:tc>
                  <a:txBody>
                    <a:bodyPr/>
                    <a:lstStyle/>
                    <a:p>
                      <a:pPr marL="0" marR="0" algn="r" defTabSz="914400" rtl="0" eaLnBrk="1" latinLnBrk="0" hangingPunct="1">
                        <a:spcBef>
                          <a:spcPts val="600"/>
                        </a:spcBef>
                        <a:spcAft>
                          <a:spcPts val="600"/>
                        </a:spcAft>
                        <a:tabLst>
                          <a:tab pos="5943600" algn="r"/>
                        </a:tabLst>
                      </a:pPr>
                      <a:r>
                        <a:rPr lang="en-US" sz="2000" b="0" kern="1200" dirty="0" smtClean="0">
                          <a:solidFill>
                            <a:srgbClr val="002060"/>
                          </a:solidFill>
                          <a:latin typeface="+mn-lt"/>
                          <a:ea typeface="+mn-ea"/>
                          <a:cs typeface="+mn-cs"/>
                        </a:rPr>
                        <a:t>  0.0001</a:t>
                      </a:r>
                      <a:endParaRPr lang="en-US" sz="2000" b="0" kern="1200" dirty="0">
                        <a:solidFill>
                          <a:srgbClr val="002060"/>
                        </a:solidFill>
                        <a:latin typeface="+mn-lt"/>
                        <a:ea typeface="+mn-ea"/>
                        <a:cs typeface="+mn-cs"/>
                      </a:endParaRPr>
                    </a:p>
                  </a:txBody>
                  <a:tcPr marL="0" marR="182880" marT="0" marB="0" anchor="ctr"/>
                </a:tc>
              </a:tr>
            </a:tbl>
          </a:graphicData>
        </a:graphic>
      </p:graphicFrame>
      <p:sp>
        <p:nvSpPr>
          <p:cNvPr id="3" name="Rectangle 2"/>
          <p:cNvSpPr/>
          <p:nvPr/>
        </p:nvSpPr>
        <p:spPr>
          <a:xfrm>
            <a:off x="4975761" y="1900052"/>
            <a:ext cx="3526971" cy="109253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433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a:t>
            </a:r>
            <a:r>
              <a:rPr lang="en-US" dirty="0" smtClean="0"/>
              <a:t>4. </a:t>
            </a:r>
            <a:r>
              <a:rPr lang="en-US" dirty="0"/>
              <a:t>Internal Model Trip Generation </a:t>
            </a:r>
            <a:r>
              <a:rPr lang="en-US" dirty="0" smtClean="0"/>
              <a:t>Models</a:t>
            </a:r>
            <a:endParaRPr lang="en-US" dirty="0"/>
          </a:p>
        </p:txBody>
      </p:sp>
      <p:sp>
        <p:nvSpPr>
          <p:cNvPr id="3" name="Content Placeholder 2"/>
          <p:cNvSpPr>
            <a:spLocks noGrp="1"/>
          </p:cNvSpPr>
          <p:nvPr>
            <p:ph idx="1"/>
          </p:nvPr>
        </p:nvSpPr>
        <p:spPr/>
        <p:txBody>
          <a:bodyPr/>
          <a:lstStyle/>
          <a:p>
            <a:r>
              <a:rPr lang="en-US" sz="2600" dirty="0" smtClean="0"/>
              <a:t>Outlier analysis</a:t>
            </a:r>
          </a:p>
          <a:p>
            <a:pPr lvl="1"/>
            <a:r>
              <a:rPr lang="en-US" dirty="0" smtClean="0"/>
              <a:t>Observed trips more than  +/- 34% ( ½ SD) of estimated trips</a:t>
            </a:r>
          </a:p>
          <a:p>
            <a:r>
              <a:rPr lang="en-US" sz="2600" dirty="0" smtClean="0"/>
              <a:t>Difference between observed trips and </a:t>
            </a:r>
            <a:r>
              <a:rPr lang="en-US" sz="2600" dirty="0"/>
              <a:t>½ </a:t>
            </a:r>
            <a:r>
              <a:rPr lang="en-US" sz="2600" dirty="0" smtClean="0"/>
              <a:t>SD tested as special generator adjustment</a:t>
            </a:r>
          </a:p>
          <a:p>
            <a:endParaRPr lang="en-US" dirty="0"/>
          </a:p>
        </p:txBody>
      </p:sp>
      <p:sp>
        <p:nvSpPr>
          <p:cNvPr id="4" name="Slide Number Placeholder 3"/>
          <p:cNvSpPr>
            <a:spLocks noGrp="1"/>
          </p:cNvSpPr>
          <p:nvPr>
            <p:ph type="sldNum" sz="quarter" idx="12"/>
          </p:nvPr>
        </p:nvSpPr>
        <p:spPr/>
        <p:txBody>
          <a:bodyPr/>
          <a:lstStyle/>
          <a:p>
            <a:fld id="{7D3658A7-9865-4992-B0E6-7E801D7B1546}" type="slidenum">
              <a:rPr lang="en-US" smtClean="0"/>
              <a:pPr/>
              <a:t>15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909961910"/>
              </p:ext>
            </p:extLst>
          </p:nvPr>
        </p:nvGraphicFramePr>
        <p:xfrm>
          <a:off x="956928" y="3449083"/>
          <a:ext cx="7634178" cy="2222500"/>
        </p:xfrm>
        <a:graphic>
          <a:graphicData uri="http://schemas.openxmlformats.org/drawingml/2006/table">
            <a:tbl>
              <a:tblPr firstRow="1" bandRow="1">
                <a:tableStyleId>{B301B821-A1FF-4177-AEE7-76D212191A09}</a:tableStyleId>
              </a:tblPr>
              <a:tblGrid>
                <a:gridCol w="1103660"/>
                <a:gridCol w="1103660"/>
                <a:gridCol w="1103660"/>
                <a:gridCol w="1103660"/>
                <a:gridCol w="1103660"/>
                <a:gridCol w="2115878"/>
              </a:tblGrid>
              <a:tr h="370840">
                <a:tc>
                  <a:txBody>
                    <a:bodyPr/>
                    <a:lstStyle/>
                    <a:p>
                      <a:pPr algn="ctr" fontAlgn="b"/>
                      <a:r>
                        <a:rPr lang="en-US" sz="1600" u="none" strike="noStrike" dirty="0" smtClean="0">
                          <a:solidFill>
                            <a:srgbClr val="FFFF00"/>
                          </a:solidFill>
                          <a:effectLst/>
                        </a:rPr>
                        <a:t>TAZ</a:t>
                      </a:r>
                      <a:endParaRPr lang="en-US" sz="1600" b="0" i="0" u="none" strike="noStrike" dirty="0">
                        <a:solidFill>
                          <a:srgbClr val="FFFF00"/>
                        </a:solidFill>
                        <a:effectLst/>
                        <a:latin typeface="Calibri"/>
                      </a:endParaRPr>
                    </a:p>
                  </a:txBody>
                  <a:tcPr marL="7620" marR="7620" marT="7620" marB="0" anchor="ctr"/>
                </a:tc>
                <a:tc>
                  <a:txBody>
                    <a:bodyPr/>
                    <a:lstStyle/>
                    <a:p>
                      <a:pPr algn="ctr" fontAlgn="b"/>
                      <a:r>
                        <a:rPr lang="en-US" sz="1600" u="none" strike="noStrike" dirty="0">
                          <a:solidFill>
                            <a:srgbClr val="FFFF00"/>
                          </a:solidFill>
                          <a:effectLst/>
                        </a:rPr>
                        <a:t>ATRI</a:t>
                      </a:r>
                      <a:endParaRPr lang="en-US" sz="1600" b="0" i="0" u="none" strike="noStrike" dirty="0">
                        <a:solidFill>
                          <a:srgbClr val="FFFF00"/>
                        </a:solidFill>
                        <a:effectLst/>
                        <a:latin typeface="Calibri"/>
                      </a:endParaRPr>
                    </a:p>
                  </a:txBody>
                  <a:tcPr marL="7620" marR="7620" marT="7620" marB="0" anchor="ctr"/>
                </a:tc>
                <a:tc>
                  <a:txBody>
                    <a:bodyPr/>
                    <a:lstStyle/>
                    <a:p>
                      <a:pPr algn="ctr" fontAlgn="b"/>
                      <a:r>
                        <a:rPr lang="en-US" sz="1600" u="none" strike="noStrike" dirty="0" smtClean="0">
                          <a:solidFill>
                            <a:srgbClr val="FFFF00"/>
                          </a:solidFill>
                          <a:effectLst/>
                        </a:rPr>
                        <a:t>From Model</a:t>
                      </a:r>
                      <a:endParaRPr lang="en-US" sz="1600" b="0" i="0" u="none" strike="noStrike" dirty="0">
                        <a:solidFill>
                          <a:srgbClr val="FFFF00"/>
                        </a:solidFill>
                        <a:effectLst/>
                        <a:latin typeface="Calibri"/>
                      </a:endParaRPr>
                    </a:p>
                  </a:txBody>
                  <a:tcPr marL="7620" marR="7620" marT="7620" marB="0" anchor="ctr"/>
                </a:tc>
                <a:tc>
                  <a:txBody>
                    <a:bodyPr/>
                    <a:lstStyle/>
                    <a:p>
                      <a:pPr algn="ctr" fontAlgn="b"/>
                      <a:r>
                        <a:rPr lang="en-US" sz="1600" u="none" strike="noStrike" dirty="0">
                          <a:solidFill>
                            <a:srgbClr val="FFFF00"/>
                          </a:solidFill>
                          <a:effectLst/>
                        </a:rPr>
                        <a:t>Special </a:t>
                      </a:r>
                      <a:r>
                        <a:rPr lang="en-US" sz="1600" u="none" strike="noStrike" dirty="0" smtClean="0">
                          <a:solidFill>
                            <a:srgbClr val="FFFF00"/>
                          </a:solidFill>
                          <a:effectLst/>
                        </a:rPr>
                        <a:t>Generator Addition</a:t>
                      </a:r>
                      <a:endParaRPr lang="en-US" sz="1600" b="0" i="0" u="none" strike="noStrike" dirty="0">
                        <a:solidFill>
                          <a:srgbClr val="FFFF00"/>
                        </a:solidFill>
                        <a:effectLst/>
                        <a:latin typeface="Calibri"/>
                      </a:endParaRPr>
                    </a:p>
                  </a:txBody>
                  <a:tcPr marL="7620" marR="7620" marT="7620" marB="0" anchor="ctr"/>
                </a:tc>
                <a:tc>
                  <a:txBody>
                    <a:bodyPr/>
                    <a:lstStyle/>
                    <a:p>
                      <a:pPr algn="ctr" fontAlgn="b"/>
                      <a:r>
                        <a:rPr lang="en-US" sz="1600" u="none" strike="noStrike" dirty="0" smtClean="0">
                          <a:solidFill>
                            <a:srgbClr val="FFFF00"/>
                          </a:solidFill>
                          <a:effectLst/>
                        </a:rPr>
                        <a:t>Revised Estimates</a:t>
                      </a:r>
                      <a:endParaRPr lang="en-US" sz="1600" b="0" i="0" u="none" strike="noStrike" dirty="0">
                        <a:solidFill>
                          <a:srgbClr val="FFFF00"/>
                        </a:solidFill>
                        <a:effectLst/>
                        <a:latin typeface="Calibri"/>
                      </a:endParaRPr>
                    </a:p>
                  </a:txBody>
                  <a:tcPr marL="7620" marR="7620" marT="7620" marB="0" anchor="ctr"/>
                </a:tc>
                <a:tc>
                  <a:txBody>
                    <a:bodyPr/>
                    <a:lstStyle/>
                    <a:p>
                      <a:pPr algn="ctr" fontAlgn="b"/>
                      <a:r>
                        <a:rPr lang="en-US" sz="1600" u="none" strike="noStrike" dirty="0">
                          <a:solidFill>
                            <a:srgbClr val="FFFF00"/>
                          </a:solidFill>
                          <a:effectLst/>
                        </a:rPr>
                        <a:t>Facility</a:t>
                      </a:r>
                      <a:endParaRPr lang="en-US" sz="1600" b="0" i="0" u="none" strike="noStrike" dirty="0">
                        <a:solidFill>
                          <a:srgbClr val="FFFF00"/>
                        </a:solidFill>
                        <a:effectLst/>
                        <a:latin typeface="Calibri"/>
                      </a:endParaRPr>
                    </a:p>
                  </a:txBody>
                  <a:tcPr marL="7620" marR="7620" marT="7620" marB="0" anchor="ctr"/>
                </a:tc>
              </a:tr>
              <a:tr h="370840">
                <a:tc>
                  <a:txBody>
                    <a:bodyPr/>
                    <a:lstStyle/>
                    <a:p>
                      <a:pPr algn="ctr" fontAlgn="b"/>
                      <a:r>
                        <a:rPr lang="en-US" sz="1600" u="none" strike="noStrike" dirty="0">
                          <a:solidFill>
                            <a:srgbClr val="002060"/>
                          </a:solidFill>
                          <a:effectLst/>
                        </a:rPr>
                        <a:t>2456</a:t>
                      </a:r>
                      <a:endParaRPr lang="en-US" sz="1600" b="0" i="0" u="none" strike="noStrike" dirty="0">
                        <a:solidFill>
                          <a:srgbClr val="002060"/>
                        </a:solidFill>
                        <a:effectLst/>
                        <a:latin typeface="Calibri"/>
                      </a:endParaRPr>
                    </a:p>
                  </a:txBody>
                  <a:tcPr marL="7620" marR="7620" marT="7620" marB="0" anchor="ctr"/>
                </a:tc>
                <a:tc>
                  <a:txBody>
                    <a:bodyPr/>
                    <a:lstStyle/>
                    <a:p>
                      <a:pPr algn="ctr" fontAlgn="b"/>
                      <a:r>
                        <a:rPr lang="en-US" sz="1600" u="none" strike="noStrike" dirty="0">
                          <a:solidFill>
                            <a:srgbClr val="002060"/>
                          </a:solidFill>
                          <a:effectLst/>
                        </a:rPr>
                        <a:t>15,905</a:t>
                      </a:r>
                      <a:endParaRPr lang="en-US" sz="1600" b="0" i="0" u="none" strike="noStrike" dirty="0">
                        <a:solidFill>
                          <a:srgbClr val="002060"/>
                        </a:solidFill>
                        <a:effectLst/>
                        <a:latin typeface="Calibri"/>
                      </a:endParaRPr>
                    </a:p>
                  </a:txBody>
                  <a:tcPr marL="0" marT="0" marB="0" anchor="ctr"/>
                </a:tc>
                <a:tc>
                  <a:txBody>
                    <a:bodyPr/>
                    <a:lstStyle/>
                    <a:p>
                      <a:pPr algn="ctr" fontAlgn="b"/>
                      <a:r>
                        <a:rPr lang="en-US" sz="1600" u="none" strike="noStrike" dirty="0">
                          <a:solidFill>
                            <a:srgbClr val="002060"/>
                          </a:solidFill>
                          <a:effectLst/>
                        </a:rPr>
                        <a:t>5,751</a:t>
                      </a:r>
                      <a:endParaRPr lang="en-US" sz="1600" b="0" i="0" u="none" strike="noStrike" dirty="0">
                        <a:solidFill>
                          <a:srgbClr val="002060"/>
                        </a:solidFill>
                        <a:effectLst/>
                        <a:latin typeface="Calibri"/>
                      </a:endParaRPr>
                    </a:p>
                  </a:txBody>
                  <a:tcPr marL="0" marT="0" marB="0" anchor="ctr"/>
                </a:tc>
                <a:tc>
                  <a:txBody>
                    <a:bodyPr/>
                    <a:lstStyle/>
                    <a:p>
                      <a:pPr algn="ctr" fontAlgn="b"/>
                      <a:r>
                        <a:rPr lang="en-US" sz="1600" u="none" strike="noStrike" dirty="0" smtClean="0">
                          <a:solidFill>
                            <a:srgbClr val="002060"/>
                          </a:solidFill>
                          <a:effectLst/>
                        </a:rPr>
                        <a:t>11,939 </a:t>
                      </a:r>
                      <a:endParaRPr lang="en-US" sz="1600" b="0" i="0" u="none" strike="noStrike" dirty="0">
                        <a:solidFill>
                          <a:srgbClr val="002060"/>
                        </a:solidFill>
                        <a:effectLst/>
                        <a:latin typeface="Calibri"/>
                      </a:endParaRPr>
                    </a:p>
                  </a:txBody>
                  <a:tcPr marL="9144" marR="182880" marT="9144" marB="0" anchor="ctr"/>
                </a:tc>
                <a:tc>
                  <a:txBody>
                    <a:bodyPr/>
                    <a:lstStyle/>
                    <a:p>
                      <a:pPr algn="ctr" fontAlgn="b"/>
                      <a:r>
                        <a:rPr lang="en-US" sz="1600" u="none" strike="noStrike" dirty="0">
                          <a:solidFill>
                            <a:srgbClr val="002060"/>
                          </a:solidFill>
                          <a:effectLst/>
                        </a:rPr>
                        <a:t>17,690</a:t>
                      </a:r>
                      <a:endParaRPr lang="en-US" sz="1600" b="0" i="0" u="none" strike="noStrike" dirty="0">
                        <a:solidFill>
                          <a:srgbClr val="002060"/>
                        </a:solidFill>
                        <a:effectLst/>
                        <a:latin typeface="Calibri"/>
                      </a:endParaRPr>
                    </a:p>
                  </a:txBody>
                  <a:tcPr marL="9144" marR="182880" marT="9144" marB="0" anchor="ctr"/>
                </a:tc>
                <a:tc>
                  <a:txBody>
                    <a:bodyPr/>
                    <a:lstStyle/>
                    <a:p>
                      <a:pPr algn="l" fontAlgn="b"/>
                      <a:r>
                        <a:rPr lang="en-US" sz="1600" u="none" strike="noStrike" dirty="0">
                          <a:solidFill>
                            <a:srgbClr val="002060"/>
                          </a:solidFill>
                          <a:effectLst/>
                        </a:rPr>
                        <a:t> BNSF </a:t>
                      </a:r>
                      <a:r>
                        <a:rPr lang="en-US" sz="1600" u="none" strike="noStrike" dirty="0" smtClean="0">
                          <a:solidFill>
                            <a:srgbClr val="002060"/>
                          </a:solidFill>
                          <a:effectLst/>
                        </a:rPr>
                        <a:t>Memphis IM Yard</a:t>
                      </a:r>
                      <a:endParaRPr lang="en-US" sz="1600" b="0" i="0" u="none" strike="noStrike" dirty="0">
                        <a:solidFill>
                          <a:srgbClr val="002060"/>
                        </a:solidFill>
                        <a:effectLst/>
                        <a:latin typeface="Calibri"/>
                      </a:endParaRPr>
                    </a:p>
                  </a:txBody>
                  <a:tcPr marL="7620" marR="7620" marT="7620" marB="0" anchor="ctr"/>
                </a:tc>
              </a:tr>
              <a:tr h="370840">
                <a:tc>
                  <a:txBody>
                    <a:bodyPr/>
                    <a:lstStyle/>
                    <a:p>
                      <a:pPr algn="ctr" fontAlgn="b"/>
                      <a:r>
                        <a:rPr lang="en-US" sz="1600" u="none" strike="noStrike" dirty="0">
                          <a:solidFill>
                            <a:srgbClr val="002060"/>
                          </a:solidFill>
                          <a:effectLst/>
                        </a:rPr>
                        <a:t>2457</a:t>
                      </a:r>
                      <a:endParaRPr lang="en-US" sz="1600" b="0" i="0" u="none" strike="noStrike" dirty="0">
                        <a:solidFill>
                          <a:srgbClr val="002060"/>
                        </a:solidFill>
                        <a:effectLst/>
                        <a:latin typeface="Calibri"/>
                      </a:endParaRPr>
                    </a:p>
                  </a:txBody>
                  <a:tcPr marL="7620" marR="7620" marT="7620" marB="0" anchor="ctr"/>
                </a:tc>
                <a:tc>
                  <a:txBody>
                    <a:bodyPr/>
                    <a:lstStyle/>
                    <a:p>
                      <a:pPr algn="ctr" fontAlgn="b"/>
                      <a:r>
                        <a:rPr lang="en-US" sz="1600" u="none" strike="noStrike" dirty="0">
                          <a:solidFill>
                            <a:srgbClr val="002060"/>
                          </a:solidFill>
                          <a:effectLst/>
                        </a:rPr>
                        <a:t>13,355</a:t>
                      </a:r>
                      <a:endParaRPr lang="en-US" sz="1600" b="0" i="0" u="none" strike="noStrike" dirty="0">
                        <a:solidFill>
                          <a:srgbClr val="002060"/>
                        </a:solidFill>
                        <a:effectLst/>
                        <a:latin typeface="Calibri"/>
                      </a:endParaRPr>
                    </a:p>
                  </a:txBody>
                  <a:tcPr marL="0" marT="0" marB="0" anchor="ctr"/>
                </a:tc>
                <a:tc>
                  <a:txBody>
                    <a:bodyPr/>
                    <a:lstStyle/>
                    <a:p>
                      <a:pPr algn="ctr" fontAlgn="b"/>
                      <a:r>
                        <a:rPr lang="en-US" sz="1600" u="none" strike="noStrike" dirty="0">
                          <a:solidFill>
                            <a:srgbClr val="002060"/>
                          </a:solidFill>
                          <a:effectLst/>
                        </a:rPr>
                        <a:t>6,662</a:t>
                      </a:r>
                      <a:endParaRPr lang="en-US" sz="1600" b="0" i="0" u="none" strike="noStrike" dirty="0">
                        <a:solidFill>
                          <a:srgbClr val="002060"/>
                        </a:solidFill>
                        <a:effectLst/>
                        <a:latin typeface="Calibri"/>
                      </a:endParaRPr>
                    </a:p>
                  </a:txBody>
                  <a:tcPr marL="0" marT="0" marB="0" anchor="ctr"/>
                </a:tc>
                <a:tc>
                  <a:txBody>
                    <a:bodyPr/>
                    <a:lstStyle/>
                    <a:p>
                      <a:pPr algn="ctr" fontAlgn="b"/>
                      <a:r>
                        <a:rPr lang="en-US" sz="1600" u="none" strike="noStrike" dirty="0">
                          <a:solidFill>
                            <a:srgbClr val="002060"/>
                          </a:solidFill>
                          <a:effectLst/>
                        </a:rPr>
                        <a:t> </a:t>
                      </a:r>
                      <a:r>
                        <a:rPr lang="en-US" sz="1600" u="none" strike="noStrike" dirty="0" smtClean="0">
                          <a:solidFill>
                            <a:srgbClr val="002060"/>
                          </a:solidFill>
                          <a:effectLst/>
                        </a:rPr>
                        <a:t>8,801 </a:t>
                      </a:r>
                      <a:endParaRPr lang="en-US" sz="1600" b="0" i="0" u="none" strike="noStrike" dirty="0">
                        <a:solidFill>
                          <a:srgbClr val="002060"/>
                        </a:solidFill>
                        <a:effectLst/>
                        <a:latin typeface="Calibri"/>
                      </a:endParaRPr>
                    </a:p>
                  </a:txBody>
                  <a:tcPr marL="9144" marR="182880" marT="9144" marB="0" anchor="ctr"/>
                </a:tc>
                <a:tc>
                  <a:txBody>
                    <a:bodyPr/>
                    <a:lstStyle/>
                    <a:p>
                      <a:pPr algn="ctr" fontAlgn="b"/>
                      <a:r>
                        <a:rPr lang="en-US" sz="1600" u="none" strike="noStrike" dirty="0">
                          <a:solidFill>
                            <a:srgbClr val="002060"/>
                          </a:solidFill>
                          <a:effectLst/>
                        </a:rPr>
                        <a:t>15,463</a:t>
                      </a:r>
                      <a:endParaRPr lang="en-US" sz="1600" b="0" i="0" u="none" strike="noStrike" dirty="0">
                        <a:solidFill>
                          <a:srgbClr val="002060"/>
                        </a:solidFill>
                        <a:effectLst/>
                        <a:latin typeface="Calibri"/>
                      </a:endParaRPr>
                    </a:p>
                  </a:txBody>
                  <a:tcPr marL="9144" marR="182880" marT="9144" marB="0" anchor="ctr"/>
                </a:tc>
                <a:tc>
                  <a:txBody>
                    <a:bodyPr/>
                    <a:lstStyle/>
                    <a:p>
                      <a:pPr algn="l" fontAlgn="b"/>
                      <a:r>
                        <a:rPr lang="en-US" sz="1600" u="none" strike="noStrike" dirty="0">
                          <a:solidFill>
                            <a:srgbClr val="002060"/>
                          </a:solidFill>
                          <a:effectLst/>
                        </a:rPr>
                        <a:t> </a:t>
                      </a:r>
                      <a:r>
                        <a:rPr lang="en-US" sz="1600" u="none" strike="noStrike" dirty="0" smtClean="0">
                          <a:solidFill>
                            <a:srgbClr val="002060"/>
                          </a:solidFill>
                          <a:effectLst/>
                        </a:rPr>
                        <a:t>BNSF Memphis IM Yard</a:t>
                      </a:r>
                      <a:endParaRPr lang="en-US" sz="1600" b="0" i="0" u="none" strike="noStrike" dirty="0">
                        <a:solidFill>
                          <a:srgbClr val="002060"/>
                        </a:solidFill>
                        <a:effectLst/>
                        <a:latin typeface="Calibri"/>
                      </a:endParaRPr>
                    </a:p>
                  </a:txBody>
                  <a:tcPr marL="7620" marR="7620" marT="7620" marB="0" anchor="ctr"/>
                </a:tc>
              </a:tr>
              <a:tr h="370840">
                <a:tc>
                  <a:txBody>
                    <a:bodyPr/>
                    <a:lstStyle/>
                    <a:p>
                      <a:pPr algn="ctr" fontAlgn="b"/>
                      <a:r>
                        <a:rPr lang="en-US" sz="1600" u="none" strike="noStrike" dirty="0">
                          <a:solidFill>
                            <a:srgbClr val="002060"/>
                          </a:solidFill>
                          <a:effectLst/>
                        </a:rPr>
                        <a:t>2484</a:t>
                      </a:r>
                      <a:endParaRPr lang="en-US" sz="1600" b="0" i="0" u="none" strike="noStrike" dirty="0">
                        <a:solidFill>
                          <a:srgbClr val="002060"/>
                        </a:solidFill>
                        <a:effectLst/>
                        <a:latin typeface="Calibri"/>
                      </a:endParaRPr>
                    </a:p>
                  </a:txBody>
                  <a:tcPr marL="7620" marR="7620" marT="7620" marB="0" anchor="ctr"/>
                </a:tc>
                <a:tc>
                  <a:txBody>
                    <a:bodyPr/>
                    <a:lstStyle/>
                    <a:p>
                      <a:pPr algn="ctr" fontAlgn="b"/>
                      <a:r>
                        <a:rPr lang="en-US" sz="1600" u="none" strike="noStrike" dirty="0">
                          <a:solidFill>
                            <a:srgbClr val="002060"/>
                          </a:solidFill>
                          <a:effectLst/>
                        </a:rPr>
                        <a:t>7,119</a:t>
                      </a:r>
                      <a:endParaRPr lang="en-US" sz="1600" b="0" i="0" u="none" strike="noStrike" dirty="0">
                        <a:solidFill>
                          <a:srgbClr val="002060"/>
                        </a:solidFill>
                        <a:effectLst/>
                        <a:latin typeface="Calibri"/>
                      </a:endParaRPr>
                    </a:p>
                  </a:txBody>
                  <a:tcPr marL="0" marT="0" marB="0" anchor="ctr"/>
                </a:tc>
                <a:tc>
                  <a:txBody>
                    <a:bodyPr/>
                    <a:lstStyle/>
                    <a:p>
                      <a:pPr algn="ctr" fontAlgn="b"/>
                      <a:r>
                        <a:rPr lang="en-US" sz="1600" u="none" strike="noStrike" dirty="0">
                          <a:solidFill>
                            <a:srgbClr val="002060"/>
                          </a:solidFill>
                          <a:effectLst/>
                        </a:rPr>
                        <a:t>3,518</a:t>
                      </a:r>
                      <a:endParaRPr lang="en-US" sz="1600" b="0" i="0" u="none" strike="noStrike" dirty="0">
                        <a:solidFill>
                          <a:srgbClr val="002060"/>
                        </a:solidFill>
                        <a:effectLst/>
                        <a:latin typeface="Calibri"/>
                      </a:endParaRPr>
                    </a:p>
                  </a:txBody>
                  <a:tcPr marL="0" marT="0" marB="0" anchor="ctr"/>
                </a:tc>
                <a:tc>
                  <a:txBody>
                    <a:bodyPr/>
                    <a:lstStyle/>
                    <a:p>
                      <a:pPr algn="ctr" fontAlgn="b"/>
                      <a:r>
                        <a:rPr lang="en-US" sz="1600" u="none" strike="noStrike" dirty="0" smtClean="0">
                          <a:solidFill>
                            <a:srgbClr val="002060"/>
                          </a:solidFill>
                          <a:effectLst/>
                        </a:rPr>
                        <a:t>4,720 </a:t>
                      </a:r>
                      <a:endParaRPr lang="en-US" sz="1600" b="0" i="0" u="none" strike="noStrike" dirty="0">
                        <a:solidFill>
                          <a:srgbClr val="002060"/>
                        </a:solidFill>
                        <a:effectLst/>
                        <a:latin typeface="Calibri"/>
                      </a:endParaRPr>
                    </a:p>
                  </a:txBody>
                  <a:tcPr marL="9144" marR="182880" marT="9144" marB="0" anchor="ctr"/>
                </a:tc>
                <a:tc>
                  <a:txBody>
                    <a:bodyPr/>
                    <a:lstStyle/>
                    <a:p>
                      <a:pPr algn="ctr" fontAlgn="b"/>
                      <a:r>
                        <a:rPr lang="en-US" sz="1600" u="none" strike="noStrike" dirty="0">
                          <a:solidFill>
                            <a:srgbClr val="002060"/>
                          </a:solidFill>
                          <a:effectLst/>
                        </a:rPr>
                        <a:t>8,238</a:t>
                      </a:r>
                      <a:endParaRPr lang="en-US" sz="1600" b="0" i="0" u="none" strike="noStrike" dirty="0">
                        <a:solidFill>
                          <a:srgbClr val="002060"/>
                        </a:solidFill>
                        <a:effectLst/>
                        <a:latin typeface="Calibri"/>
                      </a:endParaRPr>
                    </a:p>
                  </a:txBody>
                  <a:tcPr marL="9144" marR="182880" marT="9144" marB="0"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u="none" strike="noStrike" dirty="0" smtClean="0">
                          <a:solidFill>
                            <a:srgbClr val="002060"/>
                          </a:solidFill>
                          <a:effectLst/>
                        </a:rPr>
                        <a:t> BNSF Memphis IM Yard</a:t>
                      </a:r>
                      <a:endParaRPr lang="en-US" sz="1600" b="0" i="0" u="none" strike="noStrike" dirty="0">
                        <a:solidFill>
                          <a:srgbClr val="002060"/>
                        </a:solidFill>
                        <a:effectLst/>
                        <a:latin typeface="Calibri"/>
                      </a:endParaRPr>
                    </a:p>
                  </a:txBody>
                  <a:tcPr marL="7620" marR="7620" marT="7620" marB="0" anchor="ctr"/>
                </a:tc>
              </a:tr>
              <a:tr h="370840">
                <a:tc>
                  <a:txBody>
                    <a:bodyPr/>
                    <a:lstStyle/>
                    <a:p>
                      <a:pPr algn="ctr" fontAlgn="b"/>
                      <a:r>
                        <a:rPr lang="en-US" sz="1600" u="none" strike="noStrike" dirty="0">
                          <a:solidFill>
                            <a:srgbClr val="002060"/>
                          </a:solidFill>
                          <a:effectLst/>
                        </a:rPr>
                        <a:t>2518</a:t>
                      </a:r>
                      <a:endParaRPr lang="en-US" sz="1600" b="0" i="0" u="none" strike="noStrike" dirty="0">
                        <a:solidFill>
                          <a:srgbClr val="002060"/>
                        </a:solidFill>
                        <a:effectLst/>
                        <a:latin typeface="Calibri"/>
                      </a:endParaRPr>
                    </a:p>
                  </a:txBody>
                  <a:tcPr marL="7620" marR="7620" marT="7620" marB="0" anchor="ctr"/>
                </a:tc>
                <a:tc>
                  <a:txBody>
                    <a:bodyPr/>
                    <a:lstStyle/>
                    <a:p>
                      <a:pPr algn="ctr" fontAlgn="b"/>
                      <a:r>
                        <a:rPr lang="en-US" sz="1600" u="none" strike="noStrike" dirty="0">
                          <a:solidFill>
                            <a:srgbClr val="002060"/>
                          </a:solidFill>
                          <a:effectLst/>
                        </a:rPr>
                        <a:t>9,997</a:t>
                      </a:r>
                      <a:endParaRPr lang="en-US" sz="1600" b="0" i="0" u="none" strike="noStrike" dirty="0">
                        <a:solidFill>
                          <a:srgbClr val="002060"/>
                        </a:solidFill>
                        <a:effectLst/>
                        <a:latin typeface="Calibri"/>
                      </a:endParaRPr>
                    </a:p>
                  </a:txBody>
                  <a:tcPr marL="0" marT="0" marB="0" anchor="ctr"/>
                </a:tc>
                <a:tc>
                  <a:txBody>
                    <a:bodyPr/>
                    <a:lstStyle/>
                    <a:p>
                      <a:pPr algn="ctr" fontAlgn="b"/>
                      <a:r>
                        <a:rPr lang="en-US" sz="1600" u="none" strike="noStrike" dirty="0">
                          <a:solidFill>
                            <a:srgbClr val="002060"/>
                          </a:solidFill>
                          <a:effectLst/>
                        </a:rPr>
                        <a:t>1,682</a:t>
                      </a:r>
                      <a:endParaRPr lang="en-US" sz="1600" b="0" i="0" u="none" strike="noStrike" dirty="0">
                        <a:solidFill>
                          <a:srgbClr val="002060"/>
                        </a:solidFill>
                        <a:effectLst/>
                        <a:latin typeface="Calibri"/>
                      </a:endParaRPr>
                    </a:p>
                  </a:txBody>
                  <a:tcPr marL="0" marT="0" marB="0" anchor="ctr"/>
                </a:tc>
                <a:tc>
                  <a:txBody>
                    <a:bodyPr/>
                    <a:lstStyle/>
                    <a:p>
                      <a:pPr algn="ctr" fontAlgn="b"/>
                      <a:r>
                        <a:rPr lang="en-US" sz="1600" u="none" strike="noStrike" dirty="0">
                          <a:solidFill>
                            <a:srgbClr val="002060"/>
                          </a:solidFill>
                          <a:effectLst/>
                        </a:rPr>
                        <a:t>  </a:t>
                      </a:r>
                      <a:r>
                        <a:rPr lang="en-US" sz="1600" u="none" strike="noStrike" dirty="0" smtClean="0">
                          <a:solidFill>
                            <a:srgbClr val="002060"/>
                          </a:solidFill>
                          <a:effectLst/>
                        </a:rPr>
                        <a:t>8,839 </a:t>
                      </a:r>
                      <a:endParaRPr lang="en-US" sz="1600" b="0" i="0" u="none" strike="noStrike" dirty="0">
                        <a:solidFill>
                          <a:srgbClr val="002060"/>
                        </a:solidFill>
                        <a:effectLst/>
                        <a:latin typeface="Calibri"/>
                      </a:endParaRPr>
                    </a:p>
                  </a:txBody>
                  <a:tcPr marL="9144" marR="182880" marT="9144" marB="0" anchor="ctr"/>
                </a:tc>
                <a:tc>
                  <a:txBody>
                    <a:bodyPr/>
                    <a:lstStyle/>
                    <a:p>
                      <a:pPr algn="ctr" fontAlgn="b"/>
                      <a:r>
                        <a:rPr lang="en-US" sz="1600" u="none" strike="noStrike" dirty="0">
                          <a:solidFill>
                            <a:srgbClr val="002060"/>
                          </a:solidFill>
                          <a:effectLst/>
                        </a:rPr>
                        <a:t>10,522</a:t>
                      </a:r>
                      <a:endParaRPr lang="en-US" sz="1600" b="0" i="0" u="none" strike="noStrike" dirty="0">
                        <a:solidFill>
                          <a:srgbClr val="002060"/>
                        </a:solidFill>
                        <a:effectLst/>
                        <a:latin typeface="Calibri"/>
                      </a:endParaRPr>
                    </a:p>
                  </a:txBody>
                  <a:tcPr marL="9144" marR="182880" marT="9144" marB="0" anchor="ctr"/>
                </a:tc>
                <a:tc>
                  <a:txBody>
                    <a:bodyPr/>
                    <a:lstStyle/>
                    <a:p>
                      <a:pPr algn="l" fontAlgn="b"/>
                      <a:r>
                        <a:rPr lang="en-US" sz="1600" u="none" strike="noStrike" dirty="0">
                          <a:solidFill>
                            <a:srgbClr val="002060"/>
                          </a:solidFill>
                          <a:effectLst/>
                        </a:rPr>
                        <a:t> Port of Memphis </a:t>
                      </a:r>
                      <a:endParaRPr lang="en-US" sz="1600" b="0" i="0" u="none" strike="noStrike" dirty="0">
                        <a:solidFill>
                          <a:srgbClr val="002060"/>
                        </a:solidFill>
                        <a:effectLst/>
                        <a:latin typeface="Calibri"/>
                      </a:endParaRPr>
                    </a:p>
                  </a:txBody>
                  <a:tcPr marL="7620" marR="7620" marT="7620" marB="0" anchor="ctr"/>
                </a:tc>
              </a:tr>
            </a:tbl>
          </a:graphicData>
        </a:graphic>
      </p:graphicFrame>
    </p:spTree>
    <p:extLst>
      <p:ext uri="{BB962C8B-B14F-4D97-AF65-F5344CB8AC3E}">
        <p14:creationId xmlns:p14="http://schemas.microsoft.com/office/powerpoint/2010/main" val="498108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 </a:t>
            </a:r>
            <a:r>
              <a:rPr lang="en-US" dirty="0" smtClean="0">
                <a:solidFill>
                  <a:srgbClr val="FFFFFF"/>
                </a:solidFill>
              </a:rPr>
              <a:t>Trip Distribution Models</a:t>
            </a:r>
            <a:endParaRPr lang="en-US" dirty="0"/>
          </a:p>
        </p:txBody>
      </p:sp>
      <p:sp>
        <p:nvSpPr>
          <p:cNvPr id="4" name="Slide Number Placeholder 3"/>
          <p:cNvSpPr>
            <a:spLocks noGrp="1"/>
          </p:cNvSpPr>
          <p:nvPr>
            <p:ph type="sldNum" sz="quarter" idx="12"/>
          </p:nvPr>
        </p:nvSpPr>
        <p:spPr/>
        <p:txBody>
          <a:bodyPr/>
          <a:lstStyle/>
          <a:p>
            <a:fld id="{7D3658A7-9865-4992-B0E6-7E801D7B1546}" type="slidenum">
              <a:rPr lang="en-US" smtClean="0"/>
              <a:pPr/>
              <a:t>16</a:t>
            </a:fld>
            <a:endParaRPr lang="en-US" dirty="0"/>
          </a:p>
        </p:txBody>
      </p:sp>
      <p:sp>
        <p:nvSpPr>
          <p:cNvPr id="9" name="Content Placeholder 2"/>
          <p:cNvSpPr>
            <a:spLocks noGrp="1"/>
          </p:cNvSpPr>
          <p:nvPr>
            <p:ph idx="1"/>
          </p:nvPr>
        </p:nvSpPr>
        <p:spPr>
          <a:xfrm>
            <a:off x="457200" y="1133617"/>
            <a:ext cx="8229600" cy="5267185"/>
          </a:xfrm>
        </p:spPr>
        <p:txBody>
          <a:bodyPr/>
          <a:lstStyle/>
          <a:p>
            <a:r>
              <a:rPr lang="en-US" dirty="0" smtClean="0"/>
              <a:t>Gravity model used for trip distribution</a:t>
            </a:r>
          </a:p>
          <a:p>
            <a:pPr lvl="1"/>
            <a:r>
              <a:rPr lang="en-US" dirty="0" smtClean="0"/>
              <a:t>Distance used as the friction factor for the external model</a:t>
            </a:r>
          </a:p>
          <a:p>
            <a:pPr lvl="1"/>
            <a:r>
              <a:rPr lang="en-US" dirty="0" smtClean="0"/>
              <a:t>Travel time used as the friction factor for the internal model</a:t>
            </a:r>
            <a:endParaRPr lang="en-US" dirty="0"/>
          </a:p>
          <a:p>
            <a:r>
              <a:rPr lang="en-US" dirty="0"/>
              <a:t>Productions and </a:t>
            </a:r>
            <a:r>
              <a:rPr lang="en-US" dirty="0" smtClean="0"/>
              <a:t>attractions </a:t>
            </a:r>
            <a:r>
              <a:rPr lang="en-US" dirty="0"/>
              <a:t>from </a:t>
            </a:r>
            <a:r>
              <a:rPr lang="en-US" dirty="0" smtClean="0"/>
              <a:t>trip generation results</a:t>
            </a:r>
            <a:endParaRPr lang="en-US" dirty="0"/>
          </a:p>
          <a:p>
            <a:r>
              <a:rPr lang="en-US" dirty="0" smtClean="0"/>
              <a:t>Friction factor coefficient </a:t>
            </a:r>
            <a:r>
              <a:rPr lang="en-US" dirty="0"/>
              <a:t>is </a:t>
            </a:r>
            <a:r>
              <a:rPr lang="en-US" dirty="0" smtClean="0"/>
              <a:t>the inverse of the average trip length</a:t>
            </a:r>
            <a:endParaRPr lang="en-US" dirty="0"/>
          </a:p>
          <a:p>
            <a:pPr lvl="1"/>
            <a:r>
              <a:rPr lang="en-US" dirty="0" smtClean="0"/>
              <a:t>For external model, internal and external distance skims developed for each CG</a:t>
            </a:r>
          </a:p>
          <a:p>
            <a:pPr lvl="1"/>
            <a:r>
              <a:rPr lang="en-US" dirty="0" smtClean="0"/>
              <a:t>For internal model, congested travel time skims used</a:t>
            </a:r>
          </a:p>
          <a:p>
            <a:r>
              <a:rPr lang="en-US" dirty="0" smtClean="0"/>
              <a:t>Models estimated and then applied…</a:t>
            </a:r>
            <a:endParaRPr lang="en-US" dirty="0"/>
          </a:p>
          <a:p>
            <a:endParaRPr lang="en-US" dirty="0" smtClean="0"/>
          </a:p>
          <a:p>
            <a:endParaRPr lang="en-US" dirty="0" smtClean="0"/>
          </a:p>
        </p:txBody>
      </p:sp>
    </p:spTree>
    <p:extLst>
      <p:ext uri="{BB962C8B-B14F-4D97-AF65-F5344CB8AC3E}">
        <p14:creationId xmlns:p14="http://schemas.microsoft.com/office/powerpoint/2010/main" val="2141247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Step 5. </a:t>
            </a:r>
            <a:r>
              <a:rPr lang="en-US" dirty="0">
                <a:solidFill>
                  <a:srgbClr val="FFFFFF"/>
                </a:solidFill>
              </a:rPr>
              <a:t>Trip Distribution Models</a:t>
            </a:r>
            <a:endParaRPr lang="en-US" dirty="0"/>
          </a:p>
        </p:txBody>
      </p:sp>
      <p:sp>
        <p:nvSpPr>
          <p:cNvPr id="7" name="Content Placeholder 6"/>
          <p:cNvSpPr>
            <a:spLocks noGrp="1"/>
          </p:cNvSpPr>
          <p:nvPr>
            <p:ph idx="1"/>
          </p:nvPr>
        </p:nvSpPr>
        <p:spPr>
          <a:xfrm>
            <a:off x="457200" y="1133617"/>
            <a:ext cx="8229600" cy="5237687"/>
          </a:xfrm>
        </p:spPr>
        <p:txBody>
          <a:bodyPr/>
          <a:lstStyle/>
          <a:p>
            <a:r>
              <a:rPr lang="en-US" dirty="0" smtClean="0"/>
              <a:t>External model behaves reasonably well</a:t>
            </a:r>
          </a:p>
          <a:p>
            <a:r>
              <a:rPr lang="en-US" dirty="0" smtClean="0"/>
              <a:t>Allows </a:t>
            </a:r>
            <a:r>
              <a:rPr lang="en-US" dirty="0" smtClean="0"/>
              <a:t>for forecasts </a:t>
            </a:r>
            <a:r>
              <a:rPr lang="en-US" dirty="0" smtClean="0"/>
              <a:t>using…</a:t>
            </a:r>
          </a:p>
          <a:p>
            <a:pPr lvl="1"/>
            <a:r>
              <a:rPr lang="en-US" dirty="0" smtClean="0"/>
              <a:t>Future </a:t>
            </a:r>
            <a:r>
              <a:rPr lang="en-US" dirty="0" smtClean="0"/>
              <a:t>year TRANSEARCH/</a:t>
            </a:r>
            <a:r>
              <a:rPr lang="en-US" dirty="0" err="1" smtClean="0"/>
              <a:t>FAF</a:t>
            </a:r>
            <a:r>
              <a:rPr lang="en-US" dirty="0" smtClean="0"/>
              <a:t> </a:t>
            </a:r>
            <a:r>
              <a:rPr lang="en-US" dirty="0" smtClean="0"/>
              <a:t>projections at external stations</a:t>
            </a:r>
          </a:p>
          <a:p>
            <a:pPr lvl="1"/>
            <a:r>
              <a:rPr lang="en-US" dirty="0" smtClean="0"/>
              <a:t>Socio-demographic data in internal zones</a:t>
            </a:r>
            <a:endParaRPr lang="en-US" dirty="0" smtClean="0"/>
          </a:p>
          <a:p>
            <a:r>
              <a:rPr lang="en-US" dirty="0" smtClean="0"/>
              <a:t>Internal model has interesting elements</a:t>
            </a:r>
          </a:p>
          <a:p>
            <a:pPr lvl="1"/>
            <a:r>
              <a:rPr lang="en-US" dirty="0" smtClean="0"/>
              <a:t>Trip generation in model – much higher than </a:t>
            </a:r>
            <a:r>
              <a:rPr lang="en-US" dirty="0" err="1" smtClean="0"/>
              <a:t>QRFM</a:t>
            </a:r>
            <a:endParaRPr lang="en-US" dirty="0" smtClean="0"/>
          </a:p>
          <a:p>
            <a:pPr lvl="1"/>
            <a:r>
              <a:rPr lang="en-US" dirty="0" smtClean="0"/>
              <a:t>Average travel time in model much lower than </a:t>
            </a:r>
            <a:r>
              <a:rPr lang="en-US" dirty="0" err="1" smtClean="0"/>
              <a:t>QRFM</a:t>
            </a:r>
            <a:endParaRPr lang="en-US" dirty="0"/>
          </a:p>
          <a:p>
            <a:pPr lvl="1"/>
            <a:r>
              <a:rPr lang="en-US" dirty="0" smtClean="0"/>
              <a:t>Many intra-TAZ </a:t>
            </a:r>
            <a:r>
              <a:rPr lang="en-US" dirty="0"/>
              <a:t>trips found in </a:t>
            </a:r>
            <a:r>
              <a:rPr lang="en-US" dirty="0" smtClean="0"/>
              <a:t>processed </a:t>
            </a:r>
            <a:r>
              <a:rPr lang="en-US" dirty="0" err="1" smtClean="0"/>
              <a:t>ATRI</a:t>
            </a:r>
            <a:r>
              <a:rPr lang="en-US" dirty="0" smtClean="0"/>
              <a:t> database</a:t>
            </a:r>
            <a:endParaRPr lang="en-US" dirty="0"/>
          </a:p>
          <a:p>
            <a:pPr lvl="1"/>
            <a:r>
              <a:rPr lang="en-US" dirty="0"/>
              <a:t>Possibly low threshold set for “truck stop durations</a:t>
            </a:r>
            <a:r>
              <a:rPr lang="en-US" dirty="0" smtClean="0"/>
              <a:t>”</a:t>
            </a:r>
          </a:p>
          <a:p>
            <a:pPr lvl="1"/>
            <a:r>
              <a:rPr lang="en-US" dirty="0" smtClean="0"/>
              <a:t>Overall “assignable” truck trips comparable to </a:t>
            </a:r>
            <a:r>
              <a:rPr lang="en-US" dirty="0" err="1" smtClean="0"/>
              <a:t>QRFM</a:t>
            </a:r>
            <a:r>
              <a:rPr lang="en-US" dirty="0" smtClean="0"/>
              <a:t> estimates</a:t>
            </a:r>
          </a:p>
        </p:txBody>
      </p:sp>
      <p:sp>
        <p:nvSpPr>
          <p:cNvPr id="5" name="Slide Number Placeholder 4"/>
          <p:cNvSpPr>
            <a:spLocks noGrp="1"/>
          </p:cNvSpPr>
          <p:nvPr>
            <p:ph type="sldNum" sz="quarter" idx="12"/>
          </p:nvPr>
        </p:nvSpPr>
        <p:spPr/>
        <p:txBody>
          <a:bodyPr/>
          <a:lstStyle/>
          <a:p>
            <a:fld id="{7D3658A7-9865-4992-B0E6-7E801D7B1546}" type="slidenum">
              <a:rPr lang="en-US" smtClean="0"/>
              <a:pPr/>
              <a:t>17</a:t>
            </a:fld>
            <a:endParaRPr lang="en-US" dirty="0"/>
          </a:p>
        </p:txBody>
      </p:sp>
    </p:spTree>
    <p:extLst>
      <p:ext uri="{BB962C8B-B14F-4D97-AF65-F5344CB8AC3E}">
        <p14:creationId xmlns:p14="http://schemas.microsoft.com/office/powerpoint/2010/main" val="527135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6.  Truck </a:t>
            </a:r>
            <a:r>
              <a:rPr lang="en-US" smtClean="0"/>
              <a:t>Model Assignment</a:t>
            </a:r>
            <a:endParaRPr lang="en-US" dirty="0"/>
          </a:p>
        </p:txBody>
      </p:sp>
      <p:sp>
        <p:nvSpPr>
          <p:cNvPr id="3" name="Content Placeholder 2"/>
          <p:cNvSpPr>
            <a:spLocks noGrp="1"/>
          </p:cNvSpPr>
          <p:nvPr>
            <p:ph idx="1"/>
          </p:nvPr>
        </p:nvSpPr>
        <p:spPr/>
        <p:txBody>
          <a:bodyPr/>
          <a:lstStyle/>
          <a:p>
            <a:r>
              <a:rPr lang="en-US" sz="2800" dirty="0" smtClean="0"/>
              <a:t>Tables from internal and external truck models combined prior to assignment</a:t>
            </a:r>
          </a:p>
          <a:p>
            <a:r>
              <a:rPr lang="en-US" sz="2800" dirty="0" smtClean="0"/>
              <a:t>Key points…</a:t>
            </a:r>
          </a:p>
          <a:p>
            <a:pPr lvl="1"/>
            <a:r>
              <a:rPr lang="en-US" sz="2600" dirty="0" smtClean="0"/>
              <a:t>Internal truck trip ends are function of SED in each TAZ</a:t>
            </a:r>
          </a:p>
          <a:p>
            <a:pPr lvl="1"/>
            <a:r>
              <a:rPr lang="en-US" sz="2600" dirty="0" smtClean="0"/>
              <a:t>External truck trip ends controlled by traffic counts</a:t>
            </a:r>
          </a:p>
          <a:p>
            <a:pPr lvl="1"/>
            <a:r>
              <a:rPr lang="en-US" sz="2600" dirty="0" smtClean="0"/>
              <a:t>Distribution of trips within Memphis model is based on network skims</a:t>
            </a:r>
          </a:p>
          <a:p>
            <a:r>
              <a:rPr lang="en-US" sz="2800" dirty="0" smtClean="0"/>
              <a:t>Model results calibrated to truck counts in region</a:t>
            </a:r>
            <a:endParaRPr lang="en-US" sz="2800" dirty="0"/>
          </a:p>
        </p:txBody>
      </p:sp>
      <p:sp>
        <p:nvSpPr>
          <p:cNvPr id="4" name="Slide Number Placeholder 3"/>
          <p:cNvSpPr>
            <a:spLocks noGrp="1"/>
          </p:cNvSpPr>
          <p:nvPr>
            <p:ph type="sldNum" sz="quarter" idx="12"/>
          </p:nvPr>
        </p:nvSpPr>
        <p:spPr/>
        <p:txBody>
          <a:bodyPr/>
          <a:lstStyle/>
          <a:p>
            <a:fld id="{7D3658A7-9865-4992-B0E6-7E801D7B1546}" type="slidenum">
              <a:rPr lang="en-US" smtClean="0"/>
              <a:pPr/>
              <a:t>18</a:t>
            </a:fld>
            <a:endParaRPr lang="en-US" dirty="0"/>
          </a:p>
        </p:txBody>
      </p:sp>
    </p:spTree>
    <p:extLst>
      <p:ext uri="{BB962C8B-B14F-4D97-AF65-F5344CB8AC3E}">
        <p14:creationId xmlns:p14="http://schemas.microsoft.com/office/powerpoint/2010/main" val="3554463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sz="2800" dirty="0" smtClean="0"/>
              <a:t>High-performance truck models can be developed from aggregate and passive sources of data collection</a:t>
            </a:r>
          </a:p>
          <a:p>
            <a:r>
              <a:rPr lang="en-US" sz="2800" dirty="0" smtClean="0"/>
              <a:t>Collaborative data purchases can support multiple projects and reduce costs</a:t>
            </a:r>
          </a:p>
          <a:p>
            <a:r>
              <a:rPr lang="en-US" sz="2800" dirty="0" smtClean="0"/>
              <a:t>Processing of passive data must be customized to local behavior</a:t>
            </a:r>
          </a:p>
          <a:p>
            <a:r>
              <a:rPr lang="en-US" sz="2800" dirty="0" smtClean="0"/>
              <a:t>Understand special generators and account for them during modeling</a:t>
            </a:r>
          </a:p>
        </p:txBody>
      </p:sp>
      <p:sp>
        <p:nvSpPr>
          <p:cNvPr id="4" name="Slide Number Placeholder 3"/>
          <p:cNvSpPr>
            <a:spLocks noGrp="1"/>
          </p:cNvSpPr>
          <p:nvPr>
            <p:ph type="sldNum" sz="quarter" idx="12"/>
          </p:nvPr>
        </p:nvSpPr>
        <p:spPr/>
        <p:txBody>
          <a:bodyPr/>
          <a:lstStyle/>
          <a:p>
            <a:fld id="{7D3658A7-9865-4992-B0E6-7E801D7B1546}" type="slidenum">
              <a:rPr lang="en-US" smtClean="0"/>
              <a:pPr/>
              <a:t>19</a:t>
            </a:fld>
            <a:endParaRPr lang="en-US" dirty="0"/>
          </a:p>
        </p:txBody>
      </p:sp>
    </p:spTree>
    <p:extLst>
      <p:ext uri="{BB962C8B-B14F-4D97-AF65-F5344CB8AC3E}">
        <p14:creationId xmlns:p14="http://schemas.microsoft.com/office/powerpoint/2010/main" val="1944385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Why Model Trucks?</a:t>
            </a:r>
            <a:endParaRPr lang="en-US" dirty="0"/>
          </a:p>
        </p:txBody>
      </p:sp>
      <p:sp>
        <p:nvSpPr>
          <p:cNvPr id="6" name="Content Placeholder 5"/>
          <p:cNvSpPr>
            <a:spLocks noGrp="1"/>
          </p:cNvSpPr>
          <p:nvPr>
            <p:ph idx="1"/>
          </p:nvPr>
        </p:nvSpPr>
        <p:spPr>
          <a:xfrm>
            <a:off x="457200" y="1216742"/>
            <a:ext cx="8544296" cy="4909421"/>
          </a:xfrm>
        </p:spPr>
        <p:txBody>
          <a:bodyPr/>
          <a:lstStyle/>
          <a:p>
            <a:r>
              <a:rPr lang="en-US" sz="2600" dirty="0" smtClean="0"/>
              <a:t>Trucks move goods and provide services in urban areas</a:t>
            </a:r>
          </a:p>
          <a:p>
            <a:pPr lvl="1"/>
            <a:r>
              <a:rPr lang="en-US" sz="2400" dirty="0" smtClean="0"/>
              <a:t>Contribute to congestion</a:t>
            </a:r>
          </a:p>
          <a:p>
            <a:pPr lvl="1"/>
            <a:r>
              <a:rPr lang="en-US" sz="2400" dirty="0" smtClean="0"/>
              <a:t>Impact air quality and emissions</a:t>
            </a:r>
          </a:p>
          <a:p>
            <a:pPr lvl="1"/>
            <a:r>
              <a:rPr lang="en-US" sz="2400" dirty="0" smtClean="0"/>
              <a:t>Affect roadway wear-and-tear and safety</a:t>
            </a:r>
            <a:endParaRPr lang="en-US" sz="2400" dirty="0"/>
          </a:p>
          <a:p>
            <a:r>
              <a:rPr lang="en-US" sz="2600" dirty="0" smtClean="0"/>
              <a:t>Federal requirements to study freight - </a:t>
            </a:r>
            <a:r>
              <a:rPr lang="en-US" dirty="0" err="1" smtClean="0"/>
              <a:t>CFR</a:t>
            </a:r>
            <a:r>
              <a:rPr lang="en-US" dirty="0" smtClean="0"/>
              <a:t> Title 23 Part 450</a:t>
            </a:r>
          </a:p>
          <a:p>
            <a:pPr lvl="1"/>
            <a:r>
              <a:rPr lang="en-US" sz="2400" dirty="0" smtClean="0"/>
              <a:t>320.c.1 Identify &amp; evaluate </a:t>
            </a:r>
            <a:r>
              <a:rPr lang="en-US" sz="2400" dirty="0"/>
              <a:t>alternative </a:t>
            </a:r>
            <a:r>
              <a:rPr lang="en-US" sz="2400" dirty="0" smtClean="0"/>
              <a:t>strategies</a:t>
            </a:r>
            <a:endParaRPr lang="en-US" sz="2400" dirty="0"/>
          </a:p>
          <a:p>
            <a:pPr lvl="1"/>
            <a:r>
              <a:rPr lang="en-US" sz="2400" dirty="0" smtClean="0"/>
              <a:t>306.a.4 </a:t>
            </a:r>
            <a:r>
              <a:rPr lang="en-US" sz="2400" dirty="0"/>
              <a:t>Increase accessibility </a:t>
            </a:r>
            <a:r>
              <a:rPr lang="en-US" sz="2400" dirty="0" smtClean="0"/>
              <a:t>&amp; mobility </a:t>
            </a:r>
            <a:r>
              <a:rPr lang="en-US" sz="2400" dirty="0"/>
              <a:t>of people and </a:t>
            </a:r>
            <a:r>
              <a:rPr lang="en-US" sz="2400" dirty="0" smtClean="0"/>
              <a:t>freight</a:t>
            </a:r>
            <a:endParaRPr lang="en-US" sz="2400" b="1" dirty="0"/>
          </a:p>
          <a:p>
            <a:pPr lvl="1"/>
            <a:r>
              <a:rPr lang="en-US" sz="2400" dirty="0" smtClean="0"/>
              <a:t>306.a.6 </a:t>
            </a:r>
            <a:r>
              <a:rPr lang="en-US" sz="2400" dirty="0"/>
              <a:t>Enhance the integration and connectivity of the transportation system,..., for people and </a:t>
            </a:r>
            <a:r>
              <a:rPr lang="en-US" sz="2400" dirty="0" smtClean="0"/>
              <a:t>freight</a:t>
            </a:r>
            <a:endParaRPr lang="en-US" sz="2400" dirty="0"/>
          </a:p>
          <a:p>
            <a:endParaRPr lang="en-US" dirty="0"/>
          </a:p>
        </p:txBody>
      </p:sp>
      <p:sp>
        <p:nvSpPr>
          <p:cNvPr id="4" name="Slide Number Placeholder 3"/>
          <p:cNvSpPr>
            <a:spLocks noGrp="1"/>
          </p:cNvSpPr>
          <p:nvPr>
            <p:ph type="sldNum" sz="quarter" idx="12"/>
          </p:nvPr>
        </p:nvSpPr>
        <p:spPr/>
        <p:txBody>
          <a:bodyPr/>
          <a:lstStyle/>
          <a:p>
            <a:fld id="{7D3658A7-9865-4992-B0E6-7E801D7B1546}" type="slidenum">
              <a:rPr lang="en-US" smtClean="0"/>
              <a:pPr/>
              <a:t>2</a:t>
            </a:fld>
            <a:endParaRPr lang="en-US" dirty="0"/>
          </a:p>
        </p:txBody>
      </p:sp>
    </p:spTree>
    <p:extLst>
      <p:ext uri="{BB962C8B-B14F-4D97-AF65-F5344CB8AC3E}">
        <p14:creationId xmlns:p14="http://schemas.microsoft.com/office/powerpoint/2010/main" val="1865314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D3658A7-9865-4992-B0E6-7E801D7B1546}" type="slidenum">
              <a:rPr lang="en-US" smtClean="0"/>
              <a:pPr/>
              <a:t>20</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7512"/>
            <a:ext cx="9144000" cy="5522976"/>
          </a:xfrm>
          <a:prstGeom prst="rect">
            <a:avLst/>
          </a:prstGeom>
        </p:spPr>
      </p:pic>
      <p:sp>
        <p:nvSpPr>
          <p:cNvPr id="3" name="Title 2"/>
          <p:cNvSpPr>
            <a:spLocks noGrp="1"/>
          </p:cNvSpPr>
          <p:nvPr>
            <p:ph type="title"/>
          </p:nvPr>
        </p:nvSpPr>
        <p:spPr>
          <a:xfrm>
            <a:off x="623454" y="4950394"/>
            <a:ext cx="8229600" cy="1240094"/>
          </a:xfrm>
        </p:spPr>
        <p:txBody>
          <a:bodyPr/>
          <a:lstStyle/>
          <a:p>
            <a:r>
              <a:rPr lang="en-US" dirty="0" smtClean="0">
                <a:solidFill>
                  <a:schemeClr val="accent5">
                    <a:lumMod val="10000"/>
                  </a:schemeClr>
                </a:solidFill>
              </a:rPr>
              <a:t>Questions?</a:t>
            </a:r>
            <a:br>
              <a:rPr lang="en-US" dirty="0" smtClean="0">
                <a:solidFill>
                  <a:schemeClr val="accent5">
                    <a:lumMod val="10000"/>
                  </a:schemeClr>
                </a:solidFill>
              </a:rPr>
            </a:br>
            <a:r>
              <a:rPr lang="en-US" dirty="0" smtClean="0">
                <a:solidFill>
                  <a:schemeClr val="accent5">
                    <a:lumMod val="10000"/>
                  </a:schemeClr>
                </a:solidFill>
              </a:rPr>
              <a:t>Email:akomanduri@camsys.com</a:t>
            </a:r>
            <a:endParaRPr lang="en-US" dirty="0">
              <a:solidFill>
                <a:schemeClr val="accent5">
                  <a:lumMod val="10000"/>
                </a:schemeClr>
              </a:solidFill>
            </a:endParaRPr>
          </a:p>
        </p:txBody>
      </p:sp>
    </p:spTree>
    <p:extLst>
      <p:ext uri="{BB962C8B-B14F-4D97-AF65-F5344CB8AC3E}">
        <p14:creationId xmlns:p14="http://schemas.microsoft.com/office/powerpoint/2010/main" val="2174469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Memphis Region</a:t>
            </a:r>
            <a:endParaRPr lang="en-US" dirty="0"/>
          </a:p>
        </p:txBody>
      </p:sp>
      <p:sp>
        <p:nvSpPr>
          <p:cNvPr id="3" name="Content Placeholder 2"/>
          <p:cNvSpPr>
            <a:spLocks noGrp="1"/>
          </p:cNvSpPr>
          <p:nvPr>
            <p:ph idx="1"/>
          </p:nvPr>
        </p:nvSpPr>
        <p:spPr/>
        <p:txBody>
          <a:bodyPr/>
          <a:lstStyle/>
          <a:p>
            <a:r>
              <a:rPr lang="en-US" sz="2600" dirty="0" smtClean="0"/>
              <a:t>Major freight and logistics hub</a:t>
            </a:r>
          </a:p>
          <a:p>
            <a:pPr lvl="1"/>
            <a:r>
              <a:rPr lang="en-US" sz="2400" dirty="0"/>
              <a:t>Five Class I railroads serve </a:t>
            </a:r>
            <a:r>
              <a:rPr lang="en-US" sz="2400" dirty="0" smtClean="0"/>
              <a:t>Memphis</a:t>
            </a:r>
          </a:p>
          <a:p>
            <a:pPr lvl="1"/>
            <a:r>
              <a:rPr lang="en-US" sz="2400" dirty="0" smtClean="0"/>
              <a:t>Busiest cargo airport in the US – second only to Hong Kong</a:t>
            </a:r>
          </a:p>
          <a:p>
            <a:pPr lvl="1"/>
            <a:r>
              <a:rPr lang="en-US" sz="2400" dirty="0" smtClean="0"/>
              <a:t>Major river port on the Mississippi River</a:t>
            </a:r>
          </a:p>
          <a:p>
            <a:r>
              <a:rPr lang="en-US" sz="2600" dirty="0" smtClean="0"/>
              <a:t>Federal Express is headquartered in Memphis</a:t>
            </a:r>
          </a:p>
          <a:p>
            <a:pPr lvl="1"/>
            <a:r>
              <a:rPr lang="en-US" sz="2400" dirty="0" smtClean="0"/>
              <a:t>Major distribution center</a:t>
            </a:r>
          </a:p>
          <a:p>
            <a:pPr lvl="1"/>
            <a:r>
              <a:rPr lang="en-US" sz="2400" dirty="0" smtClean="0"/>
              <a:t>Truck traffic “in” and “out” of the distribution center</a:t>
            </a:r>
          </a:p>
          <a:p>
            <a:pPr lvl="0"/>
            <a:r>
              <a:rPr lang="en-US" sz="2600" dirty="0" smtClean="0">
                <a:solidFill>
                  <a:srgbClr val="FFFFFF"/>
                </a:solidFill>
              </a:rPr>
              <a:t>Freight expected to keep growing…</a:t>
            </a:r>
            <a:endParaRPr lang="en-US" sz="2600" dirty="0">
              <a:solidFill>
                <a:srgbClr val="FFFFFF"/>
              </a:solidFill>
            </a:endParaRPr>
          </a:p>
          <a:p>
            <a:pPr lvl="1"/>
            <a:endParaRPr lang="en-US" dirty="0" smtClean="0"/>
          </a:p>
        </p:txBody>
      </p:sp>
      <p:sp>
        <p:nvSpPr>
          <p:cNvPr id="4" name="Slide Number Placeholder 3"/>
          <p:cNvSpPr>
            <a:spLocks noGrp="1"/>
          </p:cNvSpPr>
          <p:nvPr>
            <p:ph type="sldNum" sz="quarter" idx="12"/>
          </p:nvPr>
        </p:nvSpPr>
        <p:spPr/>
        <p:txBody>
          <a:bodyPr/>
          <a:lstStyle/>
          <a:p>
            <a:fld id="{7D3658A7-9865-4992-B0E6-7E801D7B1546}" type="slidenum">
              <a:rPr lang="en-US" smtClean="0"/>
              <a:pPr/>
              <a:t>3</a:t>
            </a:fld>
            <a:endParaRPr lang="en-US" dirty="0"/>
          </a:p>
        </p:txBody>
      </p:sp>
    </p:spTree>
    <p:extLst>
      <p:ext uri="{BB962C8B-B14F-4D97-AF65-F5344CB8AC3E}">
        <p14:creationId xmlns:p14="http://schemas.microsoft.com/office/powerpoint/2010/main" val="1401372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Memphis Truck Model</a:t>
            </a:r>
            <a:endParaRPr lang="en-US" dirty="0"/>
          </a:p>
        </p:txBody>
      </p:sp>
      <p:sp>
        <p:nvSpPr>
          <p:cNvPr id="3" name="Content Placeholder 2"/>
          <p:cNvSpPr>
            <a:spLocks noGrp="1"/>
          </p:cNvSpPr>
          <p:nvPr>
            <p:ph idx="1"/>
          </p:nvPr>
        </p:nvSpPr>
        <p:spPr>
          <a:xfrm>
            <a:off x="457200" y="1086117"/>
            <a:ext cx="8229600" cy="4909421"/>
          </a:xfrm>
        </p:spPr>
        <p:txBody>
          <a:bodyPr/>
          <a:lstStyle/>
          <a:p>
            <a:r>
              <a:rPr lang="en-US" sz="2600" dirty="0" smtClean="0"/>
              <a:t>Develop model based on “reality”</a:t>
            </a:r>
          </a:p>
          <a:p>
            <a:pPr lvl="1"/>
            <a:r>
              <a:rPr lang="en-US" dirty="0" smtClean="0"/>
              <a:t>Use as much data as possible to build models</a:t>
            </a:r>
          </a:p>
          <a:p>
            <a:r>
              <a:rPr lang="en-US" sz="2600" dirty="0" smtClean="0"/>
              <a:t>Use FAF3 to assess </a:t>
            </a:r>
            <a:r>
              <a:rPr lang="en-US" sz="2600" dirty="0" err="1" smtClean="0"/>
              <a:t>VMT</a:t>
            </a:r>
            <a:r>
              <a:rPr lang="en-US" sz="2600" dirty="0" smtClean="0"/>
              <a:t> from freight trucks</a:t>
            </a:r>
          </a:p>
          <a:p>
            <a:pPr lvl="1"/>
            <a:r>
              <a:rPr lang="en-US" dirty="0" smtClean="0"/>
              <a:t>Total trucks reported on links from </a:t>
            </a:r>
            <a:r>
              <a:rPr lang="en-US" dirty="0" err="1" smtClean="0"/>
              <a:t>HPMS</a:t>
            </a:r>
            <a:endParaRPr lang="en-US" dirty="0" smtClean="0"/>
          </a:p>
          <a:p>
            <a:pPr lvl="1"/>
            <a:r>
              <a:rPr lang="en-US" sz="2400" dirty="0" err="1" smtClean="0"/>
              <a:t>FAF</a:t>
            </a:r>
            <a:r>
              <a:rPr lang="en-US" sz="2400" dirty="0" smtClean="0"/>
              <a:t> trucks are assigned – 35</a:t>
            </a:r>
            <a:r>
              <a:rPr lang="en-US" sz="2400" dirty="0"/>
              <a:t>% </a:t>
            </a:r>
            <a:r>
              <a:rPr lang="en-US" sz="2400" dirty="0" smtClean="0"/>
              <a:t>of </a:t>
            </a:r>
            <a:r>
              <a:rPr lang="en-US" sz="2400" dirty="0" smtClean="0"/>
              <a:t>total </a:t>
            </a:r>
            <a:r>
              <a:rPr lang="en-US" sz="2400" dirty="0" err="1" smtClean="0"/>
              <a:t>VMT</a:t>
            </a:r>
            <a:endParaRPr lang="en-US" sz="2400" dirty="0"/>
          </a:p>
          <a:p>
            <a:pPr lvl="1"/>
            <a:r>
              <a:rPr lang="en-US" sz="2400" dirty="0" smtClean="0"/>
              <a:t>Therefore, 65</a:t>
            </a:r>
            <a:r>
              <a:rPr lang="en-US" sz="2400" dirty="0"/>
              <a:t>% </a:t>
            </a:r>
            <a:r>
              <a:rPr lang="en-US" sz="2400" dirty="0" smtClean="0"/>
              <a:t>of </a:t>
            </a:r>
            <a:r>
              <a:rPr lang="en-US" sz="2400" dirty="0" err="1" smtClean="0"/>
              <a:t>VMT</a:t>
            </a:r>
            <a:r>
              <a:rPr lang="en-US" sz="2400" dirty="0" smtClean="0"/>
              <a:t> </a:t>
            </a:r>
            <a:r>
              <a:rPr lang="en-US" sz="2400" dirty="0" smtClean="0"/>
              <a:t>by </a:t>
            </a:r>
            <a:r>
              <a:rPr lang="en-US" sz="2400" dirty="0"/>
              <a:t>service </a:t>
            </a:r>
            <a:r>
              <a:rPr lang="en-US" sz="2400" dirty="0" smtClean="0"/>
              <a:t>trucks</a:t>
            </a:r>
            <a:endParaRPr lang="en-US" sz="2400" dirty="0" smtClean="0"/>
          </a:p>
          <a:p>
            <a:pPr lvl="1"/>
            <a:r>
              <a:rPr lang="en-US" sz="2400" dirty="0" smtClean="0"/>
              <a:t>64% of truck tonnage is </a:t>
            </a:r>
            <a:r>
              <a:rPr lang="en-US" sz="2400" dirty="0" err="1" smtClean="0"/>
              <a:t>EI</a:t>
            </a:r>
            <a:r>
              <a:rPr lang="en-US" sz="2400" dirty="0" smtClean="0"/>
              <a:t>/IE/EE</a:t>
            </a:r>
            <a:endParaRPr lang="en-US" sz="2400" dirty="0"/>
          </a:p>
          <a:p>
            <a:r>
              <a:rPr lang="en-US" dirty="0" smtClean="0"/>
              <a:t>Modeling data needs </a:t>
            </a:r>
          </a:p>
          <a:p>
            <a:pPr lvl="1"/>
            <a:r>
              <a:rPr lang="en-US" sz="2400" dirty="0" smtClean="0"/>
              <a:t>Internal trucks </a:t>
            </a:r>
            <a:r>
              <a:rPr lang="en-US" sz="2400" dirty="0" smtClean="0"/>
              <a:t>– combination </a:t>
            </a:r>
            <a:r>
              <a:rPr lang="en-US" sz="2400" dirty="0" smtClean="0"/>
              <a:t>of freight and service trucks</a:t>
            </a:r>
          </a:p>
          <a:p>
            <a:pPr lvl="1"/>
            <a:r>
              <a:rPr lang="en-US" sz="2400" dirty="0" smtClean="0"/>
              <a:t>External trucks – freight (commodity) trucks</a:t>
            </a:r>
          </a:p>
        </p:txBody>
      </p:sp>
      <p:sp>
        <p:nvSpPr>
          <p:cNvPr id="4" name="Slide Number Placeholder 3"/>
          <p:cNvSpPr>
            <a:spLocks noGrp="1"/>
          </p:cNvSpPr>
          <p:nvPr>
            <p:ph type="sldNum" sz="quarter" idx="12"/>
          </p:nvPr>
        </p:nvSpPr>
        <p:spPr/>
        <p:txBody>
          <a:bodyPr/>
          <a:lstStyle/>
          <a:p>
            <a:fld id="{7D3658A7-9865-4992-B0E6-7E801D7B1546}" type="slidenum">
              <a:rPr lang="en-US" smtClean="0"/>
              <a:pPr/>
              <a:t>4</a:t>
            </a:fld>
            <a:endParaRPr lang="en-US" dirty="0"/>
          </a:p>
        </p:txBody>
      </p:sp>
    </p:spTree>
    <p:extLst>
      <p:ext uri="{BB962C8B-B14F-4D97-AF65-F5344CB8AC3E}">
        <p14:creationId xmlns:p14="http://schemas.microsoft.com/office/powerpoint/2010/main" val="2424168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Memphis Truck Model</a:t>
            </a:r>
            <a:endParaRPr lang="en-US" dirty="0"/>
          </a:p>
        </p:txBody>
      </p:sp>
      <p:sp>
        <p:nvSpPr>
          <p:cNvPr id="3" name="Content Placeholder 2"/>
          <p:cNvSpPr>
            <a:spLocks noGrp="1"/>
          </p:cNvSpPr>
          <p:nvPr>
            <p:ph idx="1"/>
          </p:nvPr>
        </p:nvSpPr>
        <p:spPr/>
        <p:txBody>
          <a:bodyPr/>
          <a:lstStyle/>
          <a:p>
            <a:r>
              <a:rPr lang="en-US" sz="2600" dirty="0" smtClean="0"/>
              <a:t>External truck model database - TRANSEARCH</a:t>
            </a:r>
            <a:endParaRPr lang="en-US" sz="2600" dirty="0"/>
          </a:p>
          <a:p>
            <a:pPr lvl="1"/>
            <a:r>
              <a:rPr lang="en-US" sz="2400" dirty="0" smtClean="0"/>
              <a:t>Commodity flow database</a:t>
            </a:r>
          </a:p>
          <a:p>
            <a:pPr lvl="1"/>
            <a:r>
              <a:rPr lang="en-US" sz="2400" dirty="0" smtClean="0"/>
              <a:t>Provided by Tennessee DOT</a:t>
            </a:r>
          </a:p>
          <a:p>
            <a:pPr lvl="1"/>
            <a:r>
              <a:rPr lang="en-US" sz="2400" dirty="0" smtClean="0"/>
              <a:t>County-level information</a:t>
            </a:r>
            <a:endParaRPr lang="en-US" sz="2400" dirty="0"/>
          </a:p>
          <a:p>
            <a:r>
              <a:rPr lang="en-US" sz="2600" dirty="0" smtClean="0"/>
              <a:t>Internal truck model database – </a:t>
            </a:r>
            <a:r>
              <a:rPr lang="en-US" sz="2600" dirty="0" err="1" smtClean="0"/>
              <a:t>ATRI</a:t>
            </a:r>
            <a:r>
              <a:rPr lang="en-US" sz="2600" dirty="0" smtClean="0"/>
              <a:t> </a:t>
            </a:r>
          </a:p>
          <a:p>
            <a:pPr lvl="1"/>
            <a:r>
              <a:rPr lang="en-US" dirty="0" smtClean="0"/>
              <a:t>Includes both freight and service trucks</a:t>
            </a:r>
          </a:p>
          <a:p>
            <a:pPr lvl="1"/>
            <a:r>
              <a:rPr lang="en-US" dirty="0" smtClean="0"/>
              <a:t>Processed </a:t>
            </a:r>
            <a:r>
              <a:rPr lang="en-US" dirty="0" err="1" smtClean="0"/>
              <a:t>ATRI</a:t>
            </a:r>
            <a:r>
              <a:rPr lang="en-US" dirty="0" smtClean="0"/>
              <a:t> GPS data provided by Tennessee DOT</a:t>
            </a:r>
          </a:p>
          <a:p>
            <a:pPr lvl="1"/>
            <a:r>
              <a:rPr lang="en-US" dirty="0" smtClean="0"/>
              <a:t>Trip ends available at statewide model TAZ level</a:t>
            </a:r>
          </a:p>
          <a:p>
            <a:pPr lvl="1"/>
            <a:r>
              <a:rPr lang="en-US" dirty="0" smtClean="0"/>
              <a:t>Use </a:t>
            </a:r>
            <a:r>
              <a:rPr lang="en-US" dirty="0" err="1" smtClean="0"/>
              <a:t>QRFM</a:t>
            </a:r>
            <a:r>
              <a:rPr lang="en-US" dirty="0" smtClean="0"/>
              <a:t> as a basis for model development</a:t>
            </a:r>
            <a:endParaRPr lang="en-US" dirty="0"/>
          </a:p>
        </p:txBody>
      </p:sp>
      <p:sp>
        <p:nvSpPr>
          <p:cNvPr id="4" name="Slide Number Placeholder 3"/>
          <p:cNvSpPr>
            <a:spLocks noGrp="1"/>
          </p:cNvSpPr>
          <p:nvPr>
            <p:ph type="sldNum" sz="quarter" idx="12"/>
          </p:nvPr>
        </p:nvSpPr>
        <p:spPr/>
        <p:txBody>
          <a:bodyPr/>
          <a:lstStyle/>
          <a:p>
            <a:fld id="{7D3658A7-9865-4992-B0E6-7E801D7B1546}" type="slidenum">
              <a:rPr lang="en-US" smtClean="0"/>
              <a:pPr/>
              <a:t>5</a:t>
            </a:fld>
            <a:endParaRPr lang="en-US" dirty="0"/>
          </a:p>
        </p:txBody>
      </p:sp>
    </p:spTree>
    <p:extLst>
      <p:ext uri="{BB962C8B-B14F-4D97-AF65-F5344CB8AC3E}">
        <p14:creationId xmlns:p14="http://schemas.microsoft.com/office/powerpoint/2010/main" val="522748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Memphis Truck Model</a:t>
            </a:r>
            <a:endParaRPr lang="en-US" dirty="0"/>
          </a:p>
        </p:txBody>
      </p:sp>
      <p:sp>
        <p:nvSpPr>
          <p:cNvPr id="3" name="Content Placeholder 2"/>
          <p:cNvSpPr>
            <a:spLocks noGrp="1"/>
          </p:cNvSpPr>
          <p:nvPr>
            <p:ph idx="1"/>
          </p:nvPr>
        </p:nvSpPr>
        <p:spPr/>
        <p:txBody>
          <a:bodyPr/>
          <a:lstStyle/>
          <a:p>
            <a:r>
              <a:rPr lang="en-US" dirty="0" smtClean="0"/>
              <a:t>Step 1.  </a:t>
            </a:r>
            <a:r>
              <a:rPr lang="en-US" dirty="0"/>
              <a:t>Clean and prepare estimation datasets</a:t>
            </a:r>
          </a:p>
          <a:p>
            <a:r>
              <a:rPr lang="en-US" dirty="0" smtClean="0"/>
              <a:t>Step 2.  Develop detailed employment datasets for estimation</a:t>
            </a:r>
          </a:p>
          <a:p>
            <a:r>
              <a:rPr lang="en-US" dirty="0"/>
              <a:t>Step </a:t>
            </a:r>
            <a:r>
              <a:rPr lang="en-US" dirty="0" smtClean="0"/>
              <a:t>3.  </a:t>
            </a:r>
            <a:r>
              <a:rPr lang="en-US" dirty="0"/>
              <a:t>Identify top commodity groups/</a:t>
            </a:r>
            <a:r>
              <a:rPr lang="en-US" dirty="0" err="1"/>
              <a:t>QRFM</a:t>
            </a:r>
            <a:r>
              <a:rPr lang="en-US" dirty="0"/>
              <a:t> employment categories for freight model</a:t>
            </a:r>
          </a:p>
          <a:p>
            <a:r>
              <a:rPr lang="en-US" dirty="0" smtClean="0"/>
              <a:t>Step 4.  Estimate trip production/attraction rates</a:t>
            </a:r>
          </a:p>
          <a:p>
            <a:r>
              <a:rPr lang="en-US" dirty="0" smtClean="0"/>
              <a:t>Step 5.  Estimate parameters for trip distribution model</a:t>
            </a:r>
          </a:p>
          <a:p>
            <a:r>
              <a:rPr lang="en-US" dirty="0" smtClean="0"/>
              <a:t>Step 6.  Combine truck trips and assign to network</a:t>
            </a:r>
          </a:p>
        </p:txBody>
      </p:sp>
      <p:sp>
        <p:nvSpPr>
          <p:cNvPr id="4" name="Slide Number Placeholder 3"/>
          <p:cNvSpPr>
            <a:spLocks noGrp="1"/>
          </p:cNvSpPr>
          <p:nvPr>
            <p:ph type="sldNum" sz="quarter" idx="12"/>
          </p:nvPr>
        </p:nvSpPr>
        <p:spPr/>
        <p:txBody>
          <a:bodyPr/>
          <a:lstStyle/>
          <a:p>
            <a:fld id="{7D3658A7-9865-4992-B0E6-7E801D7B1546}" type="slidenum">
              <a:rPr lang="en-US" smtClean="0"/>
              <a:pPr/>
              <a:t>6</a:t>
            </a:fld>
            <a:endParaRPr lang="en-US" dirty="0"/>
          </a:p>
        </p:txBody>
      </p:sp>
    </p:spTree>
    <p:extLst>
      <p:ext uri="{BB962C8B-B14F-4D97-AF65-F5344CB8AC3E}">
        <p14:creationId xmlns:p14="http://schemas.microsoft.com/office/powerpoint/2010/main" val="198272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External Estimation Database</a:t>
            </a:r>
            <a:endParaRPr lang="en-US" dirty="0"/>
          </a:p>
        </p:txBody>
      </p:sp>
      <p:sp>
        <p:nvSpPr>
          <p:cNvPr id="5" name="Content Placeholder 4"/>
          <p:cNvSpPr>
            <a:spLocks noGrp="1"/>
          </p:cNvSpPr>
          <p:nvPr>
            <p:ph sz="half" idx="1"/>
          </p:nvPr>
        </p:nvSpPr>
        <p:spPr>
          <a:xfrm>
            <a:off x="457199" y="1243940"/>
            <a:ext cx="4783990" cy="4525963"/>
          </a:xfrm>
        </p:spPr>
        <p:txBody>
          <a:bodyPr/>
          <a:lstStyle/>
          <a:p>
            <a:r>
              <a:rPr lang="en-US" dirty="0" smtClean="0"/>
              <a:t>Obtain and process </a:t>
            </a:r>
            <a:r>
              <a:rPr lang="en-US" dirty="0" err="1" smtClean="0"/>
              <a:t>TDOT</a:t>
            </a:r>
            <a:r>
              <a:rPr lang="en-US" dirty="0" smtClean="0"/>
              <a:t> TRANSEARCH data</a:t>
            </a:r>
          </a:p>
          <a:p>
            <a:r>
              <a:rPr lang="en-US" dirty="0" smtClean="0"/>
              <a:t>Assign to FAF3 highway network</a:t>
            </a:r>
          </a:p>
          <a:p>
            <a:r>
              <a:rPr lang="en-US" dirty="0" smtClean="0"/>
              <a:t>Window to Memphis MPO model boundary</a:t>
            </a:r>
          </a:p>
          <a:p>
            <a:r>
              <a:rPr lang="en-US" dirty="0" smtClean="0"/>
              <a:t>Identify I-E/E-I/E-E trips</a:t>
            </a:r>
          </a:p>
          <a:p>
            <a:r>
              <a:rPr lang="en-US" dirty="0" smtClean="0"/>
              <a:t>County-level estimation</a:t>
            </a:r>
          </a:p>
          <a:p>
            <a:r>
              <a:rPr lang="en-US" dirty="0" smtClean="0"/>
              <a:t>TAZ-level application</a:t>
            </a:r>
            <a:endParaRPr lang="en-US" dirty="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41189" y="1447019"/>
            <a:ext cx="3643532" cy="2833857"/>
          </a:xfrm>
        </p:spPr>
      </p:pic>
      <p:sp>
        <p:nvSpPr>
          <p:cNvPr id="4" name="Slide Number Placeholder 3"/>
          <p:cNvSpPr>
            <a:spLocks noGrp="1"/>
          </p:cNvSpPr>
          <p:nvPr>
            <p:ph type="sldNum" sz="quarter" idx="12"/>
          </p:nvPr>
        </p:nvSpPr>
        <p:spPr/>
        <p:txBody>
          <a:bodyPr/>
          <a:lstStyle/>
          <a:p>
            <a:fld id="{7D3658A7-9865-4992-B0E6-7E801D7B1546}" type="slidenum">
              <a:rPr lang="en-US" smtClean="0"/>
              <a:pPr/>
              <a:t>7</a:t>
            </a:fld>
            <a:endParaRPr lang="en-US" dirty="0"/>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b="24786"/>
          <a:stretch/>
        </p:blipFill>
        <p:spPr>
          <a:xfrm>
            <a:off x="5241189" y="4375053"/>
            <a:ext cx="3643532" cy="2131450"/>
          </a:xfrm>
          <a:prstGeom prst="rect">
            <a:avLst/>
          </a:prstGeom>
        </p:spPr>
      </p:pic>
    </p:spTree>
    <p:extLst>
      <p:ext uri="{BB962C8B-B14F-4D97-AF65-F5344CB8AC3E}">
        <p14:creationId xmlns:p14="http://schemas.microsoft.com/office/powerpoint/2010/main" val="310038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Internal Estimation Database</a:t>
            </a:r>
            <a:endParaRPr lang="en-US" dirty="0"/>
          </a:p>
        </p:txBody>
      </p:sp>
      <p:sp>
        <p:nvSpPr>
          <p:cNvPr id="4" name="Slide Number Placeholder 3"/>
          <p:cNvSpPr>
            <a:spLocks noGrp="1"/>
          </p:cNvSpPr>
          <p:nvPr>
            <p:ph type="sldNum" sz="quarter" idx="12"/>
          </p:nvPr>
        </p:nvSpPr>
        <p:spPr/>
        <p:txBody>
          <a:bodyPr/>
          <a:lstStyle/>
          <a:p>
            <a:fld id="{7D3658A7-9865-4992-B0E6-7E801D7B1546}" type="slidenum">
              <a:rPr lang="en-US" smtClean="0"/>
              <a:pPr/>
              <a:t>8</a:t>
            </a:fld>
            <a:endParaRPr lang="en-US" dirty="0"/>
          </a:p>
        </p:txBody>
      </p:sp>
      <p:sp>
        <p:nvSpPr>
          <p:cNvPr id="9" name="Content Placeholder 2"/>
          <p:cNvSpPr>
            <a:spLocks noGrp="1"/>
          </p:cNvSpPr>
          <p:nvPr>
            <p:ph idx="1"/>
          </p:nvPr>
        </p:nvSpPr>
        <p:spPr>
          <a:xfrm>
            <a:off x="457200" y="1216742"/>
            <a:ext cx="8229600" cy="4909421"/>
          </a:xfrm>
        </p:spPr>
        <p:txBody>
          <a:bodyPr/>
          <a:lstStyle/>
          <a:p>
            <a:r>
              <a:rPr lang="en-US" dirty="0" smtClean="0"/>
              <a:t>Weighted </a:t>
            </a:r>
            <a:r>
              <a:rPr lang="en-US" dirty="0" err="1" smtClean="0"/>
              <a:t>ATRI</a:t>
            </a:r>
            <a:r>
              <a:rPr lang="en-US" dirty="0" smtClean="0"/>
              <a:t> truck trip ends assigned to TAZ</a:t>
            </a:r>
          </a:p>
          <a:p>
            <a:pPr lvl="1"/>
            <a:r>
              <a:rPr lang="en-US" dirty="0" err="1" smtClean="0"/>
              <a:t>ATRI</a:t>
            </a:r>
            <a:r>
              <a:rPr lang="en-US" dirty="0" smtClean="0"/>
              <a:t> only contains heavy trucks</a:t>
            </a:r>
          </a:p>
          <a:p>
            <a:pPr lvl="1"/>
            <a:r>
              <a:rPr lang="en-US" dirty="0" err="1" smtClean="0"/>
              <a:t>QRFM</a:t>
            </a:r>
            <a:r>
              <a:rPr lang="en-US" dirty="0" smtClean="0"/>
              <a:t> has equations for heavy, medium, and light</a:t>
            </a:r>
          </a:p>
          <a:p>
            <a:r>
              <a:rPr lang="en-US" dirty="0" smtClean="0"/>
              <a:t>Differences found in average travel times</a:t>
            </a:r>
          </a:p>
          <a:p>
            <a:pPr lvl="1"/>
            <a:r>
              <a:rPr lang="en-US" dirty="0" err="1" smtClean="0"/>
              <a:t>QRFM</a:t>
            </a:r>
            <a:r>
              <a:rPr lang="en-US" dirty="0" smtClean="0"/>
              <a:t> heavy trucks = 33.3 minutes</a:t>
            </a:r>
          </a:p>
          <a:p>
            <a:pPr lvl="1"/>
            <a:r>
              <a:rPr lang="en-US" dirty="0" err="1" smtClean="0"/>
              <a:t>ATRI</a:t>
            </a:r>
            <a:r>
              <a:rPr lang="en-US" dirty="0" smtClean="0"/>
              <a:t> heavy trucks = 10 minutes</a:t>
            </a:r>
          </a:p>
          <a:p>
            <a:r>
              <a:rPr lang="en-US" dirty="0" smtClean="0"/>
              <a:t>Differences in Memphis region </a:t>
            </a:r>
            <a:r>
              <a:rPr lang="en-US" dirty="0" smtClean="0"/>
              <a:t>potentially driven </a:t>
            </a:r>
            <a:r>
              <a:rPr lang="en-US" dirty="0" smtClean="0"/>
              <a:t>by industry and local land use</a:t>
            </a:r>
          </a:p>
          <a:p>
            <a:endParaRPr lang="en-US" dirty="0" smtClean="0"/>
          </a:p>
        </p:txBody>
      </p:sp>
    </p:spTree>
    <p:extLst>
      <p:ext uri="{BB962C8B-B14F-4D97-AF65-F5344CB8AC3E}">
        <p14:creationId xmlns:p14="http://schemas.microsoft.com/office/powerpoint/2010/main" val="31906880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Develop </a:t>
            </a:r>
            <a:r>
              <a:rPr lang="en-US" dirty="0" err="1" smtClean="0"/>
              <a:t>NAICS</a:t>
            </a:r>
            <a:r>
              <a:rPr lang="en-US" dirty="0" smtClean="0"/>
              <a:t> Employment Databases</a:t>
            </a:r>
            <a:endParaRPr lang="en-US" dirty="0"/>
          </a:p>
        </p:txBody>
      </p:sp>
      <p:sp>
        <p:nvSpPr>
          <p:cNvPr id="5" name="Content Placeholder 4"/>
          <p:cNvSpPr>
            <a:spLocks noGrp="1"/>
          </p:cNvSpPr>
          <p:nvPr>
            <p:ph sz="half" idx="1"/>
          </p:nvPr>
        </p:nvSpPr>
        <p:spPr>
          <a:xfrm>
            <a:off x="457199" y="1116279"/>
            <a:ext cx="5636508" cy="5093010"/>
          </a:xfrm>
        </p:spPr>
        <p:txBody>
          <a:bodyPr/>
          <a:lstStyle/>
          <a:p>
            <a:r>
              <a:rPr lang="en-US" sz="2600" dirty="0" smtClean="0"/>
              <a:t>Obtain </a:t>
            </a:r>
            <a:r>
              <a:rPr lang="en-US" sz="2600" dirty="0" err="1" smtClean="0"/>
              <a:t>TDOT</a:t>
            </a:r>
            <a:r>
              <a:rPr lang="en-US" sz="2600" dirty="0" smtClean="0"/>
              <a:t> </a:t>
            </a:r>
            <a:r>
              <a:rPr lang="en-US" sz="2600" dirty="0" err="1" smtClean="0"/>
              <a:t>Infogroup</a:t>
            </a:r>
            <a:r>
              <a:rPr lang="en-US" sz="2600" dirty="0" smtClean="0"/>
              <a:t> data</a:t>
            </a:r>
          </a:p>
          <a:p>
            <a:pPr lvl="1"/>
            <a:r>
              <a:rPr lang="en-US" dirty="0" smtClean="0"/>
              <a:t>Purchase 2013 data for Memphis region</a:t>
            </a:r>
          </a:p>
          <a:p>
            <a:r>
              <a:rPr lang="en-US" sz="2600" dirty="0"/>
              <a:t>Obtain and process Infogroup data for AR &amp; MS Counties</a:t>
            </a:r>
          </a:p>
          <a:p>
            <a:r>
              <a:rPr lang="en-US" sz="2600" dirty="0"/>
              <a:t>Perform manual corrections to develop baseline employment data</a:t>
            </a:r>
          </a:p>
          <a:p>
            <a:r>
              <a:rPr lang="en-US" sz="2600" dirty="0"/>
              <a:t>Assigned to both Memphis MPO model TAZ and statewide Model TAZ</a:t>
            </a:r>
          </a:p>
        </p:txBody>
      </p:sp>
      <p:pic>
        <p:nvPicPr>
          <p:cNvPr id="6" name="Content Placeholder 5"/>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4015" t="2254" r="3152" b="40555"/>
          <a:stretch/>
        </p:blipFill>
        <p:spPr>
          <a:xfrm>
            <a:off x="5917507" y="1033154"/>
            <a:ext cx="3151163" cy="2588455"/>
          </a:xfrm>
          <a:solidFill>
            <a:schemeClr val="bg1">
              <a:lumMod val="40000"/>
              <a:lumOff val="60000"/>
            </a:schemeClr>
          </a:solidFill>
        </p:spPr>
      </p:pic>
      <p:sp>
        <p:nvSpPr>
          <p:cNvPr id="4" name="Slide Number Placeholder 3"/>
          <p:cNvSpPr>
            <a:spLocks noGrp="1"/>
          </p:cNvSpPr>
          <p:nvPr>
            <p:ph type="sldNum" sz="quarter" idx="12"/>
          </p:nvPr>
        </p:nvSpPr>
        <p:spPr/>
        <p:txBody>
          <a:bodyPr/>
          <a:lstStyle/>
          <a:p>
            <a:fld id="{7D3658A7-9865-4992-B0E6-7E801D7B1546}" type="slidenum">
              <a:rPr lang="en-US" smtClean="0"/>
              <a:pPr/>
              <a:t>9</a:t>
            </a:fld>
            <a:endParaRPr lang="en-US"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62564" r="45624" b="10672"/>
          <a:stretch/>
        </p:blipFill>
        <p:spPr>
          <a:xfrm>
            <a:off x="6093707" y="3734149"/>
            <a:ext cx="2796833" cy="1835517"/>
          </a:xfrm>
          <a:prstGeom prst="rect">
            <a:avLst/>
          </a:prstGeom>
          <a:ln>
            <a:solidFill>
              <a:schemeClr val="bg1"/>
            </a:solidFill>
          </a:ln>
        </p:spPr>
      </p:pic>
    </p:spTree>
    <p:extLst>
      <p:ext uri="{BB962C8B-B14F-4D97-AF65-F5344CB8AC3E}">
        <p14:creationId xmlns:p14="http://schemas.microsoft.com/office/powerpoint/2010/main" val="32291228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image" Target="../media/image16.jpeg"/></Relationships>
</file>

<file path=ppt/theme/theme1.xml><?xml version="1.0" encoding="utf-8"?>
<a:theme xmlns:a="http://schemas.openxmlformats.org/drawingml/2006/main" name="cs_glass">
  <a:themeElements>
    <a:clrScheme name="cs_glass">
      <a:dk1>
        <a:srgbClr val="00376F"/>
      </a:dk1>
      <a:lt1>
        <a:srgbClr val="FFFFFF"/>
      </a:lt1>
      <a:dk2>
        <a:srgbClr val="003A69"/>
      </a:dk2>
      <a:lt2>
        <a:srgbClr val="002448"/>
      </a:lt2>
      <a:accent1>
        <a:srgbClr val="D2D200"/>
      </a:accent1>
      <a:accent2>
        <a:srgbClr val="5DB6FF"/>
      </a:accent2>
      <a:accent3>
        <a:srgbClr val="FF8080"/>
      </a:accent3>
      <a:accent4>
        <a:srgbClr val="97A7F3"/>
      </a:accent4>
      <a:accent5>
        <a:srgbClr val="CECECE"/>
      </a:accent5>
      <a:accent6>
        <a:srgbClr val="A2E3A2"/>
      </a:accent6>
      <a:hlink>
        <a:srgbClr val="0099CC"/>
      </a:hlink>
      <a:folHlink>
        <a:srgbClr val="0099CC"/>
      </a:folHlink>
    </a:clrScheme>
    <a:fontScheme name="cs_glass">
      <a:majorFont>
        <a:latin typeface="Tw Cen MT"/>
        <a:ea typeface=""/>
        <a:cs typeface=""/>
      </a:majorFont>
      <a:minorFont>
        <a:latin typeface="Tw Cen MT"/>
        <a:ea typeface=""/>
        <a:cs typeface=""/>
      </a:minorFont>
    </a:fontScheme>
    <a:fmtScheme name="cs_glass">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6350" cap="flat" cmpd="sng" algn="ctr">
          <a:solidFill>
            <a:srgbClr val="00162D"/>
          </a:solidFill>
          <a:prstDash val="solid"/>
        </a:ln>
        <a:ln w="12700" cap="flat" cmpd="thickThin" algn="ctr">
          <a:solidFill>
            <a:srgbClr val="001E3C"/>
          </a:solidFill>
          <a:prstDash val="solid"/>
        </a:ln>
        <a:ln w="19050" cap="flat" cmpd="thickThin" algn="ctr">
          <a:solidFill>
            <a:srgbClr val="002040"/>
          </a:solidFill>
          <a:prstDash val="solid"/>
        </a:ln>
      </a:lnStyleLst>
      <a:effectStyleLst>
        <a:effectStyle>
          <a:effectLst>
            <a:outerShdw blurRad="50800" dist="38100" dir="5400000" algn="ctr" rotWithShape="0">
              <a:srgbClr val="000000">
                <a:alpha val="35000"/>
              </a:srgbClr>
            </a:outerShdw>
          </a:effectLst>
        </a:effectStyle>
        <a:effectStyle>
          <a:effectLst>
            <a:outerShdw blurRad="50800" dist="38100" dir="5400000" rotWithShape="0">
              <a:srgbClr val="000000">
                <a:alpha val="35000"/>
              </a:srgbClr>
            </a:outerShdw>
            <a:reflection blurRad="12700" stA="30000" endPos="28000" dist="38100" dir="5400000" sy="-100000" rotWithShape="0"/>
          </a:effectLst>
          <a:scene3d>
            <a:camera prst="orthographicFront">
              <a:rot lat="0" lon="0" rev="0"/>
            </a:camera>
            <a:lightRig rig="threePt" dir="tl"/>
          </a:scene3d>
          <a:sp3d extrusionH="63500" prstMaterial="metal">
            <a:bevelT w="101600" h="101600"/>
          </a:sp3d>
        </a:effectStyle>
        <a:effectStyle>
          <a:effectLst>
            <a:outerShdw blurRad="63500" dist="38100" dir="5400000" rotWithShape="0">
              <a:srgbClr val="000000">
                <a:alpha val="45000"/>
              </a:srgbClr>
            </a:outerShdw>
            <a:reflection blurRad="12700" stA="26000" endPos="28000" dist="38100" dir="5400000" sy="-100000" rotWithShape="0"/>
          </a:effectLst>
          <a:scene3d>
            <a:camera prst="orthographicFront">
              <a:rot lat="0" lon="0" rev="0"/>
            </a:camera>
            <a:lightRig rig="glow" dir="t">
              <a:rot lat="0" lon="0" rev="6360000"/>
            </a:lightRig>
          </a:scene3d>
          <a:sp3d extrusionH="63500" prstMaterial="metal">
            <a:bevelT w="101600" h="10160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1"/>
          <a:stretch/>
        </a:blipFill>
        <a:blipFill rotWithShape="1">
          <a:blip xmlns:r="http://schemas.openxmlformats.org/officeDocument/2006/relationships" r:embed="rId1"/>
          <a:stretch/>
        </a:blipFill>
      </a:bgFillStyleLst>
    </a:fmtScheme>
  </a:themeElements>
  <a:objectDefaults/>
  <a:extraClrSchemeLst/>
</a:theme>
</file>

<file path=ppt/theme/theme2.xml><?xml version="1.0" encoding="utf-8"?>
<a:theme xmlns:a="http://schemas.openxmlformats.org/drawingml/2006/main" name="cs_flare">
  <a:themeElements>
    <a:clrScheme name="cs_flare_final">
      <a:dk1>
        <a:srgbClr val="FFFFFF"/>
      </a:dk1>
      <a:lt1>
        <a:srgbClr val="FFFFFF"/>
      </a:lt1>
      <a:dk2>
        <a:srgbClr val="003A69"/>
      </a:dk2>
      <a:lt2>
        <a:srgbClr val="FFFFFF"/>
      </a:lt2>
      <a:accent1>
        <a:srgbClr val="542378"/>
      </a:accent1>
      <a:accent2>
        <a:srgbClr val="C40000"/>
      </a:accent2>
      <a:accent3>
        <a:srgbClr val="5DB6FF"/>
      </a:accent3>
      <a:accent4>
        <a:srgbClr val="D1CC00"/>
      </a:accent4>
      <a:accent5>
        <a:srgbClr val="D8D8D8"/>
      </a:accent5>
      <a:accent6>
        <a:srgbClr val="1634CA"/>
      </a:accent6>
      <a:hlink>
        <a:srgbClr val="FFFFFF"/>
      </a:hlink>
      <a:folHlink>
        <a:srgbClr val="C0C0C0"/>
      </a:folHlink>
    </a:clrScheme>
    <a:fontScheme name="cs_flare_final">
      <a:majorFont>
        <a:latin typeface="Gill Sans MT"/>
        <a:ea typeface=""/>
        <a:cs typeface=""/>
      </a:majorFont>
      <a:minorFont>
        <a:latin typeface="Gill Sans MT"/>
        <a:ea typeface=""/>
        <a:cs typeface=""/>
      </a:minorFont>
    </a:fontScheme>
    <a:fmtScheme name="cs_flare_final">
      <a:fillStyleLst>
        <a:solidFill>
          <a:schemeClr val="phClr"/>
        </a:solidFill>
        <a:solidFill>
          <a:schemeClr val="phClr"/>
        </a:solidFill>
        <a:solidFill>
          <a:schemeClr val="phClr"/>
        </a:solidFill>
      </a:fillStyleLst>
      <a:lnStyleLst>
        <a:ln w="12700" cap="flat" cmpd="sng" algn="ctr">
          <a:solidFill>
            <a:srgbClr val="0099CC"/>
          </a:solidFill>
          <a:prstDash val="solid"/>
        </a:ln>
        <a:ln w="19050" cap="flat" cmpd="sng" algn="ctr">
          <a:solidFill>
            <a:srgbClr val="0099CC"/>
          </a:solidFill>
          <a:prstDash val="solid"/>
        </a:ln>
        <a:ln w="25400" cap="flat" cmpd="sng" algn="ctr">
          <a:solidFill>
            <a:srgbClr val="0099CC"/>
          </a:solidFill>
          <a:prstDash val="solid"/>
        </a:ln>
      </a:lnStyleLst>
      <a:effectStyleLst>
        <a:effectStyle>
          <a:effectLst>
            <a:outerShdw blurRad="38100" dist="63500" dir="2700000" algn="br" rotWithShape="0">
              <a:srgbClr val="000000">
                <a:alpha val="75000"/>
              </a:srgbClr>
            </a:outerShdw>
          </a:effectLst>
        </a:effectStyle>
        <a:effectStyle>
          <a:effectLst>
            <a:glow rad="50800">
              <a:schemeClr val="phClr">
                <a:alpha val="60000"/>
              </a:schemeClr>
            </a:glow>
          </a:effectLst>
        </a:effectStyle>
        <a:effectStyle>
          <a:effectLst>
            <a:outerShdw blurRad="38100" dist="25400" dir="5400000" rotWithShape="0">
              <a:srgbClr val="000000">
                <a:alpha val="75000"/>
              </a:srgbClr>
            </a:outerShdw>
          </a:effectLst>
          <a:scene3d>
            <a:camera prst="orthographicFront">
              <a:rot lat="0" lon="0" rev="0"/>
            </a:camera>
            <a:lightRig rig="glow" dir="t">
              <a:rot lat="0" lon="0" rev="1800000"/>
            </a:lightRig>
          </a:scene3d>
          <a:sp3d contourW="12700" prstMaterial="dkEdge">
            <a:bevelT w="50800" h="44450" prst="angle"/>
            <a:contourClr>
              <a:schemeClr val="lt1"/>
            </a:contourClr>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1"/>
          <a:stretch/>
        </a:blipFill>
        <a:blipFill rotWithShape="1">
          <a:blip xmlns:r="http://schemas.openxmlformats.org/officeDocument/2006/relationships" r:embed="rId2"/>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cs_glass</Template>
  <TotalTime>3341</TotalTime>
  <Words>1842</Words>
  <Application>Microsoft Office PowerPoint</Application>
  <PresentationFormat>On-screen Show (4:3)</PresentationFormat>
  <Paragraphs>335</Paragraphs>
  <Slides>20</Slides>
  <Notes>11</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cs_glass</vt:lpstr>
      <vt:lpstr>cs_flare</vt:lpstr>
      <vt:lpstr>Development of  a Truck Model for Memphis</vt:lpstr>
      <vt:lpstr>Why Model Trucks?</vt:lpstr>
      <vt:lpstr>Memphis Region</vt:lpstr>
      <vt:lpstr>Memphis Truck Model</vt:lpstr>
      <vt:lpstr>Memphis Truck Model</vt:lpstr>
      <vt:lpstr>Memphis Truck Model</vt:lpstr>
      <vt:lpstr>Step 1.  External Estimation Database</vt:lpstr>
      <vt:lpstr>Step 1.  Internal Estimation Database</vt:lpstr>
      <vt:lpstr>Step 2.  Develop NAICS Employment Databases</vt:lpstr>
      <vt:lpstr>Step 3.  Commodity Groups – External Model</vt:lpstr>
      <vt:lpstr>Step 3. QRFM Model Trip Rates – Internal Model</vt:lpstr>
      <vt:lpstr>Step 4. External Trip Generation Models</vt:lpstr>
      <vt:lpstr>Step 4. External Trip Generation Models</vt:lpstr>
      <vt:lpstr>Step 4. Internal Model Trip Generation Models</vt:lpstr>
      <vt:lpstr>Step 4. Internal Model Trip Generation Models</vt:lpstr>
      <vt:lpstr>Step 5. Trip Distribution Models</vt:lpstr>
      <vt:lpstr>Step 5. Trip Distribution Models</vt:lpstr>
      <vt:lpstr>Step 6.  Truck Model Assignment</vt:lpstr>
      <vt:lpstr>Conclusions</vt:lpstr>
      <vt:lpstr>Questions? Email:akomanduri@camsys.com</vt:lpstr>
    </vt:vector>
  </TitlesOfParts>
  <Company>Cambridge Systematics,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 iof A freigth Truck Model for Mempohis</dc:title>
  <dc:creator>Daniel Beagan</dc:creator>
  <cp:lastModifiedBy>Anurag Komanduri</cp:lastModifiedBy>
  <cp:revision>267</cp:revision>
  <cp:lastPrinted>2014-10-07T19:06:29Z</cp:lastPrinted>
  <dcterms:created xsi:type="dcterms:W3CDTF">2014-09-26T20:19:46Z</dcterms:created>
  <dcterms:modified xsi:type="dcterms:W3CDTF">2015-05-20T12:58:57Z</dcterms:modified>
</cp:coreProperties>
</file>