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9" r:id="rId3"/>
    <p:sldId id="404" r:id="rId4"/>
    <p:sldId id="413" r:id="rId5"/>
    <p:sldId id="410" r:id="rId6"/>
    <p:sldId id="406" r:id="rId7"/>
    <p:sldId id="407" r:id="rId8"/>
    <p:sldId id="403" r:id="rId9"/>
    <p:sldId id="409" r:id="rId10"/>
    <p:sldId id="408" r:id="rId11"/>
    <p:sldId id="396" r:id="rId12"/>
    <p:sldId id="399" r:id="rId13"/>
  </p:sldIdLst>
  <p:sldSz cx="9144000" cy="6858000" type="screen4x3"/>
  <p:notesSz cx="6997700" cy="9271000"/>
  <p:custDataLst>
    <p:tags r:id="rId1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333333"/>
    <a:srgbClr val="FFFF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3500" autoAdjust="0"/>
  </p:normalViewPr>
  <p:slideViewPr>
    <p:cSldViewPr>
      <p:cViewPr>
        <p:scale>
          <a:sx n="75" d="100"/>
          <a:sy n="75" d="100"/>
        </p:scale>
        <p:origin x="-62" y="-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21" tIns="46461" rIns="92921" bIns="46461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21" tIns="46461" rIns="92921" bIns="4646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21" tIns="46461" rIns="92921" bIns="46461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21" tIns="46461" rIns="92921" bIns="4646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7D026D66-E22E-4E97-A7F2-B31F5F1E6A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algn="l" defTabSz="858838">
              <a:defRPr sz="1200"/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algn="r" defTabSz="858838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33912" cy="3475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algn="l" defTabSz="858838">
              <a:defRPr sz="1200"/>
            </a:lvl1pPr>
          </a:lstStyle>
          <a:p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algn="r" defTabSz="858838">
              <a:defRPr sz="1200"/>
            </a:lvl1pPr>
          </a:lstStyle>
          <a:p>
            <a:fld id="{6BA6C689-A832-41DC-93DB-D11685DD80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C5880-D079-4591-A7A6-E20ADFDDB6AD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C64C6-7248-4F8B-BD3A-E5C50BE12DF2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7590C-3E76-44BE-B3F9-BF4787C5D4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58EA9-D63F-4B98-B970-404CFD6AB4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2FF20-C370-409E-BB7B-93D09F019F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2BB36-50AA-4B98-81F2-9B943DBC03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E99F8-F1DA-451B-B714-5F7D7D3619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500">
                <a:latin typeface="Garamond" pitchFamily="18" charset="0"/>
              </a:defRPr>
            </a:lvl1pPr>
          </a:lstStyle>
          <a:p>
            <a:fld id="{0D3531F1-2FAB-464C-89E6-27EA26740FC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53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l"/>
            <a:endParaRPr lang="en-US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56" r:id="rId2"/>
    <p:sldLayoutId id="2147483957" r:id="rId3"/>
    <p:sldLayoutId id="2147483958" r:id="rId4"/>
    <p:sldLayoutId id="2147483959" r:id="rId5"/>
    <p:sldLayoutId id="21474839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066800"/>
          </a:xfrm>
        </p:spPr>
        <p:txBody>
          <a:bodyPr/>
          <a:lstStyle/>
          <a:p>
            <a:pPr eaLnBrk="1" hangingPunct="1">
              <a:spcAft>
                <a:spcPts val="2400"/>
              </a:spcAft>
            </a:pPr>
            <a:r>
              <a:rPr lang="en-US" sz="3600" b="1" dirty="0" smtClean="0"/>
              <a:t>Conflating </a:t>
            </a:r>
            <a:r>
              <a:rPr lang="en-US" sz="3600" b="1" dirty="0" smtClean="0"/>
              <a:t>Multiple </a:t>
            </a:r>
            <a:r>
              <a:rPr lang="en-US" sz="3600" b="1" dirty="0" err="1" smtClean="0"/>
              <a:t>Trueshape</a:t>
            </a:r>
            <a:r>
              <a:rPr lang="en-US" sz="3600" b="1" dirty="0" smtClean="0"/>
              <a:t> Networks for an Enterprise GIS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962400"/>
            <a:ext cx="68580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err="1" smtClean="0"/>
              <a:t>Qiang</a:t>
            </a:r>
            <a:r>
              <a:rPr lang="en-US" sz="2000" dirty="0" smtClean="0"/>
              <a:t> Li, Daniel Consulting, Inc.</a:t>
            </a:r>
            <a:br>
              <a:rPr lang="en-US" sz="2000" dirty="0" smtClean="0"/>
            </a:br>
            <a:r>
              <a:rPr lang="en-US" sz="2000" dirty="0" err="1" smtClean="0"/>
              <a:t>Subrat</a:t>
            </a:r>
            <a:r>
              <a:rPr lang="en-US" sz="2000" dirty="0" smtClean="0"/>
              <a:t> </a:t>
            </a:r>
            <a:r>
              <a:rPr lang="en-US" sz="2000" dirty="0" err="1" smtClean="0"/>
              <a:t>Mahapatra</a:t>
            </a:r>
            <a:r>
              <a:rPr lang="en-US" sz="2000" dirty="0" smtClean="0"/>
              <a:t>, Maryland State Highway Administration</a:t>
            </a:r>
            <a:br>
              <a:rPr lang="en-US" sz="2000" dirty="0" smtClean="0"/>
            </a:br>
            <a:r>
              <a:rPr lang="en-US" sz="2000" dirty="0" smtClean="0"/>
              <a:t>Tanya King, Daniel Consulting, Inc.</a:t>
            </a:r>
            <a:br>
              <a:rPr lang="en-US" sz="2000" dirty="0" smtClean="0"/>
            </a:br>
            <a:r>
              <a:rPr lang="en-US" sz="2000" dirty="0" smtClean="0"/>
              <a:t>Brad </a:t>
            </a:r>
            <a:r>
              <a:rPr lang="en-US" sz="2000" dirty="0" err="1" smtClean="0"/>
              <a:t>Spittel</a:t>
            </a:r>
            <a:r>
              <a:rPr lang="en-US" sz="2000" dirty="0" smtClean="0"/>
              <a:t>, KCI Technologies, Inc.</a:t>
            </a: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05800" cy="1139825"/>
          </a:xfrm>
        </p:spPr>
        <p:txBody>
          <a:bodyPr/>
          <a:lstStyle/>
          <a:p>
            <a:r>
              <a:rPr lang="en-US" sz="4000" dirty="0" smtClean="0"/>
              <a:t>Integrated True Shape MSTM Network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58EA9-D63F-4B98-B970-404CFD6AB40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33482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Critical Network Attributes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B1A78B8-1BD3-48AB-979C-85ACB119A3B4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Road Name and Alternative Road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Name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From Node/To Node (A/B)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Facility Functional Classification code (SWFT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One Way Road (ONEWAY)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Free Flow Speed (FFSPD)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Number of Lanes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AMLane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/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PMLane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/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OPLane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</a:t>
            </a: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Lane Configurations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AMLimit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/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PMLimit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/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OPLimit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800100" lvl="1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HOV, Truck Allowed, etc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Others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l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Garamond" pitchFamily="18" charset="0"/>
              </a:rPr>
              <a:t>Integrate </a:t>
            </a:r>
            <a:r>
              <a:rPr lang="en-US" sz="4400" dirty="0" smtClean="0">
                <a:latin typeface="Garamond" pitchFamily="18" charset="0"/>
              </a:rPr>
              <a:t>Special Network Data</a:t>
            </a:r>
            <a:r>
              <a:rPr lang="en-US" sz="4400" dirty="0" smtClean="0">
                <a:latin typeface="Garamond" pitchFamily="18" charset="0"/>
              </a:rPr>
              <a:t/>
            </a:r>
            <a:br>
              <a:rPr lang="en-US" sz="4400" dirty="0" smtClean="0">
                <a:latin typeface="Garamond" pitchFamily="18" charset="0"/>
              </a:rPr>
            </a:br>
            <a:endParaRPr lang="en-US" sz="4400" dirty="0" smtClean="0"/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7526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Toll Roads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Short or Long Term Transportation Improvement Projects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Traffic Counts (SHA Traffic Counts Stations/Segments) 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Time Penalty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and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Turn Prohibition file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Transit Line and Station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latin typeface="+mj-lt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/>
            </a:pPr>
            <a:endParaRPr lang="en-US" sz="2000" dirty="0">
              <a:latin typeface="+mj-lt"/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 smtClean="0"/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954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SHA Request to develop a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Multimodal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Transportation Network Model and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Geodatabase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to support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Maryland Statewide Transportation Model (MSTM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 and SHA Enterprise GIS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eGIS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Existing CUBE Network Database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for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MSTM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latin typeface="+mj-lt"/>
              </a:rPr>
              <a:t>Stick Lines - lack </a:t>
            </a:r>
            <a:r>
              <a:rPr lang="en-US" sz="2000" dirty="0" smtClean="0">
                <a:latin typeface="+mj-lt"/>
              </a:rPr>
              <a:t>accurate geographic </a:t>
            </a:r>
            <a:r>
              <a:rPr lang="en-US" sz="2000" dirty="0" smtClean="0">
                <a:latin typeface="+mj-lt"/>
              </a:rPr>
              <a:t>reference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latin typeface="+mj-lt"/>
              </a:rPr>
              <a:t>Not </a:t>
            </a:r>
            <a:r>
              <a:rPr lang="en-US" sz="2000" dirty="0" smtClean="0">
                <a:latin typeface="+mj-lt"/>
              </a:rPr>
              <a:t>match either S</a:t>
            </a:r>
            <a:r>
              <a:rPr lang="en-US" sz="2000" dirty="0" smtClean="0">
                <a:latin typeface="+mj-lt"/>
              </a:rPr>
              <a:t>tate Highway Network data or MPO Network data 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latin typeface="+mj-lt"/>
              </a:rPr>
              <a:t>Not compatible with SHA </a:t>
            </a:r>
            <a:r>
              <a:rPr lang="en-US" sz="2000" dirty="0" err="1" smtClean="0">
                <a:latin typeface="+mj-lt"/>
              </a:rPr>
              <a:t>eGIS</a:t>
            </a:r>
            <a:endParaRPr lang="en-US" sz="2000" dirty="0" smtClean="0">
              <a:latin typeface="+mj-lt"/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Isolated data tables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2000" dirty="0" smtClean="0"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39825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Develop Master Network </a:t>
            </a:r>
            <a:r>
              <a:rPr lang="en-US" sz="4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Geodatabase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endParaRPr lang="en-US" sz="4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2954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Multimodal and Multiyear Transportation Networks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True Shape links –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real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distance of highway/transit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segments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latin typeface="Garamond" pitchFamily="18" charset="0"/>
              </a:rPr>
              <a:t>Highway </a:t>
            </a:r>
            <a:r>
              <a:rPr lang="en-US" sz="2400" dirty="0" smtClean="0">
                <a:latin typeface="Garamond" pitchFamily="18" charset="0"/>
              </a:rPr>
              <a:t>and transit elements are dynamically </a:t>
            </a:r>
            <a:r>
              <a:rPr lang="en-US" sz="2400" dirty="0" smtClean="0">
                <a:latin typeface="Garamond" pitchFamily="18" charset="0"/>
              </a:rPr>
              <a:t>linked and </a:t>
            </a:r>
            <a:r>
              <a:rPr lang="en-US" sz="2400" dirty="0" smtClean="0">
                <a:latin typeface="Garamond" pitchFamily="18" charset="0"/>
              </a:rPr>
              <a:t>geographically </a:t>
            </a:r>
            <a:r>
              <a:rPr lang="en-US" sz="2400" dirty="0" smtClean="0">
                <a:latin typeface="Garamond" pitchFamily="18" charset="0"/>
              </a:rPr>
              <a:t>referenced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Integrate with the 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MSTM and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SHA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</a:t>
            </a:r>
            <a:r>
              <a:rPr lang="en-US" sz="2400" dirty="0" smtClean="0">
                <a:latin typeface="Garamond" pitchFamily="18" charset="0"/>
              </a:rPr>
              <a:t>nterprise GIS  </a:t>
            </a:r>
            <a:endParaRPr lang="en-US" sz="2400" dirty="0" smtClean="0"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Incorporate </a:t>
            </a:r>
            <a:r>
              <a:rPr lang="en-US" sz="2400" dirty="0" err="1" smtClean="0">
                <a:latin typeface="Garamond" pitchFamily="18" charset="0"/>
              </a:rPr>
              <a:t>ArcGIS</a:t>
            </a:r>
            <a:r>
              <a:rPr lang="en-US" sz="2400" dirty="0" smtClean="0">
                <a:latin typeface="Garamond" pitchFamily="18" charset="0"/>
              </a:rPr>
              <a:t>-based network editing tools developed by Daniel Consultants, Inc.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Provide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better match with other network data (e.g. Toll Road, TIP, Traffic Counts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)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latin typeface="Garamond" pitchFamily="18" charset="0"/>
              </a:rPr>
              <a:t>Directly Export </a:t>
            </a:r>
            <a:r>
              <a:rPr lang="en-US" sz="2400" dirty="0" smtClean="0">
                <a:latin typeface="Garamond" pitchFamily="18" charset="0"/>
              </a:rPr>
              <a:t>Cube Network Files (e.g. Cube </a:t>
            </a:r>
            <a:r>
              <a:rPr lang="en-US" sz="2400" dirty="0" err="1" smtClean="0">
                <a:latin typeface="Garamond" pitchFamily="18" charset="0"/>
              </a:rPr>
              <a:t>geodatabase</a:t>
            </a:r>
            <a:r>
              <a:rPr lang="en-US" sz="2400" dirty="0" smtClean="0">
                <a:latin typeface="Garamond" pitchFamily="18" charset="0"/>
              </a:rPr>
              <a:t>, .dbf, and Cube shape</a:t>
            </a:r>
            <a:r>
              <a:rPr lang="en-US" sz="2400" dirty="0" smtClean="0">
                <a:latin typeface="Garamond" pitchFamily="18" charset="0"/>
              </a:rPr>
              <a:t>)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400" dirty="0" smtClean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endParaRPr lang="en-US" dirty="0" smtClean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39825"/>
          </a:xfrm>
        </p:spPr>
        <p:txBody>
          <a:bodyPr/>
          <a:lstStyle/>
          <a:p>
            <a:r>
              <a:rPr lang="en-US" sz="4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Geodatabase</a:t>
            </a: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Development Steps</a:t>
            </a:r>
            <a:endParaRPr lang="en-US" dirty="0" smtClean="0"/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5240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latin typeface="Garamond" pitchFamily="18" charset="0"/>
              </a:rPr>
              <a:t>Design the Structure of </a:t>
            </a:r>
            <a:r>
              <a:rPr lang="en-US" sz="2400" dirty="0" err="1" smtClean="0">
                <a:latin typeface="Garamond" pitchFamily="18" charset="0"/>
              </a:rPr>
              <a:t>Geodatabase</a:t>
            </a:r>
            <a:endParaRPr lang="en-US" sz="2400" dirty="0" smtClean="0"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latin typeface="Garamond" pitchFamily="18" charset="0"/>
              </a:rPr>
              <a:t>True Shape Network Conflation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latin typeface="Garamond" pitchFamily="18" charset="0"/>
              </a:rPr>
              <a:t>Transfer Network Attributes from various Sources</a:t>
            </a:r>
          </a:p>
          <a:p>
            <a:pPr marL="3429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Update Transit Networks</a:t>
            </a:r>
          </a:p>
          <a:p>
            <a:pPr marL="3429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latin typeface="Garamond" pitchFamily="18" charset="0"/>
              </a:rPr>
              <a:t>Integrate S</a:t>
            </a:r>
            <a:r>
              <a:rPr lang="en-US" sz="2400" dirty="0" smtClean="0">
                <a:latin typeface="Garamond" pitchFamily="18" charset="0"/>
              </a:rPr>
              <a:t>pecial </a:t>
            </a:r>
            <a:r>
              <a:rPr lang="en-US" sz="2400" dirty="0" smtClean="0">
                <a:latin typeface="Garamond" pitchFamily="18" charset="0"/>
              </a:rPr>
              <a:t>N</a:t>
            </a:r>
            <a:r>
              <a:rPr lang="en-US" sz="2400" dirty="0" smtClean="0">
                <a:latin typeface="Garamond" pitchFamily="18" charset="0"/>
              </a:rPr>
              <a:t>etwork Data (e.g. Toll, TIP, Traffic Counts, etc.)</a:t>
            </a:r>
            <a:endParaRPr lang="en-US" sz="2400" dirty="0" smtClean="0">
              <a:latin typeface="Garamond" pitchFamily="18" charset="0"/>
            </a:endParaRPr>
          </a:p>
          <a:p>
            <a:pPr marL="3429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400" dirty="0" smtClean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endParaRPr lang="en-US" dirty="0" smtClean="0"/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en-US" dirty="0" smtClean="0"/>
              <a:t>MSTM Network </a:t>
            </a:r>
            <a:r>
              <a:rPr lang="en-US" dirty="0" err="1" smtClean="0"/>
              <a:t>Geodatabase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58EA9-D63F-4B98-B970-404CFD6AB40D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4" name="Rounded Rectangle 3"/>
          <p:cNvSpPr/>
          <p:nvPr/>
        </p:nvSpPr>
        <p:spPr>
          <a:xfrm>
            <a:off x="2514600" y="1905000"/>
            <a:ext cx="13716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Highway Links Feature Class</a:t>
            </a:r>
            <a:endParaRPr lang="en-US" sz="1200" dirty="0"/>
          </a:p>
        </p:txBody>
      </p:sp>
      <p:sp>
        <p:nvSpPr>
          <p:cNvPr id="5" name="Rounded Rectangle 4"/>
          <p:cNvSpPr/>
          <p:nvPr/>
        </p:nvSpPr>
        <p:spPr>
          <a:xfrm>
            <a:off x="5105400" y="1905000"/>
            <a:ext cx="13716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Highway Nodes </a:t>
            </a:r>
            <a:r>
              <a:rPr lang="en-US" sz="1200" dirty="0" smtClean="0"/>
              <a:t>Feature Class</a:t>
            </a: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2514600" y="3505200"/>
            <a:ext cx="13716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Transit Links </a:t>
            </a:r>
            <a:r>
              <a:rPr lang="en-US" sz="1200" dirty="0" smtClean="0"/>
              <a:t>Feature Class</a:t>
            </a:r>
            <a:endParaRPr lang="en-US" sz="1200" dirty="0"/>
          </a:p>
        </p:txBody>
      </p:sp>
      <p:sp>
        <p:nvSpPr>
          <p:cNvPr id="7" name="Rounded Rectangle 6"/>
          <p:cNvSpPr/>
          <p:nvPr/>
        </p:nvSpPr>
        <p:spPr>
          <a:xfrm>
            <a:off x="3886200" y="4800600"/>
            <a:ext cx="13716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Transit Lines </a:t>
            </a:r>
            <a:r>
              <a:rPr lang="en-US" sz="1200" dirty="0" smtClean="0"/>
              <a:t>Feature Class</a:t>
            </a:r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5105400" y="3505200"/>
            <a:ext cx="1371600" cy="6096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Transit Stops </a:t>
            </a:r>
            <a:r>
              <a:rPr lang="en-US" sz="1200" dirty="0" smtClean="0"/>
              <a:t>Feature Class</a:t>
            </a:r>
            <a:endParaRPr lang="en-US" sz="1200" dirty="0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>
            <a:off x="3886200" y="22098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8" idx="0"/>
          </p:cNvCxnSpPr>
          <p:nvPr/>
        </p:nvCxnSpPr>
        <p:spPr>
          <a:xfrm>
            <a:off x="5791200" y="2514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>
          <a:xfrm>
            <a:off x="3200400" y="2514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7" idx="1"/>
            <a:endCxn id="6" idx="2"/>
          </p:cNvCxnSpPr>
          <p:nvPr/>
        </p:nvCxnSpPr>
        <p:spPr>
          <a:xfrm rot="10800000">
            <a:off x="3200400" y="4114800"/>
            <a:ext cx="685800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7" idx="3"/>
            <a:endCxn id="8" idx="2"/>
          </p:cNvCxnSpPr>
          <p:nvPr/>
        </p:nvCxnSpPr>
        <p:spPr>
          <a:xfrm flipV="1">
            <a:off x="5257800" y="4114800"/>
            <a:ext cx="533400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8" idx="1"/>
          </p:cNvCxnSpPr>
          <p:nvPr/>
        </p:nvCxnSpPr>
        <p:spPr>
          <a:xfrm>
            <a:off x="3886200" y="3810000"/>
            <a:ext cx="1219200" cy="127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38600" y="1981200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Node ID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09800" y="2895600"/>
            <a:ext cx="99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A/B Node ID</a:t>
            </a:r>
            <a:endParaRPr lang="en-US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005465" y="5105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Line ID</a:t>
            </a:r>
            <a:endParaRPr lang="en-US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334000" y="5105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Line ID</a:t>
            </a:r>
            <a:endParaRPr lang="en-US" sz="1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91200" y="2895600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Node ID</a:t>
            </a:r>
            <a:endParaRPr lang="en-US" sz="1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191000" y="35052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Line ID</a:t>
            </a:r>
            <a:endParaRPr lang="en-US" sz="1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752600" y="1600200"/>
            <a:ext cx="1295400" cy="533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Target Network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2667000" y="2438400"/>
            <a:ext cx="121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 </a:t>
            </a:r>
            <a:r>
              <a:rPr lang="en-US" sz="1200" dirty="0" smtClean="0"/>
              <a:t>Preprocessing/QA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3505200" y="1600200"/>
            <a:ext cx="1295400" cy="533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Source Network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2667000" y="3352800"/>
            <a:ext cx="121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Node/Link Matching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2667000" y="4267200"/>
            <a:ext cx="121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Network Topology Check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400800" y="2438400"/>
            <a:ext cx="121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Manual Matching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6400800" y="4267200"/>
            <a:ext cx="121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Attribute Transfer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6400800" y="3352800"/>
            <a:ext cx="121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Integrate Networks &amp; Data QA/QC</a:t>
            </a:r>
            <a:endParaRPr lang="en-US" sz="1200" dirty="0"/>
          </a:p>
        </p:txBody>
      </p:sp>
      <p:cxnSp>
        <p:nvCxnSpPr>
          <p:cNvPr id="18" name="Elbow Connector 17"/>
          <p:cNvCxnSpPr>
            <a:stCxn id="5" idx="4"/>
            <a:endCxn id="7" idx="0"/>
          </p:cNvCxnSpPr>
          <p:nvPr/>
        </p:nvCxnSpPr>
        <p:spPr>
          <a:xfrm rot="16200000" flipH="1">
            <a:off x="2686050" y="1847850"/>
            <a:ext cx="304800" cy="876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4"/>
            <a:endCxn id="7" idx="0"/>
          </p:cNvCxnSpPr>
          <p:nvPr/>
        </p:nvCxnSpPr>
        <p:spPr>
          <a:xfrm rot="5400000">
            <a:off x="3562350" y="1847850"/>
            <a:ext cx="304800" cy="876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2"/>
            <a:endCxn id="10" idx="0"/>
          </p:cNvCxnSpPr>
          <p:nvPr/>
        </p:nvCxnSpPr>
        <p:spPr>
          <a:xfrm>
            <a:off x="3276600" y="3048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2"/>
            <a:endCxn id="11" idx="0"/>
          </p:cNvCxnSpPr>
          <p:nvPr/>
        </p:nvCxnSpPr>
        <p:spPr>
          <a:xfrm>
            <a:off x="3276600" y="3962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2" idx="2"/>
            <a:endCxn id="14" idx="0"/>
          </p:cNvCxnSpPr>
          <p:nvPr/>
        </p:nvCxnSpPr>
        <p:spPr>
          <a:xfrm>
            <a:off x="7010400" y="3048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4" idx="2"/>
            <a:endCxn id="13" idx="0"/>
          </p:cNvCxnSpPr>
          <p:nvPr/>
        </p:nvCxnSpPr>
        <p:spPr>
          <a:xfrm>
            <a:off x="7010400" y="3962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ight Arrow 30"/>
          <p:cNvSpPr/>
          <p:nvPr/>
        </p:nvSpPr>
        <p:spPr>
          <a:xfrm>
            <a:off x="990600" y="3810000"/>
            <a:ext cx="1219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Automation Process</a:t>
            </a:r>
            <a:endParaRPr lang="en-US" sz="1200" dirty="0"/>
          </a:p>
        </p:txBody>
      </p:sp>
      <p:sp>
        <p:nvSpPr>
          <p:cNvPr id="33" name="Right Arrow 32"/>
          <p:cNvSpPr/>
          <p:nvPr/>
        </p:nvSpPr>
        <p:spPr>
          <a:xfrm>
            <a:off x="4724400" y="2895600"/>
            <a:ext cx="1219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Manual Process</a:t>
            </a:r>
            <a:endParaRPr lang="en-US" sz="1200" dirty="0"/>
          </a:p>
        </p:txBody>
      </p:sp>
      <p:cxnSp>
        <p:nvCxnSpPr>
          <p:cNvPr id="35" name="Elbow Connector 34"/>
          <p:cNvCxnSpPr>
            <a:endCxn id="10" idx="1"/>
          </p:cNvCxnSpPr>
          <p:nvPr/>
        </p:nvCxnSpPr>
        <p:spPr>
          <a:xfrm flipV="1">
            <a:off x="1828800" y="3657600"/>
            <a:ext cx="838200" cy="457200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endCxn id="11" idx="1"/>
          </p:cNvCxnSpPr>
          <p:nvPr/>
        </p:nvCxnSpPr>
        <p:spPr>
          <a:xfrm>
            <a:off x="1828800" y="4114800"/>
            <a:ext cx="838200" cy="457200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flipV="1">
            <a:off x="5562600" y="2743200"/>
            <a:ext cx="838200" cy="457200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>
            <a:off x="5562600" y="3200400"/>
            <a:ext cx="838200" cy="457200"/>
          </a:xfrm>
          <a:prstGeom prst="bentConnector3">
            <a:avLst>
              <a:gd name="adj1" fmla="val 50000"/>
            </a:avLst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1" idx="2"/>
            <a:endCxn id="13" idx="2"/>
          </p:cNvCxnSpPr>
          <p:nvPr/>
        </p:nvCxnSpPr>
        <p:spPr>
          <a:xfrm rot="16200000" flipH="1">
            <a:off x="5143500" y="3009900"/>
            <a:ext cx="12700" cy="37338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39825"/>
          </a:xfrm>
        </p:spPr>
        <p:txBody>
          <a:bodyPr/>
          <a:lstStyle/>
          <a:p>
            <a:r>
              <a:rPr lang="en-US" dirty="0" smtClean="0"/>
              <a:t>True Shape Conflation Process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Shape Network Data Sources</a:t>
            </a:r>
            <a:endParaRPr lang="en-US" dirty="0" smtClean="0"/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954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Travel Demand Model based Network Data sources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Baltimore Metropolitan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Concil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MWCOG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Consultants, KCI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Non-demand Model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riented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etwork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ata source 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SHA Road Centerline Shape file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Commercial network data,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Nevtaq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or Tom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Tom</a:t>
            </a: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Use existing stick network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and realign network links based on true shape curvatures from true shape GIS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networks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Conflation Process</a:t>
            </a:r>
            <a:endParaRPr lang="en-US" dirty="0" smtClean="0"/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954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Automation Conflation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latin typeface="+mj-lt"/>
              </a:rPr>
              <a:t>Customized </a:t>
            </a:r>
            <a:r>
              <a:rPr lang="en-US" sz="2000" dirty="0" smtClean="0">
                <a:latin typeface="+mj-lt"/>
              </a:rPr>
              <a:t>GIS application </a:t>
            </a:r>
            <a:r>
              <a:rPr lang="en-US" sz="2000" dirty="0" smtClean="0">
                <a:latin typeface="+mj-lt"/>
              </a:rPr>
              <a:t>tools (VB.NET)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latin typeface="+mj-lt"/>
              </a:rPr>
              <a:t>Create crosswalk tables </a:t>
            </a:r>
            <a:r>
              <a:rPr lang="en-US" sz="2000" dirty="0" smtClean="0">
                <a:latin typeface="+mj-lt"/>
              </a:rPr>
              <a:t>to record the matched </a:t>
            </a:r>
            <a:r>
              <a:rPr lang="en-US" sz="2000" dirty="0" smtClean="0">
                <a:latin typeface="+mj-lt"/>
              </a:rPr>
              <a:t>nodes </a:t>
            </a:r>
            <a:r>
              <a:rPr lang="en-US" sz="2000" dirty="0" smtClean="0">
                <a:latin typeface="+mj-lt"/>
              </a:rPr>
              <a:t>between the Target </a:t>
            </a:r>
            <a:r>
              <a:rPr lang="en-US" sz="2000" dirty="0" smtClean="0">
                <a:latin typeface="+mj-lt"/>
              </a:rPr>
              <a:t>and Source </a:t>
            </a:r>
            <a:r>
              <a:rPr lang="en-US" sz="2000" dirty="0" smtClean="0">
                <a:latin typeface="+mj-lt"/>
              </a:rPr>
              <a:t>networks</a:t>
            </a: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57200" y="2971800"/>
            <a:ext cx="3505200" cy="3047999"/>
            <a:chOff x="838200" y="228600"/>
            <a:chExt cx="7131050" cy="6373679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8200" y="228600"/>
              <a:ext cx="7131050" cy="6373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Oval 17"/>
            <p:cNvSpPr/>
            <p:nvPr/>
          </p:nvSpPr>
          <p:spPr>
            <a:xfrm>
              <a:off x="4038600" y="34290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724400" y="51054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038600" y="11430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324600" y="12954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943600" y="32766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ight Arrow 22"/>
            <p:cNvSpPr/>
            <p:nvPr/>
          </p:nvSpPr>
          <p:spPr>
            <a:xfrm rot="2897825">
              <a:off x="4705982" y="1774491"/>
              <a:ext cx="301184" cy="8569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Arrow 23"/>
            <p:cNvSpPr/>
            <p:nvPr/>
          </p:nvSpPr>
          <p:spPr>
            <a:xfrm rot="13440467">
              <a:off x="5088597" y="5620466"/>
              <a:ext cx="388597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867400" y="50292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676400" y="23622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133600" y="4953000"/>
              <a:ext cx="1219200" cy="1143000"/>
            </a:xfrm>
            <a:prstGeom prst="ellipse">
              <a:avLst/>
            </a:prstGeom>
            <a:noFill/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3276600"/>
            <a:ext cx="4038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Conflation Process</a:t>
            </a:r>
            <a:endParaRPr lang="en-US" dirty="0" smtClean="0"/>
          </a:p>
        </p:txBody>
      </p:sp>
      <p:sp>
        <p:nvSpPr>
          <p:cNvPr id="512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6DF18A0-F0D4-4139-AD07-0E52DD38209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95400"/>
            <a:ext cx="8382000" cy="475932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Automation Conflation</a:t>
            </a:r>
          </a:p>
          <a:p>
            <a:pPr marL="800100" lvl="1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smtClean="0">
                <a:latin typeface="+mj-lt"/>
              </a:rPr>
              <a:t>Create crosswalk tables </a:t>
            </a:r>
            <a:r>
              <a:rPr lang="en-US" sz="2000" dirty="0" smtClean="0">
                <a:latin typeface="+mj-lt"/>
              </a:rPr>
              <a:t>to record the matched </a:t>
            </a:r>
            <a:r>
              <a:rPr lang="en-US" sz="2000" dirty="0" smtClean="0">
                <a:latin typeface="+mj-lt"/>
              </a:rPr>
              <a:t>links </a:t>
            </a:r>
            <a:r>
              <a:rPr lang="en-US" sz="2000" dirty="0" smtClean="0">
                <a:latin typeface="+mj-lt"/>
              </a:rPr>
              <a:t>between the Target </a:t>
            </a:r>
            <a:r>
              <a:rPr lang="en-US" sz="2000" dirty="0" smtClean="0">
                <a:latin typeface="+mj-lt"/>
              </a:rPr>
              <a:t>and Source </a:t>
            </a:r>
            <a:r>
              <a:rPr lang="en-US" sz="2000" dirty="0" smtClean="0">
                <a:latin typeface="+mj-lt"/>
              </a:rPr>
              <a:t>networks</a:t>
            </a: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669925" lvl="1" indent="-325438" algn="just" eaLnBrk="0" hangingPunct="0"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pic>
        <p:nvPicPr>
          <p:cNvPr id="29" name="Picture 2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590800"/>
            <a:ext cx="3581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2743200"/>
            <a:ext cx="4343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OJECT_OP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7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6.6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7546</TotalTime>
  <Words>472</Words>
  <Application>Microsoft Office PowerPoint</Application>
  <PresentationFormat>On-screen Show (4:3)</PresentationFormat>
  <Paragraphs>131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Edge</vt:lpstr>
      <vt:lpstr>Conflating Multiple Trueshape Networks for an Enterprise GIS</vt:lpstr>
      <vt:lpstr>Introduction</vt:lpstr>
      <vt:lpstr>Develop Master Network Geodatabase </vt:lpstr>
      <vt:lpstr>Geodatabase Development Steps</vt:lpstr>
      <vt:lpstr>MSTM Network Geodatabase Structure</vt:lpstr>
      <vt:lpstr>True Shape Conflation Process</vt:lpstr>
      <vt:lpstr>True Shape Network Data Sources</vt:lpstr>
      <vt:lpstr>Network Conflation Process</vt:lpstr>
      <vt:lpstr>Network Conflation Process</vt:lpstr>
      <vt:lpstr>Integrated True Shape MSTM Network</vt:lpstr>
      <vt:lpstr>Transfer Critical Network Attributes</vt:lpstr>
      <vt:lpstr>Integrate Special Network Data </vt:lpstr>
    </vt:vector>
  </TitlesOfParts>
  <Company>Gannett Fleming,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TBPRM 7.0 Year 2006</dc:title>
  <dc:creator>csherman</dc:creator>
  <cp:lastModifiedBy>Qiang</cp:lastModifiedBy>
  <cp:revision>378</cp:revision>
  <dcterms:created xsi:type="dcterms:W3CDTF">2008-11-30T17:21:33Z</dcterms:created>
  <dcterms:modified xsi:type="dcterms:W3CDTF">2015-05-04T01:07:56Z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rojectFull">
    <vt:lpwstr>C:\Documents and Settings\Admin\Desktop\S9B\TRB12_Planning_Conf_True_Shape_Network_ 20090416 V2.ppta</vt:lpwstr>
  </property>
  <property fmtid="{D5CDD505-2E9C-101B-9397-08002B2CF9AE}" pid="4" name="ArticulateGUID">
    <vt:lpwstr>C3190B9F-6BF8-4A45-B9D8-5CEDA79BDAB5</vt:lpwstr>
  </property>
  <property fmtid="{D5CDD505-2E9C-101B-9397-08002B2CF9AE}" pid="5" name="ArticulatePath">
    <vt:lpwstr>TRB12_Planning_Conf_True_Shape_Network_ 20090416 V2</vt:lpwstr>
  </property>
</Properties>
</file>