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9"/>
  </p:notesMasterIdLst>
  <p:handoutMasterIdLst>
    <p:handoutMasterId r:id="rId20"/>
  </p:handoutMasterIdLst>
  <p:sldIdLst>
    <p:sldId id="257" r:id="rId2"/>
    <p:sldId id="280" r:id="rId3"/>
    <p:sldId id="282" r:id="rId4"/>
    <p:sldId id="258" r:id="rId5"/>
    <p:sldId id="283" r:id="rId6"/>
    <p:sldId id="256" r:id="rId7"/>
    <p:sldId id="259" r:id="rId8"/>
    <p:sldId id="262" r:id="rId9"/>
    <p:sldId id="287" r:id="rId10"/>
    <p:sldId id="260" r:id="rId11"/>
    <p:sldId id="261" r:id="rId12"/>
    <p:sldId id="264" r:id="rId13"/>
    <p:sldId id="266" r:id="rId14"/>
    <p:sldId id="277" r:id="rId15"/>
    <p:sldId id="267" r:id="rId16"/>
    <p:sldId id="288" r:id="rId17"/>
    <p:sldId id="278" r:id="rId18"/>
  </p:sldIdLst>
  <p:sldSz cx="9144000" cy="6858000" type="screen4x3"/>
  <p:notesSz cx="68580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84354" autoAdjust="0"/>
  </p:normalViewPr>
  <p:slideViewPr>
    <p:cSldViewPr>
      <p:cViewPr>
        <p:scale>
          <a:sx n="90" d="100"/>
          <a:sy n="90" d="100"/>
        </p:scale>
        <p:origin x="-2160" y="-1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3762" y="-102"/>
      </p:cViewPr>
      <p:guideLst>
        <p:guide orient="horz" pos="2909"/>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1804"/>
          </a:xfrm>
          <a:prstGeom prst="rect">
            <a:avLst/>
          </a:prstGeom>
        </p:spPr>
        <p:txBody>
          <a:bodyPr vert="horz" lIns="91440" tIns="45720" rIns="91440" bIns="45720" rtlCol="0"/>
          <a:lstStyle>
            <a:lvl1pPr algn="r">
              <a:defRPr sz="1200"/>
            </a:lvl1pPr>
          </a:lstStyle>
          <a:p>
            <a:fld id="{55CA67D3-AE37-4FFC-84BC-D86539A719CC}" type="datetimeFigureOut">
              <a:rPr lang="en-US" smtClean="0"/>
              <a:t>5/15/2015</a:t>
            </a:fld>
            <a:endParaRPr lang="en-US"/>
          </a:p>
        </p:txBody>
      </p:sp>
      <p:sp>
        <p:nvSpPr>
          <p:cNvPr id="4" name="Footer Placeholder 3"/>
          <p:cNvSpPr>
            <a:spLocks noGrp="1"/>
          </p:cNvSpPr>
          <p:nvPr>
            <p:ph type="ftr" sz="quarter" idx="2"/>
          </p:nvPr>
        </p:nvSpPr>
        <p:spPr>
          <a:xfrm>
            <a:off x="0" y="8772668"/>
            <a:ext cx="2971800" cy="46180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772668"/>
            <a:ext cx="2971800" cy="461804"/>
          </a:xfrm>
          <a:prstGeom prst="rect">
            <a:avLst/>
          </a:prstGeom>
        </p:spPr>
        <p:txBody>
          <a:bodyPr vert="horz" lIns="91440" tIns="45720" rIns="91440" bIns="45720" rtlCol="0" anchor="b"/>
          <a:lstStyle>
            <a:lvl1pPr algn="r">
              <a:defRPr sz="1200"/>
            </a:lvl1pPr>
          </a:lstStyle>
          <a:p>
            <a:fld id="{2AA8789D-0441-48D1-8A85-D57CD0BAD324}" type="slidenum">
              <a:rPr lang="en-US" smtClean="0"/>
              <a:t>‹#›</a:t>
            </a:fld>
            <a:endParaRPr lang="en-US"/>
          </a:p>
        </p:txBody>
      </p:sp>
    </p:spTree>
    <p:extLst>
      <p:ext uri="{BB962C8B-B14F-4D97-AF65-F5344CB8AC3E}">
        <p14:creationId xmlns:p14="http://schemas.microsoft.com/office/powerpoint/2010/main" val="3745282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1804"/>
          </a:xfrm>
          <a:prstGeom prst="rect">
            <a:avLst/>
          </a:prstGeom>
        </p:spPr>
        <p:txBody>
          <a:bodyPr vert="horz" lIns="91440" tIns="45720" rIns="91440" bIns="45720" rtlCol="0"/>
          <a:lstStyle>
            <a:lvl1pPr algn="r">
              <a:defRPr sz="1200"/>
            </a:lvl1pPr>
          </a:lstStyle>
          <a:p>
            <a:fld id="{A919610A-DC90-4187-A9CB-61F3ADCE3CEC}" type="datetimeFigureOut">
              <a:rPr lang="en-US" smtClean="0"/>
              <a:t>5/15/2015</a:t>
            </a:fld>
            <a:endParaRPr lang="en-US"/>
          </a:p>
        </p:txBody>
      </p:sp>
      <p:sp>
        <p:nvSpPr>
          <p:cNvPr id="4" name="Slide Image Placeholder 3"/>
          <p:cNvSpPr>
            <a:spLocks noGrp="1" noRot="1" noChangeAspect="1"/>
          </p:cNvSpPr>
          <p:nvPr>
            <p:ph type="sldImg" idx="2"/>
          </p:nvPr>
        </p:nvSpPr>
        <p:spPr>
          <a:xfrm>
            <a:off x="1120775" y="692150"/>
            <a:ext cx="4616450"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87136"/>
            <a:ext cx="5486400" cy="415623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2971800" cy="46180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2668"/>
            <a:ext cx="2971800" cy="461804"/>
          </a:xfrm>
          <a:prstGeom prst="rect">
            <a:avLst/>
          </a:prstGeom>
        </p:spPr>
        <p:txBody>
          <a:bodyPr vert="horz" lIns="91440" tIns="45720" rIns="91440" bIns="45720" rtlCol="0" anchor="b"/>
          <a:lstStyle>
            <a:lvl1pPr algn="r">
              <a:defRPr sz="1200"/>
            </a:lvl1pPr>
          </a:lstStyle>
          <a:p>
            <a:fld id="{E8D39BA9-F860-430E-A52C-509E0C95B64D}" type="slidenum">
              <a:rPr lang="en-US" smtClean="0"/>
              <a:t>‹#›</a:t>
            </a:fld>
            <a:endParaRPr lang="en-US"/>
          </a:p>
        </p:txBody>
      </p:sp>
    </p:spTree>
    <p:extLst>
      <p:ext uri="{BB962C8B-B14F-4D97-AF65-F5344CB8AC3E}">
        <p14:creationId xmlns:p14="http://schemas.microsoft.com/office/powerpoint/2010/main" val="3907262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Hello,</a:t>
            </a:r>
            <a:r>
              <a:rPr lang="en-US" sz="1200" baseline="0" dirty="0" smtClean="0"/>
              <a:t> and thanks for coming so early to this session on Data Collection and Management.  My name is Nick Wood and I am with the Texas A&amp;M Transportation Institute.  The presentation you are about to see is on “Forming Third-Party Speed Data for use in a Congestion Management Plan.</a:t>
            </a:r>
            <a:endParaRPr lang="en-US" sz="1200" dirty="0" smtClean="0"/>
          </a:p>
        </p:txBody>
      </p:sp>
      <p:sp>
        <p:nvSpPr>
          <p:cNvPr id="4" name="Slide Number Placeholder 3"/>
          <p:cNvSpPr>
            <a:spLocks noGrp="1"/>
          </p:cNvSpPr>
          <p:nvPr>
            <p:ph type="sldNum" sz="quarter" idx="10"/>
          </p:nvPr>
        </p:nvSpPr>
        <p:spPr/>
        <p:txBody>
          <a:bodyPr/>
          <a:lstStyle/>
          <a:p>
            <a:fld id="{E8D39BA9-F860-430E-A52C-509E0C95B64D}" type="slidenum">
              <a:rPr lang="en-US" smtClean="0"/>
              <a:t>1</a:t>
            </a:fld>
            <a:endParaRPr lang="en-US"/>
          </a:p>
        </p:txBody>
      </p:sp>
    </p:spTree>
    <p:extLst>
      <p:ext uri="{BB962C8B-B14F-4D97-AF65-F5344CB8AC3E}">
        <p14:creationId xmlns:p14="http://schemas.microsoft.com/office/powerpoint/2010/main" val="4278530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worked with CAMPO staff to review and identify performance measurements.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Several were discussed and ultimately five primary measures were selected by CAMPO staff:  </a:t>
            </a:r>
            <a:r>
              <a:rPr lang="en-US" sz="1200" b="1" kern="1200" dirty="0" smtClean="0">
                <a:solidFill>
                  <a:schemeClr val="tx1"/>
                </a:solidFill>
                <a:effectLst/>
                <a:latin typeface="+mn-lt"/>
                <a:ea typeface="+mn-ea"/>
                <a:cs typeface="+mn-cs"/>
              </a:rPr>
              <a:t>Average speed, Travel Time Index, Planning Time Index, delay per mile, and total delay</a:t>
            </a:r>
            <a:r>
              <a:rPr lang="en-US" sz="1200" kern="1200" dirty="0" smtClean="0">
                <a:solidFill>
                  <a:schemeClr val="tx1"/>
                </a:solidFill>
                <a:effectLst/>
                <a:latin typeface="+mn-lt"/>
                <a:ea typeface="+mn-ea"/>
                <a:cs typeface="+mn-cs"/>
              </a:rPr>
              <a:t>.  We added</a:t>
            </a:r>
            <a:r>
              <a:rPr lang="en-US" sz="1200" kern="1200" baseline="0" dirty="0" smtClean="0">
                <a:solidFill>
                  <a:schemeClr val="tx1"/>
                </a:solidFill>
                <a:effectLst/>
                <a:latin typeface="+mn-lt"/>
                <a:ea typeface="+mn-ea"/>
                <a:cs typeface="+mn-cs"/>
              </a:rPr>
              <a:t> total delay per mile to normalize by segment length.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Each of these captures one or more elements of the four dimensions of congestion:</a:t>
            </a:r>
          </a:p>
          <a:p>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Intensity</a:t>
            </a:r>
            <a:r>
              <a:rPr lang="en-US" sz="1200" kern="1200" dirty="0" smtClean="0">
                <a:solidFill>
                  <a:schemeClr val="tx1"/>
                </a:solidFill>
                <a:effectLst/>
                <a:latin typeface="+mn-lt"/>
                <a:ea typeface="+mn-ea"/>
                <a:cs typeface="+mn-cs"/>
              </a:rPr>
              <a:t>—how bad congestion can get</a:t>
            </a:r>
          </a:p>
          <a:p>
            <a:pPr lvl="0"/>
            <a:r>
              <a:rPr lang="en-US" sz="1200" b="1" kern="1200" dirty="0" smtClean="0">
                <a:solidFill>
                  <a:schemeClr val="tx1"/>
                </a:solidFill>
                <a:effectLst/>
                <a:latin typeface="+mn-lt"/>
                <a:ea typeface="+mn-ea"/>
                <a:cs typeface="+mn-cs"/>
              </a:rPr>
              <a:t>Duration</a:t>
            </a:r>
            <a:r>
              <a:rPr lang="en-US" sz="1200" kern="1200" dirty="0" smtClean="0">
                <a:solidFill>
                  <a:schemeClr val="tx1"/>
                </a:solidFill>
                <a:effectLst/>
                <a:latin typeface="+mn-lt"/>
                <a:ea typeface="+mn-ea"/>
                <a:cs typeface="+mn-cs"/>
              </a:rPr>
              <a:t>—how long congested conditions can last</a:t>
            </a:r>
          </a:p>
          <a:p>
            <a:pPr lvl="0"/>
            <a:r>
              <a:rPr lang="en-US" sz="1200" b="1" kern="1200" dirty="0" smtClean="0">
                <a:solidFill>
                  <a:schemeClr val="tx1"/>
                </a:solidFill>
                <a:effectLst/>
                <a:latin typeface="+mn-lt"/>
                <a:ea typeface="+mn-ea"/>
                <a:cs typeface="+mn-cs"/>
              </a:rPr>
              <a:t>Extent</a:t>
            </a:r>
            <a:r>
              <a:rPr lang="en-US" sz="1200" kern="1200" dirty="0" smtClean="0">
                <a:solidFill>
                  <a:schemeClr val="tx1"/>
                </a:solidFill>
                <a:effectLst/>
                <a:latin typeface="+mn-lt"/>
                <a:ea typeface="+mn-ea"/>
                <a:cs typeface="+mn-cs"/>
              </a:rPr>
              <a:t>—the number of people impacted by congestion</a:t>
            </a:r>
          </a:p>
          <a:p>
            <a:pPr lvl="0"/>
            <a:r>
              <a:rPr lang="en-US" sz="1200" b="1" kern="1200" dirty="0" smtClean="0">
                <a:solidFill>
                  <a:schemeClr val="tx1"/>
                </a:solidFill>
                <a:effectLst/>
                <a:latin typeface="+mn-lt"/>
                <a:ea typeface="+mn-ea"/>
                <a:cs typeface="+mn-cs"/>
              </a:rPr>
              <a:t>Variability</a:t>
            </a:r>
            <a:r>
              <a:rPr lang="en-US" sz="1200" kern="1200" dirty="0" smtClean="0">
                <a:solidFill>
                  <a:schemeClr val="tx1"/>
                </a:solidFill>
                <a:effectLst/>
                <a:latin typeface="+mn-lt"/>
                <a:ea typeface="+mn-ea"/>
                <a:cs typeface="+mn-cs"/>
              </a:rPr>
              <a:t>—how congestion can change over time (also known as Reliability)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8D39BA9-F860-430E-A52C-509E0C95B64D}" type="slidenum">
              <a:rPr lang="en-US" smtClean="0"/>
              <a:t>10</a:t>
            </a:fld>
            <a:endParaRPr lang="en-US"/>
          </a:p>
        </p:txBody>
      </p:sp>
    </p:spTree>
    <p:extLst>
      <p:ext uri="{BB962C8B-B14F-4D97-AF65-F5344CB8AC3E}">
        <p14:creationId xmlns:p14="http://schemas.microsoft.com/office/powerpoint/2010/main" val="3402098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Across </a:t>
            </a:r>
            <a:r>
              <a:rPr lang="en-US" sz="1200" kern="1200" baseline="0" dirty="0" smtClean="0">
                <a:solidFill>
                  <a:schemeClr val="tx1"/>
                </a:solidFill>
                <a:effectLst/>
                <a:latin typeface="+mn-lt"/>
                <a:ea typeface="+mn-ea"/>
                <a:cs typeface="+mn-cs"/>
              </a:rPr>
              <a:t>1,300 of </a:t>
            </a:r>
            <a:r>
              <a:rPr lang="en-US" sz="1200" kern="1200" dirty="0" smtClean="0">
                <a:solidFill>
                  <a:schemeClr val="tx1"/>
                </a:solidFill>
                <a:effectLst/>
                <a:latin typeface="+mn-lt"/>
                <a:ea typeface="+mn-ea"/>
                <a:cs typeface="+mn-cs"/>
              </a:rPr>
              <a:t>roadway, the CAMPO region experiences an average of </a:t>
            </a:r>
            <a:r>
              <a:rPr lang="en-US" sz="1200" kern="1200" baseline="0" dirty="0" smtClean="0">
                <a:solidFill>
                  <a:schemeClr val="tx1"/>
                </a:solidFill>
                <a:effectLst/>
                <a:latin typeface="+mn-lt"/>
                <a:ea typeface="+mn-ea"/>
                <a:cs typeface="+mn-cs"/>
              </a:rPr>
              <a:t>200,000 vehicle-hours of daily delay and over the course of a year 52 million vehicle-hours of delay in the CAMPO region.  </a:t>
            </a:r>
            <a:endParaRPr lang="en-US" dirty="0"/>
          </a:p>
        </p:txBody>
      </p:sp>
      <p:sp>
        <p:nvSpPr>
          <p:cNvPr id="4" name="Slide Number Placeholder 3"/>
          <p:cNvSpPr>
            <a:spLocks noGrp="1"/>
          </p:cNvSpPr>
          <p:nvPr>
            <p:ph type="sldNum" sz="quarter" idx="10"/>
          </p:nvPr>
        </p:nvSpPr>
        <p:spPr/>
        <p:txBody>
          <a:bodyPr/>
          <a:lstStyle/>
          <a:p>
            <a:fld id="{E8D39BA9-F860-430E-A52C-509E0C95B64D}" type="slidenum">
              <a:rPr lang="en-US" smtClean="0"/>
              <a:t>11</a:t>
            </a:fld>
            <a:endParaRPr lang="en-US"/>
          </a:p>
        </p:txBody>
      </p:sp>
    </p:spTree>
    <p:extLst>
      <p:ext uri="{BB962C8B-B14F-4D97-AF65-F5344CB8AC3E}">
        <p14:creationId xmlns:p14="http://schemas.microsoft.com/office/powerpoint/2010/main" val="3443347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Here is an example of our rankings for total delay for the average weekday afternoon peak period.  As you can see, I-35 is the most congested roadway in the region.</a:t>
            </a:r>
            <a:endParaRPr lang="en-US" dirty="0"/>
          </a:p>
        </p:txBody>
      </p:sp>
      <p:sp>
        <p:nvSpPr>
          <p:cNvPr id="4" name="Slide Number Placeholder 3"/>
          <p:cNvSpPr>
            <a:spLocks noGrp="1"/>
          </p:cNvSpPr>
          <p:nvPr>
            <p:ph type="sldNum" sz="quarter" idx="10"/>
          </p:nvPr>
        </p:nvSpPr>
        <p:spPr/>
        <p:txBody>
          <a:bodyPr/>
          <a:lstStyle/>
          <a:p>
            <a:fld id="{E8D39BA9-F860-430E-A52C-509E0C95B64D}" type="slidenum">
              <a:rPr lang="en-US" smtClean="0"/>
              <a:t>12</a:t>
            </a:fld>
            <a:endParaRPr lang="en-US"/>
          </a:p>
        </p:txBody>
      </p:sp>
    </p:spTree>
    <p:extLst>
      <p:ext uri="{BB962C8B-B14F-4D97-AF65-F5344CB8AC3E}">
        <p14:creationId xmlns:p14="http://schemas.microsoft.com/office/powerpoint/2010/main" val="2685049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here is the visual of the Top 50 Most Congested</a:t>
            </a:r>
            <a:r>
              <a:rPr lang="en-US" baseline="0" dirty="0" smtClean="0"/>
              <a:t> Segments…  Note how the black background contrasts well with the orange segments.</a:t>
            </a:r>
            <a:endParaRPr lang="en-US" dirty="0" smtClean="0"/>
          </a:p>
          <a:p>
            <a:endParaRPr lang="en-US" dirty="0"/>
          </a:p>
        </p:txBody>
      </p:sp>
      <p:sp>
        <p:nvSpPr>
          <p:cNvPr id="4" name="Slide Number Placeholder 3"/>
          <p:cNvSpPr>
            <a:spLocks noGrp="1"/>
          </p:cNvSpPr>
          <p:nvPr>
            <p:ph type="sldNum" sz="quarter" idx="10"/>
          </p:nvPr>
        </p:nvSpPr>
        <p:spPr/>
        <p:txBody>
          <a:bodyPr/>
          <a:lstStyle/>
          <a:p>
            <a:fld id="{E8D39BA9-F860-430E-A52C-509E0C95B64D}" type="slidenum">
              <a:rPr lang="en-US" smtClean="0"/>
              <a:t>13</a:t>
            </a:fld>
            <a:endParaRPr lang="en-US"/>
          </a:p>
        </p:txBody>
      </p:sp>
    </p:spTree>
    <p:extLst>
      <p:ext uri="{BB962C8B-B14F-4D97-AF65-F5344CB8AC3E}">
        <p14:creationId xmlns:p14="http://schemas.microsoft.com/office/powerpoint/2010/main" val="3529435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is a map of delay per mile for the average weekday</a:t>
            </a:r>
            <a:r>
              <a:rPr lang="en-US" baseline="0" dirty="0" smtClean="0"/>
              <a:t> </a:t>
            </a:r>
            <a:r>
              <a:rPr lang="en-US" dirty="0" smtClean="0"/>
              <a:t>afternoon peak period.</a:t>
            </a:r>
            <a:r>
              <a:rPr lang="en-US" baseline="0" dirty="0" smtClean="0"/>
              <a:t>  As you can see, most of the higher delay – marked in red – is shown near the center of the map.  Some red also shows up in the northern suburbs on roads that were not covered by the third-party TMC or </a:t>
            </a:r>
            <a:r>
              <a:rPr lang="en-US" baseline="0" dirty="0" err="1" smtClean="0"/>
              <a:t>xD</a:t>
            </a:r>
            <a:r>
              <a:rPr lang="en-US" baseline="0" dirty="0" smtClean="0"/>
              <a:t> datasets.</a:t>
            </a:r>
            <a:endParaRPr lang="en-US" dirty="0" smtClean="0"/>
          </a:p>
          <a:p>
            <a:endParaRPr lang="en-US" dirty="0"/>
          </a:p>
        </p:txBody>
      </p:sp>
      <p:sp>
        <p:nvSpPr>
          <p:cNvPr id="4" name="Slide Number Placeholder 3"/>
          <p:cNvSpPr>
            <a:spLocks noGrp="1"/>
          </p:cNvSpPr>
          <p:nvPr>
            <p:ph type="sldNum" sz="quarter" idx="10"/>
          </p:nvPr>
        </p:nvSpPr>
        <p:spPr/>
        <p:txBody>
          <a:bodyPr/>
          <a:lstStyle/>
          <a:p>
            <a:fld id="{E8D39BA9-F860-430E-A52C-509E0C95B64D}" type="slidenum">
              <a:rPr lang="en-US" smtClean="0"/>
              <a:t>14</a:t>
            </a:fld>
            <a:endParaRPr lang="en-US"/>
          </a:p>
        </p:txBody>
      </p:sp>
    </p:spTree>
    <p:extLst>
      <p:ext uri="{BB962C8B-B14F-4D97-AF65-F5344CB8AC3E}">
        <p14:creationId xmlns:p14="http://schemas.microsoft.com/office/powerpoint/2010/main" val="2000213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tried contour maps to show</a:t>
            </a:r>
            <a:r>
              <a:rPr lang="en-US" baseline="0" dirty="0" smtClean="0"/>
              <a:t> travel times, using the Network Analyst tool within ArcGIS.  This </a:t>
            </a:r>
            <a:r>
              <a:rPr lang="en-US" dirty="0" smtClean="0"/>
              <a:t>travel time contour map reflects the AM peak travel times</a:t>
            </a:r>
            <a:r>
              <a:rPr lang="en-US" baseline="0" dirty="0" smtClean="0"/>
              <a:t> to downtown Austin</a:t>
            </a:r>
            <a:r>
              <a:rPr lang="en-US" dirty="0" smtClean="0"/>
              <a:t>.</a:t>
            </a:r>
            <a:endParaRPr lang="en-US" dirty="0"/>
          </a:p>
        </p:txBody>
      </p:sp>
      <p:sp>
        <p:nvSpPr>
          <p:cNvPr id="4" name="Slide Number Placeholder 3"/>
          <p:cNvSpPr>
            <a:spLocks noGrp="1"/>
          </p:cNvSpPr>
          <p:nvPr>
            <p:ph type="sldNum" sz="quarter" idx="10"/>
          </p:nvPr>
        </p:nvSpPr>
        <p:spPr/>
        <p:txBody>
          <a:bodyPr/>
          <a:lstStyle/>
          <a:p>
            <a:fld id="{E8D39BA9-F860-430E-A52C-509E0C95B64D}" type="slidenum">
              <a:rPr lang="en-US" smtClean="0"/>
              <a:t>15</a:t>
            </a:fld>
            <a:endParaRPr lang="en-US"/>
          </a:p>
        </p:txBody>
      </p:sp>
    </p:spTree>
    <p:extLst>
      <p:ext uri="{BB962C8B-B14F-4D97-AF65-F5344CB8AC3E}">
        <p14:creationId xmlns:p14="http://schemas.microsoft.com/office/powerpoint/2010/main" val="2296132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here is a summary of lessons learned from the</a:t>
            </a:r>
            <a:r>
              <a:rPr lang="en-US" sz="1200" kern="1200" baseline="0" dirty="0" smtClean="0">
                <a:solidFill>
                  <a:schemeClr val="tx1"/>
                </a:solidFill>
                <a:effectLst/>
                <a:latin typeface="+mn-lt"/>
                <a:ea typeface="+mn-ea"/>
                <a:cs typeface="+mn-cs"/>
              </a:rPr>
              <a:t> project…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D39BA9-F860-430E-A52C-509E0C95B64D}" type="slidenum">
              <a:rPr lang="en-US" smtClean="0"/>
              <a:t>16</a:t>
            </a:fld>
            <a:endParaRPr lang="en-US"/>
          </a:p>
        </p:txBody>
      </p:sp>
    </p:spTree>
    <p:extLst>
      <p:ext uri="{BB962C8B-B14F-4D97-AF65-F5344CB8AC3E}">
        <p14:creationId xmlns:p14="http://schemas.microsoft.com/office/powerpoint/2010/main" val="374479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welcome your questions</a:t>
            </a:r>
            <a:r>
              <a:rPr lang="en-US" baseline="0" dirty="0" smtClean="0"/>
              <a:t> and have included contact information if you think of something later.</a:t>
            </a:r>
            <a:endParaRPr lang="en-US" dirty="0"/>
          </a:p>
        </p:txBody>
      </p:sp>
      <p:sp>
        <p:nvSpPr>
          <p:cNvPr id="4" name="Slide Number Placeholder 3"/>
          <p:cNvSpPr>
            <a:spLocks noGrp="1"/>
          </p:cNvSpPr>
          <p:nvPr>
            <p:ph type="sldNum" sz="quarter" idx="10"/>
          </p:nvPr>
        </p:nvSpPr>
        <p:spPr/>
        <p:txBody>
          <a:bodyPr/>
          <a:lstStyle/>
          <a:p>
            <a:fld id="{E8D39BA9-F860-430E-A52C-509E0C95B64D}" type="slidenum">
              <a:rPr lang="en-US" smtClean="0"/>
              <a:t>17</a:t>
            </a:fld>
            <a:endParaRPr lang="en-US"/>
          </a:p>
        </p:txBody>
      </p:sp>
    </p:spTree>
    <p:extLst>
      <p:ext uri="{BB962C8B-B14F-4D97-AF65-F5344CB8AC3E}">
        <p14:creationId xmlns:p14="http://schemas.microsoft.com/office/powerpoint/2010/main" val="4036931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kern="1200" dirty="0" smtClean="0">
                <a:solidFill>
                  <a:schemeClr val="tx1"/>
                </a:solidFill>
                <a:effectLst/>
                <a:latin typeface="+mn-lt"/>
                <a:ea typeface="+mn-ea"/>
                <a:cs typeface="+mn-cs"/>
              </a:rPr>
              <a:t>This presentation would not have been possible without contributions from a number of individuals</a:t>
            </a:r>
            <a:r>
              <a:rPr lang="en-US" sz="2000" kern="1200" baseline="0" dirty="0" smtClean="0">
                <a:solidFill>
                  <a:schemeClr val="tx1"/>
                </a:solidFill>
                <a:effectLst/>
                <a:latin typeface="+mn-lt"/>
                <a:ea typeface="+mn-ea"/>
                <a:cs typeface="+mn-cs"/>
              </a:rPr>
              <a:t> on the project.  Joan Hudson, led the project for TTI, along with assistance from Boya Dai and Shawn Turner.  Cathy Stephens from the Capital Area Metropolitan Planning Organization (or CAMPO) in Austin, Texas was instrumental in supporting the research.</a:t>
            </a:r>
            <a:endParaRPr lang="en-US" sz="2000" dirty="0"/>
          </a:p>
        </p:txBody>
      </p:sp>
      <p:sp>
        <p:nvSpPr>
          <p:cNvPr id="4" name="Slide Number Placeholder 3"/>
          <p:cNvSpPr>
            <a:spLocks noGrp="1"/>
          </p:cNvSpPr>
          <p:nvPr>
            <p:ph type="sldNum" sz="quarter" idx="10"/>
          </p:nvPr>
        </p:nvSpPr>
        <p:spPr/>
        <p:txBody>
          <a:bodyPr/>
          <a:lstStyle/>
          <a:p>
            <a:fld id="{E8D39BA9-F860-430E-A52C-509E0C95B64D}" type="slidenum">
              <a:rPr lang="en-US" smtClean="0"/>
              <a:t>2</a:t>
            </a:fld>
            <a:endParaRPr lang="en-US"/>
          </a:p>
        </p:txBody>
      </p:sp>
    </p:spTree>
    <p:extLst>
      <p:ext uri="{BB962C8B-B14F-4D97-AF65-F5344CB8AC3E}">
        <p14:creationId xmlns:p14="http://schemas.microsoft.com/office/powerpoint/2010/main" val="2054500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Congestion Management Process (CMP) is a federal requirement that provides a systematic framework for analyzing and managing recurring congestion and for incorporating congestion management into the planning process.  As part of the CMP, the Capital Area Metropolitan Planning Organization (CAMPO) – which represents six counties in Central Texas (near Austin) – has conducted a Roadway Congestion Analysis every two years.  For past analyses, CAMPO utilized the floating car method to gather travel time and speed data.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D39BA9-F860-430E-A52C-509E0C95B64D}" type="slidenum">
              <a:rPr lang="en-US" smtClean="0"/>
              <a:t>3</a:t>
            </a:fld>
            <a:endParaRPr lang="en-US"/>
          </a:p>
        </p:txBody>
      </p:sp>
    </p:spTree>
    <p:extLst>
      <p:ext uri="{BB962C8B-B14F-4D97-AF65-F5344CB8AC3E}">
        <p14:creationId xmlns:p14="http://schemas.microsoft.com/office/powerpoint/2010/main" val="2054500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kern="1200" dirty="0" smtClean="0">
                <a:solidFill>
                  <a:schemeClr val="tx1"/>
                </a:solidFill>
                <a:effectLst/>
                <a:latin typeface="+mn-lt"/>
                <a:ea typeface="+mn-ea"/>
                <a:cs typeface="+mn-cs"/>
              </a:rPr>
              <a:t>Texas A&amp;M Transportation Institute (TTI) in 2013 to complete the 2012 Roadway Congestion Analysis study using new sources of data, a new process of weighting the speed data with volume data, and new performance measures not previously reported in CAMPO congestion monitoring projects. Over 1,300 centerline miles of highways and arterials across the six-county CAMPO region were evaluated. When considering each direction of travel, over 2,600 miles were included. The results are presented in 942 segments with an average length of 2.8 miles each. </a:t>
            </a:r>
            <a:endParaRPr lang="en-US" sz="2000" dirty="0"/>
          </a:p>
        </p:txBody>
      </p:sp>
      <p:sp>
        <p:nvSpPr>
          <p:cNvPr id="4" name="Slide Number Placeholder 3"/>
          <p:cNvSpPr>
            <a:spLocks noGrp="1"/>
          </p:cNvSpPr>
          <p:nvPr>
            <p:ph type="sldNum" sz="quarter" idx="10"/>
          </p:nvPr>
        </p:nvSpPr>
        <p:spPr/>
        <p:txBody>
          <a:bodyPr/>
          <a:lstStyle/>
          <a:p>
            <a:fld id="{E8D39BA9-F860-430E-A52C-509E0C95B64D}" type="slidenum">
              <a:rPr lang="en-US" smtClean="0"/>
              <a:t>4</a:t>
            </a:fld>
            <a:endParaRPr lang="en-US"/>
          </a:p>
        </p:txBody>
      </p:sp>
    </p:spTree>
    <p:extLst>
      <p:ext uri="{BB962C8B-B14F-4D97-AF65-F5344CB8AC3E}">
        <p14:creationId xmlns:p14="http://schemas.microsoft.com/office/powerpoint/2010/main" val="2054500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E8D39BA9-F860-430E-A52C-509E0C95B64D}" type="slidenum">
              <a:rPr lang="en-US" smtClean="0"/>
              <a:t>5</a:t>
            </a:fld>
            <a:endParaRPr lang="en-US"/>
          </a:p>
        </p:txBody>
      </p:sp>
    </p:spTree>
    <p:extLst>
      <p:ext uri="{BB962C8B-B14F-4D97-AF65-F5344CB8AC3E}">
        <p14:creationId xmlns:p14="http://schemas.microsoft.com/office/powerpoint/2010/main" val="2054500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a:t>
            </a:r>
            <a:r>
              <a:rPr lang="en-US" sz="1200" kern="1200" baseline="0" dirty="0" smtClean="0">
                <a:solidFill>
                  <a:schemeClr val="tx1"/>
                </a:solidFill>
                <a:effectLst/>
                <a:latin typeface="+mn-lt"/>
                <a:ea typeface="+mn-ea"/>
                <a:cs typeface="+mn-cs"/>
              </a:rPr>
              <a:t> end, the contract was not awarded to a vendor, and CAMPO decided to acquire data from </a:t>
            </a:r>
            <a:r>
              <a:rPr lang="en-US" sz="1200" kern="1200" baseline="0" dirty="0" err="1" smtClean="0">
                <a:solidFill>
                  <a:schemeClr val="tx1"/>
                </a:solidFill>
                <a:effectLst/>
                <a:latin typeface="+mn-lt"/>
                <a:ea typeface="+mn-ea"/>
                <a:cs typeface="+mn-cs"/>
              </a:rPr>
              <a:t>TxDOT</a:t>
            </a:r>
            <a:r>
              <a:rPr lang="en-US" sz="1200" kern="1200" baseline="0" dirty="0" smtClean="0">
                <a:solidFill>
                  <a:schemeClr val="tx1"/>
                </a:solidFill>
                <a:effectLst/>
                <a:latin typeface="+mn-lt"/>
                <a:ea typeface="+mn-ea"/>
                <a:cs typeface="+mn-cs"/>
              </a:rPr>
              <a:t> off their State contract for no cost to the project.  The vendor that </a:t>
            </a:r>
            <a:r>
              <a:rPr lang="en-US" sz="1200" kern="1200" baseline="0" dirty="0" err="1" smtClean="0">
                <a:solidFill>
                  <a:schemeClr val="tx1"/>
                </a:solidFill>
                <a:effectLst/>
                <a:latin typeface="+mn-lt"/>
                <a:ea typeface="+mn-ea"/>
                <a:cs typeface="+mn-cs"/>
              </a:rPr>
              <a:t>TxDOT</a:t>
            </a:r>
            <a:r>
              <a:rPr lang="en-US" sz="1200" kern="1200" baseline="0" dirty="0" smtClean="0">
                <a:solidFill>
                  <a:schemeClr val="tx1"/>
                </a:solidFill>
                <a:effectLst/>
                <a:latin typeface="+mn-lt"/>
                <a:ea typeface="+mn-ea"/>
                <a:cs typeface="+mn-cs"/>
              </a:rPr>
              <a:t> uses is INRIX.</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Motor vehicle speeds were obtained from three datasets for this project: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2012 INRIX TMC (traffic message channel), 15-minute average weekday speeds – the TMC network</a:t>
            </a:r>
            <a:r>
              <a:rPr lang="en-US" sz="1200" kern="1200" baseline="0" dirty="0" smtClean="0">
                <a:solidFill>
                  <a:schemeClr val="tx1"/>
                </a:solidFill>
                <a:effectLst/>
                <a:latin typeface="+mn-lt"/>
                <a:ea typeface="+mn-ea"/>
                <a:cs typeface="+mn-cs"/>
              </a:rPr>
              <a:t> is an industry standard.  You can get data from several providers on TMC-covered roadways.</a:t>
            </a: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2013 INRIX XD Traffic, 15-minute average weekday speeds - </a:t>
            </a:r>
            <a:r>
              <a:rPr lang="en-US" baseline="0" dirty="0" smtClean="0"/>
              <a:t>a new data source released a couple of months ago with a wider coverage area</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Anonymous Wireless Address Matching (AWAM) Using Bluetooth Readers - February 2014</a:t>
            </a:r>
          </a:p>
          <a:p>
            <a:endParaRPr lang="en-US" dirty="0" smtClean="0"/>
          </a:p>
          <a:p>
            <a:r>
              <a:rPr lang="en-US" dirty="0" smtClean="0"/>
              <a:t>It</a:t>
            </a:r>
            <a:r>
              <a:rPr lang="en-US" baseline="0" dirty="0" smtClean="0"/>
              <a:t> is important to note that 8% of the total annual delay for the CAMPO region was captured by Bluetooth equipment.  9% was captured with the latest INRIX XD Traffic dataset.  Many communities are using data from companies who offer TMC level coverage.  INRIX XD is wider coverage.</a:t>
            </a:r>
            <a:endParaRPr lang="en-US" dirty="0"/>
          </a:p>
        </p:txBody>
      </p:sp>
      <p:sp>
        <p:nvSpPr>
          <p:cNvPr id="4" name="Slide Number Placeholder 3"/>
          <p:cNvSpPr>
            <a:spLocks noGrp="1"/>
          </p:cNvSpPr>
          <p:nvPr>
            <p:ph type="sldNum" sz="quarter" idx="10"/>
          </p:nvPr>
        </p:nvSpPr>
        <p:spPr/>
        <p:txBody>
          <a:bodyPr/>
          <a:lstStyle/>
          <a:p>
            <a:fld id="{E8D39BA9-F860-430E-A52C-509E0C95B64D}" type="slidenum">
              <a:rPr lang="en-US" smtClean="0"/>
              <a:t>6</a:t>
            </a:fld>
            <a:endParaRPr lang="en-US"/>
          </a:p>
        </p:txBody>
      </p:sp>
    </p:spTree>
    <p:extLst>
      <p:ext uri="{BB962C8B-B14F-4D97-AF65-F5344CB8AC3E}">
        <p14:creationId xmlns:p14="http://schemas.microsoft.com/office/powerpoint/2010/main" val="987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map shows</a:t>
            </a:r>
            <a:r>
              <a:rPr lang="en-US" baseline="0" dirty="0" smtClean="0"/>
              <a:t> all of the roadways included in the study.  The green lines are where we received 2012 data on the TMC covered roadways.  Where unavailable from the TMC network, we got either INRIX XD (magenta) or gathered data ourselves using Bluetooth readers (yellow-orange).</a:t>
            </a:r>
            <a:endParaRPr lang="en-US" dirty="0"/>
          </a:p>
        </p:txBody>
      </p:sp>
      <p:sp>
        <p:nvSpPr>
          <p:cNvPr id="4" name="Slide Number Placeholder 3"/>
          <p:cNvSpPr>
            <a:spLocks noGrp="1"/>
          </p:cNvSpPr>
          <p:nvPr>
            <p:ph type="sldNum" sz="quarter" idx="10"/>
          </p:nvPr>
        </p:nvSpPr>
        <p:spPr/>
        <p:txBody>
          <a:bodyPr/>
          <a:lstStyle/>
          <a:p>
            <a:fld id="{E8D39BA9-F860-430E-A52C-509E0C95B64D}" type="slidenum">
              <a:rPr lang="en-US" smtClean="0"/>
              <a:t>7</a:t>
            </a:fld>
            <a:endParaRPr lang="en-US"/>
          </a:p>
        </p:txBody>
      </p:sp>
    </p:spTree>
    <p:extLst>
      <p:ext uri="{BB962C8B-B14F-4D97-AF65-F5344CB8AC3E}">
        <p14:creationId xmlns:p14="http://schemas.microsoft.com/office/powerpoint/2010/main" val="605336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Determining</a:t>
            </a:r>
            <a:r>
              <a:rPr lang="en-US" sz="1200" kern="1200" baseline="0" dirty="0" smtClean="0">
                <a:solidFill>
                  <a:schemeClr val="tx1"/>
                </a:solidFill>
                <a:effectLst/>
                <a:latin typeface="+mn-lt"/>
                <a:ea typeface="+mn-ea"/>
                <a:cs typeface="+mn-cs"/>
              </a:rPr>
              <a:t> the </a:t>
            </a:r>
            <a:r>
              <a:rPr lang="en-US" sz="1200" kern="1200" dirty="0" smtClean="0">
                <a:solidFill>
                  <a:schemeClr val="tx1"/>
                </a:solidFill>
                <a:effectLst/>
                <a:latin typeface="+mn-lt"/>
                <a:ea typeface="+mn-ea"/>
                <a:cs typeface="+mn-cs"/>
              </a:rPr>
              <a:t>reporting segments was a significant task. INRIX</a:t>
            </a:r>
            <a:r>
              <a:rPr lang="en-US" sz="1200" kern="1200" baseline="0" dirty="0" smtClean="0">
                <a:solidFill>
                  <a:schemeClr val="tx1"/>
                </a:solidFill>
                <a:effectLst/>
                <a:latin typeface="+mn-lt"/>
                <a:ea typeface="+mn-ea"/>
                <a:cs typeface="+mn-cs"/>
              </a:rPr>
              <a:t> TMCs are very short so we combined them together to make appropriate length segments for determining congestion patterns.  </a:t>
            </a:r>
            <a:r>
              <a:rPr lang="en-US" sz="1200" kern="1200" dirty="0" smtClean="0">
                <a:solidFill>
                  <a:schemeClr val="tx1"/>
                </a:solidFill>
                <a:effectLst/>
                <a:latin typeface="+mn-lt"/>
                <a:ea typeface="+mn-ea"/>
                <a:cs typeface="+mn-cs"/>
              </a:rPr>
              <a:t>When looking at very detailed congestion data on short links, one can sometimes miss the big picture.  We didn’t want to go too big like taking all</a:t>
            </a:r>
            <a:r>
              <a:rPr lang="en-US" sz="1200" kern="1200" baseline="0" dirty="0" smtClean="0">
                <a:solidFill>
                  <a:schemeClr val="tx1"/>
                </a:solidFill>
                <a:effectLst/>
                <a:latin typeface="+mn-lt"/>
                <a:ea typeface="+mn-ea"/>
                <a:cs typeface="+mn-cs"/>
              </a:rPr>
              <a:t> of I-35 from Ben White to 290 East, but we didn’t want to go too small either.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analysis uses shorter roadway segments in densely populated urban roadways and medium length roadway segments in suburban areas.  Longer roadway segments are evaluated in rural parts of the region.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process</a:t>
            </a:r>
            <a:r>
              <a:rPr lang="en-US" sz="1200" kern="1200" baseline="0" dirty="0" smtClean="0">
                <a:solidFill>
                  <a:schemeClr val="tx1"/>
                </a:solidFill>
                <a:effectLst/>
                <a:latin typeface="+mn-lt"/>
                <a:ea typeface="+mn-ea"/>
                <a:cs typeface="+mn-cs"/>
              </a:rPr>
              <a:t> called conflation was used next to match the desired segment with the volume data from the TxDOT RHINO information.</a:t>
            </a: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rolling peak period was selected as the window of time during the AM and PM by which to calculate these performance measures.  Between the hours of 6-10am and 3:30-8:30pm, the worst (or highest) two hours of total vehicle delay was chosen as the peak period.  The idea being that some areas peak earlier</a:t>
            </a:r>
            <a:r>
              <a:rPr lang="en-US" sz="1200" kern="1200" baseline="0" dirty="0" smtClean="0">
                <a:solidFill>
                  <a:schemeClr val="tx1"/>
                </a:solidFill>
                <a:effectLst/>
                <a:latin typeface="+mn-lt"/>
                <a:ea typeface="+mn-ea"/>
                <a:cs typeface="+mn-cs"/>
              </a:rPr>
              <a:t> or later than others so using a set 4:30-6:30pm time window for example may be missing the worst 2 hour window.</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D39BA9-F860-430E-A52C-509E0C95B64D}" type="slidenum">
              <a:rPr lang="en-US" smtClean="0"/>
              <a:t>8</a:t>
            </a:fld>
            <a:endParaRPr lang="en-US"/>
          </a:p>
        </p:txBody>
      </p:sp>
    </p:spTree>
    <p:extLst>
      <p:ext uri="{BB962C8B-B14F-4D97-AF65-F5344CB8AC3E}">
        <p14:creationId xmlns:p14="http://schemas.microsoft.com/office/powerpoint/2010/main" val="374479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visual of the rolling peak period.  As you can see, congestion varies differently by segment.</a:t>
            </a:r>
          </a:p>
        </p:txBody>
      </p:sp>
      <p:sp>
        <p:nvSpPr>
          <p:cNvPr id="4" name="Slide Number Placeholder 3"/>
          <p:cNvSpPr>
            <a:spLocks noGrp="1"/>
          </p:cNvSpPr>
          <p:nvPr>
            <p:ph type="sldNum" sz="quarter" idx="10"/>
          </p:nvPr>
        </p:nvSpPr>
        <p:spPr/>
        <p:txBody>
          <a:bodyPr/>
          <a:lstStyle/>
          <a:p>
            <a:fld id="{E8D39BA9-F860-430E-A52C-509E0C95B64D}" type="slidenum">
              <a:rPr lang="en-US" smtClean="0"/>
              <a:t>9</a:t>
            </a:fld>
            <a:endParaRPr lang="en-US"/>
          </a:p>
        </p:txBody>
      </p:sp>
    </p:spTree>
    <p:extLst>
      <p:ext uri="{BB962C8B-B14F-4D97-AF65-F5344CB8AC3E}">
        <p14:creationId xmlns:p14="http://schemas.microsoft.com/office/powerpoint/2010/main" val="605336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0" name="Rectangle 9"/>
          <p:cNvSpPr/>
          <p:nvPr/>
        </p:nvSpPr>
        <p:spPr>
          <a:xfrm>
            <a:off x="-1" y="2545080"/>
            <a:ext cx="9144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 y="2667000"/>
            <a:ext cx="9144000" cy="2739571"/>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 y="5479143"/>
            <a:ext cx="9144000" cy="235857"/>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599" y="2819400"/>
            <a:ext cx="8686800" cy="1470025"/>
          </a:xfrm>
        </p:spPr>
        <p:txBody>
          <a:bodyPr anchor="b">
            <a:noAutofit/>
          </a:bodyPr>
          <a:lstStyle>
            <a:lvl1pPr>
              <a:defRPr sz="7200" b="0" cap="none" spc="0">
                <a:ln w="13970"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71499" y="4800600"/>
            <a:ext cx="8001000" cy="5334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3E4DD30-9D03-47A7-84EC-F7B1DB5C2115}" type="datetimeFigureOut">
              <a:rPr lang="en-US" smtClean="0"/>
              <a:t>5/15/2015</a:t>
            </a:fld>
            <a:endParaRPr lang="en-US"/>
          </a:p>
        </p:txBody>
      </p:sp>
      <p:sp>
        <p:nvSpPr>
          <p:cNvPr id="5" name="Footer Placeholder 4"/>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11" name="TextBox 10"/>
          <p:cNvSpPr txBox="1"/>
          <p:nvPr/>
        </p:nvSpPr>
        <p:spPr>
          <a:xfrm>
            <a:off x="3148584" y="4261104"/>
            <a:ext cx="1219200" cy="584775"/>
          </a:xfrm>
          <a:prstGeom prst="rect">
            <a:avLst/>
          </a:prstGeom>
          <a:noFill/>
        </p:spPr>
        <p:txBody>
          <a:bodyPr wrap="square" rtlCol="0">
            <a:spAutoFit/>
          </a:bodyPr>
          <a:lstStyle/>
          <a:p>
            <a:pPr algn="r"/>
            <a:r>
              <a:rPr lang="en-US" sz="3200" spc="150" dirty="0" smtClean="0">
                <a:solidFill>
                  <a:schemeClr val="accent1"/>
                </a:solidFill>
                <a:sym typeface="Wingdings"/>
              </a:rPr>
              <a:t></a:t>
            </a:r>
            <a:endParaRPr lang="en-US" sz="3200" spc="150" dirty="0">
              <a:solidFill>
                <a:schemeClr val="accent1"/>
              </a:solidFill>
            </a:endParaRPr>
          </a:p>
        </p:txBody>
      </p:sp>
      <p:sp>
        <p:nvSpPr>
          <p:cNvPr id="6" name="Slide Number Placeholder 5"/>
          <p:cNvSpPr>
            <a:spLocks noGrp="1"/>
          </p:cNvSpPr>
          <p:nvPr>
            <p:ph type="sldNum" sz="quarter" idx="12"/>
          </p:nvPr>
        </p:nvSpPr>
        <p:spPr>
          <a:xfrm>
            <a:off x="3962399" y="4392168"/>
            <a:ext cx="1219200" cy="365125"/>
          </a:xfrm>
        </p:spPr>
        <p:txBody>
          <a:bodyPr/>
          <a:lstStyle>
            <a:lvl1pPr algn="ctr">
              <a:defRPr sz="2400">
                <a:latin typeface="+mj-lt"/>
              </a:defRPr>
            </a:lvl1pPr>
          </a:lstStyle>
          <a:p>
            <a:fld id="{8F5582E0-C311-4B4B-9B56-23DF3BA656E5}" type="slidenum">
              <a:rPr lang="en-US" smtClean="0"/>
              <a:t>‹#›</a:t>
            </a:fld>
            <a:endParaRPr lang="en-US"/>
          </a:p>
        </p:txBody>
      </p:sp>
      <p:sp>
        <p:nvSpPr>
          <p:cNvPr id="15" name="TextBox 14"/>
          <p:cNvSpPr txBox="1"/>
          <p:nvPr/>
        </p:nvSpPr>
        <p:spPr>
          <a:xfrm>
            <a:off x="4818888" y="4261104"/>
            <a:ext cx="1219200" cy="584775"/>
          </a:xfrm>
          <a:prstGeom prst="rect">
            <a:avLst/>
          </a:prstGeom>
          <a:noFill/>
        </p:spPr>
        <p:txBody>
          <a:bodyPr wrap="square" rtlCol="0">
            <a:spAutoFit/>
          </a:bodyPr>
          <a:lstStyle/>
          <a:p>
            <a:pPr algn="l"/>
            <a:r>
              <a:rPr lang="en-US" sz="3200" spc="150" dirty="0" smtClean="0">
                <a:solidFill>
                  <a:schemeClr val="accent1"/>
                </a:solidFill>
                <a:sym typeface="Wingdings"/>
              </a:rPr>
              <a:t></a:t>
            </a:r>
            <a:endParaRPr lang="en-US" sz="3200" spc="150" dirty="0">
              <a:solidFill>
                <a:schemeClr val="accent1"/>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E4DD30-9D03-47A7-84EC-F7B1DB5C2115}" type="datetimeFigureOut">
              <a:rPr lang="en-US" smtClean="0"/>
              <a:t>5/15/2015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5582E0-C311-4B4B-9B56-23DF3BA656E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7" name="Rectangle 6"/>
          <p:cNvSpPr/>
          <p:nvPr/>
        </p:nvSpPr>
        <p:spPr>
          <a:xfrm rot="5400000">
            <a:off x="4591050" y="2409824"/>
            <a:ext cx="6858000" cy="2038351"/>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rot="5400000">
            <a:off x="4668203" y="2570797"/>
            <a:ext cx="6858000" cy="1716405"/>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315200" y="274638"/>
            <a:ext cx="1447800" cy="5851525"/>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199" y="274638"/>
            <a:ext cx="63531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E4DD30-9D03-47A7-84EC-F7B1DB5C2115}" type="datetimeFigureOut">
              <a:rPr lang="en-US" smtClean="0"/>
              <a:t>5/15/2015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096000" y="6356350"/>
            <a:ext cx="762000" cy="365125"/>
          </a:xfrm>
        </p:spPr>
        <p:txBody>
          <a:bodyPr/>
          <a:lstStyle/>
          <a:p>
            <a:fld id="{8F5582E0-C311-4B4B-9B56-23DF3BA656E5}" type="slidenum">
              <a:rPr lang="en-US" smtClean="0"/>
              <a:t>‹#›</a:t>
            </a:fld>
            <a:endParaRPr lang="en-US"/>
          </a:p>
        </p:txBody>
      </p:sp>
      <p:sp>
        <p:nvSpPr>
          <p:cNvPr id="9" name="Rectangle 8"/>
          <p:cNvSpPr/>
          <p:nvPr/>
        </p:nvSpPr>
        <p:spPr>
          <a:xfrm rot="5400000">
            <a:off x="3681476" y="3354324"/>
            <a:ext cx="6858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E4DD30-9D03-47A7-84EC-F7B1DB5C2115}" type="datetimeFigureOut">
              <a:rPr lang="en-US" smtClean="0"/>
              <a:t>5/15/2015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5582E0-C311-4B4B-9B56-23DF3BA656E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Rectangle 6"/>
          <p:cNvSpPr/>
          <p:nvPr/>
        </p:nvSpPr>
        <p:spPr>
          <a:xfrm>
            <a:off x="-1" y="2545080"/>
            <a:ext cx="9144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 y="2667000"/>
            <a:ext cx="9144000" cy="2739571"/>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 y="5479143"/>
            <a:ext cx="9144000" cy="235857"/>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599" y="2819400"/>
            <a:ext cx="8686800" cy="1463040"/>
          </a:xfrm>
        </p:spPr>
        <p:txBody>
          <a:bodyPr anchor="b" anchorCtr="0">
            <a:noAutofit/>
          </a:bodyPr>
          <a:lstStyle>
            <a:lvl1pPr algn="ctr">
              <a:defRPr sz="72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571499" y="4800600"/>
            <a:ext cx="8001000" cy="548640"/>
          </a:xfrm>
        </p:spPr>
        <p:txBody>
          <a:bodyPr anchor="b"/>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E4DD30-9D03-47A7-84EC-F7B1DB5C2115}" type="datetimeFigureOut">
              <a:rPr lang="en-US" smtClean="0"/>
              <a:t>5/15/2015</a:t>
            </a:fld>
            <a:endParaRPr lang="en-US"/>
          </a:p>
        </p:txBody>
      </p:sp>
      <p:sp>
        <p:nvSpPr>
          <p:cNvPr id="5" name="Footer Placeholder 4"/>
          <p:cNvSpPr>
            <a:spLocks noGrp="1"/>
          </p:cNvSpPr>
          <p:nvPr>
            <p:ph type="ftr" sz="quarter" idx="11"/>
          </p:nvPr>
        </p:nvSpPr>
        <p:spPr>
          <a:xfrm>
            <a:off x="5791200" y="6356350"/>
            <a:ext cx="2895600" cy="365125"/>
          </a:xfrm>
        </p:spPr>
        <p:txBody>
          <a:bodyPr/>
          <a:lstStyle/>
          <a:p>
            <a:endParaRPr lang="en-US"/>
          </a:p>
        </p:txBody>
      </p:sp>
      <p:sp>
        <p:nvSpPr>
          <p:cNvPr id="6" name="Slide Number Placeholder 5"/>
          <p:cNvSpPr>
            <a:spLocks noGrp="1"/>
          </p:cNvSpPr>
          <p:nvPr>
            <p:ph type="sldNum" sz="quarter" idx="12"/>
          </p:nvPr>
        </p:nvSpPr>
        <p:spPr>
          <a:xfrm>
            <a:off x="3959352" y="4389120"/>
            <a:ext cx="1216152" cy="365125"/>
          </a:xfrm>
        </p:spPr>
        <p:txBody>
          <a:bodyPr/>
          <a:lstStyle>
            <a:lvl1pPr algn="ctr">
              <a:defRPr sz="2400">
                <a:solidFill>
                  <a:srgbClr val="FFFFFF"/>
                </a:solidFill>
              </a:defRPr>
            </a:lvl1pPr>
          </a:lstStyle>
          <a:p>
            <a:fld id="{8F5582E0-C311-4B4B-9B56-23DF3BA656E5}" type="slidenum">
              <a:rPr lang="en-US" smtClean="0"/>
              <a:t>‹#›</a:t>
            </a:fld>
            <a:endParaRPr lang="en-US"/>
          </a:p>
        </p:txBody>
      </p:sp>
      <p:sp>
        <p:nvSpPr>
          <p:cNvPr id="11" name="TextBox 10"/>
          <p:cNvSpPr txBox="1"/>
          <p:nvPr/>
        </p:nvSpPr>
        <p:spPr>
          <a:xfrm>
            <a:off x="4818888" y="4261104"/>
            <a:ext cx="1219200" cy="584775"/>
          </a:xfrm>
          <a:prstGeom prst="rect">
            <a:avLst/>
          </a:prstGeom>
          <a:noFill/>
        </p:spPr>
        <p:txBody>
          <a:bodyPr wrap="square" rtlCol="0">
            <a:spAutoFit/>
          </a:bodyPr>
          <a:lstStyle/>
          <a:p>
            <a:pPr algn="l"/>
            <a:r>
              <a:rPr lang="en-US" sz="3200" spc="150" dirty="0" smtClean="0">
                <a:solidFill>
                  <a:srgbClr val="FFFFFF"/>
                </a:solidFill>
                <a:sym typeface="Wingdings"/>
              </a:rPr>
              <a:t></a:t>
            </a:r>
            <a:endParaRPr lang="en-US" sz="3200" spc="150" dirty="0">
              <a:solidFill>
                <a:srgbClr val="FFFFFF"/>
              </a:solidFill>
            </a:endParaRPr>
          </a:p>
        </p:txBody>
      </p:sp>
      <p:sp>
        <p:nvSpPr>
          <p:cNvPr id="12" name="TextBox 11"/>
          <p:cNvSpPr txBox="1"/>
          <p:nvPr/>
        </p:nvSpPr>
        <p:spPr>
          <a:xfrm>
            <a:off x="3148584" y="4261104"/>
            <a:ext cx="1219200" cy="584775"/>
          </a:xfrm>
          <a:prstGeom prst="rect">
            <a:avLst/>
          </a:prstGeom>
          <a:noFill/>
        </p:spPr>
        <p:txBody>
          <a:bodyPr wrap="square" rtlCol="0">
            <a:spAutoFit/>
          </a:bodyPr>
          <a:lstStyle/>
          <a:p>
            <a:pPr algn="r"/>
            <a:r>
              <a:rPr lang="en-US" sz="3200" spc="150" dirty="0" smtClean="0">
                <a:solidFill>
                  <a:srgbClr val="FFFFFF"/>
                </a:solidFill>
                <a:sym typeface="Wingdings"/>
              </a:rPr>
              <a:t></a:t>
            </a:r>
            <a:endParaRPr lang="en-US" sz="3200" spc="150" dirty="0">
              <a:solidFill>
                <a:srgbClr val="FFFFFF"/>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E4DD30-9D03-47A7-84EC-F7B1DB5C2115}" type="datetimeFigureOut">
              <a:rPr lang="en-US" smtClean="0"/>
              <a:t>5/15/2015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5582E0-C311-4B4B-9B56-23DF3BA656E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E4DD30-9D03-47A7-84EC-F7B1DB5C2115}" type="datetimeFigureOut">
              <a:rPr lang="en-US" smtClean="0"/>
              <a:t>5/15/2015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5582E0-C311-4B4B-9B56-23DF3BA656E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E4DD30-9D03-47A7-84EC-F7B1DB5C2115}" type="datetimeFigureOut">
              <a:rPr lang="en-US" smtClean="0"/>
              <a:t>5/15/2015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5582E0-C311-4B4B-9B56-23DF3BA656E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E4DD30-9D03-47A7-84EC-F7B1DB5C2115}" type="datetimeFigureOut">
              <a:rPr lang="en-US" smtClean="0"/>
              <a:t>5/15/2015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5582E0-C311-4B4B-9B56-23DF3BA656E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5638800" cy="946150"/>
          </a:xfrm>
        </p:spPr>
        <p:txBody>
          <a:bodyPr anchor="ctr">
            <a:noAutofit/>
          </a:bodyPr>
          <a:lstStyle>
            <a:lvl1pPr algn="l">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438912" y="1719072"/>
            <a:ext cx="8247888" cy="45354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3E4DD30-9D03-47A7-84EC-F7B1DB5C2115}" type="datetimeFigureOut">
              <a:rPr lang="en-US" smtClean="0"/>
              <a:t>5/15/2015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5582E0-C311-4B4B-9B56-23DF3BA656E5}" type="slidenum">
              <a:rPr lang="en-US" smtClean="0"/>
              <a:t>‹#›</a:t>
            </a:fld>
            <a:endParaRPr lang="en-US"/>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6248400" y="274320"/>
            <a:ext cx="2743200" cy="94488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36880" y="1717040"/>
            <a:ext cx="8249920" cy="4531360"/>
          </a:xfrm>
          <a:solidFill>
            <a:schemeClr val="bg2">
              <a:lumMod val="60000"/>
              <a:lumOff val="40000"/>
            </a:schemeClr>
          </a:solidFill>
          <a:effectLst>
            <a:outerShdw blurRad="76200" dist="38100" dir="3600000" algn="ctr"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D3E4DD30-9D03-47A7-84EC-F7B1DB5C2115}" type="datetimeFigureOut">
              <a:rPr lang="en-US" smtClean="0"/>
              <a:t>5/15/2015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5582E0-C311-4B4B-9B56-23DF3BA656E5}" type="slidenum">
              <a:rPr lang="en-US" smtClean="0"/>
              <a:t>‹#›</a:t>
            </a:fld>
            <a:endParaRPr lang="en-US"/>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228600"/>
            <a:ext cx="5638800" cy="1005840"/>
          </a:xfrm>
        </p:spPr>
        <p:txBody>
          <a:bodyPr anchor="ctr">
            <a:noAutofit/>
          </a:bodyPr>
          <a:lstStyle>
            <a:lvl1pPr algn="l">
              <a:defRPr sz="40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6248400" y="228600"/>
            <a:ext cx="2819400" cy="100584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00584"/>
            <a:ext cx="9144000" cy="1453896"/>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167641"/>
            <a:ext cx="9144000" cy="1154314"/>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182880"/>
            <a:ext cx="8229600" cy="111166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D3E4DD30-9D03-47A7-84EC-F7B1DB5C2115}" type="datetimeFigureOut">
              <a:rPr lang="en-US" smtClean="0"/>
              <a:t>5/15/2015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8F5582E0-C311-4B4B-9B56-23DF3BA656E5}" type="slidenum">
              <a:rPr lang="en-US" smtClean="0"/>
              <a:t>‹#›</a:t>
            </a:fld>
            <a:endParaRPr lang="en-US"/>
          </a:p>
        </p:txBody>
      </p:sp>
      <p:sp>
        <p:nvSpPr>
          <p:cNvPr id="9" name="Rectangle 8"/>
          <p:cNvSpPr/>
          <p:nvPr/>
        </p:nvSpPr>
        <p:spPr>
          <a:xfrm>
            <a:off x="0" y="1368552"/>
            <a:ext cx="9144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nickwood@tamu.edu"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mailto:shawn-turner@tamu.edu" TargetMode="External"/><Relationship Id="rId5" Type="http://schemas.openxmlformats.org/officeDocument/2006/relationships/hyperlink" Target="mailto:b-dai@ttimail.tamu.edu" TargetMode="External"/><Relationship Id="rId4" Type="http://schemas.openxmlformats.org/officeDocument/2006/relationships/hyperlink" Target="mailto:j-hudson@tamu.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609600"/>
            <a:ext cx="8686800" cy="1752600"/>
          </a:xfrm>
        </p:spPr>
        <p:txBody>
          <a:bodyPr>
            <a:noAutofit/>
          </a:bodyPr>
          <a:lstStyle/>
          <a:p>
            <a:r>
              <a:rPr lang="en-US" sz="5400" b="1" dirty="0">
                <a:effectLst/>
              </a:rPr>
              <a:t>Forming Third-Party Speed Data for use in a Congestion Monitoring Plan</a:t>
            </a:r>
            <a:endParaRPr lang="en-US" sz="5400" b="1" dirty="0"/>
          </a:p>
        </p:txBody>
      </p:sp>
      <p:sp>
        <p:nvSpPr>
          <p:cNvPr id="3" name="Subtitle 2"/>
          <p:cNvSpPr>
            <a:spLocks noGrp="1"/>
          </p:cNvSpPr>
          <p:nvPr>
            <p:ph type="subTitle" idx="1"/>
          </p:nvPr>
        </p:nvSpPr>
        <p:spPr>
          <a:xfrm>
            <a:off x="457200" y="2743200"/>
            <a:ext cx="8229600" cy="1371600"/>
          </a:xfrm>
        </p:spPr>
        <p:txBody>
          <a:bodyPr>
            <a:normAutofit/>
          </a:bodyPr>
          <a:lstStyle/>
          <a:p>
            <a:r>
              <a:rPr lang="en-US" sz="1800" b="1" dirty="0" smtClean="0">
                <a:solidFill>
                  <a:schemeClr val="tx1">
                    <a:lumMod val="65000"/>
                    <a:lumOff val="35000"/>
                  </a:schemeClr>
                </a:solidFill>
              </a:rPr>
              <a:t>Presentation at the </a:t>
            </a:r>
          </a:p>
          <a:p>
            <a:r>
              <a:rPr lang="en-US" sz="1800" b="1" dirty="0" smtClean="0">
                <a:solidFill>
                  <a:schemeClr val="tx1">
                    <a:lumMod val="65000"/>
                    <a:lumOff val="35000"/>
                  </a:schemeClr>
                </a:solidFill>
              </a:rPr>
              <a:t>15</a:t>
            </a:r>
            <a:r>
              <a:rPr lang="en-US" sz="1800" b="1" baseline="30000" dirty="0" smtClean="0">
                <a:solidFill>
                  <a:schemeClr val="tx1">
                    <a:lumMod val="65000"/>
                    <a:lumOff val="35000"/>
                  </a:schemeClr>
                </a:solidFill>
              </a:rPr>
              <a:t>th</a:t>
            </a:r>
            <a:r>
              <a:rPr lang="en-US" sz="1800" b="1" dirty="0" smtClean="0">
                <a:solidFill>
                  <a:schemeClr val="tx1">
                    <a:lumMod val="65000"/>
                    <a:lumOff val="35000"/>
                  </a:schemeClr>
                </a:solidFill>
              </a:rPr>
              <a:t>  TRB National Transportation Planning Applications Conference</a:t>
            </a:r>
          </a:p>
          <a:p>
            <a:r>
              <a:rPr lang="en-US" sz="1800" b="1" dirty="0" smtClean="0">
                <a:solidFill>
                  <a:schemeClr val="tx1">
                    <a:lumMod val="65000"/>
                    <a:lumOff val="35000"/>
                  </a:schemeClr>
                </a:solidFill>
              </a:rPr>
              <a:t>Atlantic City, NJ</a:t>
            </a:r>
          </a:p>
          <a:p>
            <a:r>
              <a:rPr lang="en-US" sz="1800" b="1" dirty="0" smtClean="0">
                <a:solidFill>
                  <a:schemeClr val="tx1">
                    <a:lumMod val="65000"/>
                    <a:lumOff val="35000"/>
                  </a:schemeClr>
                </a:solidFill>
              </a:rPr>
              <a:t>Monday, May 18</a:t>
            </a:r>
            <a:r>
              <a:rPr lang="en-US" sz="1800" b="1" baseline="30000" dirty="0" smtClean="0">
                <a:solidFill>
                  <a:schemeClr val="tx1">
                    <a:lumMod val="65000"/>
                    <a:lumOff val="35000"/>
                  </a:schemeClr>
                </a:solidFill>
              </a:rPr>
              <a:t>th</a:t>
            </a:r>
            <a:endParaRPr lang="en-US" sz="1800" b="1" dirty="0" smtClean="0">
              <a:solidFill>
                <a:schemeClr val="tx1">
                  <a:lumMod val="65000"/>
                  <a:lumOff val="35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3170" y="6172200"/>
            <a:ext cx="2590800" cy="575733"/>
          </a:xfrm>
          <a:prstGeom prst="rect">
            <a:avLst/>
          </a:prstGeom>
        </p:spPr>
      </p:pic>
      <p:sp>
        <p:nvSpPr>
          <p:cNvPr id="5" name="Rectangle 4"/>
          <p:cNvSpPr/>
          <p:nvPr/>
        </p:nvSpPr>
        <p:spPr>
          <a:xfrm>
            <a:off x="457200" y="4724400"/>
            <a:ext cx="8229600" cy="646331"/>
          </a:xfrm>
          <a:prstGeom prst="rect">
            <a:avLst/>
          </a:prstGeom>
        </p:spPr>
        <p:txBody>
          <a:bodyPr wrap="square">
            <a:spAutoFit/>
          </a:bodyPr>
          <a:lstStyle/>
          <a:p>
            <a:pPr algn="ctr"/>
            <a:r>
              <a:rPr lang="en-US" b="1" dirty="0">
                <a:solidFill>
                  <a:schemeClr val="tx1">
                    <a:lumMod val="65000"/>
                    <a:lumOff val="35000"/>
                  </a:schemeClr>
                </a:solidFill>
              </a:rPr>
              <a:t>Nick Wood, P.E. </a:t>
            </a:r>
          </a:p>
          <a:p>
            <a:pPr algn="ctr"/>
            <a:r>
              <a:rPr lang="en-US" b="1" dirty="0">
                <a:solidFill>
                  <a:schemeClr val="tx1">
                    <a:lumMod val="65000"/>
                    <a:lumOff val="35000"/>
                  </a:schemeClr>
                </a:solidFill>
              </a:rPr>
              <a:t>Texas A&amp;M Transportation Institute (TTI)</a:t>
            </a:r>
          </a:p>
        </p:txBody>
      </p:sp>
    </p:spTree>
    <p:extLst>
      <p:ext uri="{BB962C8B-B14F-4D97-AF65-F5344CB8AC3E}">
        <p14:creationId xmlns:p14="http://schemas.microsoft.com/office/powerpoint/2010/main" val="10941823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Measures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457200" y="1600200"/>
                <a:ext cx="6934200" cy="5105400"/>
              </a:xfrm>
            </p:spPr>
            <p:txBody>
              <a:bodyPr>
                <a:normAutofit/>
              </a:bodyPr>
              <a:lstStyle/>
              <a:p>
                <a:r>
                  <a:rPr lang="en-US" dirty="0" smtClean="0"/>
                  <a:t>Average speed</a:t>
                </a:r>
              </a:p>
              <a:p>
                <a:r>
                  <a:rPr lang="en-US" dirty="0" smtClean="0"/>
                  <a:t>Travel time index (TTI)</a:t>
                </a:r>
              </a:p>
              <a:p>
                <a:pPr lvl="1"/>
                <a14:m>
                  <m:oMath xmlns:m="http://schemas.openxmlformats.org/officeDocument/2006/math">
                    <m:f>
                      <m:fPr>
                        <m:ctrlPr>
                          <a:rPr lang="en-US" i="1">
                            <a:latin typeface="Cambria Math"/>
                          </a:rPr>
                        </m:ctrlPr>
                      </m:fPr>
                      <m:num>
                        <m:r>
                          <m:rPr>
                            <m:nor/>
                          </m:rPr>
                          <a:rPr lang="en-US">
                            <a:latin typeface="Bell MT" panose="02020503060305020303" pitchFamily="18" charset="0"/>
                          </a:rPr>
                          <m:t>Average</m:t>
                        </m:r>
                        <m:r>
                          <m:rPr>
                            <m:nor/>
                          </m:rPr>
                          <a:rPr lang="en-US">
                            <a:latin typeface="Bell MT" panose="02020503060305020303" pitchFamily="18" charset="0"/>
                          </a:rPr>
                          <m:t> </m:t>
                        </m:r>
                        <m:r>
                          <m:rPr>
                            <m:nor/>
                          </m:rPr>
                          <a:rPr lang="en-US">
                            <a:latin typeface="Bell MT" panose="02020503060305020303" pitchFamily="18" charset="0"/>
                          </a:rPr>
                          <m:t>Travel</m:t>
                        </m:r>
                        <m:r>
                          <m:rPr>
                            <m:nor/>
                          </m:rPr>
                          <a:rPr lang="en-US">
                            <a:latin typeface="Bell MT" panose="02020503060305020303" pitchFamily="18" charset="0"/>
                          </a:rPr>
                          <m:t> </m:t>
                        </m:r>
                        <m:r>
                          <m:rPr>
                            <m:nor/>
                          </m:rPr>
                          <a:rPr lang="en-US">
                            <a:latin typeface="Bell MT" panose="02020503060305020303" pitchFamily="18" charset="0"/>
                          </a:rPr>
                          <m:t>Time</m:t>
                        </m:r>
                      </m:num>
                      <m:den>
                        <m:r>
                          <m:rPr>
                            <m:nor/>
                          </m:rPr>
                          <a:rPr lang="en-US">
                            <a:latin typeface="Bell MT" panose="02020503060305020303" pitchFamily="18" charset="0"/>
                          </a:rPr>
                          <m:t>Free</m:t>
                        </m:r>
                        <m:r>
                          <m:rPr>
                            <m:nor/>
                          </m:rPr>
                          <a:rPr lang="en-US">
                            <a:latin typeface="Bell MT" panose="02020503060305020303" pitchFamily="18" charset="0"/>
                          </a:rPr>
                          <m:t> </m:t>
                        </m:r>
                        <m:r>
                          <m:rPr>
                            <m:nor/>
                          </m:rPr>
                          <a:rPr lang="en-US">
                            <a:latin typeface="Bell MT" panose="02020503060305020303" pitchFamily="18" charset="0"/>
                          </a:rPr>
                          <m:t>Flow</m:t>
                        </m:r>
                        <m:r>
                          <m:rPr>
                            <m:nor/>
                          </m:rPr>
                          <a:rPr lang="en-US">
                            <a:latin typeface="Bell MT" panose="02020503060305020303" pitchFamily="18" charset="0"/>
                          </a:rPr>
                          <m:t> </m:t>
                        </m:r>
                        <m:r>
                          <m:rPr>
                            <m:nor/>
                          </m:rPr>
                          <a:rPr lang="en-US">
                            <a:latin typeface="Bell MT" panose="02020503060305020303" pitchFamily="18" charset="0"/>
                          </a:rPr>
                          <m:t>Travel</m:t>
                        </m:r>
                        <m:r>
                          <m:rPr>
                            <m:nor/>
                          </m:rPr>
                          <a:rPr lang="en-US">
                            <a:latin typeface="Bell MT" panose="02020503060305020303" pitchFamily="18" charset="0"/>
                          </a:rPr>
                          <m:t> </m:t>
                        </m:r>
                        <m:r>
                          <m:rPr>
                            <m:nor/>
                          </m:rPr>
                          <a:rPr lang="en-US">
                            <a:latin typeface="Bell MT" panose="02020503060305020303" pitchFamily="18" charset="0"/>
                          </a:rPr>
                          <m:t>Time</m:t>
                        </m:r>
                      </m:den>
                    </m:f>
                  </m:oMath>
                </a14:m>
                <a:endParaRPr lang="en-US" dirty="0" smtClean="0">
                  <a:latin typeface="Bell MT" panose="02020503060305020303" pitchFamily="18" charset="0"/>
                </a:endParaRPr>
              </a:p>
              <a:p>
                <a:r>
                  <a:rPr lang="en-US" dirty="0" smtClean="0"/>
                  <a:t>Planning time index (PTI)</a:t>
                </a:r>
              </a:p>
              <a:p>
                <a:pPr lvl="1"/>
                <a14:m>
                  <m:oMath xmlns:m="http://schemas.openxmlformats.org/officeDocument/2006/math">
                    <m:f>
                      <m:fPr>
                        <m:ctrlPr>
                          <a:rPr lang="en-US" i="1">
                            <a:latin typeface="Cambria Math"/>
                          </a:rPr>
                        </m:ctrlPr>
                      </m:fPr>
                      <m:num>
                        <m:r>
                          <m:rPr>
                            <m:nor/>
                          </m:rPr>
                          <a:rPr lang="en-US" b="0" i="0" smtClean="0">
                            <a:latin typeface="Bell MT" panose="02020503060305020303" pitchFamily="18" charset="0"/>
                          </a:rPr>
                          <m:t>80</m:t>
                        </m:r>
                        <m:r>
                          <m:rPr>
                            <m:nor/>
                          </m:rPr>
                          <a:rPr lang="en-US" b="0" i="0" smtClean="0">
                            <a:latin typeface="Bell MT" panose="02020503060305020303" pitchFamily="18" charset="0"/>
                          </a:rPr>
                          <m:t>th</m:t>
                        </m:r>
                        <m:r>
                          <m:rPr>
                            <m:nor/>
                          </m:rPr>
                          <a:rPr lang="en-US" b="0" i="0" smtClean="0">
                            <a:latin typeface="Bell MT" panose="02020503060305020303" pitchFamily="18" charset="0"/>
                          </a:rPr>
                          <m:t> </m:t>
                        </m:r>
                        <m:r>
                          <m:rPr>
                            <m:nor/>
                          </m:rPr>
                          <a:rPr lang="en-US" b="0" i="0" smtClean="0">
                            <a:latin typeface="Bell MT" panose="02020503060305020303" pitchFamily="18" charset="0"/>
                          </a:rPr>
                          <m:t>Percentile</m:t>
                        </m:r>
                        <m:r>
                          <m:rPr>
                            <m:nor/>
                          </m:rPr>
                          <a:rPr lang="en-US" b="0" i="0" smtClean="0">
                            <a:latin typeface="Bell MT" panose="02020503060305020303" pitchFamily="18" charset="0"/>
                          </a:rPr>
                          <m:t> </m:t>
                        </m:r>
                        <m:r>
                          <m:rPr>
                            <m:nor/>
                          </m:rPr>
                          <a:rPr lang="en-US" b="0" i="0" smtClean="0">
                            <a:latin typeface="Bell MT" panose="02020503060305020303" pitchFamily="18" charset="0"/>
                          </a:rPr>
                          <m:t>Travel</m:t>
                        </m:r>
                        <m:r>
                          <m:rPr>
                            <m:nor/>
                          </m:rPr>
                          <a:rPr lang="en-US" b="0" i="0" smtClean="0">
                            <a:latin typeface="Bell MT" panose="02020503060305020303" pitchFamily="18" charset="0"/>
                          </a:rPr>
                          <m:t> </m:t>
                        </m:r>
                        <m:r>
                          <m:rPr>
                            <m:nor/>
                          </m:rPr>
                          <a:rPr lang="en-US" b="0" i="0" smtClean="0">
                            <a:latin typeface="Bell MT" panose="02020503060305020303" pitchFamily="18" charset="0"/>
                          </a:rPr>
                          <m:t>Time</m:t>
                        </m:r>
                      </m:num>
                      <m:den>
                        <m:r>
                          <m:rPr>
                            <m:nor/>
                          </m:rPr>
                          <a:rPr lang="en-US">
                            <a:latin typeface="Bell MT" panose="02020503060305020303" pitchFamily="18" charset="0"/>
                          </a:rPr>
                          <m:t>Free</m:t>
                        </m:r>
                        <m:r>
                          <m:rPr>
                            <m:nor/>
                          </m:rPr>
                          <a:rPr lang="en-US">
                            <a:latin typeface="Bell MT" panose="02020503060305020303" pitchFamily="18" charset="0"/>
                          </a:rPr>
                          <m:t> </m:t>
                        </m:r>
                        <m:r>
                          <m:rPr>
                            <m:nor/>
                          </m:rPr>
                          <a:rPr lang="en-US">
                            <a:latin typeface="Bell MT" panose="02020503060305020303" pitchFamily="18" charset="0"/>
                          </a:rPr>
                          <m:t>Flow</m:t>
                        </m:r>
                        <m:r>
                          <m:rPr>
                            <m:nor/>
                          </m:rPr>
                          <a:rPr lang="en-US">
                            <a:latin typeface="Bell MT" panose="02020503060305020303" pitchFamily="18" charset="0"/>
                          </a:rPr>
                          <m:t> </m:t>
                        </m:r>
                        <m:r>
                          <m:rPr>
                            <m:nor/>
                          </m:rPr>
                          <a:rPr lang="en-US">
                            <a:latin typeface="Bell MT" panose="02020503060305020303" pitchFamily="18" charset="0"/>
                          </a:rPr>
                          <m:t>Travel</m:t>
                        </m:r>
                        <m:r>
                          <m:rPr>
                            <m:nor/>
                          </m:rPr>
                          <a:rPr lang="en-US">
                            <a:latin typeface="Bell MT" panose="02020503060305020303" pitchFamily="18" charset="0"/>
                          </a:rPr>
                          <m:t> </m:t>
                        </m:r>
                        <m:r>
                          <m:rPr>
                            <m:nor/>
                          </m:rPr>
                          <a:rPr lang="en-US">
                            <a:latin typeface="Bell MT" panose="02020503060305020303" pitchFamily="18" charset="0"/>
                          </a:rPr>
                          <m:t>Time</m:t>
                        </m:r>
                      </m:den>
                    </m:f>
                  </m:oMath>
                </a14:m>
                <a:endParaRPr lang="en-US" dirty="0" smtClean="0"/>
              </a:p>
              <a:p>
                <a:pPr lvl="1">
                  <a:lnSpc>
                    <a:spcPct val="150000"/>
                  </a:lnSpc>
                </a:pPr>
                <a:r>
                  <a:rPr lang="en-US" sz="2000" dirty="0" smtClean="0"/>
                  <a:t>Both 80</a:t>
                </a:r>
                <a:r>
                  <a:rPr lang="en-US" sz="2000" baseline="30000" dirty="0" smtClean="0"/>
                  <a:t>th</a:t>
                </a:r>
                <a:r>
                  <a:rPr lang="en-US" sz="2000" dirty="0" smtClean="0"/>
                  <a:t> and 95</a:t>
                </a:r>
                <a:r>
                  <a:rPr lang="en-US" sz="2000" baseline="30000" dirty="0" smtClean="0"/>
                  <a:t>th</a:t>
                </a:r>
                <a:r>
                  <a:rPr lang="en-US" sz="2000" dirty="0" smtClean="0"/>
                  <a:t> percentiles were used</a:t>
                </a:r>
              </a:p>
              <a:p>
                <a:r>
                  <a:rPr lang="en-US" dirty="0" smtClean="0"/>
                  <a:t>Delay per mile</a:t>
                </a:r>
              </a:p>
              <a:p>
                <a:r>
                  <a:rPr lang="en-US" dirty="0" smtClean="0"/>
                  <a:t>Total delay (vehicle-hours, by peak period)</a:t>
                </a:r>
              </a:p>
              <a:p>
                <a:r>
                  <a:rPr lang="en-US" dirty="0" smtClean="0"/>
                  <a:t>Total delay per mile</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457200" y="1600200"/>
                <a:ext cx="6934200" cy="5105400"/>
              </a:xfrm>
              <a:blipFill rotWithShape="1">
                <a:blip r:embed="rId3"/>
                <a:stretch>
                  <a:fillRect l="-791" t="-1075" b="-1673"/>
                </a:stretch>
              </a:blipFill>
            </p:spPr>
            <p:txBody>
              <a:bodyPr/>
              <a:lstStyle/>
              <a:p>
                <a:r>
                  <a:rPr lang="en-US">
                    <a:noFill/>
                  </a:rPr>
                  <a:t> </a:t>
                </a:r>
              </a:p>
            </p:txBody>
          </p:sp>
        </mc:Fallback>
      </mc:AlternateContent>
      <p:pic>
        <p:nvPicPr>
          <p:cNvPr id="1026" name="Picture 2" descr="http://mobility.tamu.edu/files/2013/02/photo-image8.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4562382"/>
            <a:ext cx="1524000" cy="2219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0889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6" name="Content Placeholder 5"/>
          <p:cNvSpPr>
            <a:spLocks noGrp="1"/>
          </p:cNvSpPr>
          <p:nvPr>
            <p:ph idx="1"/>
          </p:nvPr>
        </p:nvSpPr>
        <p:spPr>
          <a:xfrm>
            <a:off x="457200" y="1600200"/>
            <a:ext cx="5105400" cy="4525963"/>
          </a:xfrm>
        </p:spPr>
        <p:txBody>
          <a:bodyPr>
            <a:normAutofit lnSpcReduction="10000"/>
          </a:bodyPr>
          <a:lstStyle/>
          <a:p>
            <a:r>
              <a:rPr lang="en-US" sz="2800" dirty="0" smtClean="0"/>
              <a:t>1,300 miles of roadway</a:t>
            </a:r>
          </a:p>
          <a:p>
            <a:r>
              <a:rPr lang="en-US" sz="2800" dirty="0" smtClean="0"/>
              <a:t>Average delay</a:t>
            </a:r>
          </a:p>
          <a:p>
            <a:pPr lvl="1"/>
            <a:r>
              <a:rPr lang="en-US" sz="2400" dirty="0" smtClean="0"/>
              <a:t>200,000 vehicle-hours per weekday</a:t>
            </a:r>
          </a:p>
          <a:p>
            <a:r>
              <a:rPr lang="en-US" sz="2800" dirty="0" smtClean="0"/>
              <a:t>Annual delay</a:t>
            </a:r>
          </a:p>
          <a:p>
            <a:pPr lvl="1"/>
            <a:r>
              <a:rPr lang="en-US" sz="2400" dirty="0" smtClean="0"/>
              <a:t>Only 2012 TMC: 	            44 million </a:t>
            </a:r>
            <a:r>
              <a:rPr lang="en-US" sz="2400" dirty="0" err="1" smtClean="0"/>
              <a:t>veh</a:t>
            </a:r>
            <a:r>
              <a:rPr lang="en-US" sz="2400" dirty="0" smtClean="0"/>
              <a:t>-hours</a:t>
            </a:r>
          </a:p>
          <a:p>
            <a:pPr lvl="1"/>
            <a:r>
              <a:rPr lang="en-US" sz="2400" dirty="0" smtClean="0"/>
              <a:t>Including 2013 </a:t>
            </a:r>
            <a:r>
              <a:rPr lang="en-US" sz="2400" dirty="0" err="1" smtClean="0"/>
              <a:t>xD</a:t>
            </a:r>
            <a:r>
              <a:rPr lang="en-US" sz="2400" dirty="0" smtClean="0"/>
              <a:t>:                    48 million </a:t>
            </a:r>
            <a:r>
              <a:rPr lang="en-US" sz="2400" dirty="0" err="1" smtClean="0"/>
              <a:t>veh</a:t>
            </a:r>
            <a:r>
              <a:rPr lang="en-US" sz="2400" dirty="0" smtClean="0"/>
              <a:t>-hours </a:t>
            </a:r>
          </a:p>
          <a:p>
            <a:pPr lvl="1"/>
            <a:r>
              <a:rPr lang="en-US" sz="2400" dirty="0" smtClean="0"/>
              <a:t>Including Bluetooth:</a:t>
            </a:r>
            <a:r>
              <a:rPr lang="en-US" sz="2400" dirty="0"/>
              <a:t> </a:t>
            </a:r>
            <a:r>
              <a:rPr lang="en-US" sz="2400" dirty="0" smtClean="0"/>
              <a:t>             Total of 52 million </a:t>
            </a:r>
            <a:r>
              <a:rPr lang="en-US" sz="2400" dirty="0" err="1" smtClean="0"/>
              <a:t>veh</a:t>
            </a:r>
            <a:r>
              <a:rPr lang="en-US" sz="2400" dirty="0" smtClean="0"/>
              <a:t>-hours</a:t>
            </a:r>
          </a:p>
        </p:txBody>
      </p:sp>
      <p:pic>
        <p:nvPicPr>
          <p:cNvPr id="2050" name="Picture 2" descr="http://mobility.tamu.edu/files/2013/02/photo-imag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2823" y="1752600"/>
            <a:ext cx="3066415"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6878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rPr>
              <a:t>Most Congested - </a:t>
            </a:r>
            <a:r>
              <a:rPr lang="en-US" b="1" dirty="0" smtClean="0">
                <a:effectLst/>
              </a:rPr>
              <a:t>PM </a:t>
            </a:r>
            <a:r>
              <a:rPr lang="en-US" b="1" dirty="0">
                <a:effectLst/>
              </a:rPr>
              <a:t>Peak Period</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048" y="1524000"/>
            <a:ext cx="8915400" cy="56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11265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a14="http://schemas.microsoft.com/office/drawing/2010/main" val="0"/>
              </a:ext>
            </a:extLst>
          </a:blip>
          <a:stretch>
            <a:fillRect/>
          </a:stretch>
        </p:blipFill>
        <p:spPr>
          <a:xfrm>
            <a:off x="170206" y="762000"/>
            <a:ext cx="8829939" cy="6078194"/>
          </a:xfrm>
          <a:prstGeom prst="rect">
            <a:avLst/>
          </a:prstGeom>
        </p:spPr>
      </p:pic>
      <p:sp>
        <p:nvSpPr>
          <p:cNvPr id="4" name="Title 3"/>
          <p:cNvSpPr>
            <a:spLocks noGrp="1"/>
          </p:cNvSpPr>
          <p:nvPr>
            <p:ph type="title"/>
          </p:nvPr>
        </p:nvSpPr>
        <p:spPr>
          <a:xfrm>
            <a:off x="466459" y="186584"/>
            <a:ext cx="8229600" cy="1111664"/>
          </a:xfrm>
        </p:spPr>
        <p:txBody>
          <a:bodyPr>
            <a:noAutofit/>
          </a:bodyPr>
          <a:lstStyle/>
          <a:p>
            <a:r>
              <a:rPr lang="en-US" sz="4000" b="1" dirty="0"/>
              <a:t>Top 50 Most Congested Roadway Segments - PM</a:t>
            </a:r>
            <a:br>
              <a:rPr lang="en-US" sz="4000" b="1" dirty="0"/>
            </a:br>
            <a:endParaRPr lang="en-US" sz="4000" dirty="0"/>
          </a:p>
        </p:txBody>
      </p:sp>
    </p:spTree>
    <p:extLst>
      <p:ext uri="{BB962C8B-B14F-4D97-AF65-F5344CB8AC3E}">
        <p14:creationId xmlns:p14="http://schemas.microsoft.com/office/powerpoint/2010/main" val="6254843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a14="http://schemas.microsoft.com/office/drawing/2010/main" val="0"/>
              </a:ext>
            </a:extLst>
          </a:blip>
          <a:stretch>
            <a:fillRect/>
          </a:stretch>
        </p:blipFill>
        <p:spPr>
          <a:xfrm>
            <a:off x="4272" y="2848"/>
            <a:ext cx="9139728" cy="6855152"/>
          </a:xfrm>
          <a:prstGeom prst="rect">
            <a:avLst/>
          </a:prstGeom>
        </p:spPr>
      </p:pic>
    </p:spTree>
    <p:extLst>
      <p:ext uri="{BB962C8B-B14F-4D97-AF65-F5344CB8AC3E}">
        <p14:creationId xmlns:p14="http://schemas.microsoft.com/office/powerpoint/2010/main" val="2016893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35942433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idx="1"/>
          </p:nvPr>
        </p:nvSpPr>
        <p:spPr>
          <a:xfrm>
            <a:off x="304800" y="1531832"/>
            <a:ext cx="8839200" cy="5105400"/>
          </a:xfrm>
        </p:spPr>
        <p:txBody>
          <a:bodyPr>
            <a:normAutofit/>
          </a:bodyPr>
          <a:lstStyle/>
          <a:p>
            <a:r>
              <a:rPr lang="en-US" sz="2800" dirty="0" smtClean="0"/>
              <a:t>Travel times runs are problematic</a:t>
            </a:r>
          </a:p>
          <a:p>
            <a:pPr lvl="1"/>
            <a:r>
              <a:rPr lang="en-US" dirty="0" smtClean="0"/>
              <a:t>Costly to collect</a:t>
            </a:r>
          </a:p>
          <a:p>
            <a:pPr lvl="1"/>
            <a:r>
              <a:rPr lang="en-US" dirty="0" smtClean="0"/>
              <a:t>Not longitudinally representative</a:t>
            </a:r>
          </a:p>
          <a:p>
            <a:r>
              <a:rPr lang="en-US" sz="2800" dirty="0" smtClean="0"/>
              <a:t>Quality Control is Important!</a:t>
            </a:r>
          </a:p>
          <a:p>
            <a:pPr lvl="1"/>
            <a:r>
              <a:rPr lang="en-US" dirty="0" smtClean="0"/>
              <a:t>Flat line speed profiles are not good</a:t>
            </a:r>
          </a:p>
          <a:p>
            <a:r>
              <a:rPr lang="en-US" sz="2800" dirty="0" smtClean="0"/>
              <a:t>Visualization helps to tell the story</a:t>
            </a:r>
          </a:p>
          <a:p>
            <a:pPr lvl="1"/>
            <a:r>
              <a:rPr lang="en-US" dirty="0" smtClean="0"/>
              <a:t>Make an effort to create eye-popping graphics</a:t>
            </a:r>
          </a:p>
          <a:p>
            <a:r>
              <a:rPr lang="en-US" sz="2800" dirty="0" smtClean="0"/>
              <a:t>Future CMPs and analyses will rely more on combing different data sources together</a:t>
            </a:r>
          </a:p>
          <a:p>
            <a:pPr lvl="1"/>
            <a:r>
              <a:rPr lang="en-US" dirty="0" smtClean="0"/>
              <a:t>Formats and methodologies will likely not match</a:t>
            </a:r>
          </a:p>
          <a:p>
            <a:pPr lvl="1"/>
            <a:r>
              <a:rPr lang="en-US" dirty="0" smtClean="0"/>
              <a:t>Document the limitations</a:t>
            </a:r>
          </a:p>
          <a:p>
            <a:pPr lvl="1"/>
            <a:endParaRPr lang="en-US" dirty="0" smtClean="0"/>
          </a:p>
        </p:txBody>
      </p:sp>
    </p:spTree>
    <p:extLst>
      <p:ext uri="{BB962C8B-B14F-4D97-AF65-F5344CB8AC3E}">
        <p14:creationId xmlns:p14="http://schemas.microsoft.com/office/powerpoint/2010/main" val="35086780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685800" y="1722437"/>
            <a:ext cx="7848600" cy="4525963"/>
          </a:xfrm>
        </p:spPr>
        <p:txBody>
          <a:bodyPr/>
          <a:lstStyle/>
          <a:p>
            <a:r>
              <a:rPr lang="en-US" sz="3200" dirty="0" smtClean="0"/>
              <a:t>Contact info:</a:t>
            </a:r>
          </a:p>
          <a:p>
            <a:pPr lvl="1"/>
            <a:r>
              <a:rPr lang="en-US" sz="2800" dirty="0" smtClean="0"/>
              <a:t>Nick Wood, P.E., </a:t>
            </a:r>
            <a:r>
              <a:rPr lang="en-US" sz="2800" dirty="0" smtClean="0">
                <a:hlinkClick r:id="rId3"/>
              </a:rPr>
              <a:t>nickwood@tamu.edu</a:t>
            </a:r>
            <a:endParaRPr lang="en-US" sz="2800" dirty="0"/>
          </a:p>
          <a:p>
            <a:pPr lvl="1"/>
            <a:r>
              <a:rPr lang="en-US" sz="2800" dirty="0" smtClean="0"/>
              <a:t>Joan </a:t>
            </a:r>
            <a:r>
              <a:rPr lang="en-US" sz="2800" dirty="0"/>
              <a:t>G. Hudson, P.E., </a:t>
            </a:r>
            <a:r>
              <a:rPr lang="en-US" sz="2800" dirty="0" smtClean="0">
                <a:hlinkClick r:id="rId4"/>
              </a:rPr>
              <a:t>j-hudson@tamu.edu</a:t>
            </a:r>
            <a:endParaRPr lang="en-US" sz="2800" dirty="0"/>
          </a:p>
          <a:p>
            <a:pPr lvl="1"/>
            <a:r>
              <a:rPr lang="en-US" sz="2800" dirty="0" smtClean="0"/>
              <a:t>Boya Dai, </a:t>
            </a:r>
            <a:r>
              <a:rPr lang="en-US" sz="2800" dirty="0" smtClean="0">
                <a:hlinkClick r:id="rId5"/>
              </a:rPr>
              <a:t>b-dai@ttimail.tamu.edu</a:t>
            </a:r>
            <a:endParaRPr lang="en-US" sz="2800" dirty="0"/>
          </a:p>
          <a:p>
            <a:pPr lvl="1"/>
            <a:r>
              <a:rPr lang="en-US" sz="2800" dirty="0" smtClean="0"/>
              <a:t>Shawn Turner, P.E</a:t>
            </a:r>
            <a:r>
              <a:rPr lang="en-US" sz="2800" dirty="0"/>
              <a:t>., </a:t>
            </a:r>
            <a:r>
              <a:rPr lang="en-US" sz="2800" dirty="0" smtClean="0">
                <a:hlinkClick r:id="rId6"/>
              </a:rPr>
              <a:t>shawn-turner@tamu.edu</a:t>
            </a:r>
            <a:r>
              <a:rPr lang="en-US" sz="2800" dirty="0" smtClean="0"/>
              <a:t> </a:t>
            </a:r>
            <a:endParaRPr lang="en-US" dirty="0" smtClean="0"/>
          </a:p>
          <a:p>
            <a:pPr lvl="1"/>
            <a:endParaRPr lang="en-US" dirty="0"/>
          </a:p>
        </p:txBody>
      </p:sp>
    </p:spTree>
    <p:extLst>
      <p:ext uri="{BB962C8B-B14F-4D97-AF65-F5344CB8AC3E}">
        <p14:creationId xmlns:p14="http://schemas.microsoft.com/office/powerpoint/2010/main" val="489078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876800"/>
          </a:xfrm>
        </p:spPr>
        <p:txBody>
          <a:bodyPr>
            <a:normAutofit/>
          </a:bodyPr>
          <a:lstStyle/>
          <a:p>
            <a:r>
              <a:rPr lang="en-US" sz="3200" dirty="0" smtClean="0"/>
              <a:t>From TTI:</a:t>
            </a:r>
          </a:p>
          <a:p>
            <a:pPr lvl="1"/>
            <a:endParaRPr lang="en-US" sz="2400" dirty="0" smtClean="0"/>
          </a:p>
          <a:p>
            <a:pPr lvl="1"/>
            <a:endParaRPr lang="en-US" sz="2400" dirty="0" smtClean="0"/>
          </a:p>
          <a:p>
            <a:pPr lvl="1"/>
            <a:endParaRPr lang="en-US" sz="2400" dirty="0" smtClean="0"/>
          </a:p>
          <a:p>
            <a:pPr marL="457200" lvl="1" indent="0">
              <a:buNone/>
            </a:pPr>
            <a:endParaRPr lang="en-US" sz="2400" dirty="0"/>
          </a:p>
          <a:p>
            <a:pPr marL="457200" lvl="1" indent="0">
              <a:buNone/>
            </a:pPr>
            <a:r>
              <a:rPr lang="en-US" sz="2400" dirty="0" smtClean="0"/>
              <a:t> </a:t>
            </a:r>
          </a:p>
          <a:p>
            <a:pPr marL="457200" lvl="1" indent="0">
              <a:buNone/>
            </a:pPr>
            <a:r>
              <a:rPr lang="en-US" sz="2800" dirty="0" smtClean="0"/>
              <a:t>Joan Hudson          Boya Dai        Shawn Turner</a:t>
            </a:r>
          </a:p>
          <a:p>
            <a:pPr marL="400050"/>
            <a:endParaRPr lang="en-US" sz="2800" dirty="0" smtClean="0"/>
          </a:p>
          <a:p>
            <a:pPr marL="400050"/>
            <a:r>
              <a:rPr lang="en-US" sz="2800" dirty="0" smtClean="0"/>
              <a:t>Cathy Stephens and the CAMPO staff</a:t>
            </a:r>
          </a:p>
          <a:p>
            <a:pPr marL="114300" indent="0">
              <a:buNone/>
            </a:pPr>
            <a:endParaRPr lang="en-US" dirty="0" smtClean="0"/>
          </a:p>
          <a:p>
            <a:endParaRPr lang="en-US" dirty="0"/>
          </a:p>
        </p:txBody>
      </p:sp>
      <p:pic>
        <p:nvPicPr>
          <p:cNvPr id="1027" name="Picture 3" descr="C:\Users\n-wood\Desktop\images.jpg"/>
          <p:cNvPicPr>
            <a:picLocks noChangeAspect="1" noChangeArrowheads="1"/>
          </p:cNvPicPr>
          <p:nvPr/>
        </p:nvPicPr>
        <p:blipFill rotWithShape="1">
          <a:blip r:embed="rId3">
            <a:extLst>
              <a:ext uri="{28A0092B-C50C-407E-A947-70E740481C1C}">
                <a14:useLocalDpi xmlns:a14="http://schemas.microsoft.com/office/drawing/2010/main" val="0"/>
              </a:ext>
            </a:extLst>
          </a:blip>
          <a:srcRect t="35005" b="32498"/>
          <a:stretch/>
        </p:blipFill>
        <p:spPr bwMode="auto">
          <a:xfrm>
            <a:off x="6553200" y="5323341"/>
            <a:ext cx="2143125" cy="6964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Acknowledgements</a:t>
            </a:r>
            <a:endParaRPr lang="en-US" dirty="0"/>
          </a:p>
        </p:txBody>
      </p:sp>
      <p:pic>
        <p:nvPicPr>
          <p:cNvPr id="1026" name="Picture 2" descr="C:\Users\n-wood\Desktop\downlo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286001"/>
            <a:ext cx="1431925" cy="2118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n-wood\Desktop\download.jpg"/>
          <p:cNvPicPr>
            <a:picLocks noChangeAspect="1" noChangeArrowheads="1"/>
          </p:cNvPicPr>
          <p:nvPr/>
        </p:nvPicPr>
        <p:blipFill rotWithShape="1">
          <a:blip r:embed="rId5">
            <a:extLst>
              <a:ext uri="{28A0092B-C50C-407E-A947-70E740481C1C}">
                <a14:useLocalDpi xmlns:a14="http://schemas.microsoft.com/office/drawing/2010/main" val="0"/>
              </a:ext>
            </a:extLst>
          </a:blip>
          <a:srcRect b="3143"/>
          <a:stretch/>
        </p:blipFill>
        <p:spPr bwMode="auto">
          <a:xfrm>
            <a:off x="3733800" y="2286000"/>
            <a:ext cx="1447800" cy="208969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n-wood\Desktop\downloa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6470" y="2286000"/>
            <a:ext cx="1397330" cy="2089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1669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and Introduction</a:t>
            </a:r>
            <a:endParaRPr lang="en-US" dirty="0"/>
          </a:p>
        </p:txBody>
      </p:sp>
      <p:sp>
        <p:nvSpPr>
          <p:cNvPr id="3" name="Content Placeholder 2"/>
          <p:cNvSpPr>
            <a:spLocks noGrp="1"/>
          </p:cNvSpPr>
          <p:nvPr>
            <p:ph idx="1"/>
          </p:nvPr>
        </p:nvSpPr>
        <p:spPr/>
        <p:txBody>
          <a:bodyPr>
            <a:normAutofit fontScale="85000" lnSpcReduction="20000"/>
          </a:bodyPr>
          <a:lstStyle/>
          <a:p>
            <a:pPr>
              <a:lnSpc>
                <a:spcPct val="120000"/>
              </a:lnSpc>
            </a:pPr>
            <a:r>
              <a:rPr lang="en-US" sz="3200" dirty="0" smtClean="0"/>
              <a:t>CMP is a Federal requirement</a:t>
            </a:r>
          </a:p>
          <a:p>
            <a:pPr lvl="1">
              <a:lnSpc>
                <a:spcPct val="120000"/>
              </a:lnSpc>
            </a:pPr>
            <a:r>
              <a:rPr lang="en-US" sz="2800" dirty="0" smtClean="0"/>
              <a:t>Systematic framework for analyzing &amp; incorporating congestion management into planning process</a:t>
            </a:r>
          </a:p>
          <a:p>
            <a:pPr>
              <a:lnSpc>
                <a:spcPct val="120000"/>
              </a:lnSpc>
            </a:pPr>
            <a:r>
              <a:rPr lang="en-US" sz="3200" dirty="0" smtClean="0"/>
              <a:t>CAMPO uses a Roadway Congestion Analysis to meet part of that requirement</a:t>
            </a:r>
          </a:p>
          <a:p>
            <a:pPr lvl="1">
              <a:lnSpc>
                <a:spcPct val="120000"/>
              </a:lnSpc>
            </a:pPr>
            <a:r>
              <a:rPr lang="en-US" sz="2800" dirty="0" smtClean="0"/>
              <a:t>Six counties in Central Texas, surrounding Austin</a:t>
            </a:r>
          </a:p>
          <a:p>
            <a:pPr lvl="1">
              <a:lnSpc>
                <a:spcPct val="120000"/>
              </a:lnSpc>
            </a:pPr>
            <a:r>
              <a:rPr lang="en-US" sz="2800" dirty="0" smtClean="0"/>
              <a:t>Conducted every two years</a:t>
            </a:r>
          </a:p>
          <a:p>
            <a:pPr marL="400050">
              <a:lnSpc>
                <a:spcPct val="120000"/>
              </a:lnSpc>
            </a:pPr>
            <a:r>
              <a:rPr lang="en-US" sz="3200" dirty="0" smtClean="0"/>
              <a:t>Old methods are problematic</a:t>
            </a:r>
          </a:p>
          <a:p>
            <a:pPr marL="800100" lvl="1">
              <a:lnSpc>
                <a:spcPct val="120000"/>
              </a:lnSpc>
            </a:pPr>
            <a:r>
              <a:rPr lang="en-US" sz="2800" dirty="0" smtClean="0"/>
              <a:t>Floating car method is </a:t>
            </a:r>
            <a:r>
              <a:rPr lang="en-US" sz="2600" dirty="0" smtClean="0"/>
              <a:t>limited</a:t>
            </a:r>
          </a:p>
          <a:p>
            <a:pPr marL="800100" lvl="1">
              <a:lnSpc>
                <a:spcPct val="120000"/>
              </a:lnSpc>
            </a:pPr>
            <a:r>
              <a:rPr lang="en-US" sz="2800" dirty="0" smtClean="0"/>
              <a:t>New technologies can be harnessed</a:t>
            </a:r>
          </a:p>
          <a:p>
            <a:pPr marL="114300" indent="0">
              <a:buNone/>
            </a:pPr>
            <a:endParaRPr lang="en-US" dirty="0" smtClean="0"/>
          </a:p>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800600"/>
            <a:ext cx="1905146" cy="1898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084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2012 Roadway Congestion Analysis</a:t>
            </a:r>
            <a:endParaRPr lang="en-US" dirty="0"/>
          </a:p>
        </p:txBody>
      </p:sp>
      <p:sp>
        <p:nvSpPr>
          <p:cNvPr id="3" name="Content Placeholder 2"/>
          <p:cNvSpPr>
            <a:spLocks noGrp="1"/>
          </p:cNvSpPr>
          <p:nvPr>
            <p:ph idx="1"/>
          </p:nvPr>
        </p:nvSpPr>
        <p:spPr/>
        <p:txBody>
          <a:bodyPr>
            <a:normAutofit fontScale="92500" lnSpcReduction="20000"/>
          </a:bodyPr>
          <a:lstStyle/>
          <a:p>
            <a:r>
              <a:rPr lang="en-US" sz="3200" dirty="0" smtClean="0"/>
              <a:t>New to the Roadway Congestion Analysis </a:t>
            </a:r>
          </a:p>
          <a:p>
            <a:pPr lvl="1"/>
            <a:r>
              <a:rPr lang="en-US" sz="2800" dirty="0" smtClean="0"/>
              <a:t>RFP issued for speed data</a:t>
            </a:r>
          </a:p>
          <a:p>
            <a:pPr lvl="1"/>
            <a:r>
              <a:rPr lang="en-US" sz="2800" dirty="0" smtClean="0"/>
              <a:t>Variety of sources– third-party providers and in-house Bluetooth readers </a:t>
            </a:r>
          </a:p>
          <a:p>
            <a:pPr lvl="1"/>
            <a:r>
              <a:rPr lang="en-US" sz="2800" dirty="0" smtClean="0"/>
              <a:t>Volume weighting – </a:t>
            </a:r>
            <a:r>
              <a:rPr lang="en-US" sz="2800" dirty="0"/>
              <a:t>h</a:t>
            </a:r>
            <a:r>
              <a:rPr lang="en-US" sz="2800" dirty="0" smtClean="0"/>
              <a:t>igher volume roads have a higher ranking</a:t>
            </a:r>
          </a:p>
          <a:p>
            <a:pPr lvl="1"/>
            <a:r>
              <a:rPr lang="en-US" sz="2800" dirty="0" smtClean="0"/>
              <a:t>Performance measures</a:t>
            </a:r>
          </a:p>
          <a:p>
            <a:pPr marL="400050"/>
            <a:r>
              <a:rPr lang="en-US" sz="3200" dirty="0" smtClean="0"/>
              <a:t>Extent of Study</a:t>
            </a:r>
          </a:p>
          <a:p>
            <a:pPr marL="800100" lvl="1"/>
            <a:r>
              <a:rPr lang="en-US" sz="2800" dirty="0" smtClean="0"/>
              <a:t>Over 1,300 centerline miles included</a:t>
            </a:r>
          </a:p>
          <a:p>
            <a:pPr marL="800100" lvl="1"/>
            <a:r>
              <a:rPr lang="en-US" sz="2800" dirty="0" smtClean="0"/>
              <a:t>942 segments</a:t>
            </a:r>
          </a:p>
          <a:p>
            <a:pPr marL="800100" lvl="1"/>
            <a:r>
              <a:rPr lang="en-US" sz="2800" dirty="0" smtClean="0"/>
              <a:t>2.8 miles in length on average</a:t>
            </a:r>
          </a:p>
          <a:p>
            <a:pPr marL="114300" indent="0">
              <a:buNone/>
            </a:pPr>
            <a:endParaRPr lang="en-US" dirty="0" smtClean="0"/>
          </a:p>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800600"/>
            <a:ext cx="1905146" cy="1898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7246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RFP for Roadway Speed Data</a:t>
            </a:r>
            <a:endParaRPr lang="en-US" dirty="0"/>
          </a:p>
        </p:txBody>
      </p:sp>
      <p:sp>
        <p:nvSpPr>
          <p:cNvPr id="3" name="Content Placeholder 2"/>
          <p:cNvSpPr>
            <a:spLocks noGrp="1"/>
          </p:cNvSpPr>
          <p:nvPr>
            <p:ph idx="1"/>
          </p:nvPr>
        </p:nvSpPr>
        <p:spPr/>
        <p:txBody>
          <a:bodyPr>
            <a:normAutofit lnSpcReduction="10000"/>
          </a:bodyPr>
          <a:lstStyle/>
          <a:p>
            <a:r>
              <a:rPr lang="en-US" sz="3200" dirty="0" smtClean="0"/>
              <a:t>TTI issued RFP on behalf of CAMPO for historical speed data</a:t>
            </a:r>
          </a:p>
          <a:p>
            <a:r>
              <a:rPr lang="en-US" sz="3200" dirty="0" smtClean="0"/>
              <a:t>Required Specifications</a:t>
            </a:r>
          </a:p>
          <a:p>
            <a:pPr lvl="1"/>
            <a:r>
              <a:rPr lang="en-US" sz="2800" dirty="0" smtClean="0"/>
              <a:t>Speed data shall be provided for 2012 year</a:t>
            </a:r>
          </a:p>
          <a:p>
            <a:pPr lvl="1"/>
            <a:r>
              <a:rPr lang="en-US" sz="2800" dirty="0" smtClean="0"/>
              <a:t>Data provided in a table and GIS</a:t>
            </a:r>
          </a:p>
          <a:p>
            <a:pPr lvl="1"/>
            <a:r>
              <a:rPr lang="en-US" sz="2800" dirty="0" smtClean="0"/>
              <a:t>15-minute intervals</a:t>
            </a:r>
          </a:p>
          <a:p>
            <a:pPr lvl="1"/>
            <a:r>
              <a:rPr lang="en-US" sz="2800" dirty="0" smtClean="0"/>
              <a:t>Averaged by day of week</a:t>
            </a:r>
          </a:p>
          <a:p>
            <a:pPr lvl="1"/>
            <a:r>
              <a:rPr lang="en-US" sz="2800" dirty="0" smtClean="0"/>
              <a:t>Key metrics (min, max, percentiles)</a:t>
            </a:r>
          </a:p>
          <a:p>
            <a:r>
              <a:rPr lang="en-US" sz="3200" dirty="0" smtClean="0"/>
              <a:t>Two vendors responded</a:t>
            </a:r>
          </a:p>
          <a:p>
            <a:endParaRPr lang="en-US" sz="2800" dirty="0" smtClean="0"/>
          </a:p>
          <a:p>
            <a:pPr marL="114300" indent="0">
              <a:buNone/>
            </a:pPr>
            <a:endParaRPr lang="en-US" dirty="0" smtClean="0"/>
          </a:p>
          <a:p>
            <a:endParaRPr lang="en-US" dirty="0"/>
          </a:p>
        </p:txBody>
      </p:sp>
      <p:pic>
        <p:nvPicPr>
          <p:cNvPr id="6" name="Picture 2" descr="http://mobility.tamu.edu/files/2013/02/photo-imag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3016" y="3962400"/>
            <a:ext cx="2007108"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5634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Data Sources and Description</a:t>
            </a:r>
            <a:endParaRPr lang="en-US" dirty="0"/>
          </a:p>
        </p:txBody>
      </p:sp>
      <p:sp>
        <p:nvSpPr>
          <p:cNvPr id="2" name="Content Placeholder 1"/>
          <p:cNvSpPr>
            <a:spLocks noGrp="1"/>
          </p:cNvSpPr>
          <p:nvPr>
            <p:ph idx="1"/>
          </p:nvPr>
        </p:nvSpPr>
        <p:spPr>
          <a:xfrm>
            <a:off x="685800" y="1600200"/>
            <a:ext cx="5334000" cy="5094835"/>
          </a:xfrm>
        </p:spPr>
        <p:txBody>
          <a:bodyPr>
            <a:normAutofit/>
          </a:bodyPr>
          <a:lstStyle/>
          <a:p>
            <a:pPr fontAlgn="base">
              <a:spcBef>
                <a:spcPct val="0"/>
              </a:spcBef>
              <a:spcAft>
                <a:spcPct val="0"/>
              </a:spcAft>
              <a:buClrTx/>
              <a:buSzTx/>
            </a:pPr>
            <a:r>
              <a:rPr lang="en-US" altLang="en-US" sz="2800" dirty="0" smtClean="0">
                <a:solidFill>
                  <a:schemeClr val="tx1"/>
                </a:solidFill>
                <a:ea typeface="Calibri" pitchFamily="34" charset="0"/>
                <a:cs typeface="Times New Roman" pitchFamily="18" charset="0"/>
              </a:rPr>
              <a:t>Motor vehicle speed data</a:t>
            </a:r>
          </a:p>
          <a:p>
            <a:pPr lvl="1" fontAlgn="base">
              <a:spcBef>
                <a:spcPct val="0"/>
              </a:spcBef>
              <a:spcAft>
                <a:spcPct val="0"/>
              </a:spcAft>
              <a:buClrTx/>
              <a:buSzTx/>
            </a:pPr>
            <a:r>
              <a:rPr lang="en-US" altLang="en-US" sz="2400" dirty="0" smtClean="0">
                <a:solidFill>
                  <a:schemeClr val="tx1"/>
                </a:solidFill>
                <a:ea typeface="Calibri" pitchFamily="34" charset="0"/>
                <a:cs typeface="Times New Roman" pitchFamily="18" charset="0"/>
              </a:rPr>
              <a:t>2012 </a:t>
            </a:r>
            <a:r>
              <a:rPr lang="en-US" altLang="en-US" sz="2400" dirty="0">
                <a:solidFill>
                  <a:schemeClr val="tx1"/>
                </a:solidFill>
                <a:ea typeface="Calibri" pitchFamily="34" charset="0"/>
                <a:cs typeface="Times New Roman" pitchFamily="18" charset="0"/>
              </a:rPr>
              <a:t>INRIX TMC (</a:t>
            </a:r>
            <a:r>
              <a:rPr lang="en-US" altLang="en-US" sz="2400" u="sng" dirty="0">
                <a:solidFill>
                  <a:schemeClr val="tx1"/>
                </a:solidFill>
                <a:ea typeface="Calibri" pitchFamily="34" charset="0"/>
                <a:cs typeface="Times New Roman" pitchFamily="18" charset="0"/>
              </a:rPr>
              <a:t>traffic message </a:t>
            </a:r>
            <a:r>
              <a:rPr lang="en-US" altLang="en-US" sz="2400" u="sng" dirty="0" smtClean="0">
                <a:solidFill>
                  <a:schemeClr val="tx1"/>
                </a:solidFill>
                <a:ea typeface="Calibri" pitchFamily="34" charset="0"/>
                <a:cs typeface="Times New Roman" pitchFamily="18" charset="0"/>
              </a:rPr>
              <a:t>channel</a:t>
            </a:r>
            <a:r>
              <a:rPr lang="en-US" altLang="en-US" sz="2400" dirty="0" smtClean="0">
                <a:solidFill>
                  <a:schemeClr val="tx1"/>
                </a:solidFill>
                <a:ea typeface="Calibri" pitchFamily="34" charset="0"/>
                <a:cs typeface="Times New Roman" pitchFamily="18" charset="0"/>
              </a:rPr>
              <a:t>)</a:t>
            </a:r>
          </a:p>
          <a:p>
            <a:pPr lvl="1" fontAlgn="base">
              <a:spcBef>
                <a:spcPct val="0"/>
              </a:spcBef>
              <a:spcAft>
                <a:spcPct val="0"/>
              </a:spcAft>
              <a:buClrTx/>
              <a:buSzTx/>
            </a:pPr>
            <a:r>
              <a:rPr lang="en-US" altLang="en-US" sz="2400" dirty="0" smtClean="0">
                <a:solidFill>
                  <a:schemeClr val="tx1"/>
                </a:solidFill>
                <a:ea typeface="Calibri" pitchFamily="34" charset="0"/>
                <a:cs typeface="Times New Roman" pitchFamily="18" charset="0"/>
              </a:rPr>
              <a:t>2013 INRIX XD Traffic</a:t>
            </a:r>
          </a:p>
          <a:p>
            <a:pPr lvl="1" fontAlgn="base">
              <a:spcBef>
                <a:spcPct val="0"/>
              </a:spcBef>
              <a:spcAft>
                <a:spcPct val="0"/>
              </a:spcAft>
              <a:buClrTx/>
              <a:buSzTx/>
            </a:pPr>
            <a:r>
              <a:rPr lang="en-US" altLang="en-US" sz="2400" dirty="0">
                <a:solidFill>
                  <a:schemeClr val="tx1"/>
                </a:solidFill>
                <a:ea typeface="Calibri" pitchFamily="34" charset="0"/>
                <a:cs typeface="Times New Roman" pitchFamily="18" charset="0"/>
              </a:rPr>
              <a:t>Anonymous Wireless Address Matching (AWAM) </a:t>
            </a:r>
            <a:r>
              <a:rPr lang="en-US" altLang="en-US" sz="2400" dirty="0" smtClean="0">
                <a:solidFill>
                  <a:schemeClr val="tx1"/>
                </a:solidFill>
                <a:ea typeface="Calibri" pitchFamily="34" charset="0"/>
                <a:cs typeface="Times New Roman" pitchFamily="18" charset="0"/>
              </a:rPr>
              <a:t>with </a:t>
            </a:r>
            <a:r>
              <a:rPr lang="en-US" altLang="en-US" sz="2400" dirty="0">
                <a:solidFill>
                  <a:schemeClr val="tx1"/>
                </a:solidFill>
                <a:ea typeface="Calibri" pitchFamily="34" charset="0"/>
                <a:cs typeface="Times New Roman" pitchFamily="18" charset="0"/>
              </a:rPr>
              <a:t>B</a:t>
            </a:r>
            <a:r>
              <a:rPr lang="en-US" altLang="en-US" sz="2400" dirty="0" smtClean="0">
                <a:solidFill>
                  <a:schemeClr val="tx1"/>
                </a:solidFill>
                <a:ea typeface="Calibri" pitchFamily="34" charset="0"/>
                <a:cs typeface="Times New Roman" pitchFamily="18" charset="0"/>
              </a:rPr>
              <a:t>luetooth </a:t>
            </a:r>
            <a:r>
              <a:rPr lang="en-US" altLang="en-US" sz="2400" dirty="0">
                <a:solidFill>
                  <a:schemeClr val="tx1"/>
                </a:solidFill>
                <a:ea typeface="Calibri" pitchFamily="34" charset="0"/>
                <a:cs typeface="Times New Roman" pitchFamily="18" charset="0"/>
              </a:rPr>
              <a:t>r</a:t>
            </a:r>
            <a:r>
              <a:rPr lang="en-US" altLang="en-US" sz="2400" dirty="0" smtClean="0">
                <a:solidFill>
                  <a:schemeClr val="tx1"/>
                </a:solidFill>
                <a:ea typeface="Calibri" pitchFamily="34" charset="0"/>
                <a:cs typeface="Times New Roman" pitchFamily="18" charset="0"/>
              </a:rPr>
              <a:t>eaders, Feb 2014 </a:t>
            </a:r>
          </a:p>
          <a:p>
            <a:pPr>
              <a:buClrTx/>
            </a:pPr>
            <a:r>
              <a:rPr lang="en-US" sz="2800" dirty="0" smtClean="0">
                <a:solidFill>
                  <a:schemeClr val="tx1"/>
                </a:solidFill>
              </a:rPr>
              <a:t>Coverage issues</a:t>
            </a:r>
            <a:endParaRPr lang="en-US" sz="2800" dirty="0">
              <a:solidFill>
                <a:schemeClr val="tx1"/>
              </a:solidFill>
            </a:endParaRPr>
          </a:p>
          <a:p>
            <a:pPr>
              <a:buClrTx/>
            </a:pPr>
            <a:r>
              <a:rPr lang="en-US" sz="2800" dirty="0" smtClean="0">
                <a:solidFill>
                  <a:schemeClr val="tx1"/>
                </a:solidFill>
              </a:rPr>
              <a:t>Differences in years were noted in final report</a:t>
            </a:r>
            <a:endParaRPr lang="en-US" sz="2800" dirty="0">
              <a:solidFill>
                <a:schemeClr val="tx1"/>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1752600"/>
            <a:ext cx="2064544" cy="3113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0" y="4796221"/>
            <a:ext cx="1385888" cy="1895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799" y="5379421"/>
            <a:ext cx="1762125" cy="1315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6925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228600" y="152400"/>
            <a:ext cx="8686800" cy="6553199"/>
          </a:xfrm>
          <a:prstGeom prst="rect">
            <a:avLst/>
          </a:prstGeom>
        </p:spPr>
      </p:pic>
      <p:sp>
        <p:nvSpPr>
          <p:cNvPr id="2" name="Rectangle 1"/>
          <p:cNvSpPr/>
          <p:nvPr/>
        </p:nvSpPr>
        <p:spPr>
          <a:xfrm>
            <a:off x="228600" y="5943600"/>
            <a:ext cx="8686800" cy="761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p:nvPr/>
        </p:nvPicPr>
        <p:blipFill rotWithShape="1">
          <a:blip r:embed="rId3" cstate="print">
            <a:extLst>
              <a:ext uri="{28A0092B-C50C-407E-A947-70E740481C1C}">
                <a14:useLocalDpi xmlns:a14="http://schemas.microsoft.com/office/drawing/2010/main" val="0"/>
              </a:ext>
            </a:extLst>
          </a:blip>
          <a:srcRect t="93023" r="65790"/>
          <a:stretch/>
        </p:blipFill>
        <p:spPr>
          <a:xfrm>
            <a:off x="1752600" y="5943600"/>
            <a:ext cx="5838206" cy="914400"/>
          </a:xfrm>
          <a:prstGeom prst="rect">
            <a:avLst/>
          </a:prstGeom>
        </p:spPr>
      </p:pic>
    </p:spTree>
    <p:extLst>
      <p:ext uri="{BB962C8B-B14F-4D97-AF65-F5344CB8AC3E}">
        <p14:creationId xmlns:p14="http://schemas.microsoft.com/office/powerpoint/2010/main" val="28448857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 for Analysis</a:t>
            </a:r>
            <a:endParaRPr lang="en-US" dirty="0"/>
          </a:p>
        </p:txBody>
      </p:sp>
      <p:sp>
        <p:nvSpPr>
          <p:cNvPr id="3" name="Content Placeholder 2"/>
          <p:cNvSpPr>
            <a:spLocks noGrp="1"/>
          </p:cNvSpPr>
          <p:nvPr>
            <p:ph idx="1"/>
          </p:nvPr>
        </p:nvSpPr>
        <p:spPr>
          <a:xfrm>
            <a:off x="304800" y="1531832"/>
            <a:ext cx="8839200" cy="5105400"/>
          </a:xfrm>
        </p:spPr>
        <p:txBody>
          <a:bodyPr>
            <a:normAutofit lnSpcReduction="10000"/>
          </a:bodyPr>
          <a:lstStyle/>
          <a:p>
            <a:r>
              <a:rPr lang="en-US" sz="2800" dirty="0" smtClean="0"/>
              <a:t>Segmentation</a:t>
            </a:r>
          </a:p>
          <a:p>
            <a:pPr lvl="1"/>
            <a:r>
              <a:rPr lang="en-US" sz="2400" dirty="0" smtClean="0"/>
              <a:t>Shorter segments in densely populated urban areas</a:t>
            </a:r>
          </a:p>
          <a:p>
            <a:pPr lvl="1"/>
            <a:r>
              <a:rPr lang="en-US" sz="2400" dirty="0" smtClean="0"/>
              <a:t>Medium segments in suburban areas</a:t>
            </a:r>
          </a:p>
          <a:p>
            <a:pPr lvl="1"/>
            <a:r>
              <a:rPr lang="en-US" sz="2400" dirty="0" smtClean="0"/>
              <a:t>Longer segments in rural areas</a:t>
            </a:r>
          </a:p>
          <a:p>
            <a:r>
              <a:rPr lang="en-US" sz="2800" dirty="0" smtClean="0"/>
              <a:t>Conflation</a:t>
            </a:r>
          </a:p>
          <a:p>
            <a:pPr lvl="1"/>
            <a:r>
              <a:rPr lang="en-US" sz="2400" dirty="0" smtClean="0"/>
              <a:t>Match the motor vehicle volume data to the speed data</a:t>
            </a:r>
          </a:p>
          <a:p>
            <a:pPr lvl="1"/>
            <a:r>
              <a:rPr lang="en-US" sz="2400" dirty="0" smtClean="0"/>
              <a:t>Allows for volume-weighting</a:t>
            </a:r>
          </a:p>
          <a:p>
            <a:r>
              <a:rPr lang="en-US" sz="2800" dirty="0" smtClean="0"/>
              <a:t>Rolling peak periods </a:t>
            </a:r>
          </a:p>
          <a:p>
            <a:pPr lvl="1"/>
            <a:r>
              <a:rPr lang="en-US" sz="2400" dirty="0" smtClean="0"/>
              <a:t>2-hour worst total delay selected from 6-10am, </a:t>
            </a:r>
            <a:r>
              <a:rPr lang="en-US" sz="2400" dirty="0"/>
              <a:t>3:30-8:30pm</a:t>
            </a:r>
            <a:endParaRPr lang="en-US" dirty="0" smtClean="0"/>
          </a:p>
          <a:p>
            <a:r>
              <a:rPr lang="en-US" sz="2800" dirty="0" smtClean="0"/>
              <a:t>Reference speeds based on non-congested travel or speed limit (whichever is lower)</a:t>
            </a:r>
          </a:p>
        </p:txBody>
      </p:sp>
    </p:spTree>
    <p:extLst>
      <p:ext uri="{BB962C8B-B14F-4D97-AF65-F5344CB8AC3E}">
        <p14:creationId xmlns:p14="http://schemas.microsoft.com/office/powerpoint/2010/main" val="42497678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AUSshared\CAMPO_CMP_2013\Sep 2014 DVD for CAMPO\Peak  Period_P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054" t="1475" r="1292" b="34347"/>
          <a:stretch/>
        </p:blipFill>
        <p:spPr bwMode="auto">
          <a:xfrm>
            <a:off x="4159441" y="152400"/>
            <a:ext cx="4527359" cy="6629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U:\AUSshared\CAMPO_CMP_2013\Sep 2014 DVD for CAMPO\Peak  Period_P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994" t="92601" r="55270"/>
          <a:stretch/>
        </p:blipFill>
        <p:spPr bwMode="auto">
          <a:xfrm>
            <a:off x="346277" y="5278401"/>
            <a:ext cx="3325160" cy="8175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U:\AUSshared\CAMPO_CMP_2013\Sep 2014 DVD for CAMPO\Peak  Period_PM.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2408" r="77635"/>
          <a:stretch/>
        </p:blipFill>
        <p:spPr bwMode="auto">
          <a:xfrm>
            <a:off x="227018" y="4404095"/>
            <a:ext cx="3421382" cy="8388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1592" y="609600"/>
            <a:ext cx="3610808" cy="3816429"/>
          </a:xfrm>
          <a:prstGeom prst="rect">
            <a:avLst/>
          </a:prstGeom>
        </p:spPr>
        <p:txBody>
          <a:bodyPr wrap="square">
            <a:spAutoFit/>
          </a:bodyPr>
          <a:lstStyle/>
          <a:p>
            <a:r>
              <a:rPr lang="en-US" sz="2400" b="1" dirty="0" smtClean="0">
                <a:latin typeface="Arial" panose="020B0604020202020204" pitchFamily="34" charset="0"/>
                <a:cs typeface="Arial" panose="020B0604020202020204" pitchFamily="34" charset="0"/>
              </a:rPr>
              <a:t>Rolling Peak Periods</a:t>
            </a:r>
          </a:p>
          <a:p>
            <a:endParaRPr lang="en-US" dirty="0" smtClean="0"/>
          </a:p>
          <a:p>
            <a:r>
              <a:rPr lang="en-US" dirty="0" smtClean="0"/>
              <a:t>Created because peak of congestion occurs differently for different parts of the region</a:t>
            </a:r>
          </a:p>
          <a:p>
            <a:endParaRPr lang="en-US" dirty="0"/>
          </a:p>
          <a:p>
            <a:r>
              <a:rPr lang="en-US" dirty="0" smtClean="0"/>
              <a:t>Example: A Policy Board Member from an outlying area may be unhappy with limited time period based on CBD.</a:t>
            </a:r>
          </a:p>
          <a:p>
            <a:endParaRPr lang="en-US" dirty="0" smtClean="0"/>
          </a:p>
          <a:p>
            <a:endParaRPr lang="en-US" dirty="0"/>
          </a:p>
          <a:p>
            <a:r>
              <a:rPr lang="en-US" sz="2000" b="1" dirty="0" smtClean="0">
                <a:latin typeface="Arial" panose="020B0604020202020204" pitchFamily="34" charset="0"/>
                <a:cs typeface="Arial" panose="020B0604020202020204" pitchFamily="34" charset="0"/>
              </a:rPr>
              <a:t>PM Peak Periods (Selected)</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609323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catur">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Decatur">
      <a:majorFont>
        <a:latin typeface="Bodoni MT Condensed"/>
        <a:ea typeface=""/>
        <a:cs typeface=""/>
        <a:font script="Grek" typeface="Times New Roman"/>
        <a:font script="Cyrl" typeface="Times New Roman"/>
        <a:font script="Jpan" typeface="HG明朝E"/>
        <a:font script="Hang" typeface="HY목각파임B"/>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catur">
      <a:fillStyleLst>
        <a:solidFill>
          <a:schemeClr val="phClr"/>
        </a:solidFill>
        <a:gradFill rotWithShape="1">
          <a:gsLst>
            <a:gs pos="0">
              <a:schemeClr val="phClr">
                <a:tint val="90000"/>
                <a:satMod val="110000"/>
              </a:schemeClr>
            </a:gs>
            <a:gs pos="47500">
              <a:schemeClr val="phClr">
                <a:tint val="53000"/>
                <a:satMod val="120000"/>
              </a:schemeClr>
            </a:gs>
            <a:gs pos="58500">
              <a:schemeClr val="phClr">
                <a:tint val="53000"/>
                <a:satMod val="120000"/>
              </a:schemeClr>
            </a:gs>
            <a:gs pos="100000">
              <a:schemeClr val="phClr">
                <a:tint val="90000"/>
                <a:satMod val="110000"/>
              </a:schemeClr>
            </a:gs>
          </a:gsLst>
          <a:lin ang="3600000" scaled="1"/>
        </a:gradFill>
        <a:gradFill rotWithShape="1">
          <a:gsLst>
            <a:gs pos="0">
              <a:schemeClr val="phClr">
                <a:shade val="54000"/>
                <a:satMod val="105000"/>
              </a:schemeClr>
            </a:gs>
            <a:gs pos="47500">
              <a:schemeClr val="phClr">
                <a:shade val="88000"/>
                <a:satMod val="105000"/>
              </a:schemeClr>
            </a:gs>
            <a:gs pos="58500">
              <a:schemeClr val="phClr">
                <a:shade val="88000"/>
                <a:satMod val="105000"/>
              </a:schemeClr>
            </a:gs>
            <a:gs pos="100000">
              <a:schemeClr val="phClr">
                <a:shade val="54000"/>
                <a:satMod val="105000"/>
              </a:schemeClr>
            </a:gs>
          </a:gsLst>
          <a:lin ang="3600000" scaled="1"/>
        </a:gradFill>
      </a:fillStyleLst>
      <a:lnStyleLst>
        <a:ln w="10000" cap="flat" cmpd="sng" algn="ctr">
          <a:solidFill>
            <a:schemeClr val="phClr"/>
          </a:solidFill>
          <a:prstDash val="solid"/>
        </a:ln>
        <a:ln w="2825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3600000" algn="r" rotWithShape="0">
              <a:srgbClr val="000000">
                <a:alpha val="30000"/>
              </a:srgbClr>
            </a:outerShdw>
          </a:effectLst>
        </a:effectStyle>
        <a:effectStyle>
          <a:effectLst>
            <a:outerShdw blurRad="63500" dist="25400" dir="3600000" algn="r" rotWithShape="0">
              <a:srgbClr val="000000">
                <a:alpha val="36000"/>
              </a:srgbClr>
            </a:outerShdw>
          </a:effectLst>
          <a:scene3d>
            <a:camera prst="orthographicFront">
              <a:rot lat="0" lon="0" rev="0"/>
            </a:camera>
            <a:lightRig rig="harsh" dir="tl">
              <a:rot lat="0" lon="0" rev="9000000"/>
            </a:lightRig>
          </a:scene3d>
          <a:sp3d prstMaterial="flat">
            <a:bevelT w="38100" h="50800" prst="softRound"/>
          </a:sp3d>
        </a:effectStyle>
        <a:effectStyle>
          <a:effectLst>
            <a:outerShdw blurRad="76200" dist="38100" dir="3600000" algn="r" rotWithShape="0">
              <a:srgbClr val="000000">
                <a:alpha val="60000"/>
              </a:srgbClr>
            </a:outerShdw>
          </a:effectLst>
          <a:scene3d>
            <a:camera prst="orthographicFront">
              <a:rot lat="0" lon="0" rev="0"/>
            </a:camera>
            <a:lightRig rig="harsh" dir="tl">
              <a:rot lat="0" lon="0" rev="9000000"/>
            </a:lightRig>
          </a:scene3d>
          <a:sp3d contourW="44450" prstMaterial="flat">
            <a:bevelT w="38100" h="508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52000"/>
                <a:satMod val="105000"/>
              </a:schemeClr>
            </a:gs>
            <a:gs pos="47500">
              <a:schemeClr val="phClr">
                <a:tint val="90000"/>
                <a:shade val="89000"/>
                <a:satMod val="105000"/>
              </a:schemeClr>
            </a:gs>
            <a:gs pos="58500">
              <a:schemeClr val="phClr">
                <a:tint val="85000"/>
                <a:shade val="89000"/>
                <a:satMod val="105000"/>
              </a:schemeClr>
            </a:gs>
            <a:gs pos="100000">
              <a:schemeClr val="phClr">
                <a:tint val="100000"/>
                <a:shade val="52000"/>
                <a:satMod val="105000"/>
              </a:schemeClr>
            </a:gs>
          </a:gsLst>
          <a:lin ang="3600000" scaled="0"/>
        </a:gradFill>
        <a:blipFill rotWithShape="1">
          <a:blip xmlns:r="http://schemas.openxmlformats.org/officeDocument/2006/relationships" r:embed="rId1">
            <a:duotone>
              <a:schemeClr val="phClr">
                <a:tint val="98000"/>
              </a:schemeClr>
              <a:schemeClr val="phClr">
                <a:shade val="85000"/>
                <a:satMod val="120000"/>
              </a:schemeClr>
            </a:duotone>
          </a:blip>
          <a:tile tx="0" ty="0" sx="52000" sy="5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TC101790490[[fn=Decatur]]</Template>
  <TotalTime>1415</TotalTime>
  <Words>1639</Words>
  <Application>Microsoft Office PowerPoint</Application>
  <PresentationFormat>On-screen Show (4:3)</PresentationFormat>
  <Paragraphs>164</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Decatur</vt:lpstr>
      <vt:lpstr>Forming Third-Party Speed Data for use in a Congestion Monitoring Plan</vt:lpstr>
      <vt:lpstr>Acknowledgements</vt:lpstr>
      <vt:lpstr>Background and Introduction</vt:lpstr>
      <vt:lpstr>2012 Roadway Congestion Analysis</vt:lpstr>
      <vt:lpstr>RFP for Roadway Speed Data</vt:lpstr>
      <vt:lpstr>Data Sources and Description</vt:lpstr>
      <vt:lpstr>PowerPoint Presentation</vt:lpstr>
      <vt:lpstr>Methodology for Analysis</vt:lpstr>
      <vt:lpstr>PowerPoint Presentation</vt:lpstr>
      <vt:lpstr>Performance Measures</vt:lpstr>
      <vt:lpstr>Results</vt:lpstr>
      <vt:lpstr>Most Congested - PM Peak Period</vt:lpstr>
      <vt:lpstr>Top 50 Most Congested Roadway Segments - PM </vt:lpstr>
      <vt:lpstr>PowerPoint Presentation</vt:lpstr>
      <vt:lpstr>PowerPoint Presentation</vt:lpstr>
      <vt:lpstr>Lessons Learned</vt:lpstr>
      <vt:lpstr>Questions</vt:lpstr>
    </vt:vector>
  </TitlesOfParts>
  <Company>tti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CAMPO 2012 Roadway Congestion Analysis</dc:title>
  <dc:creator>joan german hudson</dc:creator>
  <cp:lastModifiedBy>Wood, Nick</cp:lastModifiedBy>
  <cp:revision>66</cp:revision>
  <cp:lastPrinted>2014-09-22T16:10:50Z</cp:lastPrinted>
  <dcterms:created xsi:type="dcterms:W3CDTF">2014-09-16T18:32:37Z</dcterms:created>
  <dcterms:modified xsi:type="dcterms:W3CDTF">2015-05-15T22:29:31Z</dcterms:modified>
</cp:coreProperties>
</file>