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5" r:id="rId4"/>
    <p:sldMasterId id="2147484217" r:id="rId5"/>
    <p:sldMasterId id="2147484229" r:id="rId6"/>
    <p:sldMasterId id="2147484241" r:id="rId7"/>
  </p:sldMasterIdLst>
  <p:notesMasterIdLst>
    <p:notesMasterId r:id="rId25"/>
  </p:notesMasterIdLst>
  <p:handoutMasterIdLst>
    <p:handoutMasterId r:id="rId26"/>
  </p:handoutMasterIdLst>
  <p:sldIdLst>
    <p:sldId id="338" r:id="rId8"/>
    <p:sldId id="346" r:id="rId9"/>
    <p:sldId id="347" r:id="rId10"/>
    <p:sldId id="352" r:id="rId11"/>
    <p:sldId id="353" r:id="rId12"/>
    <p:sldId id="354" r:id="rId13"/>
    <p:sldId id="348" r:id="rId14"/>
    <p:sldId id="349" r:id="rId15"/>
    <p:sldId id="350" r:id="rId16"/>
    <p:sldId id="351" r:id="rId17"/>
    <p:sldId id="357" r:id="rId18"/>
    <p:sldId id="340" r:id="rId19"/>
    <p:sldId id="341" r:id="rId20"/>
    <p:sldId id="355" r:id="rId21"/>
    <p:sldId id="356" r:id="rId22"/>
    <p:sldId id="344" r:id="rId23"/>
    <p:sldId id="345" r:id="rId24"/>
  </p:sldIdLst>
  <p:sldSz cx="9144000" cy="6858000" type="screen4x3"/>
  <p:notesSz cx="6985000" cy="9283700"/>
  <p:custDataLst>
    <p:tags r:id="rId2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228"/>
    <a:srgbClr val="FEE7BE"/>
    <a:srgbClr val="E31837"/>
    <a:srgbClr val="A9C398"/>
    <a:srgbClr val="2A417E"/>
    <a:srgbClr val="8C191B"/>
    <a:srgbClr val="D2DBB4"/>
    <a:srgbClr val="D9C67E"/>
    <a:srgbClr val="FFD9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018" autoAdjust="0"/>
  </p:normalViewPr>
  <p:slideViewPr>
    <p:cSldViewPr showGuides="1">
      <p:cViewPr varScale="1">
        <p:scale>
          <a:sx n="98" d="100"/>
          <a:sy n="98" d="100"/>
        </p:scale>
        <p:origin x="-27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TRNSP_MEETING\MDP\State%20Development%20Plan\Estimation%20in%202030-Tansportation%20Implication-Total%20Lane%20Mileage-NewData.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59646246565221"/>
          <c:y val="0.11414650441422114"/>
          <c:w val="0.81329069203592963"/>
          <c:h val="0.71902346297621889"/>
        </c:manualLayout>
      </c:layout>
      <c:scatterChart>
        <c:scatterStyle val="smoothMarker"/>
        <c:varyColors val="0"/>
        <c:ser>
          <c:idx val="1"/>
          <c:order val="1"/>
          <c:tx>
            <c:strRef>
              <c:f>'Total Lane'!$C$2</c:f>
              <c:strCache>
                <c:ptCount val="1"/>
                <c:pt idx="0">
                  <c:v>Trend Lane Mileage</c:v>
                </c:pt>
              </c:strCache>
            </c:strRef>
          </c:tx>
          <c:spPr>
            <a:ln w="12700">
              <a:solidFill>
                <a:schemeClr val="tx2"/>
              </a:solidFill>
              <a:prstDash val="sysDot"/>
            </a:ln>
          </c:spPr>
          <c:xVal>
            <c:numRef>
              <c:f>('Total Lane'!$B$4:$B$33,'Total Lane'!$B$38,'Total Lane'!$B$43,'Total Lane'!$B$48,'Total Lane'!$B$53)</c:f>
              <c:numCache>
                <c:formatCode>#,##0</c:formatCode>
                <c:ptCount val="34"/>
                <c:pt idx="0">
                  <c:v>4261905</c:v>
                </c:pt>
                <c:pt idx="1">
                  <c:v>4282923</c:v>
                </c:pt>
                <c:pt idx="2">
                  <c:v>4313329</c:v>
                </c:pt>
                <c:pt idx="3">
                  <c:v>4365246</c:v>
                </c:pt>
                <c:pt idx="4">
                  <c:v>4413072</c:v>
                </c:pt>
                <c:pt idx="5">
                  <c:v>4486956</c:v>
                </c:pt>
                <c:pt idx="6">
                  <c:v>4565558</c:v>
                </c:pt>
                <c:pt idx="7">
                  <c:v>4657903</c:v>
                </c:pt>
                <c:pt idx="8">
                  <c:v>4727303</c:v>
                </c:pt>
                <c:pt idx="9">
                  <c:v>4799770</c:v>
                </c:pt>
                <c:pt idx="10">
                  <c:v>4867641</c:v>
                </c:pt>
                <c:pt idx="11">
                  <c:v>4923368</c:v>
                </c:pt>
                <c:pt idx="12">
                  <c:v>4971889</c:v>
                </c:pt>
                <c:pt idx="13">
                  <c:v>5023060</c:v>
                </c:pt>
                <c:pt idx="14">
                  <c:v>5070033</c:v>
                </c:pt>
                <c:pt idx="15">
                  <c:v>5111986</c:v>
                </c:pt>
                <c:pt idx="16">
                  <c:v>5157328</c:v>
                </c:pt>
                <c:pt idx="17">
                  <c:v>5204464</c:v>
                </c:pt>
                <c:pt idx="18">
                  <c:v>5254509</c:v>
                </c:pt>
                <c:pt idx="19">
                  <c:v>5310579</c:v>
                </c:pt>
                <c:pt idx="20">
                  <c:v>5375033</c:v>
                </c:pt>
                <c:pt idx="21">
                  <c:v>5439913</c:v>
                </c:pt>
                <c:pt idx="22">
                  <c:v>5496708</c:v>
                </c:pt>
                <c:pt idx="23">
                  <c:v>5542659</c:v>
                </c:pt>
                <c:pt idx="24">
                  <c:v>5582520</c:v>
                </c:pt>
                <c:pt idx="25">
                  <c:v>5612196</c:v>
                </c:pt>
                <c:pt idx="26">
                  <c:v>5634242</c:v>
                </c:pt>
                <c:pt idx="27">
                  <c:v>5658655</c:v>
                </c:pt>
                <c:pt idx="28">
                  <c:v>5699478</c:v>
                </c:pt>
                <c:pt idx="29">
                  <c:v>5779400</c:v>
                </c:pt>
                <c:pt idx="30">
                  <c:v>6086850</c:v>
                </c:pt>
                <c:pt idx="31">
                  <c:v>6339300</c:v>
                </c:pt>
                <c:pt idx="32">
                  <c:v>6533900</c:v>
                </c:pt>
                <c:pt idx="33">
                  <c:v>6684250</c:v>
                </c:pt>
              </c:numCache>
            </c:numRef>
          </c:xVal>
          <c:yVal>
            <c:numRef>
              <c:f>('Total Lane'!$C$4:$C$33,'Total Lane'!$C$38,'Total Lane'!$C$43,'Total Lane'!$C$48,'Total Lane'!$C$53)</c:f>
              <c:numCache>
                <c:formatCode>_(* #,##0_);_(* \(#,##0\);_(* "-"??_);_(@_)</c:formatCode>
                <c:ptCount val="34"/>
                <c:pt idx="0">
                  <c:v>57053</c:v>
                </c:pt>
                <c:pt idx="1">
                  <c:v>57184</c:v>
                </c:pt>
                <c:pt idx="2">
                  <c:v>57705</c:v>
                </c:pt>
                <c:pt idx="3">
                  <c:v>57993</c:v>
                </c:pt>
                <c:pt idx="4">
                  <c:v>58328</c:v>
                </c:pt>
                <c:pt idx="5">
                  <c:v>58817</c:v>
                </c:pt>
                <c:pt idx="6">
                  <c:v>59348</c:v>
                </c:pt>
                <c:pt idx="7">
                  <c:v>59937</c:v>
                </c:pt>
                <c:pt idx="8">
                  <c:v>60591</c:v>
                </c:pt>
                <c:pt idx="9">
                  <c:v>61226</c:v>
                </c:pt>
                <c:pt idx="10">
                  <c:v>61890</c:v>
                </c:pt>
                <c:pt idx="11">
                  <c:v>62509</c:v>
                </c:pt>
                <c:pt idx="12">
                  <c:v>62908</c:v>
                </c:pt>
                <c:pt idx="13">
                  <c:v>63245</c:v>
                </c:pt>
                <c:pt idx="14">
                  <c:v>63654</c:v>
                </c:pt>
                <c:pt idx="15">
                  <c:v>64109</c:v>
                </c:pt>
                <c:pt idx="16">
                  <c:v>64597</c:v>
                </c:pt>
                <c:pt idx="17">
                  <c:v>64984</c:v>
                </c:pt>
                <c:pt idx="18">
                  <c:v>65324</c:v>
                </c:pt>
                <c:pt idx="19">
                  <c:v>65607</c:v>
                </c:pt>
                <c:pt idx="20">
                  <c:v>66005</c:v>
                </c:pt>
                <c:pt idx="21">
                  <c:v>66292</c:v>
                </c:pt>
                <c:pt idx="22">
                  <c:v>66738</c:v>
                </c:pt>
                <c:pt idx="23">
                  <c:v>66972</c:v>
                </c:pt>
                <c:pt idx="24">
                  <c:v>67233</c:v>
                </c:pt>
                <c:pt idx="25">
                  <c:v>67558</c:v>
                </c:pt>
                <c:pt idx="26">
                  <c:v>67804</c:v>
                </c:pt>
                <c:pt idx="27">
                  <c:v>68268.209000000003</c:v>
                </c:pt>
                <c:pt idx="28">
                  <c:v>68471</c:v>
                </c:pt>
                <c:pt idx="29">
                  <c:v>68627</c:v>
                </c:pt>
                <c:pt idx="30">
                  <c:v>71476.516330244485</c:v>
                </c:pt>
                <c:pt idx="31">
                  <c:v>73456.976400950924</c:v>
                </c:pt>
                <c:pt idx="32">
                  <c:v>74983.605554286056</c:v>
                </c:pt>
                <c:pt idx="33">
                  <c:v>76163.095241870338</c:v>
                </c:pt>
              </c:numCache>
            </c:numRef>
          </c:yVal>
          <c:smooth val="1"/>
        </c:ser>
        <c:ser>
          <c:idx val="0"/>
          <c:order val="0"/>
          <c:tx>
            <c:strRef>
              <c:f>'Total Lane'!$C$2</c:f>
              <c:strCache>
                <c:ptCount val="1"/>
                <c:pt idx="0">
                  <c:v>Trend Lane Mileage</c:v>
                </c:pt>
              </c:strCache>
            </c:strRef>
          </c:tx>
          <c:spPr>
            <a:ln w="12700">
              <a:solidFill>
                <a:schemeClr val="tx2"/>
              </a:solidFill>
              <a:prstDash val="sysDot"/>
            </a:ln>
          </c:spPr>
          <c:marker>
            <c:symbol val="circle"/>
            <c:size val="7"/>
            <c:spPr>
              <a:solidFill>
                <a:schemeClr val="bg1">
                  <a:lumMod val="65000"/>
                </a:schemeClr>
              </a:solidFill>
              <a:ln>
                <a:solidFill>
                  <a:schemeClr val="tx2"/>
                </a:solidFill>
              </a:ln>
            </c:spPr>
          </c:marker>
          <c:dLbls>
            <c:dLbl>
              <c:idx val="0"/>
              <c:layout>
                <c:manualLayout>
                  <c:x val="-4.5471213788045473E-2"/>
                  <c:y val="-2.4242424242424229E-2"/>
                </c:manualLayout>
              </c:layout>
              <c:tx>
                <c:rich>
                  <a:bodyPr/>
                  <a:lstStyle/>
                  <a:p>
                    <a:r>
                      <a:rPr lang="en-US" sz="1100" b="1">
                        <a:latin typeface="Arial" pitchFamily="34" charset="0"/>
                        <a:cs typeface="Arial" pitchFamily="34" charset="0"/>
                      </a:rPr>
                      <a:t>1981</a:t>
                    </a:r>
                  </a:p>
                </c:rich>
              </c:tx>
              <c:dLblPos val="r"/>
              <c:showLegendKey val="0"/>
              <c:showVal val="0"/>
              <c:showCatName val="0"/>
              <c:showSerName val="0"/>
              <c:showPercent val="0"/>
              <c:showBubbleSize val="0"/>
            </c:dLbl>
            <c:dLbl>
              <c:idx val="1"/>
              <c:delete val="1"/>
            </c:dLbl>
            <c:dLbl>
              <c:idx val="2"/>
              <c:delete val="1"/>
            </c:dLbl>
            <c:dLbl>
              <c:idx val="3"/>
              <c:delete val="1"/>
            </c:dLbl>
            <c:dLbl>
              <c:idx val="4"/>
              <c:layout>
                <c:manualLayout>
                  <c:x val="0.16868353502016875"/>
                  <c:y val="-0.26262642169728861"/>
                </c:manualLayout>
              </c:layout>
              <c:tx>
                <c:rich>
                  <a:bodyPr/>
                  <a:lstStyle/>
                  <a:p>
                    <a:r>
                      <a:rPr lang="en-US" b="1"/>
                      <a:t> 2000</a:t>
                    </a:r>
                  </a:p>
                </c:rich>
              </c:tx>
              <c:dLblPos val="r"/>
              <c:showLegendKey val="0"/>
              <c:showVal val="0"/>
              <c:showCatName val="0"/>
              <c:showSerName val="0"/>
              <c:showPercent val="0"/>
              <c:showBubbleSize val="0"/>
            </c:dLbl>
            <c:dLbl>
              <c:idx val="5"/>
              <c:delete val="1"/>
            </c:dLbl>
            <c:dLbl>
              <c:idx val="6"/>
              <c:delete val="1"/>
            </c:dLbl>
            <c:dLbl>
              <c:idx val="7"/>
              <c:delete val="1"/>
            </c:dLbl>
            <c:dLbl>
              <c:idx val="8"/>
              <c:delete val="1"/>
            </c:dLbl>
            <c:dLbl>
              <c:idx val="9"/>
              <c:delete val="1"/>
            </c:dLbl>
            <c:dLbl>
              <c:idx val="10"/>
              <c:delete val="1"/>
            </c:dLbl>
            <c:dLbl>
              <c:idx val="11"/>
              <c:delete val="1"/>
            </c:dLbl>
            <c:dLbl>
              <c:idx val="12"/>
              <c:layout>
                <c:manualLayout>
                  <c:x val="0.21268793546021306"/>
                  <c:y val="-0.18310808876163254"/>
                </c:manualLayout>
              </c:layout>
              <c:tx>
                <c:rich>
                  <a:bodyPr/>
                  <a:lstStyle/>
                  <a:p>
                    <a:r>
                      <a:rPr lang="en-US"/>
                      <a:t>2010</a:t>
                    </a:r>
                  </a:p>
                </c:rich>
              </c:tx>
              <c:dLblPos val="r"/>
              <c:showLegendKey val="0"/>
              <c:showVal val="0"/>
              <c:showCatName val="0"/>
              <c:showSerName val="0"/>
              <c:showPercent val="0"/>
              <c:showBubbleSize val="0"/>
            </c:dLbl>
            <c:dLbl>
              <c:idx val="13"/>
              <c:layout>
                <c:manualLayout>
                  <c:x val="-7.3340667400073334E-2"/>
                  <c:y val="8.8888888888889225E-2"/>
                </c:manualLayout>
              </c:layout>
              <c:tx>
                <c:rich>
                  <a:bodyPr/>
                  <a:lstStyle/>
                  <a:p>
                    <a:r>
                      <a:rPr lang="en-US"/>
                      <a:t>1990</a:t>
                    </a:r>
                  </a:p>
                </c:rich>
              </c:tx>
              <c:dLblPos val="r"/>
              <c:showLegendKey val="0"/>
              <c:showVal val="0"/>
              <c:showCatName val="0"/>
              <c:showSerName val="0"/>
              <c:showPercent val="0"/>
              <c:showBubbleSize val="0"/>
            </c:dLbl>
            <c:dLbl>
              <c:idx val="14"/>
              <c:delete val="1"/>
            </c:dLbl>
            <c:dLbl>
              <c:idx val="15"/>
              <c:delete val="1"/>
            </c:dLbl>
            <c:dLbl>
              <c:idx val="16"/>
              <c:delete val="1"/>
            </c:dLbl>
            <c:dLbl>
              <c:idx val="17"/>
              <c:delete val="1"/>
            </c:dLbl>
            <c:dLbl>
              <c:idx val="18"/>
              <c:delete val="1"/>
            </c:dLbl>
            <c:dLbl>
              <c:idx val="19"/>
              <c:delete val="1"/>
            </c:dLbl>
            <c:dLbl>
              <c:idx val="20"/>
              <c:delete val="1"/>
            </c:dLbl>
            <c:dLbl>
              <c:idx val="21"/>
              <c:delete val="1"/>
            </c:dLbl>
            <c:dLbl>
              <c:idx val="22"/>
              <c:delete val="1"/>
            </c:dLbl>
            <c:dLbl>
              <c:idx val="23"/>
              <c:layout>
                <c:manualLayout>
                  <c:x val="0.15841584158415914"/>
                  <c:y val="-0.23838383838383834"/>
                </c:manualLayout>
              </c:layout>
              <c:tx>
                <c:rich>
                  <a:bodyPr/>
                  <a:lstStyle/>
                  <a:p>
                    <a:r>
                      <a:rPr lang="en-US"/>
                      <a:t>2020</a:t>
                    </a:r>
                  </a:p>
                </c:rich>
              </c:tx>
              <c:dLblPos val="r"/>
              <c:showLegendKey val="0"/>
              <c:showVal val="0"/>
              <c:showCatName val="0"/>
              <c:showSerName val="0"/>
              <c:showPercent val="0"/>
              <c:showBubbleSize val="0"/>
            </c:dLbl>
            <c:dLbl>
              <c:idx val="24"/>
              <c:delete val="1"/>
            </c:dLbl>
            <c:dLbl>
              <c:idx val="25"/>
              <c:layout>
                <c:manualLayout>
                  <c:x val="0.26842684268426936"/>
                  <c:y val="-0.33535369442456148"/>
                </c:manualLayout>
              </c:layout>
              <c:tx>
                <c:rich>
                  <a:bodyPr/>
                  <a:lstStyle/>
                  <a:p>
                    <a:r>
                      <a:rPr lang="en-US"/>
                      <a:t> 2030</a:t>
                    </a:r>
                  </a:p>
                  <a:p>
                    <a:r>
                      <a:rPr lang="en-US"/>
                      <a:t>(Year)</a:t>
                    </a:r>
                  </a:p>
                </c:rich>
              </c:tx>
              <c:dLblPos val="r"/>
              <c:showLegendKey val="0"/>
              <c:showVal val="0"/>
              <c:showCatName val="0"/>
              <c:showSerName val="0"/>
              <c:showPercent val="0"/>
              <c:showBubbleSize val="0"/>
            </c:dLbl>
            <c:dLbl>
              <c:idx val="26"/>
              <c:delete val="1"/>
            </c:dLbl>
            <c:dLbl>
              <c:idx val="27"/>
              <c:delete val="1"/>
            </c:dLbl>
            <c:dLbl>
              <c:idx val="28"/>
              <c:delete val="1"/>
            </c:dLbl>
            <c:dLbl>
              <c:idx val="29"/>
              <c:delete val="1"/>
            </c:dLbl>
            <c:dLbl>
              <c:idx val="30"/>
              <c:delete val="1"/>
            </c:dLbl>
            <c:dLbl>
              <c:idx val="31"/>
              <c:delete val="1"/>
            </c:dLbl>
            <c:dLbl>
              <c:idx val="32"/>
              <c:delete val="1"/>
            </c:dLbl>
            <c:dLbl>
              <c:idx val="33"/>
              <c:delete val="1"/>
            </c:dLbl>
            <c:txPr>
              <a:bodyPr/>
              <a:lstStyle/>
              <a:p>
                <a:pPr>
                  <a:defRPr sz="1100" b="1">
                    <a:latin typeface="Arial" pitchFamily="34" charset="0"/>
                    <a:cs typeface="Arial" pitchFamily="34" charset="0"/>
                  </a:defRPr>
                </a:pPr>
                <a:endParaRPr lang="en-US"/>
              </a:p>
            </c:txPr>
            <c:showLegendKey val="0"/>
            <c:showVal val="1"/>
            <c:showCatName val="0"/>
            <c:showSerName val="0"/>
            <c:showPercent val="0"/>
            <c:showBubbleSize val="0"/>
            <c:showLeaderLines val="0"/>
          </c:dLbls>
          <c:trendline>
            <c:spPr>
              <a:ln w="50800" cmpd="sng">
                <a:solidFill>
                  <a:srgbClr val="FF0000"/>
                </a:solidFill>
                <a:tailEnd type="triangle"/>
              </a:ln>
            </c:spPr>
            <c:trendlineType val="linear"/>
            <c:dispRSqr val="1"/>
            <c:dispEq val="1"/>
            <c:trendlineLbl>
              <c:layout>
                <c:manualLayout>
                  <c:x val="-0.18367529779931369"/>
                  <c:y val="9.384829396325467E-2"/>
                </c:manualLayout>
              </c:layout>
              <c:tx>
                <c:rich>
                  <a:bodyPr/>
                  <a:lstStyle/>
                  <a:p>
                    <a:pPr>
                      <a:defRPr sz="1600" b="1">
                        <a:latin typeface="Arial" pitchFamily="34" charset="0"/>
                        <a:cs typeface="Arial" pitchFamily="34" charset="0"/>
                      </a:defRPr>
                    </a:pPr>
                    <a:r>
                      <a:rPr lang="en-US" sz="1600" b="1" baseline="0"/>
                      <a:t>Y = 0.0078X + 23,725
R² = 0.99</a:t>
                    </a:r>
                    <a:endParaRPr lang="en-US" sz="1600" b="1"/>
                  </a:p>
                </c:rich>
              </c:tx>
              <c:numFmt formatCode="General" sourceLinked="0"/>
            </c:trendlineLbl>
          </c:trendline>
          <c:xVal>
            <c:numRef>
              <c:f>('Total Lane'!$B$4:$B$33,'Total Lane'!$B$38,'Total Lane'!$B$43,'Total Lane'!$B$48,'Total Lane'!$B$53)</c:f>
              <c:numCache>
                <c:formatCode>#,##0</c:formatCode>
                <c:ptCount val="34"/>
                <c:pt idx="0">
                  <c:v>4261905</c:v>
                </c:pt>
                <c:pt idx="1">
                  <c:v>4282923</c:v>
                </c:pt>
                <c:pt idx="2">
                  <c:v>4313329</c:v>
                </c:pt>
                <c:pt idx="3">
                  <c:v>4365246</c:v>
                </c:pt>
                <c:pt idx="4">
                  <c:v>4413072</c:v>
                </c:pt>
                <c:pt idx="5">
                  <c:v>4486956</c:v>
                </c:pt>
                <c:pt idx="6">
                  <c:v>4565558</c:v>
                </c:pt>
                <c:pt idx="7">
                  <c:v>4657903</c:v>
                </c:pt>
                <c:pt idx="8">
                  <c:v>4727303</c:v>
                </c:pt>
                <c:pt idx="9">
                  <c:v>4799770</c:v>
                </c:pt>
                <c:pt idx="10">
                  <c:v>4867641</c:v>
                </c:pt>
                <c:pt idx="11">
                  <c:v>4923368</c:v>
                </c:pt>
                <c:pt idx="12">
                  <c:v>4971889</c:v>
                </c:pt>
                <c:pt idx="13">
                  <c:v>5023060</c:v>
                </c:pt>
                <c:pt idx="14">
                  <c:v>5070033</c:v>
                </c:pt>
                <c:pt idx="15">
                  <c:v>5111986</c:v>
                </c:pt>
                <c:pt idx="16">
                  <c:v>5157328</c:v>
                </c:pt>
                <c:pt idx="17">
                  <c:v>5204464</c:v>
                </c:pt>
                <c:pt idx="18">
                  <c:v>5254509</c:v>
                </c:pt>
                <c:pt idx="19">
                  <c:v>5310579</c:v>
                </c:pt>
                <c:pt idx="20">
                  <c:v>5375033</c:v>
                </c:pt>
                <c:pt idx="21">
                  <c:v>5439913</c:v>
                </c:pt>
                <c:pt idx="22">
                  <c:v>5496708</c:v>
                </c:pt>
                <c:pt idx="23">
                  <c:v>5542659</c:v>
                </c:pt>
                <c:pt idx="24">
                  <c:v>5582520</c:v>
                </c:pt>
                <c:pt idx="25">
                  <c:v>5612196</c:v>
                </c:pt>
                <c:pt idx="26">
                  <c:v>5634242</c:v>
                </c:pt>
                <c:pt idx="27">
                  <c:v>5658655</c:v>
                </c:pt>
                <c:pt idx="28">
                  <c:v>5699478</c:v>
                </c:pt>
                <c:pt idx="29">
                  <c:v>5779400</c:v>
                </c:pt>
                <c:pt idx="30">
                  <c:v>6086850</c:v>
                </c:pt>
                <c:pt idx="31">
                  <c:v>6339300</c:v>
                </c:pt>
                <c:pt idx="32">
                  <c:v>6533900</c:v>
                </c:pt>
                <c:pt idx="33">
                  <c:v>6684250</c:v>
                </c:pt>
              </c:numCache>
            </c:numRef>
          </c:xVal>
          <c:yVal>
            <c:numRef>
              <c:f>('Total Lane'!$C$4:$C$33,'Total Lane'!$C$38,'Total Lane'!$C$43,'Total Lane'!$C$48,'Total Lane'!$C$53)</c:f>
              <c:numCache>
                <c:formatCode>_(* #,##0_);_(* \(#,##0\);_(* "-"??_);_(@_)</c:formatCode>
                <c:ptCount val="34"/>
                <c:pt idx="0">
                  <c:v>57053</c:v>
                </c:pt>
                <c:pt idx="1">
                  <c:v>57184</c:v>
                </c:pt>
                <c:pt idx="2">
                  <c:v>57705</c:v>
                </c:pt>
                <c:pt idx="3">
                  <c:v>57993</c:v>
                </c:pt>
                <c:pt idx="4">
                  <c:v>58328</c:v>
                </c:pt>
                <c:pt idx="5">
                  <c:v>58817</c:v>
                </c:pt>
                <c:pt idx="6">
                  <c:v>59348</c:v>
                </c:pt>
                <c:pt idx="7">
                  <c:v>59937</c:v>
                </c:pt>
                <c:pt idx="8">
                  <c:v>60591</c:v>
                </c:pt>
                <c:pt idx="9">
                  <c:v>61226</c:v>
                </c:pt>
                <c:pt idx="10">
                  <c:v>61890</c:v>
                </c:pt>
                <c:pt idx="11">
                  <c:v>62509</c:v>
                </c:pt>
                <c:pt idx="12">
                  <c:v>62908</c:v>
                </c:pt>
                <c:pt idx="13">
                  <c:v>63245</c:v>
                </c:pt>
                <c:pt idx="14">
                  <c:v>63654</c:v>
                </c:pt>
                <c:pt idx="15">
                  <c:v>64109</c:v>
                </c:pt>
                <c:pt idx="16">
                  <c:v>64597</c:v>
                </c:pt>
                <c:pt idx="17">
                  <c:v>64984</c:v>
                </c:pt>
                <c:pt idx="18">
                  <c:v>65324</c:v>
                </c:pt>
                <c:pt idx="19">
                  <c:v>65607</c:v>
                </c:pt>
                <c:pt idx="20">
                  <c:v>66005</c:v>
                </c:pt>
                <c:pt idx="21">
                  <c:v>66292</c:v>
                </c:pt>
                <c:pt idx="22">
                  <c:v>66738</c:v>
                </c:pt>
                <c:pt idx="23">
                  <c:v>66972</c:v>
                </c:pt>
                <c:pt idx="24">
                  <c:v>67233</c:v>
                </c:pt>
                <c:pt idx="25">
                  <c:v>67558</c:v>
                </c:pt>
                <c:pt idx="26">
                  <c:v>67804</c:v>
                </c:pt>
                <c:pt idx="27">
                  <c:v>68268.209000000003</c:v>
                </c:pt>
                <c:pt idx="28">
                  <c:v>68471</c:v>
                </c:pt>
                <c:pt idx="29">
                  <c:v>68627</c:v>
                </c:pt>
                <c:pt idx="30">
                  <c:v>71476.516330244485</c:v>
                </c:pt>
                <c:pt idx="31">
                  <c:v>73456.976400950924</c:v>
                </c:pt>
                <c:pt idx="32">
                  <c:v>74983.605554286056</c:v>
                </c:pt>
                <c:pt idx="33">
                  <c:v>76163.095241870338</c:v>
                </c:pt>
              </c:numCache>
            </c:numRef>
          </c:yVal>
          <c:smooth val="1"/>
        </c:ser>
        <c:dLbls>
          <c:showLegendKey val="0"/>
          <c:showVal val="0"/>
          <c:showCatName val="0"/>
          <c:showSerName val="0"/>
          <c:showPercent val="0"/>
          <c:showBubbleSize val="0"/>
        </c:dLbls>
        <c:axId val="116971008"/>
        <c:axId val="117022720"/>
      </c:scatterChart>
      <c:valAx>
        <c:axId val="116971008"/>
        <c:scaling>
          <c:orientation val="minMax"/>
          <c:min val="4099999.9999999977"/>
        </c:scaling>
        <c:delete val="0"/>
        <c:axPos val="b"/>
        <c:title>
          <c:tx>
            <c:rich>
              <a:bodyPr/>
              <a:lstStyle/>
              <a:p>
                <a:pPr>
                  <a:defRPr sz="1400">
                    <a:latin typeface="Arial" pitchFamily="34" charset="0"/>
                    <a:cs typeface="Arial" pitchFamily="34" charset="0"/>
                  </a:defRPr>
                </a:pPr>
                <a:r>
                  <a:rPr lang="en-US" sz="1400">
                    <a:latin typeface="Arial" pitchFamily="34" charset="0"/>
                    <a:cs typeface="Arial" pitchFamily="34" charset="0"/>
                  </a:rPr>
                  <a:t>Population (X) </a:t>
                </a:r>
              </a:p>
            </c:rich>
          </c:tx>
          <c:layout>
            <c:manualLayout>
              <c:xMode val="edge"/>
              <c:yMode val="edge"/>
              <c:x val="0.46626958758868031"/>
              <c:y val="0.90282828282828365"/>
            </c:manualLayout>
          </c:layout>
          <c:overlay val="0"/>
        </c:title>
        <c:numFmt formatCode="#,##0.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17022720"/>
        <c:crossesAt val="57000"/>
        <c:crossBetween val="midCat"/>
        <c:dispUnits>
          <c:builtInUnit val="millions"/>
          <c:dispUnitsLbl>
            <c:layout>
              <c:manualLayout>
                <c:xMode val="edge"/>
                <c:yMode val="edge"/>
                <c:x val="0.91525826598407878"/>
                <c:y val="0.88666666666666649"/>
              </c:manualLayout>
            </c:layout>
          </c:dispUnitsLbl>
        </c:dispUnits>
      </c:valAx>
      <c:valAx>
        <c:axId val="117022720"/>
        <c:scaling>
          <c:orientation val="minMax"/>
          <c:max val="78000"/>
          <c:min val="57000"/>
        </c:scaling>
        <c:delete val="0"/>
        <c:axPos val="l"/>
        <c:majorGridlines>
          <c:spPr>
            <a:ln>
              <a:prstDash val="sysDot"/>
            </a:ln>
          </c:spPr>
        </c:majorGridlines>
        <c:title>
          <c:tx>
            <c:rich>
              <a:bodyPr/>
              <a:lstStyle/>
              <a:p>
                <a:pPr>
                  <a:defRPr sz="1400">
                    <a:latin typeface="Arial" pitchFamily="34" charset="0"/>
                    <a:cs typeface="Arial" pitchFamily="34" charset="0"/>
                  </a:defRPr>
                </a:pPr>
                <a:r>
                  <a:rPr lang="en-US" sz="1400">
                    <a:latin typeface="Arial" pitchFamily="34" charset="0"/>
                    <a:cs typeface="Arial" pitchFamily="34" charset="0"/>
                  </a:rPr>
                  <a:t>Road Lane Mileage (Y) in Thusands</a:t>
                </a:r>
              </a:p>
              <a:p>
                <a:pPr>
                  <a:defRPr sz="1400">
                    <a:latin typeface="Arial" pitchFamily="34" charset="0"/>
                    <a:cs typeface="Arial" pitchFamily="34" charset="0"/>
                  </a:defRPr>
                </a:pPr>
                <a:r>
                  <a:rPr lang="en-US" sz="1400">
                    <a:latin typeface="Arial" pitchFamily="34" charset="0"/>
                    <a:cs typeface="Arial" pitchFamily="34" charset="0"/>
                  </a:rPr>
                  <a:t>(</a:t>
                </a:r>
                <a:r>
                  <a:rPr lang="en-US" sz="1200" b="0" i="0" u="none" strike="noStrike" baseline="0">
                    <a:latin typeface="Arial" pitchFamily="34" charset="0"/>
                    <a:cs typeface="Arial" pitchFamily="34" charset="0"/>
                  </a:rPr>
                  <a:t>State, State Toll, County, and Municipal roadway systems</a:t>
                </a:r>
                <a:r>
                  <a:rPr lang="en-US" sz="1400" b="1" i="0" u="none" strike="noStrike" baseline="0">
                    <a:latin typeface="Arial" pitchFamily="34" charset="0"/>
                    <a:cs typeface="Arial" pitchFamily="34" charset="0"/>
                  </a:rPr>
                  <a:t>)</a:t>
                </a:r>
                <a:endParaRPr lang="en-US" sz="1400">
                  <a:latin typeface="Arial" pitchFamily="34" charset="0"/>
                  <a:cs typeface="Arial" pitchFamily="34" charset="0"/>
                </a:endParaRPr>
              </a:p>
            </c:rich>
          </c:tx>
          <c:layout>
            <c:manualLayout>
              <c:xMode val="edge"/>
              <c:yMode val="edge"/>
              <c:x val="1.7595869823202801E-2"/>
              <c:y val="0.1658652668416449"/>
            </c:manualLayout>
          </c:layout>
          <c:overlay val="0"/>
        </c:title>
        <c:numFmt formatCode="#,##0.0" sourceLinked="0"/>
        <c:majorTickMark val="out"/>
        <c:minorTickMark val="none"/>
        <c:tickLblPos val="nextTo"/>
        <c:spPr>
          <a:ln w="9525">
            <a:prstDash val="solid"/>
          </a:ln>
        </c:spPr>
        <c:crossAx val="116971008"/>
        <c:crossesAt val="4.0999999999999996"/>
        <c:crossBetween val="midCat"/>
        <c:dispUnits>
          <c:builtInUnit val="thousands"/>
        </c:dispUnits>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0.83471</cdr:x>
      <cdr:y>0.22159</cdr:y>
    </cdr:from>
    <cdr:to>
      <cdr:x>0.84571</cdr:x>
      <cdr:y>0.23485</cdr:y>
    </cdr:to>
    <cdr:sp macro="" textlink="">
      <cdr:nvSpPr>
        <cdr:cNvPr id="2" name="Oval 1"/>
        <cdr:cNvSpPr/>
      </cdr:nvSpPr>
      <cdr:spPr>
        <a:xfrm xmlns:a="http://schemas.openxmlformats.org/drawingml/2006/main">
          <a:off x="7227094" y="1393031"/>
          <a:ext cx="95250" cy="83344"/>
        </a:xfrm>
        <a:prstGeom xmlns:a="http://schemas.openxmlformats.org/drawingml/2006/main" prst="ellipse">
          <a:avLst/>
        </a:prstGeom>
        <a:solidFill xmlns:a="http://schemas.openxmlformats.org/drawingml/2006/main">
          <a:srgbClr val="00B05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0.58993</cdr:x>
      <cdr:y>0.23295</cdr:y>
    </cdr:from>
    <cdr:to>
      <cdr:x>0.83058</cdr:x>
      <cdr:y>0.42614</cdr:y>
    </cdr:to>
    <cdr:sp macro="" textlink="">
      <cdr:nvSpPr>
        <cdr:cNvPr id="4" name="Straight Arrow Connector 3"/>
        <cdr:cNvSpPr/>
      </cdr:nvSpPr>
      <cdr:spPr>
        <a:xfrm xmlns:a="http://schemas.openxmlformats.org/drawingml/2006/main" flipV="1">
          <a:off x="5107781" y="1464468"/>
          <a:ext cx="2083593" cy="1214436"/>
        </a:xfrm>
        <a:prstGeom xmlns:a="http://schemas.openxmlformats.org/drawingml/2006/main" prst="straightConnector1">
          <a:avLst/>
        </a:prstGeom>
        <a:ln xmlns:a="http://schemas.openxmlformats.org/drawingml/2006/main" w="44450" cap="flat">
          <a:solidFill>
            <a:srgbClr val="00B050"/>
          </a:solidFill>
          <a:prstDash val="sysDash"/>
          <a:round/>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0.85577</cdr:x>
      <cdr:y>0.21333</cdr:y>
    </cdr:from>
    <cdr:to>
      <cdr:x>0.99879</cdr:x>
      <cdr:y>0.2834</cdr:y>
    </cdr:to>
    <cdr:sp macro="" textlink="">
      <cdr:nvSpPr>
        <cdr:cNvPr id="5" name="TextBox 4"/>
        <cdr:cNvSpPr txBox="1"/>
      </cdr:nvSpPr>
      <cdr:spPr>
        <a:xfrm xmlns:a="http://schemas.openxmlformats.org/drawingml/2006/main">
          <a:off x="6781800" y="1219200"/>
          <a:ext cx="1133405" cy="40045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vertOverflow="clip" wrap="square" rtlCol="0"/>
        <a:lstStyle xmlns:a="http://schemas.openxmlformats.org/drawingml/2006/main"/>
        <a:p xmlns:a="http://schemas.openxmlformats.org/drawingml/2006/main">
          <a:r>
            <a:rPr lang="en-US" sz="1100" b="1" dirty="0">
              <a:solidFill>
                <a:srgbClr val="006600"/>
              </a:solidFill>
            </a:rPr>
            <a:t>Smart Growth</a:t>
          </a:r>
          <a:r>
            <a:rPr lang="en-US" sz="1100" b="1" baseline="0" dirty="0">
              <a:solidFill>
                <a:srgbClr val="006600"/>
              </a:solidFill>
            </a:rPr>
            <a:t>  Scenario</a:t>
          </a:r>
          <a:endParaRPr lang="en-US" sz="1100" b="1" dirty="0">
            <a:solidFill>
              <a:srgbClr val="0066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4503"/>
          </a:xfrm>
          <a:prstGeom prst="rect">
            <a:avLst/>
          </a:prstGeom>
        </p:spPr>
        <p:txBody>
          <a:bodyPr vert="horz" lIns="91221" tIns="45610" rIns="91221" bIns="45610" rtlCol="0"/>
          <a:lstStyle>
            <a:lvl1pPr algn="l">
              <a:defRPr sz="1200"/>
            </a:lvl1pPr>
          </a:lstStyle>
          <a:p>
            <a:pPr>
              <a:defRPr/>
            </a:pPr>
            <a:endParaRPr lang="en-US"/>
          </a:p>
        </p:txBody>
      </p:sp>
      <p:sp>
        <p:nvSpPr>
          <p:cNvPr id="3" name="Date Placeholder 2"/>
          <p:cNvSpPr>
            <a:spLocks noGrp="1"/>
          </p:cNvSpPr>
          <p:nvPr>
            <p:ph type="dt" sz="quarter" idx="1"/>
          </p:nvPr>
        </p:nvSpPr>
        <p:spPr>
          <a:xfrm>
            <a:off x="3955953" y="0"/>
            <a:ext cx="3027466" cy="464503"/>
          </a:xfrm>
          <a:prstGeom prst="rect">
            <a:avLst/>
          </a:prstGeom>
        </p:spPr>
        <p:txBody>
          <a:bodyPr vert="horz" lIns="91221" tIns="45610" rIns="91221" bIns="45610" rtlCol="0"/>
          <a:lstStyle>
            <a:lvl1pPr algn="r">
              <a:defRPr sz="1200"/>
            </a:lvl1pPr>
          </a:lstStyle>
          <a:p>
            <a:pPr>
              <a:defRPr/>
            </a:pPr>
            <a:fld id="{9BF1F602-A851-4F0A-9FF2-1084A20C2B5F}" type="datetimeFigureOut">
              <a:rPr lang="en-US"/>
              <a:pPr>
                <a:defRPr/>
              </a:pPr>
              <a:t>5/19/2015</a:t>
            </a:fld>
            <a:endParaRPr lang="en-US"/>
          </a:p>
        </p:txBody>
      </p:sp>
      <p:sp>
        <p:nvSpPr>
          <p:cNvPr id="4" name="Footer Placeholder 3"/>
          <p:cNvSpPr>
            <a:spLocks noGrp="1"/>
          </p:cNvSpPr>
          <p:nvPr>
            <p:ph type="ftr" sz="quarter" idx="2"/>
          </p:nvPr>
        </p:nvSpPr>
        <p:spPr>
          <a:xfrm>
            <a:off x="1" y="8817612"/>
            <a:ext cx="3027466" cy="464503"/>
          </a:xfrm>
          <a:prstGeom prst="rect">
            <a:avLst/>
          </a:prstGeom>
        </p:spPr>
        <p:txBody>
          <a:bodyPr vert="horz" lIns="91221" tIns="45610" rIns="91221" bIns="4561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55953" y="8817612"/>
            <a:ext cx="3027466" cy="464503"/>
          </a:xfrm>
          <a:prstGeom prst="rect">
            <a:avLst/>
          </a:prstGeom>
        </p:spPr>
        <p:txBody>
          <a:bodyPr vert="horz" lIns="91221" tIns="45610" rIns="91221" bIns="45610" rtlCol="0" anchor="b"/>
          <a:lstStyle>
            <a:lvl1pPr algn="r">
              <a:defRPr sz="1200"/>
            </a:lvl1pPr>
          </a:lstStyle>
          <a:p>
            <a:pPr>
              <a:defRPr/>
            </a:pPr>
            <a:fld id="{55A94D50-9E82-4993-B559-D0EE04073324}" type="slidenum">
              <a:rPr lang="en-US"/>
              <a:pPr>
                <a:defRPr/>
              </a:pPr>
              <a:t>‹#›</a:t>
            </a:fld>
            <a:endParaRPr lang="en-US"/>
          </a:p>
        </p:txBody>
      </p:sp>
    </p:spTree>
    <p:extLst>
      <p:ext uri="{BB962C8B-B14F-4D97-AF65-F5344CB8AC3E}">
        <p14:creationId xmlns:p14="http://schemas.microsoft.com/office/powerpoint/2010/main" val="2208214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4503"/>
          </a:xfrm>
          <a:prstGeom prst="rect">
            <a:avLst/>
          </a:prstGeom>
        </p:spPr>
        <p:txBody>
          <a:bodyPr vert="horz" lIns="92224" tIns="46112" rIns="92224" bIns="46112" rtlCol="0"/>
          <a:lstStyle>
            <a:lvl1pPr algn="l">
              <a:defRPr sz="1200"/>
            </a:lvl1pPr>
          </a:lstStyle>
          <a:p>
            <a:pPr>
              <a:defRPr/>
            </a:pPr>
            <a:endParaRPr lang="en-US"/>
          </a:p>
        </p:txBody>
      </p:sp>
      <p:sp>
        <p:nvSpPr>
          <p:cNvPr id="3" name="Date Placeholder 2"/>
          <p:cNvSpPr>
            <a:spLocks noGrp="1"/>
          </p:cNvSpPr>
          <p:nvPr>
            <p:ph type="dt" idx="1"/>
          </p:nvPr>
        </p:nvSpPr>
        <p:spPr>
          <a:xfrm>
            <a:off x="3955953" y="0"/>
            <a:ext cx="3027466" cy="464503"/>
          </a:xfrm>
          <a:prstGeom prst="rect">
            <a:avLst/>
          </a:prstGeom>
        </p:spPr>
        <p:txBody>
          <a:bodyPr vert="horz" lIns="92224" tIns="46112" rIns="92224" bIns="46112" rtlCol="0"/>
          <a:lstStyle>
            <a:lvl1pPr algn="r">
              <a:defRPr sz="1200"/>
            </a:lvl1pPr>
          </a:lstStyle>
          <a:p>
            <a:pPr>
              <a:defRPr/>
            </a:pPr>
            <a:fld id="{7F167A9F-0C42-425D-8ECB-7B6B666F048B}" type="datetimeFigureOut">
              <a:rPr lang="en-US"/>
              <a:pPr>
                <a:defRPr/>
              </a:pPr>
              <a:t>5/19/2015</a:t>
            </a:fld>
            <a:endParaRPr lang="en-US"/>
          </a:p>
        </p:txBody>
      </p:sp>
      <p:sp>
        <p:nvSpPr>
          <p:cNvPr id="4" name="Slide Image Placeholder 3"/>
          <p:cNvSpPr>
            <a:spLocks noGrp="1" noRot="1" noChangeAspect="1"/>
          </p:cNvSpPr>
          <p:nvPr>
            <p:ph type="sldImg" idx="2"/>
          </p:nvPr>
        </p:nvSpPr>
        <p:spPr>
          <a:xfrm>
            <a:off x="1173163" y="695325"/>
            <a:ext cx="4640262" cy="3481388"/>
          </a:xfrm>
          <a:prstGeom prst="rect">
            <a:avLst/>
          </a:prstGeom>
          <a:noFill/>
          <a:ln w="12700">
            <a:solidFill>
              <a:prstClr val="black"/>
            </a:solidFill>
          </a:ln>
        </p:spPr>
        <p:txBody>
          <a:bodyPr vert="horz" lIns="92224" tIns="46112" rIns="92224" bIns="46112" rtlCol="0" anchor="ctr"/>
          <a:lstStyle/>
          <a:p>
            <a:pPr lvl="0"/>
            <a:endParaRPr lang="en-US" noProof="0" smtClean="0"/>
          </a:p>
        </p:txBody>
      </p:sp>
      <p:sp>
        <p:nvSpPr>
          <p:cNvPr id="5" name="Notes Placeholder 4"/>
          <p:cNvSpPr>
            <a:spLocks noGrp="1"/>
          </p:cNvSpPr>
          <p:nvPr>
            <p:ph type="body" sz="quarter" idx="3"/>
          </p:nvPr>
        </p:nvSpPr>
        <p:spPr>
          <a:xfrm>
            <a:off x="699133" y="4410392"/>
            <a:ext cx="5588317" cy="4177348"/>
          </a:xfrm>
          <a:prstGeom prst="rect">
            <a:avLst/>
          </a:prstGeom>
        </p:spPr>
        <p:txBody>
          <a:bodyPr vert="horz" lIns="92224" tIns="46112" rIns="92224" bIns="4611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17612"/>
            <a:ext cx="3027466" cy="464503"/>
          </a:xfrm>
          <a:prstGeom prst="rect">
            <a:avLst/>
          </a:prstGeom>
        </p:spPr>
        <p:txBody>
          <a:bodyPr vert="horz" lIns="92224" tIns="46112" rIns="92224" bIns="4611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55953" y="8817612"/>
            <a:ext cx="3027466" cy="464503"/>
          </a:xfrm>
          <a:prstGeom prst="rect">
            <a:avLst/>
          </a:prstGeom>
        </p:spPr>
        <p:txBody>
          <a:bodyPr vert="horz" lIns="92224" tIns="46112" rIns="92224" bIns="46112" rtlCol="0" anchor="b"/>
          <a:lstStyle>
            <a:lvl1pPr algn="r">
              <a:defRPr sz="1200"/>
            </a:lvl1pPr>
          </a:lstStyle>
          <a:p>
            <a:pPr>
              <a:defRPr/>
            </a:pPr>
            <a:fld id="{2F453D75-E916-49AB-B38A-71A4552FB84E}" type="slidenum">
              <a:rPr lang="en-US"/>
              <a:pPr>
                <a:defRPr/>
              </a:pPr>
              <a:t>‹#›</a:t>
            </a:fld>
            <a:endParaRPr lang="en-US"/>
          </a:p>
        </p:txBody>
      </p:sp>
    </p:spTree>
    <p:extLst>
      <p:ext uri="{BB962C8B-B14F-4D97-AF65-F5344CB8AC3E}">
        <p14:creationId xmlns:p14="http://schemas.microsoft.com/office/powerpoint/2010/main" val="8799456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453D75-E916-49AB-B38A-71A4552FB84E}" type="slidenum">
              <a:rPr lang="en-US" smtClean="0"/>
              <a:pPr>
                <a:defRPr/>
              </a:pPr>
              <a:t>16</a:t>
            </a:fld>
            <a:endParaRPr lang="en-US"/>
          </a:p>
        </p:txBody>
      </p:sp>
    </p:spTree>
    <p:extLst>
      <p:ext uri="{BB962C8B-B14F-4D97-AF65-F5344CB8AC3E}">
        <p14:creationId xmlns:p14="http://schemas.microsoft.com/office/powerpoint/2010/main" val="3549570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9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4568511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6089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AAA6A3EF-00E2-47A6-9F90-02F9F0341826}" type="datetimeFigureOut">
              <a:rPr lang="en-US" smtClean="0"/>
              <a:t>5/19/2015</a:t>
            </a:fld>
            <a:endParaRPr lang="en-US"/>
          </a:p>
        </p:txBody>
      </p:sp>
      <p:sp>
        <p:nvSpPr>
          <p:cNvPr id="5" name="Footer Placeholder 4"/>
          <p:cNvSpPr>
            <a:spLocks noGrp="1"/>
          </p:cNvSpPr>
          <p:nvPr>
            <p:ph type="ftr" sz="quarter" idx="11"/>
          </p:nvPr>
        </p:nvSpPr>
        <p:spPr>
          <a:xfrm>
            <a:off x="0" y="4191000"/>
            <a:ext cx="9144000" cy="1371600"/>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592BA85D-A29E-4836-BBD3-FC1C2781C791}" type="slidenum">
              <a:rPr lang="en-US" smtClean="0"/>
              <a:t>‹#›</a:t>
            </a:fld>
            <a:endParaRPr lang="en-US"/>
          </a:p>
        </p:txBody>
      </p:sp>
    </p:spTree>
    <p:extLst>
      <p:ext uri="{BB962C8B-B14F-4D97-AF65-F5344CB8AC3E}">
        <p14:creationId xmlns:p14="http://schemas.microsoft.com/office/powerpoint/2010/main" val="2392644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4" name="Rounded Rectangle 3"/>
          <p:cNvSpPr/>
          <p:nvPr/>
        </p:nvSpPr>
        <p:spPr bwMode="white">
          <a:xfrm>
            <a:off x="7377113" y="4060826"/>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mtClean="0">
              <a:solidFill>
                <a:srgbClr val="FFFFFF"/>
              </a:solidFill>
              <a:latin typeface="Constantia" pitchFamily="18" charset="0"/>
            </a:endParaRPr>
          </a:p>
        </p:txBody>
      </p:sp>
      <p:sp>
        <p:nvSpPr>
          <p:cNvPr id="5" name="Rectangle 4"/>
          <p:cNvSpPr/>
          <p:nvPr userDrawn="1"/>
        </p:nvSpPr>
        <p:spPr>
          <a:xfrm>
            <a:off x="0" y="4648209"/>
            <a:ext cx="9144000" cy="244475"/>
          </a:xfrm>
          <a:prstGeom prst="rect">
            <a:avLst/>
          </a:prstGeom>
          <a:gradFill>
            <a:gsLst>
              <a:gs pos="21000">
                <a:srgbClr val="438086"/>
              </a:gs>
              <a:gs pos="100000">
                <a:srgbClr val="386B70"/>
              </a:gs>
            </a:gsLst>
            <a:lin ang="5400000" scaled="0"/>
          </a:gra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mtClean="0">
              <a:solidFill>
                <a:srgbClr val="FFFFFF"/>
              </a:solidFill>
              <a:latin typeface="Constantia" pitchFamily="18" charset="0"/>
            </a:endParaRPr>
          </a:p>
        </p:txBody>
      </p:sp>
      <p:sp>
        <p:nvSpPr>
          <p:cNvPr id="6" name="Rectangle 5"/>
          <p:cNvSpPr/>
          <p:nvPr/>
        </p:nvSpPr>
        <p:spPr>
          <a:xfrm>
            <a:off x="0" y="0"/>
            <a:ext cx="9144000" cy="4648200"/>
          </a:xfrm>
          <a:prstGeom prst="rect">
            <a:avLst/>
          </a:prstGeom>
          <a:gradFill flip="none" rotWithShape="1">
            <a:gsLst>
              <a:gs pos="64000">
                <a:schemeClr val="tx2">
                  <a:shade val="30000"/>
                  <a:satMod val="115000"/>
                </a:schemeClr>
              </a:gs>
              <a:gs pos="100000">
                <a:srgbClr val="5E6180"/>
              </a:gs>
            </a:gsLst>
            <a:lin ang="16200000" scaled="1"/>
            <a:tileRect/>
          </a:gra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mtClean="0">
              <a:solidFill>
                <a:srgbClr val="FFFFFF"/>
              </a:solidFill>
              <a:latin typeface="Constantia" pitchFamily="18" charset="0"/>
            </a:endParaRPr>
          </a:p>
        </p:txBody>
      </p:sp>
      <p:sp>
        <p:nvSpPr>
          <p:cNvPr id="8" name="Title 7"/>
          <p:cNvSpPr>
            <a:spLocks noGrp="1"/>
          </p:cNvSpPr>
          <p:nvPr>
            <p:ph type="ctrTitle"/>
          </p:nvPr>
        </p:nvSpPr>
        <p:spPr>
          <a:xfrm>
            <a:off x="457200" y="1219202"/>
            <a:ext cx="8458200" cy="1470025"/>
          </a:xfrm>
        </p:spPr>
        <p:txBody>
          <a:bodyPr anchor="b"/>
          <a:lstStyle>
            <a:lvl1pPr>
              <a:defRPr sz="4400">
                <a:solidFill>
                  <a:schemeClr val="bg1"/>
                </a:solidFil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457200" y="2717251"/>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Slide Number Placeholder 28"/>
          <p:cNvSpPr>
            <a:spLocks noGrp="1"/>
          </p:cNvSpPr>
          <p:nvPr>
            <p:ph type="sldNum" sz="quarter" idx="10"/>
          </p:nvPr>
        </p:nvSpPr>
        <p:spPr>
          <a:xfrm>
            <a:off x="8320088" y="1589"/>
            <a:ext cx="747712" cy="365125"/>
          </a:xfrm>
          <a:prstGeom prst="rect">
            <a:avLst/>
          </a:prstGeom>
        </p:spPr>
        <p:txBody>
          <a:bodyPr vert="horz" wrap="square" lIns="91440" tIns="45720" rIns="91440" bIns="45720" numCol="1" anchor="t" anchorCtr="0" compatLnSpc="1">
            <a:prstTxWarp prst="textNoShape">
              <a:avLst/>
            </a:prstTxWarp>
          </a:bodyPr>
          <a:lstStyle>
            <a:lvl1pPr algn="r">
              <a:defRPr>
                <a:solidFill>
                  <a:schemeClr val="bg1"/>
                </a:solidFill>
              </a:defRPr>
            </a:lvl1pPr>
          </a:lstStyle>
          <a:p>
            <a:fld id="{812E0B80-6A92-4CC8-B42A-D5D9A571AC7F}" type="slidenum">
              <a:rPr lang="en-US" altLang="en-US" smtClean="0">
                <a:solidFill>
                  <a:prstClr val="white"/>
                </a:solidFill>
              </a:rPr>
              <a:pPr/>
              <a:t>‹#›</a:t>
            </a:fld>
            <a:endParaRPr lang="en-US" altLang="en-US" smtClean="0">
              <a:solidFill>
                <a:prstClr val="white"/>
              </a:solidFill>
            </a:endParaRPr>
          </a:p>
        </p:txBody>
      </p:sp>
    </p:spTree>
    <p:extLst>
      <p:ext uri="{BB962C8B-B14F-4D97-AF65-F5344CB8AC3E}">
        <p14:creationId xmlns:p14="http://schemas.microsoft.com/office/powerpoint/2010/main" val="3000485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
            <a:ext cx="8229600" cy="1066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45920"/>
            <a:ext cx="8229600" cy="4324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8174039" y="1588"/>
            <a:ext cx="762000" cy="366712"/>
          </a:xfrm>
          <a:prstGeom prst="rect">
            <a:avLst/>
          </a:prstGeom>
        </p:spPr>
        <p:txBody>
          <a:bodyPr vert="horz" wrap="square" lIns="91440" tIns="45720" rIns="91440" bIns="45720" numCol="1" anchor="t" anchorCtr="0" compatLnSpc="1">
            <a:prstTxWarp prst="textNoShape">
              <a:avLst/>
            </a:prstTxWarp>
          </a:bodyPr>
          <a:lstStyle>
            <a:lvl1pPr>
              <a:defRPr/>
            </a:lvl1pPr>
          </a:lstStyle>
          <a:p>
            <a:fld id="{80E0AE6C-BAF6-4157-9069-6F7F6F98488A}" type="slidenum">
              <a:rPr lang="en-US" altLang="en-US" smtClean="0">
                <a:solidFill>
                  <a:prstClr val="black"/>
                </a:solidFill>
              </a:rPr>
              <a:pPr/>
              <a:t>‹#›</a:t>
            </a:fld>
            <a:endParaRPr lang="en-US" altLang="en-US" smtClean="0">
              <a:solidFill>
                <a:prstClr val="black"/>
              </a:solidFill>
            </a:endParaRPr>
          </a:p>
        </p:txBody>
      </p:sp>
    </p:spTree>
    <p:extLst>
      <p:ext uri="{BB962C8B-B14F-4D97-AF65-F5344CB8AC3E}">
        <p14:creationId xmlns:p14="http://schemas.microsoft.com/office/powerpoint/2010/main" val="2258487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2"/>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a:xfrm>
            <a:off x="6586549" y="612775"/>
            <a:ext cx="957263" cy="457200"/>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8" charset="0"/>
              </a:defRPr>
            </a:lvl1pPr>
          </a:lstStyle>
          <a:p>
            <a:fld id="{BECBDDD1-ED36-4863-81F6-74ACB6C6A8EA}" type="datetimeFigureOut">
              <a:rPr lang="en-US" altLang="en-US" smtClean="0">
                <a:solidFill>
                  <a:prstClr val="black"/>
                </a:solidFill>
              </a:rPr>
              <a:pPr/>
              <a:t>5/19/2015</a:t>
            </a:fld>
            <a:endParaRPr lang="en-US" altLang="en-US" smtClean="0">
              <a:solidFill>
                <a:prstClr val="black"/>
              </a:solidFill>
            </a:endParaRPr>
          </a:p>
        </p:txBody>
      </p:sp>
      <p:sp>
        <p:nvSpPr>
          <p:cNvPr id="5" name="Footer Placeholder 4"/>
          <p:cNvSpPr>
            <a:spLocks noGrp="1"/>
          </p:cNvSpPr>
          <p:nvPr>
            <p:ph type="ftr" sz="quarter" idx="11"/>
          </p:nvPr>
        </p:nvSpPr>
        <p:spPr>
          <a:xfrm>
            <a:off x="5257801" y="612775"/>
            <a:ext cx="1325563" cy="457200"/>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8" charset="0"/>
              </a:defRPr>
            </a:lvl1pPr>
          </a:lstStyle>
          <a:p>
            <a:endParaRPr lang="en-US" altLang="en-US" smtClean="0">
              <a:solidFill>
                <a:prstClr val="black"/>
              </a:solidFill>
            </a:endParaRPr>
          </a:p>
        </p:txBody>
      </p:sp>
      <p:sp>
        <p:nvSpPr>
          <p:cNvPr id="6" name="Slide Number Placeholder 5"/>
          <p:cNvSpPr>
            <a:spLocks noGrp="1"/>
          </p:cNvSpPr>
          <p:nvPr>
            <p:ph type="sldNum" sz="quarter" idx="12"/>
          </p:nvPr>
        </p:nvSpPr>
        <p:spPr>
          <a:xfrm>
            <a:off x="8174039" y="1588"/>
            <a:ext cx="762000" cy="366712"/>
          </a:xfrm>
          <a:prstGeom prst="rect">
            <a:avLst/>
          </a:prstGeom>
        </p:spPr>
        <p:txBody>
          <a:bodyPr vert="horz" wrap="square" lIns="91440" tIns="45720" rIns="91440" bIns="45720" numCol="1" anchor="t" anchorCtr="0" compatLnSpc="1">
            <a:prstTxWarp prst="textNoShape">
              <a:avLst/>
            </a:prstTxWarp>
          </a:bodyPr>
          <a:lstStyle>
            <a:lvl1pPr>
              <a:defRPr/>
            </a:lvl1pPr>
          </a:lstStyle>
          <a:p>
            <a:fld id="{9A7A0983-8DCD-40EB-8963-037ED454B244}" type="slidenum">
              <a:rPr lang="en-US" altLang="en-US" smtClean="0">
                <a:solidFill>
                  <a:prstClr val="black"/>
                </a:solidFill>
              </a:rPr>
              <a:pPr/>
              <a:t>‹#›</a:t>
            </a:fld>
            <a:endParaRPr lang="en-US" altLang="en-US" smtClean="0">
              <a:solidFill>
                <a:prstClr val="black"/>
              </a:solidFill>
            </a:endParaRPr>
          </a:p>
        </p:txBody>
      </p:sp>
    </p:spTree>
    <p:extLst>
      <p:ext uri="{BB962C8B-B14F-4D97-AF65-F5344CB8AC3E}">
        <p14:creationId xmlns:p14="http://schemas.microsoft.com/office/powerpoint/2010/main" val="173921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45929"/>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9"/>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586549" y="612775"/>
            <a:ext cx="957263" cy="457200"/>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8" charset="0"/>
              </a:defRPr>
            </a:lvl1pPr>
          </a:lstStyle>
          <a:p>
            <a:fld id="{7AFFE9C2-6D6A-44A2-91A9-9558018A2DE8}" type="datetimeFigureOut">
              <a:rPr lang="en-US" altLang="en-US" smtClean="0">
                <a:solidFill>
                  <a:prstClr val="black"/>
                </a:solidFill>
              </a:rPr>
              <a:pPr/>
              <a:t>5/19/2015</a:t>
            </a:fld>
            <a:endParaRPr lang="en-US" altLang="en-US" smtClean="0">
              <a:solidFill>
                <a:prstClr val="black"/>
              </a:solidFill>
            </a:endParaRPr>
          </a:p>
        </p:txBody>
      </p:sp>
      <p:sp>
        <p:nvSpPr>
          <p:cNvPr id="6" name="Footer Placeholder 5"/>
          <p:cNvSpPr>
            <a:spLocks noGrp="1"/>
          </p:cNvSpPr>
          <p:nvPr>
            <p:ph type="ftr" sz="quarter" idx="11"/>
          </p:nvPr>
        </p:nvSpPr>
        <p:spPr>
          <a:xfrm>
            <a:off x="5257801" y="612775"/>
            <a:ext cx="1325563" cy="457200"/>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8" charset="0"/>
              </a:defRPr>
            </a:lvl1pPr>
          </a:lstStyle>
          <a:p>
            <a:endParaRPr lang="en-US" altLang="en-US" smtClean="0">
              <a:solidFill>
                <a:prstClr val="black"/>
              </a:solidFill>
            </a:endParaRPr>
          </a:p>
        </p:txBody>
      </p:sp>
      <p:sp>
        <p:nvSpPr>
          <p:cNvPr id="7" name="Slide Number Placeholder 6"/>
          <p:cNvSpPr>
            <a:spLocks noGrp="1"/>
          </p:cNvSpPr>
          <p:nvPr>
            <p:ph type="sldNum" sz="quarter" idx="12"/>
          </p:nvPr>
        </p:nvSpPr>
        <p:spPr>
          <a:xfrm>
            <a:off x="8174039" y="1588"/>
            <a:ext cx="762000" cy="366712"/>
          </a:xfrm>
          <a:prstGeom prst="rect">
            <a:avLst/>
          </a:prstGeom>
        </p:spPr>
        <p:txBody>
          <a:bodyPr vert="horz" wrap="square" lIns="91440" tIns="45720" rIns="91440" bIns="45720" numCol="1" anchor="t" anchorCtr="0" compatLnSpc="1">
            <a:prstTxWarp prst="textNoShape">
              <a:avLst/>
            </a:prstTxWarp>
          </a:bodyPr>
          <a:lstStyle>
            <a:lvl1pPr>
              <a:defRPr/>
            </a:lvl1pPr>
          </a:lstStyle>
          <a:p>
            <a:fld id="{4C4E527F-8212-4E43-913C-15A5A1D47622}" type="slidenum">
              <a:rPr lang="en-US" altLang="en-US" smtClean="0">
                <a:solidFill>
                  <a:prstClr val="black"/>
                </a:solidFill>
              </a:rPr>
              <a:pPr/>
              <a:t>‹#›</a:t>
            </a:fld>
            <a:endParaRPr lang="en-US" altLang="en-US" smtClean="0">
              <a:solidFill>
                <a:prstClr val="black"/>
              </a:solidFill>
            </a:endParaRPr>
          </a:p>
        </p:txBody>
      </p:sp>
    </p:spTree>
    <p:extLst>
      <p:ext uri="{BB962C8B-B14F-4D97-AF65-F5344CB8AC3E}">
        <p14:creationId xmlns:p14="http://schemas.microsoft.com/office/powerpoint/2010/main" val="875663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36"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17"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a:xfrm>
            <a:off x="6586549" y="612775"/>
            <a:ext cx="957263" cy="457200"/>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8" charset="0"/>
              </a:defRPr>
            </a:lvl1pPr>
          </a:lstStyle>
          <a:p>
            <a:fld id="{37373AC0-7436-4841-8D20-A1D81DEFE3DA}" type="datetimeFigureOut">
              <a:rPr lang="en-US" altLang="en-US" smtClean="0">
                <a:solidFill>
                  <a:prstClr val="black"/>
                </a:solidFill>
              </a:rPr>
              <a:pPr/>
              <a:t>5/19/2015</a:t>
            </a:fld>
            <a:endParaRPr lang="en-US" altLang="en-US" smtClean="0">
              <a:solidFill>
                <a:prstClr val="black"/>
              </a:solidFill>
            </a:endParaRPr>
          </a:p>
        </p:txBody>
      </p:sp>
      <p:sp>
        <p:nvSpPr>
          <p:cNvPr id="8" name="Slide Number Placeholder 26"/>
          <p:cNvSpPr>
            <a:spLocks noGrp="1"/>
          </p:cNvSpPr>
          <p:nvPr>
            <p:ph type="sldNum" sz="quarter" idx="11"/>
          </p:nvPr>
        </p:nvSpPr>
        <p:spPr>
          <a:xfrm>
            <a:off x="8174039" y="1588"/>
            <a:ext cx="762000" cy="366712"/>
          </a:xfrm>
          <a:prstGeom prst="rect">
            <a:avLst/>
          </a:prstGeom>
        </p:spPr>
        <p:txBody>
          <a:bodyPr vert="horz" wrap="square" lIns="91440" tIns="45720" rIns="91440" bIns="45720" numCol="1" anchor="t" anchorCtr="0" compatLnSpc="1">
            <a:prstTxWarp prst="textNoShape">
              <a:avLst/>
            </a:prstTxWarp>
          </a:bodyPr>
          <a:lstStyle>
            <a:lvl1pPr>
              <a:defRPr/>
            </a:lvl1pPr>
          </a:lstStyle>
          <a:p>
            <a:fld id="{33672854-24CE-4172-999B-6DD991447536}" type="slidenum">
              <a:rPr lang="en-US" altLang="en-US" smtClean="0">
                <a:solidFill>
                  <a:prstClr val="black"/>
                </a:solidFill>
              </a:rPr>
              <a:pPr/>
              <a:t>‹#›</a:t>
            </a:fld>
            <a:endParaRPr lang="en-US" altLang="en-US" smtClean="0">
              <a:solidFill>
                <a:prstClr val="black"/>
              </a:solidFill>
            </a:endParaRPr>
          </a:p>
        </p:txBody>
      </p:sp>
      <p:sp>
        <p:nvSpPr>
          <p:cNvPr id="9" name="Footer Placeholder 27"/>
          <p:cNvSpPr>
            <a:spLocks noGrp="1"/>
          </p:cNvSpPr>
          <p:nvPr>
            <p:ph type="ftr" sz="quarter" idx="12"/>
          </p:nvPr>
        </p:nvSpPr>
        <p:spPr>
          <a:xfrm>
            <a:off x="5257801" y="612775"/>
            <a:ext cx="1325563" cy="457200"/>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8" charset="0"/>
              </a:defRPr>
            </a:lvl1pPr>
          </a:lstStyle>
          <a:p>
            <a:endParaRPr lang="en-US" altLang="en-US" smtClean="0">
              <a:solidFill>
                <a:prstClr val="black"/>
              </a:solidFill>
            </a:endParaRPr>
          </a:p>
        </p:txBody>
      </p:sp>
    </p:spTree>
    <p:extLst>
      <p:ext uri="{BB962C8B-B14F-4D97-AF65-F5344CB8AC3E}">
        <p14:creationId xmlns:p14="http://schemas.microsoft.com/office/powerpoint/2010/main" val="1634164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Tree>
    <p:extLst>
      <p:ext uri="{BB962C8B-B14F-4D97-AF65-F5344CB8AC3E}">
        <p14:creationId xmlns:p14="http://schemas.microsoft.com/office/powerpoint/2010/main" val="2428318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6549" y="612775"/>
            <a:ext cx="957263" cy="457200"/>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8" charset="0"/>
              </a:defRPr>
            </a:lvl1pPr>
          </a:lstStyle>
          <a:p>
            <a:fld id="{EC05C7B2-F78D-4153-95BD-292266F0E1A8}" type="datetimeFigureOut">
              <a:rPr lang="en-US" altLang="en-US" smtClean="0">
                <a:solidFill>
                  <a:prstClr val="black"/>
                </a:solidFill>
              </a:rPr>
              <a:pPr/>
              <a:t>5/19/2015</a:t>
            </a:fld>
            <a:endParaRPr lang="en-US" altLang="en-US" smtClean="0">
              <a:solidFill>
                <a:prstClr val="black"/>
              </a:solidFill>
            </a:endParaRPr>
          </a:p>
        </p:txBody>
      </p:sp>
      <p:sp>
        <p:nvSpPr>
          <p:cNvPr id="3" name="Footer Placeholder 2"/>
          <p:cNvSpPr>
            <a:spLocks noGrp="1"/>
          </p:cNvSpPr>
          <p:nvPr>
            <p:ph type="ftr" sz="quarter" idx="11"/>
          </p:nvPr>
        </p:nvSpPr>
        <p:spPr>
          <a:xfrm>
            <a:off x="5257801" y="612775"/>
            <a:ext cx="1325563" cy="457200"/>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8" charset="0"/>
              </a:defRPr>
            </a:lvl1pPr>
          </a:lstStyle>
          <a:p>
            <a:endParaRPr lang="en-US" altLang="en-US" smtClean="0">
              <a:solidFill>
                <a:prstClr val="black"/>
              </a:solidFill>
            </a:endParaRPr>
          </a:p>
        </p:txBody>
      </p:sp>
      <p:sp>
        <p:nvSpPr>
          <p:cNvPr id="4" name="Slide Number Placeholder 3"/>
          <p:cNvSpPr>
            <a:spLocks noGrp="1"/>
          </p:cNvSpPr>
          <p:nvPr>
            <p:ph type="sldNum" sz="quarter" idx="12"/>
          </p:nvPr>
        </p:nvSpPr>
        <p:spPr>
          <a:xfrm>
            <a:off x="8174039" y="1588"/>
            <a:ext cx="762000" cy="366712"/>
          </a:xfrm>
          <a:prstGeom prst="rect">
            <a:avLst/>
          </a:prstGeom>
        </p:spPr>
        <p:txBody>
          <a:bodyPr vert="horz" wrap="square" lIns="91440" tIns="45720" rIns="91440" bIns="45720" numCol="1" anchor="t" anchorCtr="0" compatLnSpc="1">
            <a:prstTxWarp prst="textNoShape">
              <a:avLst/>
            </a:prstTxWarp>
          </a:bodyPr>
          <a:lstStyle>
            <a:lvl1pPr>
              <a:defRPr/>
            </a:lvl1pPr>
          </a:lstStyle>
          <a:p>
            <a:fld id="{3697BEA2-EF19-4844-A7AB-3FCB78962AD4}" type="slidenum">
              <a:rPr lang="en-US" altLang="en-US" smtClean="0">
                <a:solidFill>
                  <a:prstClr val="black"/>
                </a:solidFill>
              </a:rPr>
              <a:pPr/>
              <a:t>‹#›</a:t>
            </a:fld>
            <a:endParaRPr lang="en-US" altLang="en-US" smtClean="0">
              <a:solidFill>
                <a:prstClr val="black"/>
              </a:solidFill>
            </a:endParaRPr>
          </a:p>
        </p:txBody>
      </p:sp>
    </p:spTree>
    <p:extLst>
      <p:ext uri="{BB962C8B-B14F-4D97-AF65-F5344CB8AC3E}">
        <p14:creationId xmlns:p14="http://schemas.microsoft.com/office/powerpoint/2010/main" val="1276334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586549" y="612775"/>
            <a:ext cx="957263" cy="457200"/>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8" charset="0"/>
              </a:defRPr>
            </a:lvl1pPr>
          </a:lstStyle>
          <a:p>
            <a:fld id="{ED70975C-562A-4D8C-AD1F-F4003EA0A24A}" type="datetimeFigureOut">
              <a:rPr lang="en-US" altLang="en-US" smtClean="0">
                <a:solidFill>
                  <a:prstClr val="black"/>
                </a:solidFill>
              </a:rPr>
              <a:pPr/>
              <a:t>5/19/2015</a:t>
            </a:fld>
            <a:endParaRPr lang="en-US" altLang="en-US" smtClean="0">
              <a:solidFill>
                <a:prstClr val="black"/>
              </a:solidFill>
            </a:endParaRPr>
          </a:p>
        </p:txBody>
      </p:sp>
      <p:sp>
        <p:nvSpPr>
          <p:cNvPr id="6" name="Footer Placeholder 5"/>
          <p:cNvSpPr>
            <a:spLocks noGrp="1"/>
          </p:cNvSpPr>
          <p:nvPr>
            <p:ph type="ftr" sz="quarter" idx="11"/>
          </p:nvPr>
        </p:nvSpPr>
        <p:spPr>
          <a:xfrm>
            <a:off x="5257801" y="612775"/>
            <a:ext cx="1325563" cy="457200"/>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8" charset="0"/>
              </a:defRPr>
            </a:lvl1pPr>
          </a:lstStyle>
          <a:p>
            <a:endParaRPr lang="en-US" altLang="en-US" smtClean="0">
              <a:solidFill>
                <a:prstClr val="black"/>
              </a:solidFill>
            </a:endParaRPr>
          </a:p>
        </p:txBody>
      </p:sp>
      <p:sp>
        <p:nvSpPr>
          <p:cNvPr id="7" name="Slide Number Placeholder 6"/>
          <p:cNvSpPr>
            <a:spLocks noGrp="1"/>
          </p:cNvSpPr>
          <p:nvPr>
            <p:ph type="sldNum" sz="quarter" idx="12"/>
          </p:nvPr>
        </p:nvSpPr>
        <p:spPr>
          <a:xfrm>
            <a:off x="8174039" y="1588"/>
            <a:ext cx="762000" cy="366712"/>
          </a:xfrm>
          <a:prstGeom prst="rect">
            <a:avLst/>
          </a:prstGeom>
        </p:spPr>
        <p:txBody>
          <a:bodyPr vert="horz" wrap="square" lIns="91440" tIns="45720" rIns="91440" bIns="45720" numCol="1" anchor="t" anchorCtr="0" compatLnSpc="1">
            <a:prstTxWarp prst="textNoShape">
              <a:avLst/>
            </a:prstTxWarp>
          </a:bodyPr>
          <a:lstStyle>
            <a:lvl1pPr>
              <a:defRPr/>
            </a:lvl1pPr>
          </a:lstStyle>
          <a:p>
            <a:fld id="{4E660DB6-8DAF-4446-B1FC-F3271641DB2E}" type="slidenum">
              <a:rPr lang="en-US" altLang="en-US" smtClean="0">
                <a:solidFill>
                  <a:prstClr val="black"/>
                </a:solidFill>
              </a:rPr>
              <a:pPr/>
              <a:t>‹#›</a:t>
            </a:fld>
            <a:endParaRPr lang="en-US" altLang="en-US" smtClean="0">
              <a:solidFill>
                <a:prstClr val="black"/>
              </a:solidFill>
            </a:endParaRPr>
          </a:p>
        </p:txBody>
      </p:sp>
    </p:spTree>
    <p:extLst>
      <p:ext uri="{BB962C8B-B14F-4D97-AF65-F5344CB8AC3E}">
        <p14:creationId xmlns:p14="http://schemas.microsoft.com/office/powerpoint/2010/main" val="2388854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0784208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7" y="1109163"/>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17"/>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a:xfrm>
            <a:off x="6586549" y="612775"/>
            <a:ext cx="957263" cy="457200"/>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8" charset="0"/>
              </a:defRPr>
            </a:lvl1pPr>
          </a:lstStyle>
          <a:p>
            <a:fld id="{9836462E-05C6-4CED-B3AB-D2A6DD8ED763}" type="datetimeFigureOut">
              <a:rPr lang="en-US" altLang="en-US" smtClean="0">
                <a:solidFill>
                  <a:prstClr val="black"/>
                </a:solidFill>
              </a:rPr>
              <a:pPr/>
              <a:t>5/19/2015</a:t>
            </a:fld>
            <a:endParaRPr lang="en-US" altLang="en-US" smtClean="0">
              <a:solidFill>
                <a:prstClr val="black"/>
              </a:solidFill>
            </a:endParaRPr>
          </a:p>
        </p:txBody>
      </p:sp>
      <p:sp>
        <p:nvSpPr>
          <p:cNvPr id="6" name="Footer Placeholder 5"/>
          <p:cNvSpPr>
            <a:spLocks noGrp="1"/>
          </p:cNvSpPr>
          <p:nvPr>
            <p:ph type="ftr" sz="quarter" idx="11"/>
          </p:nvPr>
        </p:nvSpPr>
        <p:spPr>
          <a:xfrm>
            <a:off x="5257801" y="612775"/>
            <a:ext cx="1325563" cy="457200"/>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8" charset="0"/>
              </a:defRPr>
            </a:lvl1pPr>
          </a:lstStyle>
          <a:p>
            <a:endParaRPr lang="en-US" altLang="en-US" smtClean="0">
              <a:solidFill>
                <a:prstClr val="black"/>
              </a:solidFill>
            </a:endParaRPr>
          </a:p>
        </p:txBody>
      </p:sp>
      <p:sp>
        <p:nvSpPr>
          <p:cNvPr id="7" name="Slide Number Placeholder 6"/>
          <p:cNvSpPr>
            <a:spLocks noGrp="1"/>
          </p:cNvSpPr>
          <p:nvPr>
            <p:ph type="sldNum" sz="quarter" idx="12"/>
          </p:nvPr>
        </p:nvSpPr>
        <p:spPr>
          <a:xfrm>
            <a:off x="8174039" y="1588"/>
            <a:ext cx="762000" cy="366712"/>
          </a:xfrm>
          <a:prstGeom prst="rect">
            <a:avLst/>
          </a:prstGeom>
        </p:spPr>
        <p:txBody>
          <a:bodyPr vert="horz" wrap="square" lIns="91440" tIns="45720" rIns="91440" bIns="45720" numCol="1" anchor="t" anchorCtr="0" compatLnSpc="1">
            <a:prstTxWarp prst="textNoShape">
              <a:avLst/>
            </a:prstTxWarp>
          </a:bodyPr>
          <a:lstStyle>
            <a:lvl1pPr>
              <a:defRPr/>
            </a:lvl1pPr>
          </a:lstStyle>
          <a:p>
            <a:fld id="{007F7E88-728C-49EA-885E-F0BC25E5F76D}" type="slidenum">
              <a:rPr lang="en-US" altLang="en-US" smtClean="0">
                <a:solidFill>
                  <a:prstClr val="black"/>
                </a:solidFill>
              </a:rPr>
              <a:pPr/>
              <a:t>‹#›</a:t>
            </a:fld>
            <a:endParaRPr lang="en-US" altLang="en-US" smtClean="0">
              <a:solidFill>
                <a:prstClr val="black"/>
              </a:solidFill>
            </a:endParaRPr>
          </a:p>
        </p:txBody>
      </p:sp>
    </p:spTree>
    <p:extLst>
      <p:ext uri="{BB962C8B-B14F-4D97-AF65-F5344CB8AC3E}">
        <p14:creationId xmlns:p14="http://schemas.microsoft.com/office/powerpoint/2010/main" val="3646120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86549" y="612775"/>
            <a:ext cx="957263" cy="457200"/>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8" charset="0"/>
              </a:defRPr>
            </a:lvl1pPr>
          </a:lstStyle>
          <a:p>
            <a:fld id="{48AEF062-C91A-47F8-B068-D2CFDB56C5CE}" type="datetimeFigureOut">
              <a:rPr lang="en-US" altLang="en-US" smtClean="0">
                <a:solidFill>
                  <a:prstClr val="black"/>
                </a:solidFill>
              </a:rPr>
              <a:pPr/>
              <a:t>5/19/2015</a:t>
            </a:fld>
            <a:endParaRPr lang="en-US" altLang="en-US" smtClean="0">
              <a:solidFill>
                <a:prstClr val="black"/>
              </a:solidFill>
            </a:endParaRPr>
          </a:p>
        </p:txBody>
      </p:sp>
      <p:sp>
        <p:nvSpPr>
          <p:cNvPr id="5" name="Footer Placeholder 4"/>
          <p:cNvSpPr>
            <a:spLocks noGrp="1"/>
          </p:cNvSpPr>
          <p:nvPr>
            <p:ph type="ftr" sz="quarter" idx="11"/>
          </p:nvPr>
        </p:nvSpPr>
        <p:spPr>
          <a:xfrm>
            <a:off x="5257801" y="612775"/>
            <a:ext cx="1325563" cy="457200"/>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8" charset="0"/>
              </a:defRPr>
            </a:lvl1pPr>
          </a:lstStyle>
          <a:p>
            <a:endParaRPr lang="en-US" altLang="en-US" smtClean="0">
              <a:solidFill>
                <a:prstClr val="black"/>
              </a:solidFill>
            </a:endParaRPr>
          </a:p>
        </p:txBody>
      </p:sp>
      <p:sp>
        <p:nvSpPr>
          <p:cNvPr id="6" name="Slide Number Placeholder 5"/>
          <p:cNvSpPr>
            <a:spLocks noGrp="1"/>
          </p:cNvSpPr>
          <p:nvPr>
            <p:ph type="sldNum" sz="quarter" idx="12"/>
          </p:nvPr>
        </p:nvSpPr>
        <p:spPr>
          <a:xfrm>
            <a:off x="8174039" y="1588"/>
            <a:ext cx="762000" cy="366712"/>
          </a:xfrm>
          <a:prstGeom prst="rect">
            <a:avLst/>
          </a:prstGeom>
        </p:spPr>
        <p:txBody>
          <a:bodyPr vert="horz" wrap="square" lIns="91440" tIns="45720" rIns="91440" bIns="45720" numCol="1" anchor="t" anchorCtr="0" compatLnSpc="1">
            <a:prstTxWarp prst="textNoShape">
              <a:avLst/>
            </a:prstTxWarp>
          </a:bodyPr>
          <a:lstStyle>
            <a:lvl1pPr>
              <a:defRPr/>
            </a:lvl1pPr>
          </a:lstStyle>
          <a:p>
            <a:fld id="{F293A7B1-28CA-4286-9615-AE306BD04ABF}" type="slidenum">
              <a:rPr lang="en-US" altLang="en-US" smtClean="0">
                <a:solidFill>
                  <a:prstClr val="black"/>
                </a:solidFill>
              </a:rPr>
              <a:pPr/>
              <a:t>‹#›</a:t>
            </a:fld>
            <a:endParaRPr lang="en-US" altLang="en-US" smtClean="0">
              <a:solidFill>
                <a:prstClr val="black"/>
              </a:solidFill>
            </a:endParaRPr>
          </a:p>
        </p:txBody>
      </p:sp>
    </p:spTree>
    <p:extLst>
      <p:ext uri="{BB962C8B-B14F-4D97-AF65-F5344CB8AC3E}">
        <p14:creationId xmlns:p14="http://schemas.microsoft.com/office/powerpoint/2010/main" val="2237542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86549" y="612775"/>
            <a:ext cx="957263" cy="457200"/>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8" charset="0"/>
              </a:defRPr>
            </a:lvl1pPr>
          </a:lstStyle>
          <a:p>
            <a:fld id="{0D3859EE-C4EE-4D9C-80D0-C451F0206132}" type="datetimeFigureOut">
              <a:rPr lang="en-US" altLang="en-US" smtClean="0">
                <a:solidFill>
                  <a:prstClr val="black"/>
                </a:solidFill>
              </a:rPr>
              <a:pPr/>
              <a:t>5/19/2015</a:t>
            </a:fld>
            <a:endParaRPr lang="en-US" altLang="en-US" smtClean="0">
              <a:solidFill>
                <a:prstClr val="black"/>
              </a:solidFill>
            </a:endParaRPr>
          </a:p>
        </p:txBody>
      </p:sp>
      <p:sp>
        <p:nvSpPr>
          <p:cNvPr id="5" name="Footer Placeholder 4"/>
          <p:cNvSpPr>
            <a:spLocks noGrp="1"/>
          </p:cNvSpPr>
          <p:nvPr>
            <p:ph type="ftr" sz="quarter" idx="11"/>
          </p:nvPr>
        </p:nvSpPr>
        <p:spPr>
          <a:xfrm>
            <a:off x="5257801" y="612775"/>
            <a:ext cx="1325563" cy="457200"/>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8" charset="0"/>
              </a:defRPr>
            </a:lvl1pPr>
          </a:lstStyle>
          <a:p>
            <a:endParaRPr lang="en-US" altLang="en-US" smtClean="0">
              <a:solidFill>
                <a:prstClr val="black"/>
              </a:solidFill>
            </a:endParaRPr>
          </a:p>
        </p:txBody>
      </p:sp>
      <p:sp>
        <p:nvSpPr>
          <p:cNvPr id="6" name="Slide Number Placeholder 5"/>
          <p:cNvSpPr>
            <a:spLocks noGrp="1"/>
          </p:cNvSpPr>
          <p:nvPr>
            <p:ph type="sldNum" sz="quarter" idx="12"/>
          </p:nvPr>
        </p:nvSpPr>
        <p:spPr>
          <a:xfrm>
            <a:off x="8174039" y="1588"/>
            <a:ext cx="762000" cy="366712"/>
          </a:xfrm>
          <a:prstGeom prst="rect">
            <a:avLst/>
          </a:prstGeom>
        </p:spPr>
        <p:txBody>
          <a:bodyPr vert="horz" wrap="square" lIns="91440" tIns="45720" rIns="91440" bIns="45720" numCol="1" anchor="t" anchorCtr="0" compatLnSpc="1">
            <a:prstTxWarp prst="textNoShape">
              <a:avLst/>
            </a:prstTxWarp>
          </a:bodyPr>
          <a:lstStyle>
            <a:lvl1pPr>
              <a:defRPr/>
            </a:lvl1pPr>
          </a:lstStyle>
          <a:p>
            <a:fld id="{58B8A007-159F-470A-8C22-195267CF8684}" type="slidenum">
              <a:rPr lang="en-US" altLang="en-US" smtClean="0">
                <a:solidFill>
                  <a:prstClr val="black"/>
                </a:solidFill>
              </a:rPr>
              <a:pPr/>
              <a:t>‹#›</a:t>
            </a:fld>
            <a:endParaRPr lang="en-US" altLang="en-US" smtClean="0">
              <a:solidFill>
                <a:prstClr val="black"/>
              </a:solidFill>
            </a:endParaRPr>
          </a:p>
        </p:txBody>
      </p:sp>
    </p:spTree>
    <p:extLst>
      <p:ext uri="{BB962C8B-B14F-4D97-AF65-F5344CB8AC3E}">
        <p14:creationId xmlns:p14="http://schemas.microsoft.com/office/powerpoint/2010/main" val="2253603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970C20-CBD0-48DD-9F39-CD76AC833706}"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3AB080-2102-41FB-8D70-81A4810D30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690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70C20-CBD0-48DD-9F39-CD76AC833706}"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3AB080-2102-41FB-8D70-81A4810D30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3115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970C20-CBD0-48DD-9F39-CD76AC833706}"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3AB080-2102-41FB-8D70-81A4810D30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26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970C20-CBD0-48DD-9F39-CD76AC833706}" type="datetimeFigureOut">
              <a:rPr lang="en-US" smtClean="0">
                <a:solidFill>
                  <a:prstClr val="black">
                    <a:tint val="75000"/>
                  </a:prstClr>
                </a:solidFill>
              </a:rPr>
              <a:pPr/>
              <a:t>5/19/2015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3AB080-2102-41FB-8D70-81A4810D30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52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970C20-CBD0-48DD-9F39-CD76AC833706}" type="datetimeFigureOut">
              <a:rPr lang="en-US" smtClean="0">
                <a:solidFill>
                  <a:prstClr val="black">
                    <a:tint val="75000"/>
                  </a:prstClr>
                </a:solidFill>
              </a:rPr>
              <a:pPr/>
              <a:t>5/19/2015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3AB080-2102-41FB-8D70-81A4810D30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829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970C20-CBD0-48DD-9F39-CD76AC833706}" type="datetimeFigureOut">
              <a:rPr lang="en-US" smtClean="0">
                <a:solidFill>
                  <a:prstClr val="black">
                    <a:tint val="75000"/>
                  </a:prstClr>
                </a:solidFill>
              </a:rPr>
              <a:pPr/>
              <a:t>5/19/2015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3AB080-2102-41FB-8D70-81A4810D30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596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70C20-CBD0-48DD-9F39-CD76AC833706}" type="datetimeFigureOut">
              <a:rPr lang="en-US" smtClean="0">
                <a:solidFill>
                  <a:prstClr val="black">
                    <a:tint val="75000"/>
                  </a:prstClr>
                </a:solidFill>
              </a:rPr>
              <a:pPr/>
              <a:t>5/19/2015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3AB080-2102-41FB-8D70-81A4810D30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009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5599846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60"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970C20-CBD0-48DD-9F39-CD76AC833706}" type="datetimeFigureOut">
              <a:rPr lang="en-US" smtClean="0">
                <a:solidFill>
                  <a:prstClr val="black">
                    <a:tint val="75000"/>
                  </a:prstClr>
                </a:solidFill>
              </a:rPr>
              <a:pPr/>
              <a:t>5/19/2015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3AB080-2102-41FB-8D70-81A4810D30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2684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970C20-CBD0-48DD-9F39-CD76AC833706}" type="datetimeFigureOut">
              <a:rPr lang="en-US" smtClean="0">
                <a:solidFill>
                  <a:prstClr val="black">
                    <a:tint val="75000"/>
                  </a:prstClr>
                </a:solidFill>
              </a:rPr>
              <a:pPr/>
              <a:t>5/19/2015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3AB080-2102-41FB-8D70-81A4810D30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505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70C20-CBD0-48DD-9F39-CD76AC833706}"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3AB080-2102-41FB-8D70-81A4810D30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573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70C20-CBD0-48DD-9F39-CD76AC833706}"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3AB080-2102-41FB-8D70-81A4810D30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6424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9000">
              <a:schemeClr val="bg1"/>
            </a:gs>
            <a:gs pos="0">
              <a:srgbClr val="FDCD77">
                <a:alpha val="49804"/>
              </a:srgb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4547239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6940090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9052091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109477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204789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70000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344057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82271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7117410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579294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44650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AAA6A3EF-00E2-47A6-9F90-02F9F0341826}"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a:xfrm>
            <a:off x="0" y="4191000"/>
            <a:ext cx="9144000" cy="1371600"/>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592BA85D-A29E-4836-BBD3-FC1C2781C7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052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00393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594951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52677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9826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00116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2000">
              <a:schemeClr val="bg1"/>
            </a:gs>
            <a:gs pos="0">
              <a:srgbClr val="FEE7BE">
                <a:alpha val="49804"/>
              </a:srgbClr>
            </a:gs>
          </a:gsLst>
          <a:lin ang="8100000" scaled="1"/>
          <a:tileRect/>
        </a:gradFill>
        <a:effectLst/>
      </p:bgPr>
    </p:bg>
    <p:spTree>
      <p:nvGrpSpPr>
        <p:cNvPr id="1" name=""/>
        <p:cNvGrpSpPr/>
        <p:nvPr/>
      </p:nvGrpSpPr>
      <p:grpSpPr>
        <a:xfrm>
          <a:off x="0" y="0"/>
          <a:ext cx="0" cy="0"/>
          <a:chOff x="0" y="0"/>
          <a:chExt cx="0" cy="0"/>
        </a:xfrm>
      </p:grpSpPr>
      <p:grpSp>
        <p:nvGrpSpPr>
          <p:cNvPr id="12" name="Group 11"/>
          <p:cNvGrpSpPr/>
          <p:nvPr/>
        </p:nvGrpSpPr>
        <p:grpSpPr>
          <a:xfrm>
            <a:off x="7628627" y="24444"/>
            <a:ext cx="1493808" cy="762000"/>
            <a:chOff x="7628626" y="24444"/>
            <a:chExt cx="1493808" cy="762000"/>
          </a:xfrm>
        </p:grpSpPr>
        <p:cxnSp>
          <p:nvCxnSpPr>
            <p:cNvPr id="9" name="Straight Connector 8"/>
            <p:cNvCxnSpPr/>
            <p:nvPr userDrawn="1"/>
          </p:nvCxnSpPr>
          <p:spPr>
            <a:xfrm>
              <a:off x="8941278" y="24444"/>
              <a:ext cx="0" cy="762000"/>
            </a:xfrm>
            <a:prstGeom prst="line">
              <a:avLst/>
            </a:prstGeom>
            <a:ln w="12700">
              <a:solidFill>
                <a:srgbClr val="FBAA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28626" y="254478"/>
              <a:ext cx="1493808" cy="0"/>
            </a:xfrm>
            <a:prstGeom prst="line">
              <a:avLst/>
            </a:prstGeom>
            <a:ln w="12700">
              <a:solidFill>
                <a:srgbClr val="E31837"/>
              </a:solidFill>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065776"/>
            <a:ext cx="9144000" cy="1792224"/>
          </a:xfrm>
          <a:prstGeom prst="rect">
            <a:avLst/>
          </a:prstGeom>
        </p:spPr>
      </p:pic>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itchFamily="34" charset="0"/>
                <a:cs typeface="Verdana" pitchFamily="34" charset="0"/>
              </a:defRPr>
            </a:lvl1pPr>
          </a:lstStyle>
          <a:p>
            <a:fld id="{AAA6A3EF-00E2-47A6-9F90-02F9F0341826}" type="datetimeFigureOut">
              <a:rPr lang="en-US" smtClean="0"/>
              <a:t>5/19/2015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ea typeface="Verdana" pitchFamily="34" charset="0"/>
                <a:cs typeface="Verdana" pitchFamily="34" charset="0"/>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ea typeface="Verdana" pitchFamily="34" charset="0"/>
                <a:cs typeface="Verdana" pitchFamily="34" charset="0"/>
              </a:defRPr>
            </a:lvl1pPr>
          </a:lstStyle>
          <a:p>
            <a:fld id="{592BA85D-A29E-4836-BBD3-FC1C2781C791}" type="slidenum">
              <a:rPr lang="en-US" smtClean="0"/>
              <a:t>‹#›</a:t>
            </a:fld>
            <a:endParaRPr lang="en-US"/>
          </a:p>
        </p:txBody>
      </p:sp>
      <p:sp>
        <p:nvSpPr>
          <p:cNvPr id="10" name="TextBox 9"/>
          <p:cNvSpPr txBox="1"/>
          <p:nvPr userDrawn="1"/>
        </p:nvSpPr>
        <p:spPr>
          <a:xfrm>
            <a:off x="6712428" y="44929"/>
            <a:ext cx="2209800" cy="169277"/>
          </a:xfrm>
          <a:prstGeom prst="rect">
            <a:avLst/>
          </a:prstGeom>
          <a:noFill/>
          <a:ln>
            <a:noFill/>
          </a:ln>
        </p:spPr>
        <p:txBody>
          <a:bodyPr wrap="square" tIns="0" rIns="0" bIns="0" rtlCol="0" anchor="t" anchorCtr="0">
            <a:spAutoFit/>
          </a:bodyPr>
          <a:lstStyle/>
          <a:p>
            <a:pPr algn="r"/>
            <a:r>
              <a:rPr lang="en-US" sz="1100" i="0" dirty="0" smtClean="0">
                <a:solidFill>
                  <a:srgbClr val="E31837"/>
                </a:solidFill>
                <a:latin typeface="Microsoft Sans Serif" pitchFamily="34" charset="0"/>
                <a:ea typeface="Verdana" pitchFamily="34" charset="0"/>
                <a:cs typeface="Microsoft Sans Serif" pitchFamily="34" charset="0"/>
              </a:rPr>
              <a:t>Planning.Maryland.gov</a:t>
            </a:r>
            <a:endParaRPr lang="en-US" sz="1100" i="0" dirty="0">
              <a:solidFill>
                <a:srgbClr val="E31837"/>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3226963982"/>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Lst>
  <p:timing>
    <p:tnLst>
      <p:par>
        <p:cTn id="1" dur="indefinite" restart="never" nodeType="tmRoot"/>
      </p:par>
    </p:tnLst>
  </p:timing>
  <p:txStyles>
    <p:title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p:titleStyle>
    <p:bodyStyle>
      <a:lvl1pPr marL="233363" indent="-233363" algn="l" defTabSz="914400" rtl="0" eaLnBrk="1" latinLnBrk="0" hangingPunct="1">
        <a:spcBef>
          <a:spcPts val="0"/>
        </a:spcBef>
        <a:spcAft>
          <a:spcPts val="600"/>
        </a:spcAft>
        <a:buClr>
          <a:srgbClr val="FBAA1B"/>
        </a:buClr>
        <a:buFont typeface="Arial" pitchFamily="34" charset="0"/>
        <a:buChar char="•"/>
        <a:defRPr sz="3200" kern="1200">
          <a:solidFill>
            <a:schemeClr val="tx1"/>
          </a:solidFill>
          <a:latin typeface="Microsoft Sans Serif" pitchFamily="34" charset="0"/>
          <a:ea typeface="Verdana" pitchFamily="34" charset="0"/>
          <a:cs typeface="Microsoft Sans Serif" pitchFamily="34" charset="0"/>
        </a:defRPr>
      </a:lvl1pPr>
      <a:lvl2pPr marL="569913" indent="-223838" algn="l" defTabSz="914400" rtl="0" eaLnBrk="1" latinLnBrk="0" hangingPunct="1">
        <a:spcBef>
          <a:spcPts val="0"/>
        </a:spcBef>
        <a:spcAft>
          <a:spcPts val="600"/>
        </a:spcAft>
        <a:buClr>
          <a:srgbClr val="FBAA1B"/>
        </a:buClr>
        <a:buFont typeface="Wingdings" pitchFamily="2" charset="2"/>
        <a:buChar char="§"/>
        <a:defRPr sz="2800" kern="1200">
          <a:solidFill>
            <a:schemeClr val="tx1"/>
          </a:solidFill>
          <a:latin typeface="Microsoft Sans Serif" pitchFamily="34" charset="0"/>
          <a:ea typeface="Verdana" pitchFamily="34" charset="0"/>
          <a:cs typeface="Microsoft Sans Serif" pitchFamily="34" charset="0"/>
        </a:defRPr>
      </a:lvl2pPr>
      <a:lvl3pPr marL="857250" indent="-228600" algn="l" defTabSz="914400" rtl="0" eaLnBrk="1" latinLnBrk="0" hangingPunct="1">
        <a:spcBef>
          <a:spcPts val="0"/>
        </a:spcBef>
        <a:spcAft>
          <a:spcPts val="600"/>
        </a:spcAft>
        <a:buClr>
          <a:srgbClr val="FBAA1B"/>
        </a:buClr>
        <a:buFont typeface="Wingdings" pitchFamily="2" charset="2"/>
        <a:buChar char="§"/>
        <a:defRPr sz="2400" kern="1200">
          <a:solidFill>
            <a:schemeClr val="tx1"/>
          </a:solidFill>
          <a:latin typeface="Microsoft Sans Serif" pitchFamily="34" charset="0"/>
          <a:ea typeface="Verdana" pitchFamily="34" charset="0"/>
          <a:cs typeface="Microsoft Sans Serif" pitchFamily="34" charset="0"/>
        </a:defRPr>
      </a:lvl3pPr>
      <a:lvl4pPr marL="1090613" indent="-228600" algn="l" defTabSz="914400" rtl="0" eaLnBrk="1" latinLnBrk="0" hangingPunct="1">
        <a:spcBef>
          <a:spcPts val="0"/>
        </a:spcBef>
        <a:spcAft>
          <a:spcPts val="600"/>
        </a:spcAft>
        <a:buClr>
          <a:srgbClr val="FBAA1B"/>
        </a:buClr>
        <a:buFont typeface="Wingdings" pitchFamily="2" charset="2"/>
        <a:buChar char="§"/>
        <a:tabLst/>
        <a:defRPr sz="2000" i="1" kern="1200">
          <a:solidFill>
            <a:schemeClr val="tx1"/>
          </a:solidFill>
          <a:latin typeface="Microsoft Sans Serif" pitchFamily="34" charset="0"/>
          <a:ea typeface="Verdana" pitchFamily="34" charset="0"/>
          <a:cs typeface="Microsoft Sans Serif" pitchFamily="34" charset="0"/>
        </a:defRPr>
      </a:lvl4pPr>
      <a:lvl5pPr marL="1314450" indent="-228600" algn="l" defTabSz="914400" rtl="0" eaLnBrk="1" latinLnBrk="0" hangingPunct="1">
        <a:spcBef>
          <a:spcPts val="0"/>
        </a:spcBef>
        <a:spcAft>
          <a:spcPts val="600"/>
        </a:spcAft>
        <a:buClr>
          <a:srgbClr val="FBAA1B"/>
        </a:buClr>
        <a:buFont typeface="Wingdings" pitchFamily="2" charset="2"/>
        <a:buChar char="§"/>
        <a:defRPr sz="2000" i="1" kern="1200">
          <a:solidFill>
            <a:schemeClr val="tx1"/>
          </a:solidFill>
          <a:latin typeface="Microsoft Sans Serif" pitchFamily="34" charset="0"/>
          <a:ea typeface="Verdana" pitchFamily="34" charset="0"/>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28"/>
          <p:cNvSpPr/>
          <p:nvPr/>
        </p:nvSpPr>
        <p:spPr>
          <a:xfrm>
            <a:off x="0" y="0"/>
            <a:ext cx="9144000" cy="311150"/>
          </a:xfrm>
          <a:prstGeom prst="rect">
            <a:avLst/>
          </a:prstGeom>
          <a:gradFill>
            <a:gsLst>
              <a:gs pos="50000">
                <a:srgbClr val="22232F"/>
              </a:gs>
              <a:gs pos="100000">
                <a:srgbClr val="404357"/>
              </a:gs>
            </a:gsLst>
            <a:lin ang="16200000" scaled="0"/>
          </a:gra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mtClean="0">
              <a:solidFill>
                <a:srgbClr val="FFFFFF"/>
              </a:solidFill>
              <a:latin typeface="Constantia" pitchFamily="18" charset="0"/>
            </a:endParaRPr>
          </a:p>
        </p:txBody>
      </p:sp>
      <p:sp>
        <p:nvSpPr>
          <p:cNvPr id="30" name="Rectangle 29"/>
          <p:cNvSpPr/>
          <p:nvPr/>
        </p:nvSpPr>
        <p:spPr>
          <a:xfrm>
            <a:off x="0" y="307984"/>
            <a:ext cx="9144000" cy="92075"/>
          </a:xfrm>
          <a:prstGeom prst="rect">
            <a:avLst/>
          </a:prstGeom>
          <a:gradFill>
            <a:gsLst>
              <a:gs pos="50000">
                <a:srgbClr val="438086"/>
              </a:gs>
              <a:gs pos="100000">
                <a:srgbClr val="386B70"/>
              </a:gs>
            </a:gsLst>
            <a:lin ang="16200000" scaled="0"/>
          </a:gra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mtClean="0">
              <a:solidFill>
                <a:srgbClr val="FFFFFF"/>
              </a:solidFill>
              <a:latin typeface="Constantia" pitchFamily="18" charset="0"/>
            </a:endParaRPr>
          </a:p>
        </p:txBody>
      </p:sp>
      <p:sp useBgFill="1">
        <p:nvSpPr>
          <p:cNvPr id="33" name="Rounded Rectangle 32"/>
          <p:cNvSpPr/>
          <p:nvPr/>
        </p:nvSpPr>
        <p:spPr bwMode="white">
          <a:xfrm>
            <a:off x="5407025" y="496889"/>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mtClean="0">
              <a:solidFill>
                <a:srgbClr val="FFFFFF"/>
              </a:solidFill>
              <a:latin typeface="Constantia" pitchFamily="18" charset="0"/>
            </a:endParaRPr>
          </a:p>
        </p:txBody>
      </p:sp>
      <p:sp>
        <p:nvSpPr>
          <p:cNvPr id="1029" name="Title Placeholder 21"/>
          <p:cNvSpPr>
            <a:spLocks noGrp="1"/>
          </p:cNvSpPr>
          <p:nvPr>
            <p:ph type="title"/>
          </p:nvPr>
        </p:nvSpPr>
        <p:spPr bwMode="auto">
          <a:xfrm>
            <a:off x="457200" y="549275"/>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Text Placeholder 12"/>
          <p:cNvSpPr>
            <a:spLocks noGrp="1"/>
          </p:cNvSpPr>
          <p:nvPr>
            <p:ph type="body" idx="1"/>
          </p:nvPr>
        </p:nvSpPr>
        <p:spPr bwMode="auto">
          <a:xfrm>
            <a:off x="457200" y="164623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948998641"/>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onstantia" pitchFamily="18" charset="0"/>
        </a:defRPr>
      </a:lvl2pPr>
      <a:lvl3pPr algn="l" rtl="0" eaLnBrk="0" fontAlgn="base" hangingPunct="0">
        <a:spcBef>
          <a:spcPct val="0"/>
        </a:spcBef>
        <a:spcAft>
          <a:spcPct val="0"/>
        </a:spcAft>
        <a:defRPr sz="4000">
          <a:solidFill>
            <a:schemeClr val="tx2"/>
          </a:solidFill>
          <a:latin typeface="Constantia" pitchFamily="18" charset="0"/>
        </a:defRPr>
      </a:lvl3pPr>
      <a:lvl4pPr algn="l" rtl="0" eaLnBrk="0" fontAlgn="base" hangingPunct="0">
        <a:spcBef>
          <a:spcPct val="0"/>
        </a:spcBef>
        <a:spcAft>
          <a:spcPct val="0"/>
        </a:spcAft>
        <a:defRPr sz="4000">
          <a:solidFill>
            <a:schemeClr val="tx2"/>
          </a:solidFill>
          <a:latin typeface="Constantia" pitchFamily="18" charset="0"/>
        </a:defRPr>
      </a:lvl4pPr>
      <a:lvl5pPr algn="l" rtl="0" eaLnBrk="0" fontAlgn="base" hangingPunct="0">
        <a:spcBef>
          <a:spcPct val="0"/>
        </a:spcBef>
        <a:spcAft>
          <a:spcPct val="0"/>
        </a:spcAft>
        <a:defRPr sz="4000">
          <a:solidFill>
            <a:schemeClr val="tx2"/>
          </a:solidFill>
          <a:latin typeface="Constantia" pitchFamily="18" charset="0"/>
        </a:defRPr>
      </a:lvl5pPr>
      <a:lvl6pPr marL="457200" algn="l" rtl="0" fontAlgn="base">
        <a:spcBef>
          <a:spcPct val="0"/>
        </a:spcBef>
        <a:spcAft>
          <a:spcPct val="0"/>
        </a:spcAft>
        <a:defRPr sz="4000">
          <a:solidFill>
            <a:schemeClr val="tx2"/>
          </a:solidFill>
          <a:latin typeface="Constantia" pitchFamily="18" charset="0"/>
        </a:defRPr>
      </a:lvl6pPr>
      <a:lvl7pPr marL="914400" algn="l" rtl="0" fontAlgn="base">
        <a:spcBef>
          <a:spcPct val="0"/>
        </a:spcBef>
        <a:spcAft>
          <a:spcPct val="0"/>
        </a:spcAft>
        <a:defRPr sz="4000">
          <a:solidFill>
            <a:schemeClr val="tx2"/>
          </a:solidFill>
          <a:latin typeface="Constantia" pitchFamily="18" charset="0"/>
        </a:defRPr>
      </a:lvl7pPr>
      <a:lvl8pPr marL="1371600" algn="l" rtl="0" fontAlgn="base">
        <a:spcBef>
          <a:spcPct val="0"/>
        </a:spcBef>
        <a:spcAft>
          <a:spcPct val="0"/>
        </a:spcAft>
        <a:defRPr sz="4000">
          <a:solidFill>
            <a:schemeClr val="tx2"/>
          </a:solidFill>
          <a:latin typeface="Constantia" pitchFamily="18" charset="0"/>
        </a:defRPr>
      </a:lvl8pPr>
      <a:lvl9pPr marL="1828800" algn="l" rtl="0" fontAlgn="base">
        <a:spcBef>
          <a:spcPct val="0"/>
        </a:spcBef>
        <a:spcAft>
          <a:spcPct val="0"/>
        </a:spcAft>
        <a:defRPr sz="4000">
          <a:solidFill>
            <a:schemeClr val="tx2"/>
          </a:solidFill>
          <a:latin typeface="Constantia" pitchFamily="18"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B970C20-CBD0-48DD-9F39-CD76AC833706}" type="datetimeFigureOut">
              <a:rPr lang="en-US" smtClean="0">
                <a:solidFill>
                  <a:prstClr val="black">
                    <a:tint val="75000"/>
                  </a:prstClr>
                </a:solidFill>
                <a:latin typeface="Calibri"/>
              </a:rPr>
              <a:pPr fontAlgn="auto">
                <a:spcBef>
                  <a:spcPts val="0"/>
                </a:spcBef>
                <a:spcAft>
                  <a:spcPts val="0"/>
                </a:spcAft>
              </a:pPr>
              <a:t>5/19/2015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63AB080-2102-41FB-8D70-81A4810D30A9}"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28844483"/>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2000">
              <a:schemeClr val="bg1"/>
            </a:gs>
            <a:gs pos="0">
              <a:srgbClr val="FEE7BE">
                <a:alpha val="49804"/>
              </a:srgbClr>
            </a:gs>
          </a:gsLst>
          <a:lin ang="8100000" scaled="1"/>
          <a:tileRect/>
        </a:gradFill>
        <a:effectLst/>
      </p:bgPr>
    </p:bg>
    <p:spTree>
      <p:nvGrpSpPr>
        <p:cNvPr id="1" name=""/>
        <p:cNvGrpSpPr/>
        <p:nvPr/>
      </p:nvGrpSpPr>
      <p:grpSpPr>
        <a:xfrm>
          <a:off x="0" y="0"/>
          <a:ext cx="0" cy="0"/>
          <a:chOff x="0" y="0"/>
          <a:chExt cx="0" cy="0"/>
        </a:xfrm>
      </p:grpSpPr>
      <p:grpSp>
        <p:nvGrpSpPr>
          <p:cNvPr id="12" name="Group 11"/>
          <p:cNvGrpSpPr/>
          <p:nvPr/>
        </p:nvGrpSpPr>
        <p:grpSpPr>
          <a:xfrm>
            <a:off x="7628627" y="24444"/>
            <a:ext cx="1493808" cy="762000"/>
            <a:chOff x="7628626" y="24444"/>
            <a:chExt cx="1493808" cy="762000"/>
          </a:xfrm>
        </p:grpSpPr>
        <p:cxnSp>
          <p:nvCxnSpPr>
            <p:cNvPr id="9" name="Straight Connector 8"/>
            <p:cNvCxnSpPr/>
            <p:nvPr userDrawn="1"/>
          </p:nvCxnSpPr>
          <p:spPr>
            <a:xfrm>
              <a:off x="8941278" y="24444"/>
              <a:ext cx="0" cy="762000"/>
            </a:xfrm>
            <a:prstGeom prst="line">
              <a:avLst/>
            </a:prstGeom>
            <a:ln w="12700">
              <a:solidFill>
                <a:srgbClr val="FBAA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28626" y="254478"/>
              <a:ext cx="1493808" cy="0"/>
            </a:xfrm>
            <a:prstGeom prst="line">
              <a:avLst/>
            </a:prstGeom>
            <a:ln w="12700">
              <a:solidFill>
                <a:srgbClr val="E31837"/>
              </a:solidFill>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065776"/>
            <a:ext cx="9144000" cy="1792224"/>
          </a:xfrm>
          <a:prstGeom prst="rect">
            <a:avLst/>
          </a:prstGeom>
        </p:spPr>
      </p:pic>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itchFamily="34" charset="0"/>
                <a:cs typeface="Verdana" pitchFamily="34" charset="0"/>
              </a:defRPr>
            </a:lvl1pPr>
          </a:lstStyle>
          <a:p>
            <a:fld id="{AAA6A3EF-00E2-47A6-9F90-02F9F0341826}"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ea typeface="Verdana" pitchFamily="34" charset="0"/>
                <a:cs typeface="Verdana" pitchFamily="34" charset="0"/>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ea typeface="Verdana" pitchFamily="34" charset="0"/>
                <a:cs typeface="Verdana" pitchFamily="34" charset="0"/>
              </a:defRPr>
            </a:lvl1pPr>
          </a:lstStyle>
          <a:p>
            <a:fld id="{592BA85D-A29E-4836-BBD3-FC1C2781C791}" type="slidenum">
              <a:rPr lang="en-US" smtClean="0">
                <a:solidFill>
                  <a:prstClr val="black">
                    <a:tint val="75000"/>
                  </a:prstClr>
                </a:solidFill>
              </a:rPr>
              <a:pPr/>
              <a:t>‹#›</a:t>
            </a:fld>
            <a:endParaRPr lang="en-US">
              <a:solidFill>
                <a:prstClr val="black">
                  <a:tint val="75000"/>
                </a:prstClr>
              </a:solidFill>
            </a:endParaRPr>
          </a:p>
        </p:txBody>
      </p:sp>
      <p:sp>
        <p:nvSpPr>
          <p:cNvPr id="10" name="TextBox 9"/>
          <p:cNvSpPr txBox="1"/>
          <p:nvPr userDrawn="1"/>
        </p:nvSpPr>
        <p:spPr>
          <a:xfrm>
            <a:off x="6712428" y="44929"/>
            <a:ext cx="2209800" cy="169277"/>
          </a:xfrm>
          <a:prstGeom prst="rect">
            <a:avLst/>
          </a:prstGeom>
          <a:noFill/>
          <a:ln>
            <a:noFill/>
          </a:ln>
        </p:spPr>
        <p:txBody>
          <a:bodyPr wrap="square" tIns="0" rIns="0" bIns="0" rtlCol="0" anchor="t" anchorCtr="0">
            <a:spAutoFit/>
          </a:bodyPr>
          <a:lstStyle/>
          <a:p>
            <a:pPr algn="r"/>
            <a:r>
              <a:rPr lang="en-US" sz="1100" dirty="0" smtClean="0">
                <a:solidFill>
                  <a:srgbClr val="E31837"/>
                </a:solidFill>
                <a:latin typeface="Microsoft Sans Serif" pitchFamily="34" charset="0"/>
                <a:ea typeface="Verdana" pitchFamily="34" charset="0"/>
                <a:cs typeface="Microsoft Sans Serif" pitchFamily="34" charset="0"/>
              </a:rPr>
              <a:t>Planning.Maryland.gov</a:t>
            </a:r>
            <a:endParaRPr lang="en-US" sz="1100" dirty="0">
              <a:solidFill>
                <a:srgbClr val="E31837"/>
              </a:solidFill>
              <a:latin typeface="Microsoft Sans Serif" pitchFamily="34" charset="0"/>
              <a:ea typeface="Verdana" pitchFamily="34" charset="0"/>
              <a:cs typeface="Microsoft Sans Serif" pitchFamily="34" charset="0"/>
            </a:endParaRPr>
          </a:p>
        </p:txBody>
      </p:sp>
    </p:spTree>
    <p:extLst>
      <p:ext uri="{BB962C8B-B14F-4D97-AF65-F5344CB8AC3E}">
        <p14:creationId xmlns:p14="http://schemas.microsoft.com/office/powerpoint/2010/main" val="1834403625"/>
      </p:ext>
    </p:extLst>
  </p:cSld>
  <p:clrMap bg1="lt1" tx1="dk1" bg2="lt2" tx2="dk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Lst>
  <p:timing>
    <p:tnLst>
      <p:par>
        <p:cTn id="1" dur="indefinite" restart="never" nodeType="tmRoot"/>
      </p:par>
    </p:tnLst>
  </p:timing>
  <p:txStyles>
    <p:title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p:titleStyle>
    <p:bodyStyle>
      <a:lvl1pPr marL="233363" indent="-233363" algn="l" defTabSz="914400" rtl="0" eaLnBrk="1" latinLnBrk="0" hangingPunct="1">
        <a:spcBef>
          <a:spcPts val="0"/>
        </a:spcBef>
        <a:spcAft>
          <a:spcPts val="600"/>
        </a:spcAft>
        <a:buClr>
          <a:srgbClr val="FBAA1B"/>
        </a:buClr>
        <a:buFont typeface="Arial" pitchFamily="34" charset="0"/>
        <a:buChar char="•"/>
        <a:defRPr sz="3200" kern="1200">
          <a:solidFill>
            <a:schemeClr val="tx1"/>
          </a:solidFill>
          <a:latin typeface="Microsoft Sans Serif" pitchFamily="34" charset="0"/>
          <a:ea typeface="Verdana" pitchFamily="34" charset="0"/>
          <a:cs typeface="Microsoft Sans Serif" pitchFamily="34" charset="0"/>
        </a:defRPr>
      </a:lvl1pPr>
      <a:lvl2pPr marL="569913" indent="-223838" algn="l" defTabSz="914400" rtl="0" eaLnBrk="1" latinLnBrk="0" hangingPunct="1">
        <a:spcBef>
          <a:spcPts val="0"/>
        </a:spcBef>
        <a:spcAft>
          <a:spcPts val="600"/>
        </a:spcAft>
        <a:buClr>
          <a:srgbClr val="FBAA1B"/>
        </a:buClr>
        <a:buFont typeface="Wingdings" pitchFamily="2" charset="2"/>
        <a:buChar char="§"/>
        <a:defRPr sz="2800" kern="1200">
          <a:solidFill>
            <a:schemeClr val="tx1"/>
          </a:solidFill>
          <a:latin typeface="Microsoft Sans Serif" pitchFamily="34" charset="0"/>
          <a:ea typeface="Verdana" pitchFamily="34" charset="0"/>
          <a:cs typeface="Microsoft Sans Serif" pitchFamily="34" charset="0"/>
        </a:defRPr>
      </a:lvl2pPr>
      <a:lvl3pPr marL="857250" indent="-228600" algn="l" defTabSz="914400" rtl="0" eaLnBrk="1" latinLnBrk="0" hangingPunct="1">
        <a:spcBef>
          <a:spcPts val="0"/>
        </a:spcBef>
        <a:spcAft>
          <a:spcPts val="600"/>
        </a:spcAft>
        <a:buClr>
          <a:srgbClr val="FBAA1B"/>
        </a:buClr>
        <a:buFont typeface="Wingdings" pitchFamily="2" charset="2"/>
        <a:buChar char="§"/>
        <a:defRPr sz="2400" kern="1200">
          <a:solidFill>
            <a:schemeClr val="tx1"/>
          </a:solidFill>
          <a:latin typeface="Microsoft Sans Serif" pitchFamily="34" charset="0"/>
          <a:ea typeface="Verdana" pitchFamily="34" charset="0"/>
          <a:cs typeface="Microsoft Sans Serif" pitchFamily="34" charset="0"/>
        </a:defRPr>
      </a:lvl3pPr>
      <a:lvl4pPr marL="1090613" indent="-228600" algn="l" defTabSz="914400" rtl="0" eaLnBrk="1" latinLnBrk="0" hangingPunct="1">
        <a:spcBef>
          <a:spcPts val="0"/>
        </a:spcBef>
        <a:spcAft>
          <a:spcPts val="600"/>
        </a:spcAft>
        <a:buClr>
          <a:srgbClr val="FBAA1B"/>
        </a:buClr>
        <a:buFont typeface="Wingdings" pitchFamily="2" charset="2"/>
        <a:buChar char="§"/>
        <a:tabLst/>
        <a:defRPr sz="2000" i="1" kern="1200">
          <a:solidFill>
            <a:schemeClr val="tx1"/>
          </a:solidFill>
          <a:latin typeface="Microsoft Sans Serif" pitchFamily="34" charset="0"/>
          <a:ea typeface="Verdana" pitchFamily="34" charset="0"/>
          <a:cs typeface="Microsoft Sans Serif" pitchFamily="34" charset="0"/>
        </a:defRPr>
      </a:lvl4pPr>
      <a:lvl5pPr marL="1314450" indent="-228600" algn="l" defTabSz="914400" rtl="0" eaLnBrk="1" latinLnBrk="0" hangingPunct="1">
        <a:spcBef>
          <a:spcPts val="0"/>
        </a:spcBef>
        <a:spcAft>
          <a:spcPts val="600"/>
        </a:spcAft>
        <a:buClr>
          <a:srgbClr val="FBAA1B"/>
        </a:buClr>
        <a:buFont typeface="Wingdings" pitchFamily="2" charset="2"/>
        <a:buChar char="§"/>
        <a:defRPr sz="2000" i="1" kern="1200">
          <a:solidFill>
            <a:schemeClr val="tx1"/>
          </a:solidFill>
          <a:latin typeface="Microsoft Sans Serif" pitchFamily="34" charset="0"/>
          <a:ea typeface="Verdana" pitchFamily="34" charset="0"/>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1905001"/>
            <a:ext cx="8153400" cy="2670175"/>
          </a:xfrm>
        </p:spPr>
        <p:txBody>
          <a:bodyPr rtlCol="0">
            <a:normAutofit fontScale="90000"/>
          </a:bodyPr>
          <a:lstStyle/>
          <a:p>
            <a:r>
              <a:rPr lang="en-US" b="1" dirty="0" smtClean="0">
                <a:solidFill>
                  <a:schemeClr val="accent3">
                    <a:lumMod val="50000"/>
                  </a:schemeClr>
                </a:solidFill>
              </a:rPr>
              <a:t/>
            </a:r>
            <a:br>
              <a:rPr lang="en-US" b="1" dirty="0" smtClean="0">
                <a:solidFill>
                  <a:schemeClr val="accent3">
                    <a:lumMod val="50000"/>
                  </a:schemeClr>
                </a:solidFill>
              </a:rPr>
            </a:br>
            <a:r>
              <a:rPr lang="en-US" b="1" dirty="0" smtClean="0">
                <a:solidFill>
                  <a:schemeClr val="accent3">
                    <a:lumMod val="50000"/>
                  </a:schemeClr>
                </a:solidFill>
              </a:rPr>
              <a:t>Supporting </a:t>
            </a:r>
            <a:r>
              <a:rPr lang="en-US" b="1" dirty="0">
                <a:solidFill>
                  <a:schemeClr val="accent3">
                    <a:lumMod val="50000"/>
                  </a:schemeClr>
                </a:solidFill>
              </a:rPr>
              <a:t>Sustainable Growth and Conservation with </a:t>
            </a:r>
            <a:br>
              <a:rPr lang="en-US" b="1" dirty="0">
                <a:solidFill>
                  <a:schemeClr val="accent3">
                    <a:lumMod val="50000"/>
                  </a:schemeClr>
                </a:solidFill>
              </a:rPr>
            </a:br>
            <a:r>
              <a:rPr lang="en-US" b="1" dirty="0">
                <a:solidFill>
                  <a:schemeClr val="accent3">
                    <a:lumMod val="50000"/>
                  </a:schemeClr>
                </a:solidFill>
              </a:rPr>
              <a:t>Four Step </a:t>
            </a:r>
            <a:r>
              <a:rPr lang="en-US" b="1" dirty="0" smtClean="0">
                <a:solidFill>
                  <a:schemeClr val="accent3">
                    <a:lumMod val="50000"/>
                  </a:schemeClr>
                </a:solidFill>
              </a:rPr>
              <a:t>Transportation Models</a:t>
            </a:r>
            <a:r>
              <a:rPr lang="en-US" b="1" dirty="0">
                <a:solidFill>
                  <a:schemeClr val="accent3">
                    <a:lumMod val="50000"/>
                  </a:schemeClr>
                </a:solidFill>
              </a:rPr>
              <a:t/>
            </a:r>
            <a:br>
              <a:rPr lang="en-US" b="1" dirty="0">
                <a:solidFill>
                  <a:schemeClr val="accent3">
                    <a:lumMod val="50000"/>
                  </a:schemeClr>
                </a:solidFill>
              </a:rPr>
            </a:br>
            <a:r>
              <a:rPr lang="en-US" b="1" dirty="0" smtClean="0">
                <a:solidFill>
                  <a:schemeClr val="accent3">
                    <a:lumMod val="50000"/>
                  </a:schemeClr>
                </a:solidFill>
              </a:rPr>
              <a:t/>
            </a:r>
            <a:br>
              <a:rPr lang="en-US" b="1" dirty="0" smtClean="0">
                <a:solidFill>
                  <a:schemeClr val="accent3">
                    <a:lumMod val="50000"/>
                  </a:schemeClr>
                </a:solidFill>
              </a:rPr>
            </a:br>
            <a:r>
              <a:rPr lang="en-US" sz="1800" dirty="0" smtClean="0">
                <a:solidFill>
                  <a:srgbClr val="4F6228"/>
                </a:solidFill>
                <a:effectLst/>
              </a:rPr>
              <a:t>Ken </a:t>
            </a:r>
            <a:r>
              <a:rPr lang="en-US" sz="1800" dirty="0">
                <a:solidFill>
                  <a:srgbClr val="4F6228"/>
                </a:solidFill>
                <a:effectLst/>
              </a:rPr>
              <a:t>Choi, Maryland Department of Planning </a:t>
            </a:r>
            <a:br>
              <a:rPr lang="en-US" sz="1800" dirty="0">
                <a:solidFill>
                  <a:srgbClr val="4F6228"/>
                </a:solidFill>
                <a:effectLst/>
              </a:rPr>
            </a:br>
            <a:r>
              <a:rPr lang="en-US" sz="1800" dirty="0">
                <a:solidFill>
                  <a:srgbClr val="4F6228"/>
                </a:solidFill>
                <a:effectLst/>
              </a:rPr>
              <a:t>Joe Tassone, Maryland Department of Planning</a:t>
            </a:r>
            <a:br>
              <a:rPr lang="en-US" sz="1800" dirty="0">
                <a:solidFill>
                  <a:srgbClr val="4F6228"/>
                </a:solidFill>
                <a:effectLst/>
              </a:rPr>
            </a:br>
            <a:r>
              <a:rPr lang="en-US" sz="1800" dirty="0">
                <a:solidFill>
                  <a:srgbClr val="4F6228"/>
                </a:solidFill>
                <a:effectLst/>
              </a:rPr>
              <a:t>Mark </a:t>
            </a:r>
            <a:r>
              <a:rPr lang="en-US" sz="1800" dirty="0" err="1">
                <a:solidFill>
                  <a:srgbClr val="4F6228"/>
                </a:solidFill>
                <a:effectLst/>
              </a:rPr>
              <a:t>Radovic</a:t>
            </a:r>
            <a:r>
              <a:rPr lang="en-US" sz="1800" dirty="0">
                <a:solidFill>
                  <a:srgbClr val="4F6228"/>
                </a:solidFill>
                <a:effectLst/>
              </a:rPr>
              <a:t>, Gannett Fleming, Inc.</a:t>
            </a:r>
            <a:br>
              <a:rPr lang="en-US" sz="1800" dirty="0">
                <a:solidFill>
                  <a:srgbClr val="4F6228"/>
                </a:solidFill>
                <a:effectLst/>
              </a:rPr>
            </a:br>
            <a:r>
              <a:rPr lang="en-US" sz="1800" dirty="0" err="1">
                <a:solidFill>
                  <a:srgbClr val="4F6228"/>
                </a:solidFill>
                <a:effectLst/>
              </a:rPr>
              <a:t>Subrat</a:t>
            </a:r>
            <a:r>
              <a:rPr lang="en-US" sz="1800" dirty="0">
                <a:solidFill>
                  <a:srgbClr val="4F6228"/>
                </a:solidFill>
                <a:effectLst/>
              </a:rPr>
              <a:t> </a:t>
            </a:r>
            <a:r>
              <a:rPr lang="en-US" sz="1800" dirty="0" err="1">
                <a:solidFill>
                  <a:srgbClr val="4F6228"/>
                </a:solidFill>
                <a:effectLst/>
              </a:rPr>
              <a:t>Mahapatra</a:t>
            </a:r>
            <a:r>
              <a:rPr lang="en-US" sz="1800" dirty="0">
                <a:solidFill>
                  <a:srgbClr val="4F6228"/>
                </a:solidFill>
                <a:effectLst/>
              </a:rPr>
              <a:t>, Maryland State Highway Administration</a:t>
            </a:r>
            <a:r>
              <a:rPr lang="en-US" sz="2000" b="1" dirty="0" smtClean="0">
                <a:solidFill>
                  <a:srgbClr val="4F6228"/>
                </a:solidFill>
              </a:rPr>
              <a:t>  </a:t>
            </a:r>
            <a:r>
              <a:rPr lang="en-US" sz="2000" dirty="0" smtClean="0">
                <a:solidFill>
                  <a:srgbClr val="4F6228"/>
                </a:solidFill>
              </a:rPr>
              <a:t>	</a:t>
            </a:r>
          </a:p>
        </p:txBody>
      </p:sp>
    </p:spTree>
    <p:extLst>
      <p:ext uri="{BB962C8B-B14F-4D97-AF65-F5344CB8AC3E}">
        <p14:creationId xmlns:p14="http://schemas.microsoft.com/office/powerpoint/2010/main" val="2093497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549275"/>
            <a:ext cx="8229600" cy="1066800"/>
          </a:xfrm>
        </p:spPr>
        <p:txBody>
          <a:bodyPr/>
          <a:lstStyle/>
          <a:p>
            <a:pPr algn="ctr"/>
            <a:r>
              <a:rPr lang="en-US" altLang="en-US" sz="3200" dirty="0" smtClean="0">
                <a:solidFill>
                  <a:srgbClr val="00206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Infrastructure/ Cost Savings, Smart Growth vs. Trend, 2010 and 2030</a:t>
            </a:r>
          </a:p>
        </p:txBody>
      </p:sp>
      <p:sp>
        <p:nvSpPr>
          <p:cNvPr id="2" name="Content Placeholder 1"/>
          <p:cNvSpPr>
            <a:spLocks noGrp="1"/>
          </p:cNvSpPr>
          <p:nvPr>
            <p:ph idx="1"/>
          </p:nvPr>
        </p:nvSpPr>
        <p:spPr>
          <a:xfrm>
            <a:off x="457200" y="1600200"/>
            <a:ext cx="8229600" cy="4324350"/>
          </a:xfrm>
        </p:spPr>
        <p:txBody>
          <a:bodyPr/>
          <a:lstStyle/>
          <a:p>
            <a:r>
              <a:rPr lang="en-US" sz="3000" dirty="0" smtClean="0">
                <a:latin typeface="Microsoft Sans Serif" panose="020B0604020202020204" pitchFamily="34" charset="0"/>
                <a:cs typeface="Microsoft Sans Serif" panose="020B0604020202020204" pitchFamily="34" charset="0"/>
              </a:rPr>
              <a:t>333,000 Acres Less Residential Development</a:t>
            </a:r>
            <a:endParaRPr lang="en-US" sz="3000" dirty="0">
              <a:latin typeface="Microsoft Sans Serif" panose="020B0604020202020204" pitchFamily="34" charset="0"/>
              <a:cs typeface="Microsoft Sans Serif" panose="020B0604020202020204" pitchFamily="34" charset="0"/>
            </a:endParaRPr>
          </a:p>
          <a:p>
            <a:r>
              <a:rPr lang="en-US" sz="3000" dirty="0" smtClean="0">
                <a:latin typeface="Microsoft Sans Serif" panose="020B0604020202020204" pitchFamily="34" charset="0"/>
                <a:cs typeface="Microsoft Sans Serif" panose="020B0604020202020204" pitchFamily="34" charset="0"/>
              </a:rPr>
              <a:t>2,900 &amp; 1,500 </a:t>
            </a:r>
            <a:r>
              <a:rPr lang="en-US" sz="3000" dirty="0" smtClean="0">
                <a:latin typeface="Microsoft Sans Serif" panose="020B0604020202020204" pitchFamily="34" charset="0"/>
                <a:cs typeface="Microsoft Sans Serif" panose="020B0604020202020204" pitchFamily="34" charset="0"/>
              </a:rPr>
              <a:t>less </a:t>
            </a:r>
            <a:r>
              <a:rPr lang="en-US" sz="3000" dirty="0" smtClean="0">
                <a:latin typeface="Microsoft Sans Serif" panose="020B0604020202020204" pitchFamily="34" charset="0"/>
                <a:cs typeface="Microsoft Sans Serif" panose="020B0604020202020204" pitchFamily="34" charset="0"/>
              </a:rPr>
              <a:t>Community &amp; General lane miles.</a:t>
            </a:r>
          </a:p>
          <a:p>
            <a:pPr marL="109537" indent="0">
              <a:buNone/>
            </a:pPr>
            <a:r>
              <a:rPr lang="en-US" sz="3000" dirty="0" smtClean="0">
                <a:latin typeface="Microsoft Sans Serif" panose="020B0604020202020204" pitchFamily="34" charset="0"/>
                <a:cs typeface="Microsoft Sans Serif" panose="020B0604020202020204" pitchFamily="34" charset="0"/>
              </a:rPr>
              <a:t>Cost Saving $29.4 Billion:</a:t>
            </a:r>
            <a:endParaRPr lang="en-US" sz="3000" dirty="0">
              <a:latin typeface="Microsoft Sans Serif" panose="020B0604020202020204" pitchFamily="34" charset="0"/>
              <a:cs typeface="Microsoft Sans Serif" panose="020B0604020202020204" pitchFamily="34" charset="0"/>
            </a:endParaRPr>
          </a:p>
          <a:p>
            <a:r>
              <a:rPr lang="en-US" sz="3000" dirty="0" smtClean="0">
                <a:latin typeface="Microsoft Sans Serif" panose="020B0604020202020204" pitchFamily="34" charset="0"/>
                <a:cs typeface="Microsoft Sans Serif" panose="020B0604020202020204" pitchFamily="34" charset="0"/>
              </a:rPr>
              <a:t>$12 &amp; $17 Billion less for Community &amp; General road construction</a:t>
            </a:r>
            <a:endParaRPr lang="en-US" sz="3000" dirty="0">
              <a:latin typeface="Microsoft Sans Serif" panose="020B0604020202020204" pitchFamily="34" charset="0"/>
              <a:cs typeface="Microsoft Sans Serif" panose="020B0604020202020204" pitchFamily="34" charset="0"/>
            </a:endParaRPr>
          </a:p>
          <a:p>
            <a:r>
              <a:rPr lang="en-US" sz="3000" dirty="0" smtClean="0">
                <a:latin typeface="Microsoft Sans Serif" panose="020B0604020202020204" pitchFamily="34" charset="0"/>
                <a:cs typeface="Microsoft Sans Serif" panose="020B0604020202020204" pitchFamily="34" charset="0"/>
              </a:rPr>
              <a:t>$253 &amp; $130 Million less to maintain Community &amp; General roads</a:t>
            </a:r>
            <a:endParaRPr lang="en-US" sz="3000" dirty="0"/>
          </a:p>
        </p:txBody>
      </p:sp>
    </p:spTree>
    <p:extLst>
      <p:ext uri="{BB962C8B-B14F-4D97-AF65-F5344CB8AC3E}">
        <p14:creationId xmlns:p14="http://schemas.microsoft.com/office/powerpoint/2010/main" val="2496560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752600"/>
            <a:ext cx="8229600" cy="2362200"/>
          </a:xfrm>
        </p:spPr>
        <p:txBody>
          <a:bodyPr>
            <a:normAutofit/>
          </a:bodyPr>
          <a:lstStyle/>
          <a:p>
            <a:r>
              <a:rPr lang="en-US" dirty="0" smtClean="0">
                <a:solidFill>
                  <a:schemeClr val="tx2"/>
                </a:solidFill>
              </a:rPr>
              <a:t>What if Transportation &amp; Land Use were Integrated?</a:t>
            </a:r>
            <a:br>
              <a:rPr lang="en-US" dirty="0" smtClean="0">
                <a:solidFill>
                  <a:schemeClr val="tx2"/>
                </a:solidFill>
              </a:rPr>
            </a:br>
            <a:r>
              <a:rPr lang="en-US" sz="3100" dirty="0" smtClean="0">
                <a:solidFill>
                  <a:schemeClr val="tx2"/>
                </a:solidFill>
              </a:rPr>
              <a:t>Baltimore </a:t>
            </a:r>
            <a:r>
              <a:rPr lang="en-US" sz="3100" dirty="0">
                <a:solidFill>
                  <a:schemeClr val="tx2"/>
                </a:solidFill>
              </a:rPr>
              <a:t>City and </a:t>
            </a:r>
            <a:r>
              <a:rPr lang="en-US" sz="3100" dirty="0" smtClean="0">
                <a:solidFill>
                  <a:schemeClr val="tx2"/>
                </a:solidFill>
              </a:rPr>
              <a:t>County, 2035</a:t>
            </a:r>
            <a:endParaRPr lang="en-US" sz="3100" dirty="0">
              <a:solidFill>
                <a:schemeClr val="tx2"/>
              </a:solidFill>
            </a:endParaRPr>
          </a:p>
        </p:txBody>
      </p:sp>
    </p:spTree>
    <p:extLst>
      <p:ext uri="{BB962C8B-B14F-4D97-AF65-F5344CB8AC3E}">
        <p14:creationId xmlns:p14="http://schemas.microsoft.com/office/powerpoint/2010/main" val="3007130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95300" y="152400"/>
            <a:ext cx="822960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a:lstStyle>
          <a:p>
            <a:pPr fontAlgn="auto">
              <a:spcAft>
                <a:spcPts val="0"/>
              </a:spcAft>
            </a:pPr>
            <a:r>
              <a:rPr lang="en-US" sz="3800" dirty="0" smtClean="0">
                <a:solidFill>
                  <a:schemeClr val="tx2"/>
                </a:solidFill>
              </a:rPr>
              <a:t>Redistribution of Projected </a:t>
            </a:r>
          </a:p>
          <a:p>
            <a:pPr fontAlgn="auto">
              <a:spcAft>
                <a:spcPts val="0"/>
              </a:spcAft>
            </a:pPr>
            <a:r>
              <a:rPr lang="en-US" sz="3800" dirty="0" smtClean="0">
                <a:solidFill>
                  <a:schemeClr val="tx2"/>
                </a:solidFill>
              </a:rPr>
              <a:t>New HHs in 2035</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0" b="187"/>
          <a:stretch/>
        </p:blipFill>
        <p:spPr bwMode="auto">
          <a:xfrm>
            <a:off x="2362200" y="1133184"/>
            <a:ext cx="4648200" cy="5629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2396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76200"/>
            <a:ext cx="822960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a:lstStyle>
          <a:p>
            <a:pPr fontAlgn="auto">
              <a:spcAft>
                <a:spcPts val="0"/>
              </a:spcAft>
            </a:pPr>
            <a:r>
              <a:rPr lang="en-US" sz="3800" dirty="0">
                <a:solidFill>
                  <a:schemeClr val="tx2"/>
                </a:solidFill>
              </a:rPr>
              <a:t>Redistribution of Projected </a:t>
            </a:r>
          </a:p>
          <a:p>
            <a:pPr fontAlgn="auto">
              <a:spcAft>
                <a:spcPts val="0"/>
              </a:spcAft>
            </a:pPr>
            <a:r>
              <a:rPr lang="en-US" sz="3800" dirty="0">
                <a:solidFill>
                  <a:schemeClr val="tx2"/>
                </a:solidFill>
              </a:rPr>
              <a:t>New </a:t>
            </a:r>
            <a:r>
              <a:rPr lang="en-US" sz="3800" dirty="0" smtClean="0">
                <a:solidFill>
                  <a:schemeClr val="tx2"/>
                </a:solidFill>
              </a:rPr>
              <a:t>Jobs </a:t>
            </a:r>
            <a:r>
              <a:rPr lang="en-US" sz="3800" dirty="0">
                <a:solidFill>
                  <a:schemeClr val="tx2"/>
                </a:solidFill>
              </a:rPr>
              <a:t>in 2035</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17"/>
          <a:stretch/>
        </p:blipFill>
        <p:spPr bwMode="auto">
          <a:xfrm>
            <a:off x="2312150" y="1110743"/>
            <a:ext cx="4622050" cy="5629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752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0"/>
            <a:ext cx="8229600" cy="4114800"/>
          </a:xfrm>
        </p:spPr>
        <p:txBody>
          <a:bodyPr>
            <a:normAutofit fontScale="92500" lnSpcReduction="20000"/>
          </a:bodyPr>
          <a:lstStyle/>
          <a:p>
            <a:r>
              <a:rPr lang="en-US" dirty="0" smtClean="0"/>
              <a:t>Forecast: </a:t>
            </a:r>
            <a:r>
              <a:rPr lang="en-US" dirty="0" smtClean="0"/>
              <a:t>1.54m residents, </a:t>
            </a:r>
            <a:r>
              <a:rPr lang="en-US" dirty="0" smtClean="0"/>
              <a:t>950K jobs</a:t>
            </a:r>
          </a:p>
          <a:p>
            <a:r>
              <a:rPr lang="en-US" dirty="0" smtClean="0"/>
              <a:t>TOD TAZs around rail stops: 244 of 710 TAZs (34%)</a:t>
            </a:r>
          </a:p>
          <a:p>
            <a:r>
              <a:rPr lang="en-US" dirty="0" smtClean="0"/>
              <a:t>New Red Line light rail</a:t>
            </a:r>
          </a:p>
          <a:p>
            <a:r>
              <a:rPr lang="en-US" dirty="0" smtClean="0"/>
              <a:t>4.5 &amp; 5.3% more of total city/county projected residents &amp; jobs in TOD TAZs</a:t>
            </a:r>
          </a:p>
          <a:p>
            <a:pPr marL="0" indent="0">
              <a:buNone/>
            </a:pPr>
            <a:r>
              <a:rPr lang="en-US" dirty="0" smtClean="0"/>
              <a:t>Result:</a:t>
            </a:r>
          </a:p>
          <a:p>
            <a:r>
              <a:rPr lang="en-US" dirty="0" smtClean="0"/>
              <a:t>6.3% increase in projected total city/county transit ridership</a:t>
            </a:r>
            <a:endParaRPr lang="en-US" dirty="0"/>
          </a:p>
        </p:txBody>
      </p:sp>
      <p:sp>
        <p:nvSpPr>
          <p:cNvPr id="3" name="Title 2"/>
          <p:cNvSpPr>
            <a:spLocks noGrp="1"/>
          </p:cNvSpPr>
          <p:nvPr>
            <p:ph type="title"/>
          </p:nvPr>
        </p:nvSpPr>
        <p:spPr>
          <a:xfrm>
            <a:off x="457200" y="304800"/>
            <a:ext cx="8229600" cy="868362"/>
          </a:xfrm>
        </p:spPr>
        <p:txBody>
          <a:bodyPr>
            <a:normAutofit fontScale="90000"/>
          </a:bodyPr>
          <a:lstStyle/>
          <a:p>
            <a:r>
              <a:rPr lang="en-US" dirty="0" smtClean="0">
                <a:solidFill>
                  <a:schemeClr val="tx2"/>
                </a:solidFill>
              </a:rPr>
              <a:t>Effects at City/County Scale</a:t>
            </a:r>
            <a:br>
              <a:rPr lang="en-US" dirty="0" smtClean="0">
                <a:solidFill>
                  <a:schemeClr val="tx2"/>
                </a:solidFill>
              </a:rPr>
            </a:br>
            <a:r>
              <a:rPr lang="en-US" sz="3100" dirty="0" smtClean="0">
                <a:solidFill>
                  <a:schemeClr val="tx2"/>
                </a:solidFill>
              </a:rPr>
              <a:t>Baltimore </a:t>
            </a:r>
            <a:r>
              <a:rPr lang="en-US" sz="3100" dirty="0">
                <a:solidFill>
                  <a:schemeClr val="tx2"/>
                </a:solidFill>
              </a:rPr>
              <a:t>City and </a:t>
            </a:r>
            <a:r>
              <a:rPr lang="en-US" sz="3100" dirty="0" smtClean="0">
                <a:solidFill>
                  <a:schemeClr val="tx2"/>
                </a:solidFill>
              </a:rPr>
              <a:t>County, 2035</a:t>
            </a:r>
            <a:endParaRPr lang="en-US" sz="3100" dirty="0">
              <a:solidFill>
                <a:schemeClr val="tx2"/>
              </a:solidFill>
            </a:endParaRPr>
          </a:p>
        </p:txBody>
      </p:sp>
    </p:spTree>
    <p:extLst>
      <p:ext uri="{BB962C8B-B14F-4D97-AF65-F5344CB8AC3E}">
        <p14:creationId xmlns:p14="http://schemas.microsoft.com/office/powerpoint/2010/main" val="1416930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4038599"/>
          </a:xfrm>
        </p:spPr>
        <p:txBody>
          <a:bodyPr>
            <a:normAutofit lnSpcReduction="10000"/>
          </a:bodyPr>
          <a:lstStyle/>
          <a:p>
            <a:r>
              <a:rPr lang="en-US" dirty="0" smtClean="0"/>
              <a:t>Forecast: 2.99m residents, 1.84m jobs</a:t>
            </a:r>
          </a:p>
          <a:p>
            <a:r>
              <a:rPr lang="en-US" dirty="0" smtClean="0"/>
              <a:t>2.3 &amp; 2.7% </a:t>
            </a:r>
            <a:r>
              <a:rPr lang="en-US" dirty="0"/>
              <a:t>more </a:t>
            </a:r>
            <a:r>
              <a:rPr lang="en-US" dirty="0" smtClean="0"/>
              <a:t>of regional residents </a:t>
            </a:r>
            <a:r>
              <a:rPr lang="en-US" dirty="0"/>
              <a:t>&amp; jobs in </a:t>
            </a:r>
            <a:r>
              <a:rPr lang="en-US" dirty="0" smtClean="0"/>
              <a:t>TOD TAZs in 2035</a:t>
            </a:r>
          </a:p>
          <a:p>
            <a:pPr marL="0" indent="0">
              <a:buNone/>
            </a:pPr>
            <a:r>
              <a:rPr lang="en-US" dirty="0" smtClean="0"/>
              <a:t>Results:</a:t>
            </a:r>
            <a:endParaRPr lang="en-US" dirty="0"/>
          </a:p>
          <a:p>
            <a:r>
              <a:rPr lang="en-US" dirty="0" smtClean="0"/>
              <a:t>5.3</a:t>
            </a:r>
            <a:r>
              <a:rPr lang="en-US" dirty="0"/>
              <a:t>% increase in </a:t>
            </a:r>
            <a:r>
              <a:rPr lang="en-US" dirty="0" smtClean="0"/>
              <a:t>total region transit ridership</a:t>
            </a:r>
          </a:p>
          <a:p>
            <a:r>
              <a:rPr lang="en-US" dirty="0" smtClean="0"/>
              <a:t>5.2% reduction in VMT/ capita, pop’n that live or work in TOD TAZs</a:t>
            </a:r>
            <a:endParaRPr lang="en-US" dirty="0"/>
          </a:p>
        </p:txBody>
      </p:sp>
      <p:sp>
        <p:nvSpPr>
          <p:cNvPr id="3" name="Title 2"/>
          <p:cNvSpPr>
            <a:spLocks noGrp="1"/>
          </p:cNvSpPr>
          <p:nvPr>
            <p:ph type="title"/>
          </p:nvPr>
        </p:nvSpPr>
        <p:spPr/>
        <p:txBody>
          <a:bodyPr/>
          <a:lstStyle/>
          <a:p>
            <a:r>
              <a:rPr lang="en-US" dirty="0" smtClean="0">
                <a:solidFill>
                  <a:schemeClr val="tx2"/>
                </a:solidFill>
              </a:rPr>
              <a:t>Effects at Regional Scale </a:t>
            </a:r>
            <a:br>
              <a:rPr lang="en-US" dirty="0" smtClean="0">
                <a:solidFill>
                  <a:schemeClr val="tx2"/>
                </a:solidFill>
              </a:rPr>
            </a:br>
            <a:r>
              <a:rPr lang="en-US" sz="2800" dirty="0" smtClean="0">
                <a:solidFill>
                  <a:schemeClr val="tx2"/>
                </a:solidFill>
              </a:rPr>
              <a:t>Baltimore Metro Region</a:t>
            </a:r>
            <a:endParaRPr lang="en-US" sz="2800" dirty="0"/>
          </a:p>
        </p:txBody>
      </p:sp>
    </p:spTree>
    <p:extLst>
      <p:ext uri="{BB962C8B-B14F-4D97-AF65-F5344CB8AC3E}">
        <p14:creationId xmlns:p14="http://schemas.microsoft.com/office/powerpoint/2010/main" val="867340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cap="small" baseline="0">
                <a:solidFill>
                  <a:srgbClr val="E31837"/>
                </a:solidFill>
                <a:effectLst>
                  <a:outerShdw blurRad="38100" dist="38100" dir="2700000" algn="tl">
                    <a:srgbClr val="000000">
                      <a:alpha val="43137"/>
                    </a:srgbClr>
                  </a:outerShdw>
                </a:effectLst>
                <a:latin typeface="Microsoft Sans Serif" pitchFamily="34" charset="0"/>
                <a:ea typeface="Verdana" pitchFamily="34" charset="0"/>
                <a:cs typeface="Microsoft Sans Serif" pitchFamily="34" charset="0"/>
              </a:defRPr>
            </a:lvl1pPr>
          </a:lstStyle>
          <a:p>
            <a:pPr fontAlgn="auto">
              <a:spcAft>
                <a:spcPts val="0"/>
              </a:spcAft>
            </a:pPr>
            <a:r>
              <a:rPr lang="en-US" sz="3800" dirty="0" smtClean="0">
                <a:solidFill>
                  <a:schemeClr val="tx2"/>
                </a:solidFill>
              </a:rPr>
              <a:t>Summary Findings</a:t>
            </a:r>
          </a:p>
        </p:txBody>
      </p:sp>
      <p:sp>
        <p:nvSpPr>
          <p:cNvPr id="5" name="Rectangle 3"/>
          <p:cNvSpPr txBox="1">
            <a:spLocks noChangeArrowheads="1"/>
          </p:cNvSpPr>
          <p:nvPr/>
        </p:nvSpPr>
        <p:spPr>
          <a:xfrm>
            <a:off x="457200" y="1412876"/>
            <a:ext cx="8229600" cy="4530725"/>
          </a:xfrm>
          <a:prstGeom prst="rect">
            <a:avLst/>
          </a:prstGeom>
        </p:spPr>
        <p:txBody>
          <a:bodyPr vert="horz" lIns="91440" tIns="45720" rIns="91440" bIns="45720" rtlCol="0">
            <a:noAutofit/>
          </a:bodyPr>
          <a:lstStyle>
            <a:lvl1pPr marL="0" indent="0" algn="ctr" defTabSz="914400" rtl="0" eaLnBrk="1" latinLnBrk="0" hangingPunct="1">
              <a:spcBef>
                <a:spcPts val="0"/>
              </a:spcBef>
              <a:spcAft>
                <a:spcPts val="600"/>
              </a:spcAft>
              <a:buClr>
                <a:srgbClr val="FBAA1B"/>
              </a:buClr>
              <a:buFont typeface="Arial" pitchFamily="34" charset="0"/>
              <a:buNone/>
              <a:defRPr sz="3200" kern="1200">
                <a:solidFill>
                  <a:schemeClr val="tx1">
                    <a:tint val="75000"/>
                  </a:schemeClr>
                </a:solidFill>
                <a:latin typeface="Microsoft Sans Serif" pitchFamily="34" charset="0"/>
                <a:ea typeface="Verdana" pitchFamily="34" charset="0"/>
                <a:cs typeface="Microsoft Sans Serif" pitchFamily="34" charset="0"/>
              </a:defRPr>
            </a:lvl1pPr>
            <a:lvl2pPr marL="457200" indent="0" algn="ctr" defTabSz="914400" rtl="0" eaLnBrk="1" latinLnBrk="0" hangingPunct="1">
              <a:spcBef>
                <a:spcPts val="0"/>
              </a:spcBef>
              <a:spcAft>
                <a:spcPts val="600"/>
              </a:spcAft>
              <a:buClr>
                <a:srgbClr val="FBAA1B"/>
              </a:buClr>
              <a:buFont typeface="Wingdings" pitchFamily="2" charset="2"/>
              <a:buNone/>
              <a:defRPr sz="2800" kern="1200">
                <a:solidFill>
                  <a:schemeClr val="tx1">
                    <a:tint val="75000"/>
                  </a:schemeClr>
                </a:solidFill>
                <a:latin typeface="Microsoft Sans Serif" pitchFamily="34" charset="0"/>
                <a:ea typeface="Verdana" pitchFamily="34" charset="0"/>
                <a:cs typeface="Microsoft Sans Serif" pitchFamily="34" charset="0"/>
              </a:defRPr>
            </a:lvl2pPr>
            <a:lvl3pPr marL="914400" indent="0" algn="ctr" defTabSz="914400" rtl="0" eaLnBrk="1" latinLnBrk="0" hangingPunct="1">
              <a:spcBef>
                <a:spcPts val="0"/>
              </a:spcBef>
              <a:spcAft>
                <a:spcPts val="600"/>
              </a:spcAft>
              <a:buClr>
                <a:srgbClr val="FBAA1B"/>
              </a:buClr>
              <a:buFont typeface="Wingdings" pitchFamily="2" charset="2"/>
              <a:buNone/>
              <a:defRPr sz="2400" kern="1200">
                <a:solidFill>
                  <a:schemeClr val="tx1">
                    <a:tint val="75000"/>
                  </a:schemeClr>
                </a:solidFill>
                <a:latin typeface="Microsoft Sans Serif" pitchFamily="34" charset="0"/>
                <a:ea typeface="Verdana" pitchFamily="34" charset="0"/>
                <a:cs typeface="Microsoft Sans Serif" pitchFamily="34" charset="0"/>
              </a:defRPr>
            </a:lvl3pPr>
            <a:lvl4pPr marL="1371600" indent="0" algn="ctr" defTabSz="914400" rtl="0" eaLnBrk="1" latinLnBrk="0" hangingPunct="1">
              <a:spcBef>
                <a:spcPts val="0"/>
              </a:spcBef>
              <a:spcAft>
                <a:spcPts val="600"/>
              </a:spcAft>
              <a:buClr>
                <a:srgbClr val="FBAA1B"/>
              </a:buClr>
              <a:buFont typeface="Wingdings" pitchFamily="2" charset="2"/>
              <a:buNone/>
              <a:tabLst/>
              <a:defRPr sz="2000" i="1" kern="1200">
                <a:solidFill>
                  <a:schemeClr val="tx1">
                    <a:tint val="75000"/>
                  </a:schemeClr>
                </a:solidFill>
                <a:latin typeface="Microsoft Sans Serif" pitchFamily="34" charset="0"/>
                <a:ea typeface="Verdana" pitchFamily="34" charset="0"/>
                <a:cs typeface="Microsoft Sans Serif" pitchFamily="34" charset="0"/>
              </a:defRPr>
            </a:lvl4pPr>
            <a:lvl5pPr marL="1828800" indent="0" algn="ctr" defTabSz="914400" rtl="0" eaLnBrk="1" latinLnBrk="0" hangingPunct="1">
              <a:spcBef>
                <a:spcPts val="0"/>
              </a:spcBef>
              <a:spcAft>
                <a:spcPts val="600"/>
              </a:spcAft>
              <a:buClr>
                <a:srgbClr val="FBAA1B"/>
              </a:buClr>
              <a:buFont typeface="Wingdings" pitchFamily="2" charset="2"/>
              <a:buNone/>
              <a:defRPr sz="2000" i="1" kern="1200">
                <a:solidFill>
                  <a:schemeClr val="tx1">
                    <a:tint val="75000"/>
                  </a:schemeClr>
                </a:solidFill>
                <a:latin typeface="Microsoft Sans Serif" pitchFamily="34" charset="0"/>
                <a:ea typeface="Verdana" pitchFamily="34" charset="0"/>
                <a:cs typeface="Microsoft Sans Serif"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fontAlgn="auto">
              <a:lnSpc>
                <a:spcPct val="90000"/>
              </a:lnSpc>
              <a:buFont typeface="Arial" panose="020B0604020202020204" pitchFamily="34" charset="0"/>
              <a:buChar char="•"/>
            </a:pPr>
            <a:r>
              <a:rPr lang="en-US" sz="2800" dirty="0" smtClean="0">
                <a:solidFill>
                  <a:srgbClr val="C00000"/>
                </a:solidFill>
              </a:rPr>
              <a:t>Shift of 2.5% </a:t>
            </a:r>
            <a:r>
              <a:rPr lang="en-US" sz="2800" dirty="0" smtClean="0">
                <a:solidFill>
                  <a:schemeClr val="tx1"/>
                </a:solidFill>
              </a:rPr>
              <a:t>of </a:t>
            </a:r>
            <a:r>
              <a:rPr lang="en-US" sz="2800" u="sng" dirty="0">
                <a:solidFill>
                  <a:srgbClr val="C00000"/>
                </a:solidFill>
              </a:rPr>
              <a:t>Baltimore Region </a:t>
            </a:r>
            <a:r>
              <a:rPr lang="en-US" sz="2800" dirty="0" smtClean="0">
                <a:solidFill>
                  <a:srgbClr val="C00000"/>
                </a:solidFill>
              </a:rPr>
              <a:t> </a:t>
            </a:r>
            <a:r>
              <a:rPr lang="en-US" sz="2800" dirty="0" smtClean="0">
                <a:solidFill>
                  <a:schemeClr val="tx1"/>
                </a:solidFill>
              </a:rPr>
              <a:t>Jobs + Population from Non-TOD to TOD TAZs leads to </a:t>
            </a:r>
            <a:r>
              <a:rPr lang="en-US" sz="2800" dirty="0" smtClean="0">
                <a:solidFill>
                  <a:srgbClr val="C00000"/>
                </a:solidFill>
              </a:rPr>
              <a:t>5.3% Increase </a:t>
            </a:r>
            <a:r>
              <a:rPr lang="en-US" sz="2800" dirty="0" smtClean="0">
                <a:solidFill>
                  <a:schemeClr val="tx1"/>
                </a:solidFill>
              </a:rPr>
              <a:t>in Transit Ridership.</a:t>
            </a:r>
            <a:endParaRPr lang="en-US" sz="2800" dirty="0">
              <a:solidFill>
                <a:schemeClr val="tx1"/>
              </a:solidFill>
            </a:endParaRPr>
          </a:p>
          <a:p>
            <a:pPr algn="l" fontAlgn="auto">
              <a:lnSpc>
                <a:spcPct val="90000"/>
              </a:lnSpc>
            </a:pPr>
            <a:endParaRPr lang="en-US" sz="2800" dirty="0" smtClean="0">
              <a:solidFill>
                <a:schemeClr val="tx1"/>
              </a:solidFill>
            </a:endParaRPr>
          </a:p>
          <a:p>
            <a:pPr marL="457200" indent="-457200" algn="l" fontAlgn="auto">
              <a:lnSpc>
                <a:spcPct val="90000"/>
              </a:lnSpc>
              <a:buFont typeface="Arial" panose="020B0604020202020204" pitchFamily="34" charset="0"/>
              <a:buChar char="•"/>
            </a:pPr>
            <a:r>
              <a:rPr lang="en-US" sz="2800" dirty="0" smtClean="0">
                <a:solidFill>
                  <a:schemeClr val="tx1"/>
                </a:solidFill>
              </a:rPr>
              <a:t>VMT/Capita </a:t>
            </a:r>
            <a:r>
              <a:rPr lang="en-US" sz="2800" dirty="0" smtClean="0">
                <a:solidFill>
                  <a:srgbClr val="C00000"/>
                </a:solidFill>
              </a:rPr>
              <a:t>reduced by 5.2%</a:t>
            </a:r>
            <a:r>
              <a:rPr lang="en-US" sz="2800" dirty="0" smtClean="0">
                <a:solidFill>
                  <a:schemeClr val="tx1"/>
                </a:solidFill>
              </a:rPr>
              <a:t> for </a:t>
            </a:r>
            <a:r>
              <a:rPr lang="en-US" sz="2800" dirty="0" smtClean="0">
                <a:solidFill>
                  <a:srgbClr val="C00000"/>
                </a:solidFill>
              </a:rPr>
              <a:t>TOD TAZ </a:t>
            </a:r>
            <a:r>
              <a:rPr lang="en-US" sz="2800" dirty="0" err="1" smtClean="0">
                <a:solidFill>
                  <a:srgbClr val="C00000"/>
                </a:solidFill>
              </a:rPr>
              <a:t>pop’ns</a:t>
            </a:r>
            <a:r>
              <a:rPr lang="en-US" sz="2800" dirty="0" smtClean="0">
                <a:solidFill>
                  <a:schemeClr val="tx1"/>
                </a:solidFill>
              </a:rPr>
              <a:t> in Baltimore City/ County</a:t>
            </a:r>
            <a:endParaRPr lang="en-US" sz="2800" dirty="0">
              <a:solidFill>
                <a:schemeClr val="tx1"/>
              </a:solidFill>
            </a:endParaRPr>
          </a:p>
          <a:p>
            <a:pPr marL="457200" indent="-457200" algn="l" fontAlgn="auto">
              <a:lnSpc>
                <a:spcPct val="90000"/>
              </a:lnSpc>
              <a:buFont typeface="Arial" panose="020B0604020202020204" pitchFamily="34" charset="0"/>
              <a:buChar char="•"/>
            </a:pPr>
            <a:endParaRPr lang="en-US" sz="2800" dirty="0" smtClean="0">
              <a:solidFill>
                <a:schemeClr val="tx1"/>
              </a:solidFill>
            </a:endParaRPr>
          </a:p>
          <a:p>
            <a:pPr marL="457200" indent="-457200" algn="l" fontAlgn="auto">
              <a:lnSpc>
                <a:spcPct val="90000"/>
              </a:lnSpc>
              <a:buFont typeface="Arial" panose="020B0604020202020204" pitchFamily="34" charset="0"/>
              <a:buChar char="•"/>
            </a:pPr>
            <a:r>
              <a:rPr lang="en-US" sz="2800" dirty="0" smtClean="0">
                <a:solidFill>
                  <a:schemeClr val="tx1"/>
                </a:solidFill>
              </a:rPr>
              <a:t>Model limitations: e.g., no mode choice response to increased walk/bike access in TODs</a:t>
            </a:r>
          </a:p>
        </p:txBody>
      </p:sp>
    </p:spTree>
    <p:extLst>
      <p:ext uri="{BB962C8B-B14F-4D97-AF65-F5344CB8AC3E}">
        <p14:creationId xmlns:p14="http://schemas.microsoft.com/office/powerpoint/2010/main" val="3788418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4114799"/>
          </a:xfrm>
        </p:spPr>
        <p:txBody>
          <a:bodyPr/>
          <a:lstStyle/>
          <a:p>
            <a:r>
              <a:rPr lang="en-US" dirty="0" smtClean="0"/>
              <a:t>Integrated TLU mixed use/ transit development has significant potential to improve TLU relationship, support STLU objectives</a:t>
            </a:r>
          </a:p>
          <a:p>
            <a:r>
              <a:rPr lang="en-US" dirty="0" smtClean="0"/>
              <a:t>Future </a:t>
            </a:r>
            <a:r>
              <a:rPr lang="en-US" dirty="0"/>
              <a:t>opportunity to explore </a:t>
            </a:r>
            <a:r>
              <a:rPr lang="en-US" dirty="0" smtClean="0"/>
              <a:t>better TLU scenarios (</a:t>
            </a:r>
            <a:r>
              <a:rPr lang="en-US" dirty="0"/>
              <a:t>e.g. </a:t>
            </a:r>
            <a:r>
              <a:rPr lang="en-US" dirty="0" smtClean="0"/>
              <a:t>land use options, community design, transit services, service frequency, model enhancements, etc.) </a:t>
            </a:r>
            <a:endParaRPr lang="en-US" dirty="0"/>
          </a:p>
        </p:txBody>
      </p:sp>
      <p:sp>
        <p:nvSpPr>
          <p:cNvPr id="3" name="Title 2"/>
          <p:cNvSpPr>
            <a:spLocks noGrp="1"/>
          </p:cNvSpPr>
          <p:nvPr>
            <p:ph type="title"/>
          </p:nvPr>
        </p:nvSpPr>
        <p:spPr/>
        <p:txBody>
          <a:bodyPr>
            <a:normAutofit/>
          </a:bodyPr>
          <a:lstStyle/>
          <a:p>
            <a:pPr lvl="0"/>
            <a:r>
              <a:rPr lang="en-US" sz="3800" b="1" cap="none" dirty="0" smtClean="0">
                <a:solidFill>
                  <a:srgbClr val="1F497D"/>
                </a:solidFill>
                <a:effectLst/>
                <a:latin typeface="Arial" charset="0"/>
                <a:ea typeface="+mn-ea"/>
                <a:cs typeface="+mn-cs"/>
              </a:rPr>
              <a:t>Conclusions</a:t>
            </a:r>
            <a:endParaRPr lang="en-US" b="1" dirty="0"/>
          </a:p>
        </p:txBody>
      </p:sp>
    </p:spTree>
    <p:extLst>
      <p:ext uri="{BB962C8B-B14F-4D97-AF65-F5344CB8AC3E}">
        <p14:creationId xmlns:p14="http://schemas.microsoft.com/office/powerpoint/2010/main" val="1853828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24000"/>
            <a:ext cx="8229600" cy="4114800"/>
          </a:xfrm>
        </p:spPr>
        <p:txBody>
          <a:bodyPr>
            <a:normAutofit/>
          </a:bodyPr>
          <a:lstStyle/>
          <a:p>
            <a:r>
              <a:rPr lang="en-US" dirty="0" smtClean="0"/>
              <a:t>19</a:t>
            </a:r>
            <a:r>
              <a:rPr lang="en-US" baseline="30000" dirty="0" smtClean="0"/>
              <a:t>th</a:t>
            </a:r>
            <a:r>
              <a:rPr lang="en-US" dirty="0" smtClean="0"/>
              <a:t> in population, 5.8m</a:t>
            </a:r>
          </a:p>
          <a:p>
            <a:r>
              <a:rPr lang="en-US" dirty="0" smtClean="0"/>
              <a:t>2035, 1.0 m more residents, 700K jobs</a:t>
            </a:r>
          </a:p>
          <a:p>
            <a:r>
              <a:rPr lang="en-US" dirty="0" smtClean="0"/>
              <a:t>Planning Act of 1992, Smart Growth Act 1998, Priority Funding Areas (PFAs)</a:t>
            </a:r>
          </a:p>
          <a:p>
            <a:r>
              <a:rPr lang="en-US" dirty="0" smtClean="0"/>
              <a:t>SHA, Maryland State Transportation Model</a:t>
            </a:r>
          </a:p>
          <a:p>
            <a:r>
              <a:rPr lang="en-US" dirty="0" smtClean="0"/>
              <a:t>Application to support Sustainable Transportation Land Use objectives</a:t>
            </a:r>
          </a:p>
        </p:txBody>
      </p:sp>
      <p:sp>
        <p:nvSpPr>
          <p:cNvPr id="3" name="Title 2"/>
          <p:cNvSpPr>
            <a:spLocks noGrp="1"/>
          </p:cNvSpPr>
          <p:nvPr>
            <p:ph type="title"/>
          </p:nvPr>
        </p:nvSpPr>
        <p:spPr/>
        <p:txBody>
          <a:bodyPr>
            <a:normAutofit/>
          </a:bodyPr>
          <a:lstStyle/>
          <a:p>
            <a:pPr lvl="0"/>
            <a:r>
              <a:rPr lang="en-US" b="1" cap="none" dirty="0" smtClean="0">
                <a:solidFill>
                  <a:srgbClr val="1F497D"/>
                </a:solidFill>
                <a:effectLst/>
                <a:latin typeface="Arial" charset="0"/>
                <a:ea typeface="+mn-ea"/>
                <a:cs typeface="+mn-cs"/>
              </a:rPr>
              <a:t>Maryland Context</a:t>
            </a:r>
            <a:endParaRPr lang="en-US" b="1" dirty="0"/>
          </a:p>
        </p:txBody>
      </p:sp>
    </p:spTree>
    <p:extLst>
      <p:ext uri="{BB962C8B-B14F-4D97-AF65-F5344CB8AC3E}">
        <p14:creationId xmlns:p14="http://schemas.microsoft.com/office/powerpoint/2010/main" val="2536814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1"/>
            <a:ext cx="8229600" cy="4830764"/>
          </a:xfrm>
        </p:spPr>
        <p:txBody>
          <a:bodyPr/>
          <a:lstStyle/>
          <a:p>
            <a:r>
              <a:rPr lang="en-US" dirty="0" smtClean="0"/>
              <a:t>Concentrate </a:t>
            </a:r>
            <a:r>
              <a:rPr lang="en-US" dirty="0"/>
              <a:t>most residential and commercial origins and </a:t>
            </a:r>
            <a:r>
              <a:rPr lang="en-US" dirty="0" smtClean="0"/>
              <a:t>destinations in PFAs</a:t>
            </a:r>
          </a:p>
          <a:p>
            <a:r>
              <a:rPr lang="en-US" dirty="0" smtClean="0"/>
              <a:t>Integrate </a:t>
            </a:r>
            <a:r>
              <a:rPr lang="en-US" dirty="0"/>
              <a:t>land use/ </a:t>
            </a:r>
            <a:r>
              <a:rPr lang="en-US" dirty="0" smtClean="0"/>
              <a:t>transportation to increase non-SOV modes</a:t>
            </a:r>
          </a:p>
          <a:p>
            <a:r>
              <a:rPr lang="en-US" dirty="0" smtClean="0"/>
              <a:t>Reduce </a:t>
            </a:r>
            <a:r>
              <a:rPr lang="en-US" dirty="0"/>
              <a:t>travel times, </a:t>
            </a:r>
            <a:r>
              <a:rPr lang="en-US" dirty="0" smtClean="0"/>
              <a:t>VMT, TLU footprints</a:t>
            </a:r>
            <a:r>
              <a:rPr lang="en-US" dirty="0"/>
              <a:t>, and greenhouse gas emissions from mobile sources</a:t>
            </a:r>
          </a:p>
        </p:txBody>
      </p:sp>
      <p:sp>
        <p:nvSpPr>
          <p:cNvPr id="3" name="Title 2"/>
          <p:cNvSpPr>
            <a:spLocks noGrp="1"/>
          </p:cNvSpPr>
          <p:nvPr>
            <p:ph type="title"/>
          </p:nvPr>
        </p:nvSpPr>
        <p:spPr>
          <a:xfrm>
            <a:off x="457200" y="274638"/>
            <a:ext cx="8229600" cy="868362"/>
          </a:xfrm>
        </p:spPr>
        <p:txBody>
          <a:bodyPr>
            <a:normAutofit/>
          </a:bodyPr>
          <a:lstStyle/>
          <a:p>
            <a:pPr lvl="0"/>
            <a:r>
              <a:rPr lang="en-US" sz="3500" b="1" cap="none" dirty="0" smtClean="0">
                <a:solidFill>
                  <a:srgbClr val="1F497D"/>
                </a:solidFill>
                <a:effectLst/>
                <a:latin typeface="Arial" charset="0"/>
                <a:ea typeface="+mn-ea"/>
                <a:cs typeface="+mn-cs"/>
              </a:rPr>
              <a:t>STLU Objectives</a:t>
            </a:r>
            <a:endParaRPr lang="en-US" b="1" dirty="0"/>
          </a:p>
        </p:txBody>
      </p:sp>
    </p:spTree>
    <p:extLst>
      <p:ext uri="{BB962C8B-B14F-4D97-AF65-F5344CB8AC3E}">
        <p14:creationId xmlns:p14="http://schemas.microsoft.com/office/powerpoint/2010/main" val="3694728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ashingtonpost.com/wp-apps/imrs.php?src=http://img.washingtonpost.com/blogs/wonkblog/files/2014/09/01-atlanta-and-barcelona.png&amp;w=14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3" y="1295401"/>
            <a:ext cx="8921953" cy="48938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228606"/>
            <a:ext cx="7848600" cy="646331"/>
          </a:xfrm>
          <a:prstGeom prst="rect">
            <a:avLst/>
          </a:prstGeom>
          <a:noFill/>
        </p:spPr>
        <p:txBody>
          <a:bodyPr wrap="square" rtlCol="0">
            <a:spAutoFit/>
          </a:bodyPr>
          <a:lstStyle/>
          <a:p>
            <a:pPr algn="ctr" fontAlgn="auto">
              <a:spcBef>
                <a:spcPts val="0"/>
              </a:spcBef>
              <a:spcAft>
                <a:spcPts val="0"/>
              </a:spcAft>
            </a:pPr>
            <a:r>
              <a:rPr lang="en-US" dirty="0" smtClean="0">
                <a:solidFill>
                  <a:srgbClr val="C00000"/>
                </a:solidFill>
                <a:effectLst>
                  <a:outerShdw blurRad="38100" dist="38100" dir="2700000" algn="tl">
                    <a:srgbClr val="000000">
                      <a:alpha val="43137"/>
                    </a:srgbClr>
                  </a:outerShdw>
                </a:effectLst>
                <a:latin typeface="Calibri"/>
              </a:rPr>
              <a:t>Comparative Land Use &amp; Transportation Carbon Footprints,</a:t>
            </a:r>
          </a:p>
          <a:p>
            <a:pPr algn="ctr" fontAlgn="auto">
              <a:spcBef>
                <a:spcPts val="0"/>
              </a:spcBef>
              <a:spcAft>
                <a:spcPts val="0"/>
              </a:spcAft>
            </a:pPr>
            <a:r>
              <a:rPr lang="en-US" dirty="0" smtClean="0">
                <a:solidFill>
                  <a:srgbClr val="C00000"/>
                </a:solidFill>
                <a:effectLst>
                  <a:outerShdw blurRad="38100" dist="38100" dir="2700000" algn="tl">
                    <a:srgbClr val="000000">
                      <a:alpha val="43137"/>
                    </a:srgbClr>
                  </a:outerShdw>
                </a:effectLst>
                <a:latin typeface="Calibri"/>
              </a:rPr>
              <a:t>Atlanta &amp; Barcelona</a:t>
            </a:r>
            <a:endParaRPr lang="en-US" dirty="0">
              <a:solidFill>
                <a:srgbClr val="C00000"/>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42179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828800"/>
            <a:ext cx="8229600" cy="3886199"/>
          </a:xfrm>
        </p:spPr>
        <p:txBody>
          <a:bodyPr/>
          <a:lstStyle/>
          <a:p>
            <a:r>
              <a:rPr lang="en-US" dirty="0" smtClean="0"/>
              <a:t>Acres </a:t>
            </a:r>
            <a:r>
              <a:rPr lang="en-US" dirty="0"/>
              <a:t>– how much land is occupied by residents and their employment destinations,</a:t>
            </a:r>
          </a:p>
          <a:p>
            <a:r>
              <a:rPr lang="en-US" dirty="0" smtClean="0"/>
              <a:t>Distance </a:t>
            </a:r>
            <a:r>
              <a:rPr lang="en-US" dirty="0"/>
              <a:t>– how far residents travel to employment destinations</a:t>
            </a:r>
          </a:p>
          <a:p>
            <a:r>
              <a:rPr lang="en-US" dirty="0" smtClean="0"/>
              <a:t>Footprints </a:t>
            </a:r>
            <a:r>
              <a:rPr lang="en-US" dirty="0"/>
              <a:t>= Residential Acres + [Employment Acres X Distance Multiplier</a:t>
            </a:r>
            <a:r>
              <a:rPr lang="en-US" dirty="0" smtClean="0"/>
              <a:t>]</a:t>
            </a:r>
            <a:endParaRPr lang="en-US" dirty="0"/>
          </a:p>
        </p:txBody>
      </p:sp>
      <p:sp>
        <p:nvSpPr>
          <p:cNvPr id="3" name="Title 2"/>
          <p:cNvSpPr>
            <a:spLocks noGrp="1"/>
          </p:cNvSpPr>
          <p:nvPr>
            <p:ph type="title"/>
          </p:nvPr>
        </p:nvSpPr>
        <p:spPr>
          <a:xfrm>
            <a:off x="457200" y="274638"/>
            <a:ext cx="8229600" cy="1477962"/>
          </a:xfrm>
        </p:spPr>
        <p:txBody>
          <a:bodyPr>
            <a:normAutofit fontScale="90000"/>
          </a:bodyPr>
          <a:lstStyle/>
          <a:p>
            <a:r>
              <a:rPr lang="en-US" dirty="0" smtClean="0">
                <a:solidFill>
                  <a:schemeClr val="tx2"/>
                </a:solidFill>
              </a:rPr>
              <a:t>County Transportation/land use footprints</a:t>
            </a:r>
            <a:r>
              <a:rPr lang="en-US" dirty="0" smtClean="0"/>
              <a:t> </a:t>
            </a:r>
            <a:r>
              <a:rPr lang="en-US" sz="2800" dirty="0" smtClean="0"/>
              <a:t/>
            </a:r>
            <a:br>
              <a:rPr lang="en-US" sz="2800" dirty="0" smtClean="0"/>
            </a:br>
            <a:r>
              <a:rPr lang="en-US" sz="2800" dirty="0" smtClean="0">
                <a:solidFill>
                  <a:schemeClr val="tx2"/>
                </a:solidFill>
              </a:rPr>
              <a:t>Per 100 Residents</a:t>
            </a:r>
            <a:endParaRPr lang="en-US" dirty="0">
              <a:solidFill>
                <a:schemeClr val="tx2"/>
              </a:solidFill>
            </a:endParaRPr>
          </a:p>
        </p:txBody>
      </p:sp>
    </p:spTree>
    <p:extLst>
      <p:ext uri="{BB962C8B-B14F-4D97-AF65-F5344CB8AC3E}">
        <p14:creationId xmlns:p14="http://schemas.microsoft.com/office/powerpoint/2010/main" val="2711613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3581399"/>
          </a:xfrm>
        </p:spPr>
        <p:txBody>
          <a:bodyPr/>
          <a:lstStyle/>
          <a:p>
            <a:r>
              <a:rPr lang="en-US" dirty="0" smtClean="0"/>
              <a:t>Average </a:t>
            </a:r>
            <a:r>
              <a:rPr lang="en-US" dirty="0"/>
              <a:t>distance driven each </a:t>
            </a:r>
            <a:r>
              <a:rPr lang="en-US" dirty="0" smtClean="0"/>
              <a:t>day</a:t>
            </a:r>
            <a:r>
              <a:rPr lang="en-US" dirty="0"/>
              <a:t> </a:t>
            </a:r>
            <a:r>
              <a:rPr lang="en-US" dirty="0" smtClean="0"/>
              <a:t>by jurisdiction</a:t>
            </a:r>
          </a:p>
          <a:p>
            <a:r>
              <a:rPr lang="en-US" dirty="0" smtClean="0"/>
              <a:t>To </a:t>
            </a:r>
            <a:r>
              <a:rPr lang="en-US" dirty="0"/>
              <a:t>and from all origins and destinations within a </a:t>
            </a:r>
            <a:r>
              <a:rPr lang="en-US" dirty="0" smtClean="0"/>
              <a:t>jurisdiction</a:t>
            </a:r>
          </a:p>
          <a:p>
            <a:r>
              <a:rPr lang="en-US" dirty="0" smtClean="0"/>
              <a:t>Divided </a:t>
            </a:r>
            <a:r>
              <a:rPr lang="en-US" dirty="0"/>
              <a:t>by the total number of jobs plus </a:t>
            </a:r>
            <a:r>
              <a:rPr lang="en-US" dirty="0" smtClean="0"/>
              <a:t>residents</a:t>
            </a:r>
            <a:endParaRPr lang="en-US" dirty="0"/>
          </a:p>
        </p:txBody>
      </p:sp>
      <p:sp>
        <p:nvSpPr>
          <p:cNvPr id="3" name="Title 2"/>
          <p:cNvSpPr>
            <a:spLocks noGrp="1"/>
          </p:cNvSpPr>
          <p:nvPr>
            <p:ph type="title"/>
          </p:nvPr>
        </p:nvSpPr>
        <p:spPr/>
        <p:txBody>
          <a:bodyPr>
            <a:normAutofit/>
          </a:bodyPr>
          <a:lstStyle/>
          <a:p>
            <a:r>
              <a:rPr lang="en-US" sz="3600" dirty="0" smtClean="0">
                <a:solidFill>
                  <a:srgbClr val="1F497D"/>
                </a:solidFill>
              </a:rPr>
              <a:t>VMT per Capita</a:t>
            </a:r>
            <a:endParaRPr lang="en-US" dirty="0"/>
          </a:p>
        </p:txBody>
      </p:sp>
    </p:spTree>
    <p:extLst>
      <p:ext uri="{BB962C8B-B14F-4D97-AF65-F5344CB8AC3E}">
        <p14:creationId xmlns:p14="http://schemas.microsoft.com/office/powerpoint/2010/main" val="2832454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610600" cy="574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041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458200" cy="4190999"/>
          </a:xfrm>
        </p:spPr>
        <p:txBody>
          <a:bodyPr/>
          <a:lstStyle/>
          <a:p>
            <a:r>
              <a:rPr lang="en-US" dirty="0" smtClean="0"/>
              <a:t>Increasingly segregated, isolated land uses</a:t>
            </a:r>
          </a:p>
          <a:p>
            <a:r>
              <a:rPr lang="en-US" dirty="0" smtClean="0"/>
              <a:t>Congestion, increased travel demand</a:t>
            </a:r>
          </a:p>
          <a:p>
            <a:r>
              <a:rPr lang="en-US" dirty="0" smtClean="0"/>
              <a:t>Highway creation, expansion</a:t>
            </a:r>
          </a:p>
          <a:p>
            <a:r>
              <a:rPr lang="en-US" dirty="0" smtClean="0"/>
              <a:t>Increased market access</a:t>
            </a:r>
          </a:p>
          <a:p>
            <a:r>
              <a:rPr lang="en-US" dirty="0" smtClean="0"/>
              <a:t>More segregated development</a:t>
            </a:r>
          </a:p>
          <a:p>
            <a:r>
              <a:rPr lang="en-US" dirty="0" smtClean="0"/>
              <a:t>More congestion</a:t>
            </a:r>
          </a:p>
          <a:p>
            <a:r>
              <a:rPr lang="en-US" dirty="0" smtClean="0"/>
              <a:t>Increased costs</a:t>
            </a:r>
            <a:endParaRPr lang="en-US" dirty="0"/>
          </a:p>
        </p:txBody>
      </p:sp>
      <p:sp>
        <p:nvSpPr>
          <p:cNvPr id="3" name="Title 2"/>
          <p:cNvSpPr>
            <a:spLocks noGrp="1"/>
          </p:cNvSpPr>
          <p:nvPr>
            <p:ph type="title"/>
          </p:nvPr>
        </p:nvSpPr>
        <p:spPr>
          <a:xfrm>
            <a:off x="457200" y="274638"/>
            <a:ext cx="8229600" cy="1020762"/>
          </a:xfrm>
        </p:spPr>
        <p:txBody>
          <a:bodyPr>
            <a:normAutofit fontScale="90000"/>
          </a:bodyPr>
          <a:lstStyle/>
          <a:p>
            <a:pPr lvl="0"/>
            <a:r>
              <a:rPr lang="en-US" sz="3500" b="1" cap="none" dirty="0" smtClean="0">
                <a:solidFill>
                  <a:srgbClr val="1F497D"/>
                </a:solidFill>
                <a:effectLst/>
                <a:latin typeface="Arial" charset="0"/>
                <a:ea typeface="+mn-ea"/>
                <a:cs typeface="+mn-cs"/>
              </a:rPr>
              <a:t>What Gives?</a:t>
            </a:r>
            <a:br>
              <a:rPr lang="en-US" sz="3500" b="1" cap="none" dirty="0" smtClean="0">
                <a:solidFill>
                  <a:srgbClr val="1F497D"/>
                </a:solidFill>
                <a:effectLst/>
                <a:latin typeface="Arial" charset="0"/>
                <a:ea typeface="+mn-ea"/>
                <a:cs typeface="+mn-cs"/>
              </a:rPr>
            </a:br>
            <a:r>
              <a:rPr lang="en-US" sz="3500" b="1" cap="none" dirty="0" smtClean="0">
                <a:solidFill>
                  <a:srgbClr val="1F497D"/>
                </a:solidFill>
                <a:effectLst/>
                <a:latin typeface="Arial" charset="0"/>
                <a:ea typeface="+mn-ea"/>
                <a:cs typeface="+mn-cs"/>
              </a:rPr>
              <a:t>Land Use/ Transportation Cycle</a:t>
            </a:r>
            <a:endParaRPr lang="en-US" b="1" dirty="0"/>
          </a:p>
        </p:txBody>
      </p:sp>
    </p:spTree>
    <p:extLst>
      <p:ext uri="{BB962C8B-B14F-4D97-AF65-F5344CB8AC3E}">
        <p14:creationId xmlns:p14="http://schemas.microsoft.com/office/powerpoint/2010/main" val="3514350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549275"/>
            <a:ext cx="8229600" cy="1066800"/>
          </a:xfrm>
        </p:spPr>
        <p:txBody>
          <a:bodyPr/>
          <a:lstStyle/>
          <a:p>
            <a:pPr algn="ctr"/>
            <a:r>
              <a:rPr lang="en-US" altLang="en-US" sz="3200" dirty="0" smtClean="0">
                <a:solidFill>
                  <a:srgbClr val="00206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General Roadway Lane Mileages as the function of Population Growth </a:t>
            </a:r>
          </a:p>
        </p:txBody>
      </p:sp>
      <p:graphicFrame>
        <p:nvGraphicFramePr>
          <p:cNvPr id="7" name="Chart 6"/>
          <p:cNvGraphicFramePr>
            <a:graphicFrameLocks noGrp="1"/>
          </p:cNvGraphicFramePr>
          <p:nvPr/>
        </p:nvGraphicFramePr>
        <p:xfrm>
          <a:off x="609600" y="1143000"/>
          <a:ext cx="7924800"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8043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a481d4bd8fdcad33681b94c2150fec594f4c7e"/>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DP_draft6(MSSansSeri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Microsoft Sans Serif" pitchFamily="34" charset="0"/>
            <a:ea typeface="Verdana" pitchFamily="34" charset="0"/>
            <a:cs typeface="Microsoft Sans Serif" pitchFamily="34" charset="0"/>
          </a:defRPr>
        </a:defPPr>
      </a:lstStyle>
    </a:txDef>
  </a:objectDefaults>
  <a:extraClrSchemeLst/>
</a:theme>
</file>

<file path=ppt/theme/theme2.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DP_draft6(MSSansSeri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Microsoft Sans Serif" pitchFamily="34" charset="0"/>
            <a:ea typeface="Verdana" pitchFamily="34" charset="0"/>
            <a:cs typeface="Microsoft Sans Serif"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717C249F81F743A31B493E51FA736F" ma:contentTypeVersion="0" ma:contentTypeDescription="Create a new document." ma:contentTypeScope="" ma:versionID="4c91c08206687e0062f6937ce42628a9">
  <xsd:schema xmlns:xsd="http://www.w3.org/2001/XMLSchema" xmlns:xs="http://www.w3.org/2001/XMLSchema" xmlns:p="http://schemas.microsoft.com/office/2006/metadata/properties" targetNamespace="http://schemas.microsoft.com/office/2006/metadata/properties" ma:root="true" ma:fieldsID="2adff6e3a286ce99d2d7bafe0bc2dc1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Click on the hyperlinked column to ope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BA95FE-8E6D-46CF-8E54-02AD5CA98F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6AB0B16-ADA1-4C8F-9DA2-2918B263017D}">
  <ds:schemaRefs>
    <ds:schemaRef ds:uri="http://schemas.microsoft.com/sharepoint/v3/contenttype/forms"/>
  </ds:schemaRefs>
</ds:datastoreItem>
</file>

<file path=customXml/itemProps3.xml><?xml version="1.0" encoding="utf-8"?>
<ds:datastoreItem xmlns:ds="http://schemas.openxmlformats.org/officeDocument/2006/customXml" ds:itemID="{CBB11611-2FB2-4FE1-9D00-F4087CF1A86F}">
  <ds:schemaRefs>
    <ds:schemaRef ds:uri="http://purl.org/dc/elements/1.1/"/>
    <ds:schemaRef ds:uri="http://schemas.microsoft.com/office/2006/documentManagement/types"/>
    <ds:schemaRef ds:uri="http://purl.org/dc/dcmitype/"/>
    <ds:schemaRef ds:uri="http://purl.org/dc/terms/"/>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9100</TotalTime>
  <Words>533</Words>
  <Application>Microsoft Office PowerPoint</Application>
  <PresentationFormat>On-screen Show (4:3)</PresentationFormat>
  <Paragraphs>75</Paragraphs>
  <Slides>17</Slides>
  <Notes>1</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MDP_draft6(MSSansSerif)</vt:lpstr>
      <vt:lpstr>Urban</vt:lpstr>
      <vt:lpstr>Office Theme</vt:lpstr>
      <vt:lpstr>1_MDP_draft6(MSSansSerif)</vt:lpstr>
      <vt:lpstr> Supporting Sustainable Growth and Conservation with  Four Step Transportation Models  Ken Choi, Maryland Department of Planning  Joe Tassone, Maryland Department of Planning Mark Radovic, Gannett Fleming, Inc. Subrat Mahapatra, Maryland State Highway Administration   </vt:lpstr>
      <vt:lpstr>Maryland Context</vt:lpstr>
      <vt:lpstr>STLU Objectives</vt:lpstr>
      <vt:lpstr>PowerPoint Presentation</vt:lpstr>
      <vt:lpstr>County Transportation/land use footprints  Per 100 Residents</vt:lpstr>
      <vt:lpstr>VMT per Capita</vt:lpstr>
      <vt:lpstr>PowerPoint Presentation</vt:lpstr>
      <vt:lpstr>What Gives? Land Use/ Transportation Cycle</vt:lpstr>
      <vt:lpstr>General Roadway Lane Mileages as the function of Population Growth </vt:lpstr>
      <vt:lpstr>Infrastructure/ Cost Savings, Smart Growth vs. Trend, 2010 and 2030</vt:lpstr>
      <vt:lpstr>What if Transportation &amp; Land Use were Integrated? Baltimore City and County, 2035</vt:lpstr>
      <vt:lpstr>PowerPoint Presentation</vt:lpstr>
      <vt:lpstr>PowerPoint Presentation</vt:lpstr>
      <vt:lpstr>Effects at City/County Scale Baltimore City and County, 2035</vt:lpstr>
      <vt:lpstr>Effects at Regional Scale  Baltimore Metro Region</vt:lpstr>
      <vt:lpstr>PowerPoint Presentation</vt:lpstr>
      <vt:lpstr>Conclusions</vt:lpstr>
    </vt:vector>
  </TitlesOfParts>
  <Company>MD Dept. of Planning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MDP Presentation</dc:title>
  <dc:creator>John Coleman</dc:creator>
  <cp:lastModifiedBy>Joe Tassone</cp:lastModifiedBy>
  <cp:revision>215</cp:revision>
  <cp:lastPrinted>2015-05-18T14:22:59Z</cp:lastPrinted>
  <dcterms:created xsi:type="dcterms:W3CDTF">2010-02-24T18:23:12Z</dcterms:created>
  <dcterms:modified xsi:type="dcterms:W3CDTF">2015-05-19T19:47:23Z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0x01010053717C249F81F743A31B493E51FA736F</vt:lpwstr>
  </property>
</Properties>
</file>