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3" r:id="rId1"/>
  </p:sldMasterIdLst>
  <p:notesMasterIdLst>
    <p:notesMasterId r:id="rId21"/>
  </p:notesMasterIdLst>
  <p:handoutMasterIdLst>
    <p:handoutMasterId r:id="rId22"/>
  </p:handoutMasterIdLst>
  <p:sldIdLst>
    <p:sldId id="593" r:id="rId2"/>
    <p:sldId id="597" r:id="rId3"/>
    <p:sldId id="612" r:id="rId4"/>
    <p:sldId id="598" r:id="rId5"/>
    <p:sldId id="599" r:id="rId6"/>
    <p:sldId id="600" r:id="rId7"/>
    <p:sldId id="602" r:id="rId8"/>
    <p:sldId id="603" r:id="rId9"/>
    <p:sldId id="601" r:id="rId10"/>
    <p:sldId id="623" r:id="rId11"/>
    <p:sldId id="596" r:id="rId12"/>
    <p:sldId id="604" r:id="rId13"/>
    <p:sldId id="619" r:id="rId14"/>
    <p:sldId id="620" r:id="rId15"/>
    <p:sldId id="621" r:id="rId16"/>
    <p:sldId id="614" r:id="rId17"/>
    <p:sldId id="609" r:id="rId18"/>
    <p:sldId id="617" r:id="rId19"/>
    <p:sldId id="613" r:id="rId20"/>
  </p:sldIdLst>
  <p:sldSz cx="9144000" cy="6858000" type="screen4x3"/>
  <p:notesSz cx="6883400" cy="100330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423F"/>
    <a:srgbClr val="000000"/>
    <a:srgbClr val="006666"/>
    <a:srgbClr val="FF9900"/>
    <a:srgbClr val="FFC7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68065" autoAdjust="0"/>
  </p:normalViewPr>
  <p:slideViewPr>
    <p:cSldViewPr>
      <p:cViewPr>
        <p:scale>
          <a:sx n="100" d="100"/>
          <a:sy n="100" d="100"/>
        </p:scale>
        <p:origin x="-1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2682"/>
    </p:cViewPr>
  </p:sorterViewPr>
  <p:notesViewPr>
    <p:cSldViewPr>
      <p:cViewPr varScale="1">
        <p:scale>
          <a:sx n="73" d="100"/>
          <a:sy n="73" d="100"/>
        </p:scale>
        <p:origin x="-2130" y="-84"/>
      </p:cViewPr>
      <p:guideLst>
        <p:guide orient="horz" pos="3160"/>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2913" cy="501650"/>
          </a:xfrm>
          <a:prstGeom prst="rect">
            <a:avLst/>
          </a:prstGeom>
          <a:noFill/>
          <a:ln w="9525">
            <a:noFill/>
            <a:miter lim="800000"/>
            <a:headEnd/>
            <a:tailEnd/>
          </a:ln>
          <a:effectLst/>
        </p:spPr>
        <p:txBody>
          <a:bodyPr vert="horz" wrap="square" lIns="93488" tIns="46744" rIns="93488" bIns="46744" numCol="1" anchor="t" anchorCtr="0" compatLnSpc="1">
            <a:prstTxWarp prst="textNoShape">
              <a:avLst/>
            </a:prstTxWarp>
          </a:bodyPr>
          <a:lstStyle>
            <a:lvl1pPr defTabSz="935038" eaLnBrk="0" hangingPunct="0">
              <a:defRPr sz="1200">
                <a:latin typeface="Times" pitchFamily="18" charset="0"/>
              </a:defRPr>
            </a:lvl1pPr>
          </a:lstStyle>
          <a:p>
            <a:pPr>
              <a:defRPr/>
            </a:pPr>
            <a:endParaRPr lang="en-GB"/>
          </a:p>
        </p:txBody>
      </p:sp>
      <p:sp>
        <p:nvSpPr>
          <p:cNvPr id="3075" name="Rectangle 3"/>
          <p:cNvSpPr>
            <a:spLocks noGrp="1" noChangeArrowheads="1"/>
          </p:cNvSpPr>
          <p:nvPr>
            <p:ph type="dt" sz="quarter" idx="1"/>
          </p:nvPr>
        </p:nvSpPr>
        <p:spPr bwMode="auto">
          <a:xfrm>
            <a:off x="3900488" y="0"/>
            <a:ext cx="2982912" cy="501650"/>
          </a:xfrm>
          <a:prstGeom prst="rect">
            <a:avLst/>
          </a:prstGeom>
          <a:noFill/>
          <a:ln w="9525">
            <a:noFill/>
            <a:miter lim="800000"/>
            <a:headEnd/>
            <a:tailEnd/>
          </a:ln>
          <a:effectLst/>
        </p:spPr>
        <p:txBody>
          <a:bodyPr vert="horz" wrap="square" lIns="93488" tIns="46744" rIns="93488" bIns="46744" numCol="1" anchor="t" anchorCtr="0" compatLnSpc="1">
            <a:prstTxWarp prst="textNoShape">
              <a:avLst/>
            </a:prstTxWarp>
          </a:bodyPr>
          <a:lstStyle>
            <a:lvl1pPr algn="r" defTabSz="935038" eaLnBrk="0" hangingPunct="0">
              <a:defRPr sz="1200">
                <a:latin typeface="Times" pitchFamily="18" charset="0"/>
              </a:defRPr>
            </a:lvl1pPr>
          </a:lstStyle>
          <a:p>
            <a:pPr>
              <a:defRPr/>
            </a:pPr>
            <a:endParaRPr lang="en-GB"/>
          </a:p>
        </p:txBody>
      </p:sp>
      <p:sp>
        <p:nvSpPr>
          <p:cNvPr id="3076" name="Rectangle 4"/>
          <p:cNvSpPr>
            <a:spLocks noGrp="1" noChangeArrowheads="1"/>
          </p:cNvSpPr>
          <p:nvPr>
            <p:ph type="ftr" sz="quarter" idx="2"/>
          </p:nvPr>
        </p:nvSpPr>
        <p:spPr bwMode="auto">
          <a:xfrm>
            <a:off x="0" y="9531350"/>
            <a:ext cx="2982913" cy="501650"/>
          </a:xfrm>
          <a:prstGeom prst="rect">
            <a:avLst/>
          </a:prstGeom>
          <a:noFill/>
          <a:ln w="9525">
            <a:noFill/>
            <a:miter lim="800000"/>
            <a:headEnd/>
            <a:tailEnd/>
          </a:ln>
          <a:effectLst/>
        </p:spPr>
        <p:txBody>
          <a:bodyPr vert="horz" wrap="square" lIns="93488" tIns="46744" rIns="93488" bIns="46744" numCol="1" anchor="b" anchorCtr="0" compatLnSpc="1">
            <a:prstTxWarp prst="textNoShape">
              <a:avLst/>
            </a:prstTxWarp>
          </a:bodyPr>
          <a:lstStyle>
            <a:lvl1pPr defTabSz="935038" eaLnBrk="0" hangingPunct="0">
              <a:defRPr sz="1200">
                <a:latin typeface="Times" pitchFamily="18" charset="0"/>
              </a:defRPr>
            </a:lvl1pPr>
          </a:lstStyle>
          <a:p>
            <a:pPr>
              <a:defRPr/>
            </a:pPr>
            <a:endParaRPr lang="en-GB"/>
          </a:p>
        </p:txBody>
      </p:sp>
      <p:sp>
        <p:nvSpPr>
          <p:cNvPr id="3077" name="Rectangle 5"/>
          <p:cNvSpPr>
            <a:spLocks noGrp="1" noChangeArrowheads="1"/>
          </p:cNvSpPr>
          <p:nvPr>
            <p:ph type="sldNum" sz="quarter" idx="3"/>
          </p:nvPr>
        </p:nvSpPr>
        <p:spPr bwMode="auto">
          <a:xfrm>
            <a:off x="3900488" y="9531350"/>
            <a:ext cx="2982912" cy="501650"/>
          </a:xfrm>
          <a:prstGeom prst="rect">
            <a:avLst/>
          </a:prstGeom>
          <a:noFill/>
          <a:ln w="9525">
            <a:noFill/>
            <a:miter lim="800000"/>
            <a:headEnd/>
            <a:tailEnd/>
          </a:ln>
          <a:effectLst/>
        </p:spPr>
        <p:txBody>
          <a:bodyPr vert="horz" wrap="square" lIns="93488" tIns="46744" rIns="93488" bIns="46744" numCol="1" anchor="b" anchorCtr="0" compatLnSpc="1">
            <a:prstTxWarp prst="textNoShape">
              <a:avLst/>
            </a:prstTxWarp>
          </a:bodyPr>
          <a:lstStyle>
            <a:lvl1pPr algn="r" defTabSz="935038" eaLnBrk="0" hangingPunct="0">
              <a:defRPr sz="1200">
                <a:latin typeface="Times" pitchFamily="18" charset="0"/>
              </a:defRPr>
            </a:lvl1pPr>
          </a:lstStyle>
          <a:p>
            <a:pPr>
              <a:defRPr/>
            </a:pPr>
            <a:fld id="{0B16F71B-F76B-4B0B-B4EA-6777C587B668}" type="slidenum">
              <a:rPr lang="en-GB"/>
              <a:pPr>
                <a:defRPr/>
              </a:pPr>
              <a:t>‹#›</a:t>
            </a:fld>
            <a:endParaRPr lang="en-GB"/>
          </a:p>
        </p:txBody>
      </p:sp>
    </p:spTree>
    <p:extLst>
      <p:ext uri="{BB962C8B-B14F-4D97-AF65-F5344CB8AC3E}">
        <p14:creationId xmlns:p14="http://schemas.microsoft.com/office/powerpoint/2010/main" val="1358127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2913" cy="501650"/>
          </a:xfrm>
          <a:prstGeom prst="rect">
            <a:avLst/>
          </a:prstGeom>
          <a:noFill/>
          <a:ln w="9525">
            <a:noFill/>
            <a:miter lim="800000"/>
            <a:headEnd/>
            <a:tailEnd/>
          </a:ln>
          <a:effectLst/>
        </p:spPr>
        <p:txBody>
          <a:bodyPr vert="horz" wrap="square" lIns="93488" tIns="46744" rIns="93488" bIns="46744" numCol="1" anchor="t" anchorCtr="0" compatLnSpc="1">
            <a:prstTxWarp prst="textNoShape">
              <a:avLst/>
            </a:prstTxWarp>
          </a:bodyPr>
          <a:lstStyle>
            <a:lvl1pPr defTabSz="935038" eaLnBrk="0" hangingPunct="0">
              <a:defRPr sz="1200">
                <a:latin typeface="Times" pitchFamily="18" charset="0"/>
              </a:defRPr>
            </a:lvl1pPr>
          </a:lstStyle>
          <a:p>
            <a:pPr>
              <a:defRPr/>
            </a:pPr>
            <a:endParaRPr lang="en-GB"/>
          </a:p>
        </p:txBody>
      </p:sp>
      <p:sp>
        <p:nvSpPr>
          <p:cNvPr id="4099" name="Rectangle 3"/>
          <p:cNvSpPr>
            <a:spLocks noGrp="1" noChangeArrowheads="1"/>
          </p:cNvSpPr>
          <p:nvPr>
            <p:ph type="dt" idx="1"/>
          </p:nvPr>
        </p:nvSpPr>
        <p:spPr bwMode="auto">
          <a:xfrm>
            <a:off x="3900488" y="0"/>
            <a:ext cx="2982912" cy="501650"/>
          </a:xfrm>
          <a:prstGeom prst="rect">
            <a:avLst/>
          </a:prstGeom>
          <a:noFill/>
          <a:ln w="9525">
            <a:noFill/>
            <a:miter lim="800000"/>
            <a:headEnd/>
            <a:tailEnd/>
          </a:ln>
          <a:effectLst/>
        </p:spPr>
        <p:txBody>
          <a:bodyPr vert="horz" wrap="square" lIns="93488" tIns="46744" rIns="93488" bIns="46744" numCol="1" anchor="t" anchorCtr="0" compatLnSpc="1">
            <a:prstTxWarp prst="textNoShape">
              <a:avLst/>
            </a:prstTxWarp>
          </a:bodyPr>
          <a:lstStyle>
            <a:lvl1pPr algn="r" defTabSz="935038" eaLnBrk="0" hangingPunct="0">
              <a:defRPr sz="1200">
                <a:latin typeface="Times" pitchFamily="18" charset="0"/>
              </a:defRPr>
            </a:lvl1pPr>
          </a:lstStyle>
          <a:p>
            <a:pPr>
              <a:defRPr/>
            </a:pPr>
            <a:endParaRPr lang="en-GB"/>
          </a:p>
        </p:txBody>
      </p:sp>
      <p:sp>
        <p:nvSpPr>
          <p:cNvPr id="47108" name="Rectangle 4"/>
          <p:cNvSpPr>
            <a:spLocks noGrp="1" noRot="1" noChangeAspect="1" noChangeArrowheads="1" noTextEdit="1"/>
          </p:cNvSpPr>
          <p:nvPr>
            <p:ph type="sldImg" idx="2"/>
          </p:nvPr>
        </p:nvSpPr>
        <p:spPr bwMode="auto">
          <a:xfrm>
            <a:off x="933450" y="752475"/>
            <a:ext cx="5016500" cy="37623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7575" y="4765675"/>
            <a:ext cx="5048250" cy="4514850"/>
          </a:xfrm>
          <a:prstGeom prst="rect">
            <a:avLst/>
          </a:prstGeom>
          <a:noFill/>
          <a:ln w="9525">
            <a:noFill/>
            <a:miter lim="800000"/>
            <a:headEnd/>
            <a:tailEnd/>
          </a:ln>
          <a:effectLst/>
        </p:spPr>
        <p:txBody>
          <a:bodyPr vert="horz" wrap="square" lIns="93488" tIns="46744" rIns="93488" bIns="4674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531350"/>
            <a:ext cx="2982913" cy="501650"/>
          </a:xfrm>
          <a:prstGeom prst="rect">
            <a:avLst/>
          </a:prstGeom>
          <a:noFill/>
          <a:ln w="9525">
            <a:noFill/>
            <a:miter lim="800000"/>
            <a:headEnd/>
            <a:tailEnd/>
          </a:ln>
          <a:effectLst/>
        </p:spPr>
        <p:txBody>
          <a:bodyPr vert="horz" wrap="square" lIns="93488" tIns="46744" rIns="93488" bIns="46744" numCol="1" anchor="b" anchorCtr="0" compatLnSpc="1">
            <a:prstTxWarp prst="textNoShape">
              <a:avLst/>
            </a:prstTxWarp>
          </a:bodyPr>
          <a:lstStyle>
            <a:lvl1pPr defTabSz="935038" eaLnBrk="0" hangingPunct="0">
              <a:defRPr sz="1200">
                <a:latin typeface="Times" pitchFamily="18" charset="0"/>
              </a:defRPr>
            </a:lvl1pPr>
          </a:lstStyle>
          <a:p>
            <a:pPr>
              <a:defRPr/>
            </a:pPr>
            <a:endParaRPr lang="en-GB"/>
          </a:p>
        </p:txBody>
      </p:sp>
      <p:sp>
        <p:nvSpPr>
          <p:cNvPr id="4103" name="Rectangle 7"/>
          <p:cNvSpPr>
            <a:spLocks noGrp="1" noChangeArrowheads="1"/>
          </p:cNvSpPr>
          <p:nvPr>
            <p:ph type="sldNum" sz="quarter" idx="5"/>
          </p:nvPr>
        </p:nvSpPr>
        <p:spPr bwMode="auto">
          <a:xfrm>
            <a:off x="3900488" y="9531350"/>
            <a:ext cx="2982912" cy="501650"/>
          </a:xfrm>
          <a:prstGeom prst="rect">
            <a:avLst/>
          </a:prstGeom>
          <a:noFill/>
          <a:ln w="9525">
            <a:noFill/>
            <a:miter lim="800000"/>
            <a:headEnd/>
            <a:tailEnd/>
          </a:ln>
          <a:effectLst/>
        </p:spPr>
        <p:txBody>
          <a:bodyPr vert="horz" wrap="square" lIns="93488" tIns="46744" rIns="93488" bIns="46744" numCol="1" anchor="b" anchorCtr="0" compatLnSpc="1">
            <a:prstTxWarp prst="textNoShape">
              <a:avLst/>
            </a:prstTxWarp>
          </a:bodyPr>
          <a:lstStyle>
            <a:lvl1pPr algn="r" defTabSz="935038" eaLnBrk="0" hangingPunct="0">
              <a:defRPr sz="1200">
                <a:latin typeface="Times" pitchFamily="18" charset="0"/>
              </a:defRPr>
            </a:lvl1pPr>
          </a:lstStyle>
          <a:p>
            <a:pPr>
              <a:defRPr/>
            </a:pPr>
            <a:fld id="{E53962CD-080D-4AA4-A843-87EE5D9B4C0B}" type="slidenum">
              <a:rPr lang="en-GB"/>
              <a:pPr>
                <a:defRPr/>
              </a:pPr>
              <a:t>‹#›</a:t>
            </a:fld>
            <a:endParaRPr lang="en-GB"/>
          </a:p>
        </p:txBody>
      </p:sp>
    </p:spTree>
    <p:extLst>
      <p:ext uri="{BB962C8B-B14F-4D97-AF65-F5344CB8AC3E}">
        <p14:creationId xmlns:p14="http://schemas.microsoft.com/office/powerpoint/2010/main" val="21641809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00489" y="9531350"/>
            <a:ext cx="2982912" cy="501650"/>
          </a:xfrm>
          <a:prstGeom prst="rect">
            <a:avLst/>
          </a:prstGeom>
          <a:noFill/>
          <a:ln w="9525">
            <a:noFill/>
            <a:miter lim="800000"/>
            <a:headEnd/>
            <a:tailEnd/>
          </a:ln>
        </p:spPr>
        <p:txBody>
          <a:bodyPr lIns="93476" tIns="46738" rIns="93476" bIns="46738" anchor="b"/>
          <a:lstStyle/>
          <a:p>
            <a:pPr algn="r" defTabSz="934917" eaLnBrk="0" hangingPunct="0"/>
            <a:fld id="{A8F64AA6-04FD-495E-AF29-AB2EB30EEB25}" type="slidenum">
              <a:rPr lang="en-GB" sz="1200">
                <a:latin typeface="Times" pitchFamily="18" charset="0"/>
              </a:rPr>
              <a:pPr algn="r" defTabSz="934917" eaLnBrk="0" hangingPunct="0"/>
              <a:t>1</a:t>
            </a:fld>
            <a:endParaRPr lang="en-GB" sz="1200" dirty="0">
              <a:latin typeface="Times" pitchFamily="18" charset="0"/>
            </a:endParaRPr>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noFill/>
          <a:ln>
            <a:solidFill>
              <a:srgbClr val="000000"/>
            </a:solidFill>
          </a:ln>
        </p:spPr>
        <p:txBody>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Integrated Corridor Management System (developed for the I-15 corridor and the San Diego region) includes a Data Hub that collects and stores data from the external systems this includes some data elements, key to having an accurate model.  The sources critical to this project are:</a:t>
            </a:r>
          </a:p>
          <a:p>
            <a:pPr marL="171450" indent="-171450">
              <a:buFontTx/>
              <a:buChar char="-"/>
            </a:pPr>
            <a:r>
              <a:rPr lang="en-US" baseline="0" dirty="0" smtClean="0"/>
              <a:t>RAMS – Regional Arterial Management System – Base-year signal timing plans (70% coverage of the county);</a:t>
            </a:r>
          </a:p>
          <a:p>
            <a:pPr marL="171450" indent="-171450">
              <a:buFontTx/>
              <a:buChar char="-"/>
            </a:pPr>
            <a:r>
              <a:rPr lang="en-US" baseline="0" dirty="0" smtClean="0"/>
              <a:t>RMIS – Ramp Metering Information systems – Base year ramp metering inventory and timing parameters/algorithms;</a:t>
            </a:r>
          </a:p>
          <a:p>
            <a:pPr marL="171450" indent="-171450">
              <a:buFontTx/>
              <a:buChar char="-"/>
            </a:pPr>
            <a:r>
              <a:rPr lang="en-US" baseline="0" dirty="0" smtClean="0"/>
              <a:t>CPS – Congestion Pricing System – Base year toll schedule algorithms, sensor locations; </a:t>
            </a:r>
          </a:p>
          <a:p>
            <a:pPr marL="171450" indent="-171450">
              <a:buFontTx/>
              <a:buChar char="-"/>
            </a:pPr>
            <a:r>
              <a:rPr lang="en-US" baseline="0" dirty="0" smtClean="0"/>
              <a:t>Manual Signal Parameters – For the 30% of signals not currently in the RAMS files manual signal timing data is being collected and stored.  (placed within ICM as the plan is to have 100% signals within the system);</a:t>
            </a:r>
          </a:p>
          <a:p>
            <a:pPr marL="171450" indent="-171450">
              <a:buFontTx/>
              <a:buChar char="-"/>
            </a:pPr>
            <a:endParaRPr lang="en-US" baseline="0" dirty="0" smtClean="0"/>
          </a:p>
          <a:p>
            <a:pPr marL="0" indent="0">
              <a:buFontTx/>
              <a:buNone/>
            </a:pPr>
            <a:r>
              <a:rPr lang="en-US" baseline="0" dirty="0" smtClean="0"/>
              <a:t>The SANDAG GIS is the data sets currently stored within the GIS database:</a:t>
            </a:r>
          </a:p>
          <a:p>
            <a:pPr marL="171450" indent="-171450">
              <a:buFontTx/>
              <a:buChar char="-"/>
            </a:pPr>
            <a:r>
              <a:rPr lang="en-US" baseline="0" dirty="0" smtClean="0"/>
              <a:t>Node and link </a:t>
            </a:r>
          </a:p>
          <a:p>
            <a:pPr marL="628650" lvl="1" indent="-171450">
              <a:buFontTx/>
              <a:buChar char="-"/>
            </a:pPr>
            <a:r>
              <a:rPr lang="en-US" baseline="0" dirty="0" smtClean="0"/>
              <a:t>base and future year highway network geography/shape;</a:t>
            </a:r>
          </a:p>
          <a:p>
            <a:pPr marL="628650" lvl="1" indent="-171450">
              <a:buFontTx/>
              <a:buChar char="-"/>
            </a:pPr>
            <a:r>
              <a:rPr lang="en-US" baseline="0" dirty="0" smtClean="0"/>
              <a:t>Through &amp; approach </a:t>
            </a:r>
            <a:r>
              <a:rPr lang="en-US" baseline="0" dirty="0" err="1" smtClean="0"/>
              <a:t>Lnes</a:t>
            </a:r>
            <a:r>
              <a:rPr lang="en-US" baseline="0" dirty="0" smtClean="0"/>
              <a:t>;</a:t>
            </a:r>
          </a:p>
          <a:p>
            <a:pPr marL="628650" lvl="1" indent="-171450">
              <a:buFontTx/>
              <a:buChar char="-"/>
            </a:pPr>
            <a:r>
              <a:rPr lang="en-US" baseline="0" dirty="0" smtClean="0"/>
              <a:t>Speed;</a:t>
            </a:r>
          </a:p>
          <a:p>
            <a:pPr marL="628650" lvl="1" indent="-171450">
              <a:buFontTx/>
              <a:buChar char="-"/>
            </a:pPr>
            <a:r>
              <a:rPr lang="en-US" baseline="0" dirty="0" smtClean="0"/>
              <a:t>Control type (Signal, Stop, Yield);</a:t>
            </a:r>
          </a:p>
          <a:p>
            <a:pPr marL="628650" lvl="1" indent="-171450">
              <a:buFontTx/>
              <a:buChar char="-"/>
            </a:pPr>
            <a:r>
              <a:rPr lang="en-US" baseline="0" dirty="0" smtClean="0"/>
              <a:t>Turn prohibitions;</a:t>
            </a:r>
          </a:p>
          <a:p>
            <a:pPr marL="171450" lvl="0" indent="-171450">
              <a:buFontTx/>
              <a:buChar char="-"/>
            </a:pPr>
            <a:r>
              <a:rPr lang="en-US" baseline="0" dirty="0" smtClean="0"/>
              <a:t>Transit Route Configuration </a:t>
            </a:r>
          </a:p>
          <a:p>
            <a:pPr marL="628650" lvl="1" indent="-171450">
              <a:buFontTx/>
              <a:buChar char="-"/>
            </a:pPr>
            <a:r>
              <a:rPr lang="en-US" baseline="0" dirty="0" smtClean="0"/>
              <a:t>Base and Future Transit route itinerary</a:t>
            </a:r>
          </a:p>
          <a:p>
            <a:pPr marL="628650" lvl="1" indent="-171450">
              <a:buFontTx/>
              <a:buChar char="-"/>
            </a:pPr>
            <a:r>
              <a:rPr lang="en-US" baseline="0" dirty="0" smtClean="0"/>
              <a:t>Route Type (local, express, BRT)</a:t>
            </a:r>
          </a:p>
          <a:p>
            <a:pPr marL="628650" lvl="1" indent="-171450">
              <a:buFontTx/>
              <a:buChar char="-"/>
            </a:pPr>
            <a:r>
              <a:rPr lang="en-US" baseline="0" dirty="0" smtClean="0"/>
              <a:t>Headways (for 5 periods)</a:t>
            </a:r>
          </a:p>
          <a:p>
            <a:pPr marL="171450" lvl="0" indent="-171450">
              <a:buFontTx/>
              <a:buChar char="-"/>
            </a:pPr>
            <a:r>
              <a:rPr lang="en-US" baseline="0" dirty="0" smtClean="0"/>
              <a:t>Traffic Count Data</a:t>
            </a:r>
          </a:p>
          <a:p>
            <a:pPr marL="628650" lvl="1" indent="-171450">
              <a:buFontTx/>
              <a:buChar char="-"/>
            </a:pPr>
            <a:r>
              <a:rPr lang="en-US" baseline="0" dirty="0" smtClean="0"/>
              <a:t>Base-year traffic counts;</a:t>
            </a:r>
          </a:p>
          <a:p>
            <a:pPr marL="171450" lvl="0" indent="-171450">
              <a:buFontTx/>
              <a:buChar char="-"/>
            </a:pPr>
            <a:r>
              <a:rPr lang="en-US" baseline="0" dirty="0" smtClean="0"/>
              <a:t>Travel Time Data</a:t>
            </a:r>
          </a:p>
          <a:p>
            <a:pPr marL="628650" lvl="1" indent="-171450">
              <a:buFontTx/>
              <a:buChar char="-"/>
            </a:pPr>
            <a:r>
              <a:rPr lang="en-US" baseline="0" dirty="0" smtClean="0"/>
              <a:t>Base Year and historical speed data from INRIX </a:t>
            </a:r>
          </a:p>
          <a:p>
            <a:pPr marL="171450" indent="-171450">
              <a:buFontTx/>
              <a:buChar char="-"/>
            </a:pPr>
            <a:endParaRPr lang="en-US" baseline="0" dirty="0" smtClean="0"/>
          </a:p>
          <a:p>
            <a:pPr marL="171450" indent="-171450">
              <a:buFontTx/>
              <a:buChar char="-"/>
            </a:pPr>
            <a:r>
              <a:rPr lang="en-US" baseline="0" dirty="0" smtClean="0"/>
              <a:t>Parameters – Aimsun calibration parameters to generate calibrated networks.</a:t>
            </a:r>
          </a:p>
          <a:p>
            <a:endParaRPr lang="en-US" dirty="0"/>
          </a:p>
        </p:txBody>
      </p:sp>
      <p:sp>
        <p:nvSpPr>
          <p:cNvPr id="4" name="Slide Number Placeholder 3"/>
          <p:cNvSpPr>
            <a:spLocks noGrp="1"/>
          </p:cNvSpPr>
          <p:nvPr>
            <p:ph type="sldNum" sz="quarter" idx="10"/>
          </p:nvPr>
        </p:nvSpPr>
        <p:spPr/>
        <p:txBody>
          <a:bodyPr/>
          <a:lstStyle/>
          <a:p>
            <a:pPr>
              <a:defRPr/>
            </a:pPr>
            <a:fld id="{E53962CD-080D-4AA4-A843-87EE5D9B4C0B}" type="slidenum">
              <a:rPr lang="en-GB" smtClean="0"/>
              <a:pPr>
                <a:defRPr/>
              </a:pPr>
              <a:t>10</a:t>
            </a:fld>
            <a:endParaRPr lang="en-GB"/>
          </a:p>
        </p:txBody>
      </p:sp>
    </p:spTree>
    <p:extLst>
      <p:ext uri="{BB962C8B-B14F-4D97-AF65-F5344CB8AC3E}">
        <p14:creationId xmlns:p14="http://schemas.microsoft.com/office/powerpoint/2010/main" val="4247092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collection efforts</a:t>
            </a:r>
            <a:r>
              <a:rPr lang="en-US" baseline="0" dirty="0" smtClean="0"/>
              <a:t> focused on signalized intersections and key attributes that needed to be reviewed or collected.</a:t>
            </a:r>
          </a:p>
          <a:p>
            <a:r>
              <a:rPr lang="en-US" baseline="0" dirty="0" smtClean="0"/>
              <a:t>Additional information such as lane usage restrictions (buses, HOV, trucks) especially by TOD were collected outside the network.</a:t>
            </a:r>
          </a:p>
          <a:p>
            <a:r>
              <a:rPr lang="en-US" baseline="0" dirty="0" smtClean="0"/>
              <a:t>Data entry was done in Aimsun to be fed back upstream to the TCOVED. </a:t>
            </a:r>
          </a:p>
          <a:p>
            <a:endParaRPr lang="en-US" baseline="0" dirty="0" smtClean="0"/>
          </a:p>
          <a:p>
            <a:r>
              <a:rPr lang="en-US" baseline="0" dirty="0" smtClean="0"/>
              <a:t>Shared Lane terminology – lanes that have multiple movements allowed through the intersection</a:t>
            </a:r>
          </a:p>
          <a:p>
            <a:r>
              <a:rPr lang="en-US" baseline="0" dirty="0" smtClean="0"/>
              <a:t>    TLR – Thru / Left / Right</a:t>
            </a:r>
          </a:p>
          <a:p>
            <a:r>
              <a:rPr lang="en-US" baseline="0" dirty="0" smtClean="0"/>
              <a:t>    TL – Thru / Left</a:t>
            </a:r>
          </a:p>
          <a:p>
            <a:r>
              <a:rPr lang="en-US" baseline="0" dirty="0" smtClean="0"/>
              <a:t>    TR – Thru / Right</a:t>
            </a:r>
          </a:p>
          <a:p>
            <a:r>
              <a:rPr lang="en-US" baseline="0" dirty="0" smtClean="0"/>
              <a:t>    LR – Left / Right (found at T intersections)</a:t>
            </a:r>
            <a:endParaRPr lang="en-US" dirty="0"/>
          </a:p>
        </p:txBody>
      </p:sp>
      <p:sp>
        <p:nvSpPr>
          <p:cNvPr id="4" name="Slide Number Placeholder 3"/>
          <p:cNvSpPr>
            <a:spLocks noGrp="1"/>
          </p:cNvSpPr>
          <p:nvPr>
            <p:ph type="sldNum" sz="quarter" idx="10"/>
          </p:nvPr>
        </p:nvSpPr>
        <p:spPr/>
        <p:txBody>
          <a:bodyPr/>
          <a:lstStyle/>
          <a:p>
            <a:pPr>
              <a:defRPr/>
            </a:pPr>
            <a:fld id="{E53962CD-080D-4AA4-A843-87EE5D9B4C0B}" type="slidenum">
              <a:rPr lang="en-GB" smtClean="0"/>
              <a:pPr>
                <a:defRPr/>
              </a:pPr>
              <a:t>11</a:t>
            </a:fld>
            <a:endParaRPr lang="en-GB"/>
          </a:p>
        </p:txBody>
      </p:sp>
    </p:spTree>
    <p:extLst>
      <p:ext uri="{BB962C8B-B14F-4D97-AF65-F5344CB8AC3E}">
        <p14:creationId xmlns:p14="http://schemas.microsoft.com/office/powerpoint/2010/main" val="3276216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made modifications to</a:t>
            </a:r>
            <a:r>
              <a:rPr lang="en-US" dirty="0" smtClean="0"/>
              <a:t> the current ETL (extract transform load) process from </a:t>
            </a:r>
            <a:r>
              <a:rPr lang="en-US" dirty="0" err="1" smtClean="0"/>
              <a:t>ArcInfo</a:t>
            </a:r>
            <a:r>
              <a:rPr lang="en-US" dirty="0" smtClean="0"/>
              <a:t> coverage</a:t>
            </a:r>
            <a:r>
              <a:rPr lang="en-US" baseline="0" dirty="0" smtClean="0"/>
              <a:t> to specific scenario/year macroscopic network in order to push out a DTA level network with the new network attributes. These modifications include:</a:t>
            </a:r>
          </a:p>
          <a:p>
            <a:r>
              <a:rPr lang="en-US" baseline="0" dirty="0" smtClean="0"/>
              <a:t> - Absorbing signal controller IDs from a SANDAG maintained GIS </a:t>
            </a:r>
            <a:r>
              <a:rPr lang="en-US" baseline="0" dirty="0" err="1" smtClean="0"/>
              <a:t>shapefile</a:t>
            </a:r>
            <a:r>
              <a:rPr lang="en-US" baseline="0" dirty="0" smtClean="0"/>
              <a:t> of current regional traffic signals</a:t>
            </a:r>
          </a:p>
          <a:p>
            <a:r>
              <a:rPr lang="en-US" baseline="0" dirty="0" smtClean="0"/>
              <a:t>    -- This will allow Aimsun to load the correct signal timing plans from the RAMS  (Regional Arterial Management System) database</a:t>
            </a:r>
          </a:p>
          <a:p>
            <a:r>
              <a:rPr lang="en-US" baseline="0" dirty="0" smtClean="0"/>
              <a:t> - Python script to create an MGRA to node correspondence table which controls for connection length, barriers (canyons, water bodies), and type 	of node (freeways, ramps, signalized excluded)</a:t>
            </a:r>
            <a:endParaRPr lang="en-US" dirty="0"/>
          </a:p>
        </p:txBody>
      </p:sp>
      <p:sp>
        <p:nvSpPr>
          <p:cNvPr id="4" name="Slide Number Placeholder 3"/>
          <p:cNvSpPr>
            <a:spLocks noGrp="1"/>
          </p:cNvSpPr>
          <p:nvPr>
            <p:ph type="sldNum" sz="quarter" idx="10"/>
          </p:nvPr>
        </p:nvSpPr>
        <p:spPr/>
        <p:txBody>
          <a:bodyPr/>
          <a:lstStyle/>
          <a:p>
            <a:pPr>
              <a:defRPr/>
            </a:pPr>
            <a:fld id="{E53962CD-080D-4AA4-A843-87EE5D9B4C0B}" type="slidenum">
              <a:rPr lang="en-GB" smtClean="0"/>
              <a:pPr>
                <a:defRPr/>
              </a:pPr>
              <a:t>12</a:t>
            </a:fld>
            <a:endParaRPr lang="en-GB"/>
          </a:p>
        </p:txBody>
      </p:sp>
    </p:spTree>
    <p:extLst>
      <p:ext uri="{BB962C8B-B14F-4D97-AF65-F5344CB8AC3E}">
        <p14:creationId xmlns:p14="http://schemas.microsoft.com/office/powerpoint/2010/main" val="2855593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Node names</a:t>
            </a:r>
            <a:r>
              <a:rPr lang="en-US" baseline="0" dirty="0" smtClean="0"/>
              <a:t> (external ids from the GIS) are imported to keep the unity between the GIS network and the Aimsun network;</a:t>
            </a:r>
          </a:p>
          <a:p>
            <a:r>
              <a:rPr lang="en-US" baseline="0" dirty="0" smtClean="0"/>
              <a:t>- Time of day restrictions such as parking lanes, HOV lanes and time restricted turns</a:t>
            </a:r>
          </a:p>
          <a:p>
            <a:pPr marL="171450" indent="-171450">
              <a:buFontTx/>
              <a:buChar char="-"/>
            </a:pPr>
            <a:r>
              <a:rPr lang="en-US" baseline="0" dirty="0" smtClean="0"/>
              <a:t>Vehicle lane or section restrictions like HOV lanes, Truck Limitations (no truck in the left lane, no trucks over 4 </a:t>
            </a:r>
            <a:r>
              <a:rPr lang="en-US" baseline="0" dirty="0" err="1" smtClean="0"/>
              <a:t>tonnes</a:t>
            </a:r>
            <a:r>
              <a:rPr lang="en-US" baseline="0" dirty="0" smtClean="0"/>
              <a:t>…)</a:t>
            </a:r>
          </a:p>
          <a:p>
            <a:pPr marL="171450" indent="-171450">
              <a:buFontTx/>
              <a:buChar char="-"/>
            </a:pPr>
            <a:r>
              <a:rPr lang="en-US" baseline="0" dirty="0" smtClean="0"/>
              <a:t>Auxiliary lanes – the additional lane connection an on-ramp and an off-ramp within a weaving section.</a:t>
            </a:r>
          </a:p>
        </p:txBody>
      </p:sp>
      <p:sp>
        <p:nvSpPr>
          <p:cNvPr id="4" name="Slide Number Placeholder 3"/>
          <p:cNvSpPr>
            <a:spLocks noGrp="1"/>
          </p:cNvSpPr>
          <p:nvPr>
            <p:ph type="sldNum" sz="quarter" idx="10"/>
          </p:nvPr>
        </p:nvSpPr>
        <p:spPr/>
        <p:txBody>
          <a:bodyPr/>
          <a:lstStyle/>
          <a:p>
            <a:pPr>
              <a:defRPr/>
            </a:pPr>
            <a:fld id="{E53962CD-080D-4AA4-A843-87EE5D9B4C0B}" type="slidenum">
              <a:rPr lang="en-GB" smtClean="0"/>
              <a:pPr>
                <a:defRPr/>
              </a:pPr>
              <a:t>13</a:t>
            </a:fld>
            <a:endParaRPr lang="en-GB"/>
          </a:p>
        </p:txBody>
      </p:sp>
    </p:spTree>
    <p:extLst>
      <p:ext uri="{BB962C8B-B14F-4D97-AF65-F5344CB8AC3E}">
        <p14:creationId xmlns:p14="http://schemas.microsoft.com/office/powerpoint/2010/main" val="2746110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transit network and routes are imported and mapped to the road network to automatically  add the transit routes/stops/headways and stations.</a:t>
            </a:r>
          </a:p>
          <a:p>
            <a:r>
              <a:rPr lang="en-US" baseline="0" dirty="0" smtClean="0"/>
              <a:t>-TOD tolling schedule details are load to correctly capture the tolling along the I-15 corridor and the 125 corridor;</a:t>
            </a:r>
          </a:p>
          <a:p>
            <a:pPr marL="171450" indent="-171450">
              <a:buFontTx/>
              <a:buChar char="-"/>
            </a:pPr>
            <a:r>
              <a:rPr lang="en-US" baseline="0" dirty="0" smtClean="0"/>
              <a:t>All turn bay and ramp configurations and lengths are imported from the GIS data set.  When no data is available default lengths are added;</a:t>
            </a:r>
          </a:p>
          <a:p>
            <a:pPr marL="628650" lvl="1" indent="-171450">
              <a:buFontTx/>
              <a:buChar char="-"/>
            </a:pPr>
            <a:r>
              <a:rPr lang="en-US" baseline="0" dirty="0" smtClean="0"/>
              <a:t>Ramp script also aligns the on and off ramps to the correct side of the roadway;</a:t>
            </a:r>
            <a:endParaRPr lang="en-US" dirty="0"/>
          </a:p>
        </p:txBody>
      </p:sp>
      <p:sp>
        <p:nvSpPr>
          <p:cNvPr id="4" name="Slide Number Placeholder 3"/>
          <p:cNvSpPr>
            <a:spLocks noGrp="1"/>
          </p:cNvSpPr>
          <p:nvPr>
            <p:ph type="sldNum" sz="quarter" idx="10"/>
          </p:nvPr>
        </p:nvSpPr>
        <p:spPr/>
        <p:txBody>
          <a:bodyPr/>
          <a:lstStyle/>
          <a:p>
            <a:pPr>
              <a:defRPr/>
            </a:pPr>
            <a:fld id="{E53962CD-080D-4AA4-A843-87EE5D9B4C0B}" type="slidenum">
              <a:rPr lang="en-GB" smtClean="0"/>
              <a:pPr>
                <a:defRPr/>
              </a:pPr>
              <a:t>14</a:t>
            </a:fld>
            <a:endParaRPr lang="en-GB"/>
          </a:p>
        </p:txBody>
      </p:sp>
    </p:spTree>
    <p:extLst>
      <p:ext uri="{BB962C8B-B14F-4D97-AF65-F5344CB8AC3E}">
        <p14:creationId xmlns:p14="http://schemas.microsoft.com/office/powerpoint/2010/main" val="2233573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detailed RAMS xml inventories</a:t>
            </a:r>
            <a:r>
              <a:rPr lang="en-US" baseline="0" dirty="0" smtClean="0"/>
              <a:t> and the manual data sets combined with </a:t>
            </a:r>
            <a:r>
              <a:rPr lang="en-US" baseline="0" dirty="0" err="1" smtClean="0"/>
              <a:t>nema</a:t>
            </a:r>
            <a:r>
              <a:rPr lang="en-US" baseline="0" dirty="0" smtClean="0"/>
              <a:t> phasing and the coded RAMS IDs the intersection signal controls are automatically populated through out the network;</a:t>
            </a:r>
          </a:p>
          <a:p>
            <a:r>
              <a:rPr lang="en-US" baseline="0" dirty="0" smtClean="0"/>
              <a:t>-Demands for both the TAZ and MGRAs are imported from an exportation from the ABM model.  Allows for initial running of the DTA for calibration purposes.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3962CD-080D-4AA4-A843-87EE5D9B4C0B}" type="slidenum">
              <a:rPr lang="en-GB" smtClean="0"/>
              <a:pPr>
                <a:defRPr/>
              </a:pPr>
              <a:t>15</a:t>
            </a:fld>
            <a:endParaRPr lang="en-GB"/>
          </a:p>
        </p:txBody>
      </p:sp>
    </p:spTree>
    <p:extLst>
      <p:ext uri="{BB962C8B-B14F-4D97-AF65-F5344CB8AC3E}">
        <p14:creationId xmlns:p14="http://schemas.microsoft.com/office/powerpoint/2010/main" val="3152552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These are typical</a:t>
            </a:r>
            <a:r>
              <a:rPr lang="en-US" baseline="0" dirty="0" smtClean="0"/>
              <a:t> parameters used when calibrating a network.  </a:t>
            </a:r>
          </a:p>
          <a:p>
            <a:pPr lvl="1"/>
            <a:r>
              <a:rPr lang="en-US" baseline="0" dirty="0" smtClean="0"/>
              <a:t>Shown here is a screen from a turning movement within Aimsun where the parameters for the Look-ahead distance (how far back a vehicle sees the turn) and the give way parameters are changed within Aimsun.</a:t>
            </a:r>
          </a:p>
          <a:p>
            <a:pPr lvl="1"/>
            <a:endParaRPr lang="en-US" baseline="0" dirty="0" smtClean="0"/>
          </a:p>
          <a:p>
            <a:pPr lvl="1"/>
            <a:r>
              <a:rPr lang="en-US" baseline="0" dirty="0" smtClean="0"/>
              <a:t>Other parameters to be used could be:</a:t>
            </a:r>
          </a:p>
          <a:p>
            <a:pPr lvl="1"/>
            <a:endParaRPr lang="en-US" dirty="0" smtClean="0"/>
          </a:p>
          <a:p>
            <a:pPr lvl="1"/>
            <a:r>
              <a:rPr lang="en-US" dirty="0" smtClean="0"/>
              <a:t>Jam density</a:t>
            </a:r>
          </a:p>
          <a:p>
            <a:pPr lvl="1"/>
            <a:r>
              <a:rPr lang="en-US" dirty="0" smtClean="0"/>
              <a:t>Right turn factor</a:t>
            </a:r>
          </a:p>
          <a:p>
            <a:pPr lvl="1"/>
            <a:r>
              <a:rPr lang="en-US" dirty="0" smtClean="0"/>
              <a:t>Penalize shared</a:t>
            </a:r>
          </a:p>
          <a:p>
            <a:pPr lvl="1"/>
            <a:r>
              <a:rPr lang="en-US" dirty="0" smtClean="0"/>
              <a:t>Penalize slow</a:t>
            </a:r>
          </a:p>
          <a:p>
            <a:pPr lvl="1"/>
            <a:r>
              <a:rPr lang="en-US" dirty="0" smtClean="0"/>
              <a:t>Look ahead</a:t>
            </a:r>
          </a:p>
          <a:p>
            <a:pPr lvl="1"/>
            <a:r>
              <a:rPr lang="en-US" dirty="0" smtClean="0"/>
              <a:t>Initial and final safety margins</a:t>
            </a:r>
          </a:p>
          <a:p>
            <a:pPr lvl="1"/>
            <a:r>
              <a:rPr lang="en-US" dirty="0" smtClean="0"/>
              <a:t>Give way time factor</a:t>
            </a:r>
          </a:p>
          <a:p>
            <a:pPr lvl="1"/>
            <a:r>
              <a:rPr lang="en-US" dirty="0" smtClean="0"/>
              <a:t>Visibility distance</a:t>
            </a:r>
          </a:p>
        </p:txBody>
      </p:sp>
      <p:sp>
        <p:nvSpPr>
          <p:cNvPr id="4" name="Slide Number Placeholder 3"/>
          <p:cNvSpPr>
            <a:spLocks noGrp="1"/>
          </p:cNvSpPr>
          <p:nvPr>
            <p:ph type="sldNum" sz="quarter" idx="10"/>
          </p:nvPr>
        </p:nvSpPr>
        <p:spPr/>
        <p:txBody>
          <a:bodyPr/>
          <a:lstStyle/>
          <a:p>
            <a:pPr>
              <a:defRPr/>
            </a:pPr>
            <a:fld id="{E53962CD-080D-4AA4-A843-87EE5D9B4C0B}" type="slidenum">
              <a:rPr lang="en-GB" smtClean="0"/>
              <a:pPr>
                <a:defRPr/>
              </a:pPr>
              <a:t>16</a:t>
            </a:fld>
            <a:endParaRPr lang="en-GB"/>
          </a:p>
        </p:txBody>
      </p:sp>
    </p:spTree>
    <p:extLst>
      <p:ext uri="{BB962C8B-B14F-4D97-AF65-F5344CB8AC3E}">
        <p14:creationId xmlns:p14="http://schemas.microsoft.com/office/powerpoint/2010/main" val="690633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RAMS (Regional Arterial Management)</a:t>
            </a:r>
            <a:r>
              <a:rPr lang="en-US" baseline="0" dirty="0" smtClean="0"/>
              <a:t> </a:t>
            </a:r>
            <a:r>
              <a:rPr lang="en-US" dirty="0" smtClean="0"/>
              <a:t>system contains signal timings</a:t>
            </a:r>
            <a:r>
              <a:rPr lang="en-US" baseline="0" dirty="0" smtClean="0"/>
              <a:t> for all connected signals in the regional which accounts for 70% of the signals in the San Diego Region.</a:t>
            </a:r>
          </a:p>
          <a:p>
            <a:r>
              <a:rPr lang="en-US" baseline="0" dirty="0" smtClean="0"/>
              <a:t>The other 30% are not connected and require additional coordination with City staff to obtain signal information.</a:t>
            </a:r>
          </a:p>
          <a:p>
            <a:endParaRPr lang="en-US" baseline="0" dirty="0" smtClean="0"/>
          </a:p>
          <a:p>
            <a:r>
              <a:rPr lang="en-US" baseline="0" dirty="0" smtClean="0"/>
              <a:t>One item not currently in RAMS is the signal phasing orientation. This is typically set at the controller and captured on paper templates for the office, but is not in databases. We are manually collecting the orientation and storing it for DTA usage and future pushback to RAMS.</a:t>
            </a:r>
          </a:p>
          <a:p>
            <a:endParaRPr lang="en-US" baseline="0" dirty="0" smtClean="0"/>
          </a:p>
          <a:p>
            <a:r>
              <a:rPr lang="en-US" baseline="0" dirty="0" smtClean="0"/>
              <a:t>*Side notes</a:t>
            </a:r>
          </a:p>
          <a:p>
            <a:r>
              <a:rPr lang="en-US" baseline="0" dirty="0" smtClean="0"/>
              <a:t>Typically in NEMA convention </a:t>
            </a:r>
          </a:p>
          <a:p>
            <a:r>
              <a:rPr lang="en-US" baseline="0" dirty="0" smtClean="0"/>
              <a:t> - Even numbers are Thru movements</a:t>
            </a:r>
          </a:p>
          <a:p>
            <a:r>
              <a:rPr lang="en-US" baseline="0" dirty="0" smtClean="0"/>
              <a:t> - Odd numbers are turning movements</a:t>
            </a:r>
          </a:p>
          <a:p>
            <a:r>
              <a:rPr lang="en-US" baseline="0" dirty="0" smtClean="0"/>
              <a:t> - Thru + Turn numbers add to 7 or 11</a:t>
            </a:r>
          </a:p>
          <a:p>
            <a:r>
              <a:rPr lang="en-US" baseline="0" dirty="0" smtClean="0"/>
              <a:t> - 2,5 &amp; 6,1 are usually the main street</a:t>
            </a:r>
          </a:p>
          <a:p>
            <a:r>
              <a:rPr lang="en-US" baseline="0" dirty="0" smtClean="0"/>
              <a:t> - 4,7 &amp; 8,3 are usually the side street</a:t>
            </a:r>
          </a:p>
          <a:p>
            <a:endParaRPr lang="en-US" baseline="0" dirty="0" smtClean="0"/>
          </a:p>
          <a:p>
            <a:r>
              <a:rPr lang="en-US" baseline="0" dirty="0" smtClean="0"/>
              <a:t>Automated approach was tried for setting orientation. 80-90% accurate, but left the remainder to be potentially discovered during calibration or left in error.</a:t>
            </a:r>
            <a:endParaRPr lang="en-US" dirty="0"/>
          </a:p>
        </p:txBody>
      </p:sp>
      <p:sp>
        <p:nvSpPr>
          <p:cNvPr id="4" name="Slide Number Placeholder 3"/>
          <p:cNvSpPr>
            <a:spLocks noGrp="1"/>
          </p:cNvSpPr>
          <p:nvPr>
            <p:ph type="sldNum" sz="quarter" idx="10"/>
          </p:nvPr>
        </p:nvSpPr>
        <p:spPr/>
        <p:txBody>
          <a:bodyPr/>
          <a:lstStyle/>
          <a:p>
            <a:pPr>
              <a:defRPr/>
            </a:pPr>
            <a:fld id="{E53962CD-080D-4AA4-A843-87EE5D9B4C0B}" type="slidenum">
              <a:rPr lang="en-GB" smtClean="0"/>
              <a:pPr>
                <a:defRPr/>
              </a:pPr>
              <a:t>17</a:t>
            </a:fld>
            <a:endParaRPr lang="en-GB"/>
          </a:p>
        </p:txBody>
      </p:sp>
    </p:spTree>
    <p:extLst>
      <p:ext uri="{BB962C8B-B14F-4D97-AF65-F5344CB8AC3E}">
        <p14:creationId xmlns:p14="http://schemas.microsoft.com/office/powerpoint/2010/main" val="3776536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 Management Policies</a:t>
            </a:r>
          </a:p>
          <a:p>
            <a:pPr marL="171450" indent="-171450">
              <a:buFont typeface="Arial" panose="020B0604020202020204" pitchFamily="34" charset="0"/>
              <a:buChar char="•"/>
            </a:pPr>
            <a:r>
              <a:rPr lang="en-US" dirty="0" smtClean="0"/>
              <a:t>ICM</a:t>
            </a:r>
          </a:p>
          <a:p>
            <a:pPr marL="171450" indent="-171450">
              <a:buFont typeface="Arial" panose="020B0604020202020204" pitchFamily="34" charset="0"/>
              <a:buChar char="•"/>
            </a:pPr>
            <a:r>
              <a:rPr lang="en-US" dirty="0" smtClean="0"/>
              <a:t>Dynamic Lane</a:t>
            </a:r>
            <a:r>
              <a:rPr lang="en-US" baseline="0" dirty="0" smtClean="0"/>
              <a:t> Use Control - </a:t>
            </a:r>
            <a:r>
              <a:rPr lang="en-US" dirty="0" smtClean="0"/>
              <a:t>Adding,</a:t>
            </a:r>
            <a:r>
              <a:rPr lang="en-US" baseline="0" dirty="0" smtClean="0"/>
              <a:t> Modifying or </a:t>
            </a:r>
            <a:r>
              <a:rPr lang="en-US" dirty="0" smtClean="0"/>
              <a:t>Extending </a:t>
            </a:r>
            <a:r>
              <a:rPr lang="en-US" baseline="0" dirty="0" smtClean="0"/>
              <a:t>restrictions (</a:t>
            </a:r>
            <a:r>
              <a:rPr lang="en-US" baseline="0" dirty="0" err="1" smtClean="0"/>
              <a:t>ToD</a:t>
            </a:r>
            <a:r>
              <a:rPr lang="en-US" baseline="0" dirty="0" smtClean="0"/>
              <a:t>, Transit only, HOV2, HOV3+, turns, etc.)</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Dynamic Managed Lanes</a:t>
            </a:r>
          </a:p>
          <a:p>
            <a:endParaRPr lang="en-US" baseline="0" dirty="0" smtClean="0"/>
          </a:p>
          <a:p>
            <a:r>
              <a:rPr lang="en-US" baseline="0" dirty="0" smtClean="0"/>
              <a:t>Traffic Management Plans</a:t>
            </a:r>
          </a:p>
          <a:p>
            <a:pPr marL="171450" indent="-171450">
              <a:buFont typeface="Arial" panose="020B0604020202020204" pitchFamily="34" charset="0"/>
              <a:buChar char="•"/>
            </a:pPr>
            <a:r>
              <a:rPr lang="en-US" baseline="0" dirty="0" smtClean="0"/>
              <a:t>Dynamic Toll Pricing</a:t>
            </a:r>
          </a:p>
          <a:p>
            <a:pPr marL="171450" indent="-171450">
              <a:buFont typeface="Arial" panose="020B0604020202020204" pitchFamily="34" charset="0"/>
              <a:buChar char="•"/>
            </a:pPr>
            <a:r>
              <a:rPr lang="en-US" baseline="0" dirty="0" smtClean="0"/>
              <a:t>Adaptive Ramp Metering</a:t>
            </a:r>
          </a:p>
          <a:p>
            <a:pPr marL="171450" indent="-171450">
              <a:buFont typeface="Arial" panose="020B0604020202020204" pitchFamily="34" charset="0"/>
              <a:buChar char="•"/>
            </a:pPr>
            <a:r>
              <a:rPr lang="en-US" baseline="0" dirty="0" smtClean="0"/>
              <a:t>Adaptive Traffic Signal Control</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Variable speed limits</a:t>
            </a:r>
          </a:p>
          <a:p>
            <a:pPr marL="171450" indent="-171450">
              <a:buFont typeface="Arial" panose="020B0604020202020204" pitchFamily="34" charset="0"/>
              <a:buChar char="•"/>
            </a:pPr>
            <a:r>
              <a:rPr lang="en-US" baseline="0" dirty="0" smtClean="0"/>
              <a:t>Short/long term construction closures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VMT fee or Pay as you drive insurance</a:t>
            </a:r>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t>Transit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Preferential Measures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queue jumping</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exclusive phasing</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BRT routes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Transit schedule adherence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smtClean="0"/>
              <a:t>Other </a:t>
            </a:r>
            <a:r>
              <a:rPr lang="en-US" baseline="0" dirty="0" smtClean="0"/>
              <a:t>Policies</a:t>
            </a:r>
          </a:p>
          <a:p>
            <a:pPr marL="171450" indent="-171450">
              <a:buFont typeface="Arial" panose="020B0604020202020204" pitchFamily="34" charset="0"/>
              <a:buChar char="•"/>
            </a:pPr>
            <a:r>
              <a:rPr lang="en-US" baseline="0" dirty="0" smtClean="0"/>
              <a:t>Vehicle Automation / Cooperative Adaptive Cruise Control</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E53962CD-080D-4AA4-A843-87EE5D9B4C0B}" type="slidenum">
              <a:rPr lang="en-GB" smtClean="0"/>
              <a:pPr>
                <a:defRPr/>
              </a:pPr>
              <a:t>18</a:t>
            </a:fld>
            <a:endParaRPr lang="en-GB"/>
          </a:p>
        </p:txBody>
      </p:sp>
    </p:spTree>
    <p:extLst>
      <p:ext uri="{BB962C8B-B14F-4D97-AF65-F5344CB8AC3E}">
        <p14:creationId xmlns:p14="http://schemas.microsoft.com/office/powerpoint/2010/main" val="1754521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E53962CD-080D-4AA4-A843-87EE5D9B4C0B}" type="slidenum">
              <a:rPr lang="en-GB" smtClean="0"/>
              <a:pPr>
                <a:defRPr/>
              </a:pPr>
              <a:t>19</a:t>
            </a:fld>
            <a:endParaRPr lang="en-GB"/>
          </a:p>
        </p:txBody>
      </p:sp>
    </p:spTree>
    <p:extLst>
      <p:ext uri="{BB962C8B-B14F-4D97-AF65-F5344CB8AC3E}">
        <p14:creationId xmlns:p14="http://schemas.microsoft.com/office/powerpoint/2010/main" val="321105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a:t>
            </a:r>
            <a:r>
              <a:rPr lang="en-US" baseline="0" dirty="0" smtClean="0"/>
              <a:t> </a:t>
            </a:r>
            <a:r>
              <a:rPr lang="en-US" dirty="0" smtClean="0"/>
              <a:t>awarded to PB - mid 2013.</a:t>
            </a:r>
          </a:p>
          <a:p>
            <a:r>
              <a:rPr lang="en-US" dirty="0" smtClean="0"/>
              <a:t>DTA partner, TSS, </a:t>
            </a:r>
            <a:r>
              <a:rPr lang="en-US" baseline="0" dirty="0" smtClean="0"/>
              <a:t> </a:t>
            </a:r>
            <a:r>
              <a:rPr lang="en-US" dirty="0" smtClean="0"/>
              <a:t>selected -</a:t>
            </a:r>
            <a:r>
              <a:rPr lang="en-US" baseline="0" dirty="0" smtClean="0"/>
              <a:t> end of 2013</a:t>
            </a:r>
          </a:p>
          <a:p>
            <a:r>
              <a:rPr lang="en-US" baseline="0" dirty="0" smtClean="0"/>
              <a:t>Model development workshop - mid 2014 (NY)</a:t>
            </a:r>
          </a:p>
          <a:p>
            <a:r>
              <a:rPr lang="en-US" baseline="0" dirty="0" smtClean="0"/>
              <a:t>Network Creation and Calibration workshop - 2 months ago (SD)</a:t>
            </a:r>
          </a:p>
          <a:p>
            <a:r>
              <a:rPr lang="en-US" dirty="0" smtClean="0"/>
              <a:t>Final</a:t>
            </a:r>
            <a:r>
              <a:rPr lang="en-US" baseline="0" dirty="0" smtClean="0"/>
              <a:t> DTA model network - summer 2015</a:t>
            </a:r>
          </a:p>
          <a:p>
            <a:r>
              <a:rPr lang="en-US" baseline="0" dirty="0" smtClean="0"/>
              <a:t>Integration of ABM and DTA network - mid 2016</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3962CD-080D-4AA4-A843-87EE5D9B4C0B}" type="slidenum">
              <a:rPr lang="en-GB" smtClean="0"/>
              <a:pPr>
                <a:defRPr/>
              </a:pPr>
              <a:t>2</a:t>
            </a:fld>
            <a:endParaRPr lang="en-GB"/>
          </a:p>
        </p:txBody>
      </p:sp>
    </p:spTree>
    <p:extLst>
      <p:ext uri="{BB962C8B-B14F-4D97-AF65-F5344CB8AC3E}">
        <p14:creationId xmlns:p14="http://schemas.microsoft.com/office/powerpoint/2010/main" val="352997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SANDAGs current macroscopic model implementation</a:t>
            </a:r>
            <a:r>
              <a:rPr lang="en-US" baseline="0" dirty="0" smtClean="0"/>
              <a:t> within our ABM framework has several key limitations.</a:t>
            </a:r>
          </a:p>
          <a:p>
            <a:r>
              <a:rPr lang="en-US" baseline="0" dirty="0" smtClean="0"/>
              <a:t>A DTA with ABM integration can provide</a:t>
            </a:r>
          </a:p>
          <a:p>
            <a:r>
              <a:rPr lang="en-US" baseline="0" dirty="0" smtClean="0"/>
              <a:t> - better information on congestion location, duration, and queue length impacts</a:t>
            </a:r>
          </a:p>
          <a:p>
            <a:r>
              <a:rPr lang="en-US" baseline="0" dirty="0" smtClean="0"/>
              <a:t> - handle peak period congestion tolling algorithms</a:t>
            </a:r>
          </a:p>
          <a:p>
            <a:r>
              <a:rPr lang="en-US" baseline="0" dirty="0" smtClean="0"/>
              <a:t> - TOD based travel times for daily variability and multiple simulations for possible reliability</a:t>
            </a:r>
          </a:p>
          <a:p>
            <a:r>
              <a:rPr lang="en-US" baseline="0" dirty="0" smtClean="0"/>
              <a:t> - more refined data for feeding into Air Quality software. EMFAC takes VMT by speed bin and DTA will provide better temporal resolution for this.</a:t>
            </a:r>
          </a:p>
          <a:p>
            <a:r>
              <a:rPr lang="en-US" baseline="0" dirty="0" smtClean="0"/>
              <a:t> - SANDAG’s ABM works at a ½ hour resolution. Providing detailed temporal data will provide better information for choice models by capturing 	the variability in travel time conditions through the peak periods.</a:t>
            </a:r>
          </a:p>
          <a:p>
            <a:r>
              <a:rPr lang="en-US" baseline="0" dirty="0" smtClean="0"/>
              <a:t> - SANDAG has an integrated corridor management system along I-15 from San Diego to Escondido. The ICM uses real-time Aimsun 	microsimulation. The updated networks for DTA, network relationship to RAMS signal data, and more refined demand tables will 	create a less intensive modeling process for starting new corridors.</a:t>
            </a:r>
            <a:endParaRPr lang="en-US" dirty="0"/>
          </a:p>
        </p:txBody>
      </p:sp>
      <p:sp>
        <p:nvSpPr>
          <p:cNvPr id="4" name="Slide Number Placeholder 3"/>
          <p:cNvSpPr>
            <a:spLocks noGrp="1"/>
          </p:cNvSpPr>
          <p:nvPr>
            <p:ph type="sldNum" sz="quarter" idx="10"/>
          </p:nvPr>
        </p:nvSpPr>
        <p:spPr/>
        <p:txBody>
          <a:bodyPr/>
          <a:lstStyle/>
          <a:p>
            <a:pPr>
              <a:defRPr/>
            </a:pPr>
            <a:fld id="{4213BE37-ED80-46E9-851E-AE1BE339314B}" type="slidenum">
              <a:rPr lang="en-US" smtClean="0"/>
              <a:pPr>
                <a:defRPr/>
              </a:pPr>
              <a:t>3</a:t>
            </a:fld>
            <a:endParaRPr lang="en-US"/>
          </a:p>
        </p:txBody>
      </p:sp>
    </p:spTree>
    <p:extLst>
      <p:ext uri="{BB962C8B-B14F-4D97-AF65-F5344CB8AC3E}">
        <p14:creationId xmlns:p14="http://schemas.microsoft.com/office/powerpoint/2010/main" val="2047582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SANDAG</a:t>
            </a:r>
            <a:r>
              <a:rPr lang="en-US" baseline="0" dirty="0" smtClean="0"/>
              <a:t> GIS Database/network serves as the host of all data points and attributes.  </a:t>
            </a:r>
          </a:p>
          <a:p>
            <a:r>
              <a:rPr lang="en-US" baseline="0" dirty="0" smtClean="0"/>
              <a:t>This data is then exported to the either the ABM or the DTA (Mesoscopic) model.</a:t>
            </a:r>
          </a:p>
          <a:p>
            <a:r>
              <a:rPr lang="en-US" baseline="0" dirty="0" smtClean="0"/>
              <a:t>The ABM uses</a:t>
            </a:r>
            <a:r>
              <a:rPr lang="en-US" baseline="0" dirty="0" smtClean="0">
                <a:solidFill>
                  <a:srgbClr val="FF0000"/>
                </a:solidFill>
              </a:rPr>
              <a:t> </a:t>
            </a:r>
            <a:r>
              <a:rPr lang="en-US" sz="1200" b="0" baseline="0" dirty="0" smtClean="0">
                <a:solidFill>
                  <a:srgbClr val="FF0000"/>
                </a:solidFill>
              </a:rPr>
              <a:t>network </a:t>
            </a:r>
            <a:r>
              <a:rPr lang="en-US" baseline="0" dirty="0" smtClean="0"/>
              <a:t>data </a:t>
            </a:r>
            <a:r>
              <a:rPr lang="en-US" baseline="0" dirty="0" smtClean="0"/>
              <a:t>from the </a:t>
            </a:r>
            <a:r>
              <a:rPr lang="en-US" baseline="0" dirty="0" smtClean="0"/>
              <a:t>GIS to create accessibility measures used in choice models and for AT modeling. </a:t>
            </a:r>
            <a:endParaRPr lang="en-US" baseline="0" dirty="0" smtClean="0"/>
          </a:p>
          <a:p>
            <a:r>
              <a:rPr lang="en-US" baseline="0" dirty="0" smtClean="0"/>
              <a:t>The DTA model uses shape files and other txt/xml files to build a completed detailed model.</a:t>
            </a:r>
          </a:p>
          <a:p>
            <a:r>
              <a:rPr lang="en-US" baseline="0" dirty="0" smtClean="0"/>
              <a:t>The GIS to DTA to GIS functionality is highlighted within this presentation.</a:t>
            </a:r>
          </a:p>
          <a:p>
            <a:endParaRPr lang="en-US" dirty="0"/>
          </a:p>
        </p:txBody>
      </p:sp>
      <p:sp>
        <p:nvSpPr>
          <p:cNvPr id="4" name="Slide Number Placeholder 3"/>
          <p:cNvSpPr>
            <a:spLocks noGrp="1"/>
          </p:cNvSpPr>
          <p:nvPr>
            <p:ph type="sldNum" sz="quarter" idx="10"/>
          </p:nvPr>
        </p:nvSpPr>
        <p:spPr/>
        <p:txBody>
          <a:bodyPr/>
          <a:lstStyle/>
          <a:p>
            <a:pPr>
              <a:defRPr/>
            </a:pPr>
            <a:fld id="{E53962CD-080D-4AA4-A843-87EE5D9B4C0B}" type="slidenum">
              <a:rPr lang="en-GB" smtClean="0"/>
              <a:pPr>
                <a:defRPr/>
              </a:pPr>
              <a:t>4</a:t>
            </a:fld>
            <a:endParaRPr lang="en-GB"/>
          </a:p>
        </p:txBody>
      </p:sp>
    </p:spTree>
    <p:extLst>
      <p:ext uri="{BB962C8B-B14F-4D97-AF65-F5344CB8AC3E}">
        <p14:creationId xmlns:p14="http://schemas.microsoft.com/office/powerpoint/2010/main" val="320218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SANDAG has been maintaining our modeling</a:t>
            </a:r>
            <a:r>
              <a:rPr lang="en-US" baseline="0" dirty="0" smtClean="0"/>
              <a:t> network in GIS for approximately 3 decades</a:t>
            </a:r>
            <a:endParaRPr lang="en-US" dirty="0" smtClean="0"/>
          </a:p>
          <a:p>
            <a:r>
              <a:rPr lang="en-US" dirty="0" smtClean="0"/>
              <a:t>Our current TCOVED base year is 1990 and</a:t>
            </a:r>
            <a:r>
              <a:rPr lang="en-US" baseline="0" dirty="0" smtClean="0"/>
              <a:t> contains a collection of local, TIP, &amp; Regional Plan projects from throughout the years. Each link can be coded up to 4 future phases.</a:t>
            </a:r>
          </a:p>
          <a:p>
            <a:r>
              <a:rPr lang="en-US" baseline="0" dirty="0" smtClean="0"/>
              <a:t>The transit network is a route system based on an LRS of the roadway arcs. We store up to 20 configurations for each inbound or outbound route and 5 different headways for each configuration.</a:t>
            </a:r>
            <a:endParaRPr lang="en-US" dirty="0" smtClean="0"/>
          </a:p>
          <a:p>
            <a:endParaRPr lang="en-US" dirty="0" smtClean="0"/>
          </a:p>
          <a:p>
            <a:r>
              <a:rPr lang="en-US" u="sng" dirty="0" smtClean="0"/>
              <a:t>TCOVED (Current and future)</a:t>
            </a:r>
            <a:endParaRPr lang="en-US" u="sng" baseline="0" dirty="0" smtClean="0"/>
          </a:p>
          <a:p>
            <a:pPr marL="171450" indent="-171450">
              <a:buFont typeface="Arial" panose="020B0604020202020204" pitchFamily="34" charset="0"/>
              <a:buChar char="•"/>
            </a:pPr>
            <a:r>
              <a:rPr lang="en-US" baseline="0" dirty="0" smtClean="0"/>
              <a:t>Arcs 45,510</a:t>
            </a:r>
          </a:p>
          <a:p>
            <a:pPr marL="171450" indent="-171450">
              <a:buFont typeface="Arial" panose="020B0604020202020204" pitchFamily="34" charset="0"/>
              <a:buChar char="•"/>
            </a:pPr>
            <a:r>
              <a:rPr lang="en-US" baseline="0" dirty="0" smtClean="0"/>
              <a:t>Nodes = 32,560</a:t>
            </a:r>
          </a:p>
          <a:p>
            <a:pPr marL="628650" lvl="1" indent="-171450">
              <a:buFont typeface="Arial" panose="020B0604020202020204" pitchFamily="34" charset="0"/>
              <a:buChar char="•"/>
            </a:pPr>
            <a:r>
              <a:rPr lang="en-US" baseline="0" dirty="0" smtClean="0"/>
              <a:t>Controlled Intersections = 10,853</a:t>
            </a:r>
          </a:p>
          <a:p>
            <a:pPr marL="1085850" lvl="2" indent="-171450">
              <a:buFont typeface="Arial" panose="020B0604020202020204" pitchFamily="34" charset="0"/>
              <a:buChar char="•"/>
            </a:pPr>
            <a:r>
              <a:rPr lang="en-US" baseline="0" dirty="0" smtClean="0"/>
              <a:t>Signals = 4,442</a:t>
            </a:r>
          </a:p>
          <a:p>
            <a:pPr marL="1085850" lvl="2" indent="-171450">
              <a:buFont typeface="Arial" panose="020B0604020202020204" pitchFamily="34" charset="0"/>
              <a:buChar char="•"/>
            </a:pPr>
            <a:r>
              <a:rPr lang="en-US" baseline="0" dirty="0" smtClean="0"/>
              <a:t>4-way stops = 1,514</a:t>
            </a:r>
          </a:p>
          <a:p>
            <a:pPr marL="1085850" lvl="2" indent="-171450">
              <a:buFont typeface="Arial" panose="020B0604020202020204" pitchFamily="34" charset="0"/>
              <a:buChar char="•"/>
            </a:pPr>
            <a:r>
              <a:rPr lang="en-US" baseline="0" dirty="0" smtClean="0"/>
              <a:t>Ramp Meters = 508</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Transit Routes = 548  (not route configurations)</a:t>
            </a:r>
          </a:p>
          <a:p>
            <a:pPr marL="171450" lvl="0" indent="-171450">
              <a:buFont typeface="Arial" panose="020B0604020202020204" pitchFamily="34" charset="0"/>
              <a:buChar char="•"/>
            </a:pPr>
            <a:r>
              <a:rPr lang="en-US" baseline="0" dirty="0" smtClean="0"/>
              <a:t>TAPs = 2,500</a:t>
            </a:r>
          </a:p>
          <a:p>
            <a:pPr marL="171450" lvl="0" indent="-171450">
              <a:buFont typeface="Arial" panose="020B0604020202020204" pitchFamily="34" charset="0"/>
              <a:buChar char="•"/>
            </a:pPr>
            <a:endParaRPr lang="en-US" baseline="0" dirty="0" smtClean="0"/>
          </a:p>
          <a:p>
            <a:pPr marL="0" lvl="0" indent="0">
              <a:buFont typeface="Arial" panose="020B0604020202020204" pitchFamily="34" charset="0"/>
              <a:buNone/>
            </a:pPr>
            <a:r>
              <a:rPr lang="en-US" u="sng" baseline="0" dirty="0" smtClean="0"/>
              <a:t>2015 </a:t>
            </a:r>
            <a:r>
              <a:rPr lang="en-US" u="sng" baseline="0" dirty="0" err="1" smtClean="0"/>
              <a:t>Hwycov</a:t>
            </a:r>
            <a:endParaRPr lang="en-US" u="sng" baseline="0" dirty="0" smtClean="0"/>
          </a:p>
          <a:p>
            <a:pPr marL="171450" lvl="0" indent="-171450">
              <a:buFont typeface="Arial" panose="020B0604020202020204" pitchFamily="34" charset="0"/>
              <a:buChar char="•"/>
            </a:pPr>
            <a:r>
              <a:rPr lang="en-US" baseline="0" dirty="0" smtClean="0"/>
              <a:t>Arcs = 40,997</a:t>
            </a:r>
          </a:p>
          <a:p>
            <a:pPr marL="171450" lvl="0" indent="-171450">
              <a:buFont typeface="Arial" panose="020B0604020202020204" pitchFamily="34" charset="0"/>
              <a:buChar char="•"/>
            </a:pPr>
            <a:r>
              <a:rPr lang="en-US" baseline="0" dirty="0" smtClean="0"/>
              <a:t>Nodes = 30,817</a:t>
            </a:r>
          </a:p>
          <a:p>
            <a:pPr marL="628650" lvl="1" indent="-171450">
              <a:buFont typeface="Arial" panose="020B0604020202020204" pitchFamily="34" charset="0"/>
              <a:buChar char="•"/>
            </a:pPr>
            <a:r>
              <a:rPr lang="en-US" baseline="0" dirty="0" smtClean="0"/>
              <a:t>Controlled Intersections = 10,280</a:t>
            </a:r>
          </a:p>
          <a:p>
            <a:pPr marL="1085850" lvl="2" indent="-171450">
              <a:buFont typeface="Arial" panose="020B0604020202020204" pitchFamily="34" charset="0"/>
              <a:buChar char="•"/>
            </a:pPr>
            <a:r>
              <a:rPr lang="en-US" baseline="0" dirty="0" smtClean="0"/>
              <a:t>Signals = 3,686</a:t>
            </a:r>
          </a:p>
          <a:p>
            <a:pPr marL="1085850" lvl="2" indent="-171450">
              <a:buFont typeface="Arial" panose="020B0604020202020204" pitchFamily="34" charset="0"/>
              <a:buChar char="•"/>
            </a:pPr>
            <a:r>
              <a:rPr lang="en-US" baseline="0" dirty="0" smtClean="0"/>
              <a:t>4-way stops = 1,355</a:t>
            </a:r>
          </a:p>
          <a:p>
            <a:pPr marL="1085850" lvl="2" indent="-171450">
              <a:buFont typeface="Arial" panose="020B0604020202020204" pitchFamily="34" charset="0"/>
              <a:buChar char="•"/>
            </a:pPr>
            <a:r>
              <a:rPr lang="en-US" baseline="0" dirty="0" smtClean="0"/>
              <a:t>Ramp Meters = 338</a:t>
            </a:r>
          </a:p>
          <a:p>
            <a:pPr marL="171450" lvl="0" indent="-171450">
              <a:buFont typeface="Arial" panose="020B0604020202020204" pitchFamily="34" charset="0"/>
              <a:buChar char="•"/>
            </a:pPr>
            <a:r>
              <a:rPr lang="en-US" baseline="0" dirty="0" smtClean="0"/>
              <a:t>Transit Routes = 280</a:t>
            </a:r>
          </a:p>
          <a:p>
            <a:pPr marL="628650" lvl="1" indent="-171450">
              <a:buFont typeface="Arial" panose="020B0604020202020204" pitchFamily="34" charset="0"/>
              <a:buChar char="•"/>
            </a:pPr>
            <a:endParaRPr lang="en-US" baseline="0" dirty="0" smtClean="0"/>
          </a:p>
          <a:p>
            <a:pPr marL="1085850" lvl="2"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E53962CD-080D-4AA4-A843-87EE5D9B4C0B}" type="slidenum">
              <a:rPr lang="en-GB" smtClean="0"/>
              <a:pPr>
                <a:defRPr/>
              </a:pPr>
              <a:t>5</a:t>
            </a:fld>
            <a:endParaRPr lang="en-GB"/>
          </a:p>
        </p:txBody>
      </p:sp>
    </p:spTree>
    <p:extLst>
      <p:ext uri="{BB962C8B-B14F-4D97-AF65-F5344CB8AC3E}">
        <p14:creationId xmlns:p14="http://schemas.microsoft.com/office/powerpoint/2010/main" val="706063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a:t>
            </a:r>
            <a:r>
              <a:rPr lang="en-US" baseline="0" dirty="0" smtClean="0"/>
              <a:t> state of the attributes within the GIS model are set to feed a Macroscopic modeling process.  This creates a new challenge when switch to a more detailed lane and turn oriented DTA model that includes turning bays, realistic signals and individual vehicles.</a:t>
            </a:r>
          </a:p>
          <a:p>
            <a:r>
              <a:rPr lang="en-US" baseline="0" dirty="0" smtClean="0"/>
              <a:t>These challenges include such things as:</a:t>
            </a:r>
          </a:p>
          <a:p>
            <a:r>
              <a:rPr lang="en-US" baseline="0" dirty="0" smtClean="0"/>
              <a:t> -A number of minor roads, side street and driveways to trip generating centers are not included but are needed to properly model the signal and lane by lane operations.</a:t>
            </a:r>
          </a:p>
          <a:p>
            <a:r>
              <a:rPr lang="en-US" baseline="0" dirty="0" smtClean="0"/>
              <a:t> -As listed a large number of the Intersection approach details are either incorrectly coded or are missing completely.</a:t>
            </a:r>
          </a:p>
          <a:p>
            <a:r>
              <a:rPr lang="en-US" baseline="0" dirty="0" smtClean="0"/>
              <a:t> -In order to be able to import the signal controller details the signalized nodes need to be correctly matched to the real world controller IDs.</a:t>
            </a:r>
          </a:p>
          <a:p>
            <a:r>
              <a:rPr lang="en-US" baseline="0" dirty="0" smtClean="0"/>
              <a:t> -There are over 3600 signalized intersections that need to be checked and updated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3962CD-080D-4AA4-A843-87EE5D9B4C0B}" type="slidenum">
              <a:rPr lang="en-GB" smtClean="0"/>
              <a:pPr>
                <a:defRPr/>
              </a:pPr>
              <a:t>6</a:t>
            </a:fld>
            <a:endParaRPr lang="en-GB"/>
          </a:p>
        </p:txBody>
      </p:sp>
    </p:spTree>
    <p:extLst>
      <p:ext uri="{BB962C8B-B14F-4D97-AF65-F5344CB8AC3E}">
        <p14:creationId xmlns:p14="http://schemas.microsoft.com/office/powerpoint/2010/main" val="97740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signalized</a:t>
            </a:r>
            <a:r>
              <a:rPr lang="en-US" baseline="0" dirty="0" smtClean="0"/>
              <a:t> intersection in the City of San Diego community of </a:t>
            </a:r>
            <a:r>
              <a:rPr lang="en-US" baseline="0" dirty="0" err="1" smtClean="0"/>
              <a:t>Tierrasanta</a:t>
            </a:r>
            <a:r>
              <a:rPr lang="en-US" baseline="0" dirty="0" smtClean="0"/>
              <a:t>. The intersection connects a major arterial (Santo Rd) with a local high school (</a:t>
            </a:r>
            <a:r>
              <a:rPr lang="en-US" baseline="0" dirty="0" err="1" smtClean="0"/>
              <a:t>Junipero</a:t>
            </a:r>
            <a:r>
              <a:rPr lang="en-US" baseline="0" dirty="0" smtClean="0"/>
              <a:t> Serra HS) and a local housing development collector (Porto Ct). </a:t>
            </a:r>
          </a:p>
          <a:p>
            <a:r>
              <a:rPr lang="en-US" dirty="0" smtClean="0"/>
              <a:t>In the macroscopic model we had a less than ideal representation of 2 zone connectors feeding into the intersection with no information on</a:t>
            </a:r>
            <a:r>
              <a:rPr lang="en-US" baseline="0" dirty="0" smtClean="0"/>
              <a:t> the connectors for number of lanes or turn lanes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E53962CD-080D-4AA4-A843-87EE5D9B4C0B}" type="slidenum">
              <a:rPr lang="en-GB" smtClean="0"/>
              <a:pPr>
                <a:defRPr/>
              </a:pPr>
              <a:t>7</a:t>
            </a:fld>
            <a:endParaRPr lang="en-GB"/>
          </a:p>
        </p:txBody>
      </p:sp>
    </p:spTree>
    <p:extLst>
      <p:ext uri="{BB962C8B-B14F-4D97-AF65-F5344CB8AC3E}">
        <p14:creationId xmlns:p14="http://schemas.microsoft.com/office/powerpoint/2010/main" val="1487964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Updating</a:t>
            </a:r>
            <a:r>
              <a:rPr lang="en-US" baseline="0" dirty="0" smtClean="0"/>
              <a:t> the network for a closer geometric representation DTA we included</a:t>
            </a:r>
          </a:p>
          <a:p>
            <a:r>
              <a:rPr lang="en-US" baseline="0" dirty="0" smtClean="0"/>
              <a:t>   - </a:t>
            </a:r>
            <a:r>
              <a:rPr lang="en-US" dirty="0" smtClean="0"/>
              <a:t>Cross street approaches (Porto Ct &amp; </a:t>
            </a:r>
            <a:r>
              <a:rPr lang="en-US" dirty="0" err="1" smtClean="0"/>
              <a:t>Junipero</a:t>
            </a:r>
            <a:r>
              <a:rPr lang="en-US" baseline="0" dirty="0" smtClean="0"/>
              <a:t> Serra HS driveway)</a:t>
            </a:r>
          </a:p>
          <a:p>
            <a:r>
              <a:rPr lang="en-US" baseline="0" dirty="0" smtClean="0"/>
              <a:t>   - </a:t>
            </a:r>
            <a:r>
              <a:rPr lang="en-US" dirty="0" smtClean="0"/>
              <a:t>Turns by lane</a:t>
            </a:r>
          </a:p>
          <a:p>
            <a:r>
              <a:rPr lang="en-US" baseline="0" dirty="0" smtClean="0"/>
              <a:t>        -- Including the shared turns such as WB Porto Ct shared left &amp; thru lane</a:t>
            </a:r>
          </a:p>
          <a:p>
            <a:r>
              <a:rPr lang="en-US" baseline="0" dirty="0" smtClean="0"/>
              <a:t>   - </a:t>
            </a:r>
            <a:r>
              <a:rPr lang="en-US" dirty="0" smtClean="0"/>
              <a:t>Actual turn bays </a:t>
            </a:r>
            <a:r>
              <a:rPr lang="en-US" smtClean="0"/>
              <a:t>with appropriate</a:t>
            </a:r>
            <a:r>
              <a:rPr lang="en-US" baseline="0" smtClean="0"/>
              <a:t> lengths </a:t>
            </a:r>
            <a:r>
              <a:rPr lang="en-US" smtClean="0"/>
              <a:t>for </a:t>
            </a:r>
            <a:r>
              <a:rPr lang="en-US" dirty="0" smtClean="0"/>
              <a:t>the left lanes on Santo Rd</a:t>
            </a:r>
          </a:p>
          <a:p>
            <a:endParaRPr lang="en-US" dirty="0"/>
          </a:p>
        </p:txBody>
      </p:sp>
      <p:sp>
        <p:nvSpPr>
          <p:cNvPr id="4" name="Slide Number Placeholder 3"/>
          <p:cNvSpPr>
            <a:spLocks noGrp="1"/>
          </p:cNvSpPr>
          <p:nvPr>
            <p:ph type="sldNum" sz="quarter" idx="10"/>
          </p:nvPr>
        </p:nvSpPr>
        <p:spPr/>
        <p:txBody>
          <a:bodyPr/>
          <a:lstStyle/>
          <a:p>
            <a:pPr>
              <a:defRPr/>
            </a:pPr>
            <a:fld id="{E53962CD-080D-4AA4-A843-87EE5D9B4C0B}" type="slidenum">
              <a:rPr lang="en-GB" smtClean="0"/>
              <a:pPr>
                <a:defRPr/>
              </a:pPr>
              <a:t>8</a:t>
            </a:fld>
            <a:endParaRPr lang="en-GB"/>
          </a:p>
        </p:txBody>
      </p:sp>
    </p:spTree>
    <p:extLst>
      <p:ext uri="{BB962C8B-B14F-4D97-AF65-F5344CB8AC3E}">
        <p14:creationId xmlns:p14="http://schemas.microsoft.com/office/powerpoint/2010/main" val="2518771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GIS</a:t>
            </a:r>
            <a:r>
              <a:rPr lang="en-US" baseline="0" dirty="0" smtClean="0"/>
              <a:t> to DTA to GIS timeline</a:t>
            </a:r>
          </a:p>
          <a:p>
            <a:r>
              <a:rPr lang="en-US" baseline="0" dirty="0" smtClean="0"/>
              <a:t>From the GIS a shape file is extracted including all details including the latest updated attributes from the network update process.  </a:t>
            </a:r>
          </a:p>
          <a:p>
            <a:r>
              <a:rPr lang="en-US" baseline="0" dirty="0" smtClean="0"/>
              <a:t>Shape file with some extract txt/xml files such as turn prohibitions and signal timing data are imported using scripts into Aimsun to generate the Aimsun DTA network.</a:t>
            </a:r>
          </a:p>
          <a:p>
            <a:r>
              <a:rPr lang="en-US" baseline="0" dirty="0" smtClean="0"/>
              <a:t>The network will then be calibrated using the demands from the ABM model.  The attribute changes due to the calibration will then be exported in the form of a csv file and imported back into the GIS Network for future network builds.</a:t>
            </a:r>
          </a:p>
        </p:txBody>
      </p:sp>
      <p:sp>
        <p:nvSpPr>
          <p:cNvPr id="4" name="Slide Number Placeholder 3"/>
          <p:cNvSpPr>
            <a:spLocks noGrp="1"/>
          </p:cNvSpPr>
          <p:nvPr>
            <p:ph type="sldNum" sz="quarter" idx="10"/>
          </p:nvPr>
        </p:nvSpPr>
        <p:spPr/>
        <p:txBody>
          <a:bodyPr/>
          <a:lstStyle/>
          <a:p>
            <a:pPr>
              <a:defRPr/>
            </a:pPr>
            <a:fld id="{E53962CD-080D-4AA4-A843-87EE5D9B4C0B}" type="slidenum">
              <a:rPr lang="en-GB" smtClean="0"/>
              <a:pPr>
                <a:defRPr/>
              </a:pPr>
              <a:t>9</a:t>
            </a:fld>
            <a:endParaRPr lang="en-GB"/>
          </a:p>
        </p:txBody>
      </p:sp>
    </p:spTree>
    <p:extLst>
      <p:ext uri="{BB962C8B-B14F-4D97-AF65-F5344CB8AC3E}">
        <p14:creationId xmlns:p14="http://schemas.microsoft.com/office/powerpoint/2010/main" val="2058433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08472" y="4065916"/>
            <a:ext cx="6400800" cy="1449238"/>
          </a:xfrm>
          <a:prstGeom prst="rect">
            <a:avLst/>
          </a:prstGeom>
        </p:spPr>
        <p:txBody>
          <a:bodyPr/>
          <a:lstStyle>
            <a:lvl1pPr marL="0" indent="0" algn="l">
              <a:buNone/>
              <a:defRPr b="0">
                <a:solidFill>
                  <a:schemeClr val="bg1">
                    <a:lumMod val="50000"/>
                  </a:schemeClr>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Meeting</a:t>
            </a:r>
          </a:p>
          <a:p>
            <a:r>
              <a:rPr lang="en-US" dirty="0" smtClean="0"/>
              <a:t>Date</a:t>
            </a:r>
            <a:endParaRPr lang="en-US" dirty="0"/>
          </a:p>
        </p:txBody>
      </p:sp>
      <p:pic>
        <p:nvPicPr>
          <p:cNvPr id="9" name="Picture 2" descr="\\psf\Host\Volumes\graphics\CREATIVE SERVICES\LOGOS\SANDAG\SANDAG---LOGO---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2784" y="5672350"/>
            <a:ext cx="2426899" cy="4274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47422"/>
          <a:stretch/>
        </p:blipFill>
        <p:spPr>
          <a:xfrm>
            <a:off x="0" y="6257026"/>
            <a:ext cx="9144000" cy="600974"/>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2297591"/>
          </a:xfrm>
          <a:prstGeom prst="rect">
            <a:avLst/>
          </a:prstGeom>
        </p:spPr>
      </p:pic>
      <p:sp>
        <p:nvSpPr>
          <p:cNvPr id="10" name="Title 1"/>
          <p:cNvSpPr>
            <a:spLocks noGrp="1"/>
          </p:cNvSpPr>
          <p:nvPr>
            <p:ph type="title" hasCustomPrompt="1"/>
          </p:nvPr>
        </p:nvSpPr>
        <p:spPr>
          <a:xfrm>
            <a:off x="212548" y="2486315"/>
            <a:ext cx="8308241" cy="1362075"/>
          </a:xfrm>
          <a:prstGeom prst="rect">
            <a:avLst/>
          </a:prstGeom>
        </p:spPr>
        <p:txBody>
          <a:bodyPr lIns="0" anchor="b"/>
          <a:lstStyle>
            <a:lvl1pPr algn="l">
              <a:defRPr sz="4000" b="1" cap="all">
                <a:solidFill>
                  <a:srgbClr val="C00000"/>
                </a:solidFill>
                <a:latin typeface="Calibri" pitchFamily="34" charset="0"/>
                <a:cs typeface="Calibri" pitchFamily="34" charset="0"/>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all" spc="0" normalizeH="0" baseline="0" noProof="0" dirty="0" err="1" smtClean="0">
                <a:ln>
                  <a:noFill/>
                </a:ln>
                <a:solidFill>
                  <a:srgbClr val="BFBFBF">
                    <a:lumMod val="50000"/>
                  </a:srgbClr>
                </a:solidFill>
                <a:effectLst/>
                <a:uLnTx/>
                <a:uFillTx/>
              </a:rPr>
              <a:t>TItle</a:t>
            </a:r>
            <a:endParaRPr kumimoji="0" lang="en-US" sz="4000" b="1" i="0" u="none" strike="noStrike" kern="0" cap="all" spc="0" normalizeH="0" baseline="0" noProof="0" dirty="0">
              <a:ln>
                <a:noFill/>
              </a:ln>
              <a:solidFill>
                <a:srgbClr val="BFBFBF">
                  <a:lumMod val="50000"/>
                </a:srgbClr>
              </a:solidFill>
              <a:effectLst/>
              <a:uLnTx/>
              <a:uFillTx/>
            </a:endParaRPr>
          </a:p>
        </p:txBody>
      </p:sp>
      <p:pic>
        <p:nvPicPr>
          <p:cNvPr id="7" name="Picture 7" descr="tss"/>
          <p:cNvPicPr>
            <a:picLocks noChangeAspect="1" noChangeArrowheads="1"/>
          </p:cNvPicPr>
          <p:nvPr userDrawn="1"/>
        </p:nvPicPr>
        <p:blipFill>
          <a:blip r:embed="rId5" cstate="print"/>
          <a:srcRect/>
          <a:stretch>
            <a:fillRect/>
          </a:stretch>
        </p:blipFill>
        <p:spPr bwMode="auto">
          <a:xfrm>
            <a:off x="3478619" y="5640933"/>
            <a:ext cx="2186762" cy="490314"/>
          </a:xfrm>
          <a:prstGeom prst="rect">
            <a:avLst/>
          </a:prstGeom>
          <a:noFill/>
          <a:ln w="9525">
            <a:noFill/>
            <a:miter lim="800000"/>
            <a:headEnd/>
            <a:tailEnd/>
          </a:ln>
        </p:spPr>
      </p:pic>
      <p:pic>
        <p:nvPicPr>
          <p:cNvPr id="11" name="Picture 2" descr="C:\Users\volet.CORP\Documents\CoLogo_colour.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50391"/>
          <a:stretch/>
        </p:blipFill>
        <p:spPr bwMode="auto">
          <a:xfrm>
            <a:off x="6646738" y="5604470"/>
            <a:ext cx="2317750" cy="70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3750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grayscl/>
            <a:extLst>
              <a:ext uri="{BEBA8EAE-BF5A-486C-A8C5-ECC9F3942E4B}">
                <a14:imgProps xmlns:a14="http://schemas.microsoft.com/office/drawing/2010/main">
                  <a14:imgLayer r:embed="rId3">
                    <a14:imgEffect>
                      <a14:saturation sat="30000"/>
                    </a14:imgEffect>
                    <a14:imgEffect>
                      <a14:brightnessContrast bright="6000"/>
                    </a14:imgEffect>
                  </a14:imgLayer>
                </a14:imgProps>
              </a:ext>
              <a:ext uri="{28A0092B-C50C-407E-A947-70E740481C1C}">
                <a14:useLocalDpi xmlns:a14="http://schemas.microsoft.com/office/drawing/2010/main" val="0"/>
              </a:ext>
            </a:extLst>
          </a:blip>
          <a:srcRect b="73124"/>
          <a:stretch/>
        </p:blipFill>
        <p:spPr>
          <a:xfrm>
            <a:off x="0" y="6550328"/>
            <a:ext cx="9144000" cy="307672"/>
          </a:xfrm>
          <a:prstGeom prst="rect">
            <a:avLst/>
          </a:prstGeom>
        </p:spPr>
      </p:pic>
      <p:sp>
        <p:nvSpPr>
          <p:cNvPr id="2" name="Title 1"/>
          <p:cNvSpPr>
            <a:spLocks noGrp="1"/>
          </p:cNvSpPr>
          <p:nvPr>
            <p:ph type="title"/>
          </p:nvPr>
        </p:nvSpPr>
        <p:spPr>
          <a:xfrm>
            <a:off x="299049" y="194092"/>
            <a:ext cx="8422257" cy="887085"/>
          </a:xfrm>
          <a:prstGeom prst="rect">
            <a:avLst/>
          </a:prstGeom>
        </p:spPr>
        <p:txBody>
          <a:bodyPr/>
          <a:lstStyle>
            <a:lvl1pPr>
              <a:defRPr b="1">
                <a:solidFill>
                  <a:schemeClr val="tx1">
                    <a:lumMod val="75000"/>
                    <a:lumOff val="25000"/>
                  </a:schemeClr>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93298" y="1109932"/>
            <a:ext cx="8393502" cy="5367068"/>
          </a:xfrm>
          <a:prstGeom prst="rect">
            <a:avLst/>
          </a:prstGeom>
        </p:spPr>
        <p:txBody>
          <a:bodyPr lIns="0"/>
          <a:lstStyle>
            <a:lvl1pPr marL="365760" indent="-274320">
              <a:buClrTx/>
              <a:buSzPct val="100000"/>
              <a:defRPr sz="3200">
                <a:latin typeface="Calibri" pitchFamily="34" charset="0"/>
                <a:cs typeface="Calibri" pitchFamily="34" charset="0"/>
              </a:defRPr>
            </a:lvl1pPr>
            <a:lvl2pPr marL="731520" indent="-274320">
              <a:buClrTx/>
              <a:buSzPct val="100000"/>
              <a:buFont typeface="Calibri" panose="020F0502020204030204" pitchFamily="34" charset="0"/>
              <a:buChar char="−"/>
              <a:defRPr sz="2800">
                <a:latin typeface="Calibri" pitchFamily="34" charset="0"/>
                <a:cs typeface="Calibri" pitchFamily="34" charset="0"/>
              </a:defRPr>
            </a:lvl2pPr>
            <a:lvl3pPr marL="1097280" indent="-274320">
              <a:buClrTx/>
              <a:buSzPct val="100000"/>
              <a:defRPr sz="2400"/>
            </a:lvl3pPr>
            <a:lvl4pPr marL="1463040" indent="-274320">
              <a:buClrTx/>
              <a:buFont typeface="Arial" panose="020B0604020202020204" pitchFamily="34" charset="0"/>
              <a:buChar char="−"/>
              <a:defRPr sz="2000"/>
            </a:lvl4pPr>
            <a:lvl5pPr marL="1828800" indent="-274320">
              <a:buClrTx/>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1"/>
            <a:endParaRPr lang="en-US" dirty="0" smtClean="0"/>
          </a:p>
        </p:txBody>
      </p:sp>
      <p:pic>
        <p:nvPicPr>
          <p:cNvPr id="1026" name="Picture 2" descr="\\psf\Host\Volumes\graphics\CREATIVE SERVICES\LOGOS\SANDAG\SANDAG---LOGO---RGB.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5277" y="6640127"/>
            <a:ext cx="897147" cy="1580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l="27652" b="80348"/>
          <a:stretch/>
        </p:blipFill>
        <p:spPr>
          <a:xfrm>
            <a:off x="0" y="-385312"/>
            <a:ext cx="9144000" cy="624104"/>
          </a:xfrm>
          <a:prstGeom prst="rect">
            <a:avLst/>
          </a:prstGeom>
        </p:spPr>
      </p:pic>
      <p:sp>
        <p:nvSpPr>
          <p:cNvPr id="9" name="Rectangle 8"/>
          <p:cNvSpPr/>
          <p:nvPr userDrawn="1"/>
        </p:nvSpPr>
        <p:spPr>
          <a:xfrm>
            <a:off x="0" y="241540"/>
            <a:ext cx="313944" cy="471577"/>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 name="Slide Number Placeholder 5"/>
          <p:cNvSpPr txBox="1">
            <a:spLocks/>
          </p:cNvSpPr>
          <p:nvPr userDrawn="1"/>
        </p:nvSpPr>
        <p:spPr>
          <a:xfrm>
            <a:off x="8649419" y="6533734"/>
            <a:ext cx="494581" cy="324266"/>
          </a:xfrm>
          <a:prstGeom prst="rect">
            <a:avLst/>
          </a:prstGeom>
        </p:spPr>
        <p:txBody>
          <a:bodyPr/>
          <a:lstStyle>
            <a:defPPr>
              <a:defRPr lang="en-US"/>
            </a:defPPr>
            <a:lvl1pPr marL="0" algn="l" defTabSz="914400" rtl="0" eaLnBrk="1" latinLnBrk="0" hangingPunct="1">
              <a:defRPr sz="1000" kern="1200">
                <a:solidFill>
                  <a:schemeClr val="tx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468FD5E2-3D51-4CA7-BF7D-7A404856AF54}" type="slidenum">
              <a:rPr lang="en-US" sz="1400" smtClean="0">
                <a:solidFill>
                  <a:srgbClr val="B3423F"/>
                </a:solidFill>
              </a:rPr>
              <a:pPr fontAlgn="auto">
                <a:spcBef>
                  <a:spcPts val="0"/>
                </a:spcBef>
                <a:spcAft>
                  <a:spcPts val="0"/>
                </a:spcAft>
              </a:pPr>
              <a:t>‹#›</a:t>
            </a:fld>
            <a:endParaRPr lang="en-US" sz="1400" dirty="0">
              <a:solidFill>
                <a:srgbClr val="B3423F"/>
              </a:solidFill>
            </a:endParaRPr>
          </a:p>
        </p:txBody>
      </p:sp>
    </p:spTree>
    <p:extLst>
      <p:ext uri="{BB962C8B-B14F-4D97-AF65-F5344CB8AC3E}">
        <p14:creationId xmlns:p14="http://schemas.microsoft.com/office/powerpoint/2010/main" val="1598512863"/>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cluding">
    <p:spTree>
      <p:nvGrpSpPr>
        <p:cNvPr id="1" name=""/>
        <p:cNvGrpSpPr/>
        <p:nvPr/>
      </p:nvGrpSpPr>
      <p:grpSpPr>
        <a:xfrm>
          <a:off x="0" y="0"/>
          <a:ext cx="0" cy="0"/>
          <a:chOff x="0" y="0"/>
          <a:chExt cx="0" cy="0"/>
        </a:xfrm>
      </p:grpSpPr>
      <p:sp>
        <p:nvSpPr>
          <p:cNvPr id="2" name="Title 1"/>
          <p:cNvSpPr>
            <a:spLocks noGrp="1"/>
          </p:cNvSpPr>
          <p:nvPr>
            <p:ph type="title"/>
          </p:nvPr>
        </p:nvSpPr>
        <p:spPr>
          <a:xfrm>
            <a:off x="299049" y="194092"/>
            <a:ext cx="8422257" cy="887085"/>
          </a:xfrm>
          <a:prstGeom prst="rect">
            <a:avLst/>
          </a:prstGeom>
        </p:spPr>
        <p:txBody>
          <a:bodyPr/>
          <a:lstStyle>
            <a:lvl1pPr>
              <a:defRPr b="1">
                <a:solidFill>
                  <a:schemeClr val="tx1">
                    <a:lumMod val="75000"/>
                    <a:lumOff val="25000"/>
                  </a:schemeClr>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93298" y="1109932"/>
            <a:ext cx="8393502" cy="5367068"/>
          </a:xfrm>
          <a:prstGeom prst="rect">
            <a:avLst/>
          </a:prstGeom>
        </p:spPr>
        <p:txBody>
          <a:bodyPr lIns="0"/>
          <a:lstStyle>
            <a:lvl1pPr marL="365760" indent="-274320">
              <a:buClrTx/>
              <a:buSzPct val="100000"/>
              <a:defRPr sz="3200">
                <a:latin typeface="Calibri" pitchFamily="34" charset="0"/>
                <a:cs typeface="Calibri" pitchFamily="34" charset="0"/>
              </a:defRPr>
            </a:lvl1pPr>
            <a:lvl2pPr marL="731520" indent="-274320">
              <a:buClrTx/>
              <a:buSzPct val="100000"/>
              <a:buFont typeface="Calibri" panose="020F0502020204030204" pitchFamily="34" charset="0"/>
              <a:buChar char="−"/>
              <a:defRPr sz="2800">
                <a:latin typeface="Calibri" pitchFamily="34" charset="0"/>
                <a:cs typeface="Calibri" pitchFamily="34" charset="0"/>
              </a:defRPr>
            </a:lvl2pPr>
            <a:lvl3pPr marL="1097280" indent="-274320">
              <a:buClrTx/>
              <a:buSzPct val="100000"/>
              <a:defRPr sz="2400"/>
            </a:lvl3pPr>
            <a:lvl4pPr marL="1463040" indent="-274320">
              <a:buClrTx/>
              <a:buFont typeface="Arial" panose="020B0604020202020204" pitchFamily="34" charset="0"/>
              <a:buChar char="−"/>
              <a:defRPr sz="2000"/>
            </a:lvl4pPr>
            <a:lvl5pPr marL="1828800" indent="-274320">
              <a:buClrTx/>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1"/>
            <a:endParaRPr lang="en-US" dirty="0" smtClean="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7652" b="80348"/>
          <a:stretch/>
        </p:blipFill>
        <p:spPr>
          <a:xfrm>
            <a:off x="0" y="-385312"/>
            <a:ext cx="9144000" cy="624104"/>
          </a:xfrm>
          <a:prstGeom prst="rect">
            <a:avLst/>
          </a:prstGeom>
        </p:spPr>
      </p:pic>
      <p:sp>
        <p:nvSpPr>
          <p:cNvPr id="9" name="Rectangle 8"/>
          <p:cNvSpPr/>
          <p:nvPr userDrawn="1"/>
        </p:nvSpPr>
        <p:spPr>
          <a:xfrm>
            <a:off x="0" y="241540"/>
            <a:ext cx="313944" cy="471577"/>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47422"/>
          <a:stretch/>
        </p:blipFill>
        <p:spPr>
          <a:xfrm>
            <a:off x="0" y="6257026"/>
            <a:ext cx="9144000" cy="600974"/>
          </a:xfrm>
          <a:prstGeom prst="rect">
            <a:avLst/>
          </a:prstGeom>
        </p:spPr>
      </p:pic>
      <p:sp>
        <p:nvSpPr>
          <p:cNvPr id="10" name="Slide Number Placeholder 5"/>
          <p:cNvSpPr txBox="1">
            <a:spLocks/>
          </p:cNvSpPr>
          <p:nvPr userDrawn="1"/>
        </p:nvSpPr>
        <p:spPr>
          <a:xfrm>
            <a:off x="8649419" y="6395380"/>
            <a:ext cx="494581" cy="324266"/>
          </a:xfrm>
          <a:prstGeom prst="rect">
            <a:avLst/>
          </a:prstGeom>
        </p:spPr>
        <p:txBody>
          <a:bodyPr/>
          <a:lstStyle>
            <a:defPPr>
              <a:defRPr lang="en-US"/>
            </a:defPPr>
            <a:lvl1pPr marL="0" algn="l" defTabSz="914400" rtl="0" eaLnBrk="1" latinLnBrk="0" hangingPunct="1">
              <a:defRPr sz="1000" kern="1200">
                <a:solidFill>
                  <a:schemeClr val="tx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468FD5E2-3D51-4CA7-BF7D-7A404856AF54}" type="slidenum">
              <a:rPr lang="en-US" sz="1400" smtClean="0">
                <a:solidFill>
                  <a:srgbClr val="B3423F"/>
                </a:solidFill>
              </a:rPr>
              <a:pPr fontAlgn="auto">
                <a:spcBef>
                  <a:spcPts val="0"/>
                </a:spcBef>
                <a:spcAft>
                  <a:spcPts val="0"/>
                </a:spcAft>
              </a:pPr>
              <a:t>‹#›</a:t>
            </a:fld>
            <a:endParaRPr lang="en-US" sz="1400" dirty="0">
              <a:solidFill>
                <a:srgbClr val="B3423F"/>
              </a:solidFill>
            </a:endParaRPr>
          </a:p>
        </p:txBody>
      </p:sp>
      <p:pic>
        <p:nvPicPr>
          <p:cNvPr id="12" name="Picture 7" descr="tss"/>
          <p:cNvPicPr>
            <a:picLocks noChangeAspect="1" noChangeArrowheads="1"/>
          </p:cNvPicPr>
          <p:nvPr userDrawn="1"/>
        </p:nvPicPr>
        <p:blipFill>
          <a:blip r:embed="rId4" cstate="print"/>
          <a:srcRect/>
          <a:stretch>
            <a:fillRect/>
          </a:stretch>
        </p:blipFill>
        <p:spPr bwMode="auto">
          <a:xfrm>
            <a:off x="3671900" y="6355694"/>
            <a:ext cx="1800200" cy="403639"/>
          </a:xfrm>
          <a:prstGeom prst="rect">
            <a:avLst/>
          </a:prstGeom>
          <a:noFill/>
          <a:ln w="9525">
            <a:noFill/>
            <a:miter lim="800000"/>
            <a:headEnd/>
            <a:tailEnd/>
          </a:ln>
        </p:spPr>
      </p:pic>
      <p:pic>
        <p:nvPicPr>
          <p:cNvPr id="13" name="Picture 2" descr="\\psf\Host\Volumes\graphics\CREATIVE SERVICES\LOGOS\SANDAG\SANDAG---LOGO---RGB.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03328" y="6341489"/>
            <a:ext cx="2426899" cy="4320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olet.CORP\Documents\CoLogo_colour.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50391"/>
          <a:stretch/>
        </p:blipFill>
        <p:spPr bwMode="auto">
          <a:xfrm>
            <a:off x="6331669" y="6257026"/>
            <a:ext cx="2317750" cy="70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239453"/>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745729"/>
      </p:ext>
    </p:extLst>
  </p:cSld>
  <p:clrMap bg1="lt1" tx1="dk1" bg2="lt2" tx2="dk2" accent1="accent1" accent2="accent2" accent3="accent3" accent4="accent4" accent5="accent5" accent6="accent6" hlink="hlink" folHlink="folHlink"/>
  <p:sldLayoutIdLst>
    <p:sldLayoutId id="2147483744" r:id="rId1"/>
    <p:sldLayoutId id="2147483746" r:id="rId2"/>
    <p:sldLayoutId id="2147483747" r:id="rId3"/>
  </p:sldLayoutIdLst>
  <p:timing>
    <p:tnLst>
      <p:par>
        <p:cTn id="1" dur="indefinite" restart="never" nodeType="tmRoot"/>
      </p:par>
    </p:tnLst>
  </p:timing>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microsoft.com/office/2007/relationships/hdphoto" Target="../media/hdphoto4.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hyperlink" Target="mailto:ick.curry@sandag.org" TargetMode="External"/><Relationship Id="rId7" Type="http://schemas.openxmlformats.org/officeDocument/2006/relationships/hyperlink" Target="mailto:clint.daniels@sandag.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mailto:joel.freedman@rsginc.com" TargetMode="External"/><Relationship Id="rId5" Type="http://schemas.openxmlformats.org/officeDocument/2006/relationships/hyperlink" Target="mailto:volet@pbworld.com" TargetMode="External"/><Relationship Id="rId4" Type="http://schemas.openxmlformats.org/officeDocument/2006/relationships/hyperlink" Target="mailto:matthew.juckes@aimsun.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ubtitle 3"/>
          <p:cNvSpPr>
            <a:spLocks noGrp="1"/>
          </p:cNvSpPr>
          <p:nvPr>
            <p:ph type="subTitle" idx="1"/>
          </p:nvPr>
        </p:nvSpPr>
        <p:spPr/>
        <p:txBody>
          <a:bodyPr/>
          <a:lstStyle/>
          <a:p>
            <a:pPr algn="r" eaLnBrk="1" hangingPunct="1"/>
            <a:r>
              <a:rPr lang="en-US" dirty="0" smtClean="0">
                <a:solidFill>
                  <a:schemeClr val="bg1">
                    <a:lumMod val="50000"/>
                  </a:schemeClr>
                </a:solidFill>
              </a:rPr>
              <a:t>TRB Applications Conference</a:t>
            </a:r>
          </a:p>
          <a:p>
            <a:pPr algn="r" eaLnBrk="1" hangingPunct="1"/>
            <a:r>
              <a:rPr lang="en-US" dirty="0" smtClean="0">
                <a:solidFill>
                  <a:schemeClr val="bg1">
                    <a:lumMod val="50000"/>
                  </a:schemeClr>
                </a:solidFill>
              </a:rPr>
              <a:t>Wednesday May 20</a:t>
            </a:r>
            <a:r>
              <a:rPr lang="en-US" baseline="30000" dirty="0" smtClean="0">
                <a:solidFill>
                  <a:schemeClr val="bg1">
                    <a:lumMod val="50000"/>
                  </a:schemeClr>
                </a:solidFill>
              </a:rPr>
              <a:t>th</a:t>
            </a:r>
            <a:r>
              <a:rPr lang="en-US" dirty="0" smtClean="0">
                <a:solidFill>
                  <a:schemeClr val="bg1">
                    <a:lumMod val="50000"/>
                  </a:schemeClr>
                </a:solidFill>
              </a:rPr>
              <a:t>, 2015</a:t>
            </a:r>
          </a:p>
        </p:txBody>
      </p:sp>
      <p:sp>
        <p:nvSpPr>
          <p:cNvPr id="29698" name="Rectangle 2"/>
          <p:cNvSpPr>
            <a:spLocks noGrp="1" noChangeArrowheads="1"/>
          </p:cNvSpPr>
          <p:nvPr>
            <p:ph type="title"/>
          </p:nvPr>
        </p:nvSpPr>
        <p:spPr/>
        <p:txBody>
          <a:bodyPr/>
          <a:lstStyle/>
          <a:p>
            <a:pPr eaLnBrk="1" hangingPunct="1"/>
            <a:r>
              <a:rPr lang="en-US" sz="3200" b="1" dirty="0">
                <a:solidFill>
                  <a:srgbClr val="B3423F"/>
                </a:solidFill>
              </a:rPr>
              <a:t>Data Development for a Fully Dynamic Transportation Demand and Supply Model</a:t>
            </a:r>
            <a:endParaRPr lang="en-GB" sz="3200" b="1" dirty="0" smtClean="0">
              <a:solidFill>
                <a:srgbClr val="B3423F"/>
              </a:solidFill>
            </a:endParaRPr>
          </a:p>
        </p:txBody>
      </p:sp>
    </p:spTree>
    <p:extLst>
      <p:ext uri="{BB962C8B-B14F-4D97-AF65-F5344CB8AC3E}">
        <p14:creationId xmlns:p14="http://schemas.microsoft.com/office/powerpoint/2010/main" val="829551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Interfaces</a:t>
            </a:r>
            <a:endParaRPr lang="en-US" dirty="0"/>
          </a:p>
        </p:txBody>
      </p:sp>
      <p:sp>
        <p:nvSpPr>
          <p:cNvPr id="4" name="Rounded Rectangle 3"/>
          <p:cNvSpPr/>
          <p:nvPr/>
        </p:nvSpPr>
        <p:spPr>
          <a:xfrm>
            <a:off x="323528" y="1412776"/>
            <a:ext cx="3744416" cy="28803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t>Integrated Corridor Management System</a:t>
            </a:r>
            <a:endParaRPr lang="en-US" dirty="0"/>
          </a:p>
        </p:txBody>
      </p:sp>
      <p:sp>
        <p:nvSpPr>
          <p:cNvPr id="7" name="Rounded Rectangle 6"/>
          <p:cNvSpPr/>
          <p:nvPr/>
        </p:nvSpPr>
        <p:spPr>
          <a:xfrm>
            <a:off x="4644008" y="1412776"/>
            <a:ext cx="3744416" cy="28803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t>SANDAG GIS (TCOVED)</a:t>
            </a:r>
            <a:endParaRPr lang="en-US" dirty="0"/>
          </a:p>
        </p:txBody>
      </p:sp>
      <p:sp>
        <p:nvSpPr>
          <p:cNvPr id="5" name="Rounded Rectangle 4"/>
          <p:cNvSpPr/>
          <p:nvPr/>
        </p:nvSpPr>
        <p:spPr>
          <a:xfrm>
            <a:off x="2555776" y="2492896"/>
            <a:ext cx="1224136" cy="792088"/>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CPS</a:t>
            </a:r>
            <a:endParaRPr lang="en-US" dirty="0"/>
          </a:p>
        </p:txBody>
      </p:sp>
      <p:sp>
        <p:nvSpPr>
          <p:cNvPr id="9" name="Rounded Rectangle 8"/>
          <p:cNvSpPr/>
          <p:nvPr/>
        </p:nvSpPr>
        <p:spPr>
          <a:xfrm>
            <a:off x="683568" y="2492896"/>
            <a:ext cx="1224136" cy="792088"/>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RAMS</a:t>
            </a:r>
            <a:endParaRPr lang="en-US" dirty="0"/>
          </a:p>
        </p:txBody>
      </p:sp>
      <p:sp>
        <p:nvSpPr>
          <p:cNvPr id="10" name="Rounded Rectangle 9"/>
          <p:cNvSpPr/>
          <p:nvPr/>
        </p:nvSpPr>
        <p:spPr>
          <a:xfrm>
            <a:off x="683568" y="3429000"/>
            <a:ext cx="1224136" cy="792088"/>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RMIS</a:t>
            </a:r>
            <a:endParaRPr lang="en-US" dirty="0"/>
          </a:p>
        </p:txBody>
      </p:sp>
      <p:sp>
        <p:nvSpPr>
          <p:cNvPr id="11" name="Rounded Rectangle 10"/>
          <p:cNvSpPr/>
          <p:nvPr/>
        </p:nvSpPr>
        <p:spPr>
          <a:xfrm>
            <a:off x="5004048" y="2492896"/>
            <a:ext cx="1224136" cy="792088"/>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Node and Links</a:t>
            </a:r>
            <a:endParaRPr lang="en-US" sz="1600" dirty="0"/>
          </a:p>
        </p:txBody>
      </p:sp>
      <p:sp>
        <p:nvSpPr>
          <p:cNvPr id="12" name="Rounded Rectangle 11"/>
          <p:cNvSpPr/>
          <p:nvPr/>
        </p:nvSpPr>
        <p:spPr>
          <a:xfrm>
            <a:off x="6732240" y="2492896"/>
            <a:ext cx="1224136" cy="792088"/>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Transit Routes</a:t>
            </a:r>
            <a:endParaRPr lang="en-US" sz="1600" dirty="0"/>
          </a:p>
        </p:txBody>
      </p:sp>
      <p:sp>
        <p:nvSpPr>
          <p:cNvPr id="13" name="Rounded Rectangle 12"/>
          <p:cNvSpPr/>
          <p:nvPr/>
        </p:nvSpPr>
        <p:spPr>
          <a:xfrm>
            <a:off x="5004048" y="3356992"/>
            <a:ext cx="1224136" cy="792088"/>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Traffic Counts</a:t>
            </a:r>
            <a:endParaRPr lang="en-US" sz="1600" dirty="0"/>
          </a:p>
        </p:txBody>
      </p:sp>
      <p:sp>
        <p:nvSpPr>
          <p:cNvPr id="14" name="Rounded Rectangle 13"/>
          <p:cNvSpPr/>
          <p:nvPr/>
        </p:nvSpPr>
        <p:spPr>
          <a:xfrm>
            <a:off x="6732240" y="3356992"/>
            <a:ext cx="1224136" cy="792088"/>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Historical Travel Times</a:t>
            </a:r>
            <a:endParaRPr lang="en-US" sz="1600" dirty="0"/>
          </a:p>
        </p:txBody>
      </p:sp>
      <p:sp>
        <p:nvSpPr>
          <p:cNvPr id="6" name="Right Arrow 5"/>
          <p:cNvSpPr/>
          <p:nvPr/>
        </p:nvSpPr>
        <p:spPr>
          <a:xfrm rot="5400000">
            <a:off x="1925706" y="4491118"/>
            <a:ext cx="900100"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5400000">
            <a:off x="6102170" y="4491118"/>
            <a:ext cx="900100"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827584" y="5229200"/>
            <a:ext cx="7272808" cy="864096"/>
          </a:xfrm>
          <a:prstGeom prst="roundRect">
            <a:avLst/>
          </a:prstGeom>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dirty="0" smtClean="0"/>
              <a:t>Aimsun Network</a:t>
            </a:r>
            <a:endParaRPr lang="en-US" dirty="0"/>
          </a:p>
        </p:txBody>
      </p:sp>
      <p:cxnSp>
        <p:nvCxnSpPr>
          <p:cNvPr id="8" name="Elbow Connector 7"/>
          <p:cNvCxnSpPr>
            <a:stCxn id="17" idx="3"/>
            <a:endCxn id="7" idx="3"/>
          </p:cNvCxnSpPr>
          <p:nvPr/>
        </p:nvCxnSpPr>
        <p:spPr>
          <a:xfrm flipV="1">
            <a:off x="8100392" y="2852936"/>
            <a:ext cx="288032" cy="2808312"/>
          </a:xfrm>
          <a:prstGeom prst="bentConnector3">
            <a:avLst>
              <a:gd name="adj1" fmla="val 20582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483768" y="3356992"/>
            <a:ext cx="1368152" cy="792088"/>
          </a:xfrm>
          <a:prstGeom prst="roundRect">
            <a:avLst/>
          </a:prstGeom>
          <a:solidFill>
            <a:schemeClr val="tx2">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t>Manual Signal Parameters</a:t>
            </a:r>
            <a:endParaRPr lang="en-US" sz="1600" i="1" dirty="0"/>
          </a:p>
        </p:txBody>
      </p:sp>
      <p:sp>
        <p:nvSpPr>
          <p:cNvPr id="3" name="Rounded Rectangle 2"/>
          <p:cNvSpPr/>
          <p:nvPr/>
        </p:nvSpPr>
        <p:spPr>
          <a:xfrm>
            <a:off x="7956376" y="4509120"/>
            <a:ext cx="1187624" cy="504056"/>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Parameters</a:t>
            </a:r>
            <a:endParaRPr lang="en-US" sz="1400" dirty="0"/>
          </a:p>
        </p:txBody>
      </p:sp>
    </p:spTree>
    <p:extLst>
      <p:ext uri="{BB962C8B-B14F-4D97-AF65-F5344CB8AC3E}">
        <p14:creationId xmlns:p14="http://schemas.microsoft.com/office/powerpoint/2010/main" val="2257188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Update Fields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52959722"/>
              </p:ext>
            </p:extLst>
          </p:nvPr>
        </p:nvGraphicFramePr>
        <p:xfrm>
          <a:off x="467544" y="900830"/>
          <a:ext cx="8208912" cy="5400495"/>
        </p:xfrm>
        <a:graphic>
          <a:graphicData uri="http://schemas.openxmlformats.org/drawingml/2006/table">
            <a:tbl>
              <a:tblPr firstRow="1" bandRow="1">
                <a:tableStyleId>{5C22544A-7EE6-4342-B048-85BDC9FD1C3A}</a:tableStyleId>
              </a:tblPr>
              <a:tblGrid>
                <a:gridCol w="2736304"/>
                <a:gridCol w="2736304"/>
                <a:gridCol w="2736304"/>
              </a:tblGrid>
              <a:tr h="568446">
                <a:tc>
                  <a:txBody>
                    <a:bodyPr/>
                    <a:lstStyle/>
                    <a:p>
                      <a:r>
                        <a:rPr lang="en-US" dirty="0" smtClean="0"/>
                        <a:t>Item</a:t>
                      </a:r>
                      <a:endParaRPr lang="en-US" dirty="0"/>
                    </a:p>
                  </a:txBody>
                  <a:tcPr/>
                </a:tc>
                <a:tc>
                  <a:txBody>
                    <a:bodyPr/>
                    <a:lstStyle/>
                    <a:p>
                      <a:r>
                        <a:rPr lang="en-US" dirty="0" smtClean="0"/>
                        <a:t>Task</a:t>
                      </a:r>
                      <a:endParaRPr lang="en-US" dirty="0"/>
                    </a:p>
                  </a:txBody>
                  <a:tcPr/>
                </a:tc>
                <a:tc>
                  <a:txBody>
                    <a:bodyPr/>
                    <a:lstStyle/>
                    <a:p>
                      <a:r>
                        <a:rPr lang="en-US" dirty="0" smtClean="0"/>
                        <a:t>Data Entry</a:t>
                      </a:r>
                      <a:endParaRPr lang="en-US" dirty="0"/>
                    </a:p>
                  </a:txBody>
                  <a:tcPr/>
                </a:tc>
              </a:tr>
              <a:tr h="568446">
                <a:tc>
                  <a:txBody>
                    <a:bodyPr/>
                    <a:lstStyle/>
                    <a:p>
                      <a:r>
                        <a:rPr lang="en-US" dirty="0" smtClean="0"/>
                        <a:t>Mid-block</a:t>
                      </a:r>
                      <a:r>
                        <a:rPr lang="en-US" baseline="0" dirty="0" smtClean="0"/>
                        <a:t> lanes</a:t>
                      </a:r>
                      <a:endParaRPr lang="en-US" dirty="0"/>
                    </a:p>
                  </a:txBody>
                  <a:tcPr/>
                </a:tc>
                <a:tc>
                  <a:txBody>
                    <a:bodyPr/>
                    <a:lstStyle/>
                    <a:p>
                      <a:r>
                        <a:rPr lang="en-US" dirty="0" smtClean="0"/>
                        <a:t>Review</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Aimsun</a:t>
                      </a:r>
                      <a:r>
                        <a:rPr lang="en-US" baseline="0" dirty="0" smtClean="0"/>
                        <a:t> (if fix is needed)</a:t>
                      </a:r>
                      <a:endParaRPr lang="en-US" dirty="0" smtClean="0"/>
                    </a:p>
                  </a:txBody>
                  <a:tcPr/>
                </a:tc>
              </a:tr>
              <a:tr h="568446">
                <a:tc>
                  <a:txBody>
                    <a:bodyPr/>
                    <a:lstStyle/>
                    <a:p>
                      <a:r>
                        <a:rPr lang="en-US" dirty="0" smtClean="0"/>
                        <a:t>Thru, left, right bays</a:t>
                      </a:r>
                      <a:endParaRPr lang="en-US" dirty="0"/>
                    </a:p>
                  </a:txBody>
                  <a:tcPr/>
                </a:tc>
                <a:tc>
                  <a:txBody>
                    <a:bodyPr/>
                    <a:lstStyle/>
                    <a:p>
                      <a:r>
                        <a:rPr lang="en-US" dirty="0" smtClean="0"/>
                        <a:t>Review</a:t>
                      </a:r>
                      <a:endParaRPr lang="en-US" dirty="0"/>
                    </a:p>
                  </a:txBody>
                  <a:tcPr/>
                </a:tc>
                <a:tc>
                  <a:txBody>
                    <a:bodyPr/>
                    <a:lstStyle/>
                    <a:p>
                      <a:r>
                        <a:rPr lang="en-US" dirty="0" smtClean="0"/>
                        <a:t>Aimsun</a:t>
                      </a:r>
                      <a:r>
                        <a:rPr lang="en-US" baseline="0" dirty="0" smtClean="0"/>
                        <a:t> (if fix is needed)</a:t>
                      </a:r>
                      <a:endParaRPr lang="en-US" dirty="0"/>
                    </a:p>
                  </a:txBody>
                  <a:tcPr/>
                </a:tc>
              </a:tr>
              <a:tr h="568446">
                <a:tc>
                  <a:txBody>
                    <a:bodyPr/>
                    <a:lstStyle/>
                    <a:p>
                      <a:r>
                        <a:rPr lang="en-US" dirty="0" smtClean="0"/>
                        <a:t>Shared TLR, TL, TR, LR</a:t>
                      </a:r>
                      <a:endParaRPr lang="en-US" dirty="0"/>
                    </a:p>
                  </a:txBody>
                  <a:tcPr/>
                </a:tc>
                <a:tc>
                  <a:txBody>
                    <a:bodyPr/>
                    <a:lstStyle/>
                    <a:p>
                      <a:r>
                        <a:rPr lang="en-US" dirty="0" smtClean="0"/>
                        <a:t>Review / Collect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Aimsun</a:t>
                      </a:r>
                      <a:r>
                        <a:rPr lang="en-US" baseline="0" dirty="0" smtClean="0"/>
                        <a:t> (if fix is needed)</a:t>
                      </a:r>
                      <a:endParaRPr lang="en-US" dirty="0" smtClean="0"/>
                    </a:p>
                  </a:txBody>
                  <a:tcPr/>
                </a:tc>
              </a:tr>
              <a:tr h="781293">
                <a:tc>
                  <a:txBody>
                    <a:bodyPr/>
                    <a:lstStyle/>
                    <a:p>
                      <a:r>
                        <a:rPr lang="en-US" dirty="0" smtClean="0"/>
                        <a:t>Right and left bay</a:t>
                      </a:r>
                      <a:r>
                        <a:rPr lang="en-US" baseline="0" dirty="0" smtClean="0"/>
                        <a:t> lengths</a:t>
                      </a:r>
                      <a:endParaRPr lang="en-US" dirty="0"/>
                    </a:p>
                  </a:txBody>
                  <a:tcPr/>
                </a:tc>
                <a:tc>
                  <a:txBody>
                    <a:bodyPr/>
                    <a:lstStyle/>
                    <a:p>
                      <a:r>
                        <a:rPr lang="en-US" dirty="0" smtClean="0"/>
                        <a:t>Collect</a:t>
                      </a:r>
                      <a:endParaRPr lang="en-US" dirty="0"/>
                    </a:p>
                  </a:txBody>
                  <a:tcPr/>
                </a:tc>
                <a:tc>
                  <a:txBody>
                    <a:bodyPr/>
                    <a:lstStyle/>
                    <a:p>
                      <a:r>
                        <a:rPr lang="en-US" dirty="0" smtClean="0"/>
                        <a:t>Aimsun</a:t>
                      </a:r>
                      <a:endParaRPr lang="en-US" dirty="0"/>
                    </a:p>
                  </a:txBody>
                  <a:tcPr/>
                </a:tc>
              </a:tr>
              <a:tr h="568446">
                <a:tc>
                  <a:txBody>
                    <a:bodyPr/>
                    <a:lstStyle/>
                    <a:p>
                      <a:r>
                        <a:rPr lang="en-US" dirty="0" smtClean="0"/>
                        <a:t>U-turns</a:t>
                      </a:r>
                      <a:endParaRPr lang="en-US" dirty="0"/>
                    </a:p>
                  </a:txBody>
                  <a:tcPr/>
                </a:tc>
                <a:tc>
                  <a:txBody>
                    <a:bodyPr/>
                    <a:lstStyle/>
                    <a:p>
                      <a:r>
                        <a:rPr lang="en-US" dirty="0" smtClean="0"/>
                        <a:t>Collect</a:t>
                      </a:r>
                      <a:endParaRPr lang="en-US" dirty="0"/>
                    </a:p>
                  </a:txBody>
                  <a:tcPr/>
                </a:tc>
                <a:tc>
                  <a:txBody>
                    <a:bodyPr/>
                    <a:lstStyle/>
                    <a:p>
                      <a:r>
                        <a:rPr lang="en-US" dirty="0" smtClean="0"/>
                        <a:t>Aimsun</a:t>
                      </a:r>
                      <a:endParaRPr lang="en-US" dirty="0"/>
                    </a:p>
                  </a:txBody>
                  <a:tcPr/>
                </a:tc>
              </a:tr>
              <a:tr h="568446">
                <a:tc>
                  <a:txBody>
                    <a:bodyPr/>
                    <a:lstStyle/>
                    <a:p>
                      <a:r>
                        <a:rPr lang="en-US" dirty="0" smtClean="0"/>
                        <a:t>No turn on red</a:t>
                      </a:r>
                      <a:endParaRPr lang="en-US" dirty="0"/>
                    </a:p>
                  </a:txBody>
                  <a:tcPr/>
                </a:tc>
                <a:tc>
                  <a:txBody>
                    <a:bodyPr/>
                    <a:lstStyle/>
                    <a:p>
                      <a:r>
                        <a:rPr lang="en-US" dirty="0" smtClean="0"/>
                        <a:t>Collect</a:t>
                      </a:r>
                      <a:endParaRPr lang="en-US" dirty="0"/>
                    </a:p>
                  </a:txBody>
                  <a:tcPr/>
                </a:tc>
                <a:tc>
                  <a:txBody>
                    <a:bodyPr/>
                    <a:lstStyle/>
                    <a:p>
                      <a:r>
                        <a:rPr lang="en-US" dirty="0" smtClean="0"/>
                        <a:t>Aimsun</a:t>
                      </a:r>
                      <a:endParaRPr lang="en-US" dirty="0"/>
                    </a:p>
                  </a:txBody>
                  <a:tcPr/>
                </a:tc>
              </a:tr>
              <a:tr h="568446">
                <a:tc>
                  <a:txBody>
                    <a:bodyPr/>
                    <a:lstStyle/>
                    <a:p>
                      <a:r>
                        <a:rPr lang="en-US" dirty="0" smtClean="0"/>
                        <a:t>Transit queue jumps</a:t>
                      </a:r>
                      <a:endParaRPr lang="en-US" dirty="0"/>
                    </a:p>
                  </a:txBody>
                  <a:tcPr/>
                </a:tc>
                <a:tc>
                  <a:txBody>
                    <a:bodyPr/>
                    <a:lstStyle/>
                    <a:p>
                      <a:r>
                        <a:rPr lang="en-US" dirty="0" smtClean="0"/>
                        <a:t>Collect</a:t>
                      </a:r>
                      <a:endParaRPr lang="en-US" dirty="0"/>
                    </a:p>
                  </a:txBody>
                  <a:tcPr/>
                </a:tc>
                <a:tc>
                  <a:txBody>
                    <a:bodyPr/>
                    <a:lstStyle/>
                    <a:p>
                      <a:r>
                        <a:rPr lang="en-US" dirty="0" smtClean="0"/>
                        <a:t>Excel</a:t>
                      </a:r>
                      <a:endParaRPr lang="en-US" dirty="0"/>
                    </a:p>
                  </a:txBody>
                  <a:tcPr/>
                </a:tc>
              </a:tr>
              <a:tr h="568446">
                <a:tc>
                  <a:txBody>
                    <a:bodyPr/>
                    <a:lstStyle/>
                    <a:p>
                      <a:r>
                        <a:rPr lang="en-US" baseline="0" dirty="0" smtClean="0"/>
                        <a:t>Lane usage restrictions (time)</a:t>
                      </a:r>
                      <a:endParaRPr lang="en-US" dirty="0"/>
                    </a:p>
                  </a:txBody>
                  <a:tcPr/>
                </a:tc>
                <a:tc>
                  <a:txBody>
                    <a:bodyPr/>
                    <a:lstStyle/>
                    <a:p>
                      <a:r>
                        <a:rPr lang="en-US" dirty="0" smtClean="0"/>
                        <a:t>Collect</a:t>
                      </a:r>
                      <a:endParaRPr lang="en-US" dirty="0"/>
                    </a:p>
                  </a:txBody>
                  <a:tcPr/>
                </a:tc>
                <a:tc>
                  <a:txBody>
                    <a:bodyPr/>
                    <a:lstStyle/>
                    <a:p>
                      <a:r>
                        <a:rPr lang="en-US" dirty="0" smtClean="0"/>
                        <a:t>Excel</a:t>
                      </a:r>
                      <a:endParaRPr lang="en-US" dirty="0"/>
                    </a:p>
                  </a:txBody>
                  <a:tcPr/>
                </a:tc>
              </a:tr>
            </a:tbl>
          </a:graphicData>
        </a:graphic>
      </p:graphicFrame>
    </p:spTree>
    <p:extLst>
      <p:ext uri="{BB962C8B-B14F-4D97-AF65-F5344CB8AC3E}">
        <p14:creationId xmlns:p14="http://schemas.microsoft.com/office/powerpoint/2010/main" val="3690622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Importation Process</a:t>
            </a:r>
            <a:endParaRPr lang="en-US" dirty="0"/>
          </a:p>
        </p:txBody>
      </p:sp>
      <p:sp>
        <p:nvSpPr>
          <p:cNvPr id="4" name="Content Placeholder 2"/>
          <p:cNvSpPr>
            <a:spLocks noGrp="1"/>
          </p:cNvSpPr>
          <p:nvPr>
            <p:ph idx="1"/>
          </p:nvPr>
        </p:nvSpPr>
        <p:spPr>
          <a:xfrm>
            <a:off x="313184" y="1143000"/>
            <a:ext cx="7643192" cy="5143500"/>
          </a:xfrm>
        </p:spPr>
        <p:txBody>
          <a:bodyPr/>
          <a:lstStyle/>
          <a:p>
            <a:r>
              <a:rPr lang="en-US" dirty="0" smtClean="0"/>
              <a:t>Exportation from </a:t>
            </a:r>
            <a:r>
              <a:rPr lang="en-US" dirty="0" err="1" smtClean="0"/>
              <a:t>ArcInfo</a:t>
            </a:r>
            <a:r>
              <a:rPr lang="en-US" dirty="0" smtClean="0"/>
              <a:t> Coverage to </a:t>
            </a:r>
            <a:r>
              <a:rPr lang="en-US" dirty="0" err="1" smtClean="0"/>
              <a:t>Shapefile</a:t>
            </a:r>
            <a:endParaRPr lang="en-US" dirty="0" smtClean="0"/>
          </a:p>
          <a:p>
            <a:pPr lvl="1"/>
            <a:r>
              <a:rPr lang="en-US" dirty="0" smtClean="0"/>
              <a:t>Adds </a:t>
            </a:r>
            <a:r>
              <a:rPr lang="en-US" dirty="0" err="1" smtClean="0"/>
              <a:t>QuicNet</a:t>
            </a:r>
            <a:r>
              <a:rPr lang="en-US" dirty="0" smtClean="0"/>
              <a:t> signal </a:t>
            </a:r>
            <a:r>
              <a:rPr lang="en-US" dirty="0"/>
              <a:t>c</a:t>
            </a:r>
            <a:r>
              <a:rPr lang="en-US" dirty="0" smtClean="0"/>
              <a:t>ontroller IDs</a:t>
            </a:r>
          </a:p>
          <a:p>
            <a:pPr lvl="1"/>
            <a:r>
              <a:rPr lang="en-US" dirty="0" smtClean="0"/>
              <a:t>Creates MGRA (MAZ) to network nodes correspondence</a:t>
            </a:r>
          </a:p>
        </p:txBody>
      </p:sp>
      <p:pic>
        <p:nvPicPr>
          <p:cNvPr id="7" name="Picture 6" descr="Screen Shot 2015-05-07 at 1.16.25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789040"/>
            <a:ext cx="3755504" cy="2303634"/>
          </a:xfrm>
          <a:prstGeom prst="rect">
            <a:avLst/>
          </a:prstGeom>
          <a:ln w="19050">
            <a:solidFill>
              <a:schemeClr val="tx1"/>
            </a:solidFill>
          </a:ln>
        </p:spPr>
      </p:pic>
      <p:pic>
        <p:nvPicPr>
          <p:cNvPr id="8" name="Picture 7" descr="Screen Shot 2015-05-07 at 1.16.37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3762912"/>
            <a:ext cx="3688977" cy="2350499"/>
          </a:xfrm>
          <a:prstGeom prst="rect">
            <a:avLst/>
          </a:prstGeom>
          <a:ln w="19050">
            <a:solidFill>
              <a:schemeClr val="tx1"/>
            </a:solidFill>
          </a:ln>
        </p:spPr>
      </p:pic>
      <p:sp>
        <p:nvSpPr>
          <p:cNvPr id="9" name="TextBox 8"/>
          <p:cNvSpPr txBox="1"/>
          <p:nvPr/>
        </p:nvSpPr>
        <p:spPr>
          <a:xfrm>
            <a:off x="827584" y="6093296"/>
            <a:ext cx="3292037" cy="461665"/>
          </a:xfrm>
          <a:prstGeom prst="rect">
            <a:avLst/>
          </a:prstGeom>
          <a:noFill/>
        </p:spPr>
        <p:txBody>
          <a:bodyPr wrap="none" rtlCol="0">
            <a:spAutoFit/>
          </a:bodyPr>
          <a:lstStyle/>
          <a:p>
            <a:r>
              <a:rPr lang="en-US" dirty="0" smtClean="0"/>
              <a:t>TAZ (4,996 Centroids) </a:t>
            </a:r>
            <a:endParaRPr lang="en-US" dirty="0"/>
          </a:p>
        </p:txBody>
      </p:sp>
      <p:sp>
        <p:nvSpPr>
          <p:cNvPr id="10" name="TextBox 9"/>
          <p:cNvSpPr txBox="1"/>
          <p:nvPr/>
        </p:nvSpPr>
        <p:spPr>
          <a:xfrm>
            <a:off x="4716016" y="6093296"/>
            <a:ext cx="3725599" cy="461665"/>
          </a:xfrm>
          <a:prstGeom prst="rect">
            <a:avLst/>
          </a:prstGeom>
          <a:noFill/>
        </p:spPr>
        <p:txBody>
          <a:bodyPr wrap="none" rtlCol="0">
            <a:spAutoFit/>
          </a:bodyPr>
          <a:lstStyle/>
          <a:p>
            <a:r>
              <a:rPr lang="en-US" dirty="0" smtClean="0"/>
              <a:t>MGRA (23,002 Centroids)</a:t>
            </a:r>
            <a:endParaRPr lang="en-US" dirty="0"/>
          </a:p>
        </p:txBody>
      </p:sp>
    </p:spTree>
    <p:extLst>
      <p:ext uri="{BB962C8B-B14F-4D97-AF65-F5344CB8AC3E}">
        <p14:creationId xmlns:p14="http://schemas.microsoft.com/office/powerpoint/2010/main" val="1612631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Importation Process</a:t>
            </a:r>
          </a:p>
        </p:txBody>
      </p:sp>
      <p:sp>
        <p:nvSpPr>
          <p:cNvPr id="3" name="Content Placeholder 2"/>
          <p:cNvSpPr>
            <a:spLocks noGrp="1"/>
          </p:cNvSpPr>
          <p:nvPr>
            <p:ph idx="1"/>
          </p:nvPr>
        </p:nvSpPr>
        <p:spPr/>
        <p:txBody>
          <a:bodyPr/>
          <a:lstStyle/>
          <a:p>
            <a:r>
              <a:rPr lang="en-US" dirty="0"/>
              <a:t>Importation to Aimsun Using Python Scripts</a:t>
            </a:r>
          </a:p>
          <a:p>
            <a:pPr lvl="1"/>
            <a:r>
              <a:rPr lang="en-US" dirty="0" smtClean="0"/>
              <a:t>Node names</a:t>
            </a:r>
          </a:p>
          <a:p>
            <a:pPr lvl="1"/>
            <a:r>
              <a:rPr lang="en-US" dirty="0" smtClean="0"/>
              <a:t>Time of day (TOD) </a:t>
            </a:r>
            <a:r>
              <a:rPr lang="en-US" dirty="0"/>
              <a:t>lane closures and configurations</a:t>
            </a:r>
          </a:p>
          <a:p>
            <a:pPr lvl="1"/>
            <a:r>
              <a:rPr lang="en-US" dirty="0" smtClean="0"/>
              <a:t>HOV/Truck/Transit </a:t>
            </a:r>
            <a:r>
              <a:rPr lang="en-US" dirty="0"/>
              <a:t>links and </a:t>
            </a:r>
            <a:r>
              <a:rPr lang="en-US" dirty="0" smtClean="0"/>
              <a:t>prohibitions</a:t>
            </a:r>
          </a:p>
          <a:p>
            <a:pPr lvl="1"/>
            <a:r>
              <a:rPr lang="en-US" dirty="0" smtClean="0"/>
              <a:t>Auxiliary lanes</a:t>
            </a:r>
            <a:endParaRPr lang="en-US" dirty="0"/>
          </a:p>
        </p:txBody>
      </p:sp>
      <p:pic>
        <p:nvPicPr>
          <p:cNvPr id="5" name="Picture 4" descr="Screen Shot 2015-05-06 at 9.02.2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86" y="3972571"/>
            <a:ext cx="3259534" cy="2264741"/>
          </a:xfrm>
          <a:prstGeom prst="rect">
            <a:avLst/>
          </a:prstGeom>
          <a:ln w="19050">
            <a:solidFill>
              <a:schemeClr val="tx1"/>
            </a:solidFill>
          </a:ln>
          <a:effectLst>
            <a:outerShdw blurRad="149987" dist="250190" dir="8460000" algn="tl" rotWithShape="0">
              <a:srgbClr val="000000">
                <a:alpha val="28000"/>
              </a:srgbClr>
            </a:outerShdw>
          </a:effectLst>
          <a:scene3d>
            <a:camera prst="orthographicFront"/>
            <a:lightRig rig="contrasting" dir="t">
              <a:rot lat="0" lon="0" rev="1500000"/>
            </a:lightRig>
          </a:scene3d>
          <a:sp3d prstMaterial="metal">
            <a:bevelT w="88900" h="88900"/>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3717032"/>
            <a:ext cx="1425265" cy="2533055"/>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248" y="3429000"/>
            <a:ext cx="1584176" cy="2815479"/>
          </a:xfrm>
          <a:prstGeom prst="rect">
            <a:avLst/>
          </a:prstGeom>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104022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Importation Process</a:t>
            </a:r>
          </a:p>
        </p:txBody>
      </p:sp>
      <p:sp>
        <p:nvSpPr>
          <p:cNvPr id="3" name="Content Placeholder 2"/>
          <p:cNvSpPr>
            <a:spLocks noGrp="1"/>
          </p:cNvSpPr>
          <p:nvPr>
            <p:ph idx="1"/>
          </p:nvPr>
        </p:nvSpPr>
        <p:spPr/>
        <p:txBody>
          <a:bodyPr/>
          <a:lstStyle/>
          <a:p>
            <a:r>
              <a:rPr lang="en-US" dirty="0"/>
              <a:t>Importation to Aimsun Using Python Scripts</a:t>
            </a:r>
          </a:p>
          <a:p>
            <a:pPr lvl="1"/>
            <a:r>
              <a:rPr lang="en-US" dirty="0" smtClean="0"/>
              <a:t>Transit details</a:t>
            </a:r>
          </a:p>
          <a:p>
            <a:pPr lvl="1"/>
            <a:r>
              <a:rPr lang="en-US" dirty="0" smtClean="0"/>
              <a:t>TOD tolling details</a:t>
            </a:r>
          </a:p>
          <a:p>
            <a:pPr lvl="1"/>
            <a:r>
              <a:rPr lang="en-US" dirty="0" smtClean="0"/>
              <a:t>Turn bays and ramps</a:t>
            </a:r>
            <a:endParaRPr lang="en-US" dirty="0"/>
          </a:p>
        </p:txBody>
      </p:sp>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14000"/>
                    </a14:imgEffect>
                  </a14:imgLayer>
                </a14:imgProps>
              </a:ext>
              <a:ext uri="{28A0092B-C50C-407E-A947-70E740481C1C}">
                <a14:useLocalDpi xmlns:a14="http://schemas.microsoft.com/office/drawing/2010/main" val="0"/>
              </a:ext>
            </a:extLst>
          </a:blip>
          <a:srcRect l="5441" t="25974" b="24935"/>
          <a:stretch/>
        </p:blipFill>
        <p:spPr>
          <a:xfrm>
            <a:off x="271393" y="4343400"/>
            <a:ext cx="2692259" cy="172600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0349" y="4343400"/>
            <a:ext cx="2692259" cy="167838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Picture 9"/>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16000"/>
                    </a14:imgEffect>
                  </a14:imgLayer>
                </a14:imgProps>
              </a:ext>
              <a:ext uri="{28A0092B-C50C-407E-A947-70E740481C1C}">
                <a14:useLocalDpi xmlns:a14="http://schemas.microsoft.com/office/drawing/2010/main" val="0"/>
              </a:ext>
            </a:extLst>
          </a:blip>
          <a:srcRect l="24416" t="42164" r="24026" b="13680"/>
          <a:stretch/>
        </p:blipFill>
        <p:spPr>
          <a:xfrm>
            <a:off x="3235045" y="4343400"/>
            <a:ext cx="2673911" cy="17057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808418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Importation Process</a:t>
            </a:r>
          </a:p>
        </p:txBody>
      </p:sp>
      <p:sp>
        <p:nvSpPr>
          <p:cNvPr id="3" name="Content Placeholder 2"/>
          <p:cNvSpPr>
            <a:spLocks noGrp="1"/>
          </p:cNvSpPr>
          <p:nvPr>
            <p:ph idx="1"/>
          </p:nvPr>
        </p:nvSpPr>
        <p:spPr/>
        <p:txBody>
          <a:bodyPr/>
          <a:lstStyle/>
          <a:p>
            <a:r>
              <a:rPr lang="en-US" dirty="0"/>
              <a:t>Importation to Aimsun Using Python Scripts</a:t>
            </a:r>
          </a:p>
          <a:p>
            <a:pPr lvl="1"/>
            <a:r>
              <a:rPr lang="en-US" dirty="0" smtClean="0"/>
              <a:t>Intersection controls</a:t>
            </a:r>
          </a:p>
          <a:p>
            <a:pPr lvl="2"/>
            <a:r>
              <a:rPr lang="en-US" dirty="0" smtClean="0"/>
              <a:t>Signal timing/phases</a:t>
            </a:r>
          </a:p>
          <a:p>
            <a:pPr lvl="1"/>
            <a:r>
              <a:rPr lang="en-US" dirty="0" smtClean="0"/>
              <a:t>ABM demand data</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9476"/>
          <a:stretch/>
        </p:blipFill>
        <p:spPr>
          <a:xfrm>
            <a:off x="388920" y="3505200"/>
            <a:ext cx="3962400" cy="2667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740240" y="3505200"/>
            <a:ext cx="4014839" cy="2667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911705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Parameters</a:t>
            </a:r>
            <a:endParaRPr lang="en-US" dirty="0"/>
          </a:p>
        </p:txBody>
      </p:sp>
      <p:sp>
        <p:nvSpPr>
          <p:cNvPr id="3" name="Content Placeholder 2"/>
          <p:cNvSpPr>
            <a:spLocks noGrp="1"/>
          </p:cNvSpPr>
          <p:nvPr>
            <p:ph idx="1"/>
          </p:nvPr>
        </p:nvSpPr>
        <p:spPr/>
        <p:txBody>
          <a:bodyPr/>
          <a:lstStyle/>
          <a:p>
            <a:r>
              <a:rPr lang="en-US" dirty="0" smtClean="0"/>
              <a:t>Parameters Stored Such As</a:t>
            </a:r>
          </a:p>
          <a:p>
            <a:pPr lvl="1"/>
            <a:r>
              <a:rPr lang="en-US" dirty="0" smtClean="0"/>
              <a:t>Look-ahead distance</a:t>
            </a:r>
          </a:p>
          <a:p>
            <a:pPr lvl="1"/>
            <a:r>
              <a:rPr lang="en-US" dirty="0" smtClean="0"/>
              <a:t>Give way time factor</a:t>
            </a:r>
          </a:p>
          <a:p>
            <a:pPr lvl="1"/>
            <a:r>
              <a:rPr lang="en-US" dirty="0" smtClean="0"/>
              <a:t>Visibility distance</a:t>
            </a:r>
            <a:endParaRPr lang="en-US" dirty="0"/>
          </a:p>
        </p:txBody>
      </p:sp>
      <p:sp>
        <p:nvSpPr>
          <p:cNvPr id="7" name="TextBox 6"/>
          <p:cNvSpPr txBox="1"/>
          <p:nvPr/>
        </p:nvSpPr>
        <p:spPr>
          <a:xfrm>
            <a:off x="4211960" y="5949280"/>
            <a:ext cx="3999262" cy="461665"/>
          </a:xfrm>
          <a:prstGeom prst="rect">
            <a:avLst/>
          </a:prstGeom>
          <a:noFill/>
        </p:spPr>
        <p:txBody>
          <a:bodyPr wrap="none" rtlCol="0">
            <a:spAutoFit/>
          </a:bodyPr>
          <a:lstStyle/>
          <a:p>
            <a:r>
              <a:rPr lang="en-US" dirty="0" smtClean="0"/>
              <a:t>Sample Aimsun Parameters</a:t>
            </a:r>
            <a:endParaRPr lang="en-US" dirty="0"/>
          </a:p>
        </p:txBody>
      </p:sp>
      <p:pic>
        <p:nvPicPr>
          <p:cNvPr id="4" name="Picture 3" descr="Screen Shot 2015-05-11 at 10.55.5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3481288"/>
            <a:ext cx="4813300" cy="2540000"/>
          </a:xfrm>
          <a:prstGeom prst="rect">
            <a:avLst/>
          </a:prstGeom>
        </p:spPr>
      </p:pic>
    </p:spTree>
    <p:extLst>
      <p:ext uri="{BB962C8B-B14F-4D97-AF65-F5344CB8AC3E}">
        <p14:creationId xmlns:p14="http://schemas.microsoft.com/office/powerpoint/2010/main" val="1688140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Steps/Challenges</a:t>
            </a:r>
            <a:endParaRPr lang="en-US" dirty="0"/>
          </a:p>
        </p:txBody>
      </p:sp>
      <p:sp>
        <p:nvSpPr>
          <p:cNvPr id="3" name="Content Placeholder 2"/>
          <p:cNvSpPr>
            <a:spLocks noGrp="1"/>
          </p:cNvSpPr>
          <p:nvPr>
            <p:ph idx="1"/>
          </p:nvPr>
        </p:nvSpPr>
        <p:spPr/>
        <p:txBody>
          <a:bodyPr/>
          <a:lstStyle/>
          <a:p>
            <a:r>
              <a:rPr lang="en-US" dirty="0" smtClean="0"/>
              <a:t>Existing Signal timing data</a:t>
            </a:r>
          </a:p>
          <a:p>
            <a:pPr lvl="1"/>
            <a:r>
              <a:rPr lang="en-US" dirty="0" smtClean="0"/>
              <a:t>Only 70% of data in standardized format</a:t>
            </a:r>
          </a:p>
          <a:p>
            <a:pPr lvl="1"/>
            <a:r>
              <a:rPr lang="en-US" dirty="0" smtClean="0"/>
              <a:t>Large amount of data in </a:t>
            </a:r>
            <a:r>
              <a:rPr lang="en-US" dirty="0" err="1" smtClean="0"/>
              <a:t>pdf</a:t>
            </a:r>
            <a:r>
              <a:rPr lang="en-US" dirty="0" smtClean="0"/>
              <a:t> or doc format needs conversion to standardized database</a:t>
            </a:r>
          </a:p>
          <a:p>
            <a:pPr lvl="1"/>
            <a:r>
              <a:rPr lang="en-US" dirty="0" smtClean="0"/>
              <a:t>NEMA approach phasing import data needed</a:t>
            </a:r>
          </a:p>
          <a:p>
            <a:pPr lvl="2"/>
            <a:endParaRPr lang="en-US" dirty="0" smtClean="0"/>
          </a:p>
          <a:p>
            <a:pPr lvl="1"/>
            <a:endParaRPr lang="en-US" dirty="0"/>
          </a:p>
        </p:txBody>
      </p:sp>
      <p:pic>
        <p:nvPicPr>
          <p:cNvPr id="5" name="Picture 4" descr="Screen Shot 2015-05-06 at 9.10.5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789040"/>
            <a:ext cx="4991100" cy="2540000"/>
          </a:xfrm>
          <a:prstGeom prst="rect">
            <a:avLst/>
          </a:prstGeom>
        </p:spPr>
      </p:pic>
    </p:spTree>
    <p:extLst>
      <p:ext uri="{BB962C8B-B14F-4D97-AF65-F5344CB8AC3E}">
        <p14:creationId xmlns:p14="http://schemas.microsoft.com/office/powerpoint/2010/main" val="2274912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want to test??</a:t>
            </a:r>
            <a:endParaRPr lang="en-US" dirty="0"/>
          </a:p>
        </p:txBody>
      </p:sp>
      <p:sp>
        <p:nvSpPr>
          <p:cNvPr id="3" name="Content Placeholder 2"/>
          <p:cNvSpPr>
            <a:spLocks noGrp="1"/>
          </p:cNvSpPr>
          <p:nvPr>
            <p:ph idx="1"/>
          </p:nvPr>
        </p:nvSpPr>
        <p:spPr/>
        <p:txBody>
          <a:bodyPr/>
          <a:lstStyle/>
          <a:p>
            <a:r>
              <a:rPr lang="en-US" dirty="0">
                <a:solidFill>
                  <a:srgbClr val="000000"/>
                </a:solidFill>
              </a:rPr>
              <a:t>Future Projects</a:t>
            </a:r>
          </a:p>
          <a:p>
            <a:pPr lvl="1"/>
            <a:r>
              <a:rPr lang="en-US" dirty="0">
                <a:solidFill>
                  <a:srgbClr val="000000"/>
                </a:solidFill>
              </a:rPr>
              <a:t>ITS/System management applications</a:t>
            </a:r>
          </a:p>
          <a:p>
            <a:pPr lvl="1"/>
            <a:r>
              <a:rPr lang="en-US" dirty="0" smtClean="0">
                <a:solidFill>
                  <a:srgbClr val="000000"/>
                </a:solidFill>
              </a:rPr>
              <a:t>Signal </a:t>
            </a:r>
            <a:r>
              <a:rPr lang="en-US" dirty="0">
                <a:solidFill>
                  <a:srgbClr val="000000"/>
                </a:solidFill>
              </a:rPr>
              <a:t>timing</a:t>
            </a:r>
          </a:p>
          <a:p>
            <a:pPr lvl="1"/>
            <a:r>
              <a:rPr lang="en-US" dirty="0" smtClean="0">
                <a:solidFill>
                  <a:srgbClr val="000000"/>
                </a:solidFill>
              </a:rPr>
              <a:t>Transit </a:t>
            </a:r>
            <a:r>
              <a:rPr lang="en-US" dirty="0">
                <a:solidFill>
                  <a:srgbClr val="000000"/>
                </a:solidFill>
              </a:rPr>
              <a:t>improvements/projects</a:t>
            </a:r>
          </a:p>
          <a:p>
            <a:endParaRPr lang="en-US" dirty="0"/>
          </a:p>
        </p:txBody>
      </p:sp>
      <p:pic>
        <p:nvPicPr>
          <p:cNvPr id="4" name="Picture 3" descr="Variable_speed_limits_Seatt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879404"/>
            <a:ext cx="3855161" cy="2240161"/>
          </a:xfrm>
          <a:prstGeom prst="rect">
            <a:avLst/>
          </a:prstGeom>
          <a:effectLst>
            <a:outerShdw blurRad="149987" dist="250190" dir="8460000" algn="ctr" rotWithShape="0">
              <a:schemeClr val="tx1">
                <a:alpha val="29000"/>
              </a:schemeClr>
            </a:outerShdw>
          </a:effectLst>
          <a:scene3d>
            <a:camera prst="orthographicFront"/>
            <a:lightRig rig="contrasting" dir="t">
              <a:rot lat="0" lon="0" rev="1500000"/>
            </a:lightRig>
          </a:scene3d>
          <a:sp3d prstMaterial="metal">
            <a:bevelT w="88900" h="88900"/>
          </a:sp3d>
        </p:spPr>
      </p:pic>
      <p:pic>
        <p:nvPicPr>
          <p:cNvPr id="5" name="Picture 4" descr="Full_size_graphic_bus_front_head_o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3717032"/>
            <a:ext cx="3847356" cy="2564904"/>
          </a:xfrm>
          <a:prstGeom prst="rect">
            <a:avLst/>
          </a:prstGeom>
          <a:effectLst>
            <a:outerShdw blurRad="149987" dist="250190" dir="8460000" algn="ctr" rotWithShape="0">
              <a:schemeClr val="tx1">
                <a:alpha val="28000"/>
              </a:schemeClr>
            </a:outerShdw>
          </a:effectLst>
          <a:scene3d>
            <a:camera prst="orthographicFront"/>
            <a:lightRig rig="contrasting" dir="t">
              <a:rot lat="0" lon="0" rev="1500000"/>
            </a:lightRig>
          </a:scene3d>
          <a:sp3d prstMaterial="metal">
            <a:bevelT w="88900" h="88900"/>
          </a:sp3d>
        </p:spPr>
      </p:pic>
    </p:spTree>
    <p:extLst>
      <p:ext uri="{BB962C8B-B14F-4D97-AF65-F5344CB8AC3E}">
        <p14:creationId xmlns:p14="http://schemas.microsoft.com/office/powerpoint/2010/main" val="445855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a:t>
            </a:r>
            <a:endParaRPr lang="en-US" dirty="0"/>
          </a:p>
        </p:txBody>
      </p:sp>
      <p:sp>
        <p:nvSpPr>
          <p:cNvPr id="3" name="Content Placeholder 2"/>
          <p:cNvSpPr>
            <a:spLocks noGrp="1"/>
          </p:cNvSpPr>
          <p:nvPr>
            <p:ph idx="1"/>
          </p:nvPr>
        </p:nvSpPr>
        <p:spPr/>
        <p:txBody>
          <a:bodyPr/>
          <a:lstStyle/>
          <a:p>
            <a:r>
              <a:rPr lang="en-US" dirty="0" smtClean="0"/>
              <a:t>DTA Project Team</a:t>
            </a:r>
          </a:p>
          <a:p>
            <a:pPr lvl="1"/>
            <a:r>
              <a:rPr lang="en-US" dirty="0" smtClean="0"/>
              <a:t>Rick Curry, SANDAG </a:t>
            </a:r>
            <a:r>
              <a:rPr lang="en-US" dirty="0" smtClean="0">
                <a:hlinkClick r:id="rId3"/>
              </a:rPr>
              <a:t>rick.curry@sandag.org</a:t>
            </a:r>
            <a:endParaRPr lang="en-US" dirty="0" smtClean="0"/>
          </a:p>
          <a:p>
            <a:pPr lvl="1"/>
            <a:r>
              <a:rPr lang="en-US" dirty="0" smtClean="0"/>
              <a:t>Matthew Juckes, TSS-Transport Simulation Systems, Inc</a:t>
            </a:r>
            <a:r>
              <a:rPr lang="en-US" dirty="0"/>
              <a:t>. </a:t>
            </a:r>
            <a:r>
              <a:rPr lang="en-US" dirty="0" smtClean="0">
                <a:hlinkClick r:id="rId4"/>
              </a:rPr>
              <a:t>matthew.juckes@aimsun.com</a:t>
            </a:r>
            <a:r>
              <a:rPr lang="en-US" dirty="0" smtClean="0"/>
              <a:t> </a:t>
            </a:r>
          </a:p>
          <a:p>
            <a:pPr lvl="1"/>
            <a:r>
              <a:rPr lang="en-US" dirty="0"/>
              <a:t>Pascal Volet, Parsons Brinckerhoff </a:t>
            </a:r>
            <a:r>
              <a:rPr lang="en-US" dirty="0" smtClean="0">
                <a:hlinkClick r:id="rId5"/>
              </a:rPr>
              <a:t>volet@pbworld.com</a:t>
            </a:r>
            <a:r>
              <a:rPr lang="en-US" dirty="0" smtClean="0"/>
              <a:t> </a:t>
            </a:r>
          </a:p>
          <a:p>
            <a:pPr lvl="1"/>
            <a:r>
              <a:rPr lang="en-US" dirty="0" smtClean="0"/>
              <a:t>Joel Freedman</a:t>
            </a:r>
            <a:r>
              <a:rPr lang="en-US" dirty="0"/>
              <a:t>, RSG </a:t>
            </a:r>
            <a:r>
              <a:rPr lang="en-US" dirty="0" smtClean="0">
                <a:hlinkClick r:id="rId6"/>
              </a:rPr>
              <a:t>joel.freedman@rsginc.com</a:t>
            </a:r>
            <a:r>
              <a:rPr lang="en-US" dirty="0" smtClean="0"/>
              <a:t>  </a:t>
            </a:r>
          </a:p>
          <a:p>
            <a:r>
              <a:rPr lang="en-US" dirty="0" smtClean="0"/>
              <a:t>SANDAG Regional Models Manager</a:t>
            </a:r>
          </a:p>
          <a:p>
            <a:pPr lvl="1"/>
            <a:r>
              <a:rPr lang="en-US" dirty="0" smtClean="0"/>
              <a:t>Clint Daniels, SANDAG </a:t>
            </a:r>
            <a:r>
              <a:rPr lang="en-US" dirty="0" smtClean="0">
                <a:hlinkClick r:id="rId7"/>
              </a:rPr>
              <a:t>clint.daniels@sandag.org</a:t>
            </a:r>
            <a:r>
              <a:rPr lang="en-US" dirty="0" smtClean="0"/>
              <a:t> </a:t>
            </a:r>
            <a:endParaRPr lang="en-US" dirty="0"/>
          </a:p>
        </p:txBody>
      </p:sp>
    </p:spTree>
    <p:extLst>
      <p:ext uri="{BB962C8B-B14F-4D97-AF65-F5344CB8AC3E}">
        <p14:creationId xmlns:p14="http://schemas.microsoft.com/office/powerpoint/2010/main" val="4253520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Introduction</a:t>
            </a:r>
            <a:endParaRPr lang="en-US" dirty="0"/>
          </a:p>
        </p:txBody>
      </p:sp>
      <p:sp>
        <p:nvSpPr>
          <p:cNvPr id="3" name="Content Placeholder 2"/>
          <p:cNvSpPr>
            <a:spLocks noGrp="1"/>
          </p:cNvSpPr>
          <p:nvPr>
            <p:ph idx="1"/>
          </p:nvPr>
        </p:nvSpPr>
        <p:spPr/>
        <p:txBody>
          <a:bodyPr/>
          <a:lstStyle/>
          <a:p>
            <a:r>
              <a:rPr lang="en-US" dirty="0"/>
              <a:t>Develop Region-Wide </a:t>
            </a:r>
            <a:r>
              <a:rPr lang="en-US" dirty="0" smtClean="0"/>
              <a:t>DTA Model for San Diego</a:t>
            </a:r>
            <a:endParaRPr lang="en-US" dirty="0"/>
          </a:p>
          <a:p>
            <a:r>
              <a:rPr lang="en-US" dirty="0"/>
              <a:t>Integrate DTA Model with the </a:t>
            </a:r>
            <a:r>
              <a:rPr lang="en-US" dirty="0" smtClean="0"/>
              <a:t>SANDAG ABM</a:t>
            </a:r>
            <a:endParaRPr lang="en-US" dirty="0"/>
          </a:p>
          <a:p>
            <a:r>
              <a:rPr lang="en-US" dirty="0"/>
              <a:t>Desired Outcome:</a:t>
            </a:r>
          </a:p>
          <a:p>
            <a:pPr lvl="1"/>
            <a:r>
              <a:rPr lang="en-US" dirty="0" smtClean="0"/>
              <a:t>Analysis of projects that improve system efficiency</a:t>
            </a:r>
            <a:endParaRPr lang="en-US" dirty="0"/>
          </a:p>
          <a:p>
            <a:endParaRPr lang="en-US" dirty="0"/>
          </a:p>
        </p:txBody>
      </p:sp>
    </p:spTree>
    <p:extLst>
      <p:ext uri="{BB962C8B-B14F-4D97-AF65-F5344CB8AC3E}">
        <p14:creationId xmlns:p14="http://schemas.microsoft.com/office/powerpoint/2010/main" val="3661298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DTA-ABM Integration</a:t>
            </a:r>
            <a:endParaRPr lang="en-US" dirty="0"/>
          </a:p>
        </p:txBody>
      </p:sp>
      <p:sp>
        <p:nvSpPr>
          <p:cNvPr id="6" name="Content Placeholder 5"/>
          <p:cNvSpPr>
            <a:spLocks noGrp="1"/>
          </p:cNvSpPr>
          <p:nvPr>
            <p:ph idx="1"/>
          </p:nvPr>
        </p:nvSpPr>
        <p:spPr>
          <a:xfrm>
            <a:off x="323528" y="1295400"/>
            <a:ext cx="7200800" cy="4927918"/>
          </a:xfrm>
        </p:spPr>
        <p:txBody>
          <a:bodyPr/>
          <a:lstStyle/>
          <a:p>
            <a:r>
              <a:rPr lang="en-US" dirty="0" smtClean="0"/>
              <a:t>Congestion </a:t>
            </a:r>
            <a:r>
              <a:rPr lang="en-US" dirty="0"/>
              <a:t>Duration</a:t>
            </a:r>
          </a:p>
          <a:p>
            <a:r>
              <a:rPr lang="en-US" dirty="0"/>
              <a:t>Dynamic Tolling</a:t>
            </a:r>
          </a:p>
          <a:p>
            <a:r>
              <a:rPr lang="en-US" dirty="0" smtClean="0"/>
              <a:t>Travel </a:t>
            </a:r>
            <a:r>
              <a:rPr lang="en-US" dirty="0"/>
              <a:t>Time Reliability</a:t>
            </a:r>
          </a:p>
          <a:p>
            <a:r>
              <a:rPr lang="en-US" dirty="0"/>
              <a:t>Refined Speeds for Air Quality Analysis</a:t>
            </a:r>
          </a:p>
          <a:p>
            <a:r>
              <a:rPr lang="en-US" dirty="0" smtClean="0"/>
              <a:t>Finer Time Period Resolution </a:t>
            </a:r>
          </a:p>
          <a:p>
            <a:pPr marL="91440" indent="0">
              <a:buNone/>
            </a:pPr>
            <a:r>
              <a:rPr lang="en-US" dirty="0"/>
              <a:t> </a:t>
            </a:r>
            <a:r>
              <a:rPr lang="en-US" dirty="0" smtClean="0"/>
              <a:t>  for the ABM Choice models</a:t>
            </a:r>
            <a:endParaRPr lang="en-US" dirty="0"/>
          </a:p>
          <a:p>
            <a:r>
              <a:rPr lang="en-US" dirty="0" smtClean="0"/>
              <a:t>Launching </a:t>
            </a:r>
            <a:r>
              <a:rPr lang="en-US" dirty="0"/>
              <a:t>Point for New ICM </a:t>
            </a:r>
            <a:r>
              <a:rPr lang="en-US" dirty="0" smtClean="0"/>
              <a:t>Corridors</a:t>
            </a:r>
            <a:endParaRPr lang="en-US" dirty="0"/>
          </a:p>
        </p:txBody>
      </p:sp>
      <p:pic>
        <p:nvPicPr>
          <p:cNvPr id="7" name="Picture 6"/>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9000"/>
                    </a14:imgEffect>
                  </a14:imgLayer>
                </a14:imgProps>
              </a:ext>
              <a:ext uri="{28A0092B-C50C-407E-A947-70E740481C1C}">
                <a14:useLocalDpi xmlns:a14="http://schemas.microsoft.com/office/drawing/2010/main" val="0"/>
              </a:ext>
            </a:extLst>
          </a:blip>
          <a:srcRect l="17722" r="13826"/>
          <a:stretch/>
        </p:blipFill>
        <p:spPr>
          <a:xfrm>
            <a:off x="5724128" y="908720"/>
            <a:ext cx="3215244" cy="311873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427875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DTA-ABM Interface</a:t>
            </a:r>
            <a:endParaRPr lang="en-US" dirty="0"/>
          </a:p>
        </p:txBody>
      </p:sp>
      <p:sp>
        <p:nvSpPr>
          <p:cNvPr id="23" name="Content Placeholder 2"/>
          <p:cNvSpPr>
            <a:spLocks noGrp="1"/>
          </p:cNvSpPr>
          <p:nvPr>
            <p:ph idx="1"/>
          </p:nvPr>
        </p:nvSpPr>
        <p:spPr/>
        <p:txBody>
          <a:bodyPr/>
          <a:lstStyle/>
          <a:p>
            <a:r>
              <a:rPr lang="en-US" dirty="0" smtClean="0"/>
              <a:t>General Framework</a:t>
            </a:r>
            <a:endParaRPr lang="en-US" dirty="0"/>
          </a:p>
        </p:txBody>
      </p:sp>
      <p:sp>
        <p:nvSpPr>
          <p:cNvPr id="3" name="Rounded Rectangle 2"/>
          <p:cNvSpPr/>
          <p:nvPr/>
        </p:nvSpPr>
        <p:spPr>
          <a:xfrm>
            <a:off x="395536" y="1988840"/>
            <a:ext cx="2520280" cy="20162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SANDAG </a:t>
            </a:r>
          </a:p>
          <a:p>
            <a:pPr algn="ctr"/>
            <a:r>
              <a:rPr lang="en-US" dirty="0" smtClean="0"/>
              <a:t>GIS DATABASE (TCOVED)</a:t>
            </a:r>
            <a:endParaRPr lang="en-US" dirty="0"/>
          </a:p>
        </p:txBody>
      </p:sp>
      <p:sp>
        <p:nvSpPr>
          <p:cNvPr id="4" name="Rounded Rectangle 3"/>
          <p:cNvSpPr/>
          <p:nvPr/>
        </p:nvSpPr>
        <p:spPr>
          <a:xfrm>
            <a:off x="4572000" y="2204864"/>
            <a:ext cx="4392488" cy="3312368"/>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rgbClr val="660066"/>
                </a:solidFill>
              </a:rPr>
              <a:t>Activity Based Model </a:t>
            </a:r>
          </a:p>
          <a:p>
            <a:pPr algn="ctr"/>
            <a:r>
              <a:rPr lang="en-US" dirty="0">
                <a:solidFill>
                  <a:srgbClr val="660066"/>
                </a:solidFill>
              </a:rPr>
              <a:t>(</a:t>
            </a:r>
            <a:r>
              <a:rPr lang="en-US" dirty="0" smtClean="0">
                <a:solidFill>
                  <a:srgbClr val="660066"/>
                </a:solidFill>
              </a:rPr>
              <a:t>CT-RAMP)</a:t>
            </a:r>
            <a:endParaRPr lang="en-US" dirty="0">
              <a:solidFill>
                <a:srgbClr val="660066"/>
              </a:solidFill>
            </a:endParaRPr>
          </a:p>
        </p:txBody>
      </p:sp>
      <p:sp>
        <p:nvSpPr>
          <p:cNvPr id="5" name="Rounded Rectangle 4"/>
          <p:cNvSpPr/>
          <p:nvPr/>
        </p:nvSpPr>
        <p:spPr>
          <a:xfrm>
            <a:off x="5148064" y="3717032"/>
            <a:ext cx="3240360" cy="1368152"/>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Dynamic Traffic Assignment</a:t>
            </a:r>
          </a:p>
          <a:p>
            <a:pPr algn="ctr"/>
            <a:r>
              <a:rPr lang="en-US" dirty="0" smtClean="0"/>
              <a:t>(Aimsun)</a:t>
            </a:r>
            <a:endParaRPr lang="en-US" dirty="0"/>
          </a:p>
        </p:txBody>
      </p:sp>
      <p:cxnSp>
        <p:nvCxnSpPr>
          <p:cNvPr id="7" name="Elbow Connector 6"/>
          <p:cNvCxnSpPr>
            <a:stCxn id="3" idx="3"/>
            <a:endCxn id="5" idx="1"/>
          </p:cNvCxnSpPr>
          <p:nvPr/>
        </p:nvCxnSpPr>
        <p:spPr>
          <a:xfrm>
            <a:off x="2915816" y="2996952"/>
            <a:ext cx="2232248" cy="1404156"/>
          </a:xfrm>
          <a:prstGeom prst="bentConnector3">
            <a:avLst/>
          </a:prstGeom>
          <a:ln w="45466">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067944" y="2996952"/>
            <a:ext cx="1368152" cy="0"/>
          </a:xfrm>
          <a:prstGeom prst="straightConnector1">
            <a:avLst/>
          </a:prstGeom>
          <a:ln w="45466">
            <a:prstDash val="dash"/>
            <a:tailEnd type="arrow"/>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3" idx="3"/>
          </p:cNvCxnSpPr>
          <p:nvPr/>
        </p:nvCxnSpPr>
        <p:spPr>
          <a:xfrm>
            <a:off x="2915816" y="2996952"/>
            <a:ext cx="1080120" cy="0"/>
          </a:xfrm>
          <a:prstGeom prst="line">
            <a:avLst/>
          </a:prstGeom>
          <a:ln w="48641"/>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394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Network Database</a:t>
            </a:r>
            <a:endParaRPr lang="en-US" dirty="0"/>
          </a:p>
        </p:txBody>
      </p:sp>
      <p:sp>
        <p:nvSpPr>
          <p:cNvPr id="5" name="Content Placeholder 2"/>
          <p:cNvSpPr txBox="1">
            <a:spLocks/>
          </p:cNvSpPr>
          <p:nvPr/>
        </p:nvSpPr>
        <p:spPr bwMode="auto">
          <a:xfrm>
            <a:off x="323528" y="1143000"/>
            <a:ext cx="4402832" cy="514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Calibri" panose="020F0502020204030204" pitchFamily="34" charset="0"/>
              </a:rPr>
              <a:t>TCOVED Master Network Framework</a:t>
            </a:r>
          </a:p>
          <a:p>
            <a:pPr lvl="1"/>
            <a:r>
              <a:rPr lang="en-US" dirty="0">
                <a:latin typeface="Calibri" panose="020F0502020204030204" pitchFamily="34" charset="0"/>
              </a:rPr>
              <a:t>Road &amp; </a:t>
            </a:r>
            <a:r>
              <a:rPr lang="en-US" dirty="0" smtClean="0">
                <a:latin typeface="Calibri" panose="020F0502020204030204" pitchFamily="34" charset="0"/>
              </a:rPr>
              <a:t>transit network data</a:t>
            </a:r>
            <a:endParaRPr lang="en-US" dirty="0">
              <a:latin typeface="Calibri" panose="020F0502020204030204" pitchFamily="34" charset="0"/>
            </a:endParaRPr>
          </a:p>
          <a:p>
            <a:pPr lvl="1"/>
            <a:r>
              <a:rPr lang="en-US" dirty="0" smtClean="0">
                <a:latin typeface="Calibri" panose="020F0502020204030204" pitchFamily="34" charset="0"/>
              </a:rPr>
              <a:t>Contains all future project phasing</a:t>
            </a:r>
          </a:p>
          <a:p>
            <a:r>
              <a:rPr lang="en-US" dirty="0" smtClean="0">
                <a:latin typeface="Calibri" panose="020F0502020204030204" pitchFamily="34" charset="0"/>
              </a:rPr>
              <a:t>Goal: Support </a:t>
            </a:r>
            <a:r>
              <a:rPr lang="en-US" dirty="0" err="1" smtClean="0">
                <a:latin typeface="Calibri" panose="020F0502020204030204" pitchFamily="34" charset="0"/>
              </a:rPr>
              <a:t>Meso</a:t>
            </a:r>
            <a:r>
              <a:rPr lang="en-US" dirty="0" smtClean="0">
                <a:latin typeface="Calibri" panose="020F0502020204030204" pitchFamily="34" charset="0"/>
              </a:rPr>
              <a:t> and Macro Networks in 1 GIS Database</a:t>
            </a:r>
          </a:p>
          <a:p>
            <a:endParaRPr lang="en-US" dirty="0">
              <a:latin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600" y="836712"/>
            <a:ext cx="3150338" cy="2304256"/>
          </a:xfrm>
          <a:prstGeom prst="rect">
            <a:avLst/>
          </a:prstGeom>
          <a:noFill/>
          <a:ln w="19050">
            <a:solidFill>
              <a:schemeClr val="tx1"/>
            </a:solidFill>
            <a:round/>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2272" y="3212976"/>
            <a:ext cx="2990208" cy="326099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5902272" y="2852936"/>
            <a:ext cx="1098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urved Connector 12"/>
          <p:cNvCxnSpPr>
            <a:stCxn id="7" idx="1"/>
            <a:endCxn id="1028" idx="1"/>
          </p:cNvCxnSpPr>
          <p:nvPr/>
        </p:nvCxnSpPr>
        <p:spPr>
          <a:xfrm rot="10800000" flipV="1">
            <a:off x="5902272" y="2924943"/>
            <a:ext cx="12700" cy="1918531"/>
          </a:xfrm>
          <a:prstGeom prst="curvedConnector3">
            <a:avLst>
              <a:gd name="adj1" fmla="val 8400000"/>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926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Challenges with Existing Structure</a:t>
            </a:r>
            <a:endParaRPr lang="en-US" sz="3600" dirty="0"/>
          </a:p>
        </p:txBody>
      </p:sp>
      <p:sp>
        <p:nvSpPr>
          <p:cNvPr id="3" name="Content Placeholder 2"/>
          <p:cNvSpPr>
            <a:spLocks noGrp="1"/>
          </p:cNvSpPr>
          <p:nvPr>
            <p:ph idx="1"/>
          </p:nvPr>
        </p:nvSpPr>
        <p:spPr/>
        <p:txBody>
          <a:bodyPr/>
          <a:lstStyle/>
          <a:p>
            <a:r>
              <a:rPr lang="en-US" dirty="0" smtClean="0"/>
              <a:t>Network Attributes </a:t>
            </a:r>
            <a:r>
              <a:rPr lang="en-US" dirty="0"/>
              <a:t>C</a:t>
            </a:r>
            <a:r>
              <a:rPr lang="en-US" dirty="0" smtClean="0"/>
              <a:t>onfigured for Macroscopic Assignment</a:t>
            </a:r>
          </a:p>
          <a:p>
            <a:pPr lvl="1"/>
            <a:r>
              <a:rPr lang="en-US" dirty="0" smtClean="0"/>
              <a:t>Missing minor intersection approaches</a:t>
            </a:r>
          </a:p>
          <a:p>
            <a:pPr lvl="1"/>
            <a:r>
              <a:rPr lang="en-US" dirty="0" smtClean="0"/>
              <a:t>Missing intersection details:</a:t>
            </a:r>
          </a:p>
          <a:p>
            <a:pPr lvl="2"/>
            <a:r>
              <a:rPr lang="en-US" dirty="0" smtClean="0"/>
              <a:t>U-turns</a:t>
            </a:r>
          </a:p>
          <a:p>
            <a:pPr lvl="2"/>
            <a:r>
              <a:rPr lang="en-US" dirty="0" smtClean="0"/>
              <a:t>Turn bay lengths</a:t>
            </a:r>
          </a:p>
          <a:p>
            <a:pPr lvl="2"/>
            <a:r>
              <a:rPr lang="en-US" dirty="0" smtClean="0"/>
              <a:t>Number of turn bays</a:t>
            </a:r>
          </a:p>
          <a:p>
            <a:pPr lvl="2"/>
            <a:r>
              <a:rPr lang="en-US" dirty="0" smtClean="0"/>
              <a:t>No turn on red signage</a:t>
            </a:r>
          </a:p>
          <a:p>
            <a:pPr lvl="1"/>
            <a:r>
              <a:rPr lang="en-US" dirty="0" smtClean="0"/>
              <a:t>Controller IDs and signal timing details</a:t>
            </a:r>
          </a:p>
          <a:p>
            <a:pPr lvl="1"/>
            <a:r>
              <a:rPr lang="en-US" dirty="0" smtClean="0"/>
              <a:t>3,600+ signalized </a:t>
            </a:r>
            <a:r>
              <a:rPr lang="en-US" dirty="0"/>
              <a:t>i</a:t>
            </a:r>
            <a:r>
              <a:rPr lang="en-US" dirty="0" smtClean="0"/>
              <a:t>ntersections</a:t>
            </a:r>
          </a:p>
        </p:txBody>
      </p:sp>
      <p:pic>
        <p:nvPicPr>
          <p:cNvPr id="4" name="Picture 3" descr="Screen Shot 2015-05-07 at 1.59.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2996952"/>
            <a:ext cx="1368152" cy="1117880"/>
          </a:xfrm>
          <a:prstGeom prst="rect">
            <a:avLst/>
          </a:prstGeom>
          <a:ln w="19050">
            <a:solidFill>
              <a:schemeClr val="tx1"/>
            </a:solidFill>
          </a:ln>
        </p:spPr>
      </p:pic>
      <p:pic>
        <p:nvPicPr>
          <p:cNvPr id="5" name="Picture 4" descr="INPS-189-7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293096"/>
            <a:ext cx="1612900" cy="1612900"/>
          </a:xfrm>
          <a:prstGeom prst="rect">
            <a:avLst/>
          </a:prstGeom>
        </p:spPr>
      </p:pic>
    </p:spTree>
    <p:extLst>
      <p:ext uri="{BB962C8B-B14F-4D97-AF65-F5344CB8AC3E}">
        <p14:creationId xmlns:p14="http://schemas.microsoft.com/office/powerpoint/2010/main" val="1331561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Existing Network Structure</a:t>
            </a:r>
            <a:endParaRPr lang="en-US" sz="3600" dirty="0"/>
          </a:p>
        </p:txBody>
      </p:sp>
      <p:pic>
        <p:nvPicPr>
          <p:cNvPr id="5" name="Picture 4" descr="Screen Shot 2015-04-27 at 11.10.23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2492896"/>
            <a:ext cx="5098166" cy="3096344"/>
          </a:xfrm>
          <a:prstGeom prst="rect">
            <a:avLst/>
          </a:prstGeom>
          <a:ln w="19050">
            <a:solidFill>
              <a:schemeClr val="tx1"/>
            </a:solidFill>
          </a:ln>
        </p:spPr>
      </p:pic>
      <p:sp>
        <p:nvSpPr>
          <p:cNvPr id="6" name="TextBox 5"/>
          <p:cNvSpPr txBox="1"/>
          <p:nvPr/>
        </p:nvSpPr>
        <p:spPr>
          <a:xfrm>
            <a:off x="928530" y="1340768"/>
            <a:ext cx="1826642" cy="830997"/>
          </a:xfrm>
          <a:prstGeom prst="rect">
            <a:avLst/>
          </a:prstGeom>
          <a:noFill/>
        </p:spPr>
        <p:txBody>
          <a:bodyPr wrap="none" rtlCol="0">
            <a:spAutoFit/>
          </a:bodyPr>
          <a:lstStyle/>
          <a:p>
            <a:pPr algn="ctr"/>
            <a:r>
              <a:rPr lang="en-US" dirty="0" smtClean="0"/>
              <a:t>Current GIS</a:t>
            </a:r>
          </a:p>
          <a:p>
            <a:pPr algn="ctr"/>
            <a:r>
              <a:rPr lang="en-US" dirty="0" smtClean="0"/>
              <a:t>Network</a:t>
            </a:r>
            <a:endParaRPr lang="en-US" dirty="0"/>
          </a:p>
        </p:txBody>
      </p:sp>
      <p:sp>
        <p:nvSpPr>
          <p:cNvPr id="7" name="TextBox 6"/>
          <p:cNvSpPr txBox="1"/>
          <p:nvPr/>
        </p:nvSpPr>
        <p:spPr>
          <a:xfrm>
            <a:off x="5156211" y="1628800"/>
            <a:ext cx="2489584" cy="461665"/>
          </a:xfrm>
          <a:prstGeom prst="rect">
            <a:avLst/>
          </a:prstGeom>
          <a:noFill/>
        </p:spPr>
        <p:txBody>
          <a:bodyPr wrap="none" rtlCol="0">
            <a:spAutoFit/>
          </a:bodyPr>
          <a:lstStyle/>
          <a:p>
            <a:r>
              <a:rPr lang="en-US" dirty="0" smtClean="0"/>
              <a:t>Actual Geometry</a:t>
            </a: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121" y="2492896"/>
            <a:ext cx="3279461" cy="309634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70688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4-27 at 11.15.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578281"/>
            <a:ext cx="3141046" cy="3515015"/>
          </a:xfrm>
          <a:prstGeom prst="rect">
            <a:avLst/>
          </a:prstGeom>
          <a:ln w="19050">
            <a:solidFill>
              <a:schemeClr val="tx1"/>
            </a:solidFill>
          </a:ln>
        </p:spPr>
      </p:pic>
      <p:sp>
        <p:nvSpPr>
          <p:cNvPr id="2" name="Title 1"/>
          <p:cNvSpPr>
            <a:spLocks noGrp="1"/>
          </p:cNvSpPr>
          <p:nvPr>
            <p:ph type="title"/>
          </p:nvPr>
        </p:nvSpPr>
        <p:spPr/>
        <p:txBody>
          <a:bodyPr/>
          <a:lstStyle/>
          <a:p>
            <a:r>
              <a:rPr lang="en-US" sz="3600" dirty="0" smtClean="0"/>
              <a:t>Updated Network Structure</a:t>
            </a:r>
            <a:endParaRPr lang="en-US" sz="3600" dirty="0"/>
          </a:p>
        </p:txBody>
      </p:sp>
      <p:pic>
        <p:nvPicPr>
          <p:cNvPr id="6" name="Picture 5" descr="Screen Shot 2015-04-27 at 11.10.23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920" y="2636912"/>
            <a:ext cx="5098166" cy="3096344"/>
          </a:xfrm>
          <a:prstGeom prst="rect">
            <a:avLst/>
          </a:prstGeom>
          <a:ln w="19050">
            <a:solidFill>
              <a:schemeClr val="tx1"/>
            </a:solidFill>
          </a:ln>
        </p:spPr>
      </p:pic>
      <p:sp>
        <p:nvSpPr>
          <p:cNvPr id="7" name="TextBox 6"/>
          <p:cNvSpPr txBox="1"/>
          <p:nvPr/>
        </p:nvSpPr>
        <p:spPr>
          <a:xfrm>
            <a:off x="5156211" y="1628800"/>
            <a:ext cx="2489584" cy="461665"/>
          </a:xfrm>
          <a:prstGeom prst="rect">
            <a:avLst/>
          </a:prstGeom>
          <a:noFill/>
        </p:spPr>
        <p:txBody>
          <a:bodyPr wrap="none" rtlCol="0">
            <a:spAutoFit/>
          </a:bodyPr>
          <a:lstStyle/>
          <a:p>
            <a:r>
              <a:rPr lang="en-US" dirty="0" smtClean="0"/>
              <a:t>Actual Geometry</a:t>
            </a:r>
            <a:endParaRPr lang="en-US" dirty="0"/>
          </a:p>
        </p:txBody>
      </p:sp>
      <p:sp>
        <p:nvSpPr>
          <p:cNvPr id="9" name="TextBox 8"/>
          <p:cNvSpPr txBox="1"/>
          <p:nvPr/>
        </p:nvSpPr>
        <p:spPr>
          <a:xfrm>
            <a:off x="755576" y="1671191"/>
            <a:ext cx="2562571" cy="461665"/>
          </a:xfrm>
          <a:prstGeom prst="rect">
            <a:avLst/>
          </a:prstGeom>
          <a:noFill/>
        </p:spPr>
        <p:txBody>
          <a:bodyPr wrap="none" rtlCol="0">
            <a:spAutoFit/>
          </a:bodyPr>
          <a:lstStyle/>
          <a:p>
            <a:r>
              <a:rPr lang="en-US" dirty="0" smtClean="0"/>
              <a:t>Updated Network</a:t>
            </a:r>
            <a:endParaRPr lang="en-US" dirty="0"/>
          </a:p>
        </p:txBody>
      </p:sp>
    </p:spTree>
    <p:extLst>
      <p:ext uri="{BB962C8B-B14F-4D97-AF65-F5344CB8AC3E}">
        <p14:creationId xmlns:p14="http://schemas.microsoft.com/office/powerpoint/2010/main" val="3757793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Database</a:t>
            </a:r>
            <a:endParaRPr lang="en-US" dirty="0"/>
          </a:p>
        </p:txBody>
      </p:sp>
      <p:sp>
        <p:nvSpPr>
          <p:cNvPr id="5" name="Content Placeholder 2"/>
          <p:cNvSpPr txBox="1">
            <a:spLocks/>
          </p:cNvSpPr>
          <p:nvPr/>
        </p:nvSpPr>
        <p:spPr bwMode="auto">
          <a:xfrm>
            <a:off x="323528" y="980728"/>
            <a:ext cx="8229600" cy="46394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DTA Network Generation Framework</a:t>
            </a:r>
          </a:p>
          <a:p>
            <a:endParaRPr lang="en-US" dirty="0"/>
          </a:p>
        </p:txBody>
      </p:sp>
      <p:sp>
        <p:nvSpPr>
          <p:cNvPr id="6" name="Rounded Rectangle 5"/>
          <p:cNvSpPr/>
          <p:nvPr/>
        </p:nvSpPr>
        <p:spPr>
          <a:xfrm>
            <a:off x="3203848" y="1700808"/>
            <a:ext cx="2736304"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GIS Network</a:t>
            </a:r>
            <a:endParaRPr lang="en-US" dirty="0"/>
          </a:p>
        </p:txBody>
      </p:sp>
      <p:sp>
        <p:nvSpPr>
          <p:cNvPr id="11" name="Rounded Rectangle 10"/>
          <p:cNvSpPr/>
          <p:nvPr/>
        </p:nvSpPr>
        <p:spPr>
          <a:xfrm>
            <a:off x="467544" y="2924944"/>
            <a:ext cx="2880320" cy="10081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Shape File</a:t>
            </a:r>
            <a:endParaRPr lang="en-US" dirty="0"/>
          </a:p>
        </p:txBody>
      </p:sp>
      <p:sp>
        <p:nvSpPr>
          <p:cNvPr id="12" name="Rounded Rectangle 11"/>
          <p:cNvSpPr/>
          <p:nvPr/>
        </p:nvSpPr>
        <p:spPr>
          <a:xfrm>
            <a:off x="1187624" y="4725144"/>
            <a:ext cx="2880320" cy="10081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Aimsun Network Import</a:t>
            </a:r>
            <a:endParaRPr lang="en-US" dirty="0"/>
          </a:p>
        </p:txBody>
      </p:sp>
      <p:sp>
        <p:nvSpPr>
          <p:cNvPr id="13" name="Rounded Rectangle 12"/>
          <p:cNvSpPr/>
          <p:nvPr/>
        </p:nvSpPr>
        <p:spPr>
          <a:xfrm>
            <a:off x="5076056" y="4725144"/>
            <a:ext cx="2880320" cy="10081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Aimsun Network Calibration</a:t>
            </a:r>
            <a:endParaRPr lang="en-US" dirty="0"/>
          </a:p>
        </p:txBody>
      </p:sp>
      <p:sp>
        <p:nvSpPr>
          <p:cNvPr id="14" name="Rounded Rectangle 13"/>
          <p:cNvSpPr/>
          <p:nvPr/>
        </p:nvSpPr>
        <p:spPr>
          <a:xfrm>
            <a:off x="5796136" y="2924944"/>
            <a:ext cx="2880320" cy="10081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Updated GIS attributes</a:t>
            </a:r>
            <a:endParaRPr lang="en-US" dirty="0"/>
          </a:p>
        </p:txBody>
      </p:sp>
      <p:cxnSp>
        <p:nvCxnSpPr>
          <p:cNvPr id="19" name="Elbow Connector 18"/>
          <p:cNvCxnSpPr>
            <a:stCxn id="6" idx="1"/>
            <a:endCxn id="11" idx="0"/>
          </p:cNvCxnSpPr>
          <p:nvPr/>
        </p:nvCxnSpPr>
        <p:spPr>
          <a:xfrm rot="10800000" flipV="1">
            <a:off x="1907704" y="2132856"/>
            <a:ext cx="1296144" cy="79208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11" idx="2"/>
            <a:endCxn id="12" idx="0"/>
          </p:cNvCxnSpPr>
          <p:nvPr/>
        </p:nvCxnSpPr>
        <p:spPr>
          <a:xfrm rot="16200000" flipH="1">
            <a:off x="1871700" y="3969060"/>
            <a:ext cx="792088" cy="72008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2" idx="3"/>
            <a:endCxn id="13" idx="1"/>
          </p:cNvCxnSpPr>
          <p:nvPr/>
        </p:nvCxnSpPr>
        <p:spPr>
          <a:xfrm>
            <a:off x="4067944" y="5229200"/>
            <a:ext cx="10081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Elbow Connector 24"/>
          <p:cNvCxnSpPr>
            <a:stCxn id="13" idx="0"/>
            <a:endCxn id="14" idx="2"/>
          </p:cNvCxnSpPr>
          <p:nvPr/>
        </p:nvCxnSpPr>
        <p:spPr>
          <a:xfrm rot="5400000" flipH="1" flipV="1">
            <a:off x="6480212" y="3969060"/>
            <a:ext cx="792088" cy="72008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14" idx="0"/>
            <a:endCxn id="6" idx="3"/>
          </p:cNvCxnSpPr>
          <p:nvPr/>
        </p:nvCxnSpPr>
        <p:spPr>
          <a:xfrm rot="16200000" flipV="1">
            <a:off x="6192180" y="1880828"/>
            <a:ext cx="792088" cy="129614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261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aps">
  <a:themeElements>
    <a:clrScheme name="Maps">
      <a:dk1>
        <a:sysClr val="windowText" lastClr="000000"/>
      </a:dk1>
      <a:lt1>
        <a:sysClr val="window" lastClr="FFFFFF"/>
      </a:lt1>
      <a:dk2>
        <a:srgbClr val="1F497D"/>
      </a:dk2>
      <a:lt2>
        <a:srgbClr val="EEECE1"/>
      </a:lt2>
      <a:accent1>
        <a:srgbClr val="C0504D"/>
      </a:accent1>
      <a:accent2>
        <a:srgbClr val="FFC000"/>
      </a:accent2>
      <a:accent3>
        <a:srgbClr val="9BBB59"/>
      </a:accent3>
      <a:accent4>
        <a:srgbClr val="F79646"/>
      </a:accent4>
      <a:accent5>
        <a:srgbClr val="4BACC6"/>
      </a:accent5>
      <a:accent6>
        <a:srgbClr val="8064A2"/>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TSS</Template>
  <TotalTime>6077</TotalTime>
  <Words>2341</Words>
  <Application>Microsoft Office PowerPoint</Application>
  <PresentationFormat>On-screen Show (4:3)</PresentationFormat>
  <Paragraphs>313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1_Maps</vt:lpstr>
      <vt:lpstr>Data Development for a Fully Dynamic Transportation Demand and Supply Model</vt:lpstr>
      <vt:lpstr>Project Introduction</vt:lpstr>
      <vt:lpstr>Why DTA-ABM Integration</vt:lpstr>
      <vt:lpstr>DTA-ABM Interface</vt:lpstr>
      <vt:lpstr>GIS Network Database</vt:lpstr>
      <vt:lpstr>Challenges with Existing Structure</vt:lpstr>
      <vt:lpstr>Existing Network Structure</vt:lpstr>
      <vt:lpstr>Updated Network Structure</vt:lpstr>
      <vt:lpstr>Network Database</vt:lpstr>
      <vt:lpstr>Data Interfaces</vt:lpstr>
      <vt:lpstr>Network Update Fields</vt:lpstr>
      <vt:lpstr>Importation Process</vt:lpstr>
      <vt:lpstr>Importation Process</vt:lpstr>
      <vt:lpstr>Importation Process</vt:lpstr>
      <vt:lpstr>Importation Process</vt:lpstr>
      <vt:lpstr>Calibration Parameters</vt:lpstr>
      <vt:lpstr>Next Steps/Challenges</vt:lpstr>
      <vt:lpstr>What do we want to test??</vt:lpstr>
      <vt:lpstr>Project Team</vt:lpstr>
    </vt:vector>
  </TitlesOfParts>
  <Company>Arup Group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Aimsun presentation</dc:title>
  <dc:creator>TSS</dc:creator>
  <cp:lastModifiedBy>Curry, Rick</cp:lastModifiedBy>
  <cp:revision>488</cp:revision>
  <dcterms:created xsi:type="dcterms:W3CDTF">2008-10-09T11:46:26Z</dcterms:created>
  <dcterms:modified xsi:type="dcterms:W3CDTF">2015-05-15T22:17:53Z</dcterms:modified>
</cp:coreProperties>
</file>