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6" r:id="rId3"/>
    <p:sldId id="363" r:id="rId4"/>
    <p:sldId id="383" r:id="rId5"/>
    <p:sldId id="270" r:id="rId6"/>
    <p:sldId id="374" r:id="rId7"/>
    <p:sldId id="429" r:id="rId8"/>
    <p:sldId id="428" r:id="rId9"/>
    <p:sldId id="436" r:id="rId10"/>
    <p:sldId id="427" r:id="rId11"/>
    <p:sldId id="378" r:id="rId12"/>
    <p:sldId id="384" r:id="rId13"/>
    <p:sldId id="385" r:id="rId14"/>
    <p:sldId id="386" r:id="rId15"/>
    <p:sldId id="416" r:id="rId16"/>
    <p:sldId id="379" r:id="rId17"/>
    <p:sldId id="417" r:id="rId18"/>
    <p:sldId id="418" r:id="rId19"/>
    <p:sldId id="420" r:id="rId20"/>
    <p:sldId id="430" r:id="rId21"/>
    <p:sldId id="43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mit Wies" initials="K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8489" autoAdjust="0"/>
  </p:normalViewPr>
  <p:slideViewPr>
    <p:cSldViewPr>
      <p:cViewPr>
        <p:scale>
          <a:sx n="80" d="100"/>
          <a:sy n="80" d="100"/>
        </p:scale>
        <p:origin x="-192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1542D-F260-4B14-93D4-0F3F35A890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0479C-3B52-4240-A9F5-839D264B4FDA}">
      <dgm:prSet phldrT="[Text]"/>
      <dgm:spPr/>
      <dgm:t>
        <a:bodyPr/>
        <a:lstStyle/>
        <a:p>
          <a:r>
            <a:rPr lang="en-US" dirty="0" smtClean="0"/>
            <a:t>Applications to the CMAP region</a:t>
          </a:r>
          <a:endParaRPr lang="en-US" dirty="0"/>
        </a:p>
      </dgm:t>
    </dgm:pt>
    <dgm:pt modelId="{9F5B6E31-F286-4FB4-AA9D-3A4405B57E0C}" type="parTrans" cxnId="{A4750EF1-2C18-4F16-8B5A-A0C570DC2D4A}">
      <dgm:prSet/>
      <dgm:spPr/>
      <dgm:t>
        <a:bodyPr/>
        <a:lstStyle/>
        <a:p>
          <a:endParaRPr lang="en-US"/>
        </a:p>
      </dgm:t>
    </dgm:pt>
    <dgm:pt modelId="{6D375CBE-8476-47BF-95B4-D3B66E10E530}" type="sibTrans" cxnId="{A4750EF1-2C18-4F16-8B5A-A0C570DC2D4A}">
      <dgm:prSet/>
      <dgm:spPr/>
      <dgm:t>
        <a:bodyPr/>
        <a:lstStyle/>
        <a:p>
          <a:endParaRPr lang="en-US"/>
        </a:p>
      </dgm:t>
    </dgm:pt>
    <dgm:pt modelId="{E9D7E567-AB5D-4346-A358-D108FBC265B2}">
      <dgm:prSet phldrT="[Text]" custT="1"/>
      <dgm:spPr/>
      <dgm:t>
        <a:bodyPr/>
        <a:lstStyle/>
        <a:p>
          <a:r>
            <a:rPr lang="en-US" sz="2800" dirty="0" smtClean="0"/>
            <a:t>10M pop.</a:t>
          </a:r>
          <a:endParaRPr lang="en-US" sz="2800" dirty="0"/>
        </a:p>
      </dgm:t>
    </dgm:pt>
    <dgm:pt modelId="{AFAA2C53-D7F1-4403-8164-E6B1053E777C}" type="parTrans" cxnId="{BEA11FF8-1C45-4686-BA1F-A499A8232D6D}">
      <dgm:prSet/>
      <dgm:spPr/>
      <dgm:t>
        <a:bodyPr/>
        <a:lstStyle/>
        <a:p>
          <a:endParaRPr lang="en-US"/>
        </a:p>
      </dgm:t>
    </dgm:pt>
    <dgm:pt modelId="{496D6502-F478-4C36-9A5C-BF909FA7B291}" type="sibTrans" cxnId="{BEA11FF8-1C45-4686-BA1F-A499A8232D6D}">
      <dgm:prSet/>
      <dgm:spPr/>
      <dgm:t>
        <a:bodyPr/>
        <a:lstStyle/>
        <a:p>
          <a:endParaRPr lang="en-US"/>
        </a:p>
      </dgm:t>
    </dgm:pt>
    <dgm:pt modelId="{BB23864B-A0DC-42A3-A03C-427E9A8B7448}">
      <dgm:prSet custT="1"/>
      <dgm:spPr/>
      <dgm:t>
        <a:bodyPr/>
        <a:lstStyle/>
        <a:p>
          <a:r>
            <a:rPr lang="en-US" sz="2800" dirty="0" smtClean="0"/>
            <a:t>4,000 </a:t>
          </a:r>
          <a:r>
            <a:rPr lang="en-US" sz="2800" dirty="0" err="1" smtClean="0"/>
            <a:t>sq.mi</a:t>
          </a:r>
          <a:r>
            <a:rPr lang="en-US" sz="2800" dirty="0" smtClean="0"/>
            <a:t>.</a:t>
          </a:r>
          <a:endParaRPr lang="en-US" sz="2800" dirty="0"/>
        </a:p>
      </dgm:t>
    </dgm:pt>
    <dgm:pt modelId="{8756F829-2F50-47DB-8829-4373D5154855}" type="parTrans" cxnId="{3FA5E15C-E0BF-4DF2-9B2C-4F8FD66D70AF}">
      <dgm:prSet/>
      <dgm:spPr/>
      <dgm:t>
        <a:bodyPr/>
        <a:lstStyle/>
        <a:p>
          <a:endParaRPr lang="en-US"/>
        </a:p>
      </dgm:t>
    </dgm:pt>
    <dgm:pt modelId="{A69D32DC-A04A-4F44-BB09-DBF314FE8D4E}" type="sibTrans" cxnId="{3FA5E15C-E0BF-4DF2-9B2C-4F8FD66D70AF}">
      <dgm:prSet/>
      <dgm:spPr/>
      <dgm:t>
        <a:bodyPr/>
        <a:lstStyle/>
        <a:p>
          <a:endParaRPr lang="en-US"/>
        </a:p>
      </dgm:t>
    </dgm:pt>
    <dgm:pt modelId="{A0F7B23F-FE12-475A-ADAD-7BC8722CDBEB}">
      <dgm:prSet custT="1"/>
      <dgm:spPr/>
      <dgm:t>
        <a:bodyPr/>
        <a:lstStyle/>
        <a:p>
          <a:r>
            <a:rPr lang="en-US" sz="2800" dirty="0" smtClean="0"/>
            <a:t>500 transit lines</a:t>
          </a:r>
          <a:endParaRPr lang="en-US" sz="2800" dirty="0"/>
        </a:p>
      </dgm:t>
    </dgm:pt>
    <dgm:pt modelId="{1629422B-AF18-421A-AA83-FBA7AA4D4C96}" type="parTrans" cxnId="{29A58588-A31D-49D1-96F8-3CB593543EF3}">
      <dgm:prSet/>
      <dgm:spPr/>
      <dgm:t>
        <a:bodyPr/>
        <a:lstStyle/>
        <a:p>
          <a:endParaRPr lang="en-US"/>
        </a:p>
      </dgm:t>
    </dgm:pt>
    <dgm:pt modelId="{9BE5E53F-794E-4300-8789-B5E005FC8A43}" type="sibTrans" cxnId="{29A58588-A31D-49D1-96F8-3CB593543EF3}">
      <dgm:prSet/>
      <dgm:spPr/>
      <dgm:t>
        <a:bodyPr/>
        <a:lstStyle/>
        <a:p>
          <a:endParaRPr lang="en-US"/>
        </a:p>
      </dgm:t>
    </dgm:pt>
    <dgm:pt modelId="{12DF6DDB-32FE-4939-976A-78D20190301E}">
      <dgm:prSet custT="1"/>
      <dgm:spPr/>
      <dgm:t>
        <a:bodyPr/>
        <a:lstStyle/>
        <a:p>
          <a:r>
            <a:rPr lang="en-US" sz="2800" dirty="0" smtClean="0"/>
            <a:t>30M trips daily</a:t>
          </a:r>
          <a:endParaRPr lang="en-US" sz="2800" dirty="0"/>
        </a:p>
      </dgm:t>
    </dgm:pt>
    <dgm:pt modelId="{0C2C1E84-01AA-4CE6-AD4D-4C6C7B96C205}" type="parTrans" cxnId="{00D79034-E3D8-4FF3-878B-0513E24436E1}">
      <dgm:prSet/>
      <dgm:spPr/>
      <dgm:t>
        <a:bodyPr/>
        <a:lstStyle/>
        <a:p>
          <a:endParaRPr lang="en-US"/>
        </a:p>
      </dgm:t>
    </dgm:pt>
    <dgm:pt modelId="{D5DE2020-AD04-4062-90F0-6C7C98FA0834}" type="sibTrans" cxnId="{00D79034-E3D8-4FF3-878B-0513E24436E1}">
      <dgm:prSet/>
      <dgm:spPr/>
      <dgm:t>
        <a:bodyPr/>
        <a:lstStyle/>
        <a:p>
          <a:endParaRPr lang="en-US"/>
        </a:p>
      </dgm:t>
    </dgm:pt>
    <dgm:pt modelId="{DEA306FE-9900-4841-8271-568B31EDC974}">
      <dgm:prSet phldrT="[Text]" custT="1"/>
      <dgm:spPr/>
      <dgm:t>
        <a:bodyPr/>
        <a:lstStyle/>
        <a:p>
          <a:r>
            <a:rPr lang="en-US" sz="2400" dirty="0" smtClean="0"/>
            <a:t>CMAP modeled region:</a:t>
          </a:r>
          <a:endParaRPr lang="en-US" sz="2400" dirty="0"/>
        </a:p>
      </dgm:t>
    </dgm:pt>
    <dgm:pt modelId="{0BA817C0-6237-4D7E-8A92-2FE5B44F9FEF}" type="parTrans" cxnId="{956163A2-464B-4F13-98DA-2F60DFDC6592}">
      <dgm:prSet/>
      <dgm:spPr/>
      <dgm:t>
        <a:bodyPr/>
        <a:lstStyle/>
        <a:p>
          <a:endParaRPr lang="en-US"/>
        </a:p>
      </dgm:t>
    </dgm:pt>
    <dgm:pt modelId="{8C7CE2B8-0690-4FAB-9D9C-4BEA950B7383}" type="sibTrans" cxnId="{956163A2-464B-4F13-98DA-2F60DFDC6592}">
      <dgm:prSet/>
      <dgm:spPr/>
      <dgm:t>
        <a:bodyPr/>
        <a:lstStyle/>
        <a:p>
          <a:endParaRPr lang="en-US"/>
        </a:p>
      </dgm:t>
    </dgm:pt>
    <dgm:pt modelId="{273D9C50-5D55-4AD2-A032-5280D24D4E7D}" type="pres">
      <dgm:prSet presAssocID="{5341542D-F260-4B14-93D4-0F3F35A890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2BCC0-89A7-4C3C-89E9-D9106E46A54C}" type="pres">
      <dgm:prSet presAssocID="{C210479C-3B52-4240-A9F5-839D264B4FDA}" presName="composite" presStyleCnt="0"/>
      <dgm:spPr/>
    </dgm:pt>
    <dgm:pt modelId="{03DAF6E6-72FB-4E75-8430-4BC456C82420}" type="pres">
      <dgm:prSet presAssocID="{C210479C-3B52-4240-A9F5-839D264B4FD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85C26-1098-4D6E-A9DC-88FF93E98034}" type="pres">
      <dgm:prSet presAssocID="{C210479C-3B52-4240-A9F5-839D264B4FD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11FF8-1C45-4686-BA1F-A499A8232D6D}" srcId="{DEA306FE-9900-4841-8271-568B31EDC974}" destId="{E9D7E567-AB5D-4346-A358-D108FBC265B2}" srcOrd="0" destOrd="0" parTransId="{AFAA2C53-D7F1-4403-8164-E6B1053E777C}" sibTransId="{496D6502-F478-4C36-9A5C-BF909FA7B291}"/>
    <dgm:cxn modelId="{9BAECD66-F051-4CB2-ACCE-E9E606959161}" type="presOf" srcId="{E9D7E567-AB5D-4346-A358-D108FBC265B2}" destId="{58F85C26-1098-4D6E-A9DC-88FF93E98034}" srcOrd="0" destOrd="1" presId="urn:microsoft.com/office/officeart/2005/8/layout/hList1"/>
    <dgm:cxn modelId="{3FA5E15C-E0BF-4DF2-9B2C-4F8FD66D70AF}" srcId="{DEA306FE-9900-4841-8271-568B31EDC974}" destId="{BB23864B-A0DC-42A3-A03C-427E9A8B7448}" srcOrd="1" destOrd="0" parTransId="{8756F829-2F50-47DB-8829-4373D5154855}" sibTransId="{A69D32DC-A04A-4F44-BB09-DBF314FE8D4E}"/>
    <dgm:cxn modelId="{A55036DD-CEAE-4F38-995F-5C3DEC3C7FC1}" type="presOf" srcId="{5341542D-F260-4B14-93D4-0F3F35A890DD}" destId="{273D9C50-5D55-4AD2-A032-5280D24D4E7D}" srcOrd="0" destOrd="0" presId="urn:microsoft.com/office/officeart/2005/8/layout/hList1"/>
    <dgm:cxn modelId="{C7E73D5F-1BA7-4DA7-B0A1-0709402908C3}" type="presOf" srcId="{12DF6DDB-32FE-4939-976A-78D20190301E}" destId="{58F85C26-1098-4D6E-A9DC-88FF93E98034}" srcOrd="0" destOrd="3" presId="urn:microsoft.com/office/officeart/2005/8/layout/hList1"/>
    <dgm:cxn modelId="{17A9835E-22C6-47A4-AB4E-2271763953FD}" type="presOf" srcId="{A0F7B23F-FE12-475A-ADAD-7BC8722CDBEB}" destId="{58F85C26-1098-4D6E-A9DC-88FF93E98034}" srcOrd="0" destOrd="4" presId="urn:microsoft.com/office/officeart/2005/8/layout/hList1"/>
    <dgm:cxn modelId="{BA3E8E1D-9103-419F-A1B6-D895934243D4}" type="presOf" srcId="{BB23864B-A0DC-42A3-A03C-427E9A8B7448}" destId="{58F85C26-1098-4D6E-A9DC-88FF93E98034}" srcOrd="0" destOrd="2" presId="urn:microsoft.com/office/officeart/2005/8/layout/hList1"/>
    <dgm:cxn modelId="{29A58588-A31D-49D1-96F8-3CB593543EF3}" srcId="{DEA306FE-9900-4841-8271-568B31EDC974}" destId="{A0F7B23F-FE12-475A-ADAD-7BC8722CDBEB}" srcOrd="3" destOrd="0" parTransId="{1629422B-AF18-421A-AA83-FBA7AA4D4C96}" sibTransId="{9BE5E53F-794E-4300-8789-B5E005FC8A43}"/>
    <dgm:cxn modelId="{00D79034-E3D8-4FF3-878B-0513E24436E1}" srcId="{DEA306FE-9900-4841-8271-568B31EDC974}" destId="{12DF6DDB-32FE-4939-976A-78D20190301E}" srcOrd="2" destOrd="0" parTransId="{0C2C1E84-01AA-4CE6-AD4D-4C6C7B96C205}" sibTransId="{D5DE2020-AD04-4062-90F0-6C7C98FA0834}"/>
    <dgm:cxn modelId="{B9851ED7-CB0B-4E42-BCF6-F5F5502B3395}" type="presOf" srcId="{DEA306FE-9900-4841-8271-568B31EDC974}" destId="{58F85C26-1098-4D6E-A9DC-88FF93E98034}" srcOrd="0" destOrd="0" presId="urn:microsoft.com/office/officeart/2005/8/layout/hList1"/>
    <dgm:cxn modelId="{FC1B715A-EC06-4FCD-A1AD-7772BD0D3585}" type="presOf" srcId="{C210479C-3B52-4240-A9F5-839D264B4FDA}" destId="{03DAF6E6-72FB-4E75-8430-4BC456C82420}" srcOrd="0" destOrd="0" presId="urn:microsoft.com/office/officeart/2005/8/layout/hList1"/>
    <dgm:cxn modelId="{A4750EF1-2C18-4F16-8B5A-A0C570DC2D4A}" srcId="{5341542D-F260-4B14-93D4-0F3F35A890DD}" destId="{C210479C-3B52-4240-A9F5-839D264B4FDA}" srcOrd="0" destOrd="0" parTransId="{9F5B6E31-F286-4FB4-AA9D-3A4405B57E0C}" sibTransId="{6D375CBE-8476-47BF-95B4-D3B66E10E530}"/>
    <dgm:cxn modelId="{956163A2-464B-4F13-98DA-2F60DFDC6592}" srcId="{C210479C-3B52-4240-A9F5-839D264B4FDA}" destId="{DEA306FE-9900-4841-8271-568B31EDC974}" srcOrd="0" destOrd="0" parTransId="{0BA817C0-6237-4D7E-8A92-2FE5B44F9FEF}" sibTransId="{8C7CE2B8-0690-4FAB-9D9C-4BEA950B7383}"/>
    <dgm:cxn modelId="{DF4C1825-D3CA-4511-8716-2D0717222B3B}" type="presParOf" srcId="{273D9C50-5D55-4AD2-A032-5280D24D4E7D}" destId="{15B2BCC0-89A7-4C3C-89E9-D9106E46A54C}" srcOrd="0" destOrd="0" presId="urn:microsoft.com/office/officeart/2005/8/layout/hList1"/>
    <dgm:cxn modelId="{490DEE83-1BD1-45E4-A8C5-80200890E979}" type="presParOf" srcId="{15B2BCC0-89A7-4C3C-89E9-D9106E46A54C}" destId="{03DAF6E6-72FB-4E75-8430-4BC456C82420}" srcOrd="0" destOrd="0" presId="urn:microsoft.com/office/officeart/2005/8/layout/hList1"/>
    <dgm:cxn modelId="{7500F28D-9F89-4D9D-B5D6-002E21CE68A3}" type="presParOf" srcId="{15B2BCC0-89A7-4C3C-89E9-D9106E46A54C}" destId="{58F85C26-1098-4D6E-A9DC-88FF93E980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AF6E6-72FB-4E75-8430-4BC456C82420}">
      <dsp:nvSpPr>
        <dsp:cNvPr id="0" name=""/>
        <dsp:cNvSpPr/>
      </dsp:nvSpPr>
      <dsp:spPr>
        <a:xfrm>
          <a:off x="0" y="824270"/>
          <a:ext cx="3733800" cy="130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Applications to the CMAP region</a:t>
          </a:r>
          <a:endParaRPr lang="en-US" sz="3600" kern="1200" dirty="0"/>
        </a:p>
      </dsp:txBody>
      <dsp:txXfrm>
        <a:off x="0" y="824270"/>
        <a:ext cx="3733800" cy="1307977"/>
      </dsp:txXfrm>
    </dsp:sp>
    <dsp:sp modelId="{58F85C26-1098-4D6E-A9DC-88FF93E98034}">
      <dsp:nvSpPr>
        <dsp:cNvPr id="0" name=""/>
        <dsp:cNvSpPr/>
      </dsp:nvSpPr>
      <dsp:spPr>
        <a:xfrm>
          <a:off x="0" y="2132247"/>
          <a:ext cx="3733800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CMAP modeled region:</a:t>
          </a:r>
          <a:endParaRPr lang="en-US" sz="24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10M pop.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4,000 </a:t>
          </a:r>
          <a:r>
            <a:rPr lang="en-US" sz="2800" kern="1200" dirty="0" err="1" smtClean="0"/>
            <a:t>sq.mi</a:t>
          </a:r>
          <a:r>
            <a:rPr lang="en-US" sz="2800" kern="1200" dirty="0" smtClean="0"/>
            <a:t>.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30M trips daily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500 transit lines</a:t>
          </a:r>
          <a:endParaRPr lang="en-US" sz="2800" kern="1200" dirty="0"/>
        </a:p>
      </dsp:txBody>
      <dsp:txXfrm>
        <a:off x="0" y="2132247"/>
        <a:ext cx="3733800" cy="247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1B52B-4651-4245-B383-EDB9F92E8ABA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D2580-3E03-4442-A4A3-3D6028D39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119A-DDE6-4AAD-8B1C-95D295371BE6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7DA69-6861-4BA5-A665-18E806AC4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brief conclusions.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early C10 projects, the feedback was structured as a set of aggregate LOS skims</a:t>
            </a:r>
            <a:r>
              <a:rPr lang="en-US" baseline="0" dirty="0" smtClean="0"/>
              <a:t> instead of individual LOS experiences.</a:t>
            </a:r>
            <a:r>
              <a:rPr lang="en-US" dirty="0" smtClean="0"/>
              <a:t>  However,</a:t>
            </a:r>
            <a:r>
              <a:rPr lang="en-US" baseline="0" dirty="0" smtClean="0"/>
              <a:t> this was very quickly recognized as a dead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CD47-64E6-4CF3-87DD-A44CAC8483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skims are crude averages and surrogates.  </a:t>
            </a:r>
          </a:p>
          <a:p>
            <a:endParaRPr lang="en-US" dirty="0" smtClean="0"/>
          </a:p>
          <a:p>
            <a:r>
              <a:rPr lang="en-US" dirty="0" smtClean="0"/>
              <a:t>This is also a good example where computers punish us for applying straightforward models.  OD skim matrices is not a good object to store and manipulate LOS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make this concept operational, we introduce a measure of travel stress that is calculated for each person and subsequently HH.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individual with travel choices consistent with travel times and travel times being stable can be re-run with all choices regenerated but this daily pattern will not be any better than the previous one.   For example, destination choices in a rural area where travel times are close to free flow time can be fixed from the first global iteration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 to support the LOS variables for the outer loop when</a:t>
            </a:r>
            <a:r>
              <a:rPr lang="en-US" baseline="0" dirty="0" smtClean="0"/>
              <a:t> a full ABM is run we apply a 3-tier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CD47-64E6-4CF3-87DD-A44CAC8483B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are pursuing a different two-level approach for equilibration.   In particular, for the external loop we apply some new methods that eliminate the need for full-matrix LOS skims.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give you some details about both internal and external loops.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AF3F6-A537-4662-9FC5-8E4F2D2B63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Between 5 and 8 p.m. (180</a:t>
            </a:r>
            <a:r>
              <a:rPr lang="en-US" baseline="0" dirty="0" smtClean="0"/>
              <a:t> minutes)</a:t>
            </a:r>
            <a:r>
              <a:rPr lang="en-US" dirty="0" smtClean="0"/>
              <a:t> this person makes 4 stops covering about 50 miles through the most congested part of Chicago.  Static skims show about 130 minutes of travel time. So about 75% of the time is spent driving.   The  intervening</a:t>
            </a:r>
            <a:r>
              <a:rPr lang="en-US" baseline="0" dirty="0" smtClean="0"/>
              <a:t> stops are escort and discretionary.  If there is an incident that increases the first leg to 90 minutes, the escort and discretionary legs need to be adjusted.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DA69-6861-4BA5-A665-18E806AC42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May 17-20,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E6F835A-904E-41CA-B102-4BDD62FE09E7}" type="datetime1">
              <a:rPr lang="en-US" smtClean="0"/>
              <a:pPr/>
              <a:t>5/20/2015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B0F6-898C-401F-88BF-E853F060000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A7787-963E-45F8-AD8A-4A00045518F5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A0A-150F-46B3-A40E-394590377B1F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8C6-D1B2-4CF5-BD52-37D256236574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27B1-958F-492F-B6A8-FEC2F74E0DE8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D0FA-6601-4366-B99D-B35910684F6B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6153-BA68-4B67-84A8-A25F20131168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552-8D80-4EA2-86D3-D1692F0FC297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64D8-034E-4FCD-9A2E-E28AC0B6FA6B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D12-EC0B-4AD9-A316-FC0F9FF71641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kwies\Desktop\cmap_id_margins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685495" cy="5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835A-904E-41CA-B102-4BDD62FE09E7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2B4F-129D-4C09-9ECE-595C40747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/>
          <a:p>
            <a:r>
              <a:rPr lang="en-US" b="1" dirty="0" smtClean="0"/>
              <a:t>Kermit Wies, Craig Heither, CMAP</a:t>
            </a:r>
          </a:p>
          <a:p>
            <a:r>
              <a:rPr lang="en-US" b="1" dirty="0" smtClean="0"/>
              <a:t>Peter Vovsha, Jim Hicks, PB</a:t>
            </a:r>
          </a:p>
          <a:p>
            <a:r>
              <a:rPr lang="en-US" b="1" dirty="0" smtClean="0"/>
              <a:t>Hani Mahmassani, Ali Zockaie, NU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TPAC, May 17-20, 2015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074" name="Picture 2" descr="C:\Users\kwies\Desktop\cmap_id_margins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533400"/>
            <a:ext cx="678815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8392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Integrated </a:t>
            </a:r>
            <a:r>
              <a:rPr lang="en-US" sz="2000" dirty="0"/>
              <a:t>ABM-DTA Model for the Chicago Metropolitan Region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Improving Level-of-Service measures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CMAP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r>
              <a:rPr lang="en-US" dirty="0" smtClean="0"/>
              <a:t>Activity-Based Model (ABM)</a:t>
            </a:r>
          </a:p>
          <a:p>
            <a:pPr lvl="1"/>
            <a:r>
              <a:rPr lang="en-US" dirty="0" smtClean="0"/>
              <a:t>Highway Pricing</a:t>
            </a:r>
          </a:p>
          <a:p>
            <a:pPr lvl="1"/>
            <a:r>
              <a:rPr lang="en-US" dirty="0" smtClean="0"/>
              <a:t>Transit Modernization</a:t>
            </a:r>
          </a:p>
          <a:p>
            <a:r>
              <a:rPr lang="en-US" dirty="0" smtClean="0"/>
              <a:t>Dynamic Traffic Assignment (DTA)</a:t>
            </a:r>
          </a:p>
          <a:p>
            <a:pPr lvl="1"/>
            <a:r>
              <a:rPr lang="en-US" dirty="0" smtClean="0"/>
              <a:t>Multimodal</a:t>
            </a:r>
          </a:p>
          <a:p>
            <a:pPr lvl="1"/>
            <a:r>
              <a:rPr lang="en-US" dirty="0" smtClean="0"/>
              <a:t>Regional Scale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886197"/>
            <a:ext cx="2816225" cy="21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45587"/>
            <a:ext cx="2816225" cy="14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ABM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needs to “talk” to </a:t>
            </a:r>
            <a:r>
              <a:rPr lang="en-US" sz="3600" dirty="0" smtClean="0">
                <a:solidFill>
                  <a:srgbClr val="FF0000"/>
                </a:solidFill>
              </a:rPr>
              <a:t>DTA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2098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ABM revised to offer: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Finer temporal </a:t>
            </a:r>
            <a:r>
              <a:rPr lang="en-US" sz="3600" dirty="0"/>
              <a:t>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Explicit </a:t>
            </a:r>
            <a:r>
              <a:rPr lang="en-US" sz="3600" dirty="0"/>
              <a:t>driver and passenger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Consistent destination choice sets</a:t>
            </a:r>
          </a:p>
        </p:txBody>
      </p:sp>
    </p:spTree>
    <p:extLst>
      <p:ext uri="{BB962C8B-B14F-4D97-AF65-F5344CB8AC3E}">
        <p14:creationId xmlns:p14="http://schemas.microsoft.com/office/powerpoint/2010/main" val="11470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Enhanced temporal </a:t>
            </a:r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04" y="990600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7161" y="1066800"/>
            <a:ext cx="4041775" cy="6397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0" y="1857880"/>
            <a:ext cx="4040188" cy="20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1" y="4513935"/>
            <a:ext cx="315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Stop periods are in 30 minute blocks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98" y="1905000"/>
            <a:ext cx="3276600" cy="2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85506" y="1629280"/>
            <a:ext cx="12192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32498" y="2057400"/>
            <a:ext cx="1257300" cy="1066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4568" y="4744767"/>
            <a:ext cx="334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Stop periods are in 6 minute increments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2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Individual schedule consistency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900" y="982632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5373"/>
            <a:ext cx="4040188" cy="10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93208" y="3642127"/>
            <a:ext cx="2980828" cy="1457326"/>
            <a:chOff x="625503" y="3924299"/>
            <a:chExt cx="2980828" cy="145732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52" y="4714875"/>
              <a:ext cx="14382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78" y="4698972"/>
              <a:ext cx="14097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03" y="3962400"/>
              <a:ext cx="14763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431" y="3924299"/>
              <a:ext cx="14859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20241" y="1622394"/>
            <a:ext cx="176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Tour description: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241" y="3146394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Skims: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24" y="1974256"/>
            <a:ext cx="34671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92836"/>
            <a:ext cx="386146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486695" y="1871777"/>
            <a:ext cx="838199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15000" y="1754562"/>
            <a:ext cx="2514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50974" y="2941043"/>
            <a:ext cx="2514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30" y="4544167"/>
            <a:ext cx="5091113" cy="10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51" y="4544167"/>
            <a:ext cx="5488149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2257" y="3984594"/>
            <a:ext cx="719137" cy="448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81426" y="4035544"/>
            <a:ext cx="719137" cy="448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313799" y="3688885"/>
            <a:ext cx="719137" cy="448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756378" y="3680228"/>
            <a:ext cx="719137" cy="448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019" y="5438267"/>
            <a:ext cx="308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Multi-hour assignment periods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5807599"/>
            <a:ext cx="271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vehicle 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3" grpId="0" animBg="1"/>
      <p:bldP spid="6" grpId="0" animBg="1"/>
      <p:bldP spid="26" grpId="0" animBg="1"/>
      <p:bldP spid="27" grpId="0" animBg="1"/>
      <p:bldP spid="28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/>
              <a:t>Explicit driver and passenger roles in carpools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9313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May 17-20,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1" y="1567543"/>
            <a:ext cx="34956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883916" y="4481370"/>
            <a:ext cx="3078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Only the number of persons in the vehicle is known</a:t>
            </a:r>
          </a:p>
          <a:p>
            <a:endParaRPr lang="en-US" sz="240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9313"/>
            <a:ext cx="4041775" cy="6397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92" y="1600200"/>
            <a:ext cx="3829050" cy="267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44192" y="4882907"/>
            <a:ext cx="333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Driver is identified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1447800"/>
            <a:ext cx="762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1386444"/>
            <a:ext cx="1219200" cy="7362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0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U</a:t>
            </a:r>
            <a:r>
              <a:rPr lang="en-US" dirty="0" smtClean="0"/>
              <a:t>pdated </a:t>
            </a:r>
            <a:r>
              <a:rPr lang="en-US" dirty="0"/>
              <a:t>destination choice sets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6397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40188" cy="112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667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/>
              <a:t> destination choices are </a:t>
            </a:r>
            <a:r>
              <a:rPr lang="en-US" sz="2400" b="1" dirty="0" smtClean="0">
                <a:solidFill>
                  <a:srgbClr val="FF0000"/>
                </a:solidFill>
              </a:rPr>
              <a:t>reconsidered</a:t>
            </a:r>
            <a:r>
              <a:rPr lang="en-US" sz="2400" dirty="0" smtClean="0"/>
              <a:t> between global iterations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56" y="1382624"/>
            <a:ext cx="44919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81600" y="4572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Encountered destination choices are </a:t>
            </a:r>
            <a:r>
              <a:rPr lang="en-US" sz="2400" b="1" dirty="0" smtClean="0">
                <a:solidFill>
                  <a:srgbClr val="FF0000"/>
                </a:solidFill>
              </a:rPr>
              <a:t>remembered</a:t>
            </a:r>
            <a:r>
              <a:rPr lang="en-US" sz="2400" dirty="0" smtClean="0"/>
              <a:t> between global iterations</a:t>
            </a:r>
          </a:p>
        </p:txBody>
      </p:sp>
    </p:spTree>
    <p:extLst>
      <p:ext uri="{BB962C8B-B14F-4D97-AF65-F5344CB8AC3E}">
        <p14:creationId xmlns:p14="http://schemas.microsoft.com/office/powerpoint/2010/main" val="9894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DTA </a:t>
            </a:r>
            <a:r>
              <a:rPr lang="en-US" dirty="0" smtClean="0"/>
              <a:t>needs </a:t>
            </a:r>
            <a:r>
              <a:rPr lang="en-US" dirty="0"/>
              <a:t>to “talk” to </a:t>
            </a:r>
            <a:r>
              <a:rPr lang="en-US" dirty="0" smtClean="0">
                <a:solidFill>
                  <a:srgbClr val="FF0000"/>
                </a:solidFill>
              </a:rPr>
              <a:t>ABM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865" y="20574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Individual Value-of-Time </a:t>
            </a:r>
            <a:r>
              <a:rPr lang="en-US" sz="3200" dirty="0"/>
              <a:t>(VOT</a:t>
            </a:r>
            <a:r>
              <a:rPr lang="en-US" sz="3200" dirty="0" smtClean="0"/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Individual </a:t>
            </a:r>
            <a:r>
              <a:rPr lang="en-US" sz="3200" dirty="0"/>
              <a:t>trajectories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Multimodal Tour Processor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30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Individual Value-of-Time (VOT)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9"/>
          <a:stretch/>
        </p:blipFill>
        <p:spPr bwMode="auto">
          <a:xfrm>
            <a:off x="4648200" y="2133600"/>
            <a:ext cx="437306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305"/>
            <a:ext cx="4040188" cy="28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278167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Uniform VOT given at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triptable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level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16281" y="2129642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467600" y="2396342"/>
            <a:ext cx="609600" cy="1489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2421" y="528171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Individual VOT “rides along” with each trip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0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Individual </a:t>
            </a:r>
            <a:r>
              <a:rPr lang="en-US" dirty="0"/>
              <a:t>trajectories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52225"/>
            <a:ext cx="4040188" cy="6397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May 17-20,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7908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381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33400" y="23622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1981200"/>
            <a:ext cx="22098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486400"/>
            <a:ext cx="272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Only vehicles are identified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019800"/>
            <a:ext cx="367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Vehicles and occupants are identified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Multimodal Tour </a:t>
            </a:r>
            <a:r>
              <a:rPr lang="en-US" dirty="0"/>
              <a:t>Processor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9144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Before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TPAC, May 17-20,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041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040188" cy="289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5257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Discrete </a:t>
            </a:r>
            <a:r>
              <a:rPr lang="en-US" dirty="0" err="1" smtClean="0">
                <a:solidFill>
                  <a:schemeClr val="tx2"/>
                </a:solidFill>
              </a:rPr>
              <a:t>triptables</a:t>
            </a:r>
            <a:r>
              <a:rPr lang="en-US" dirty="0" smtClean="0">
                <a:solidFill>
                  <a:schemeClr val="tx2"/>
                </a:solidFill>
              </a:rPr>
              <a:t> loaded “as is”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1600200"/>
            <a:ext cx="18288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1" y="2057400"/>
            <a:ext cx="4038600" cy="299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79961" y="1447800"/>
            <a:ext cx="2263239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" y="2074223"/>
            <a:ext cx="2263239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16532" y="563405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Individual trip lists “reorganized” by mode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6" grpId="0" animBg="1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Greetings from Chicago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6706522"/>
              </p:ext>
            </p:extLst>
          </p:nvPr>
        </p:nvGraphicFramePr>
        <p:xfrm>
          <a:off x="4953000" y="990601"/>
          <a:ext cx="3733800" cy="5427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" y="1219200"/>
            <a:ext cx="397256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Image result for chicago traffic congestion images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hicago traffic congestion images"/>
          <p:cNvSpPr>
            <a:spLocks noChangeAspect="1" noChangeArrowheads="1"/>
          </p:cNvSpPr>
          <p:nvPr/>
        </p:nvSpPr>
        <p:spPr bwMode="auto">
          <a:xfrm>
            <a:off x="2619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chicago traffic congestion images"/>
          <p:cNvSpPr>
            <a:spLocks noChangeAspect="1" noChangeArrowheads="1"/>
          </p:cNvSpPr>
          <p:nvPr/>
        </p:nvSpPr>
        <p:spPr bwMode="auto">
          <a:xfrm>
            <a:off x="4143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Image result for chicago traffic congestion imag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2" y="3276600"/>
            <a:ext cx="3961078" cy="2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/>
              <a:t>Travelers may adjust “on-the-fly” by:</a:t>
            </a:r>
          </a:p>
          <a:p>
            <a:pPr lvl="1"/>
            <a:r>
              <a:rPr lang="en-US" dirty="0"/>
              <a:t>altering their route</a:t>
            </a:r>
          </a:p>
          <a:p>
            <a:pPr lvl="1"/>
            <a:r>
              <a:rPr lang="en-US" dirty="0"/>
              <a:t>altering their planned schedule</a:t>
            </a:r>
          </a:p>
          <a:p>
            <a:pPr lvl="1"/>
            <a:r>
              <a:rPr lang="en-US" dirty="0"/>
              <a:t>altering their planned </a:t>
            </a:r>
            <a:r>
              <a:rPr lang="en-US" dirty="0" smtClean="0"/>
              <a:t>activities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DTA Permits </a:t>
            </a:r>
            <a:r>
              <a:rPr lang="en-US" dirty="0" smtClean="0"/>
              <a:t>on-the-fly schedule adjustments</a:t>
            </a:r>
          </a:p>
          <a:p>
            <a:pPr marL="0" indent="0" algn="ctr">
              <a:buNone/>
            </a:pPr>
            <a:r>
              <a:rPr lang="en-US" dirty="0" smtClean="0"/>
              <a:t>ABM Re-Plans </a:t>
            </a:r>
            <a:r>
              <a:rPr lang="en-US" dirty="0" smtClean="0"/>
              <a:t>“stressed” households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276600" y="6315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TPAC, May 17-20,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9"/>
          <a:stretch/>
        </p:blipFill>
        <p:spPr bwMode="auto">
          <a:xfrm>
            <a:off x="228600" y="762001"/>
            <a:ext cx="8493515" cy="5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57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64" y="1447800"/>
            <a:ext cx="8229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Kermit </a:t>
            </a:r>
            <a:r>
              <a:rPr lang="en-US" dirty="0" err="1" smtClean="0">
                <a:solidFill>
                  <a:schemeClr val="bg1"/>
                </a:solidFill>
              </a:rPr>
              <a:t>Wies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kwies@cmap.illinois.gov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533"/>
            <a:ext cx="8229600" cy="1143000"/>
          </a:xfrm>
        </p:spPr>
        <p:txBody>
          <a:bodyPr/>
          <a:lstStyle/>
          <a:p>
            <a:r>
              <a:rPr lang="en-US" dirty="0" smtClean="0"/>
              <a:t>Our Planning Application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600201"/>
            <a:ext cx="4953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In a congested region:</a:t>
            </a:r>
          </a:p>
          <a:p>
            <a:pPr lvl="1"/>
            <a:r>
              <a:rPr lang="en-US" dirty="0" smtClean="0"/>
              <a:t>Planned tours </a:t>
            </a:r>
            <a:r>
              <a:rPr lang="en-US" dirty="0" smtClean="0"/>
              <a:t>are complex</a:t>
            </a:r>
            <a:endParaRPr lang="en-US" dirty="0" smtClean="0"/>
          </a:p>
          <a:p>
            <a:pPr lvl="1"/>
            <a:r>
              <a:rPr lang="en-US" dirty="0" smtClean="0"/>
              <a:t>Travel times </a:t>
            </a:r>
            <a:r>
              <a:rPr lang="en-US" dirty="0" smtClean="0"/>
              <a:t>are unreliable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1600201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Resulting in:</a:t>
            </a:r>
          </a:p>
          <a:p>
            <a:pPr lvl="1"/>
            <a:r>
              <a:rPr lang="en-US" dirty="0" smtClean="0"/>
              <a:t>Shorter activity durations</a:t>
            </a:r>
          </a:p>
          <a:p>
            <a:pPr lvl="1"/>
            <a:r>
              <a:rPr lang="en-US" dirty="0" smtClean="0"/>
              <a:t>Stress to planned activities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3500" y="3450923"/>
            <a:ext cx="6934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Travelers may adjust “on-the-fly</a:t>
            </a:r>
            <a:r>
              <a:rPr lang="en-US" sz="2400" dirty="0" smtClean="0"/>
              <a:t>” by: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Changing </a:t>
            </a:r>
            <a:r>
              <a:rPr lang="en-US" sz="2400" b="1" dirty="0" smtClean="0">
                <a:solidFill>
                  <a:srgbClr val="FF0000"/>
                </a:solidFill>
              </a:rPr>
              <a:t>route</a:t>
            </a:r>
            <a:endParaRPr lang="en-US" sz="2400" b="1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Changing </a:t>
            </a:r>
            <a:r>
              <a:rPr lang="en-US" sz="2400" b="1" dirty="0" smtClean="0">
                <a:solidFill>
                  <a:srgbClr val="FF0000"/>
                </a:solidFill>
              </a:rPr>
              <a:t>schedule</a:t>
            </a:r>
            <a:endParaRPr lang="en-US" sz="2400" b="1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Changing planned </a:t>
            </a:r>
            <a:r>
              <a:rPr lang="en-US" sz="2400" b="1" dirty="0">
                <a:solidFill>
                  <a:srgbClr val="FF0000"/>
                </a:solidFill>
              </a:rPr>
              <a:t>activities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51313" y="5181600"/>
            <a:ext cx="6094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Ignoring the </a:t>
            </a:r>
            <a:r>
              <a:rPr lang="en-US" sz="2400" b="1" i="1" dirty="0" smtClean="0">
                <a:solidFill>
                  <a:srgbClr val="FF0000"/>
                </a:solidFill>
              </a:rPr>
              <a:t>sequence</a:t>
            </a:r>
            <a:r>
              <a:rPr lang="en-US" sz="2400" i="1" dirty="0" smtClean="0"/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consistency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/>
              <a:t>of these</a:t>
            </a:r>
            <a:br>
              <a:rPr lang="en-US" sz="2400" i="1" dirty="0" smtClean="0"/>
            </a:br>
            <a:r>
              <a:rPr lang="en-US" sz="2400" i="1" dirty="0" smtClean="0"/>
              <a:t> results in overestimated demand</a:t>
            </a:r>
            <a:endParaRPr lang="en-US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Updating network Level-of-Service “on-the-fly”</a:t>
            </a:r>
          </a:p>
          <a:p>
            <a:r>
              <a:rPr lang="en-US" dirty="0" smtClean="0"/>
              <a:t>Making </a:t>
            </a:r>
            <a:r>
              <a:rPr lang="en-US" dirty="0" smtClean="0"/>
              <a:t>individuals </a:t>
            </a:r>
            <a:r>
              <a:rPr lang="en-US" dirty="0" smtClean="0"/>
              <a:t>react to updated LOS</a:t>
            </a:r>
          </a:p>
          <a:p>
            <a:pPr lvl="1"/>
            <a:r>
              <a:rPr lang="en-US" dirty="0" smtClean="0"/>
              <a:t>When to </a:t>
            </a:r>
            <a:r>
              <a:rPr lang="en-US" dirty="0" smtClean="0">
                <a:solidFill>
                  <a:srgbClr val="FF0000"/>
                </a:solidFill>
              </a:rPr>
              <a:t>reroute</a:t>
            </a:r>
          </a:p>
          <a:p>
            <a:pPr lvl="1"/>
            <a:r>
              <a:rPr lang="en-US" dirty="0" smtClean="0"/>
              <a:t>When to </a:t>
            </a:r>
            <a:r>
              <a:rPr lang="en-US" dirty="0" smtClean="0">
                <a:solidFill>
                  <a:srgbClr val="FF0000"/>
                </a:solidFill>
              </a:rPr>
              <a:t>reschedule</a:t>
            </a:r>
            <a:r>
              <a:rPr lang="en-US" dirty="0" smtClean="0"/>
              <a:t> an activity</a:t>
            </a:r>
          </a:p>
          <a:p>
            <a:pPr lvl="1"/>
            <a:r>
              <a:rPr lang="en-US" dirty="0" smtClean="0"/>
              <a:t>When to </a:t>
            </a:r>
            <a:r>
              <a:rPr lang="en-US" dirty="0" smtClean="0">
                <a:solidFill>
                  <a:srgbClr val="FF0000"/>
                </a:solidFill>
              </a:rPr>
              <a:t>revise</a:t>
            </a:r>
            <a:r>
              <a:rPr lang="en-US" dirty="0" smtClean="0"/>
              <a:t> the daily activity pattern</a:t>
            </a:r>
          </a:p>
          <a:p>
            <a:r>
              <a:rPr lang="en-US" dirty="0" smtClean="0"/>
              <a:t>How to retain individual Learning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110" y="5181600"/>
            <a:ext cx="690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Intuitively maintain </a:t>
            </a:r>
            <a:r>
              <a:rPr lang="en-US" sz="2400" b="1" i="1" dirty="0" smtClean="0">
                <a:solidFill>
                  <a:srgbClr val="FF0000"/>
                </a:solidFill>
              </a:rPr>
              <a:t>sequence</a:t>
            </a:r>
            <a:r>
              <a:rPr lang="en-US" sz="2400" i="1" dirty="0" smtClean="0"/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consistency</a:t>
            </a:r>
            <a:r>
              <a:rPr lang="en-US" sz="2400" i="1" dirty="0" smtClean="0"/>
              <a:t> of tours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64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LOS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06D8-F8C9-4040-9C81-84E2E2014E2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700938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Borrowed from established trip-based feedback technique</a:t>
            </a:r>
            <a:endParaRPr lang="en-US" sz="2400" i="1" dirty="0"/>
          </a:p>
        </p:txBody>
      </p:sp>
      <p:sp>
        <p:nvSpPr>
          <p:cNvPr id="4" name="Oval 3"/>
          <p:cNvSpPr/>
          <p:nvPr/>
        </p:nvSpPr>
        <p:spPr>
          <a:xfrm>
            <a:off x="2743200" y="1447800"/>
            <a:ext cx="3276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4343400"/>
            <a:ext cx="3276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47800" y="2590800"/>
            <a:ext cx="1295400" cy="167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58296" y="2590800"/>
            <a:ext cx="1295400" cy="1676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14600" y="1295400"/>
            <a:ext cx="3657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95400" y="2438400"/>
            <a:ext cx="16002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wrong with Convention?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4195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 Little </a:t>
            </a:r>
            <a:r>
              <a:rPr lang="en-US" dirty="0" smtClean="0"/>
              <a:t>Information: One average value represents a sequence of actual costs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i="1" dirty="0" smtClean="0"/>
              <a:t>Not intuitive.  Individuals </a:t>
            </a:r>
            <a:r>
              <a:rPr lang="en-US" sz="2400" b="1" i="1" dirty="0" smtClean="0">
                <a:solidFill>
                  <a:srgbClr val="FF0000"/>
                </a:solidFill>
              </a:rPr>
              <a:t>learn</a:t>
            </a:r>
            <a:r>
              <a:rPr lang="en-US" sz="2400" i="1" dirty="0" smtClean="0"/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adapt</a:t>
            </a:r>
            <a:r>
              <a:rPr lang="en-US" sz="2400" i="1" dirty="0" smtClean="0"/>
              <a:t> incrementally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Too Much </a:t>
            </a:r>
            <a:r>
              <a:rPr lang="en-US" dirty="0" smtClean="0"/>
              <a:t>Information: Full matrix of information is not needed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Segmentation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/>
              <a:t>by class/vehicle/time period becomes </a:t>
            </a:r>
            <a:r>
              <a:rPr lang="en-US" sz="2400" b="1" i="1" dirty="0">
                <a:solidFill>
                  <a:srgbClr val="FF0000"/>
                </a:solidFill>
              </a:rPr>
              <a:t>infeasible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“</a:t>
            </a:r>
            <a:r>
              <a:rPr lang="en-US" b="1" dirty="0" smtClean="0">
                <a:solidFill>
                  <a:srgbClr val="FF0000"/>
                </a:solidFill>
              </a:rPr>
              <a:t>Stress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Behavioral meaning:</a:t>
            </a:r>
          </a:p>
          <a:p>
            <a:pPr lvl="1"/>
            <a:r>
              <a:rPr lang="en-US" dirty="0" smtClean="0"/>
              <a:t>Travel </a:t>
            </a:r>
            <a:r>
              <a:rPr lang="en-US" dirty="0"/>
              <a:t>t</a:t>
            </a:r>
            <a:r>
              <a:rPr lang="en-US" dirty="0" smtClean="0"/>
              <a:t>ime</a:t>
            </a:r>
            <a:r>
              <a:rPr lang="en-US" dirty="0" smtClean="0"/>
              <a:t>: Experienced &gt; Expected </a:t>
            </a:r>
          </a:p>
          <a:p>
            <a:pPr lvl="1"/>
            <a:r>
              <a:rPr lang="en-US" dirty="0" smtClean="0"/>
              <a:t>Revise planned </a:t>
            </a:r>
            <a:r>
              <a:rPr lang="en-US" dirty="0"/>
              <a:t>r</a:t>
            </a:r>
            <a:r>
              <a:rPr lang="en-US" dirty="0" smtClean="0"/>
              <a:t>oute, schedule, activity </a:t>
            </a:r>
          </a:p>
          <a:p>
            <a:endParaRPr lang="en-US" dirty="0" smtClean="0"/>
          </a:p>
          <a:p>
            <a:r>
              <a:rPr lang="en-US" dirty="0" smtClean="0"/>
              <a:t>Measured by:</a:t>
            </a:r>
          </a:p>
          <a:p>
            <a:pPr lvl="1"/>
            <a:r>
              <a:rPr lang="en-US" dirty="0" smtClean="0"/>
              <a:t>Total </a:t>
            </a:r>
            <a:r>
              <a:rPr lang="en-US" b="1" dirty="0" smtClean="0">
                <a:solidFill>
                  <a:srgbClr val="FF0000"/>
                </a:solidFill>
              </a:rPr>
              <a:t>daily</a:t>
            </a:r>
            <a:r>
              <a:rPr lang="en-US" dirty="0" smtClean="0"/>
              <a:t> travel time</a:t>
            </a:r>
          </a:p>
          <a:p>
            <a:pPr lvl="1"/>
            <a:r>
              <a:rPr lang="en-US" dirty="0" smtClean="0"/>
              <a:t>Travel </a:t>
            </a:r>
            <a:r>
              <a:rPr lang="en-US" b="1" dirty="0" smtClean="0">
                <a:solidFill>
                  <a:srgbClr val="FF0000"/>
                </a:solidFill>
              </a:rPr>
              <a:t>overhead</a:t>
            </a:r>
            <a:r>
              <a:rPr lang="en-US" dirty="0" smtClean="0"/>
              <a:t> (travel time / activity time)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2B4F-129D-4C09-9ECE-595C40747B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“</a:t>
            </a:r>
            <a:r>
              <a:rPr lang="en-US" b="1" dirty="0" smtClean="0">
                <a:solidFill>
                  <a:srgbClr val="FF0000"/>
                </a:solidFill>
              </a:rPr>
              <a:t>Learn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686800" cy="449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Level I: </a:t>
            </a:r>
            <a:r>
              <a:rPr lang="en-US" dirty="0">
                <a:solidFill>
                  <a:srgbClr val="FF0000"/>
                </a:solidFill>
              </a:rPr>
              <a:t>Personal</a:t>
            </a:r>
            <a:r>
              <a:rPr lang="en-US" dirty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route </a:t>
            </a:r>
            <a:r>
              <a:rPr lang="en-US" dirty="0" smtClean="0"/>
              <a:t>knowledge </a:t>
            </a:r>
            <a:br>
              <a:rPr lang="en-US" dirty="0" smtClean="0"/>
            </a:br>
            <a:r>
              <a:rPr lang="en-US" sz="2400" i="1" dirty="0" smtClean="0"/>
              <a:t>“my routes”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(i.e. individual’s  current trajectory)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Level II: </a:t>
            </a:r>
            <a:r>
              <a:rPr lang="en-US" dirty="0" smtClean="0">
                <a:solidFill>
                  <a:srgbClr val="FF0000"/>
                </a:solidFill>
              </a:rPr>
              <a:t>Shared</a:t>
            </a:r>
            <a:r>
              <a:rPr lang="en-US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/>
              <a:t>route </a:t>
            </a:r>
            <a:r>
              <a:rPr lang="en-US" dirty="0"/>
              <a:t>knowledge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“my friends’ routes” </a:t>
            </a:r>
          </a:p>
          <a:p>
            <a:pPr marL="0" indent="0" algn="ctr">
              <a:buNone/>
            </a:pPr>
            <a:r>
              <a:rPr lang="en-US" sz="2400" dirty="0" smtClean="0"/>
              <a:t>(i.e. overlapping  current trajectories)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algn="ctr"/>
            <a:r>
              <a:rPr lang="en-US" dirty="0" smtClean="0"/>
              <a:t>Level III: </a:t>
            </a:r>
            <a:r>
              <a:rPr lang="en-US" dirty="0" smtClean="0">
                <a:solidFill>
                  <a:srgbClr val="FF0000"/>
                </a:solidFill>
              </a:rPr>
              <a:t>Generic</a:t>
            </a:r>
            <a:r>
              <a:rPr lang="en-US" dirty="0" smtClean="0"/>
              <a:t> public knowledge </a:t>
            </a:r>
          </a:p>
          <a:p>
            <a:pPr marL="0" indent="0" algn="ctr">
              <a:buNone/>
            </a:pPr>
            <a:r>
              <a:rPr lang="en-US" sz="2400" i="1" dirty="0"/>
              <a:t>“traffic reports”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(i.e. matrix skims)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TPAC, May 17-20,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06D8-F8C9-4040-9C81-84E2E2014E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77140"/>
            <a:ext cx="87630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58428"/>
            <a:ext cx="2133600" cy="365125"/>
          </a:xfrm>
        </p:spPr>
        <p:txBody>
          <a:bodyPr/>
          <a:lstStyle/>
          <a:p>
            <a:pPr>
              <a:defRPr/>
            </a:pPr>
            <a:fld id="{DB84E773-EAF3-4E65-A0E0-15E0C21669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143000" y="3559235"/>
            <a:ext cx="7391400" cy="2438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1088" y="4190999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En</a:t>
            </a:r>
            <a:r>
              <a:rPr lang="en-US" sz="2000" i="1" dirty="0" smtClean="0"/>
              <a:t> route </a:t>
            </a:r>
            <a:r>
              <a:rPr lang="en-US" sz="2000" dirty="0" smtClean="0"/>
              <a:t>schedule consistency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CMAP, May 2015</a:t>
            </a:r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85353"/>
            <a:ext cx="5080000" cy="45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3969" y="1215092"/>
            <a:ext cx="8534400" cy="48809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1159" y="1447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Daily Plan Consistency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91359" y="5410200"/>
            <a:ext cx="739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Stress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042E-8 L -0.18003 -0.14801 C -0.22031 -0.17923 -0.24218 -0.22456 -0.24218 -0.27451 C -0.24218 -0.32956 -0.22031 -0.37327 -0.18003 -0.40449 L -3.05556E-6 -0.55504 " pathEditMode="relative" rAng="16200000" ptsTypes="FffFF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960</Words>
  <Application>Microsoft Office PowerPoint</Application>
  <PresentationFormat>On-screen Show (4:3)</PresentationFormat>
  <Paragraphs>193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 Integrated ABM-DTA Model for the Chicago Metropolitan Region Improving Level-of-Service measures</vt:lpstr>
      <vt:lpstr>Greetings from Chicago</vt:lpstr>
      <vt:lpstr>Our Planning Application Problem</vt:lpstr>
      <vt:lpstr>Mechanical Challenges</vt:lpstr>
      <vt:lpstr>Conventional LOS treatment</vt:lpstr>
      <vt:lpstr>What’s wrong with Convention?</vt:lpstr>
      <vt:lpstr>Travel “Stress”</vt:lpstr>
      <vt:lpstr>How do we “Learn”</vt:lpstr>
      <vt:lpstr>Our Approach</vt:lpstr>
      <vt:lpstr>CMAP Ingredients</vt:lpstr>
      <vt:lpstr>ABM needs to “talk” to DTA</vt:lpstr>
      <vt:lpstr>Enhanced temporal resolution</vt:lpstr>
      <vt:lpstr>Individual schedule consistency </vt:lpstr>
      <vt:lpstr>Explicit driver and passenger roles in carpools </vt:lpstr>
      <vt:lpstr>Updated destination choice sets </vt:lpstr>
      <vt:lpstr>DTA needs to “talk” to ABM</vt:lpstr>
      <vt:lpstr> Individual Value-of-Time (VOT) </vt:lpstr>
      <vt:lpstr>Individual trajectories </vt:lpstr>
      <vt:lpstr>Multimodal Tour Processor </vt:lpstr>
      <vt:lpstr>In Summary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MICROSIMULATION EXTENSION TO ACTIVITY-BASED TRAVEL MODEL</dc:title>
  <dc:creator>Vovsha, Peter</dc:creator>
  <cp:lastModifiedBy>Kermit Wies</cp:lastModifiedBy>
  <cp:revision>373</cp:revision>
  <dcterms:created xsi:type="dcterms:W3CDTF">2012-11-30T02:45:11Z</dcterms:created>
  <dcterms:modified xsi:type="dcterms:W3CDTF">2015-05-20T15:16:38Z</dcterms:modified>
</cp:coreProperties>
</file>