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7" r:id="rId2"/>
    <p:sldId id="313" r:id="rId3"/>
    <p:sldId id="261" r:id="rId4"/>
    <p:sldId id="310" r:id="rId5"/>
    <p:sldId id="309" r:id="rId6"/>
    <p:sldId id="311" r:id="rId7"/>
    <p:sldId id="312" r:id="rId8"/>
    <p:sldId id="315" r:id="rId9"/>
    <p:sldId id="314" r:id="rId10"/>
    <p:sldId id="316" r:id="rId11"/>
    <p:sldId id="317" r:id="rId12"/>
    <p:sldId id="318" r:id="rId13"/>
    <p:sldId id="319" r:id="rId14"/>
    <p:sldId id="320" r:id="rId15"/>
    <p:sldId id="321" r:id="rId16"/>
    <p:sldId id="322" r:id="rId17"/>
    <p:sldId id="327" r:id="rId18"/>
    <p:sldId id="323" r:id="rId19"/>
    <p:sldId id="325" r:id="rId20"/>
    <p:sldId id="328" r:id="rId21"/>
    <p:sldId id="329" r:id="rId22"/>
    <p:sldId id="324" r:id="rId23"/>
    <p:sldId id="330" r:id="rId24"/>
    <p:sldId id="331" r:id="rId25"/>
    <p:sldId id="333" r:id="rId26"/>
    <p:sldId id="338" r:id="rId27"/>
    <p:sldId id="332" r:id="rId28"/>
    <p:sldId id="334" r:id="rId29"/>
    <p:sldId id="335" r:id="rId30"/>
    <p:sldId id="336" r:id="rId31"/>
    <p:sldId id="308" r:id="rId32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E"/>
    <a:srgbClr val="0000A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89" autoAdjust="0"/>
    <p:restoredTop sz="68741" autoAdjust="0"/>
  </p:normalViewPr>
  <p:slideViewPr>
    <p:cSldViewPr snapToObjects="1" showGuides="1">
      <p:cViewPr varScale="1">
        <p:scale>
          <a:sx n="59" d="100"/>
          <a:sy n="59" d="100"/>
        </p:scale>
        <p:origin x="-2466" y="-90"/>
      </p:cViewPr>
      <p:guideLst>
        <p:guide orient="horz" pos="213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974"/>
    </p:cViewPr>
  </p:sorterViewPr>
  <p:notesViewPr>
    <p:cSldViewPr snapToObjects="1" showGuides="1">
      <p:cViewPr varScale="1">
        <p:scale>
          <a:sx n="78" d="100"/>
          <a:sy n="78" d="100"/>
        </p:scale>
        <p:origin x="-3108" y="-90"/>
      </p:cViewPr>
      <p:guideLst>
        <p:guide orient="horz" pos="3024"/>
        <p:guide pos="2304"/>
      </p:guideLst>
    </p:cSldViewPr>
  </p:notesViewPr>
  <p:gridSpacing cx="46816963" cy="46816963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6B44AE-5AE9-45EF-B3A4-CECC7C915106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CF8469-B4F4-404F-906E-EE7CB0FE94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029147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E665545-8A7B-4FC1-9ECB-117E37CAFC83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6DED098-F88B-4002-B5E7-286AE0DAC2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46879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9701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09967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1372110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459232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021963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222409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3033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9221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03660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887165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615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51056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1584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4288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320040" y="4321175"/>
            <a:ext cx="6675120" cy="479829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52925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2505910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85546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507448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2308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50000"/>
              </a:spcBef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5554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50618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1662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62620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939814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25178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5449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87242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1383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0452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555220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DED098-F88B-4002-B5E7-286AE0DAC2D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64554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819400"/>
            <a:ext cx="8686800" cy="1470025"/>
          </a:xfrm>
        </p:spPr>
        <p:txBody>
          <a:bodyPr anchor="b">
            <a:noAutofit/>
          </a:bodyPr>
          <a:lstStyle>
            <a:lvl1pPr>
              <a:defRPr sz="6000" b="0" cap="none" spc="0">
                <a:ln w="13970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4800600"/>
            <a:ext cx="8001000" cy="5334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24F7-60FA-4ECC-BF5A-5182ABE10618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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62399" y="4392168"/>
            <a:ext cx="1219200" cy="365125"/>
          </a:xfrm>
        </p:spPr>
        <p:txBody>
          <a:bodyPr/>
          <a:lstStyle>
            <a:lvl1pPr algn="ctr">
              <a:defRPr sz="2400">
                <a:latin typeface="+mj-lt"/>
              </a:defRPr>
            </a:lvl1pPr>
          </a:lstStyle>
          <a:p>
            <a:fld id="{AB464314-3F59-440D-93E7-D8133B9657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chemeClr val="accent1"/>
                </a:solidFill>
                <a:sym typeface="Wingdings"/>
              </a:rPr>
              <a:t></a:t>
            </a:r>
            <a:endParaRPr lang="en-US" sz="3200" spc="150" dirty="0">
              <a:solidFill>
                <a:schemeClr val="accent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24F7-60FA-4ECC-BF5A-5182ABE10618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4314-3F59-440D-93E7-D8133B9657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4591050" y="2409824"/>
            <a:ext cx="6858000" cy="2038351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5400000">
            <a:off x="4668203" y="2570797"/>
            <a:ext cx="6858000" cy="1716405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5200" y="274638"/>
            <a:ext cx="1447800" cy="5851525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199" y="274638"/>
            <a:ext cx="635317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24F7-60FA-4ECC-BF5A-5182ABE10618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0" y="6356350"/>
            <a:ext cx="762000" cy="365125"/>
          </a:xfrm>
        </p:spPr>
        <p:txBody>
          <a:bodyPr/>
          <a:lstStyle/>
          <a:p>
            <a:fld id="{AB464314-3F59-440D-93E7-D8133B9657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 rot="5400000">
            <a:off x="3681476" y="3354324"/>
            <a:ext cx="6858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739900"/>
            <a:ext cx="4191000" cy="435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739900"/>
            <a:ext cx="4191000" cy="4356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200" y="6172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981200" y="6172200"/>
            <a:ext cx="5181600" cy="3048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162800" y="6172200"/>
            <a:ext cx="1905000" cy="304800"/>
          </a:xfrm>
        </p:spPr>
        <p:txBody>
          <a:bodyPr/>
          <a:lstStyle>
            <a:lvl1pPr>
              <a:defRPr/>
            </a:lvl1pPr>
          </a:lstStyle>
          <a:p>
            <a:fld id="{757B1F9D-C67B-49FD-9AF5-FB6E4DC7FD6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5867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24F7-60FA-4ECC-BF5A-5182ABE10618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4314-3F59-440D-93E7-D8133B9657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" y="2545080"/>
            <a:ext cx="9144000" cy="3255264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-1" y="2667000"/>
            <a:ext cx="9144000" cy="2739571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-1" y="5479143"/>
            <a:ext cx="9144000" cy="235857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9" y="2819400"/>
            <a:ext cx="8686800" cy="1463040"/>
          </a:xfrm>
        </p:spPr>
        <p:txBody>
          <a:bodyPr anchor="b" anchorCtr="0">
            <a:noAutofit/>
          </a:bodyPr>
          <a:lstStyle>
            <a:lvl1pPr algn="ctr">
              <a:defRPr sz="72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499" y="4800600"/>
            <a:ext cx="8001000" cy="548640"/>
          </a:xfrm>
        </p:spPr>
        <p:txBody>
          <a:bodyPr anchor="b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24F7-60FA-4ECC-BF5A-5182ABE10618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91200" y="6356350"/>
            <a:ext cx="28956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59352" y="4389120"/>
            <a:ext cx="1216152" cy="365125"/>
          </a:xfrm>
        </p:spPr>
        <p:txBody>
          <a:bodyPr/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fld id="{AB464314-3F59-440D-93E7-D8133B9657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818888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</a:t>
            </a:r>
            <a:endParaRPr lang="en-US" sz="3200" spc="150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48584" y="4261104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spc="150" dirty="0" smtClean="0">
                <a:solidFill>
                  <a:srgbClr val="FFFFFF"/>
                </a:solidFill>
                <a:sym typeface="Wingdings"/>
              </a:rPr>
              <a:t></a:t>
            </a:r>
            <a:endParaRPr lang="en-US" sz="3200" spc="150" dirty="0">
              <a:solidFill>
                <a:srgbClr val="FFFFFF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24F7-60FA-4ECC-BF5A-5182ABE10618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4314-3F59-440D-93E7-D8133B9657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24F7-60FA-4ECC-BF5A-5182ABE10618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4314-3F59-440D-93E7-D8133B9657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24F7-60FA-4ECC-BF5A-5182ABE10618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4314-3F59-440D-93E7-D8133B9657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24F7-60FA-4ECC-BF5A-5182ABE10618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4314-3F59-440D-93E7-D8133B9657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638800" cy="94615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912" y="1719072"/>
            <a:ext cx="8247888" cy="45354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24F7-60FA-4ECC-BF5A-5182ABE10618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4314-3F59-440D-93E7-D8133B9657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74320"/>
            <a:ext cx="2743200" cy="94488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6880" y="1717040"/>
            <a:ext cx="8249920" cy="4531360"/>
          </a:xfrm>
          <a:solidFill>
            <a:schemeClr val="bg2">
              <a:lumMod val="60000"/>
              <a:lumOff val="40000"/>
            </a:schemeClr>
          </a:solidFill>
          <a:effectLst>
            <a:outerShdw blurRad="76200" dist="38100" dir="3600000" algn="ctr" rotWithShape="0">
              <a:srgbClr val="000000">
                <a:alpha val="50000"/>
              </a:srgb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C24F7-60FA-4ECC-BF5A-5182ABE10618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464314-3F59-440D-93E7-D8133B9657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172200" y="161544"/>
            <a:ext cx="2971800" cy="11521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5638800" cy="1005840"/>
          </a:xfrm>
        </p:spPr>
        <p:txBody>
          <a:bodyPr anchor="ctr">
            <a:noAutofit/>
          </a:bodyPr>
          <a:lstStyle>
            <a:lvl1pPr algn="l"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48400" y="228600"/>
            <a:ext cx="2819400" cy="1005840"/>
          </a:xfrm>
        </p:spPr>
        <p:txBody>
          <a:bodyPr anchor="ctr">
            <a:normAutofit/>
          </a:bodyPr>
          <a:lstStyle>
            <a:lvl1pPr marL="0" indent="0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144768" y="134112"/>
            <a:ext cx="76200" cy="1219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00584"/>
            <a:ext cx="9144000" cy="1453896"/>
          </a:xfrm>
          <a:prstGeom prst="rect">
            <a:avLst/>
          </a:prstGeom>
          <a:solidFill>
            <a:srgbClr val="FFFFFF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7641"/>
            <a:ext cx="9144000" cy="1154314"/>
          </a:xfrm>
          <a:prstGeom prst="rect">
            <a:avLst/>
          </a:prstGeom>
          <a:solidFill>
            <a:schemeClr val="accent2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11116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09C24F7-60FA-4ECC-BF5A-5182ABE10618}" type="datetimeFigureOut">
              <a:rPr lang="en-US" smtClean="0"/>
              <a:pPr/>
              <a:t>5/10/2015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AB464314-3F59-440D-93E7-D8133B96574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1368552"/>
            <a:ext cx="9144000" cy="149352"/>
          </a:xfrm>
          <a:prstGeom prst="rect">
            <a:avLst/>
          </a:prstGeom>
          <a:solidFill>
            <a:schemeClr val="accent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5400" b="0" kern="1200" cap="none" spc="0">
          <a:ln w="13970" cmpd="sng">
            <a:solidFill>
              <a:srgbClr val="FFFFFF"/>
            </a:solidFill>
            <a:prstDash val="solid"/>
          </a:ln>
          <a:solidFill>
            <a:srgbClr val="FFFFFF"/>
          </a:solidFill>
          <a:effectLst>
            <a:outerShdw blurRad="63500" dir="3600000" algn="tl" rotWithShape="0">
              <a:srgbClr val="000000">
                <a:alpha val="7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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Courier New" pitchFamily="49" charset="0"/>
        <a:buChar char="o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Microsoft_Office_Excel_Worksheet1.xlsx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gates@dvrpc.org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599" y="2651760"/>
            <a:ext cx="8686800" cy="2712720"/>
          </a:xfrm>
        </p:spPr>
        <p:txBody>
          <a:bodyPr/>
          <a:lstStyle/>
          <a:p>
            <a:r>
              <a:rPr lang="en-US" dirty="0" smtClean="0"/>
              <a:t>Traffic Forecasts to Support Detour Route Planning During Highway Reconstruction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499" y="5394960"/>
            <a:ext cx="8001000" cy="533400"/>
          </a:xfrm>
        </p:spPr>
        <p:txBody>
          <a:bodyPr/>
          <a:lstStyle/>
          <a:p>
            <a:r>
              <a:rPr lang="en-US" dirty="0" smtClean="0"/>
              <a:t>TRB Applications Conference – May 17, 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983480" y="6356350"/>
            <a:ext cx="3703320" cy="365125"/>
          </a:xfrm>
        </p:spPr>
        <p:txBody>
          <a:bodyPr/>
          <a:lstStyle/>
          <a:p>
            <a:r>
              <a:rPr lang="en-US" dirty="0" smtClean="0"/>
              <a:t>Delaware Valley Regional Planning Commission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3969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2014 Detours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" t="17099" r="1379" b="7811"/>
          <a:stretch/>
        </p:blipFill>
        <p:spPr bwMode="auto">
          <a:xfrm>
            <a:off x="0" y="1828800"/>
            <a:ext cx="9144000" cy="429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81400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Detours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" t="17099" r="1379" b="7811"/>
          <a:stretch/>
        </p:blipFill>
        <p:spPr bwMode="auto">
          <a:xfrm>
            <a:off x="0" y="1828823"/>
            <a:ext cx="9144000" cy="429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227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Detours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" t="17099" r="1379" b="7811"/>
          <a:stretch/>
        </p:blipFill>
        <p:spPr bwMode="auto">
          <a:xfrm>
            <a:off x="0" y="1828800"/>
            <a:ext cx="9144000" cy="429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227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2017 Detours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" t="17100" r="1379" b="7810"/>
          <a:stretch/>
        </p:blipFill>
        <p:spPr bwMode="auto">
          <a:xfrm>
            <a:off x="0" y="1828800"/>
            <a:ext cx="9144000" cy="429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227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2018 Detours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" t="17100" r="1379" b="7810"/>
          <a:stretch/>
        </p:blipFill>
        <p:spPr bwMode="auto">
          <a:xfrm>
            <a:off x="0" y="1828800"/>
            <a:ext cx="9144000" cy="429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227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2019 Detours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" t="17099" r="1379" b="7811"/>
          <a:stretch/>
        </p:blipFill>
        <p:spPr bwMode="auto">
          <a:xfrm>
            <a:off x="0" y="1828800"/>
            <a:ext cx="9144000" cy="429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6227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2020 Detours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" t="17099" r="1379" b="7811"/>
          <a:stretch/>
        </p:blipFill>
        <p:spPr bwMode="auto">
          <a:xfrm>
            <a:off x="0" y="1828800"/>
            <a:ext cx="9144000" cy="429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29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4" t="33269" r="14489" b="9700"/>
          <a:stretch/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67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 - TAZs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4" t="33270" r="14489" b="9698"/>
          <a:stretch/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40254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 - Highway Links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4" t="33269" r="14489" b="9700"/>
          <a:stretch/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357829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I-95 Reconstruction, Philadelphia, PA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43" t="4884" r="17914" b="6733"/>
          <a:stretch/>
        </p:blipFill>
        <p:spPr bwMode="auto">
          <a:xfrm>
            <a:off x="44787" y="1645920"/>
            <a:ext cx="6254053" cy="512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53" t="4753" r="20190" b="7452"/>
          <a:stretch/>
        </p:blipFill>
        <p:spPr bwMode="auto">
          <a:xfrm>
            <a:off x="6231596" y="4206241"/>
            <a:ext cx="2866684" cy="256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496" t="7353" r="21497" b="8854"/>
          <a:stretch/>
        </p:blipFill>
        <p:spPr bwMode="auto">
          <a:xfrm>
            <a:off x="6203590" y="1631481"/>
            <a:ext cx="2920622" cy="257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19916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Signalized Intersections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4" t="33269" r="14489" b="9700"/>
          <a:stretch/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1301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Study Area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04" t="33269" r="14489" b="9700"/>
          <a:stretch/>
        </p:blipFill>
        <p:spPr bwMode="auto">
          <a:xfrm>
            <a:off x="0" y="1371600"/>
            <a:ext cx="9144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8849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Forecasting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Microsimulation</a:t>
            </a:r>
          </a:p>
          <a:p>
            <a:pPr lvl="1"/>
            <a:r>
              <a:rPr lang="en-US" dirty="0" smtClean="0"/>
              <a:t>Staffing issues and other commitments</a:t>
            </a:r>
          </a:p>
          <a:p>
            <a:r>
              <a:rPr lang="en-US" dirty="0" smtClean="0"/>
              <a:t>Dynamic Traffic Assignment</a:t>
            </a:r>
          </a:p>
          <a:p>
            <a:pPr lvl="1"/>
            <a:r>
              <a:rPr lang="en-US" dirty="0" smtClean="0"/>
              <a:t>Lack of in-house DTA model and limited experience</a:t>
            </a:r>
          </a:p>
          <a:p>
            <a:pPr lvl="1"/>
            <a:r>
              <a:rPr lang="en-US" dirty="0" smtClean="0"/>
              <a:t>Consultant delivery issues</a:t>
            </a:r>
          </a:p>
          <a:p>
            <a:r>
              <a:rPr lang="en-US" dirty="0" smtClean="0"/>
              <a:t>4-Step Travel Demand Model</a:t>
            </a:r>
          </a:p>
          <a:p>
            <a:pPr lvl="1"/>
            <a:r>
              <a:rPr lang="en-US" dirty="0" smtClean="0"/>
              <a:t>Adapt existing model for non-traditional 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4131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Calibrate Regional Travel Demand Model</a:t>
            </a:r>
          </a:p>
          <a:p>
            <a:pPr lvl="1"/>
            <a:r>
              <a:rPr lang="en-US" dirty="0" smtClean="0"/>
              <a:t>Volumes on I-95, interchange ramps, parallel and intersecting roads</a:t>
            </a:r>
          </a:p>
          <a:p>
            <a:pPr lvl="2"/>
            <a:r>
              <a:rPr lang="en-US" dirty="0" smtClean="0"/>
              <a:t>Time-of-Day</a:t>
            </a:r>
          </a:p>
          <a:p>
            <a:pPr lvl="2"/>
            <a:r>
              <a:rPr lang="en-US" dirty="0" smtClean="0"/>
              <a:t>Direction</a:t>
            </a:r>
          </a:p>
          <a:p>
            <a:pPr lvl="1"/>
            <a:r>
              <a:rPr lang="en-US" dirty="0" smtClean="0"/>
              <a:t>I-95 Travel </a:t>
            </a:r>
            <a:r>
              <a:rPr lang="en-US" dirty="0"/>
              <a:t>Times</a:t>
            </a:r>
          </a:p>
          <a:p>
            <a:pPr lvl="2"/>
            <a:r>
              <a:rPr lang="en-US" dirty="0"/>
              <a:t>Time-of-Day</a:t>
            </a:r>
          </a:p>
          <a:p>
            <a:pPr lvl="2"/>
            <a:r>
              <a:rPr lang="en-US" dirty="0"/>
              <a:t>Direction</a:t>
            </a:r>
          </a:p>
          <a:p>
            <a:pPr lvl="1"/>
            <a:r>
              <a:rPr lang="en-US" dirty="0" smtClean="0"/>
              <a:t>Origins and Destinations</a:t>
            </a:r>
          </a:p>
          <a:p>
            <a:pPr lvl="2"/>
            <a:r>
              <a:rPr lang="en-US" dirty="0" smtClean="0"/>
              <a:t>Interchange to Interchange</a:t>
            </a:r>
          </a:p>
          <a:p>
            <a:pPr lvl="1"/>
            <a:r>
              <a:rPr lang="en-US" dirty="0" smtClean="0"/>
              <a:t>Transit ridership</a:t>
            </a:r>
          </a:p>
          <a:p>
            <a:pPr lvl="2"/>
            <a:r>
              <a:rPr lang="en-US" dirty="0" smtClean="0"/>
              <a:t>Subway</a:t>
            </a:r>
          </a:p>
          <a:p>
            <a:pPr lvl="2"/>
            <a:r>
              <a:rPr lang="en-US" dirty="0" smtClean="0"/>
              <a:t>Regional Rail</a:t>
            </a:r>
          </a:p>
          <a:p>
            <a:pPr lvl="2"/>
            <a:r>
              <a:rPr lang="en-US" dirty="0" smtClean="0"/>
              <a:t>Buses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407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Results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0" y="4020146"/>
            <a:ext cx="7863840" cy="2792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0081" y="1554480"/>
            <a:ext cx="3104356" cy="246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56731" y="1554480"/>
            <a:ext cx="3347189" cy="2465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4789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Sub-Network Model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Extract Sub-Network and trip tables for AM and PM peak periods</a:t>
            </a:r>
          </a:p>
          <a:p>
            <a:r>
              <a:rPr lang="en-US" dirty="0" smtClean="0"/>
              <a:t>Factor peak period demand to peak hour demand</a:t>
            </a:r>
          </a:p>
          <a:p>
            <a:r>
              <a:rPr lang="en-US" dirty="0" smtClean="0"/>
              <a:t>Insert hourly link capacities</a:t>
            </a:r>
          </a:p>
          <a:p>
            <a:r>
              <a:rPr lang="en-US" dirty="0" smtClean="0"/>
              <a:t>Calibrate Sub-Network model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7140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Sub-Network Cordon Locations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772" t="10576" r="5790" b="8435"/>
          <a:stretch/>
        </p:blipFill>
        <p:spPr bwMode="auto">
          <a:xfrm>
            <a:off x="474043" y="1508760"/>
            <a:ext cx="8258477" cy="5295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025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Sub-Network ODME</a:t>
            </a:r>
            <a:endParaRPr lang="en-US" dirty="0"/>
          </a:p>
        </p:txBody>
      </p:sp>
      <p:grpSp>
        <p:nvGrpSpPr>
          <p:cNvPr id="34" name="Group 33"/>
          <p:cNvGrpSpPr/>
          <p:nvPr/>
        </p:nvGrpSpPr>
        <p:grpSpPr>
          <a:xfrm>
            <a:off x="1841510" y="2103120"/>
            <a:ext cx="3825547" cy="3834765"/>
            <a:chOff x="1584653" y="2383155"/>
            <a:chExt cx="3825547" cy="3834765"/>
          </a:xfrm>
        </p:grpSpPr>
        <p:grpSp>
          <p:nvGrpSpPr>
            <p:cNvPr id="3" name="Group 2"/>
            <p:cNvGrpSpPr/>
            <p:nvPr/>
          </p:nvGrpSpPr>
          <p:grpSpPr>
            <a:xfrm>
              <a:off x="1584653" y="2383155"/>
              <a:ext cx="3825547" cy="2997200"/>
              <a:chOff x="1584653" y="2057400"/>
              <a:chExt cx="3825547" cy="2997200"/>
            </a:xfrm>
          </p:grpSpPr>
          <p:sp>
            <p:nvSpPr>
              <p:cNvPr id="4" name="Text Box 37"/>
              <p:cNvSpPr txBox="1">
                <a:spLocks noChangeAspect="1" noChangeArrowheads="1"/>
              </p:cNvSpPr>
              <p:nvPr/>
            </p:nvSpPr>
            <p:spPr bwMode="auto">
              <a:xfrm>
                <a:off x="3124200" y="2057400"/>
                <a:ext cx="2286000" cy="482600"/>
              </a:xfrm>
              <a:prstGeom prst="rect">
                <a:avLst/>
              </a:prstGeom>
              <a:solidFill>
                <a:srgbClr val="07FFBE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no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dirty="0" smtClean="0">
                    <a:solidFill>
                      <a:srgbClr val="FF33CC"/>
                    </a:solidFill>
                    <a:latin typeface="Arial Narrow" pitchFamily="34" charset="0"/>
                  </a:rPr>
                  <a:t>Cordons</a:t>
                </a:r>
                <a:endParaRPr lang="en-US" dirty="0">
                  <a:solidFill>
                    <a:srgbClr val="FF33CC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5" name="Text Box 38"/>
              <p:cNvSpPr txBox="1">
                <a:spLocks noChangeArrowheads="1"/>
              </p:cNvSpPr>
              <p:nvPr/>
            </p:nvSpPr>
            <p:spPr bwMode="auto">
              <a:xfrm>
                <a:off x="3124200" y="2895600"/>
                <a:ext cx="2286000" cy="457200"/>
              </a:xfrm>
              <a:prstGeom prst="rect">
                <a:avLst/>
              </a:prstGeom>
              <a:solidFill>
                <a:srgbClr val="07FFBE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algn="ctr">
                  <a:spcBef>
                    <a:spcPct val="50000"/>
                  </a:spcBef>
                </a:pPr>
                <a:r>
                  <a:rPr lang="en-US" dirty="0" smtClean="0">
                    <a:solidFill>
                      <a:srgbClr val="FF33CC"/>
                    </a:solidFill>
                    <a:latin typeface="Arial Narrow" pitchFamily="34" charset="0"/>
                  </a:rPr>
                  <a:t>Traffic Analysis Zones</a:t>
                </a:r>
                <a:endParaRPr lang="en-US" dirty="0">
                  <a:solidFill>
                    <a:srgbClr val="FF33CC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6" name="Text Box 39"/>
              <p:cNvSpPr txBox="1">
                <a:spLocks noChangeArrowheads="1"/>
              </p:cNvSpPr>
              <p:nvPr/>
            </p:nvSpPr>
            <p:spPr bwMode="auto">
              <a:xfrm>
                <a:off x="3124200" y="3733800"/>
                <a:ext cx="2286000" cy="482600"/>
              </a:xfrm>
              <a:prstGeom prst="rect">
                <a:avLst/>
              </a:prstGeom>
              <a:solidFill>
                <a:srgbClr val="07FFBE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no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dirty="0" smtClean="0">
                    <a:solidFill>
                      <a:srgbClr val="FF33CC"/>
                    </a:solidFill>
                    <a:latin typeface="Arial Narrow" pitchFamily="34" charset="0"/>
                  </a:rPr>
                  <a:t>Highway Links</a:t>
                </a:r>
                <a:endParaRPr lang="en-US" dirty="0">
                  <a:solidFill>
                    <a:srgbClr val="FF33CC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7" name="Line 43"/>
              <p:cNvSpPr>
                <a:spLocks noChangeShapeType="1"/>
              </p:cNvSpPr>
              <p:nvPr/>
            </p:nvSpPr>
            <p:spPr bwMode="auto">
              <a:xfrm flipH="1">
                <a:off x="2209800" y="4977765"/>
                <a:ext cx="91440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" name="Line 44"/>
              <p:cNvSpPr>
                <a:spLocks noChangeShapeType="1"/>
              </p:cNvSpPr>
              <p:nvPr/>
            </p:nvSpPr>
            <p:spPr bwMode="auto">
              <a:xfrm flipV="1">
                <a:off x="2209800" y="3124199"/>
                <a:ext cx="0" cy="1853565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Line 45"/>
              <p:cNvSpPr>
                <a:spLocks noChangeShapeType="1"/>
              </p:cNvSpPr>
              <p:nvPr/>
            </p:nvSpPr>
            <p:spPr bwMode="auto">
              <a:xfrm>
                <a:off x="2209800" y="3124200"/>
                <a:ext cx="914400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Line 46"/>
              <p:cNvSpPr>
                <a:spLocks noChangeShapeType="1"/>
              </p:cNvSpPr>
              <p:nvPr/>
            </p:nvSpPr>
            <p:spPr bwMode="auto">
              <a:xfrm>
                <a:off x="4267200" y="2540000"/>
                <a:ext cx="0" cy="3556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" name="Line 47"/>
              <p:cNvSpPr>
                <a:spLocks noChangeShapeType="1"/>
              </p:cNvSpPr>
              <p:nvPr/>
            </p:nvSpPr>
            <p:spPr bwMode="auto">
              <a:xfrm>
                <a:off x="4267200" y="3352800"/>
                <a:ext cx="0" cy="3810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Text Box 49"/>
              <p:cNvSpPr txBox="1">
                <a:spLocks noChangeArrowheads="1"/>
              </p:cNvSpPr>
              <p:nvPr/>
            </p:nvSpPr>
            <p:spPr bwMode="auto">
              <a:xfrm>
                <a:off x="3124200" y="4572000"/>
                <a:ext cx="2286000" cy="482600"/>
              </a:xfrm>
              <a:prstGeom prst="rect">
                <a:avLst/>
              </a:prstGeom>
              <a:solidFill>
                <a:srgbClr val="07FFBE"/>
              </a:solidFill>
              <a:ln w="25400">
                <a:solidFill>
                  <a:srgbClr val="FF99CC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no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dirty="0" smtClean="0">
                    <a:solidFill>
                      <a:srgbClr val="FF33CC"/>
                    </a:solidFill>
                    <a:latin typeface="Arial Narrow" pitchFamily="34" charset="0"/>
                  </a:rPr>
                  <a:t>Turning Movements</a:t>
                </a:r>
                <a:endParaRPr lang="en-US" dirty="0">
                  <a:solidFill>
                    <a:srgbClr val="FF33CC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3" name="Line 50"/>
              <p:cNvSpPr>
                <a:spLocks noChangeShapeType="1"/>
              </p:cNvSpPr>
              <p:nvPr/>
            </p:nvSpPr>
            <p:spPr bwMode="auto">
              <a:xfrm>
                <a:off x="4267200" y="4216400"/>
                <a:ext cx="0" cy="35560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" name="Text Box 51"/>
              <p:cNvSpPr txBox="1">
                <a:spLocks noChangeArrowheads="1"/>
              </p:cNvSpPr>
              <p:nvPr/>
            </p:nvSpPr>
            <p:spPr bwMode="auto">
              <a:xfrm rot="16200000">
                <a:off x="1337149" y="3667453"/>
                <a:ext cx="1018227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Arial Narrow" pitchFamily="34" charset="0"/>
                  </a:rPr>
                  <a:t>Iterate</a:t>
                </a:r>
                <a:endParaRPr lang="en-US" sz="2800" dirty="0">
                  <a:solidFill>
                    <a:srgbClr val="FF0000"/>
                  </a:solidFill>
                  <a:latin typeface="Arial Narrow" pitchFamily="34" charset="0"/>
                </a:endParaRPr>
              </a:p>
            </p:txBody>
          </p:sp>
        </p:grpSp>
        <p:sp>
          <p:nvSpPr>
            <p:cNvPr id="25" name="Line 43"/>
            <p:cNvSpPr>
              <a:spLocks noChangeShapeType="1"/>
            </p:cNvSpPr>
            <p:nvPr/>
          </p:nvSpPr>
          <p:spPr bwMode="auto">
            <a:xfrm flipH="1">
              <a:off x="2331720" y="5212080"/>
              <a:ext cx="777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43"/>
            <p:cNvSpPr>
              <a:spLocks noChangeShapeType="1"/>
            </p:cNvSpPr>
            <p:nvPr/>
          </p:nvSpPr>
          <p:spPr bwMode="auto">
            <a:xfrm flipH="1">
              <a:off x="2514600" y="5120640"/>
              <a:ext cx="59436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auto">
            <a:xfrm flipH="1">
              <a:off x="2331720" y="4251960"/>
              <a:ext cx="777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/>
              <a:tailEnd type="none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44"/>
            <p:cNvSpPr>
              <a:spLocks noChangeShapeType="1"/>
            </p:cNvSpPr>
            <p:nvPr/>
          </p:nvSpPr>
          <p:spPr bwMode="auto">
            <a:xfrm flipV="1">
              <a:off x="2331720" y="4254816"/>
              <a:ext cx="0" cy="95726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43"/>
            <p:cNvSpPr>
              <a:spLocks noChangeShapeType="1"/>
            </p:cNvSpPr>
            <p:nvPr/>
          </p:nvSpPr>
          <p:spPr bwMode="auto">
            <a:xfrm flipH="1">
              <a:off x="2514600" y="4983480"/>
              <a:ext cx="59436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triangle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44"/>
            <p:cNvSpPr>
              <a:spLocks noChangeShapeType="1"/>
            </p:cNvSpPr>
            <p:nvPr/>
          </p:nvSpPr>
          <p:spPr bwMode="auto">
            <a:xfrm flipV="1">
              <a:off x="2514600" y="4983479"/>
              <a:ext cx="0" cy="13716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 Box 49"/>
            <p:cNvSpPr txBox="1">
              <a:spLocks noChangeArrowheads="1"/>
            </p:cNvSpPr>
            <p:nvPr/>
          </p:nvSpPr>
          <p:spPr bwMode="auto">
            <a:xfrm>
              <a:off x="3108960" y="5735320"/>
              <a:ext cx="2286000" cy="482600"/>
            </a:xfrm>
            <a:prstGeom prst="rect">
              <a:avLst/>
            </a:prstGeom>
            <a:solidFill>
              <a:srgbClr val="07FFBE"/>
            </a:solidFill>
            <a:ln w="25400">
              <a:solidFill>
                <a:srgbClr val="FF99CC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dirty="0" smtClean="0">
                  <a:solidFill>
                    <a:srgbClr val="FF33CC"/>
                  </a:solidFill>
                  <a:latin typeface="Arial Narrow" pitchFamily="34" charset="0"/>
                </a:rPr>
                <a:t>Final Assignment</a:t>
              </a:r>
              <a:endParaRPr lang="en-US" dirty="0">
                <a:solidFill>
                  <a:srgbClr val="FF33CC"/>
                </a:solidFill>
                <a:latin typeface="Arial Narrow" pitchFamily="34" charset="0"/>
              </a:endParaRPr>
            </a:p>
          </p:txBody>
        </p:sp>
        <p:sp>
          <p:nvSpPr>
            <p:cNvPr id="33" name="Line 50"/>
            <p:cNvSpPr>
              <a:spLocks noChangeShapeType="1"/>
            </p:cNvSpPr>
            <p:nvPr/>
          </p:nvSpPr>
          <p:spPr bwMode="auto">
            <a:xfrm>
              <a:off x="4251960" y="5379720"/>
              <a:ext cx="0" cy="355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xmlns="" val="3451578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Sub-Network Calibration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Balance base-year volumes</a:t>
            </a:r>
          </a:p>
          <a:p>
            <a:r>
              <a:rPr lang="en-US" dirty="0" smtClean="0"/>
              <a:t>Use turn capacities and/or turn penalties</a:t>
            </a:r>
          </a:p>
          <a:p>
            <a:r>
              <a:rPr lang="en-US" dirty="0" smtClean="0"/>
              <a:t>Adjust link free-flow speeds</a:t>
            </a:r>
          </a:p>
          <a:p>
            <a:r>
              <a:rPr lang="en-US" dirty="0" smtClean="0"/>
              <a:t>Iterate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79227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Turning Movement Calibration Results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" y="1554480"/>
            <a:ext cx="6430328" cy="4627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31206927"/>
              </p:ext>
            </p:extLst>
          </p:nvPr>
        </p:nvGraphicFramePr>
        <p:xfrm>
          <a:off x="3880000" y="4251960"/>
          <a:ext cx="5034108" cy="2011680"/>
        </p:xfrm>
        <a:graphic>
          <a:graphicData uri="http://schemas.openxmlformats.org/presentationml/2006/ole">
            <p:oleObj spid="_x0000_s2069" name="Worksheet" r:id="rId5" imgW="4886412" imgH="1952676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398266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Delaware Valley Regional Planning Commission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600" y="1739900"/>
            <a:ext cx="4191000" cy="2512060"/>
          </a:xfrm>
        </p:spPr>
        <p:txBody>
          <a:bodyPr/>
          <a:lstStyle/>
          <a:p>
            <a:r>
              <a:rPr lang="en-US" sz="2200" dirty="0"/>
              <a:t>Metropolitan Planning </a:t>
            </a:r>
            <a:r>
              <a:rPr lang="en-US" sz="2200" dirty="0" smtClean="0"/>
              <a:t>Organization (MPO) </a:t>
            </a:r>
            <a:r>
              <a:rPr lang="en-US" sz="2200" dirty="0"/>
              <a:t>for the greater Philadelphia region</a:t>
            </a:r>
          </a:p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119"/>
          <a:stretch/>
        </p:blipFill>
        <p:spPr>
          <a:xfrm>
            <a:off x="5074920" y="1508760"/>
            <a:ext cx="4038599" cy="2992166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7156" b="21851"/>
          <a:stretch>
            <a:fillRect/>
          </a:stretch>
        </p:blipFill>
        <p:spPr bwMode="auto">
          <a:xfrm>
            <a:off x="0" y="4495800"/>
            <a:ext cx="91440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126" y="4617720"/>
            <a:ext cx="1828800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75419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Detour Route Forecasts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Apply growth factor to base year trip table to represent future year</a:t>
            </a:r>
          </a:p>
          <a:p>
            <a:r>
              <a:rPr lang="en-US" dirty="0" smtClean="0"/>
              <a:t>Remove links that will be closed to traffic; reduce freeway lanes if needed</a:t>
            </a:r>
          </a:p>
          <a:p>
            <a:r>
              <a:rPr lang="en-US" dirty="0" smtClean="0"/>
              <a:t>Code designated detour route</a:t>
            </a:r>
          </a:p>
          <a:p>
            <a:pPr lvl="1"/>
            <a:r>
              <a:rPr lang="en-US" dirty="0" smtClean="0"/>
              <a:t>Increase free flow speed by 2.0 mph</a:t>
            </a:r>
          </a:p>
          <a:p>
            <a:r>
              <a:rPr lang="en-US" dirty="0" smtClean="0"/>
              <a:t>Re-assign trip table to new network</a:t>
            </a:r>
          </a:p>
          <a:p>
            <a:r>
              <a:rPr lang="en-US" dirty="0" smtClean="0"/>
              <a:t>Apply change in individual turning movement volumes to base year traffic count</a:t>
            </a:r>
          </a:p>
          <a:p>
            <a:r>
              <a:rPr lang="en-US" dirty="0" smtClean="0"/>
              <a:t>Re-balance volumes between intersections, as needed</a:t>
            </a:r>
          </a:p>
          <a:p>
            <a:r>
              <a:rPr lang="en-US" dirty="0" smtClean="0"/>
              <a:t>QA/QC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69048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05840" y="1920240"/>
            <a:ext cx="5715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Matthew Gates</a:t>
            </a:r>
          </a:p>
          <a:p>
            <a:r>
              <a:rPr lang="en-US" dirty="0" smtClean="0"/>
              <a:t>Manager, Office of Modeling and Analysis</a:t>
            </a:r>
          </a:p>
          <a:p>
            <a:r>
              <a:rPr lang="en-US" dirty="0" smtClean="0"/>
              <a:t>Delaware Valley Regional Planning Commission</a:t>
            </a:r>
          </a:p>
          <a:p>
            <a:endParaRPr lang="en-US" dirty="0"/>
          </a:p>
          <a:p>
            <a:r>
              <a:rPr lang="en-US" dirty="0" smtClean="0">
                <a:hlinkClick r:id="rId3"/>
              </a:rPr>
              <a:t>mgates@dvrpc.org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(215) 238-2911</a:t>
            </a:r>
          </a:p>
        </p:txBody>
      </p:sp>
    </p:spTree>
    <p:extLst>
      <p:ext uri="{BB962C8B-B14F-4D97-AF65-F5344CB8AC3E}">
        <p14:creationId xmlns:p14="http://schemas.microsoft.com/office/powerpoint/2010/main" xmlns="" val="344527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781" t="30237" r="12701" b="7929"/>
          <a:stretch/>
        </p:blipFill>
        <p:spPr bwMode="auto">
          <a:xfrm>
            <a:off x="137161" y="1508760"/>
            <a:ext cx="8778239" cy="5291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58945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53" t="24683" r="11597" b="6086"/>
          <a:stretch/>
        </p:blipFill>
        <p:spPr bwMode="auto">
          <a:xfrm>
            <a:off x="91440" y="1554480"/>
            <a:ext cx="8961120" cy="5281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5992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Location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74" t="29366" r="31336" b="12328"/>
          <a:stretch/>
        </p:blipFill>
        <p:spPr bwMode="auto">
          <a:xfrm>
            <a:off x="137160" y="1508760"/>
            <a:ext cx="8961120" cy="527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068775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Interstate 95 Corridor</a:t>
            </a:r>
            <a:endParaRPr lang="en-US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61" t="12540" b="2592"/>
          <a:stretch/>
        </p:blipFill>
        <p:spPr bwMode="auto">
          <a:xfrm>
            <a:off x="274320" y="1420702"/>
            <a:ext cx="8549640" cy="5383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6360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Interstate 95 Corridor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74" t="6734" r="965" b="6964"/>
          <a:stretch/>
        </p:blipFill>
        <p:spPr bwMode="auto">
          <a:xfrm>
            <a:off x="228600" y="1417320"/>
            <a:ext cx="8366760" cy="5375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80774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Interstate 95 Corridor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600" t="6435" r="5015" b="7910"/>
          <a:stretch/>
        </p:blipFill>
        <p:spPr bwMode="auto">
          <a:xfrm>
            <a:off x="548640" y="1432134"/>
            <a:ext cx="8046720" cy="5411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736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catur">
  <a:themeElements>
    <a:clrScheme name="Decatur">
      <a:dk1>
        <a:sysClr val="windowText" lastClr="000000"/>
      </a:dk1>
      <a:lt1>
        <a:sysClr val="window" lastClr="FFFFFF"/>
      </a:lt1>
      <a:dk2>
        <a:srgbClr val="55554A"/>
      </a:dk2>
      <a:lt2>
        <a:srgbClr val="D7DAE1"/>
      </a:lt2>
      <a:accent1>
        <a:srgbClr val="F4680B"/>
      </a:accent1>
      <a:accent2>
        <a:srgbClr val="ABB19F"/>
      </a:accent2>
      <a:accent3>
        <a:srgbClr val="948774"/>
      </a:accent3>
      <a:accent4>
        <a:srgbClr val="7EB8E7"/>
      </a:accent4>
      <a:accent5>
        <a:srgbClr val="E3B651"/>
      </a:accent5>
      <a:accent6>
        <a:srgbClr val="96756C"/>
      </a:accent6>
      <a:hlink>
        <a:srgbClr val="66AACD"/>
      </a:hlink>
      <a:folHlink>
        <a:srgbClr val="809DB3"/>
      </a:folHlink>
    </a:clrScheme>
    <a:fontScheme name="Decatur">
      <a:majorFont>
        <a:latin typeface="Bodoni MT Condensed"/>
        <a:ea typeface=""/>
        <a:cs typeface=""/>
        <a:font script="Grek" typeface="Times New Roman"/>
        <a:font script="Cyrl" typeface="Times New Roman"/>
        <a:font script="Jpan" typeface="HG明朝E"/>
        <a:font script="Hang" typeface="HY목각파임B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catur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  <a:satMod val="110000"/>
              </a:schemeClr>
            </a:gs>
            <a:gs pos="47500">
              <a:schemeClr val="phClr">
                <a:tint val="53000"/>
                <a:satMod val="120000"/>
              </a:schemeClr>
            </a:gs>
            <a:gs pos="58500">
              <a:schemeClr val="phClr">
                <a:tint val="53000"/>
                <a:satMod val="120000"/>
              </a:schemeClr>
            </a:gs>
            <a:gs pos="100000">
              <a:schemeClr val="phClr">
                <a:tint val="90000"/>
                <a:satMod val="110000"/>
              </a:schemeClr>
            </a:gs>
          </a:gsLst>
          <a:lin ang="3600000" scaled="1"/>
        </a:gradFill>
        <a:gradFill rotWithShape="1">
          <a:gsLst>
            <a:gs pos="0">
              <a:schemeClr val="phClr">
                <a:shade val="54000"/>
                <a:satMod val="105000"/>
              </a:schemeClr>
            </a:gs>
            <a:gs pos="47500">
              <a:schemeClr val="phClr">
                <a:shade val="88000"/>
                <a:satMod val="105000"/>
              </a:schemeClr>
            </a:gs>
            <a:gs pos="58500">
              <a:schemeClr val="phClr">
                <a:shade val="88000"/>
                <a:satMod val="105000"/>
              </a:schemeClr>
            </a:gs>
            <a:gs pos="100000">
              <a:schemeClr val="phClr">
                <a:shade val="54000"/>
                <a:satMod val="105000"/>
              </a:schemeClr>
            </a:gs>
          </a:gsLst>
          <a:lin ang="36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82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3600000" algn="r" rotWithShape="0">
              <a:srgbClr val="000000">
                <a:alpha val="30000"/>
              </a:srgbClr>
            </a:outerShdw>
          </a:effectLst>
        </a:effectStyle>
        <a:effectStyle>
          <a:effectLst>
            <a:outerShdw blurRad="63500" dist="25400" dir="3600000" algn="r" rotWithShape="0">
              <a:srgbClr val="000000">
                <a:alpha val="36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prstMaterial="flat">
            <a:bevelT w="38100" h="50800" prst="softRound"/>
          </a:sp3d>
        </a:effectStyle>
        <a:effectStyle>
          <a:effectLst>
            <a:outerShdw blurRad="76200" dist="38100" dir="3600000" algn="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harsh" dir="tl">
              <a:rot lat="0" lon="0" rev="9000000"/>
            </a:lightRig>
          </a:scene3d>
          <a:sp3d contourW="44450" prstMaterial="flat">
            <a:bevelT w="38100" h="50800" prst="softRound"/>
            <a:contourClr>
              <a:schemeClr val="phClr">
                <a:tint val="5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52000"/>
                <a:satMod val="105000"/>
              </a:schemeClr>
            </a:gs>
            <a:gs pos="47500">
              <a:schemeClr val="phClr">
                <a:tint val="90000"/>
                <a:shade val="89000"/>
                <a:satMod val="105000"/>
              </a:schemeClr>
            </a:gs>
            <a:gs pos="58500">
              <a:schemeClr val="phClr">
                <a:tint val="85000"/>
                <a:shade val="89000"/>
                <a:satMod val="105000"/>
              </a:schemeClr>
            </a:gs>
            <a:gs pos="100000">
              <a:schemeClr val="phClr">
                <a:tint val="100000"/>
                <a:shade val="52000"/>
                <a:satMod val="105000"/>
              </a:schemeClr>
            </a:gs>
          </a:gsLst>
          <a:lin ang="36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5000"/>
                <a:satMod val="120000"/>
              </a:schemeClr>
            </a:duotone>
          </a:blip>
          <a:tile tx="0" ty="0" sx="52000" sy="5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TC101790490[[fn=Decatur]]</Template>
  <TotalTime>2456</TotalTime>
  <Words>339</Words>
  <Application>Microsoft Office PowerPoint</Application>
  <PresentationFormat>On-screen Show (4:3)</PresentationFormat>
  <Paragraphs>114</Paragraphs>
  <Slides>31</Slides>
  <Notes>31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Decatur</vt:lpstr>
      <vt:lpstr>Worksheet</vt:lpstr>
      <vt:lpstr>Traffic Forecasts to Support Detour Route Planning During Highway Reconstruction</vt:lpstr>
      <vt:lpstr>I-95 Reconstruction, Philadelphia, PA</vt:lpstr>
      <vt:lpstr>Delaware Valley Regional Planning Commission</vt:lpstr>
      <vt:lpstr>Location</vt:lpstr>
      <vt:lpstr>Location</vt:lpstr>
      <vt:lpstr>Location</vt:lpstr>
      <vt:lpstr>Interstate 95 Corridor</vt:lpstr>
      <vt:lpstr>Interstate 95 Corridor</vt:lpstr>
      <vt:lpstr>Interstate 95 Corridor</vt:lpstr>
      <vt:lpstr>2014 Detours</vt:lpstr>
      <vt:lpstr>2015 Detours</vt:lpstr>
      <vt:lpstr>2016 Detours</vt:lpstr>
      <vt:lpstr>2017 Detours</vt:lpstr>
      <vt:lpstr>2018 Detours</vt:lpstr>
      <vt:lpstr>2019 Detours</vt:lpstr>
      <vt:lpstr>2020 Detours</vt:lpstr>
      <vt:lpstr>Study Area</vt:lpstr>
      <vt:lpstr>Study Area - TAZs</vt:lpstr>
      <vt:lpstr>Study Area - Highway Links</vt:lpstr>
      <vt:lpstr>Signalized Intersections</vt:lpstr>
      <vt:lpstr>Study Area</vt:lpstr>
      <vt:lpstr>Forecasting Options</vt:lpstr>
      <vt:lpstr>Regional Model</vt:lpstr>
      <vt:lpstr>Calibration Results</vt:lpstr>
      <vt:lpstr>Sub-Network Model </vt:lpstr>
      <vt:lpstr>Sub-Network Cordon Locations</vt:lpstr>
      <vt:lpstr>Sub-Network ODME</vt:lpstr>
      <vt:lpstr>Sub-Network Calibration</vt:lpstr>
      <vt:lpstr>Turning Movement Calibration Results</vt:lpstr>
      <vt:lpstr>Detour Route Forecasts</vt:lpstr>
      <vt:lpstr>Questions?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Data, Data, Data</dc:title>
  <dc:creator>Gates, Matt</dc:creator>
  <cp:lastModifiedBy>Tom Walker</cp:lastModifiedBy>
  <cp:revision>127</cp:revision>
  <cp:lastPrinted>2015-04-27T19:45:15Z</cp:lastPrinted>
  <dcterms:created xsi:type="dcterms:W3CDTF">2014-10-21T19:37:16Z</dcterms:created>
  <dcterms:modified xsi:type="dcterms:W3CDTF">2015-05-10T19:23:40Z</dcterms:modified>
</cp:coreProperties>
</file>