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78" r:id="rId5"/>
    <p:sldId id="279" r:id="rId6"/>
    <p:sldId id="280" r:id="rId7"/>
    <p:sldId id="281" r:id="rId8"/>
    <p:sldId id="265" r:id="rId9"/>
    <p:sldId id="286" r:id="rId10"/>
    <p:sldId id="282" r:id="rId11"/>
    <p:sldId id="283" r:id="rId12"/>
    <p:sldId id="269" r:id="rId13"/>
    <p:sldId id="284" r:id="rId14"/>
    <p:sldId id="276" r:id="rId15"/>
    <p:sldId id="263" r:id="rId16"/>
    <p:sldId id="264" r:id="rId17"/>
    <p:sldId id="266" r:id="rId18"/>
    <p:sldId id="268" r:id="rId19"/>
    <p:sldId id="271" r:id="rId20"/>
    <p:sldId id="261" r:id="rId21"/>
    <p:sldId id="285" r:id="rId22"/>
    <p:sldId id="287" r:id="rId23"/>
    <p:sldId id="288" r:id="rId24"/>
    <p:sldId id="289" r:id="rId25"/>
    <p:sldId id="277" r:id="rId26"/>
    <p:sldId id="270" r:id="rId27"/>
    <p:sldId id="290" r:id="rId28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8506" autoAdjust="0"/>
  </p:normalViewPr>
  <p:slideViewPr>
    <p:cSldViewPr snapToObjects="1">
      <p:cViewPr>
        <p:scale>
          <a:sx n="80" d="100"/>
          <a:sy n="80" d="100"/>
        </p:scale>
        <p:origin x="-251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3D460F-68D7-4F84-A9C6-5B7985AB6C0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607953-80BA-4406-B56A-D7CCEA3516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02297C-98CA-4DEF-8444-02744A324F2B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473D1E-E628-4985-95AB-7D465DDD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12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Explain the target</a:t>
            </a:r>
          </a:p>
          <a:p>
            <a:r>
              <a:rPr lang="en-US" sz="2400" dirty="0" smtClean="0"/>
              <a:t>-Tailpipe emission</a:t>
            </a:r>
          </a:p>
          <a:p>
            <a:r>
              <a:rPr lang="en-US" sz="2400" dirty="0" smtClean="0"/>
              <a:t>-Target is a reduction beyond expected</a:t>
            </a:r>
            <a:r>
              <a:rPr lang="en-US" sz="2400" baseline="0" dirty="0" smtClean="0"/>
              <a:t> fleet and tech advances</a:t>
            </a:r>
          </a:p>
          <a:p>
            <a:r>
              <a:rPr lang="en-US" sz="2400" baseline="0" dirty="0" smtClean="0"/>
              <a:t>-Portland planning/adoption</a:t>
            </a:r>
          </a:p>
          <a:p>
            <a:r>
              <a:rPr lang="en-US" sz="2400" baseline="0" dirty="0" smtClean="0"/>
              <a:t>-LCOG planning</a:t>
            </a:r>
          </a:p>
          <a:p>
            <a:r>
              <a:rPr lang="en-US" sz="2400" baseline="0" dirty="0" smtClean="0"/>
              <a:t>-</a:t>
            </a:r>
            <a:r>
              <a:rPr lang="en-US" sz="2400" baseline="0" dirty="0" err="1" smtClean="0"/>
              <a:t>Corvaillis</a:t>
            </a:r>
            <a:r>
              <a:rPr lang="en-US" sz="2400" baseline="0" dirty="0" smtClean="0"/>
              <a:t> voluntary planning</a:t>
            </a:r>
          </a:p>
          <a:p>
            <a:r>
              <a:rPr lang="en-US" sz="2400" baseline="0" dirty="0" smtClean="0"/>
              <a:t>-Statewide effort to assist in framing/tool </a:t>
            </a:r>
            <a:r>
              <a:rPr lang="en-US" sz="2400" baseline="0" dirty="0" smtClean="0"/>
              <a:t>development but was also required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decision led to OGWC </a:t>
            </a:r>
          </a:p>
          <a:p>
            <a:pPr marL="0" algn="l" defTabSz="914400" rtl="0" eaLnBrk="1" latinLnBrk="0" hangingPunct="1"/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Statewide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-&gt; Metropolitan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rebrand as RPSM Regional Strategic Planning Model</a:t>
            </a:r>
          </a:p>
          <a:p>
            <a:r>
              <a:rPr lang="en-US" sz="2400" dirty="0" smtClean="0"/>
              <a:t>Adapted by FHWA (EERPAT model)</a:t>
            </a:r>
          </a:p>
          <a:p>
            <a:r>
              <a:rPr lang="en-US" sz="2400" dirty="0" smtClean="0"/>
              <a:t>Adapted by SHRP2 C16 (</a:t>
            </a:r>
            <a:r>
              <a:rPr lang="en-US" sz="2400" dirty="0" err="1" smtClean="0"/>
              <a:t>SmartGAP</a:t>
            </a:r>
            <a:r>
              <a:rPr lang="en-US" sz="2400" dirty="0" smtClean="0"/>
              <a:t> tool)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-Statewide came first to assist in framing, build support, and refine tools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-Laid the groundwork for local planning efforts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-Was required by HB 2001, includes all modes of transportation –freight –aviation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-Finally provided a vision for subsequent planning efforts</a:t>
            </a:r>
          </a:p>
          <a:p>
            <a:pPr defTabSz="96661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talk about the tools we have for GHG reduction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-VMT tax, gas tax, pay as you drive insurance, carbon tax, parking costs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-Marketing and incentives, TDM programs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-Incident management, and limiting lane miles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Eugene </a:t>
            </a: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Spingfield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MPO has just recently arrived at a preferred scenario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process has been similar to that of other MPOs in the state 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LCOG is currently working on a report to the legislature letting them know we can meet the target but will need more funding to do so</a:t>
            </a:r>
          </a:p>
          <a:p>
            <a:pPr marL="0" algn="l" defTabSz="914400" rtl="0" eaLnBrk="1" latinLnBrk="0" hangingPunct="1"/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Corvallis area MPO engaged in a voluntary planning effort to help frame future policies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existing policies alone only resulted in a 2% reduction, while combined with SWS they got as far as 18.5%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conducted further testing to determine paths that would meet their target for GHG reduction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Adopted Plans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More Ambitious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Most Ambitious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level one is akin to a No Build Scenario, resting on our laurels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is comparable to our Planning Vision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3 was more ambitious than previous planning efforts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combination leaves you with 144 scenarios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 sensitivity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some refinement 3 strategic scenarios were developed to inform the preferred scenario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Levels -&gt; red shows where we arrived at the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Results!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Preferred is a bit more ambitious than existing planning</a:t>
            </a:r>
          </a:p>
          <a:p>
            <a:pPr marL="0" algn="l" defTabSz="914400" rtl="0" eaLnBrk="1" latinLnBrk="0" hangingPunct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makers decided transit investment, system management should be a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OHA did an extensive HIA for this project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inputs for some of their analysis came from </a:t>
            </a: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ITHIM models, primary drivers physical activity/reduced pollution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beyond GHG reduction included – Use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OHA did an extensive HIA for this project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inputs for some of their analysis came from </a:t>
            </a: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ITHIM models, primary drivers physical activity/reduced pollution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beyond GHG reduction included – Use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OHA did an extensive HIA for this project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inputs for some of their analysis came from </a:t>
            </a: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ITHIM models, primary drivers physical activity/reduced pollution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beyond GHG reduction included – Use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OHA did an extensive HIA for this project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inputs for some of their analysis came from </a:t>
            </a: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GreenSTEP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ITHIM models, primary drivers physical activity/reduced pollution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beyond GHG reduction included – Use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079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Oregon is a state on the west coast</a:t>
            </a:r>
          </a:p>
          <a:p>
            <a:r>
              <a:rPr lang="en-US" sz="2400" dirty="0" smtClean="0"/>
              <a:t>Cycling is very popular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didn’t ride my bike here, I flew, but I did figure out that cycling would have produced only 1/15th of the GHG of flying.</a:t>
            </a:r>
          </a:p>
          <a:p>
            <a:pPr defTabSz="96661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I had biked it still would have been easier than some of the older transportation modes.</a:t>
            </a:r>
          </a:p>
          <a:p>
            <a:pPr defTabSz="96661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very old modes…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Barring changes we would expect from the end of the last ice age, it’s come to our attention that we have another issue we need to address</a:t>
            </a:r>
          </a:p>
          <a:p>
            <a:pPr defTabSz="96661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action defined the goal as 75% below 1990 levels by 2050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 bill provided funding for planning efforts and refined the scope to light duty vehicles with a 2035 horizon year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Specific targets were developed 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 Deadline was set for Portland Metro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3D1E-E628-4985-95AB-7D465DDD6E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 half the population of Oregon resides in the Portland Metro Area</a:t>
            </a:r>
          </a:p>
          <a:p>
            <a:pPr marL="0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Roughly 80% of the state’s population is along the I-5 corridor</a:t>
            </a:r>
          </a:p>
          <a:p>
            <a:pPr defTabSz="96661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CDBB-8674-441A-940F-0693899C83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3344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" y="9144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2362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" y="3886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400800" y="0"/>
            <a:ext cx="457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447800"/>
            <a:ext cx="9372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0275"/>
            <a:ext cx="9372600" cy="847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4763"/>
            <a:ext cx="9372600" cy="457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81163" y="0"/>
            <a:ext cx="457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699500" y="0"/>
            <a:ext cx="457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599" y="1905000"/>
            <a:ext cx="42671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904999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1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447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2895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419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599" y="1905000"/>
            <a:ext cx="42671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9049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3352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876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447801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4478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904999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4478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447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2895601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4196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58000" y="19049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58000" y="33528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000" y="4876799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447799"/>
            <a:ext cx="4572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524501"/>
            <a:ext cx="65532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904998"/>
            <a:ext cx="4572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981700"/>
            <a:ext cx="65532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vertical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447799"/>
            <a:ext cx="36576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19800" y="4343400"/>
            <a:ext cx="2667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43047" cy="1295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6220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239096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" y="3886200"/>
            <a:ext cx="18288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vertical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1905000"/>
            <a:ext cx="36576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19800" y="4800601"/>
            <a:ext cx="2667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7 x 5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33600" y="304800"/>
            <a:ext cx="64008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5105400"/>
            <a:ext cx="6400800" cy="1371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7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133600" y="228600"/>
            <a:ext cx="4572000" cy="6400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010400" y="3429000"/>
            <a:ext cx="1676400" cy="3200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-152400"/>
            <a:ext cx="9144000" cy="73152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/>
          <a:lstStyle>
            <a:lvl1pPr marL="0">
              <a:buFontTx/>
              <a:buNone/>
              <a:tabLst>
                <a:tab pos="53975" algn="l"/>
              </a:tabLst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33400" y="5562600"/>
            <a:ext cx="8153400" cy="914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31BBC-60CF-4BC2-AD32-0188B94A17A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CCE10A-7EAB-4ABD-BA32-5EEE561B9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916D-DB27-47BC-AE85-3BAEF1A684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193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spc="250" baseline="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885A-DCFC-4C80-B625-03083B3AAB4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40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D2BF-3DA6-4390-9B1D-B1100E11B1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74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1E5E-5FB0-4B40-8344-8FAF8967BD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717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7079-4B5C-4C3E-9415-30725BE44C9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3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43200" y="2333440"/>
            <a:ext cx="5957047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7200" y="914400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275F-DB23-4080-BB4B-44049954C20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46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1331-99D7-4F53-B4C0-39D071E711C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910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AD22-849A-49CF-A8E1-F6015385501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58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013-572E-458C-8204-5D1C442DF6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47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D00-7625-49D4-8DE6-FD5B4578CC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055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650-9181-4180-9BEF-53DFAFD9CA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08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957047" cy="27432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43200" y="3910013"/>
            <a:ext cx="5957047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7200" y="914400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0"/>
            <a:ext cx="6553200" cy="4571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0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371600"/>
            <a:ext cx="6553200" cy="46481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447801"/>
            <a:ext cx="42672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858000" y="1447801"/>
            <a:ext cx="18288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54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5" r:id="rId2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1DC0B0C-1AAA-4FFD-ACBD-F2924046D65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5/13/2015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9B0CCF0-5500-4099-8949-2E6AA233A1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ODOT/TD/OSTI/Pages/scenario_planning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rvallisareampo.org/Page.asp?NavID=64" TargetMode="External"/><Relationship Id="rId5" Type="http://schemas.openxmlformats.org/officeDocument/2006/relationships/hyperlink" Target="http://www.clscenarioplanning.org/" TargetMode="External"/><Relationship Id="rId4" Type="http://schemas.openxmlformats.org/officeDocument/2006/relationships/hyperlink" Target="http://www.oregonmetro.gov/climatestrateg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xfrm>
            <a:off x="2743200" y="762000"/>
            <a:ext cx="5956300" cy="76200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Climate Change Modeling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2743200" y="1371600"/>
            <a:ext cx="5956300" cy="117157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How Reducing Greenhouse Gas Emissions is Shaping Great Communities in Oregon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sz="quarter" idx="18"/>
          </p:nvPr>
        </p:nvSpPr>
        <p:spPr bwMode="auto">
          <a:xfrm>
            <a:off x="2743200" y="2743201"/>
            <a:ext cx="5956300" cy="228600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 smtClean="0"/>
              <a:t>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TRB National Transportation Planning Applications Conference</a:t>
            </a:r>
          </a:p>
          <a:p>
            <a:pPr eaLnBrk="1" hangingPunct="1"/>
            <a:r>
              <a:rPr lang="en-US" sz="1600" dirty="0" smtClean="0"/>
              <a:t>Air Quality and Climate Change</a:t>
            </a:r>
            <a:br>
              <a:rPr lang="en-US" sz="1600" dirty="0" smtClean="0"/>
            </a:br>
            <a:r>
              <a:rPr lang="en-US" sz="1600" dirty="0" smtClean="0"/>
              <a:t>Cloud City - Air Quality and Climate Change</a:t>
            </a:r>
            <a:br>
              <a:rPr lang="en-US" sz="1600" dirty="0" smtClean="0"/>
            </a:br>
            <a:r>
              <a:rPr lang="en-US" sz="1600" dirty="0" smtClean="0"/>
              <a:t>Wednesday, May 20, 2015 3:30 PM - 5:00 PM</a:t>
            </a:r>
          </a:p>
          <a:p>
            <a:pPr eaLnBrk="1" hangingPunct="1"/>
            <a:endParaRPr lang="en-US" sz="1600" dirty="0" smtClean="0"/>
          </a:p>
          <a:p>
            <a:pPr eaLnBrk="1" hangingPunct="1">
              <a:spcBef>
                <a:spcPts val="0"/>
              </a:spcBef>
            </a:pPr>
            <a:r>
              <a:rPr lang="en-US" sz="1600" dirty="0" smtClean="0"/>
              <a:t>Thaya Patton</a:t>
            </a:r>
          </a:p>
          <a:p>
            <a:pPr eaLnBrk="1" hangingPunct="1">
              <a:spcBef>
                <a:spcPts val="0"/>
              </a:spcBef>
            </a:pPr>
            <a:r>
              <a:rPr lang="en-US" sz="1600" dirty="0" smtClean="0"/>
              <a:t>Portland Metro</a:t>
            </a:r>
          </a:p>
          <a:p>
            <a:pPr eaLnBrk="1" hangingPunct="1">
              <a:spcBef>
                <a:spcPts val="0"/>
              </a:spcBef>
            </a:pPr>
            <a:r>
              <a:rPr lang="en-US" sz="1600" dirty="0" smtClean="0"/>
              <a:t>Transportation Researcher and Modeler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 GHG targets for Oregon MPOs[2]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3688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75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GreenSTEP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Metropolitan </a:t>
            </a:r>
            <a:r>
              <a:rPr lang="en-US" dirty="0" err="1" smtClean="0"/>
              <a:t>GreenSTEP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8288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GreenSTEP</a:t>
            </a:r>
            <a:r>
              <a:rPr lang="en-US" sz="2400" dirty="0" smtClean="0"/>
              <a:t> = Greenhouse gas Strategic Transportation Energy Planning Model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Requested by Oregon Global Warming Commission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Development Started in 2008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2 Versions – Statewide and Metropolitan</a:t>
            </a:r>
          </a:p>
          <a:p>
            <a:pPr lvl="1"/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GreenSTEP</a:t>
            </a:r>
            <a:r>
              <a:rPr lang="en-US" sz="2400" dirty="0" smtClean="0"/>
              <a:t> -&gt; Rebranded as Regional Strategic Planning Model (RPMS)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Adapted by FHWA as EERPAT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Adapted by SHRP C16 as </a:t>
            </a:r>
            <a:r>
              <a:rPr lang="en-US" sz="2400" dirty="0" err="1" smtClean="0"/>
              <a:t>SmartGAP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304800"/>
            <a:ext cx="77628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2" y="4419600"/>
            <a:ext cx="7762875" cy="148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7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161" y="1823011"/>
            <a:ext cx="2133600" cy="13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848" y="152400"/>
            <a:ext cx="2119311" cy="10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52400"/>
            <a:ext cx="3286125" cy="14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163997"/>
            <a:ext cx="2214562" cy="217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7161" y="5334000"/>
            <a:ext cx="990600" cy="12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6680" y="951378"/>
            <a:ext cx="128716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352800"/>
            <a:ext cx="3276600" cy="15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8047" y="5334000"/>
            <a:ext cx="1670224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5181600"/>
            <a:ext cx="2093704" cy="146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3848" y="1737191"/>
            <a:ext cx="3128961" cy="14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LCOG Process</a:t>
            </a:r>
            <a:endParaRPr lang="en-US" dirty="0"/>
          </a:p>
        </p:txBody>
      </p:sp>
      <p:pic>
        <p:nvPicPr>
          <p:cNvPr id="4" name="Picture 3" descr="LCOG_proc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72" y="1371600"/>
            <a:ext cx="7376728" cy="472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CAMPO Strategies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5037" r="5207"/>
          <a:stretch/>
        </p:blipFill>
        <p:spPr bwMode="auto">
          <a:xfrm>
            <a:off x="1935432" y="1219200"/>
            <a:ext cx="6751368" cy="533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 Metro Process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09328" y="1689100"/>
            <a:ext cx="7358472" cy="3962400"/>
            <a:chOff x="1785528" y="1689100"/>
            <a:chExt cx="7358472" cy="3962400"/>
          </a:xfrm>
        </p:grpSpPr>
        <p:pic>
          <p:nvPicPr>
            <p:cNvPr id="4" name="Picture 4" descr="buildingblock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7" t="12500" r="3394" b="37740"/>
            <a:stretch/>
          </p:blipFill>
          <p:spPr bwMode="auto">
            <a:xfrm>
              <a:off x="1785528" y="1689100"/>
              <a:ext cx="7358472" cy="290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0983"/>
            <a:stretch/>
          </p:blipFill>
          <p:spPr bwMode="auto">
            <a:xfrm>
              <a:off x="1807995" y="4038600"/>
              <a:ext cx="7336005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Strategy Inputs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/>
          <a:srcRect l="4951" r="4363"/>
          <a:stretch/>
        </p:blipFill>
        <p:spPr bwMode="auto">
          <a:xfrm>
            <a:off x="1826230" y="1012825"/>
            <a:ext cx="6724046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Strategy Inputs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/>
          <a:srcRect l="5329" r="5281"/>
          <a:stretch/>
        </p:blipFill>
        <p:spPr bwMode="auto">
          <a:xfrm>
            <a:off x="1969137" y="990599"/>
            <a:ext cx="6717663" cy="580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C Reduced emissions Char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828800"/>
            <a:ext cx="5791200" cy="4530939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1828800" y="3048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Climate </a:t>
            </a:r>
            <a:r>
              <a:rPr lang="en-US" sz="2400" b="1" dirty="0">
                <a:solidFill>
                  <a:srgbClr val="000000"/>
                </a:solidFill>
                <a:ea typeface="Microsoft Sans Serif"/>
                <a:cs typeface="Microsoft Sans Serif"/>
              </a:rPr>
              <a:t>Smart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Strategy – Portland Metro</a:t>
            </a:r>
            <a:endParaRPr lang="en-US" sz="2400" b="1" dirty="0">
              <a:solidFill>
                <a:srgbClr val="000000"/>
              </a:solidFill>
              <a:ea typeface="Microsoft Sans Serif"/>
              <a:cs typeface="Microsoft Sans Serif"/>
            </a:endParaRPr>
          </a:p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Past leadership and adopted plans exceed the target and support other goals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0700" y="6259512"/>
            <a:ext cx="1968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800" i="1" dirty="0">
                <a:latin typeface="+mj-lt"/>
                <a:ea typeface="+mn-ea"/>
                <a:cs typeface="+mn-cs"/>
              </a:rPr>
              <a:t>Source: </a:t>
            </a:r>
            <a:r>
              <a:rPr lang="en-US" sz="1800" i="1" dirty="0" err="1">
                <a:latin typeface="+mj-lt"/>
                <a:ea typeface="+mn-ea"/>
                <a:cs typeface="+mn-cs"/>
              </a:rPr>
              <a:t>GreenSTEP</a:t>
            </a:r>
            <a:endParaRPr lang="en-US" sz="1800" i="1" dirty="0"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Oregon Project Partners</a:t>
            </a:r>
          </a:p>
        </p:txBody>
      </p:sp>
      <p:sp>
        <p:nvSpPr>
          <p:cNvPr id="3075" name="Text Placeholder 7"/>
          <p:cNvSpPr>
            <a:spLocks noGrp="1"/>
          </p:cNvSpPr>
          <p:nvPr>
            <p:ph type="body" sz="quarter" idx="18"/>
          </p:nvPr>
        </p:nvSpPr>
        <p:spPr bwMode="auto">
          <a:xfrm>
            <a:off x="1905000" y="1219200"/>
            <a:ext cx="7162800" cy="1447801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en-US" sz="1800" dirty="0" smtClean="0"/>
              <a:t>Kim Ellis, Portland Metro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1800" dirty="0" smtClean="0"/>
              <a:t>Josh Roll, Lane Council of Governments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1800" dirty="0" smtClean="0"/>
              <a:t>Ali Bonakdar, Corvallis Area MPO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1800" dirty="0" smtClean="0"/>
              <a:t>Tara Weidner, Oregon DOT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1800" dirty="0" smtClean="0"/>
              <a:t>Bob </a:t>
            </a:r>
            <a:r>
              <a:rPr lang="en-US" sz="1800" dirty="0" err="1" smtClean="0"/>
              <a:t>Cortright</a:t>
            </a:r>
            <a:r>
              <a:rPr lang="en-US" sz="1800" dirty="0" smtClean="0"/>
              <a:t>, Oregon </a:t>
            </a:r>
            <a:r>
              <a:rPr lang="en-US" sz="1800" dirty="0" smtClean="0"/>
              <a:t>DLCD</a:t>
            </a:r>
            <a:endParaRPr lang="en-US" sz="1800" dirty="0" smtClean="0"/>
          </a:p>
          <a:p>
            <a:pPr eaLnBrk="1" hangingPunct="1">
              <a:spcBef>
                <a:spcPts val="0"/>
              </a:spcBef>
              <a:buNone/>
            </a:pPr>
            <a:r>
              <a:rPr lang="en-US" sz="1800" dirty="0" smtClean="0"/>
              <a:t>Andrea </a:t>
            </a:r>
            <a:r>
              <a:rPr lang="en-US" sz="1800" dirty="0" err="1" smtClean="0"/>
              <a:t>Hamberg</a:t>
            </a:r>
            <a:r>
              <a:rPr lang="en-US" sz="1800" dirty="0" smtClean="0"/>
              <a:t>, Eric Main and Nicole </a:t>
            </a:r>
            <a:r>
              <a:rPr lang="en-US" sz="1800" dirty="0" err="1" smtClean="0"/>
              <a:t>Iroz-Elardo</a:t>
            </a:r>
            <a:r>
              <a:rPr lang="en-US" sz="1800" dirty="0" smtClean="0"/>
              <a:t>, </a:t>
            </a:r>
            <a:r>
              <a:rPr lang="en-US" sz="1800" dirty="0"/>
              <a:t>Oregon </a:t>
            </a:r>
            <a:r>
              <a:rPr lang="en-US" sz="1800" dirty="0" smtClean="0"/>
              <a:t>Health Authority</a:t>
            </a:r>
          </a:p>
          <a:p>
            <a:pPr eaLnBrk="1" hangingPunct="1">
              <a:buNone/>
            </a:pPr>
            <a:endParaRPr lang="en-US" sz="1800" dirty="0" smtClean="0"/>
          </a:p>
        </p:txBody>
      </p:sp>
      <p:pic>
        <p:nvPicPr>
          <p:cNvPr id="7" name="Picture Placeholder 6" descr="ODOT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708" r="6708"/>
          <a:stretch>
            <a:fillRect/>
          </a:stretch>
        </p:blipFill>
        <p:spPr>
          <a:xfrm>
            <a:off x="2133600" y="3276600"/>
            <a:ext cx="1828800" cy="1143000"/>
          </a:xfrm>
        </p:spPr>
      </p:pic>
      <p:pic>
        <p:nvPicPr>
          <p:cNvPr id="9" name="Picture Placeholder 8" descr="campo-logo.jpg"/>
          <p:cNvPicPr>
            <a:picLocks noGrp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1981200" y="5543548"/>
            <a:ext cx="3383280" cy="690055"/>
          </a:xfrm>
        </p:spPr>
      </p:pic>
      <p:pic>
        <p:nvPicPr>
          <p:cNvPr id="10" name="Picture Placeholder 9" descr="lcog.png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tretch>
            <a:fillRect/>
          </a:stretch>
        </p:blipFill>
        <p:spPr>
          <a:xfrm>
            <a:off x="4751664" y="4114800"/>
            <a:ext cx="1027702" cy="972151"/>
          </a:xfrm>
        </p:spPr>
      </p:pic>
      <p:pic>
        <p:nvPicPr>
          <p:cNvPr id="11" name="Picture Placeholder 9" descr="lcog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67578" y="3205656"/>
            <a:ext cx="2133600" cy="680544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Placeholder 9" descr="lco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34378" y="5775868"/>
            <a:ext cx="1815643" cy="680544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148" y="4093124"/>
            <a:ext cx="1014108" cy="10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257175" y="304800"/>
            <a:ext cx="888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Climate </a:t>
            </a:r>
            <a:r>
              <a:rPr lang="en-US" sz="2400" b="1" dirty="0">
                <a:solidFill>
                  <a:srgbClr val="000000"/>
                </a:solidFill>
                <a:ea typeface="Microsoft Sans Serif"/>
                <a:cs typeface="Microsoft Sans Serif"/>
              </a:rPr>
              <a:t>Smart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Strategy – Portland Metro</a:t>
            </a:r>
            <a:endParaRPr lang="en-US" sz="2400" b="1" dirty="0">
              <a:solidFill>
                <a:srgbClr val="000000"/>
              </a:solidFill>
              <a:ea typeface="Microsoft Sans Serif"/>
              <a:cs typeface="Microsoft Sans Serif"/>
            </a:endParaRPr>
          </a:p>
          <a:p>
            <a:r>
              <a:rPr lang="en-US" sz="4000" b="1" dirty="0" smtClean="0">
                <a:latin typeface="Calibri" charset="0"/>
                <a:ea typeface="Calibri" charset="0"/>
                <a:cs typeface="Calibri" charset="0"/>
              </a:rPr>
              <a:t>The return on investment is significant</a:t>
            </a:r>
            <a:endParaRPr lang="en-US"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632460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i="1" dirty="0">
                <a:latin typeface="+mj-lt"/>
                <a:ea typeface="+mn-ea"/>
                <a:cs typeface="+mn-cs"/>
              </a:rPr>
              <a:t>Source: </a:t>
            </a:r>
            <a:r>
              <a:rPr lang="en-US" sz="1600" i="1" dirty="0" err="1" smtClean="0">
                <a:latin typeface="+mj-lt"/>
                <a:ea typeface="+mn-ea"/>
                <a:cs typeface="+mn-cs"/>
              </a:rPr>
              <a:t>GreenSTEP</a:t>
            </a:r>
            <a:r>
              <a:rPr lang="en-US" sz="1600" i="1" dirty="0" smtClean="0">
                <a:latin typeface="+mj-lt"/>
                <a:ea typeface="+mn-ea"/>
                <a:cs typeface="+mn-cs"/>
              </a:rPr>
              <a:t> and ITHIM</a:t>
            </a:r>
            <a:endParaRPr lang="en-US" sz="1600" i="1" dirty="0"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1219200"/>
            <a:ext cx="8219921" cy="457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3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257175" y="304800"/>
            <a:ext cx="888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Climate </a:t>
            </a:r>
            <a:r>
              <a:rPr lang="en-US" sz="2400" b="1" dirty="0">
                <a:solidFill>
                  <a:srgbClr val="000000"/>
                </a:solidFill>
                <a:ea typeface="Microsoft Sans Serif"/>
                <a:cs typeface="Microsoft Sans Serif"/>
              </a:rPr>
              <a:t>Smart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Strategy – Portland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Metro</a:t>
            </a:r>
            <a:endParaRPr lang="en-US" sz="2400" b="1" dirty="0">
              <a:solidFill>
                <a:srgbClr val="000000"/>
              </a:solidFill>
              <a:ea typeface="Microsoft Sans Serif"/>
              <a:cs typeface="Microsoft Sans Serif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632460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i="1" dirty="0">
                <a:latin typeface="+mj-lt"/>
                <a:ea typeface="+mn-ea"/>
                <a:cs typeface="+mn-cs"/>
              </a:rPr>
              <a:t>Source: </a:t>
            </a:r>
            <a:r>
              <a:rPr lang="en-US" sz="1600" i="1" dirty="0" err="1" smtClean="0">
                <a:latin typeface="+mj-lt"/>
                <a:ea typeface="+mn-ea"/>
                <a:cs typeface="+mn-cs"/>
              </a:rPr>
              <a:t>GreenSTEP</a:t>
            </a:r>
            <a:r>
              <a:rPr lang="en-US" sz="1600" i="1" dirty="0" smtClean="0">
                <a:latin typeface="+mj-lt"/>
                <a:ea typeface="+mn-ea"/>
                <a:cs typeface="+mn-cs"/>
              </a:rPr>
              <a:t> and ITHIM</a:t>
            </a:r>
            <a:endParaRPr lang="en-US" sz="1600" i="1" dirty="0">
              <a:latin typeface="+mj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458075" cy="407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3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257175" y="304800"/>
            <a:ext cx="888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Climate </a:t>
            </a:r>
            <a:r>
              <a:rPr lang="en-US" sz="2400" b="1" dirty="0">
                <a:solidFill>
                  <a:srgbClr val="000000"/>
                </a:solidFill>
                <a:ea typeface="Microsoft Sans Serif"/>
                <a:cs typeface="Microsoft Sans Serif"/>
              </a:rPr>
              <a:t>Smart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Strategy – Portland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Metro</a:t>
            </a:r>
            <a:endParaRPr lang="en-US" sz="2400" b="1" dirty="0">
              <a:solidFill>
                <a:srgbClr val="000000"/>
              </a:solidFill>
              <a:ea typeface="Microsoft Sans Serif"/>
              <a:cs typeface="Microsoft Sans Serif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632460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i="1" dirty="0">
                <a:latin typeface="+mj-lt"/>
                <a:ea typeface="+mn-ea"/>
                <a:cs typeface="+mn-cs"/>
              </a:rPr>
              <a:t>Source: </a:t>
            </a:r>
            <a:r>
              <a:rPr lang="en-US" sz="1600" i="1" dirty="0" err="1" smtClean="0">
                <a:latin typeface="+mj-lt"/>
                <a:ea typeface="+mn-ea"/>
                <a:cs typeface="+mn-cs"/>
              </a:rPr>
              <a:t>GreenSTEP</a:t>
            </a:r>
            <a:r>
              <a:rPr lang="en-US" sz="1600" i="1" dirty="0" smtClean="0">
                <a:latin typeface="+mj-lt"/>
                <a:ea typeface="+mn-ea"/>
                <a:cs typeface="+mn-cs"/>
              </a:rPr>
              <a:t> and ITHIM</a:t>
            </a:r>
            <a:endParaRPr lang="en-US" sz="1600" i="1" dirty="0">
              <a:latin typeface="+mj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866775"/>
            <a:ext cx="8420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3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257175" y="304800"/>
            <a:ext cx="888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Climate </a:t>
            </a:r>
            <a:r>
              <a:rPr lang="en-US" sz="2400" b="1" dirty="0">
                <a:solidFill>
                  <a:srgbClr val="000000"/>
                </a:solidFill>
                <a:ea typeface="Microsoft Sans Serif"/>
                <a:cs typeface="Microsoft Sans Serif"/>
              </a:rPr>
              <a:t>Smart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Strategy – Portland </a:t>
            </a:r>
            <a:r>
              <a:rPr lang="en-US" sz="2400" b="1" dirty="0" smtClean="0">
                <a:solidFill>
                  <a:srgbClr val="000000"/>
                </a:solidFill>
                <a:ea typeface="Microsoft Sans Serif"/>
                <a:cs typeface="Microsoft Sans Serif"/>
              </a:rPr>
              <a:t>Metro</a:t>
            </a:r>
            <a:endParaRPr lang="en-US" sz="2400" b="1" dirty="0">
              <a:solidFill>
                <a:srgbClr val="000000"/>
              </a:solidFill>
              <a:ea typeface="Microsoft Sans Serif"/>
              <a:cs typeface="Microsoft Sans Serif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632460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i="1" dirty="0">
                <a:latin typeface="+mj-lt"/>
                <a:ea typeface="+mn-ea"/>
                <a:cs typeface="+mn-cs"/>
              </a:rPr>
              <a:t>Source: </a:t>
            </a:r>
            <a:r>
              <a:rPr lang="en-US" sz="1600" i="1" dirty="0" err="1" smtClean="0">
                <a:latin typeface="+mj-lt"/>
                <a:ea typeface="+mn-ea"/>
                <a:cs typeface="+mn-cs"/>
              </a:rPr>
              <a:t>GreenSTEP</a:t>
            </a:r>
            <a:r>
              <a:rPr lang="en-US" sz="1600" i="1" dirty="0" smtClean="0">
                <a:latin typeface="+mj-lt"/>
                <a:ea typeface="+mn-ea"/>
                <a:cs typeface="+mn-cs"/>
              </a:rPr>
              <a:t> and ITHIM</a:t>
            </a:r>
            <a:endParaRPr lang="en-US" sz="1600" i="1" dirty="0">
              <a:latin typeface="+mj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890588"/>
            <a:ext cx="8420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3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629400" cy="715962"/>
          </a:xfrm>
        </p:spPr>
        <p:txBody>
          <a:bodyPr/>
          <a:lstStyle/>
          <a:p>
            <a:r>
              <a:rPr lang="en-US" sz="4400" b="1" dirty="0" smtClean="0"/>
              <a:t>Next steps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315200" cy="4953000"/>
          </a:xfrm>
        </p:spPr>
        <p:txBody>
          <a:bodyPr/>
          <a:lstStyle/>
          <a:p>
            <a:r>
              <a:rPr lang="en-US" dirty="0"/>
              <a:t>Tomorrow LCDC considers approval</a:t>
            </a:r>
          </a:p>
          <a:p>
            <a:r>
              <a:rPr lang="en-US" dirty="0" smtClean="0"/>
              <a:t>Development of New Transportation and Health Model</a:t>
            </a:r>
          </a:p>
          <a:p>
            <a:r>
              <a:rPr lang="en-US" dirty="0" smtClean="0"/>
              <a:t>Further refinements to </a:t>
            </a:r>
            <a:r>
              <a:rPr lang="en-US" dirty="0" err="1" smtClean="0"/>
              <a:t>GreenSTEP</a:t>
            </a:r>
            <a:r>
              <a:rPr lang="en-US" dirty="0" smtClean="0"/>
              <a:t> </a:t>
            </a:r>
            <a:r>
              <a:rPr lang="en-US" dirty="0" smtClean="0"/>
              <a:t>tool (RPSM)</a:t>
            </a:r>
            <a:endParaRPr lang="en-US" dirty="0" smtClean="0"/>
          </a:p>
          <a:p>
            <a:r>
              <a:rPr lang="en-US" dirty="0"/>
              <a:t>Develop Regional Transit Plan</a:t>
            </a:r>
          </a:p>
          <a:p>
            <a:r>
              <a:rPr lang="en-US" dirty="0" smtClean="0"/>
              <a:t>Incorporate Climate Smart Strategy into the next Regional Transportation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800600" cy="639762"/>
          </a:xfrm>
        </p:spPr>
        <p:txBody>
          <a:bodyPr/>
          <a:lstStyle/>
          <a:p>
            <a:r>
              <a:rPr lang="en-US" sz="4400" b="1" dirty="0" smtClean="0"/>
              <a:t>More Information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9037"/>
            <a:ext cx="7086600" cy="452596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Oregon Strategic Assessments and Scenario Planning</a:t>
            </a:r>
          </a:p>
          <a:p>
            <a:pPr>
              <a:buNone/>
            </a:pPr>
            <a:r>
              <a:rPr lang="en-US" sz="1800" u="sng" dirty="0" smtClean="0">
                <a:hlinkClick r:id="rId3"/>
              </a:rPr>
              <a:t>http://www.oregon.gov/ODOT/TD/OSTI/Pages/scenario_planning.aspx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b="1" dirty="0" smtClean="0"/>
              <a:t>Portland Metro MPO Climate Smart Strategy</a:t>
            </a:r>
          </a:p>
          <a:p>
            <a:pPr>
              <a:buNone/>
            </a:pPr>
            <a:r>
              <a:rPr lang="en-US" sz="1800" u="sng" dirty="0" smtClean="0">
                <a:hlinkClick r:id="rId4"/>
              </a:rPr>
              <a:t>www.oregonmetro.gov/climatestrategy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Central Lane MPO Scenario Planning</a:t>
            </a:r>
          </a:p>
          <a:p>
            <a:pPr>
              <a:buNone/>
            </a:pPr>
            <a:r>
              <a:rPr lang="en-US" sz="1800" u="sng" dirty="0" smtClean="0">
                <a:hlinkClick r:id="rId5"/>
              </a:rPr>
              <a:t>http://www.clscenarioplanning.org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b="1" dirty="0" smtClean="0"/>
              <a:t>Corvallis Area MPO Scenario Planning - Greenhouse Gas Emissions Reduction Project</a:t>
            </a:r>
          </a:p>
          <a:p>
            <a:pPr>
              <a:buNone/>
            </a:pPr>
            <a:r>
              <a:rPr lang="en-US" sz="1800" u="sng" dirty="0" smtClean="0">
                <a:hlinkClick r:id="rId6"/>
              </a:rPr>
              <a:t>http://www.corvallisareampo.org/Page.asp?NavID=64</a:t>
            </a: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800" b="1" dirty="0" smtClean="0"/>
              <a:t>Oregon Health Authority - Climate Smart Communities Scenarios HIA</a:t>
            </a:r>
            <a:endParaRPr lang="en-US" sz="1800" b="1" u="sng" dirty="0" smtClean="0"/>
          </a:p>
          <a:p>
            <a:pPr>
              <a:buNone/>
            </a:pPr>
            <a:r>
              <a:rPr lang="en-US" sz="1800" u="sng" dirty="0" smtClean="0">
                <a:hlinkClick r:id="rId6"/>
              </a:rPr>
              <a:t>https://public.health.oregon.gov/HealthyEnvironments/TrackingAssessment/HealthImpactAssessment/Pages/CSCHIA.aspx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457200"/>
            <a:ext cx="2971800" cy="792162"/>
          </a:xfrm>
        </p:spPr>
        <p:txBody>
          <a:bodyPr/>
          <a:lstStyle/>
          <a:p>
            <a:r>
              <a:rPr lang="en-US" sz="4400" dirty="0" smtClean="0"/>
              <a:t>Questions? 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13679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69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373437" cy="58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5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86741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02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81063"/>
            <a:ext cx="83439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23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152400"/>
            <a:ext cx="6378517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latin typeface="Calibri" pitchFamily="34" charset="0"/>
              </a:rPr>
              <a:t>State </a:t>
            </a:r>
            <a:r>
              <a:rPr lang="en-US" sz="3600" b="1" dirty="0" smtClean="0">
                <a:latin typeface="Calibri" pitchFamily="34" charset="0"/>
              </a:rPr>
              <a:t>policy direction to reduce greenhouse gas emissions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1851659"/>
            <a:ext cx="5334000" cy="429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914400">
              <a:buAutoNum type="arabicPlain" startAt="2007"/>
            </a:pP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Legislature adopts House Bill 3543</a:t>
            </a:r>
          </a:p>
          <a:p>
            <a:pPr defTabSz="457200">
              <a:spcBef>
                <a:spcPct val="0"/>
              </a:spcBef>
              <a:spcAft>
                <a:spcPts val="800"/>
              </a:spcAft>
            </a:pPr>
            <a:r>
              <a:rPr lang="en-US" sz="2300" dirty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(Global </a:t>
            </a:r>
            <a:r>
              <a:rPr lang="en-US" sz="2000" dirty="0">
                <a:latin typeface="Calibri" pitchFamily="34" charset="0"/>
                <a:ea typeface="Verdana" pitchFamily="34" charset="0"/>
                <a:cs typeface="Calibri" pitchFamily="34" charset="0"/>
              </a:rPr>
              <a:t>W</a:t>
            </a:r>
            <a:r>
              <a:rPr lang="en-US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arming Actions)</a:t>
            </a:r>
          </a:p>
          <a:p>
            <a:pPr marL="457200" indent="-457200" defTabSz="457200">
              <a:spcBef>
                <a:spcPct val="0"/>
              </a:spcBef>
              <a:buFontTx/>
              <a:buAutoNum type="arabicPlain" startAt="2009"/>
            </a:pP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	Legislature adopts House Bill 2001 </a:t>
            </a:r>
          </a:p>
          <a:p>
            <a:pPr defTabSz="457200">
              <a:spcBef>
                <a:spcPct val="0"/>
              </a:spcBef>
              <a:spcAft>
                <a:spcPts val="800"/>
              </a:spcAft>
            </a:pPr>
            <a:r>
              <a:rPr lang="en-US" sz="2300" dirty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(Jobs and Transportation Act) </a:t>
            </a:r>
            <a:endParaRPr lang="en-US" sz="20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914400" lvl="1" indent="-914400">
              <a:buAutoNum type="arabicPlain" startAt="2011"/>
            </a:pP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LCDC </a:t>
            </a:r>
            <a:r>
              <a:rPr lang="en-US" sz="2300" dirty="0">
                <a:latin typeface="Calibri" pitchFamily="34" charset="0"/>
                <a:ea typeface="Verdana" pitchFamily="34" charset="0"/>
                <a:cs typeface="Calibri" pitchFamily="34" charset="0"/>
              </a:rPr>
              <a:t>adopts </a:t>
            </a: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greenhouse gas </a:t>
            </a:r>
          </a:p>
          <a:p>
            <a:pPr defTabSz="457200">
              <a:spcBef>
                <a:spcPct val="0"/>
              </a:spcBef>
              <a:spcAft>
                <a:spcPts val="0"/>
              </a:spcAft>
            </a:pPr>
            <a:r>
              <a:rPr lang="en-US" sz="2300" dirty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	reduction targets for our region</a:t>
            </a:r>
          </a:p>
          <a:p>
            <a:pPr defTabSz="457200">
              <a:spcBef>
                <a:spcPct val="0"/>
              </a:spcBef>
              <a:spcAft>
                <a:spcPts val="800"/>
              </a:spcAft>
            </a:pPr>
            <a:r>
              <a:rPr lang="en-US" sz="2300" dirty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(OAR 660-044)</a:t>
            </a:r>
          </a:p>
          <a:p>
            <a:pPr marL="914400" lvl="1" indent="-914400">
              <a:buAutoNum type="arabicPlain" startAt="2012"/>
            </a:pPr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LCDC adopts Dec. 31, 2014 deadline for adopting Climate Smart Strategy</a:t>
            </a:r>
          </a:p>
          <a:p>
            <a:r>
              <a:rPr lang="en-US" sz="23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	(</a:t>
            </a:r>
            <a:r>
              <a:rPr lang="en-US" sz="2000" dirty="0">
                <a:latin typeface="Calibri" pitchFamily="34" charset="0"/>
                <a:ea typeface="Verdana" pitchFamily="34" charset="0"/>
                <a:cs typeface="Calibri" pitchFamily="34" charset="0"/>
              </a:rPr>
              <a:t>OAR 660-044</a:t>
            </a:r>
            <a:r>
              <a:rPr lang="en-US" sz="20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6" name="Picture 5" descr="salem capitolsml_Capitol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162800" y="2286000"/>
            <a:ext cx="1766001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Conservation and Development Commission (LCDC)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133600" y="3048000"/>
            <a:ext cx="6553200" cy="29717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Members appointed by the Governor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Adopts </a:t>
            </a:r>
            <a:r>
              <a:rPr lang="en-US" dirty="0" smtClean="0"/>
              <a:t>state land-use goals and </a:t>
            </a:r>
            <a:r>
              <a:rPr lang="en-US" dirty="0" smtClean="0"/>
              <a:t>implement rules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Assures </a:t>
            </a:r>
            <a:r>
              <a:rPr lang="en-US" dirty="0" smtClean="0"/>
              <a:t>local plan compliance with the </a:t>
            </a:r>
            <a:r>
              <a:rPr lang="en-US" dirty="0" smtClean="0"/>
              <a:t>goals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Coordinate </a:t>
            </a:r>
            <a:r>
              <a:rPr lang="en-US" dirty="0" smtClean="0"/>
              <a:t>state and local planning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05" y="1606729"/>
            <a:ext cx="843239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0999" y="228600"/>
            <a:ext cx="8337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Nearly half the population of Oregon resides in the Portland </a:t>
            </a:r>
            <a:r>
              <a:rPr lang="en-US" sz="3600" b="1" dirty="0" smtClean="0">
                <a:latin typeface="+mn-lt"/>
              </a:rPr>
              <a:t>metro area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e-berry_orange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Tree-berry_orange_pp_template</Template>
  <TotalTime>12859</TotalTime>
  <Words>998</Words>
  <Application>Microsoft Office PowerPoint</Application>
  <PresentationFormat>On-screen Show (4:3)</PresentationFormat>
  <Paragraphs>169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Tree-berry_orange_pp_template</vt:lpstr>
      <vt:lpstr>Office Theme</vt:lpstr>
      <vt:lpstr>Climate Change Modeling</vt:lpstr>
      <vt:lpstr>Oregon Project Partners</vt:lpstr>
      <vt:lpstr>Slide 3</vt:lpstr>
      <vt:lpstr>Slide 4</vt:lpstr>
      <vt:lpstr>Slide 5</vt:lpstr>
      <vt:lpstr>Slide 6</vt:lpstr>
      <vt:lpstr>Slide 7</vt:lpstr>
      <vt:lpstr>Land Conservation and Development Commission (LCDC)</vt:lpstr>
      <vt:lpstr>Slide 9</vt:lpstr>
      <vt:lpstr>Slide 10</vt:lpstr>
      <vt:lpstr>GreenSTEP and Metropolitan GreenSTEP </vt:lpstr>
      <vt:lpstr>Slide 12</vt:lpstr>
      <vt:lpstr>Slide 13</vt:lpstr>
      <vt:lpstr>LCOG Process</vt:lpstr>
      <vt:lpstr>CAMPO Strategies</vt:lpstr>
      <vt:lpstr>Portland Metro Process</vt:lpstr>
      <vt:lpstr>Metro Strategy Inputs</vt:lpstr>
      <vt:lpstr>Metro Strategy Inputs</vt:lpstr>
      <vt:lpstr>Slide 19</vt:lpstr>
      <vt:lpstr>Slide 20</vt:lpstr>
      <vt:lpstr>Slide 21</vt:lpstr>
      <vt:lpstr>Slide 22</vt:lpstr>
      <vt:lpstr>Slide 23</vt:lpstr>
      <vt:lpstr>Next steps</vt:lpstr>
      <vt:lpstr>More Information</vt:lpstr>
      <vt:lpstr>Questions? </vt:lpstr>
    </vt:vector>
  </TitlesOfParts>
  <Company>Metro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Roberta Altstadt</dc:creator>
  <cp:lastModifiedBy>patton</cp:lastModifiedBy>
  <cp:revision>112</cp:revision>
  <dcterms:created xsi:type="dcterms:W3CDTF">2010-06-09T21:05:50Z</dcterms:created>
  <dcterms:modified xsi:type="dcterms:W3CDTF">2015-05-15T18:56:03Z</dcterms:modified>
</cp:coreProperties>
</file>