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notesSlides/notesSlide7.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diagrams/colors2.xml" ContentType="application/vnd.openxmlformats-officedocument.drawingml.diagramColors+xml"/>
  <Override PartName="/ppt/theme/themeOverride11.xml" ContentType="application/vnd.openxmlformats-officedocument.themeOverr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notesSlides/notesSlide19.xml" ContentType="application/vnd.openxmlformats-officedocument.presentationml.notesSlid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theme/themeOverride9.xml" ContentType="application/vnd.openxmlformats-officedocument.themeOverr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22" r:id="rId2"/>
    <p:sldId id="334" r:id="rId3"/>
    <p:sldId id="355" r:id="rId4"/>
    <p:sldId id="356" r:id="rId5"/>
    <p:sldId id="352" r:id="rId6"/>
    <p:sldId id="389" r:id="rId7"/>
    <p:sldId id="343" r:id="rId8"/>
    <p:sldId id="369" r:id="rId9"/>
    <p:sldId id="345" r:id="rId10"/>
    <p:sldId id="354" r:id="rId11"/>
    <p:sldId id="353" r:id="rId12"/>
    <p:sldId id="380" r:id="rId13"/>
    <p:sldId id="381" r:id="rId14"/>
    <p:sldId id="382" r:id="rId15"/>
    <p:sldId id="383" r:id="rId16"/>
    <p:sldId id="384" r:id="rId17"/>
    <p:sldId id="385" r:id="rId18"/>
    <p:sldId id="386" r:id="rId19"/>
    <p:sldId id="387" r:id="rId20"/>
    <p:sldId id="388" r:id="rId21"/>
    <p:sldId id="331" r:id="rId22"/>
    <p:sldId id="392" r:id="rId23"/>
    <p:sldId id="390" r:id="rId24"/>
    <p:sldId id="391" r:id="rId25"/>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B76"/>
    <a:srgbClr val="FF33CC"/>
    <a:srgbClr val="88CADE"/>
    <a:srgbClr val="E9D665"/>
    <a:srgbClr val="65B360"/>
    <a:srgbClr val="514D8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81" autoAdjust="0"/>
    <p:restoredTop sz="90502" autoAdjust="0"/>
  </p:normalViewPr>
  <p:slideViewPr>
    <p:cSldViewPr>
      <p:cViewPr varScale="1">
        <p:scale>
          <a:sx n="66" d="100"/>
          <a:sy n="66" d="100"/>
        </p:scale>
        <p:origin x="-954" y="-96"/>
      </p:cViewPr>
      <p:guideLst>
        <p:guide orient="horz" pos="2160"/>
        <p:guide pos="2880"/>
      </p:guideLst>
    </p:cSldViewPr>
  </p:slideViewPr>
  <p:notesTextViewPr>
    <p:cViewPr>
      <p:scale>
        <a:sx n="1" d="1"/>
        <a:sy n="1" d="1"/>
      </p:scale>
      <p:origin x="0" y="0"/>
    </p:cViewPr>
  </p:notesTextViewPr>
  <p:sorterViewPr>
    <p:cViewPr>
      <p:scale>
        <a:sx n="100" d="100"/>
        <a:sy n="100" d="100"/>
      </p:scale>
      <p:origin x="0" y="126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bmc\dfs\projects\Trans\Technical\Model%20Development\MOVES\EERPAT\HowFar\Round2\Round2ScenarioResult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bmc\dfs\projects\Trans\Technical\Model%20Development\MOVES\EERPAT\HowFar\Round2\Round2ScenarioResul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bmc\dfs\projects\Trans\Technical\Model%20Development\MOVES\EERPAT\HowFar\MDstate\CO2new.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bmc\dfs\projects\Trans\Technical\Model%20Development\MOVES\EERPAT\HowFar\MDstate\CO2new.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bmc\dfs\projects\Trans\Technical\Model%20Development\MOVES\EERPAT\HowFar\MDstate\CO2new.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41279400068174"/>
          <c:y val="0.11680162398782012"/>
          <c:w val="0.76746238655702737"/>
          <c:h val="0.6796043077747802"/>
        </c:manualLayout>
      </c:layout>
      <c:lineChart>
        <c:grouping val="standard"/>
        <c:ser>
          <c:idx val="0"/>
          <c:order val="0"/>
          <c:tx>
            <c:strRef>
              <c:f>Sheet1!$A$2</c:f>
              <c:strCache>
                <c:ptCount val="1"/>
                <c:pt idx="0">
                  <c:v>Transportation GHG Target</c:v>
                </c:pt>
              </c:strCache>
            </c:strRef>
          </c:tx>
          <c:spPr>
            <a:ln w="76200">
              <a:solidFill>
                <a:schemeClr val="bg2"/>
              </a:solidFill>
              <a:prstDash val="sysDash"/>
            </a:ln>
          </c:spPr>
          <c:dPt>
            <c:idx val="0"/>
            <c:marker>
              <c:symbol val="none"/>
            </c:marker>
          </c:dPt>
          <c:dPt>
            <c:idx val="2"/>
            <c:marker>
              <c:symbol val="none"/>
            </c:marker>
          </c:dPt>
          <c:dPt>
            <c:idx val="3"/>
            <c:marker>
              <c:symbol val="none"/>
            </c:marker>
          </c:dPt>
          <c:cat>
            <c:strRef>
              <c:f>Sheet1!$B$1:$F$1</c:f>
              <c:strCache>
                <c:ptCount val="5"/>
                <c:pt idx="0">
                  <c:v>2010</c:v>
                </c:pt>
                <c:pt idx="1">
                  <c:v>2020</c:v>
                </c:pt>
                <c:pt idx="2">
                  <c:v>2030</c:v>
                </c:pt>
                <c:pt idx="3">
                  <c:v>2040</c:v>
                </c:pt>
                <c:pt idx="4">
                  <c:v>2050</c:v>
                </c:pt>
              </c:strCache>
            </c:strRef>
          </c:cat>
          <c:val>
            <c:numRef>
              <c:f>Sheet1!$B$2:$F$2</c:f>
              <c:numCache>
                <c:formatCode>General</c:formatCode>
                <c:ptCount val="5"/>
                <c:pt idx="0">
                  <c:v>71020.998509687008</c:v>
                </c:pt>
                <c:pt idx="1">
                  <c:v>60966</c:v>
                </c:pt>
                <c:pt idx="2">
                  <c:v>43353.666666666584</c:v>
                </c:pt>
                <c:pt idx="3">
                  <c:v>25741.333333333296</c:v>
                </c:pt>
                <c:pt idx="4">
                  <c:v>8129</c:v>
                </c:pt>
              </c:numCache>
            </c:numRef>
          </c:val>
        </c:ser>
        <c:dLbls/>
        <c:marker val="1"/>
        <c:axId val="44739200"/>
        <c:axId val="80387456"/>
      </c:lineChart>
      <c:catAx>
        <c:axId val="44739200"/>
        <c:scaling>
          <c:orientation val="minMax"/>
        </c:scaling>
        <c:axPos val="b"/>
        <c:tickLblPos val="nextTo"/>
        <c:crossAx val="80387456"/>
        <c:crosses val="autoZero"/>
        <c:auto val="1"/>
        <c:lblAlgn val="ctr"/>
        <c:lblOffset val="100"/>
      </c:catAx>
      <c:valAx>
        <c:axId val="80387456"/>
        <c:scaling>
          <c:orientation val="minMax"/>
        </c:scaling>
        <c:axPos val="l"/>
        <c:majorGridlines/>
        <c:title>
          <c:tx>
            <c:rich>
              <a:bodyPr rot="-5400000" vert="horz"/>
              <a:lstStyle/>
              <a:p>
                <a:pPr>
                  <a:defRPr sz="1400"/>
                </a:pPr>
                <a:r>
                  <a:rPr lang="en-US" sz="1400"/>
                  <a:t>Tons of CO2 Equivalent / Day</a:t>
                </a:r>
              </a:p>
            </c:rich>
          </c:tx>
          <c:layout>
            <c:manualLayout>
              <c:xMode val="edge"/>
              <c:yMode val="edge"/>
              <c:x val="1.0925930692205404E-2"/>
              <c:y val="9.9724392928465785E-2"/>
            </c:manualLayout>
          </c:layout>
        </c:title>
        <c:numFmt formatCode="General" sourceLinked="1"/>
        <c:tickLblPos val="nextTo"/>
        <c:crossAx val="44739200"/>
        <c:crosses val="autoZero"/>
        <c:crossBetween val="between"/>
      </c:valAx>
    </c:plotArea>
    <c:plotVisOnly val="1"/>
    <c:dispBlanksAs val="gap"/>
  </c:chart>
  <c:txPr>
    <a:bodyPr/>
    <a:lstStyle/>
    <a:p>
      <a:pPr>
        <a:defRPr sz="1600"/>
      </a:pPr>
      <a:endParaRPr lang="en-US"/>
    </a:p>
  </c:txPr>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600"/>
            </a:pPr>
            <a:r>
              <a:rPr lang="en-US" sz="1600" dirty="0" smtClean="0"/>
              <a:t>Daily VMT</a:t>
            </a:r>
            <a:endParaRPr lang="en-US" sz="1600" dirty="0"/>
          </a:p>
        </c:rich>
      </c:tx>
      <c:layout>
        <c:manualLayout>
          <c:xMode val="edge"/>
          <c:yMode val="edge"/>
          <c:x val="0.67992354390815823"/>
          <c:y val="3.9920168046095335E-2"/>
        </c:manualLayout>
      </c:layout>
      <c:overlay val="1"/>
    </c:title>
    <c:plotArea>
      <c:layout>
        <c:manualLayout>
          <c:layoutTarget val="inner"/>
          <c:xMode val="edge"/>
          <c:yMode val="edge"/>
          <c:x val="0.43751189116627703"/>
          <c:y val="0.12954859405568789"/>
          <c:w val="0.5264240748532385"/>
          <c:h val="0.48627563482497188"/>
        </c:manualLayout>
      </c:layout>
      <c:barChart>
        <c:barDir val="col"/>
        <c:grouping val="stacked"/>
        <c:ser>
          <c:idx val="1"/>
          <c:order val="0"/>
          <c:tx>
            <c:strRef>
              <c:f>SmartGrowth!$C$1</c:f>
              <c:strCache>
                <c:ptCount val="1"/>
                <c:pt idx="0">
                  <c:v>Bus</c:v>
                </c:pt>
              </c:strCache>
            </c:strRef>
          </c:tx>
          <c:spPr>
            <a:solidFill>
              <a:schemeClr val="accent6"/>
            </a:solidFill>
            <a:ln w="12700">
              <a:solidFill>
                <a:schemeClr val="accent6"/>
              </a:solidFill>
            </a:ln>
          </c:spPr>
          <c:cat>
            <c:multiLvlStrRef>
              <c:f>SmartGrowth!$A$2:$B$9</c:f>
              <c:multiLvlStrCache>
                <c:ptCount val="8"/>
                <c:lvl>
                  <c:pt idx="0">
                    <c:v>Base</c:v>
                  </c:pt>
                  <c:pt idx="1">
                    <c:v>Smartgrowth</c:v>
                  </c:pt>
                  <c:pt idx="2">
                    <c:v> </c:v>
                  </c:pt>
                  <c:pt idx="3">
                    <c:v>Base</c:v>
                  </c:pt>
                  <c:pt idx="4">
                    <c:v>Smartgrowth</c:v>
                  </c:pt>
                  <c:pt idx="5">
                    <c:v> </c:v>
                  </c:pt>
                  <c:pt idx="6">
                    <c:v>Base</c:v>
                  </c:pt>
                  <c:pt idx="7">
                    <c:v>Smartgrowth</c:v>
                  </c:pt>
                </c:lvl>
                <c:lvl>
                  <c:pt idx="0">
                    <c:v> 2010</c:v>
                  </c:pt>
                  <c:pt idx="2">
                    <c:v>  </c:v>
                  </c:pt>
                  <c:pt idx="3">
                    <c:v>2030</c:v>
                  </c:pt>
                  <c:pt idx="5">
                    <c:v>  </c:v>
                  </c:pt>
                  <c:pt idx="6">
                    <c:v>2040</c:v>
                  </c:pt>
                </c:lvl>
              </c:multiLvlStrCache>
            </c:multiLvlStrRef>
          </c:cat>
          <c:val>
            <c:numRef>
              <c:f>SmartGrowth!$C$2:$C$9</c:f>
              <c:numCache>
                <c:formatCode>General</c:formatCode>
                <c:ptCount val="8"/>
                <c:pt idx="0">
                  <c:v>173852.06750684898</c:v>
                </c:pt>
                <c:pt idx="1">
                  <c:v>173852.06750684898</c:v>
                </c:pt>
                <c:pt idx="3">
                  <c:v>113212.696477808</c:v>
                </c:pt>
                <c:pt idx="4">
                  <c:v>173852.23934246611</c:v>
                </c:pt>
                <c:pt idx="6">
                  <c:v>121265.707344658</c:v>
                </c:pt>
                <c:pt idx="7">
                  <c:v>113917.832521644</c:v>
                </c:pt>
              </c:numCache>
            </c:numRef>
          </c:val>
        </c:ser>
        <c:ser>
          <c:idx val="2"/>
          <c:order val="1"/>
          <c:tx>
            <c:strRef>
              <c:f>SmartGrowth!$D$1</c:f>
              <c:strCache>
                <c:ptCount val="1"/>
                <c:pt idx="0">
                  <c:v>HeavyTruck</c:v>
                </c:pt>
              </c:strCache>
            </c:strRef>
          </c:tx>
          <c:spPr>
            <a:solidFill>
              <a:schemeClr val="accent3"/>
            </a:solidFill>
            <a:ln>
              <a:noFill/>
            </a:ln>
          </c:spPr>
          <c:cat>
            <c:multiLvlStrRef>
              <c:f>SmartGrowth!$A$2:$B$9</c:f>
              <c:multiLvlStrCache>
                <c:ptCount val="8"/>
                <c:lvl>
                  <c:pt idx="0">
                    <c:v>Base</c:v>
                  </c:pt>
                  <c:pt idx="1">
                    <c:v>Smartgrowth</c:v>
                  </c:pt>
                  <c:pt idx="2">
                    <c:v> </c:v>
                  </c:pt>
                  <c:pt idx="3">
                    <c:v>Base</c:v>
                  </c:pt>
                  <c:pt idx="4">
                    <c:v>Smartgrowth</c:v>
                  </c:pt>
                  <c:pt idx="5">
                    <c:v> </c:v>
                  </c:pt>
                  <c:pt idx="6">
                    <c:v>Base</c:v>
                  </c:pt>
                  <c:pt idx="7">
                    <c:v>Smartgrowth</c:v>
                  </c:pt>
                </c:lvl>
                <c:lvl>
                  <c:pt idx="0">
                    <c:v> 2010</c:v>
                  </c:pt>
                  <c:pt idx="2">
                    <c:v>  </c:v>
                  </c:pt>
                  <c:pt idx="3">
                    <c:v>2030</c:v>
                  </c:pt>
                  <c:pt idx="5">
                    <c:v>  </c:v>
                  </c:pt>
                  <c:pt idx="6">
                    <c:v>2040</c:v>
                  </c:pt>
                </c:lvl>
              </c:multiLvlStrCache>
            </c:multiLvlStrRef>
          </c:cat>
          <c:val>
            <c:numRef>
              <c:f>SmartGrowth!$D$2:$D$9</c:f>
              <c:numCache>
                <c:formatCode>General</c:formatCode>
                <c:ptCount val="8"/>
                <c:pt idx="0">
                  <c:v>11366345.923287706</c:v>
                </c:pt>
                <c:pt idx="1">
                  <c:v>11366345.923287706</c:v>
                </c:pt>
                <c:pt idx="3">
                  <c:v>16797047.832013305</c:v>
                </c:pt>
                <c:pt idx="4">
                  <c:v>11366345.923287706</c:v>
                </c:pt>
                <c:pt idx="6">
                  <c:v>21435694.471746076</c:v>
                </c:pt>
                <c:pt idx="7">
                  <c:v>16793481.522723299</c:v>
                </c:pt>
              </c:numCache>
            </c:numRef>
          </c:val>
        </c:ser>
        <c:ser>
          <c:idx val="3"/>
          <c:order val="2"/>
          <c:tx>
            <c:strRef>
              <c:f>SmartGrowth!$E$1</c:f>
              <c:strCache>
                <c:ptCount val="1"/>
                <c:pt idx="0">
                  <c:v>Household</c:v>
                </c:pt>
              </c:strCache>
            </c:strRef>
          </c:tx>
          <c:spPr>
            <a:solidFill>
              <a:schemeClr val="accent1"/>
            </a:solidFill>
          </c:spPr>
          <c:cat>
            <c:multiLvlStrRef>
              <c:f>SmartGrowth!$A$2:$B$9</c:f>
              <c:multiLvlStrCache>
                <c:ptCount val="8"/>
                <c:lvl>
                  <c:pt idx="0">
                    <c:v>Base</c:v>
                  </c:pt>
                  <c:pt idx="1">
                    <c:v>Smartgrowth</c:v>
                  </c:pt>
                  <c:pt idx="2">
                    <c:v> </c:v>
                  </c:pt>
                  <c:pt idx="3">
                    <c:v>Base</c:v>
                  </c:pt>
                  <c:pt idx="4">
                    <c:v>Smartgrowth</c:v>
                  </c:pt>
                  <c:pt idx="5">
                    <c:v> </c:v>
                  </c:pt>
                  <c:pt idx="6">
                    <c:v>Base</c:v>
                  </c:pt>
                  <c:pt idx="7">
                    <c:v>Smartgrowth</c:v>
                  </c:pt>
                </c:lvl>
                <c:lvl>
                  <c:pt idx="0">
                    <c:v> 2010</c:v>
                  </c:pt>
                  <c:pt idx="2">
                    <c:v>  </c:v>
                  </c:pt>
                  <c:pt idx="3">
                    <c:v>2030</c:v>
                  </c:pt>
                  <c:pt idx="5">
                    <c:v>  </c:v>
                  </c:pt>
                  <c:pt idx="6">
                    <c:v>2040</c:v>
                  </c:pt>
                </c:lvl>
              </c:multiLvlStrCache>
            </c:multiLvlStrRef>
          </c:cat>
          <c:val>
            <c:numRef>
              <c:f>SmartGrowth!$E$2:$E$9</c:f>
              <c:numCache>
                <c:formatCode>General</c:formatCode>
                <c:ptCount val="8"/>
                <c:pt idx="0">
                  <c:v>129629695.361581</c:v>
                </c:pt>
                <c:pt idx="1">
                  <c:v>129629695.361581</c:v>
                </c:pt>
                <c:pt idx="3">
                  <c:v>162266257.955502</c:v>
                </c:pt>
                <c:pt idx="4">
                  <c:v>129606806.71730624</c:v>
                </c:pt>
                <c:pt idx="6">
                  <c:v>193550168.33241946</c:v>
                </c:pt>
                <c:pt idx="7">
                  <c:v>155491618.69496301</c:v>
                </c:pt>
              </c:numCache>
            </c:numRef>
          </c:val>
        </c:ser>
        <c:ser>
          <c:idx val="4"/>
          <c:order val="3"/>
          <c:tx>
            <c:strRef>
              <c:f>SmartGrowth!$F$1</c:f>
              <c:strCache>
                <c:ptCount val="1"/>
                <c:pt idx="0">
                  <c:v>Service</c:v>
                </c:pt>
              </c:strCache>
            </c:strRef>
          </c:tx>
          <c:spPr>
            <a:solidFill>
              <a:schemeClr val="accent2"/>
            </a:solidFill>
          </c:spPr>
          <c:cat>
            <c:multiLvlStrRef>
              <c:f>SmartGrowth!$A$2:$B$9</c:f>
              <c:multiLvlStrCache>
                <c:ptCount val="8"/>
                <c:lvl>
                  <c:pt idx="0">
                    <c:v>Base</c:v>
                  </c:pt>
                  <c:pt idx="1">
                    <c:v>Smartgrowth</c:v>
                  </c:pt>
                  <c:pt idx="2">
                    <c:v> </c:v>
                  </c:pt>
                  <c:pt idx="3">
                    <c:v>Base</c:v>
                  </c:pt>
                  <c:pt idx="4">
                    <c:v>Smartgrowth</c:v>
                  </c:pt>
                  <c:pt idx="5">
                    <c:v> </c:v>
                  </c:pt>
                  <c:pt idx="6">
                    <c:v>Base</c:v>
                  </c:pt>
                  <c:pt idx="7">
                    <c:v>Smartgrowth</c:v>
                  </c:pt>
                </c:lvl>
                <c:lvl>
                  <c:pt idx="0">
                    <c:v> 2010</c:v>
                  </c:pt>
                  <c:pt idx="2">
                    <c:v>  </c:v>
                  </c:pt>
                  <c:pt idx="3">
                    <c:v>2030</c:v>
                  </c:pt>
                  <c:pt idx="5">
                    <c:v>  </c:v>
                  </c:pt>
                  <c:pt idx="6">
                    <c:v>2040</c:v>
                  </c:pt>
                </c:lvl>
              </c:multiLvlStrCache>
            </c:multiLvlStrRef>
          </c:cat>
          <c:val>
            <c:numRef>
              <c:f>SmartGrowth!$F$2:$F$9</c:f>
              <c:numCache>
                <c:formatCode>General</c:formatCode>
                <c:ptCount val="8"/>
                <c:pt idx="0">
                  <c:v>16851963.573751576</c:v>
                </c:pt>
                <c:pt idx="1">
                  <c:v>16851963.573751576</c:v>
                </c:pt>
                <c:pt idx="3">
                  <c:v>21094757.054339249</c:v>
                </c:pt>
                <c:pt idx="4">
                  <c:v>16848951.463316444</c:v>
                </c:pt>
                <c:pt idx="6">
                  <c:v>25161713.48847302</c:v>
                </c:pt>
                <c:pt idx="7">
                  <c:v>20214098.919754229</c:v>
                </c:pt>
              </c:numCache>
            </c:numRef>
          </c:val>
        </c:ser>
        <c:ser>
          <c:idx val="0"/>
          <c:order val="4"/>
          <c:tx>
            <c:strRef>
              <c:f>SmartGrowth!$G$1</c:f>
              <c:strCache>
                <c:ptCount val="1"/>
                <c:pt idx="0">
                  <c:v>Rail</c:v>
                </c:pt>
              </c:strCache>
            </c:strRef>
          </c:tx>
          <c:spPr>
            <a:solidFill>
              <a:schemeClr val="accent5"/>
            </a:solidFill>
            <a:ln>
              <a:solidFill>
                <a:schemeClr val="accent5"/>
              </a:solidFill>
              <a:prstDash val="solid"/>
            </a:ln>
          </c:spPr>
          <c:cat>
            <c:multiLvlStrRef>
              <c:f>SmartGrowth!$A$2:$B$9</c:f>
              <c:multiLvlStrCache>
                <c:ptCount val="8"/>
                <c:lvl>
                  <c:pt idx="0">
                    <c:v>Base</c:v>
                  </c:pt>
                  <c:pt idx="1">
                    <c:v>Smartgrowth</c:v>
                  </c:pt>
                  <c:pt idx="2">
                    <c:v> </c:v>
                  </c:pt>
                  <c:pt idx="3">
                    <c:v>Base</c:v>
                  </c:pt>
                  <c:pt idx="4">
                    <c:v>Smartgrowth</c:v>
                  </c:pt>
                  <c:pt idx="5">
                    <c:v> </c:v>
                  </c:pt>
                  <c:pt idx="6">
                    <c:v>Base</c:v>
                  </c:pt>
                  <c:pt idx="7">
                    <c:v>Smartgrowth</c:v>
                  </c:pt>
                </c:lvl>
                <c:lvl>
                  <c:pt idx="0">
                    <c:v> 2010</c:v>
                  </c:pt>
                  <c:pt idx="2">
                    <c:v>  </c:v>
                  </c:pt>
                  <c:pt idx="3">
                    <c:v>2030</c:v>
                  </c:pt>
                  <c:pt idx="5">
                    <c:v>  </c:v>
                  </c:pt>
                  <c:pt idx="6">
                    <c:v>2040</c:v>
                  </c:pt>
                </c:lvl>
              </c:multiLvlStrCache>
            </c:multiLvlStrRef>
          </c:cat>
          <c:val>
            <c:numRef>
              <c:f>SmartGrowth!$G$2:$G$9</c:f>
              <c:numCache>
                <c:formatCode>General</c:formatCode>
                <c:ptCount val="8"/>
                <c:pt idx="0">
                  <c:v>36190.237808219194</c:v>
                </c:pt>
                <c:pt idx="1">
                  <c:v>36190.237808219194</c:v>
                </c:pt>
                <c:pt idx="3">
                  <c:v>37737.565492602575</c:v>
                </c:pt>
                <c:pt idx="4">
                  <c:v>36190.283835616385</c:v>
                </c:pt>
                <c:pt idx="6">
                  <c:v>40421.902448219204</c:v>
                </c:pt>
                <c:pt idx="7">
                  <c:v>37972.610840547997</c:v>
                </c:pt>
              </c:numCache>
            </c:numRef>
          </c:val>
        </c:ser>
        <c:dLbls/>
        <c:gapWidth val="22"/>
        <c:overlap val="100"/>
        <c:axId val="126386560"/>
        <c:axId val="126388096"/>
      </c:barChart>
      <c:lineChart>
        <c:grouping val="standard"/>
        <c:ser>
          <c:idx val="5"/>
          <c:order val="5"/>
          <c:tx>
            <c:strRef>
              <c:f>SmartGrowth!$H$1</c:f>
              <c:strCache>
                <c:ptCount val="1"/>
                <c:pt idx="0">
                  <c:v>GHG Target</c:v>
                </c:pt>
              </c:strCache>
            </c:strRef>
          </c:tx>
          <c:spPr>
            <a:ln w="57150">
              <a:solidFill>
                <a:schemeClr val="bg2"/>
              </a:solidFill>
              <a:prstDash val="sysDash"/>
            </a:ln>
          </c:spPr>
          <c:marker>
            <c:symbol val="none"/>
          </c:marker>
          <c:cat>
            <c:multiLvlStrRef>
              <c:f>SmartGrowth!$A$2:$B$9</c:f>
              <c:multiLvlStrCache>
                <c:ptCount val="8"/>
                <c:lvl>
                  <c:pt idx="0">
                    <c:v>Base</c:v>
                  </c:pt>
                  <c:pt idx="1">
                    <c:v>Smartgrowth</c:v>
                  </c:pt>
                  <c:pt idx="2">
                    <c:v> </c:v>
                  </c:pt>
                  <c:pt idx="3">
                    <c:v>Base</c:v>
                  </c:pt>
                  <c:pt idx="4">
                    <c:v>Smartgrowth</c:v>
                  </c:pt>
                  <c:pt idx="5">
                    <c:v> </c:v>
                  </c:pt>
                  <c:pt idx="6">
                    <c:v>Base</c:v>
                  </c:pt>
                  <c:pt idx="7">
                    <c:v>Smartgrowth</c:v>
                  </c:pt>
                </c:lvl>
                <c:lvl>
                  <c:pt idx="0">
                    <c:v> 2010</c:v>
                  </c:pt>
                  <c:pt idx="2">
                    <c:v>  </c:v>
                  </c:pt>
                  <c:pt idx="3">
                    <c:v>2030</c:v>
                  </c:pt>
                  <c:pt idx="5">
                    <c:v>  </c:v>
                  </c:pt>
                  <c:pt idx="6">
                    <c:v>2040</c:v>
                  </c:pt>
                </c:lvl>
              </c:multiLvlStrCache>
            </c:multiLvlStrRef>
          </c:cat>
          <c:val>
            <c:numRef>
              <c:f>SmartGrowth!$H$2:$H$9</c:f>
              <c:numCache>
                <c:formatCode>General</c:formatCode>
                <c:ptCount val="8"/>
              </c:numCache>
            </c:numRef>
          </c:val>
        </c:ser>
        <c:dLbls/>
        <c:marker val="1"/>
        <c:axId val="126386560"/>
        <c:axId val="126388096"/>
      </c:lineChart>
      <c:catAx>
        <c:axId val="126386560"/>
        <c:scaling>
          <c:orientation val="minMax"/>
        </c:scaling>
        <c:axPos val="b"/>
        <c:tickLblPos val="nextTo"/>
        <c:txPr>
          <a:bodyPr/>
          <a:lstStyle/>
          <a:p>
            <a:pPr>
              <a:defRPr sz="1200"/>
            </a:pPr>
            <a:endParaRPr lang="en-US"/>
          </a:p>
        </c:txPr>
        <c:crossAx val="126388096"/>
        <c:crosses val="autoZero"/>
        <c:auto val="1"/>
        <c:lblAlgn val="ctr"/>
        <c:lblOffset val="100"/>
      </c:catAx>
      <c:valAx>
        <c:axId val="126388096"/>
        <c:scaling>
          <c:orientation val="minMax"/>
        </c:scaling>
        <c:axPos val="l"/>
        <c:majorGridlines/>
        <c:numFmt formatCode="General" sourceLinked="1"/>
        <c:tickLblPos val="nextTo"/>
        <c:txPr>
          <a:bodyPr/>
          <a:lstStyle/>
          <a:p>
            <a:pPr>
              <a:defRPr sz="1400"/>
            </a:pPr>
            <a:endParaRPr lang="en-US"/>
          </a:p>
        </c:txPr>
        <c:crossAx val="126386560"/>
        <c:crosses val="autoZero"/>
        <c:crossBetween val="between"/>
        <c:dispUnits>
          <c:builtInUnit val="millions"/>
          <c:dispUnitsLbl>
            <c:layout>
              <c:manualLayout>
                <c:xMode val="edge"/>
                <c:yMode val="edge"/>
                <c:x val="0.32344741640119379"/>
                <c:y val="0.32786633093211714"/>
              </c:manualLayout>
            </c:layout>
            <c:txPr>
              <a:bodyPr/>
              <a:lstStyle/>
              <a:p>
                <a:pPr>
                  <a:defRPr sz="1400" b="0"/>
                </a:pPr>
                <a:endParaRPr lang="en-US"/>
              </a:p>
            </c:txPr>
          </c:dispUnitsLbl>
        </c:dispUnits>
      </c:valAx>
    </c:plotArea>
    <c:legend>
      <c:legendPos val="l"/>
      <c:layout>
        <c:manualLayout>
          <c:xMode val="edge"/>
          <c:yMode val="edge"/>
          <c:x val="0"/>
          <c:y val="0.90525173385548774"/>
          <c:w val="0.68401033840235559"/>
          <c:h val="9.4353674667185181E-2"/>
        </c:manualLayout>
      </c:layout>
      <c:txPr>
        <a:bodyPr/>
        <a:lstStyle/>
        <a:p>
          <a:pPr>
            <a:defRPr sz="1400"/>
          </a:pPr>
          <a:endParaRPr lang="en-US"/>
        </a:p>
      </c:txPr>
    </c:legend>
    <c:plotVisOnly val="1"/>
    <c:dispBlanksAs val="gap"/>
  </c:chart>
  <c:txPr>
    <a:bodyPr/>
    <a:lstStyle/>
    <a:p>
      <a:pPr>
        <a:defRPr sz="1800"/>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9020557132791469"/>
          <c:y val="8.7455597237899266E-2"/>
          <c:w val="0.54441469816272958"/>
          <c:h val="0.79494846927918006"/>
        </c:manualLayout>
      </c:layout>
      <c:barChart>
        <c:barDir val="col"/>
        <c:grouping val="stacked"/>
        <c:ser>
          <c:idx val="2"/>
          <c:order val="0"/>
          <c:tx>
            <c:strRef>
              <c:f>Sheet1!$C$1</c:f>
              <c:strCache>
                <c:ptCount val="1"/>
                <c:pt idx="0">
                  <c:v>Bus</c:v>
                </c:pt>
              </c:strCache>
            </c:strRef>
          </c:tx>
          <c:spPr>
            <a:solidFill>
              <a:schemeClr val="accent6"/>
            </a:solidFill>
            <a:ln w="25400" cap="flat" cmpd="sng" algn="ctr">
              <a:solidFill>
                <a:schemeClr val="accent6"/>
              </a:solidFill>
              <a:prstDash val="solid"/>
            </a:ln>
            <a:effectLst/>
          </c:spPr>
          <c:cat>
            <c:numRef>
              <c:f>Sheet1!$A$2:$A$4</c:f>
              <c:numCache>
                <c:formatCode>General</c:formatCode>
                <c:ptCount val="3"/>
                <c:pt idx="0">
                  <c:v>2010</c:v>
                </c:pt>
                <c:pt idx="1">
                  <c:v>2030</c:v>
                </c:pt>
                <c:pt idx="2">
                  <c:v>2040</c:v>
                </c:pt>
              </c:numCache>
            </c:numRef>
          </c:cat>
          <c:val>
            <c:numRef>
              <c:f>Sheet1!$C$2:$C$4</c:f>
              <c:numCache>
                <c:formatCode>General</c:formatCode>
                <c:ptCount val="3"/>
                <c:pt idx="0">
                  <c:v>387.06772818918705</c:v>
                </c:pt>
                <c:pt idx="1">
                  <c:v>228.19227240433401</c:v>
                </c:pt>
                <c:pt idx="2">
                  <c:v>233.52429545057899</c:v>
                </c:pt>
              </c:numCache>
            </c:numRef>
          </c:val>
        </c:ser>
        <c:ser>
          <c:idx val="4"/>
          <c:order val="1"/>
          <c:tx>
            <c:strRef>
              <c:f>Sheet1!$E$1</c:f>
              <c:strCache>
                <c:ptCount val="1"/>
                <c:pt idx="0">
                  <c:v>HeavyTruck</c:v>
                </c:pt>
              </c:strCache>
            </c:strRef>
          </c:tx>
          <c:spPr>
            <a:solidFill>
              <a:schemeClr val="accent3"/>
            </a:solidFill>
            <a:ln>
              <a:noFill/>
            </a:ln>
          </c:spPr>
          <c:cat>
            <c:numRef>
              <c:f>Sheet1!$A$2:$A$4</c:f>
              <c:numCache>
                <c:formatCode>General</c:formatCode>
                <c:ptCount val="3"/>
                <c:pt idx="0">
                  <c:v>2010</c:v>
                </c:pt>
                <c:pt idx="1">
                  <c:v>2030</c:v>
                </c:pt>
                <c:pt idx="2">
                  <c:v>2040</c:v>
                </c:pt>
              </c:numCache>
            </c:numRef>
          </c:cat>
          <c:val>
            <c:numRef>
              <c:f>Sheet1!$E$2:$E$4</c:f>
              <c:numCache>
                <c:formatCode>General</c:formatCode>
                <c:ptCount val="3"/>
                <c:pt idx="0">
                  <c:v>17991.672001416548</c:v>
                </c:pt>
                <c:pt idx="1">
                  <c:v>21712.530904917196</c:v>
                </c:pt>
                <c:pt idx="2">
                  <c:v>22533.194272701097</c:v>
                </c:pt>
              </c:numCache>
            </c:numRef>
          </c:val>
        </c:ser>
        <c:ser>
          <c:idx val="1"/>
          <c:order val="2"/>
          <c:tx>
            <c:strRef>
              <c:f>Sheet1!$B$1</c:f>
              <c:strCache>
                <c:ptCount val="1"/>
                <c:pt idx="0">
                  <c:v>Household Travel</c:v>
                </c:pt>
              </c:strCache>
            </c:strRef>
          </c:tx>
          <c:spPr>
            <a:solidFill>
              <a:schemeClr val="accent1"/>
            </a:solidFill>
          </c:spPr>
          <c:cat>
            <c:numRef>
              <c:f>Sheet1!$A$2:$A$4</c:f>
              <c:numCache>
                <c:formatCode>General</c:formatCode>
                <c:ptCount val="3"/>
                <c:pt idx="0">
                  <c:v>2010</c:v>
                </c:pt>
                <c:pt idx="1">
                  <c:v>2030</c:v>
                </c:pt>
                <c:pt idx="2">
                  <c:v>2040</c:v>
                </c:pt>
              </c:numCache>
            </c:numRef>
          </c:cat>
          <c:val>
            <c:numRef>
              <c:f>Sheet1!$B$2:$B$4</c:f>
              <c:numCache>
                <c:formatCode>General</c:formatCode>
                <c:ptCount val="3"/>
                <c:pt idx="0">
                  <c:v>48706.920628563399</c:v>
                </c:pt>
                <c:pt idx="1">
                  <c:v>44008.408630885802</c:v>
                </c:pt>
                <c:pt idx="2">
                  <c:v>41336.749825160085</c:v>
                </c:pt>
              </c:numCache>
            </c:numRef>
          </c:val>
        </c:ser>
        <c:ser>
          <c:idx val="3"/>
          <c:order val="3"/>
          <c:tx>
            <c:strRef>
              <c:f>Sheet1!$D$1</c:f>
              <c:strCache>
                <c:ptCount val="1"/>
                <c:pt idx="0">
                  <c:v>Commercial Service Vehicle</c:v>
                </c:pt>
              </c:strCache>
            </c:strRef>
          </c:tx>
          <c:spPr>
            <a:solidFill>
              <a:schemeClr val="accent2"/>
            </a:solidFill>
            <a:ln>
              <a:noFill/>
            </a:ln>
          </c:spPr>
          <c:cat>
            <c:numRef>
              <c:f>Sheet1!$A$2:$A$4</c:f>
              <c:numCache>
                <c:formatCode>General</c:formatCode>
                <c:ptCount val="3"/>
                <c:pt idx="0">
                  <c:v>2010</c:v>
                </c:pt>
                <c:pt idx="1">
                  <c:v>2030</c:v>
                </c:pt>
                <c:pt idx="2">
                  <c:v>2040</c:v>
                </c:pt>
              </c:numCache>
            </c:numRef>
          </c:cat>
          <c:val>
            <c:numRef>
              <c:f>Sheet1!$D$2:$D$4</c:f>
              <c:numCache>
                <c:formatCode>General</c:formatCode>
                <c:ptCount val="3"/>
                <c:pt idx="0">
                  <c:v>7146.4622801282603</c:v>
                </c:pt>
                <c:pt idx="1">
                  <c:v>6587.9734050125071</c:v>
                </c:pt>
                <c:pt idx="2">
                  <c:v>6304.4934361861697</c:v>
                </c:pt>
              </c:numCache>
            </c:numRef>
          </c:val>
        </c:ser>
        <c:ser>
          <c:idx val="0"/>
          <c:order val="4"/>
          <c:tx>
            <c:strRef>
              <c:f>Sheet1!$F$1</c:f>
              <c:strCache>
                <c:ptCount val="1"/>
                <c:pt idx="0">
                  <c:v>Rail</c:v>
                </c:pt>
              </c:strCache>
            </c:strRef>
          </c:tx>
          <c:spPr>
            <a:solidFill>
              <a:srgbClr val="7030A0"/>
            </a:solidFill>
            <a:ln>
              <a:solidFill>
                <a:srgbClr val="7030A0"/>
              </a:solidFill>
            </a:ln>
          </c:spPr>
          <c:cat>
            <c:numRef>
              <c:f>Sheet1!$A$2:$A$4</c:f>
              <c:numCache>
                <c:formatCode>General</c:formatCode>
                <c:ptCount val="3"/>
                <c:pt idx="0">
                  <c:v>2010</c:v>
                </c:pt>
                <c:pt idx="1">
                  <c:v>2030</c:v>
                </c:pt>
                <c:pt idx="2">
                  <c:v>2040</c:v>
                </c:pt>
              </c:numCache>
            </c:numRef>
          </c:cat>
          <c:val>
            <c:numRef>
              <c:f>Sheet1!$F$2:$F$4</c:f>
              <c:numCache>
                <c:formatCode>General</c:formatCode>
                <c:ptCount val="3"/>
                <c:pt idx="0">
                  <c:v>136.40613809945501</c:v>
                </c:pt>
                <c:pt idx="1">
                  <c:v>125.32549677193801</c:v>
                </c:pt>
                <c:pt idx="2">
                  <c:v>128.62488164584963</c:v>
                </c:pt>
              </c:numCache>
            </c:numRef>
          </c:val>
        </c:ser>
        <c:dLbls/>
        <c:overlap val="100"/>
        <c:axId val="134589056"/>
        <c:axId val="134640000"/>
      </c:barChart>
      <c:lineChart>
        <c:grouping val="standard"/>
        <c:ser>
          <c:idx val="5"/>
          <c:order val="5"/>
          <c:tx>
            <c:strRef>
              <c:f>Sheet1!$G$1</c:f>
              <c:strCache>
                <c:ptCount val="1"/>
                <c:pt idx="0">
                  <c:v>Transportation GHG Target</c:v>
                </c:pt>
              </c:strCache>
            </c:strRef>
          </c:tx>
          <c:spPr>
            <a:ln w="38100">
              <a:solidFill>
                <a:schemeClr val="bg2"/>
              </a:solidFill>
              <a:prstDash val="sysDash"/>
            </a:ln>
          </c:spPr>
          <c:marker>
            <c:symbol val="none"/>
          </c:marker>
          <c:cat>
            <c:numRef>
              <c:f>Sheet1!$A$2:$A$4</c:f>
              <c:numCache>
                <c:formatCode>General</c:formatCode>
                <c:ptCount val="3"/>
                <c:pt idx="0">
                  <c:v>2010</c:v>
                </c:pt>
                <c:pt idx="1">
                  <c:v>2030</c:v>
                </c:pt>
                <c:pt idx="2">
                  <c:v>2040</c:v>
                </c:pt>
              </c:numCache>
            </c:numRef>
          </c:cat>
          <c:val>
            <c:numRef>
              <c:f>Sheet1!$G$2:$G$4</c:f>
              <c:numCache>
                <c:formatCode>General</c:formatCode>
                <c:ptCount val="3"/>
                <c:pt idx="0">
                  <c:v>71020.998509687008</c:v>
                </c:pt>
                <c:pt idx="1">
                  <c:v>43353.666666666584</c:v>
                </c:pt>
                <c:pt idx="2">
                  <c:v>25741</c:v>
                </c:pt>
              </c:numCache>
            </c:numRef>
          </c:val>
        </c:ser>
        <c:dLbls/>
        <c:marker val="1"/>
        <c:axId val="134589056"/>
        <c:axId val="134640000"/>
      </c:lineChart>
      <c:catAx>
        <c:axId val="134589056"/>
        <c:scaling>
          <c:orientation val="minMax"/>
        </c:scaling>
        <c:axPos val="b"/>
        <c:numFmt formatCode="General" sourceLinked="1"/>
        <c:tickLblPos val="nextTo"/>
        <c:txPr>
          <a:bodyPr/>
          <a:lstStyle/>
          <a:p>
            <a:pPr>
              <a:defRPr sz="1800"/>
            </a:pPr>
            <a:endParaRPr lang="en-US"/>
          </a:p>
        </c:txPr>
        <c:crossAx val="134640000"/>
        <c:crosses val="autoZero"/>
        <c:auto val="1"/>
        <c:lblAlgn val="ctr"/>
        <c:lblOffset val="100"/>
      </c:catAx>
      <c:valAx>
        <c:axId val="134640000"/>
        <c:scaling>
          <c:orientation val="minMax"/>
        </c:scaling>
        <c:axPos val="l"/>
        <c:majorGridlines/>
        <c:title>
          <c:tx>
            <c:rich>
              <a:bodyPr rot="-5400000" vert="horz"/>
              <a:lstStyle/>
              <a:p>
                <a:pPr>
                  <a:defRPr sz="1800"/>
                </a:pPr>
                <a:r>
                  <a:rPr lang="en-US" sz="1800" dirty="0"/>
                  <a:t>Tons </a:t>
                </a:r>
                <a:r>
                  <a:rPr lang="en-US" sz="1800" dirty="0" smtClean="0"/>
                  <a:t>CO2 Eq. </a:t>
                </a:r>
                <a:r>
                  <a:rPr lang="en-US" sz="1800" dirty="0"/>
                  <a:t>/ Day</a:t>
                </a:r>
              </a:p>
            </c:rich>
          </c:tx>
          <c:layout>
            <c:manualLayout>
              <c:xMode val="edge"/>
              <c:yMode val="edge"/>
              <c:x val="1.8937882764654423E-2"/>
              <c:y val="0.16584747138566444"/>
            </c:manualLayout>
          </c:layout>
        </c:title>
        <c:numFmt formatCode="General" sourceLinked="1"/>
        <c:tickLblPos val="nextTo"/>
        <c:txPr>
          <a:bodyPr/>
          <a:lstStyle/>
          <a:p>
            <a:pPr>
              <a:defRPr sz="1800"/>
            </a:pPr>
            <a:endParaRPr lang="en-US"/>
          </a:p>
        </c:txPr>
        <c:crossAx val="134589056"/>
        <c:crosses val="autoZero"/>
        <c:crossBetween val="between"/>
      </c:valAx>
      <c:spPr>
        <a:noFill/>
      </c:spPr>
    </c:plotArea>
    <c:legend>
      <c:legendPos val="r"/>
      <c:layout>
        <c:manualLayout>
          <c:xMode val="edge"/>
          <c:yMode val="edge"/>
          <c:x val="0.76278477952600465"/>
          <c:y val="7.714751676515505E-2"/>
          <c:w val="0.23721522047399668"/>
          <c:h val="0.81927577850076361"/>
        </c:manualLayout>
      </c:layout>
      <c:txPr>
        <a:bodyPr/>
        <a:lstStyle/>
        <a:p>
          <a:pPr>
            <a:defRPr sz="1800" baseline="0"/>
          </a:pPr>
          <a:endParaRPr lang="en-US"/>
        </a:p>
      </c:txPr>
    </c:legend>
    <c:plotVisOnly val="1"/>
    <c:dispBlanksAs val="gap"/>
  </c:chart>
  <c:spPr>
    <a:noFill/>
  </c:spPr>
  <c:txPr>
    <a:bodyPr/>
    <a:lstStyle/>
    <a:p>
      <a:pPr>
        <a:defRPr sz="20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2517650918635168"/>
          <c:y val="0.15071163105927424"/>
          <c:w val="0.75713418635170604"/>
          <c:h val="0.57209817500450133"/>
        </c:manualLayout>
      </c:layout>
      <c:lineChart>
        <c:grouping val="standard"/>
        <c:ser>
          <c:idx val="2"/>
          <c:order val="2"/>
          <c:tx>
            <c:strRef>
              <c:f>Sheet1!$D$1</c:f>
              <c:strCache>
                <c:ptCount val="1"/>
                <c:pt idx="0">
                  <c:v>TargetHhAutoPopulation</c:v>
                </c:pt>
              </c:strCache>
            </c:strRef>
          </c:tx>
          <c:spPr>
            <a:ln>
              <a:solidFill>
                <a:schemeClr val="bg2"/>
              </a:solidFill>
              <a:prstDash val="sysDash"/>
            </a:ln>
          </c:spPr>
          <c:marker>
            <c:symbol val="none"/>
          </c:marker>
          <c:cat>
            <c:strRef>
              <c:f>Sheet1!$A$2:$A$25</c:f>
              <c:strCache>
                <c:ptCount val="24"/>
                <c:pt idx="0">
                  <c:v>Allegany</c:v>
                </c:pt>
                <c:pt idx="1">
                  <c:v>AnneArundel</c:v>
                </c:pt>
                <c:pt idx="2">
                  <c:v>Baltimo</c:v>
                </c:pt>
                <c:pt idx="3">
                  <c:v>Baltimore</c:v>
                </c:pt>
                <c:pt idx="4">
                  <c:v>Calvert</c:v>
                </c:pt>
                <c:pt idx="5">
                  <c:v>Caroline</c:v>
                </c:pt>
                <c:pt idx="6">
                  <c:v>Carroll</c:v>
                </c:pt>
                <c:pt idx="7">
                  <c:v>Cecil</c:v>
                </c:pt>
                <c:pt idx="8">
                  <c:v>Charles</c:v>
                </c:pt>
                <c:pt idx="9">
                  <c:v>Dorchester</c:v>
                </c:pt>
                <c:pt idx="10">
                  <c:v>Frederick</c:v>
                </c:pt>
                <c:pt idx="11">
                  <c:v>Garrett</c:v>
                </c:pt>
                <c:pt idx="12">
                  <c:v>Harford</c:v>
                </c:pt>
                <c:pt idx="13">
                  <c:v>Howard</c:v>
                </c:pt>
                <c:pt idx="14">
                  <c:v>Kent</c:v>
                </c:pt>
                <c:pt idx="15">
                  <c:v>Montgomery</c:v>
                </c:pt>
                <c:pt idx="16">
                  <c:v>PrinceGeorges</c:v>
                </c:pt>
                <c:pt idx="17">
                  <c:v>QueenAnnes</c:v>
                </c:pt>
                <c:pt idx="18">
                  <c:v>Somerset</c:v>
                </c:pt>
                <c:pt idx="19">
                  <c:v>StMarys</c:v>
                </c:pt>
                <c:pt idx="20">
                  <c:v>Talbot</c:v>
                </c:pt>
                <c:pt idx="21">
                  <c:v>Washington</c:v>
                </c:pt>
                <c:pt idx="22">
                  <c:v>Wicomico</c:v>
                </c:pt>
                <c:pt idx="23">
                  <c:v>Worcester</c:v>
                </c:pt>
              </c:strCache>
            </c:strRef>
          </c:cat>
          <c:val>
            <c:numRef>
              <c:f>Sheet1!$D$2:$D$25</c:f>
              <c:numCache>
                <c:formatCode>General</c:formatCode>
                <c:ptCount val="24"/>
                <c:pt idx="0">
                  <c:v>26550</c:v>
                </c:pt>
                <c:pt idx="1">
                  <c:v>259586</c:v>
                </c:pt>
                <c:pt idx="2">
                  <c:v>172046</c:v>
                </c:pt>
                <c:pt idx="3">
                  <c:v>351951</c:v>
                </c:pt>
                <c:pt idx="4">
                  <c:v>37814</c:v>
                </c:pt>
                <c:pt idx="5">
                  <c:v>13109</c:v>
                </c:pt>
                <c:pt idx="6">
                  <c:v>71692</c:v>
                </c:pt>
                <c:pt idx="7">
                  <c:v>36584</c:v>
                </c:pt>
                <c:pt idx="8">
                  <c:v>64080</c:v>
                </c:pt>
                <c:pt idx="9">
                  <c:v>12249</c:v>
                </c:pt>
                <c:pt idx="10">
                  <c:v>102798</c:v>
                </c:pt>
                <c:pt idx="11">
                  <c:v>9865</c:v>
                </c:pt>
                <c:pt idx="12">
                  <c:v>109032</c:v>
                </c:pt>
                <c:pt idx="13">
                  <c:v>135666</c:v>
                </c:pt>
                <c:pt idx="14">
                  <c:v>8335</c:v>
                </c:pt>
                <c:pt idx="15">
                  <c:v>440405</c:v>
                </c:pt>
                <c:pt idx="16">
                  <c:v>351831</c:v>
                </c:pt>
                <c:pt idx="17">
                  <c:v>19060</c:v>
                </c:pt>
                <c:pt idx="18">
                  <c:v>7702</c:v>
                </c:pt>
                <c:pt idx="19">
                  <c:v>41187</c:v>
                </c:pt>
                <c:pt idx="20">
                  <c:v>16751</c:v>
                </c:pt>
                <c:pt idx="21">
                  <c:v>58814</c:v>
                </c:pt>
                <c:pt idx="22">
                  <c:v>35200</c:v>
                </c:pt>
                <c:pt idx="23">
                  <c:v>22494</c:v>
                </c:pt>
              </c:numCache>
            </c:numRef>
          </c:val>
        </c:ser>
        <c:ser>
          <c:idx val="3"/>
          <c:order val="3"/>
          <c:tx>
            <c:strRef>
              <c:f>Sheet1!$E$1</c:f>
              <c:strCache>
                <c:ptCount val="1"/>
                <c:pt idx="0">
                  <c:v>EstimatedHhAutoPopulation</c:v>
                </c:pt>
              </c:strCache>
            </c:strRef>
          </c:tx>
          <c:spPr>
            <a:ln w="28575" cap="flat" cmpd="sng" algn="ctr">
              <a:solidFill>
                <a:schemeClr val="bg2"/>
              </a:solidFill>
              <a:prstDash val="solid"/>
            </a:ln>
            <a:effectLst/>
          </c:spPr>
          <c:marker>
            <c:symbol val="none"/>
          </c:marker>
          <c:cat>
            <c:strRef>
              <c:f>Sheet1!$A$2:$A$25</c:f>
              <c:strCache>
                <c:ptCount val="24"/>
                <c:pt idx="0">
                  <c:v>Allegany</c:v>
                </c:pt>
                <c:pt idx="1">
                  <c:v>AnneArundel</c:v>
                </c:pt>
                <c:pt idx="2">
                  <c:v>Baltimo</c:v>
                </c:pt>
                <c:pt idx="3">
                  <c:v>Baltimore</c:v>
                </c:pt>
                <c:pt idx="4">
                  <c:v>Calvert</c:v>
                </c:pt>
                <c:pt idx="5">
                  <c:v>Caroline</c:v>
                </c:pt>
                <c:pt idx="6">
                  <c:v>Carroll</c:v>
                </c:pt>
                <c:pt idx="7">
                  <c:v>Cecil</c:v>
                </c:pt>
                <c:pt idx="8">
                  <c:v>Charles</c:v>
                </c:pt>
                <c:pt idx="9">
                  <c:v>Dorchester</c:v>
                </c:pt>
                <c:pt idx="10">
                  <c:v>Frederick</c:v>
                </c:pt>
                <c:pt idx="11">
                  <c:v>Garrett</c:v>
                </c:pt>
                <c:pt idx="12">
                  <c:v>Harford</c:v>
                </c:pt>
                <c:pt idx="13">
                  <c:v>Howard</c:v>
                </c:pt>
                <c:pt idx="14">
                  <c:v>Kent</c:v>
                </c:pt>
                <c:pt idx="15">
                  <c:v>Montgomery</c:v>
                </c:pt>
                <c:pt idx="16">
                  <c:v>PrinceGeorges</c:v>
                </c:pt>
                <c:pt idx="17">
                  <c:v>QueenAnnes</c:v>
                </c:pt>
                <c:pt idx="18">
                  <c:v>Somerset</c:v>
                </c:pt>
                <c:pt idx="19">
                  <c:v>StMarys</c:v>
                </c:pt>
                <c:pt idx="20">
                  <c:v>Talbot</c:v>
                </c:pt>
                <c:pt idx="21">
                  <c:v>Washington</c:v>
                </c:pt>
                <c:pt idx="22">
                  <c:v>Wicomico</c:v>
                </c:pt>
                <c:pt idx="23">
                  <c:v>Worcester</c:v>
                </c:pt>
              </c:strCache>
            </c:strRef>
          </c:cat>
          <c:val>
            <c:numRef>
              <c:f>Sheet1!$E$2:$E$25</c:f>
              <c:numCache>
                <c:formatCode>General</c:formatCode>
                <c:ptCount val="24"/>
                <c:pt idx="0">
                  <c:v>29784</c:v>
                </c:pt>
                <c:pt idx="1">
                  <c:v>214020</c:v>
                </c:pt>
                <c:pt idx="2">
                  <c:v>203844</c:v>
                </c:pt>
                <c:pt idx="3">
                  <c:v>324545</c:v>
                </c:pt>
                <c:pt idx="4">
                  <c:v>37446</c:v>
                </c:pt>
                <c:pt idx="5">
                  <c:v>12023</c:v>
                </c:pt>
                <c:pt idx="6">
                  <c:v>70418</c:v>
                </c:pt>
                <c:pt idx="7">
                  <c:v>35630</c:v>
                </c:pt>
                <c:pt idx="8">
                  <c:v>59827</c:v>
                </c:pt>
                <c:pt idx="9">
                  <c:v>14571</c:v>
                </c:pt>
                <c:pt idx="10">
                  <c:v>99030</c:v>
                </c:pt>
                <c:pt idx="11">
                  <c:v>11072</c:v>
                </c:pt>
                <c:pt idx="12">
                  <c:v>100840</c:v>
                </c:pt>
                <c:pt idx="13">
                  <c:v>115141</c:v>
                </c:pt>
                <c:pt idx="14">
                  <c:v>7348</c:v>
                </c:pt>
                <c:pt idx="15">
                  <c:v>456129</c:v>
                </c:pt>
                <c:pt idx="16">
                  <c:v>398205</c:v>
                </c:pt>
                <c:pt idx="17">
                  <c:v>17434</c:v>
                </c:pt>
                <c:pt idx="18">
                  <c:v>9394</c:v>
                </c:pt>
                <c:pt idx="19">
                  <c:v>36635</c:v>
                </c:pt>
                <c:pt idx="20">
                  <c:v>17551</c:v>
                </c:pt>
                <c:pt idx="21">
                  <c:v>58694</c:v>
                </c:pt>
                <c:pt idx="22">
                  <c:v>37292</c:v>
                </c:pt>
                <c:pt idx="23">
                  <c:v>19403</c:v>
                </c:pt>
              </c:numCache>
            </c:numRef>
          </c:val>
        </c:ser>
        <c:ser>
          <c:idx val="4"/>
          <c:order val="4"/>
          <c:tx>
            <c:strRef>
              <c:f>Sheet1!$F$1</c:f>
              <c:strCache>
                <c:ptCount val="1"/>
                <c:pt idx="0">
                  <c:v>TargetHhLtTruckPopulation</c:v>
                </c:pt>
              </c:strCache>
            </c:strRef>
          </c:tx>
          <c:spPr>
            <a:ln w="28575" cap="flat" cmpd="sng" algn="ctr">
              <a:solidFill>
                <a:schemeClr val="accent2"/>
              </a:solidFill>
              <a:prstDash val="sysDash"/>
            </a:ln>
            <a:effectLst/>
          </c:spPr>
          <c:marker>
            <c:symbol val="none"/>
          </c:marker>
          <c:cat>
            <c:strRef>
              <c:f>Sheet1!$A$2:$A$25</c:f>
              <c:strCache>
                <c:ptCount val="24"/>
                <c:pt idx="0">
                  <c:v>Allegany</c:v>
                </c:pt>
                <c:pt idx="1">
                  <c:v>AnneArundel</c:v>
                </c:pt>
                <c:pt idx="2">
                  <c:v>Baltimo</c:v>
                </c:pt>
                <c:pt idx="3">
                  <c:v>Baltimore</c:v>
                </c:pt>
                <c:pt idx="4">
                  <c:v>Calvert</c:v>
                </c:pt>
                <c:pt idx="5">
                  <c:v>Caroline</c:v>
                </c:pt>
                <c:pt idx="6">
                  <c:v>Carroll</c:v>
                </c:pt>
                <c:pt idx="7">
                  <c:v>Cecil</c:v>
                </c:pt>
                <c:pt idx="8">
                  <c:v>Charles</c:v>
                </c:pt>
                <c:pt idx="9">
                  <c:v>Dorchester</c:v>
                </c:pt>
                <c:pt idx="10">
                  <c:v>Frederick</c:v>
                </c:pt>
                <c:pt idx="11">
                  <c:v>Garrett</c:v>
                </c:pt>
                <c:pt idx="12">
                  <c:v>Harford</c:v>
                </c:pt>
                <c:pt idx="13">
                  <c:v>Howard</c:v>
                </c:pt>
                <c:pt idx="14">
                  <c:v>Kent</c:v>
                </c:pt>
                <c:pt idx="15">
                  <c:v>Montgomery</c:v>
                </c:pt>
                <c:pt idx="16">
                  <c:v>PrinceGeorges</c:v>
                </c:pt>
                <c:pt idx="17">
                  <c:v>QueenAnnes</c:v>
                </c:pt>
                <c:pt idx="18">
                  <c:v>Somerset</c:v>
                </c:pt>
                <c:pt idx="19">
                  <c:v>StMarys</c:v>
                </c:pt>
                <c:pt idx="20">
                  <c:v>Talbot</c:v>
                </c:pt>
                <c:pt idx="21">
                  <c:v>Washington</c:v>
                </c:pt>
                <c:pt idx="22">
                  <c:v>Wicomico</c:v>
                </c:pt>
                <c:pt idx="23">
                  <c:v>Worcester</c:v>
                </c:pt>
              </c:strCache>
            </c:strRef>
          </c:cat>
          <c:val>
            <c:numRef>
              <c:f>Sheet1!$F$2:$F$25</c:f>
              <c:numCache>
                <c:formatCode>General</c:formatCode>
                <c:ptCount val="24"/>
                <c:pt idx="0">
                  <c:v>20422</c:v>
                </c:pt>
                <c:pt idx="1">
                  <c:v>160917</c:v>
                </c:pt>
                <c:pt idx="2">
                  <c:v>74027</c:v>
                </c:pt>
                <c:pt idx="3">
                  <c:v>194734</c:v>
                </c:pt>
                <c:pt idx="4">
                  <c:v>29932</c:v>
                </c:pt>
                <c:pt idx="5">
                  <c:v>12126</c:v>
                </c:pt>
                <c:pt idx="6">
                  <c:v>57522</c:v>
                </c:pt>
                <c:pt idx="7">
                  <c:v>31213</c:v>
                </c:pt>
                <c:pt idx="8">
                  <c:v>43347</c:v>
                </c:pt>
                <c:pt idx="9">
                  <c:v>10013</c:v>
                </c:pt>
                <c:pt idx="10">
                  <c:v>70861</c:v>
                </c:pt>
                <c:pt idx="11">
                  <c:v>11802</c:v>
                </c:pt>
                <c:pt idx="12">
                  <c:v>75021</c:v>
                </c:pt>
                <c:pt idx="13">
                  <c:v>74370</c:v>
                </c:pt>
                <c:pt idx="14">
                  <c:v>7425</c:v>
                </c:pt>
                <c:pt idx="15">
                  <c:v>208899</c:v>
                </c:pt>
                <c:pt idx="16">
                  <c:v>184355</c:v>
                </c:pt>
                <c:pt idx="17">
                  <c:v>16439</c:v>
                </c:pt>
                <c:pt idx="18">
                  <c:v>6301</c:v>
                </c:pt>
                <c:pt idx="19">
                  <c:v>35596</c:v>
                </c:pt>
                <c:pt idx="20">
                  <c:v>13430</c:v>
                </c:pt>
                <c:pt idx="21">
                  <c:v>42390</c:v>
                </c:pt>
                <c:pt idx="22">
                  <c:v>28605</c:v>
                </c:pt>
                <c:pt idx="23">
                  <c:v>19114</c:v>
                </c:pt>
              </c:numCache>
            </c:numRef>
          </c:val>
        </c:ser>
        <c:ser>
          <c:idx val="5"/>
          <c:order val="5"/>
          <c:tx>
            <c:strRef>
              <c:f>Sheet1!$G$1</c:f>
              <c:strCache>
                <c:ptCount val="1"/>
                <c:pt idx="0">
                  <c:v>EstimatedHhLtTruckPopulation</c:v>
                </c:pt>
              </c:strCache>
            </c:strRef>
          </c:tx>
          <c:spPr>
            <a:ln>
              <a:solidFill>
                <a:schemeClr val="accent2"/>
              </a:solidFill>
            </a:ln>
          </c:spPr>
          <c:marker>
            <c:symbol val="none"/>
          </c:marker>
          <c:cat>
            <c:strRef>
              <c:f>Sheet1!$A$2:$A$25</c:f>
              <c:strCache>
                <c:ptCount val="24"/>
                <c:pt idx="0">
                  <c:v>Allegany</c:v>
                </c:pt>
                <c:pt idx="1">
                  <c:v>AnneArundel</c:v>
                </c:pt>
                <c:pt idx="2">
                  <c:v>Baltimo</c:v>
                </c:pt>
                <c:pt idx="3">
                  <c:v>Baltimore</c:v>
                </c:pt>
                <c:pt idx="4">
                  <c:v>Calvert</c:v>
                </c:pt>
                <c:pt idx="5">
                  <c:v>Caroline</c:v>
                </c:pt>
                <c:pt idx="6">
                  <c:v>Carroll</c:v>
                </c:pt>
                <c:pt idx="7">
                  <c:v>Cecil</c:v>
                </c:pt>
                <c:pt idx="8">
                  <c:v>Charles</c:v>
                </c:pt>
                <c:pt idx="9">
                  <c:v>Dorchester</c:v>
                </c:pt>
                <c:pt idx="10">
                  <c:v>Frederick</c:v>
                </c:pt>
                <c:pt idx="11">
                  <c:v>Garrett</c:v>
                </c:pt>
                <c:pt idx="12">
                  <c:v>Harford</c:v>
                </c:pt>
                <c:pt idx="13">
                  <c:v>Howard</c:v>
                </c:pt>
                <c:pt idx="14">
                  <c:v>Kent</c:v>
                </c:pt>
                <c:pt idx="15">
                  <c:v>Montgomery</c:v>
                </c:pt>
                <c:pt idx="16">
                  <c:v>PrinceGeorges</c:v>
                </c:pt>
                <c:pt idx="17">
                  <c:v>QueenAnnes</c:v>
                </c:pt>
                <c:pt idx="18">
                  <c:v>Somerset</c:v>
                </c:pt>
                <c:pt idx="19">
                  <c:v>StMarys</c:v>
                </c:pt>
                <c:pt idx="20">
                  <c:v>Talbot</c:v>
                </c:pt>
                <c:pt idx="21">
                  <c:v>Washington</c:v>
                </c:pt>
                <c:pt idx="22">
                  <c:v>Wicomico</c:v>
                </c:pt>
                <c:pt idx="23">
                  <c:v>Worcester</c:v>
                </c:pt>
              </c:strCache>
            </c:strRef>
          </c:cat>
          <c:val>
            <c:numRef>
              <c:f>Sheet1!$G$2:$G$25</c:f>
              <c:numCache>
                <c:formatCode>General</c:formatCode>
                <c:ptCount val="24"/>
                <c:pt idx="0">
                  <c:v>19820</c:v>
                </c:pt>
                <c:pt idx="1">
                  <c:v>143556</c:v>
                </c:pt>
                <c:pt idx="2">
                  <c:v>87366</c:v>
                </c:pt>
                <c:pt idx="3">
                  <c:v>217664</c:v>
                </c:pt>
                <c:pt idx="4">
                  <c:v>24925</c:v>
                </c:pt>
                <c:pt idx="5">
                  <c:v>11982</c:v>
                </c:pt>
                <c:pt idx="6">
                  <c:v>46826</c:v>
                </c:pt>
                <c:pt idx="7">
                  <c:v>35704</c:v>
                </c:pt>
                <c:pt idx="8">
                  <c:v>39257</c:v>
                </c:pt>
                <c:pt idx="9">
                  <c:v>9781</c:v>
                </c:pt>
                <c:pt idx="10">
                  <c:v>66130</c:v>
                </c:pt>
                <c:pt idx="11">
                  <c:v>11172</c:v>
                </c:pt>
                <c:pt idx="12">
                  <c:v>67202</c:v>
                </c:pt>
                <c:pt idx="13">
                  <c:v>77033</c:v>
                </c:pt>
                <c:pt idx="14">
                  <c:v>7431</c:v>
                </c:pt>
                <c:pt idx="15">
                  <c:v>195219</c:v>
                </c:pt>
                <c:pt idx="16">
                  <c:v>169594</c:v>
                </c:pt>
                <c:pt idx="17">
                  <c:v>17309</c:v>
                </c:pt>
                <c:pt idx="18">
                  <c:v>6044</c:v>
                </c:pt>
                <c:pt idx="19">
                  <c:v>36803</c:v>
                </c:pt>
                <c:pt idx="20">
                  <c:v>11719</c:v>
                </c:pt>
                <c:pt idx="21">
                  <c:v>39366</c:v>
                </c:pt>
                <c:pt idx="22">
                  <c:v>24991</c:v>
                </c:pt>
                <c:pt idx="23">
                  <c:v>19437</c:v>
                </c:pt>
              </c:numCache>
            </c:numRef>
          </c:val>
        </c:ser>
        <c:dLbls/>
        <c:marker val="1"/>
        <c:axId val="124908288"/>
        <c:axId val="124909824"/>
      </c:lineChart>
      <c:lineChart>
        <c:grouping val="standard"/>
        <c:ser>
          <c:idx val="0"/>
          <c:order val="0"/>
          <c:tx>
            <c:strRef>
              <c:f>Sheet1!$B$1</c:f>
              <c:strCache>
                <c:ptCount val="1"/>
                <c:pt idx="0">
                  <c:v>TargetLightVehicleDvmt</c:v>
                </c:pt>
              </c:strCache>
            </c:strRef>
          </c:tx>
          <c:spPr>
            <a:ln>
              <a:prstDash val="sysDash"/>
            </a:ln>
          </c:spPr>
          <c:marker>
            <c:spPr>
              <a:ln>
                <a:prstDash val="sysDash"/>
              </a:ln>
            </c:spPr>
          </c:marker>
          <c:cat>
            <c:strRef>
              <c:f>Sheet1!$A$2:$A$25</c:f>
              <c:strCache>
                <c:ptCount val="24"/>
                <c:pt idx="0">
                  <c:v>Allegany</c:v>
                </c:pt>
                <c:pt idx="1">
                  <c:v>AnneArundel</c:v>
                </c:pt>
                <c:pt idx="2">
                  <c:v>Baltimo</c:v>
                </c:pt>
                <c:pt idx="3">
                  <c:v>Baltimore</c:v>
                </c:pt>
                <c:pt idx="4">
                  <c:v>Calvert</c:v>
                </c:pt>
                <c:pt idx="5">
                  <c:v>Caroline</c:v>
                </c:pt>
                <c:pt idx="6">
                  <c:v>Carroll</c:v>
                </c:pt>
                <c:pt idx="7">
                  <c:v>Cecil</c:v>
                </c:pt>
                <c:pt idx="8">
                  <c:v>Charles</c:v>
                </c:pt>
                <c:pt idx="9">
                  <c:v>Dorchester</c:v>
                </c:pt>
                <c:pt idx="10">
                  <c:v>Frederick</c:v>
                </c:pt>
                <c:pt idx="11">
                  <c:v>Garrett</c:v>
                </c:pt>
                <c:pt idx="12">
                  <c:v>Harford</c:v>
                </c:pt>
                <c:pt idx="13">
                  <c:v>Howard</c:v>
                </c:pt>
                <c:pt idx="14">
                  <c:v>Kent</c:v>
                </c:pt>
                <c:pt idx="15">
                  <c:v>Montgomery</c:v>
                </c:pt>
                <c:pt idx="16">
                  <c:v>PrinceGeorges</c:v>
                </c:pt>
                <c:pt idx="17">
                  <c:v>QueenAnnes</c:v>
                </c:pt>
                <c:pt idx="18">
                  <c:v>Somerset</c:v>
                </c:pt>
                <c:pt idx="19">
                  <c:v>StMarys</c:v>
                </c:pt>
                <c:pt idx="20">
                  <c:v>Talbot</c:v>
                </c:pt>
                <c:pt idx="21">
                  <c:v>Washington</c:v>
                </c:pt>
                <c:pt idx="22">
                  <c:v>Wicomico</c:v>
                </c:pt>
                <c:pt idx="23">
                  <c:v>Worcester</c:v>
                </c:pt>
              </c:strCache>
            </c:strRef>
          </c:cat>
          <c:val>
            <c:numRef>
              <c:f>Sheet1!$B$2:$B$25</c:f>
              <c:numCache>
                <c:formatCode>General</c:formatCode>
                <c:ptCount val="24"/>
                <c:pt idx="0">
                  <c:v>2101313</c:v>
                </c:pt>
                <c:pt idx="1">
                  <c:v>14399390</c:v>
                </c:pt>
                <c:pt idx="2">
                  <c:v>9097867</c:v>
                </c:pt>
                <c:pt idx="3">
                  <c:v>20892026</c:v>
                </c:pt>
                <c:pt idx="4">
                  <c:v>1970626</c:v>
                </c:pt>
                <c:pt idx="5">
                  <c:v>925721</c:v>
                </c:pt>
                <c:pt idx="6">
                  <c:v>3240204</c:v>
                </c:pt>
                <c:pt idx="7">
                  <c:v>3318827</c:v>
                </c:pt>
                <c:pt idx="8">
                  <c:v>3144113</c:v>
                </c:pt>
                <c:pt idx="9">
                  <c:v>992651</c:v>
                </c:pt>
                <c:pt idx="10">
                  <c:v>7360888</c:v>
                </c:pt>
                <c:pt idx="11">
                  <c:v>1312699</c:v>
                </c:pt>
                <c:pt idx="12">
                  <c:v>5895676</c:v>
                </c:pt>
                <c:pt idx="13">
                  <c:v>10049955</c:v>
                </c:pt>
                <c:pt idx="14">
                  <c:v>521845</c:v>
                </c:pt>
                <c:pt idx="15">
                  <c:v>18858141</c:v>
                </c:pt>
                <c:pt idx="16">
                  <c:v>22189717</c:v>
                </c:pt>
                <c:pt idx="17">
                  <c:v>2314390</c:v>
                </c:pt>
                <c:pt idx="18">
                  <c:v>722882</c:v>
                </c:pt>
                <c:pt idx="19">
                  <c:v>2116412</c:v>
                </c:pt>
                <c:pt idx="20">
                  <c:v>1541969</c:v>
                </c:pt>
                <c:pt idx="21">
                  <c:v>4851611</c:v>
                </c:pt>
                <c:pt idx="22">
                  <c:v>2486560</c:v>
                </c:pt>
                <c:pt idx="23">
                  <c:v>1645279</c:v>
                </c:pt>
              </c:numCache>
            </c:numRef>
          </c:val>
        </c:ser>
        <c:ser>
          <c:idx val="1"/>
          <c:order val="1"/>
          <c:tx>
            <c:strRef>
              <c:f>Sheet1!$C$1</c:f>
              <c:strCache>
                <c:ptCount val="1"/>
                <c:pt idx="0">
                  <c:v>EstimatedLightVehicleDvmt</c:v>
                </c:pt>
              </c:strCache>
            </c:strRef>
          </c:tx>
          <c:spPr>
            <a:ln>
              <a:solidFill>
                <a:schemeClr val="accent1"/>
              </a:solidFill>
            </a:ln>
          </c:spPr>
          <c:marker>
            <c:spPr>
              <a:solidFill>
                <a:schemeClr val="accent1"/>
              </a:solidFill>
              <a:ln>
                <a:solidFill>
                  <a:schemeClr val="accent1"/>
                </a:solidFill>
              </a:ln>
            </c:spPr>
          </c:marker>
          <c:cat>
            <c:strRef>
              <c:f>Sheet1!$A$2:$A$25</c:f>
              <c:strCache>
                <c:ptCount val="24"/>
                <c:pt idx="0">
                  <c:v>Allegany</c:v>
                </c:pt>
                <c:pt idx="1">
                  <c:v>AnneArundel</c:v>
                </c:pt>
                <c:pt idx="2">
                  <c:v>Baltimo</c:v>
                </c:pt>
                <c:pt idx="3">
                  <c:v>Baltimore</c:v>
                </c:pt>
                <c:pt idx="4">
                  <c:v>Calvert</c:v>
                </c:pt>
                <c:pt idx="5">
                  <c:v>Caroline</c:v>
                </c:pt>
                <c:pt idx="6">
                  <c:v>Carroll</c:v>
                </c:pt>
                <c:pt idx="7">
                  <c:v>Cecil</c:v>
                </c:pt>
                <c:pt idx="8">
                  <c:v>Charles</c:v>
                </c:pt>
                <c:pt idx="9">
                  <c:v>Dorchester</c:v>
                </c:pt>
                <c:pt idx="10">
                  <c:v>Frederick</c:v>
                </c:pt>
                <c:pt idx="11">
                  <c:v>Garrett</c:v>
                </c:pt>
                <c:pt idx="12">
                  <c:v>Harford</c:v>
                </c:pt>
                <c:pt idx="13">
                  <c:v>Howard</c:v>
                </c:pt>
                <c:pt idx="14">
                  <c:v>Kent</c:v>
                </c:pt>
                <c:pt idx="15">
                  <c:v>Montgomery</c:v>
                </c:pt>
                <c:pt idx="16">
                  <c:v>PrinceGeorges</c:v>
                </c:pt>
                <c:pt idx="17">
                  <c:v>QueenAnnes</c:v>
                </c:pt>
                <c:pt idx="18">
                  <c:v>Somerset</c:v>
                </c:pt>
                <c:pt idx="19">
                  <c:v>StMarys</c:v>
                </c:pt>
                <c:pt idx="20">
                  <c:v>Talbot</c:v>
                </c:pt>
                <c:pt idx="21">
                  <c:v>Washington</c:v>
                </c:pt>
                <c:pt idx="22">
                  <c:v>Wicomico</c:v>
                </c:pt>
                <c:pt idx="23">
                  <c:v>Worcester</c:v>
                </c:pt>
              </c:strCache>
            </c:strRef>
          </c:cat>
          <c:val>
            <c:numRef>
              <c:f>Sheet1!$C$2:$C$25</c:f>
              <c:numCache>
                <c:formatCode>General</c:formatCode>
                <c:ptCount val="24"/>
                <c:pt idx="0">
                  <c:v>2161645.5701727867</c:v>
                </c:pt>
                <c:pt idx="1">
                  <c:v>15065456.87795742</c:v>
                </c:pt>
                <c:pt idx="2">
                  <c:v>9862066.2017417904</c:v>
                </c:pt>
                <c:pt idx="3">
                  <c:v>22021413.131151199</c:v>
                </c:pt>
                <c:pt idx="4">
                  <c:v>2041227.6440618001</c:v>
                </c:pt>
                <c:pt idx="5">
                  <c:v>812815.80100503785</c:v>
                </c:pt>
                <c:pt idx="6">
                  <c:v>3394340.1241254602</c:v>
                </c:pt>
                <c:pt idx="7">
                  <c:v>3340218.0034238147</c:v>
                </c:pt>
                <c:pt idx="8">
                  <c:v>3303116.6662598099</c:v>
                </c:pt>
                <c:pt idx="9">
                  <c:v>880171.76206815348</c:v>
                </c:pt>
                <c:pt idx="10">
                  <c:v>7489650.3950562496</c:v>
                </c:pt>
                <c:pt idx="11">
                  <c:v>1070444.8297754836</c:v>
                </c:pt>
                <c:pt idx="12">
                  <c:v>6181109.7369554024</c:v>
                </c:pt>
                <c:pt idx="13">
                  <c:v>10240608.365602825</c:v>
                </c:pt>
                <c:pt idx="14">
                  <c:v>459720.08137461101</c:v>
                </c:pt>
                <c:pt idx="15">
                  <c:v>19922018.942242976</c:v>
                </c:pt>
                <c:pt idx="16">
                  <c:v>23071317.048594099</c:v>
                </c:pt>
                <c:pt idx="17">
                  <c:v>2090162.0520650111</c:v>
                </c:pt>
                <c:pt idx="18">
                  <c:v>712145.449577288</c:v>
                </c:pt>
                <c:pt idx="19">
                  <c:v>2212147.1538426457</c:v>
                </c:pt>
                <c:pt idx="20">
                  <c:v>1306422.6248661701</c:v>
                </c:pt>
                <c:pt idx="21">
                  <c:v>4817619.4655111199</c:v>
                </c:pt>
                <c:pt idx="22">
                  <c:v>2623025.7323893551</c:v>
                </c:pt>
                <c:pt idx="23">
                  <c:v>1435146.8934572926</c:v>
                </c:pt>
              </c:numCache>
            </c:numRef>
          </c:val>
        </c:ser>
        <c:dLbls/>
        <c:marker val="1"/>
        <c:axId val="124954880"/>
        <c:axId val="124952960"/>
      </c:lineChart>
      <c:catAx>
        <c:axId val="124908288"/>
        <c:scaling>
          <c:orientation val="minMax"/>
        </c:scaling>
        <c:axPos val="b"/>
        <c:numFmt formatCode="General" sourceLinked="1"/>
        <c:tickLblPos val="nextTo"/>
        <c:txPr>
          <a:bodyPr rot="-5400000" vert="horz"/>
          <a:lstStyle/>
          <a:p>
            <a:pPr>
              <a:defRPr sz="1400"/>
            </a:pPr>
            <a:endParaRPr lang="en-US"/>
          </a:p>
        </c:txPr>
        <c:crossAx val="124909824"/>
        <c:crosses val="autoZero"/>
        <c:auto val="1"/>
        <c:lblAlgn val="ctr"/>
        <c:lblOffset val="100"/>
      </c:catAx>
      <c:valAx>
        <c:axId val="124909824"/>
        <c:scaling>
          <c:orientation val="minMax"/>
        </c:scaling>
        <c:axPos val="l"/>
        <c:majorGridlines/>
        <c:numFmt formatCode="General" sourceLinked="1"/>
        <c:tickLblPos val="nextTo"/>
        <c:txPr>
          <a:bodyPr/>
          <a:lstStyle/>
          <a:p>
            <a:pPr>
              <a:defRPr sz="1600"/>
            </a:pPr>
            <a:endParaRPr lang="en-US"/>
          </a:p>
        </c:txPr>
        <c:crossAx val="124908288"/>
        <c:crosses val="autoZero"/>
        <c:crossBetween val="between"/>
        <c:dispUnits>
          <c:builtInUnit val="thousands"/>
          <c:dispUnitsLbl>
            <c:layout>
              <c:manualLayout>
                <c:xMode val="edge"/>
                <c:yMode val="edge"/>
                <c:x val="2.4251749781277424E-2"/>
                <c:y val="0.24021167515490871"/>
              </c:manualLayout>
            </c:layout>
            <c:tx>
              <c:rich>
                <a:bodyPr/>
                <a:lstStyle/>
                <a:p>
                  <a:pPr>
                    <a:defRPr/>
                  </a:pPr>
                  <a:r>
                    <a:rPr lang="en-US" dirty="0" smtClean="0"/>
                    <a:t>Thousands of</a:t>
                  </a:r>
                  <a:r>
                    <a:rPr lang="en-US" baseline="0" dirty="0" smtClean="0"/>
                    <a:t> Vehicles</a:t>
                  </a:r>
                  <a:endParaRPr lang="en-US" dirty="0"/>
                </a:p>
              </c:rich>
            </c:tx>
          </c:dispUnitsLbl>
        </c:dispUnits>
      </c:valAx>
      <c:valAx>
        <c:axId val="124952960"/>
        <c:scaling>
          <c:orientation val="minMax"/>
        </c:scaling>
        <c:axPos val="r"/>
        <c:numFmt formatCode="General" sourceLinked="1"/>
        <c:tickLblPos val="nextTo"/>
        <c:txPr>
          <a:bodyPr/>
          <a:lstStyle/>
          <a:p>
            <a:pPr>
              <a:defRPr sz="1600"/>
            </a:pPr>
            <a:endParaRPr lang="en-US"/>
          </a:p>
        </c:txPr>
        <c:crossAx val="124954880"/>
        <c:crosses val="max"/>
        <c:crossBetween val="between"/>
        <c:dispUnits>
          <c:builtInUnit val="millions"/>
          <c:dispUnitsLbl>
            <c:layout>
              <c:manualLayout>
                <c:xMode val="edge"/>
                <c:yMode val="edge"/>
                <c:x val="0.93379101049869073"/>
                <c:y val="0.2814265964733963"/>
              </c:manualLayout>
            </c:layout>
            <c:tx>
              <c:rich>
                <a:bodyPr/>
                <a:lstStyle/>
                <a:p>
                  <a:pPr>
                    <a:defRPr/>
                  </a:pPr>
                  <a:r>
                    <a:rPr lang="en-US" dirty="0" smtClean="0"/>
                    <a:t>Millions of Miles</a:t>
                  </a:r>
                  <a:endParaRPr lang="en-US" dirty="0"/>
                </a:p>
              </c:rich>
            </c:tx>
          </c:dispUnitsLbl>
        </c:dispUnits>
      </c:valAx>
      <c:catAx>
        <c:axId val="124954880"/>
        <c:scaling>
          <c:orientation val="minMax"/>
        </c:scaling>
        <c:delete val="1"/>
        <c:axPos val="b"/>
        <c:numFmt formatCode="General" sourceLinked="1"/>
        <c:tickLblPos val="nextTo"/>
        <c:crossAx val="124952960"/>
        <c:crosses val="autoZero"/>
        <c:auto val="1"/>
        <c:lblAlgn val="ctr"/>
        <c:lblOffset val="100"/>
      </c:catAx>
    </c:plotArea>
    <c:legend>
      <c:legendPos val="r"/>
      <c:layout>
        <c:manualLayout>
          <c:xMode val="edge"/>
          <c:yMode val="edge"/>
          <c:x val="0.12486778215223111"/>
          <c:y val="7.8689566328492729E-3"/>
          <c:w val="0.76957666229221333"/>
          <c:h val="0.14040452811831639"/>
        </c:manualLayout>
      </c:layout>
      <c:txPr>
        <a:bodyPr/>
        <a:lstStyle/>
        <a:p>
          <a:pPr>
            <a:defRPr sz="1400"/>
          </a:pPr>
          <a:endParaRPr lang="en-US"/>
        </a:p>
      </c:txPr>
    </c:legend>
    <c:plotVisOnly val="1"/>
    <c:dispBlanksAs val="gap"/>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sz="2400" dirty="0">
                <a:latin typeface="Arial" panose="020B0604020202020204" pitchFamily="34" charset="0"/>
                <a:cs typeface="Arial" panose="020B0604020202020204" pitchFamily="34" charset="0"/>
              </a:rPr>
              <a:t>Base Case</a:t>
            </a:r>
          </a:p>
        </c:rich>
      </c:tx>
      <c:layout>
        <c:manualLayout>
          <c:xMode val="edge"/>
          <c:yMode val="edge"/>
          <c:x val="0.37724017452363912"/>
          <c:y val="9.0909090909091161E-2"/>
        </c:manualLayout>
      </c:layout>
    </c:title>
    <c:plotArea>
      <c:layout/>
      <c:ofPieChart>
        <c:ofPieType val="pie"/>
        <c:varyColors val="1"/>
        <c:ser>
          <c:idx val="0"/>
          <c:order val="0"/>
          <c:tx>
            <c:strRef>
              <c:f>'LandUse - DensityUGB'!$A$141</c:f>
              <c:strCache>
                <c:ptCount val="1"/>
                <c:pt idx="0">
                  <c:v>Base Case</c:v>
                </c:pt>
              </c:strCache>
            </c:strRef>
          </c:tx>
          <c:dPt>
            <c:idx val="0"/>
            <c:spPr>
              <a:solidFill>
                <a:srgbClr val="FF0000"/>
              </a:solidFill>
            </c:spPr>
          </c:dPt>
          <c:dPt>
            <c:idx val="1"/>
            <c:spPr>
              <a:solidFill>
                <a:srgbClr val="FFFF00"/>
              </a:solidFill>
            </c:spPr>
          </c:dPt>
          <c:dLbls>
            <c:dLbl>
              <c:idx val="0"/>
              <c:layout/>
              <c:tx>
                <c:rich>
                  <a:bodyPr/>
                  <a:lstStyle/>
                  <a:p>
                    <a:r>
                      <a:rPr lang="en-US" sz="1600" b="1" dirty="0">
                        <a:latin typeface="Arial" panose="020B0604020202020204" pitchFamily="34" charset="0"/>
                        <a:cs typeface="Arial" panose="020B0604020202020204" pitchFamily="34" charset="0"/>
                      </a:rPr>
                      <a:t>Town
2%</a:t>
                    </a:r>
                  </a:p>
                </c:rich>
              </c:tx>
              <c:dLblPos val="bestFit"/>
              <c:showCatName val="1"/>
              <c:showPercent val="1"/>
            </c:dLbl>
            <c:dLbl>
              <c:idx val="1"/>
              <c:layout>
                <c:manualLayout>
                  <c:x val="1.1904761904761941E-3"/>
                  <c:y val="-3.0675256502028254E-2"/>
                </c:manualLayout>
              </c:layout>
              <c:tx>
                <c:rich>
                  <a:bodyPr/>
                  <a:lstStyle/>
                  <a:p>
                    <a:r>
                      <a:rPr lang="en-US" sz="1600" b="1" dirty="0">
                        <a:latin typeface="Arial" panose="020B0604020202020204" pitchFamily="34" charset="0"/>
                        <a:cs typeface="Arial" panose="020B0604020202020204" pitchFamily="34" charset="0"/>
                      </a:rPr>
                      <a:t>Rural
13%</a:t>
                    </a:r>
                  </a:p>
                </c:rich>
              </c:tx>
              <c:dLblPos val="bestFit"/>
              <c:showCatName val="1"/>
              <c:showPercent val="1"/>
            </c:dLbl>
            <c:dLbl>
              <c:idx val="2"/>
              <c:layout>
                <c:manualLayout>
                  <c:x val="3.7071566054243332E-2"/>
                  <c:y val="-6.4639107611548688E-2"/>
                </c:manualLayout>
              </c:layout>
              <c:tx>
                <c:rich>
                  <a:bodyPr/>
                  <a:lstStyle/>
                  <a:p>
                    <a:r>
                      <a:rPr lang="en-US" sz="1600" b="1" dirty="0" smtClean="0">
                        <a:latin typeface="Arial" panose="020B0604020202020204" pitchFamily="34" charset="0"/>
                        <a:cs typeface="Arial" panose="020B0604020202020204" pitchFamily="34" charset="0"/>
                      </a:rPr>
                      <a:t>Mixed-Use</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25%</a:t>
                    </a:r>
                    <a:endParaRPr lang="en-US" sz="1600" b="1" dirty="0">
                      <a:latin typeface="Arial" panose="020B0604020202020204" pitchFamily="34" charset="0"/>
                      <a:cs typeface="Arial" panose="020B0604020202020204" pitchFamily="34" charset="0"/>
                    </a:endParaRPr>
                  </a:p>
                </c:rich>
              </c:tx>
              <c:dLblPos val="bestFit"/>
              <c:showCatName val="1"/>
              <c:showPercent val="1"/>
            </c:dLbl>
            <c:dLbl>
              <c:idx val="3"/>
              <c:layout>
                <c:manualLayout>
                  <c:x val="-9.6097287839020121E-2"/>
                  <c:y val="3.1888826396700494E-2"/>
                </c:manualLayout>
              </c:layout>
              <c:tx>
                <c:rich>
                  <a:bodyPr/>
                  <a:lstStyle/>
                  <a:p>
                    <a:pPr>
                      <a:defRPr sz="1600">
                        <a:solidFill>
                          <a:schemeClr val="bg1"/>
                        </a:solidFill>
                      </a:defRPr>
                    </a:pPr>
                    <a:r>
                      <a:rPr lang="en-US" sz="1600" b="1" dirty="0" smtClean="0">
                        <a:solidFill>
                          <a:schemeClr val="bg1"/>
                        </a:solidFill>
                        <a:latin typeface="Arial" panose="020B0604020202020204" pitchFamily="34" charset="0"/>
                        <a:cs typeface="Arial" panose="020B0604020202020204" pitchFamily="34" charset="0"/>
                      </a:rPr>
                      <a:t>Other Use</a:t>
                    </a:r>
                    <a:r>
                      <a:rPr lang="en-US" sz="1600" b="1" dirty="0">
                        <a:solidFill>
                          <a:schemeClr val="bg1"/>
                        </a:solidFill>
                        <a:latin typeface="Arial" panose="020B0604020202020204" pitchFamily="34" charset="0"/>
                        <a:cs typeface="Arial" panose="020B0604020202020204" pitchFamily="34" charset="0"/>
                      </a:rPr>
                      <a:t>
</a:t>
                    </a:r>
                    <a:r>
                      <a:rPr lang="en-US" sz="1600" b="1" dirty="0" smtClean="0">
                        <a:solidFill>
                          <a:schemeClr val="bg1"/>
                        </a:solidFill>
                        <a:latin typeface="Arial" panose="020B0604020202020204" pitchFamily="34" charset="0"/>
                        <a:cs typeface="Arial" panose="020B0604020202020204" pitchFamily="34" charset="0"/>
                      </a:rPr>
                      <a:t>75%</a:t>
                    </a:r>
                    <a:endParaRPr lang="en-US" sz="1600" b="1" dirty="0">
                      <a:solidFill>
                        <a:schemeClr val="bg1"/>
                      </a:solidFill>
                      <a:latin typeface="Arial" panose="020B0604020202020204" pitchFamily="34" charset="0"/>
                      <a:cs typeface="Arial" panose="020B0604020202020204" pitchFamily="34" charset="0"/>
                    </a:endParaRPr>
                  </a:p>
                </c:rich>
              </c:tx>
              <c:spPr>
                <a:noFill/>
              </c:spPr>
              <c:dLblPos val="bestFit"/>
              <c:showCatName val="1"/>
              <c:showPercent val="1"/>
            </c:dLbl>
            <c:dLbl>
              <c:idx val="4"/>
              <c:layout>
                <c:manualLayout>
                  <c:x val="-0.19787174103237123"/>
                  <c:y val="1.0702099737532847E-2"/>
                </c:manualLayout>
              </c:layout>
              <c:tx>
                <c:rich>
                  <a:bodyPr/>
                  <a:lstStyle/>
                  <a:p>
                    <a:pPr>
                      <a:defRPr sz="1600">
                        <a:solidFill>
                          <a:schemeClr val="bg1"/>
                        </a:solidFill>
                      </a:defRPr>
                    </a:pPr>
                    <a:r>
                      <a:rPr lang="en-US" sz="1600" b="1" dirty="0" smtClean="0">
                        <a:solidFill>
                          <a:schemeClr val="bg1"/>
                        </a:solidFill>
                        <a:latin typeface="Arial" panose="020B0604020202020204" pitchFamily="34" charset="0"/>
                        <a:cs typeface="Arial" panose="020B0604020202020204" pitchFamily="34" charset="0"/>
                      </a:rPr>
                      <a:t>Urban</a:t>
                    </a:r>
                    <a:r>
                      <a:rPr lang="en-US" sz="1600" b="1" dirty="0">
                        <a:solidFill>
                          <a:schemeClr val="bg1"/>
                        </a:solidFill>
                        <a:latin typeface="Arial" panose="020B0604020202020204" pitchFamily="34" charset="0"/>
                        <a:cs typeface="Arial" panose="020B0604020202020204" pitchFamily="34" charset="0"/>
                      </a:rPr>
                      <a:t>
85%</a:t>
                    </a:r>
                  </a:p>
                </c:rich>
              </c:tx>
              <c:spPr>
                <a:noFill/>
              </c:spPr>
              <c:dLblPos val="bestFit"/>
              <c:showCatName val="1"/>
              <c:showPercent val="1"/>
            </c:dLbl>
            <c:spPr>
              <a:noFill/>
            </c:spPr>
            <c:txPr>
              <a:bodyPr/>
              <a:lstStyle/>
              <a:p>
                <a:pPr>
                  <a:defRPr sz="1600"/>
                </a:pPr>
                <a:endParaRPr lang="en-US"/>
              </a:p>
            </c:txPr>
            <c:dLblPos val="bestFit"/>
            <c:showCatName val="1"/>
            <c:showPercent val="1"/>
            <c:showLeaderLines val="1"/>
          </c:dLbls>
          <c:cat>
            <c:strRef>
              <c:f>'LandUse - DensityUGB'!$B$140:$E$140</c:f>
              <c:strCache>
                <c:ptCount val="4"/>
                <c:pt idx="0">
                  <c:v>Town</c:v>
                </c:pt>
                <c:pt idx="1">
                  <c:v>Rural</c:v>
                </c:pt>
                <c:pt idx="2">
                  <c:v>Metropolitan-MixedUse</c:v>
                </c:pt>
                <c:pt idx="3">
                  <c:v>Metropolitan-OtherUse</c:v>
                </c:pt>
              </c:strCache>
            </c:strRef>
          </c:cat>
          <c:val>
            <c:numRef>
              <c:f>'LandUse - DensityUGB'!$B$141:$E$141</c:f>
              <c:numCache>
                <c:formatCode>0%</c:formatCode>
                <c:ptCount val="4"/>
                <c:pt idx="0">
                  <c:v>1.7616666666666694E-2</c:v>
                </c:pt>
                <c:pt idx="1">
                  <c:v>0.13058333333333341</c:v>
                </c:pt>
                <c:pt idx="2">
                  <c:v>0.20400000000000001</c:v>
                </c:pt>
                <c:pt idx="3">
                  <c:v>0.64780000000000171</c:v>
                </c:pt>
              </c:numCache>
            </c:numRef>
          </c:val>
        </c:ser>
        <c:dLbls>
          <c:showCatName val="1"/>
          <c:showPercent val="1"/>
        </c:dLbls>
        <c:gapWidth val="100"/>
        <c:secondPieSize val="75"/>
        <c:serLines/>
      </c:ofPie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sz="2400" dirty="0">
                <a:latin typeface="Arial" panose="020B0604020202020204" pitchFamily="34" charset="0"/>
                <a:cs typeface="Arial" panose="020B0604020202020204" pitchFamily="34" charset="0"/>
              </a:rPr>
              <a:t>Smart Growth</a:t>
            </a:r>
          </a:p>
        </c:rich>
      </c:tx>
      <c:layout>
        <c:manualLayout>
          <c:xMode val="edge"/>
          <c:yMode val="edge"/>
          <c:x val="0.37237497812773523"/>
          <c:y val="5.9863871407482519E-2"/>
        </c:manualLayout>
      </c:layout>
    </c:title>
    <c:plotArea>
      <c:layout/>
      <c:ofPieChart>
        <c:ofPieType val="pie"/>
        <c:varyColors val="1"/>
        <c:ser>
          <c:idx val="0"/>
          <c:order val="0"/>
          <c:tx>
            <c:strRef>
              <c:f>'LandUse - DensityUGB'!$A$142</c:f>
              <c:strCache>
                <c:ptCount val="1"/>
                <c:pt idx="0">
                  <c:v>Smart Growth</c:v>
                </c:pt>
              </c:strCache>
            </c:strRef>
          </c:tx>
          <c:dPt>
            <c:idx val="0"/>
            <c:spPr>
              <a:solidFill>
                <a:srgbClr val="FF0000"/>
              </a:solidFill>
            </c:spPr>
          </c:dPt>
          <c:dPt>
            <c:idx val="1"/>
            <c:spPr>
              <a:solidFill>
                <a:srgbClr val="FFFF00"/>
              </a:solidFill>
            </c:spPr>
          </c:dPt>
          <c:dLbls>
            <c:dLbl>
              <c:idx val="0"/>
              <c:layout>
                <c:manualLayout>
                  <c:x val="2.1626577499730404E-3"/>
                  <c:y val="8.3793611164458146E-2"/>
                </c:manualLayout>
              </c:layout>
              <c:tx>
                <c:rich>
                  <a:bodyPr/>
                  <a:lstStyle/>
                  <a:p>
                    <a:r>
                      <a:rPr lang="en-US" dirty="0">
                        <a:latin typeface="Arial" pitchFamily="34" charset="0"/>
                        <a:cs typeface="Arial" pitchFamily="34" charset="0"/>
                      </a:rPr>
                      <a:t>Town
3%</a:t>
                    </a:r>
                  </a:p>
                </c:rich>
              </c:tx>
              <c:dLblPos val="bestFit"/>
              <c:showCatName val="1"/>
              <c:showPercent val="1"/>
            </c:dLbl>
            <c:dLbl>
              <c:idx val="1"/>
              <c:layout>
                <c:manualLayout>
                  <c:x val="1.7153324584426946E-3"/>
                  <c:y val="-0.17725867599883338"/>
                </c:manualLayout>
              </c:layout>
              <c:tx>
                <c:rich>
                  <a:bodyPr/>
                  <a:lstStyle/>
                  <a:p>
                    <a:r>
                      <a:rPr lang="en-US" dirty="0">
                        <a:latin typeface="Arial" pitchFamily="34" charset="0"/>
                        <a:cs typeface="Arial" pitchFamily="34" charset="0"/>
                      </a:rPr>
                      <a:t>Rural
3%</a:t>
                    </a:r>
                  </a:p>
                </c:rich>
              </c:tx>
              <c:dLblPos val="bestFit"/>
              <c:showCatName val="1"/>
              <c:showPercent val="1"/>
            </c:dLbl>
            <c:dLbl>
              <c:idx val="2"/>
              <c:layout>
                <c:manualLayout>
                  <c:x val="6.322421169956495E-2"/>
                  <c:y val="0.22027463030535818"/>
                </c:manualLayout>
              </c:layout>
              <c:tx>
                <c:rich>
                  <a:bodyPr/>
                  <a:lstStyle/>
                  <a:p>
                    <a:pPr>
                      <a:defRPr sz="1600" b="1">
                        <a:solidFill>
                          <a:schemeClr val="bg1"/>
                        </a:solidFill>
                      </a:defRPr>
                    </a:pPr>
                    <a:r>
                      <a:rPr lang="en-US" sz="1600" b="1" dirty="0" smtClean="0">
                        <a:solidFill>
                          <a:schemeClr val="bg1"/>
                        </a:solidFill>
                        <a:latin typeface="Arial" pitchFamily="34" charset="0"/>
                        <a:cs typeface="Arial" pitchFamily="34" charset="0"/>
                      </a:rPr>
                      <a:t>Mixed-Use</a:t>
                    </a:r>
                    <a:r>
                      <a:rPr lang="en-US" sz="1600" b="1" dirty="0">
                        <a:solidFill>
                          <a:schemeClr val="bg1"/>
                        </a:solidFill>
                        <a:latin typeface="Arial" pitchFamily="34" charset="0"/>
                        <a:cs typeface="Arial" pitchFamily="34" charset="0"/>
                      </a:rPr>
                      <a:t>
</a:t>
                    </a:r>
                    <a:r>
                      <a:rPr lang="en-US" sz="1600" b="1" dirty="0" smtClean="0">
                        <a:solidFill>
                          <a:schemeClr val="bg1"/>
                        </a:solidFill>
                        <a:latin typeface="Arial" pitchFamily="34" charset="0"/>
                        <a:cs typeface="Arial" pitchFamily="34" charset="0"/>
                      </a:rPr>
                      <a:t>50%</a:t>
                    </a:r>
                    <a:endParaRPr lang="en-US" dirty="0">
                      <a:solidFill>
                        <a:schemeClr val="bg1"/>
                      </a:solidFill>
                      <a:latin typeface="Arial" pitchFamily="34" charset="0"/>
                      <a:cs typeface="Arial" pitchFamily="34" charset="0"/>
                    </a:endParaRPr>
                  </a:p>
                </c:rich>
              </c:tx>
              <c:spPr/>
              <c:dLblPos val="bestFit"/>
              <c:showCatName val="1"/>
              <c:showPercent val="1"/>
            </c:dLbl>
            <c:dLbl>
              <c:idx val="3"/>
              <c:layout>
                <c:manualLayout>
                  <c:x val="-6.6045014921080072E-2"/>
                  <c:y val="-0.22659816913129802"/>
                </c:manualLayout>
              </c:layout>
              <c:tx>
                <c:rich>
                  <a:bodyPr/>
                  <a:lstStyle/>
                  <a:p>
                    <a:pPr>
                      <a:defRPr sz="1600" b="1">
                        <a:solidFill>
                          <a:schemeClr val="bg1"/>
                        </a:solidFill>
                      </a:defRPr>
                    </a:pPr>
                    <a:r>
                      <a:rPr lang="en-US" sz="1600" b="1" dirty="0" smtClean="0">
                        <a:solidFill>
                          <a:schemeClr val="bg1"/>
                        </a:solidFill>
                        <a:latin typeface="Arial" pitchFamily="34" charset="0"/>
                        <a:cs typeface="Arial" pitchFamily="34" charset="0"/>
                      </a:rPr>
                      <a:t>Other Use</a:t>
                    </a:r>
                    <a:r>
                      <a:rPr lang="en-US" sz="1600" b="1" dirty="0">
                        <a:solidFill>
                          <a:schemeClr val="bg1"/>
                        </a:solidFill>
                        <a:latin typeface="Arial" pitchFamily="34" charset="0"/>
                        <a:cs typeface="Arial" pitchFamily="34" charset="0"/>
                      </a:rPr>
                      <a:t>
</a:t>
                    </a:r>
                    <a:r>
                      <a:rPr lang="en-US" sz="1600" b="1" dirty="0" smtClean="0">
                        <a:solidFill>
                          <a:schemeClr val="bg1"/>
                        </a:solidFill>
                        <a:latin typeface="Arial" pitchFamily="34" charset="0"/>
                        <a:cs typeface="Arial" pitchFamily="34" charset="0"/>
                      </a:rPr>
                      <a:t>50%</a:t>
                    </a:r>
                    <a:endParaRPr lang="en-US" dirty="0">
                      <a:solidFill>
                        <a:schemeClr val="bg1"/>
                      </a:solidFill>
                      <a:latin typeface="Arial" pitchFamily="34" charset="0"/>
                      <a:cs typeface="Arial" pitchFamily="34" charset="0"/>
                    </a:endParaRPr>
                  </a:p>
                </c:rich>
              </c:tx>
              <c:spPr/>
              <c:dLblPos val="bestFit"/>
              <c:showCatName val="1"/>
              <c:showPercent val="1"/>
            </c:dLbl>
            <c:dLbl>
              <c:idx val="4"/>
              <c:layout>
                <c:manualLayout>
                  <c:x val="-0.16227524059492601"/>
                  <c:y val="-8.5564695885127183E-3"/>
                </c:manualLayout>
              </c:layout>
              <c:tx>
                <c:rich>
                  <a:bodyPr/>
                  <a:lstStyle/>
                  <a:p>
                    <a:pPr>
                      <a:defRPr sz="1600" b="1">
                        <a:solidFill>
                          <a:schemeClr val="bg1"/>
                        </a:solidFill>
                      </a:defRPr>
                    </a:pPr>
                    <a:r>
                      <a:rPr lang="en-US" sz="1600" b="1" dirty="0" smtClean="0">
                        <a:solidFill>
                          <a:schemeClr val="bg1"/>
                        </a:solidFill>
                        <a:latin typeface="Arial" pitchFamily="34" charset="0"/>
                        <a:cs typeface="Arial" pitchFamily="34" charset="0"/>
                      </a:rPr>
                      <a:t>Urban</a:t>
                    </a:r>
                    <a:r>
                      <a:rPr lang="en-US" sz="1600" b="1" dirty="0">
                        <a:solidFill>
                          <a:schemeClr val="bg1"/>
                        </a:solidFill>
                        <a:latin typeface="Arial" pitchFamily="34" charset="0"/>
                        <a:cs typeface="Arial" pitchFamily="34" charset="0"/>
                      </a:rPr>
                      <a:t>
94%</a:t>
                    </a:r>
                    <a:endParaRPr lang="en-US" dirty="0">
                      <a:solidFill>
                        <a:schemeClr val="bg1"/>
                      </a:solidFill>
                      <a:latin typeface="Arial" pitchFamily="34" charset="0"/>
                      <a:cs typeface="Arial" pitchFamily="34" charset="0"/>
                    </a:endParaRPr>
                  </a:p>
                </c:rich>
              </c:tx>
              <c:spPr/>
              <c:dLblPos val="bestFit"/>
              <c:showCatName val="1"/>
              <c:showPercent val="1"/>
            </c:dLbl>
            <c:txPr>
              <a:bodyPr/>
              <a:lstStyle/>
              <a:p>
                <a:pPr>
                  <a:defRPr sz="1600" b="1"/>
                </a:pPr>
                <a:endParaRPr lang="en-US"/>
              </a:p>
            </c:txPr>
            <c:dLblPos val="bestFit"/>
            <c:showCatName val="1"/>
            <c:showPercent val="1"/>
            <c:showLeaderLines val="1"/>
          </c:dLbls>
          <c:cat>
            <c:strRef>
              <c:f>'LandUse - DensityUGB'!$B$140:$E$140</c:f>
              <c:strCache>
                <c:ptCount val="4"/>
                <c:pt idx="0">
                  <c:v>Town</c:v>
                </c:pt>
                <c:pt idx="1">
                  <c:v>Rural</c:v>
                </c:pt>
                <c:pt idx="2">
                  <c:v>Metropolitan-MixedUse</c:v>
                </c:pt>
                <c:pt idx="3">
                  <c:v>Metropolitan-OtherUse</c:v>
                </c:pt>
              </c:strCache>
            </c:strRef>
          </c:cat>
          <c:val>
            <c:numRef>
              <c:f>'LandUse - DensityUGB'!$B$142:$E$142</c:f>
              <c:numCache>
                <c:formatCode>0%</c:formatCode>
                <c:ptCount val="4"/>
                <c:pt idx="0">
                  <c:v>2.5000000000000012E-2</c:v>
                </c:pt>
                <c:pt idx="1">
                  <c:v>3.333333333333334E-2</c:v>
                </c:pt>
                <c:pt idx="2">
                  <c:v>0.47000000000000008</c:v>
                </c:pt>
                <c:pt idx="3">
                  <c:v>0.47000000000000008</c:v>
                </c:pt>
              </c:numCache>
            </c:numRef>
          </c:val>
        </c:ser>
        <c:dLbls>
          <c:showCatName val="1"/>
          <c:showPercent val="1"/>
        </c:dLbls>
        <c:gapWidth val="100"/>
        <c:secondPieSize val="75"/>
        <c:serLines/>
      </c:ofPieChart>
    </c:plotArea>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style val="34"/>
  <c:clrMapOvr bg1="lt1" tx1="dk1" bg2="lt2" tx2="dk2" accent1="accent1" accent2="accent2" accent3="accent3" accent4="accent4" accent5="accent5" accent6="accent6" hlink="hlink" folHlink="folHlink"/>
  <c:chart>
    <c:title>
      <c:tx>
        <c:rich>
          <a:bodyPr/>
          <a:lstStyle/>
          <a:p>
            <a:pPr>
              <a:defRPr sz="1400"/>
            </a:pPr>
            <a:r>
              <a:rPr lang="en-US" sz="1400" dirty="0"/>
              <a:t>Metro Household Travel CO</a:t>
            </a:r>
            <a:r>
              <a:rPr lang="en-US" sz="1400" baseline="-25000" dirty="0"/>
              <a:t>2</a:t>
            </a:r>
            <a:r>
              <a:rPr lang="en-US" sz="1400" dirty="0"/>
              <a:t> Per Capita</a:t>
            </a:r>
          </a:p>
        </c:rich>
      </c:tx>
      <c:layout>
        <c:manualLayout>
          <c:xMode val="edge"/>
          <c:yMode val="edge"/>
          <c:x val="0.11074142729998923"/>
          <c:y val="7.6365141329196334E-2"/>
        </c:manualLayout>
      </c:layout>
      <c:overlay val="1"/>
    </c:title>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dLbl>
          <c:idx val="0"/>
          <c:showVal val="1"/>
        </c:dLbl>
      </c:pivotFmt>
      <c:pivotFmt>
        <c:idx val="34"/>
        <c:marker>
          <c:symbol val="none"/>
        </c:marker>
      </c:pivotFmt>
      <c:pivotFmt>
        <c:idx val="35"/>
        <c:marker>
          <c:symbol val="none"/>
        </c:marker>
      </c:pivotFmt>
      <c:pivotFmt>
        <c:idx val="36"/>
        <c:marker>
          <c:symbol val="none"/>
        </c:marker>
      </c:pivotFmt>
      <c:pivotFmt>
        <c:idx val="37"/>
      </c:pivotFmt>
      <c:pivotFmt>
        <c:idx val="38"/>
        <c:marker>
          <c:symbol val="none"/>
        </c:marker>
      </c:pivotFmt>
      <c:pivotFmt>
        <c:idx val="39"/>
      </c:pivotFmt>
      <c:pivotFmt>
        <c:idx val="40"/>
        <c:marker>
          <c:symbol val="none"/>
        </c:marker>
      </c:pivotFmt>
      <c:pivotFmt>
        <c:idx val="41"/>
        <c:marker>
          <c:symbol val="none"/>
        </c:marker>
      </c:pivotFmt>
      <c:pivotFmt>
        <c:idx val="42"/>
        <c:marker>
          <c:symbol val="triangle"/>
          <c:size val="7"/>
        </c:marker>
        <c:dLbl>
          <c:idx val="0"/>
          <c:showVal val="1"/>
        </c:dLbl>
      </c:pivotFmt>
      <c:pivotFmt>
        <c:idx val="43"/>
        <c:marker>
          <c:symbol val="none"/>
        </c:marker>
      </c:pivotFmt>
      <c:pivotFmt>
        <c:idx val="44"/>
        <c:marker>
          <c:symbol val="none"/>
        </c:marker>
      </c:pivotFmt>
      <c:pivotFmt>
        <c:idx val="45"/>
        <c:marker>
          <c:symbol val="none"/>
        </c:marker>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spPr>
          <a:effectLst/>
        </c:spPr>
        <c:dLbl>
          <c:idx val="0"/>
          <c:spPr/>
          <c:txPr>
            <a:bodyPr/>
            <a:lstStyle/>
            <a:p>
              <a:pPr>
                <a:defRPr/>
              </a:pPr>
              <a:endParaRPr lang="en-US"/>
            </a:p>
          </c:txPr>
          <c:showVal val="1"/>
        </c:dLbl>
      </c:pivotFmt>
      <c:pivotFmt>
        <c:idx val="51"/>
        <c:marker>
          <c:symbol val="none"/>
        </c:marker>
      </c:pivotFmt>
      <c:pivotFmt>
        <c:idx val="52"/>
        <c:marker>
          <c:symbol val="square"/>
          <c:size val="7"/>
        </c:marker>
        <c:dLbl>
          <c:idx val="0"/>
          <c:spPr/>
          <c:txPr>
            <a:bodyPr/>
            <a:lstStyle/>
            <a:p>
              <a:pPr>
                <a:defRPr>
                  <a:ln>
                    <a:noFill/>
                  </a:ln>
                  <a:solidFill>
                    <a:schemeClr val="tx1"/>
                  </a:solidFill>
                  <a:effectLst/>
                </a:defRPr>
              </a:pPr>
              <a:endParaRPr lang="en-US"/>
            </a:p>
          </c:txPr>
          <c:showVal val="1"/>
        </c:dLbl>
      </c:pivotFmt>
      <c:pivotFmt>
        <c:idx val="53"/>
        <c:marker>
          <c:symbol val="none"/>
        </c:marker>
      </c:pivotFmt>
      <c:pivotFmt>
        <c:idx val="54"/>
        <c:marker>
          <c:symbol val="triangle"/>
          <c:size val="7"/>
        </c:marker>
        <c:dLbl>
          <c:idx val="0"/>
          <c:spPr/>
          <c:txPr>
            <a:bodyPr/>
            <a:lstStyle/>
            <a:p>
              <a:pPr>
                <a:defRPr/>
              </a:pPr>
              <a:endParaRPr lang="en-US"/>
            </a:p>
          </c:txPr>
          <c:showVal val="1"/>
        </c:dLbl>
      </c:pivotFmt>
      <c:pivotFmt>
        <c:idx val="55"/>
        <c:marker>
          <c:symbol val="none"/>
        </c:marker>
      </c:pivotFmt>
      <c:pivotFmt>
        <c:idx val="56"/>
        <c:marker>
          <c:symbol val="triangle"/>
          <c:size val="7"/>
        </c:marker>
        <c:dLbl>
          <c:idx val="0"/>
          <c:spPr/>
          <c:txPr>
            <a:bodyPr/>
            <a:lstStyle/>
            <a:p>
              <a:pPr>
                <a:defRPr/>
              </a:pPr>
              <a:endParaRPr lang="en-US"/>
            </a:p>
          </c:txPr>
          <c:showVal val="1"/>
        </c:dLbl>
      </c:pivotFmt>
    </c:pivotFmts>
    <c:plotArea>
      <c:layout>
        <c:manualLayout>
          <c:layoutTarget val="inner"/>
          <c:xMode val="edge"/>
          <c:yMode val="edge"/>
          <c:x val="0.18200982976479993"/>
          <c:y val="0.19991915185015058"/>
          <c:w val="0.58631364829396149"/>
          <c:h val="0.65891741190385755"/>
        </c:manualLayout>
      </c:layout>
      <c:barChart>
        <c:barDir val="col"/>
        <c:grouping val="clustered"/>
        <c:ser>
          <c:idx val="0"/>
          <c:order val="0"/>
          <c:tx>
            <c:strRef>
              <c:f>'Smartgrowth (2)'!$B$2</c:f>
              <c:strCache>
                <c:ptCount val="1"/>
                <c:pt idx="0">
                  <c:v>Base</c:v>
                </c:pt>
              </c:strCache>
            </c:strRef>
          </c:tx>
          <c:spPr>
            <a:solidFill>
              <a:srgbClr val="0070C0"/>
            </a:solidFill>
            <a:ln>
              <a:noFill/>
            </a:ln>
          </c:spPr>
          <c:cat>
            <c:strRef>
              <c:f>'Smartgrowth (2)'!$B$51:$B$53</c:f>
              <c:strCache>
                <c:ptCount val="3"/>
                <c:pt idx="0">
                  <c:v> 2010 </c:v>
                </c:pt>
                <c:pt idx="1">
                  <c:v> 2030 </c:v>
                </c:pt>
                <c:pt idx="2">
                  <c:v>2040</c:v>
                </c:pt>
              </c:strCache>
            </c:strRef>
          </c:cat>
          <c:val>
            <c:numRef>
              <c:f>'Smartgrowth (2)'!$C$51:$C$53</c:f>
              <c:numCache>
                <c:formatCode>General</c:formatCode>
                <c:ptCount val="3"/>
                <c:pt idx="0">
                  <c:v>1.2419772928238799E-2</c:v>
                </c:pt>
                <c:pt idx="1">
                  <c:v>1.0203811797263838E-2</c:v>
                </c:pt>
                <c:pt idx="2">
                  <c:v>9.4651997638950484E-3</c:v>
                </c:pt>
              </c:numCache>
            </c:numRef>
          </c:val>
        </c:ser>
        <c:ser>
          <c:idx val="1"/>
          <c:order val="1"/>
          <c:tx>
            <c:strRef>
              <c:f>'Smartgrowth (2)'!$D$50</c:f>
              <c:strCache>
                <c:ptCount val="1"/>
                <c:pt idx="0">
                  <c:v>SmartGrowth</c:v>
                </c:pt>
              </c:strCache>
            </c:strRef>
          </c:tx>
          <c:spPr>
            <a:solidFill>
              <a:srgbClr val="BBE0E3"/>
            </a:solidFill>
            <a:ln w="28575">
              <a:noFill/>
            </a:ln>
          </c:spPr>
          <c:cat>
            <c:strRef>
              <c:f>'Smartgrowth (2)'!$B$51:$B$53</c:f>
              <c:strCache>
                <c:ptCount val="3"/>
                <c:pt idx="0">
                  <c:v> 2010 </c:v>
                </c:pt>
                <c:pt idx="1">
                  <c:v> 2030 </c:v>
                </c:pt>
                <c:pt idx="2">
                  <c:v>2040</c:v>
                </c:pt>
              </c:strCache>
            </c:strRef>
          </c:cat>
          <c:val>
            <c:numRef>
              <c:f>'Smartgrowth (2)'!$D$51:$D$53</c:f>
              <c:numCache>
                <c:formatCode>General</c:formatCode>
                <c:ptCount val="3"/>
                <c:pt idx="0">
                  <c:v>1.2419772928238799E-2</c:v>
                </c:pt>
                <c:pt idx="1">
                  <c:v>9.7974330664538107E-3</c:v>
                </c:pt>
                <c:pt idx="2">
                  <c:v>9.0847693769933163E-3</c:v>
                </c:pt>
              </c:numCache>
            </c:numRef>
          </c:val>
        </c:ser>
        <c:dLbls/>
        <c:axId val="79925248"/>
        <c:axId val="79926784"/>
      </c:barChart>
      <c:catAx>
        <c:axId val="79925248"/>
        <c:scaling>
          <c:orientation val="minMax"/>
        </c:scaling>
        <c:axPos val="b"/>
        <c:tickLblPos val="nextTo"/>
        <c:txPr>
          <a:bodyPr/>
          <a:lstStyle/>
          <a:p>
            <a:pPr>
              <a:defRPr sz="1400" b="0"/>
            </a:pPr>
            <a:endParaRPr lang="en-US"/>
          </a:p>
        </c:txPr>
        <c:crossAx val="79926784"/>
        <c:crosses val="autoZero"/>
        <c:auto val="1"/>
        <c:lblAlgn val="ctr"/>
        <c:lblOffset val="100"/>
      </c:catAx>
      <c:valAx>
        <c:axId val="79926784"/>
        <c:scaling>
          <c:orientation val="minMax"/>
          <c:min val="0"/>
        </c:scaling>
        <c:axPos val="l"/>
        <c:majorGridlines/>
        <c:title>
          <c:tx>
            <c:rich>
              <a:bodyPr rot="-5400000" vert="horz"/>
              <a:lstStyle/>
              <a:p>
                <a:pPr algn="ctr" rtl="0">
                  <a:defRPr sz="1200" b="1"/>
                </a:pPr>
                <a:r>
                  <a:rPr lang="en-US" sz="1200" b="1"/>
                  <a:t>Tons of CO2 Equivalent / Day</a:t>
                </a:r>
              </a:p>
              <a:p>
                <a:pPr algn="ctr" rtl="0">
                  <a:defRPr sz="1200" b="1"/>
                </a:pPr>
                <a:endParaRPr lang="en-US" sz="1200" b="1"/>
              </a:p>
            </c:rich>
          </c:tx>
          <c:layout>
            <c:manualLayout>
              <c:xMode val="edge"/>
              <c:yMode val="edge"/>
              <c:x val="5.5926486511000528E-3"/>
              <c:y val="0.12643819112774879"/>
            </c:manualLayout>
          </c:layout>
        </c:title>
        <c:numFmt formatCode="General" sourceLinked="1"/>
        <c:tickLblPos val="nextTo"/>
        <c:txPr>
          <a:bodyPr/>
          <a:lstStyle/>
          <a:p>
            <a:pPr>
              <a:defRPr sz="1200" b="1"/>
            </a:pPr>
            <a:endParaRPr lang="en-US"/>
          </a:p>
        </c:txPr>
        <c:crossAx val="79925248"/>
        <c:crosses val="autoZero"/>
        <c:crossBetween val="between"/>
      </c:valAx>
      <c:spPr>
        <a:noFill/>
      </c:spPr>
    </c:plotArea>
    <c:legend>
      <c:legendPos val="r"/>
      <c:layout>
        <c:manualLayout>
          <c:xMode val="edge"/>
          <c:yMode val="edge"/>
          <c:x val="0.75335700684473261"/>
          <c:y val="0.48385014150811217"/>
          <c:w val="0.21555329113272675"/>
          <c:h val="0.39101558893492655"/>
        </c:manualLayout>
      </c:layout>
      <c:txPr>
        <a:bodyPr/>
        <a:lstStyle/>
        <a:p>
          <a:pPr>
            <a:defRPr sz="1200" b="1"/>
          </a:pPr>
          <a:endParaRPr lang="en-US"/>
        </a:p>
      </c:txPr>
    </c:legend>
    <c:plotVisOnly val="1"/>
    <c:dispBlanksAs val="gap"/>
  </c:chart>
  <c:spPr>
    <a:noFill/>
    <a:ln>
      <a:noFill/>
    </a:ln>
  </c:spPr>
  <c:txPr>
    <a:bodyPr/>
    <a:lstStyle/>
    <a:p>
      <a:pPr>
        <a:defRPr sz="1400"/>
      </a:pPr>
      <a:endParaRPr lang="en-US"/>
    </a:p>
  </c:txPr>
  <c:externalData r:id="rId2"/>
  <c:extLst/>
</c:chartSpace>
</file>

<file path=ppt/charts/chart6.xml><?xml version="1.0" encoding="utf-8"?>
<c:chartSpace xmlns:c="http://schemas.openxmlformats.org/drawingml/2006/chart" xmlns:a="http://schemas.openxmlformats.org/drawingml/2006/main" xmlns:r="http://schemas.openxmlformats.org/officeDocument/2006/relationships">
  <c:lang val="en-US"/>
  <c:style val="34"/>
  <c:clrMapOvr bg1="lt1" tx1="dk1" bg2="lt2" tx2="dk2" accent1="accent1" accent2="accent2" accent3="accent3" accent4="accent4" accent5="accent5" accent6="accent6" hlink="hlink" folHlink="folHlink"/>
  <c:chart>
    <c:title>
      <c:tx>
        <c:rich>
          <a:bodyPr/>
          <a:lstStyle/>
          <a:p>
            <a:pPr>
              <a:defRPr sz="1400"/>
            </a:pPr>
            <a:r>
              <a:rPr lang="en-US" sz="1400" dirty="0" smtClean="0"/>
              <a:t>Metro Household</a:t>
            </a:r>
            <a:r>
              <a:rPr lang="en-US" sz="1400" baseline="0" dirty="0" smtClean="0"/>
              <a:t> Travel VMT Per Capita</a:t>
            </a:r>
            <a:endParaRPr lang="en-US" sz="1400" dirty="0"/>
          </a:p>
        </c:rich>
      </c:tx>
      <c:layout>
        <c:manualLayout>
          <c:xMode val="edge"/>
          <c:yMode val="edge"/>
          <c:x val="0.17544115174076144"/>
          <c:y val="8.2282534484529254E-2"/>
        </c:manualLayout>
      </c:layout>
      <c:overlay val="1"/>
    </c:title>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dLbl>
          <c:idx val="0"/>
          <c:showVal val="1"/>
        </c:dLbl>
      </c:pivotFmt>
      <c:pivotFmt>
        <c:idx val="34"/>
        <c:marker>
          <c:symbol val="none"/>
        </c:marker>
      </c:pivotFmt>
      <c:pivotFmt>
        <c:idx val="35"/>
        <c:marker>
          <c:symbol val="none"/>
        </c:marker>
      </c:pivotFmt>
      <c:pivotFmt>
        <c:idx val="36"/>
        <c:marker>
          <c:symbol val="none"/>
        </c:marker>
      </c:pivotFmt>
      <c:pivotFmt>
        <c:idx val="37"/>
      </c:pivotFmt>
      <c:pivotFmt>
        <c:idx val="38"/>
        <c:marker>
          <c:symbol val="none"/>
        </c:marker>
      </c:pivotFmt>
      <c:pivotFmt>
        <c:idx val="39"/>
      </c:pivotFmt>
      <c:pivotFmt>
        <c:idx val="40"/>
        <c:marker>
          <c:symbol val="none"/>
        </c:marker>
      </c:pivotFmt>
      <c:pivotFmt>
        <c:idx val="41"/>
        <c:marker>
          <c:symbol val="none"/>
        </c:marker>
      </c:pivotFmt>
      <c:pivotFmt>
        <c:idx val="42"/>
        <c:marker>
          <c:symbol val="triangle"/>
          <c:size val="7"/>
        </c:marker>
        <c:dLbl>
          <c:idx val="0"/>
          <c:showVal val="1"/>
        </c:dLbl>
      </c:pivotFmt>
      <c:pivotFmt>
        <c:idx val="43"/>
        <c:marker>
          <c:symbol val="none"/>
        </c:marker>
      </c:pivotFmt>
      <c:pivotFmt>
        <c:idx val="44"/>
        <c:marker>
          <c:symbol val="none"/>
        </c:marker>
      </c:pivotFmt>
      <c:pivotFmt>
        <c:idx val="45"/>
        <c:marker>
          <c:symbol val="none"/>
        </c:marker>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spPr>
          <a:effectLst/>
        </c:spPr>
        <c:dLbl>
          <c:idx val="0"/>
          <c:spPr/>
          <c:txPr>
            <a:bodyPr/>
            <a:lstStyle/>
            <a:p>
              <a:pPr>
                <a:defRPr/>
              </a:pPr>
              <a:endParaRPr lang="en-US"/>
            </a:p>
          </c:txPr>
          <c:showVal val="1"/>
        </c:dLbl>
      </c:pivotFmt>
      <c:pivotFmt>
        <c:idx val="51"/>
        <c:marker>
          <c:symbol val="none"/>
        </c:marker>
      </c:pivotFmt>
      <c:pivotFmt>
        <c:idx val="52"/>
        <c:marker>
          <c:symbol val="square"/>
          <c:size val="7"/>
        </c:marker>
        <c:dLbl>
          <c:idx val="0"/>
          <c:spPr/>
          <c:txPr>
            <a:bodyPr/>
            <a:lstStyle/>
            <a:p>
              <a:pPr>
                <a:defRPr>
                  <a:ln>
                    <a:noFill/>
                  </a:ln>
                  <a:solidFill>
                    <a:schemeClr val="tx1"/>
                  </a:solidFill>
                  <a:effectLst/>
                </a:defRPr>
              </a:pPr>
              <a:endParaRPr lang="en-US"/>
            </a:p>
          </c:txPr>
          <c:showVal val="1"/>
        </c:dLbl>
      </c:pivotFmt>
      <c:pivotFmt>
        <c:idx val="53"/>
        <c:marker>
          <c:symbol val="none"/>
        </c:marker>
      </c:pivotFmt>
      <c:pivotFmt>
        <c:idx val="54"/>
        <c:marker>
          <c:symbol val="triangle"/>
          <c:size val="7"/>
        </c:marker>
        <c:dLbl>
          <c:idx val="0"/>
          <c:spPr/>
          <c:txPr>
            <a:bodyPr/>
            <a:lstStyle/>
            <a:p>
              <a:pPr>
                <a:defRPr/>
              </a:pPr>
              <a:endParaRPr lang="en-US"/>
            </a:p>
          </c:txPr>
          <c:showVal val="1"/>
        </c:dLbl>
      </c:pivotFmt>
      <c:pivotFmt>
        <c:idx val="55"/>
        <c:marker>
          <c:symbol val="none"/>
        </c:marker>
      </c:pivotFmt>
      <c:pivotFmt>
        <c:idx val="56"/>
        <c:marker>
          <c:symbol val="triangle"/>
          <c:size val="7"/>
        </c:marker>
        <c:dLbl>
          <c:idx val="0"/>
          <c:spPr/>
          <c:txPr>
            <a:bodyPr/>
            <a:lstStyle/>
            <a:p>
              <a:pPr>
                <a:defRPr/>
              </a:pPr>
              <a:endParaRPr lang="en-US"/>
            </a:p>
          </c:txPr>
          <c:showVal val="1"/>
        </c:dLbl>
      </c:pivotFmt>
    </c:pivotFmts>
    <c:plotArea>
      <c:layout>
        <c:manualLayout>
          <c:layoutTarget val="inner"/>
          <c:xMode val="edge"/>
          <c:yMode val="edge"/>
          <c:x val="0.15609190319892569"/>
          <c:y val="0.22572247339728704"/>
          <c:w val="0.78501771511822349"/>
          <c:h val="0.64436367551089013"/>
        </c:manualLayout>
      </c:layout>
      <c:barChart>
        <c:barDir val="col"/>
        <c:grouping val="clustered"/>
        <c:ser>
          <c:idx val="0"/>
          <c:order val="0"/>
          <c:tx>
            <c:strRef>
              <c:f>[3]Sheet1!$B$1</c:f>
              <c:strCache>
                <c:ptCount val="1"/>
                <c:pt idx="0">
                  <c:v>Base</c:v>
                </c:pt>
              </c:strCache>
            </c:strRef>
          </c:tx>
          <c:spPr>
            <a:solidFill>
              <a:srgbClr val="0070C0"/>
            </a:solidFill>
            <a:ln>
              <a:noFill/>
            </a:ln>
          </c:spPr>
          <c:cat>
            <c:strRef>
              <c:f>'Smartgrowth (2)'!$B$78:$B$80</c:f>
              <c:strCache>
                <c:ptCount val="3"/>
                <c:pt idx="0">
                  <c:v> 2010 </c:v>
                </c:pt>
                <c:pt idx="1">
                  <c:v> 2030 </c:v>
                </c:pt>
                <c:pt idx="2">
                  <c:v>2040</c:v>
                </c:pt>
              </c:strCache>
            </c:strRef>
          </c:cat>
          <c:val>
            <c:numRef>
              <c:f>[3]Sheet1!$B$2:$B$4</c:f>
              <c:numCache>
                <c:formatCode>General</c:formatCode>
                <c:ptCount val="3"/>
                <c:pt idx="0">
                  <c:v>27.075545058167489</c:v>
                </c:pt>
                <c:pt idx="1">
                  <c:v>29.277932142499701</c:v>
                </c:pt>
                <c:pt idx="2">
                  <c:v>31.700143485229944</c:v>
                </c:pt>
              </c:numCache>
            </c:numRef>
          </c:val>
        </c:ser>
        <c:ser>
          <c:idx val="1"/>
          <c:order val="1"/>
          <c:tx>
            <c:strRef>
              <c:f>[3]Sheet1!$C$1</c:f>
              <c:strCache>
                <c:ptCount val="1"/>
                <c:pt idx="0">
                  <c:v>g_landuse</c:v>
                </c:pt>
              </c:strCache>
            </c:strRef>
          </c:tx>
          <c:spPr>
            <a:solidFill>
              <a:srgbClr val="BBE0E3"/>
            </a:solidFill>
            <a:ln w="28575">
              <a:noFill/>
            </a:ln>
          </c:spPr>
          <c:cat>
            <c:strRef>
              <c:f>'Smartgrowth (2)'!$B$78:$B$80</c:f>
              <c:strCache>
                <c:ptCount val="3"/>
                <c:pt idx="0">
                  <c:v> 2010 </c:v>
                </c:pt>
                <c:pt idx="1">
                  <c:v> 2030 </c:v>
                </c:pt>
                <c:pt idx="2">
                  <c:v>2040</c:v>
                </c:pt>
              </c:strCache>
            </c:strRef>
          </c:cat>
          <c:val>
            <c:numRef>
              <c:f>[3]Sheet1!$C$2:$C$4</c:f>
              <c:numCache>
                <c:formatCode>General</c:formatCode>
                <c:ptCount val="3"/>
                <c:pt idx="0">
                  <c:v>27.075545058167489</c:v>
                </c:pt>
                <c:pt idx="1">
                  <c:v>27.829856951931287</c:v>
                </c:pt>
                <c:pt idx="2">
                  <c:v>29.968908693743789</c:v>
                </c:pt>
              </c:numCache>
            </c:numRef>
          </c:val>
        </c:ser>
        <c:dLbls/>
        <c:axId val="80061568"/>
        <c:axId val="80063104"/>
      </c:barChart>
      <c:catAx>
        <c:axId val="80061568"/>
        <c:scaling>
          <c:orientation val="minMax"/>
        </c:scaling>
        <c:axPos val="b"/>
        <c:tickLblPos val="nextTo"/>
        <c:txPr>
          <a:bodyPr/>
          <a:lstStyle/>
          <a:p>
            <a:pPr>
              <a:defRPr sz="1400" b="0"/>
            </a:pPr>
            <a:endParaRPr lang="en-US"/>
          </a:p>
        </c:txPr>
        <c:crossAx val="80063104"/>
        <c:crosses val="autoZero"/>
        <c:auto val="1"/>
        <c:lblAlgn val="ctr"/>
        <c:lblOffset val="100"/>
      </c:catAx>
      <c:valAx>
        <c:axId val="80063104"/>
        <c:scaling>
          <c:orientation val="minMax"/>
          <c:min val="0"/>
        </c:scaling>
        <c:axPos val="l"/>
        <c:majorGridlines/>
        <c:title>
          <c:tx>
            <c:rich>
              <a:bodyPr rot="-5400000" vert="horz"/>
              <a:lstStyle/>
              <a:p>
                <a:pPr>
                  <a:defRPr/>
                </a:pPr>
                <a:r>
                  <a:rPr lang="en-US" dirty="0" smtClean="0"/>
                  <a:t>Miles</a:t>
                </a:r>
                <a:endParaRPr lang="en-US" dirty="0"/>
              </a:p>
            </c:rich>
          </c:tx>
          <c:layout/>
        </c:title>
        <c:numFmt formatCode="General" sourceLinked="1"/>
        <c:tickLblPos val="nextTo"/>
        <c:txPr>
          <a:bodyPr/>
          <a:lstStyle/>
          <a:p>
            <a:pPr>
              <a:defRPr sz="1400"/>
            </a:pPr>
            <a:endParaRPr lang="en-US"/>
          </a:p>
        </c:txPr>
        <c:crossAx val="80061568"/>
        <c:crosses val="autoZero"/>
        <c:crossBetween val="between"/>
      </c:valAx>
      <c:spPr>
        <a:noFill/>
      </c:spPr>
    </c:plotArea>
    <c:plotVisOnly val="1"/>
    <c:dispBlanksAs val="gap"/>
  </c:chart>
  <c:spPr>
    <a:noFill/>
    <a:ln>
      <a:noFill/>
    </a:ln>
  </c:spPr>
  <c:txPr>
    <a:bodyPr/>
    <a:lstStyle/>
    <a:p>
      <a:pPr>
        <a:defRPr sz="1400" b="1"/>
      </a:pPr>
      <a:endParaRPr lang="en-US"/>
    </a:p>
  </c:txPr>
  <c:externalData r:id="rId2"/>
  <c:extLst/>
</c:chartSpace>
</file>

<file path=ppt/charts/chart7.xml><?xml version="1.0" encoding="utf-8"?>
<c:chartSpace xmlns:c="http://schemas.openxmlformats.org/drawingml/2006/chart" xmlns:a="http://schemas.openxmlformats.org/drawingml/2006/main" xmlns:r="http://schemas.openxmlformats.org/officeDocument/2006/relationships">
  <c:lang val="en-US"/>
  <c:style val="34"/>
  <c:clrMapOvr bg1="lt1" tx1="dk1" bg2="lt2" tx2="dk2" accent1="accent1" accent2="accent2" accent3="accent3" accent4="accent4" accent5="accent5" accent6="accent6" hlink="hlink" folHlink="folHlink"/>
  <c:chart>
    <c:title>
      <c:tx>
        <c:rich>
          <a:bodyPr/>
          <a:lstStyle/>
          <a:p>
            <a:pPr>
              <a:defRPr sz="1400"/>
            </a:pPr>
            <a:r>
              <a:rPr lang="en-US" sz="1400" dirty="0" smtClean="0"/>
              <a:t>Walk Trips Per Capita</a:t>
            </a:r>
            <a:endParaRPr lang="en-US" sz="1400" dirty="0"/>
          </a:p>
        </c:rich>
      </c:tx>
      <c:layout>
        <c:manualLayout>
          <c:xMode val="edge"/>
          <c:yMode val="edge"/>
          <c:x val="0.28640737402425237"/>
          <c:y val="2.6565817986859794E-2"/>
        </c:manualLayout>
      </c:layout>
      <c:overlay val="1"/>
    </c:title>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dLbl>
          <c:idx val="0"/>
          <c:showVal val="1"/>
        </c:dLbl>
      </c:pivotFmt>
      <c:pivotFmt>
        <c:idx val="34"/>
        <c:marker>
          <c:symbol val="none"/>
        </c:marker>
      </c:pivotFmt>
      <c:pivotFmt>
        <c:idx val="35"/>
        <c:marker>
          <c:symbol val="none"/>
        </c:marker>
      </c:pivotFmt>
      <c:pivotFmt>
        <c:idx val="36"/>
        <c:marker>
          <c:symbol val="none"/>
        </c:marker>
      </c:pivotFmt>
      <c:pivotFmt>
        <c:idx val="37"/>
      </c:pivotFmt>
      <c:pivotFmt>
        <c:idx val="38"/>
        <c:marker>
          <c:symbol val="none"/>
        </c:marker>
      </c:pivotFmt>
      <c:pivotFmt>
        <c:idx val="39"/>
      </c:pivotFmt>
      <c:pivotFmt>
        <c:idx val="40"/>
        <c:marker>
          <c:symbol val="none"/>
        </c:marker>
      </c:pivotFmt>
      <c:pivotFmt>
        <c:idx val="41"/>
        <c:marker>
          <c:symbol val="none"/>
        </c:marker>
      </c:pivotFmt>
      <c:pivotFmt>
        <c:idx val="42"/>
        <c:marker>
          <c:symbol val="triangle"/>
          <c:size val="7"/>
        </c:marker>
        <c:dLbl>
          <c:idx val="0"/>
          <c:showVal val="1"/>
        </c:dLbl>
      </c:pivotFmt>
      <c:pivotFmt>
        <c:idx val="43"/>
        <c:marker>
          <c:symbol val="none"/>
        </c:marker>
      </c:pivotFmt>
      <c:pivotFmt>
        <c:idx val="44"/>
        <c:marker>
          <c:symbol val="none"/>
        </c:marker>
      </c:pivotFmt>
      <c:pivotFmt>
        <c:idx val="45"/>
        <c:marker>
          <c:symbol val="none"/>
        </c:marker>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spPr>
          <a:effectLst/>
        </c:spPr>
        <c:dLbl>
          <c:idx val="0"/>
          <c:spPr/>
          <c:txPr>
            <a:bodyPr/>
            <a:lstStyle/>
            <a:p>
              <a:pPr>
                <a:defRPr/>
              </a:pPr>
              <a:endParaRPr lang="en-US"/>
            </a:p>
          </c:txPr>
          <c:showVal val="1"/>
        </c:dLbl>
      </c:pivotFmt>
      <c:pivotFmt>
        <c:idx val="51"/>
        <c:marker>
          <c:symbol val="none"/>
        </c:marker>
      </c:pivotFmt>
      <c:pivotFmt>
        <c:idx val="52"/>
        <c:marker>
          <c:symbol val="square"/>
          <c:size val="7"/>
        </c:marker>
        <c:dLbl>
          <c:idx val="0"/>
          <c:spPr/>
          <c:txPr>
            <a:bodyPr/>
            <a:lstStyle/>
            <a:p>
              <a:pPr>
                <a:defRPr>
                  <a:ln>
                    <a:noFill/>
                  </a:ln>
                  <a:solidFill>
                    <a:schemeClr val="tx1"/>
                  </a:solidFill>
                  <a:effectLst/>
                </a:defRPr>
              </a:pPr>
              <a:endParaRPr lang="en-US"/>
            </a:p>
          </c:txPr>
          <c:showVal val="1"/>
        </c:dLbl>
      </c:pivotFmt>
      <c:pivotFmt>
        <c:idx val="53"/>
        <c:marker>
          <c:symbol val="none"/>
        </c:marker>
      </c:pivotFmt>
      <c:pivotFmt>
        <c:idx val="54"/>
        <c:marker>
          <c:symbol val="triangle"/>
          <c:size val="7"/>
        </c:marker>
        <c:dLbl>
          <c:idx val="0"/>
          <c:spPr/>
          <c:txPr>
            <a:bodyPr/>
            <a:lstStyle/>
            <a:p>
              <a:pPr>
                <a:defRPr/>
              </a:pPr>
              <a:endParaRPr lang="en-US"/>
            </a:p>
          </c:txPr>
          <c:showVal val="1"/>
        </c:dLbl>
      </c:pivotFmt>
      <c:pivotFmt>
        <c:idx val="55"/>
        <c:marker>
          <c:symbol val="none"/>
        </c:marker>
      </c:pivotFmt>
      <c:pivotFmt>
        <c:idx val="56"/>
        <c:marker>
          <c:symbol val="triangle"/>
          <c:size val="7"/>
        </c:marker>
        <c:dLbl>
          <c:idx val="0"/>
          <c:spPr/>
          <c:txPr>
            <a:bodyPr/>
            <a:lstStyle/>
            <a:p>
              <a:pPr>
                <a:defRPr/>
              </a:pPr>
              <a:endParaRPr lang="en-US"/>
            </a:p>
          </c:txPr>
          <c:showVal val="1"/>
        </c:dLbl>
      </c:pivotFmt>
    </c:pivotFmts>
    <c:plotArea>
      <c:layout>
        <c:manualLayout>
          <c:layoutTarget val="inner"/>
          <c:xMode val="edge"/>
          <c:yMode val="edge"/>
          <c:x val="0.18200982976479993"/>
          <c:y val="0.13653819486899477"/>
          <c:w val="0.58631364829396149"/>
          <c:h val="0.72229836888501198"/>
        </c:manualLayout>
      </c:layout>
      <c:barChart>
        <c:barDir val="col"/>
        <c:grouping val="clustered"/>
        <c:ser>
          <c:idx val="0"/>
          <c:order val="0"/>
          <c:tx>
            <c:strRef>
              <c:f>[4]Sheet1!$B$1</c:f>
              <c:strCache>
                <c:ptCount val="1"/>
                <c:pt idx="0">
                  <c:v>Base</c:v>
                </c:pt>
              </c:strCache>
            </c:strRef>
          </c:tx>
          <c:spPr>
            <a:solidFill>
              <a:srgbClr val="0070C0"/>
            </a:solidFill>
            <a:ln>
              <a:noFill/>
            </a:ln>
          </c:spPr>
          <c:cat>
            <c:strRef>
              <c:f>'Smartgrowth (2)'!$B$103:$B$105</c:f>
              <c:strCache>
                <c:ptCount val="3"/>
                <c:pt idx="0">
                  <c:v> 2010 </c:v>
                </c:pt>
                <c:pt idx="1">
                  <c:v> 2030 </c:v>
                </c:pt>
                <c:pt idx="2">
                  <c:v>2040</c:v>
                </c:pt>
              </c:strCache>
            </c:strRef>
          </c:cat>
          <c:val>
            <c:numRef>
              <c:f>[4]Sheet1!$B$2:$B$4</c:f>
              <c:numCache>
                <c:formatCode>General</c:formatCode>
                <c:ptCount val="3"/>
                <c:pt idx="0">
                  <c:v>0.34146318170440604</c:v>
                </c:pt>
                <c:pt idx="1">
                  <c:v>0.34511052823160898</c:v>
                </c:pt>
                <c:pt idx="2">
                  <c:v>0.34860792632826232</c:v>
                </c:pt>
              </c:numCache>
            </c:numRef>
          </c:val>
        </c:ser>
        <c:ser>
          <c:idx val="1"/>
          <c:order val="1"/>
          <c:tx>
            <c:strRef>
              <c:f>'Smartgrowth (2)'!$D$102</c:f>
              <c:strCache>
                <c:ptCount val="1"/>
                <c:pt idx="0">
                  <c:v>SmartGrowth</c:v>
                </c:pt>
              </c:strCache>
            </c:strRef>
          </c:tx>
          <c:spPr>
            <a:solidFill>
              <a:srgbClr val="BBE0E3"/>
            </a:solidFill>
            <a:ln w="28575">
              <a:noFill/>
            </a:ln>
          </c:spPr>
          <c:cat>
            <c:strRef>
              <c:f>'Smartgrowth (2)'!$B$103:$B$105</c:f>
              <c:strCache>
                <c:ptCount val="3"/>
                <c:pt idx="0">
                  <c:v> 2010 </c:v>
                </c:pt>
                <c:pt idx="1">
                  <c:v> 2030 </c:v>
                </c:pt>
                <c:pt idx="2">
                  <c:v>2040</c:v>
                </c:pt>
              </c:strCache>
            </c:strRef>
          </c:cat>
          <c:val>
            <c:numRef>
              <c:f>'Smartgrowth (2)'!$D$103:$D$105</c:f>
              <c:numCache>
                <c:formatCode>General</c:formatCode>
                <c:ptCount val="3"/>
                <c:pt idx="0">
                  <c:v>0.34147861342641661</c:v>
                </c:pt>
                <c:pt idx="1">
                  <c:v>0.37429456216315532</c:v>
                </c:pt>
                <c:pt idx="2">
                  <c:v>0.37796501843352193</c:v>
                </c:pt>
              </c:numCache>
            </c:numRef>
          </c:val>
        </c:ser>
        <c:dLbls/>
        <c:axId val="80095104"/>
        <c:axId val="80096640"/>
      </c:barChart>
      <c:catAx>
        <c:axId val="80095104"/>
        <c:scaling>
          <c:orientation val="minMax"/>
        </c:scaling>
        <c:axPos val="b"/>
        <c:tickLblPos val="nextTo"/>
        <c:txPr>
          <a:bodyPr/>
          <a:lstStyle/>
          <a:p>
            <a:pPr>
              <a:defRPr sz="1400" b="0"/>
            </a:pPr>
            <a:endParaRPr lang="en-US"/>
          </a:p>
        </c:txPr>
        <c:crossAx val="80096640"/>
        <c:crosses val="autoZero"/>
        <c:auto val="1"/>
        <c:lblAlgn val="ctr"/>
        <c:lblOffset val="100"/>
      </c:catAx>
      <c:valAx>
        <c:axId val="80096640"/>
        <c:scaling>
          <c:orientation val="minMax"/>
          <c:min val="0"/>
        </c:scaling>
        <c:axPos val="l"/>
        <c:majorGridlines/>
        <c:title>
          <c:tx>
            <c:rich>
              <a:bodyPr rot="-5400000" vert="horz"/>
              <a:lstStyle/>
              <a:p>
                <a:pPr algn="ctr" rtl="0">
                  <a:defRPr sz="1200" b="1"/>
                </a:pPr>
                <a:r>
                  <a:rPr lang="en-US" sz="1200" b="1" dirty="0" smtClean="0"/>
                  <a:t>Mile</a:t>
                </a:r>
                <a:endParaRPr lang="en-US" sz="1200" b="1" dirty="0"/>
              </a:p>
            </c:rich>
          </c:tx>
          <c:layout>
            <c:manualLayout>
              <c:xMode val="edge"/>
              <c:yMode val="edge"/>
              <c:x val="1.7111727124822139E-2"/>
              <c:y val="0.46597907715473064"/>
            </c:manualLayout>
          </c:layout>
        </c:title>
        <c:numFmt formatCode="General" sourceLinked="1"/>
        <c:tickLblPos val="nextTo"/>
        <c:txPr>
          <a:bodyPr/>
          <a:lstStyle/>
          <a:p>
            <a:pPr>
              <a:defRPr sz="1200" b="1"/>
            </a:pPr>
            <a:endParaRPr lang="en-US"/>
          </a:p>
        </c:txPr>
        <c:crossAx val="80095104"/>
        <c:crosses val="autoZero"/>
        <c:crossBetween val="between"/>
      </c:valAx>
      <c:spPr>
        <a:noFill/>
      </c:spPr>
    </c:plotArea>
    <c:plotVisOnly val="1"/>
    <c:dispBlanksAs val="gap"/>
  </c:chart>
  <c:spPr>
    <a:noFill/>
    <a:ln>
      <a:noFill/>
    </a:ln>
  </c:spPr>
  <c:txPr>
    <a:bodyPr/>
    <a:lstStyle/>
    <a:p>
      <a:pPr>
        <a:defRPr sz="1400"/>
      </a:pPr>
      <a:endParaRPr lang="en-US"/>
    </a:p>
  </c:txPr>
  <c:externalData r:id="rId2"/>
  <c:extLst/>
</c:chartSpace>
</file>

<file path=ppt/charts/chart8.xml><?xml version="1.0" encoding="utf-8"?>
<c:chartSpace xmlns:c="http://schemas.openxmlformats.org/drawingml/2006/chart" xmlns:a="http://schemas.openxmlformats.org/drawingml/2006/main" xmlns:r="http://schemas.openxmlformats.org/officeDocument/2006/relationships">
  <c:lang val="en-US"/>
  <c:style val="34"/>
  <c:clrMapOvr bg1="lt1" tx1="dk1" bg2="lt2" tx2="dk2" accent1="accent1" accent2="accent2" accent3="accent3" accent4="accent4" accent5="accent5" accent6="accent6" hlink="hlink" folHlink="folHlink"/>
  <c:chart>
    <c:title>
      <c:tx>
        <c:rich>
          <a:bodyPr/>
          <a:lstStyle/>
          <a:p>
            <a:pPr>
              <a:defRPr sz="1400"/>
            </a:pPr>
            <a:r>
              <a:rPr lang="en-US" sz="1400" dirty="0" smtClean="0"/>
              <a:t>Average Number of Vehicles  Per Metro Household</a:t>
            </a:r>
            <a:endParaRPr lang="en-US" sz="1400" dirty="0"/>
          </a:p>
        </c:rich>
      </c:tx>
      <c:layout>
        <c:manualLayout>
          <c:xMode val="edge"/>
          <c:yMode val="edge"/>
          <c:x val="0.18628820960698694"/>
          <c:y val="1.9807575356465587E-2"/>
        </c:manualLayout>
      </c:layout>
      <c:overlay val="1"/>
    </c:title>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dLbl>
          <c:idx val="0"/>
          <c:showVal val="1"/>
        </c:dLbl>
      </c:pivotFmt>
      <c:pivotFmt>
        <c:idx val="34"/>
        <c:marker>
          <c:symbol val="none"/>
        </c:marker>
      </c:pivotFmt>
      <c:pivotFmt>
        <c:idx val="35"/>
        <c:marker>
          <c:symbol val="none"/>
        </c:marker>
      </c:pivotFmt>
      <c:pivotFmt>
        <c:idx val="36"/>
        <c:marker>
          <c:symbol val="none"/>
        </c:marker>
      </c:pivotFmt>
      <c:pivotFmt>
        <c:idx val="37"/>
      </c:pivotFmt>
      <c:pivotFmt>
        <c:idx val="38"/>
        <c:marker>
          <c:symbol val="none"/>
        </c:marker>
      </c:pivotFmt>
      <c:pivotFmt>
        <c:idx val="39"/>
      </c:pivotFmt>
      <c:pivotFmt>
        <c:idx val="40"/>
        <c:marker>
          <c:symbol val="none"/>
        </c:marker>
      </c:pivotFmt>
      <c:pivotFmt>
        <c:idx val="41"/>
        <c:marker>
          <c:symbol val="none"/>
        </c:marker>
      </c:pivotFmt>
      <c:pivotFmt>
        <c:idx val="42"/>
        <c:marker>
          <c:symbol val="triangle"/>
          <c:size val="7"/>
        </c:marker>
        <c:dLbl>
          <c:idx val="0"/>
          <c:showVal val="1"/>
        </c:dLbl>
      </c:pivotFmt>
      <c:pivotFmt>
        <c:idx val="43"/>
        <c:marker>
          <c:symbol val="none"/>
        </c:marker>
      </c:pivotFmt>
      <c:pivotFmt>
        <c:idx val="44"/>
        <c:marker>
          <c:symbol val="none"/>
        </c:marker>
      </c:pivotFmt>
      <c:pivotFmt>
        <c:idx val="45"/>
        <c:marker>
          <c:symbol val="none"/>
        </c:marker>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spPr>
          <a:effectLst/>
        </c:spPr>
        <c:dLbl>
          <c:idx val="0"/>
          <c:spPr/>
          <c:txPr>
            <a:bodyPr/>
            <a:lstStyle/>
            <a:p>
              <a:pPr>
                <a:defRPr/>
              </a:pPr>
              <a:endParaRPr lang="en-US"/>
            </a:p>
          </c:txPr>
          <c:showVal val="1"/>
        </c:dLbl>
      </c:pivotFmt>
      <c:pivotFmt>
        <c:idx val="51"/>
        <c:marker>
          <c:symbol val="none"/>
        </c:marker>
      </c:pivotFmt>
      <c:pivotFmt>
        <c:idx val="52"/>
        <c:marker>
          <c:symbol val="square"/>
          <c:size val="7"/>
        </c:marker>
        <c:dLbl>
          <c:idx val="0"/>
          <c:spPr/>
          <c:txPr>
            <a:bodyPr/>
            <a:lstStyle/>
            <a:p>
              <a:pPr>
                <a:defRPr>
                  <a:ln>
                    <a:noFill/>
                  </a:ln>
                  <a:solidFill>
                    <a:schemeClr val="tx1"/>
                  </a:solidFill>
                  <a:effectLst/>
                </a:defRPr>
              </a:pPr>
              <a:endParaRPr lang="en-US"/>
            </a:p>
          </c:txPr>
          <c:showVal val="1"/>
        </c:dLbl>
      </c:pivotFmt>
      <c:pivotFmt>
        <c:idx val="53"/>
        <c:marker>
          <c:symbol val="none"/>
        </c:marker>
      </c:pivotFmt>
      <c:pivotFmt>
        <c:idx val="54"/>
        <c:marker>
          <c:symbol val="triangle"/>
          <c:size val="7"/>
        </c:marker>
        <c:dLbl>
          <c:idx val="0"/>
          <c:spPr/>
          <c:txPr>
            <a:bodyPr/>
            <a:lstStyle/>
            <a:p>
              <a:pPr>
                <a:defRPr/>
              </a:pPr>
              <a:endParaRPr lang="en-US"/>
            </a:p>
          </c:txPr>
          <c:showVal val="1"/>
        </c:dLbl>
      </c:pivotFmt>
      <c:pivotFmt>
        <c:idx val="55"/>
        <c:marker>
          <c:symbol val="none"/>
        </c:marker>
      </c:pivotFmt>
      <c:pivotFmt>
        <c:idx val="56"/>
        <c:marker>
          <c:symbol val="triangle"/>
          <c:size val="7"/>
        </c:marker>
        <c:dLbl>
          <c:idx val="0"/>
          <c:spPr/>
          <c:txPr>
            <a:bodyPr/>
            <a:lstStyle/>
            <a:p>
              <a:pPr>
                <a:defRPr/>
              </a:pPr>
              <a:endParaRPr lang="en-US"/>
            </a:p>
          </c:txPr>
          <c:showVal val="1"/>
        </c:dLbl>
      </c:pivotFmt>
    </c:pivotFmts>
    <c:plotArea>
      <c:layout>
        <c:manualLayout>
          <c:layoutTarget val="inner"/>
          <c:xMode val="edge"/>
          <c:yMode val="edge"/>
          <c:x val="0.15609190319892569"/>
          <c:y val="0.22572247339728704"/>
          <c:w val="0.78501771511822349"/>
          <c:h val="0.64436367551089013"/>
        </c:manualLayout>
      </c:layout>
      <c:barChart>
        <c:barDir val="col"/>
        <c:grouping val="clustered"/>
        <c:ser>
          <c:idx val="0"/>
          <c:order val="0"/>
          <c:tx>
            <c:strRef>
              <c:f>'Smartgrowth (2)'!$C$153</c:f>
              <c:strCache>
                <c:ptCount val="1"/>
                <c:pt idx="0">
                  <c:v>Base</c:v>
                </c:pt>
              </c:strCache>
            </c:strRef>
          </c:tx>
          <c:spPr>
            <a:solidFill>
              <a:srgbClr val="0070C0"/>
            </a:solidFill>
            <a:ln>
              <a:noFill/>
            </a:ln>
          </c:spPr>
          <c:cat>
            <c:strRef>
              <c:f>'Smartgrowth (2)'!$B$78:$B$80</c:f>
              <c:strCache>
                <c:ptCount val="3"/>
                <c:pt idx="0">
                  <c:v> 2010 </c:v>
                </c:pt>
                <c:pt idx="1">
                  <c:v> 2030 </c:v>
                </c:pt>
                <c:pt idx="2">
                  <c:v>2040</c:v>
                </c:pt>
              </c:strCache>
            </c:strRef>
          </c:cat>
          <c:val>
            <c:numRef>
              <c:f>'Smartgrowth (2)'!$C$154:$C$156</c:f>
              <c:numCache>
                <c:formatCode>General</c:formatCode>
                <c:ptCount val="3"/>
                <c:pt idx="0">
                  <c:v>1.7074752697154898</c:v>
                </c:pt>
                <c:pt idx="1">
                  <c:v>1.7003759217008234</c:v>
                </c:pt>
                <c:pt idx="2">
                  <c:v>1.7628396980411563</c:v>
                </c:pt>
              </c:numCache>
            </c:numRef>
          </c:val>
        </c:ser>
        <c:ser>
          <c:idx val="1"/>
          <c:order val="1"/>
          <c:tx>
            <c:strRef>
              <c:f>'Smartgrowth (2)'!$D$153</c:f>
              <c:strCache>
                <c:ptCount val="1"/>
                <c:pt idx="0">
                  <c:v>SmartGrowth</c:v>
                </c:pt>
              </c:strCache>
            </c:strRef>
          </c:tx>
          <c:spPr>
            <a:solidFill>
              <a:srgbClr val="BBE0E3"/>
            </a:solidFill>
            <a:ln w="28575">
              <a:noFill/>
            </a:ln>
          </c:spPr>
          <c:cat>
            <c:strRef>
              <c:f>'Smartgrowth (2)'!$B$78:$B$80</c:f>
              <c:strCache>
                <c:ptCount val="3"/>
                <c:pt idx="0">
                  <c:v> 2010 </c:v>
                </c:pt>
                <c:pt idx="1">
                  <c:v> 2030 </c:v>
                </c:pt>
                <c:pt idx="2">
                  <c:v>2040</c:v>
                </c:pt>
              </c:strCache>
            </c:strRef>
          </c:cat>
          <c:val>
            <c:numRef>
              <c:f>'Smartgrowth (2)'!$D$154:$D$156</c:f>
              <c:numCache>
                <c:formatCode>General</c:formatCode>
                <c:ptCount val="3"/>
                <c:pt idx="0">
                  <c:v>1.7074752697154898</c:v>
                </c:pt>
                <c:pt idx="1">
                  <c:v>1.6032252349529799</c:v>
                </c:pt>
                <c:pt idx="2">
                  <c:v>1.6690778551643299</c:v>
                </c:pt>
              </c:numCache>
            </c:numRef>
          </c:val>
        </c:ser>
        <c:dLbls/>
        <c:axId val="80265216"/>
        <c:axId val="80266752"/>
      </c:barChart>
      <c:catAx>
        <c:axId val="80265216"/>
        <c:scaling>
          <c:orientation val="minMax"/>
        </c:scaling>
        <c:axPos val="b"/>
        <c:tickLblPos val="nextTo"/>
        <c:txPr>
          <a:bodyPr/>
          <a:lstStyle/>
          <a:p>
            <a:pPr>
              <a:defRPr sz="1400" b="0"/>
            </a:pPr>
            <a:endParaRPr lang="en-US"/>
          </a:p>
        </c:txPr>
        <c:crossAx val="80266752"/>
        <c:crosses val="autoZero"/>
        <c:auto val="1"/>
        <c:lblAlgn val="ctr"/>
        <c:lblOffset val="100"/>
      </c:catAx>
      <c:valAx>
        <c:axId val="80266752"/>
        <c:scaling>
          <c:orientation val="minMax"/>
          <c:min val="0"/>
        </c:scaling>
        <c:axPos val="l"/>
        <c:majorGridlines/>
        <c:numFmt formatCode="General" sourceLinked="1"/>
        <c:tickLblPos val="nextTo"/>
        <c:txPr>
          <a:bodyPr/>
          <a:lstStyle/>
          <a:p>
            <a:pPr>
              <a:defRPr sz="1400"/>
            </a:pPr>
            <a:endParaRPr lang="en-US"/>
          </a:p>
        </c:txPr>
        <c:crossAx val="80265216"/>
        <c:crosses val="autoZero"/>
        <c:crossBetween val="between"/>
      </c:valAx>
      <c:spPr>
        <a:noFill/>
      </c:spPr>
    </c:plotArea>
    <c:plotVisOnly val="1"/>
    <c:dispBlanksAs val="gap"/>
  </c:chart>
  <c:spPr>
    <a:noFill/>
    <a:ln>
      <a:noFill/>
    </a:ln>
  </c:spPr>
  <c:txPr>
    <a:bodyPr/>
    <a:lstStyle/>
    <a:p>
      <a:pPr>
        <a:defRPr sz="1400" b="1"/>
      </a:pPr>
      <a:endParaRPr lang="en-US"/>
    </a:p>
  </c:txPr>
  <c:externalData r:id="rId2"/>
  <c:extLst/>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600"/>
            </a:pPr>
            <a:r>
              <a:rPr lang="en-US" sz="1600" dirty="0" smtClean="0"/>
              <a:t>CO</a:t>
            </a:r>
            <a:r>
              <a:rPr lang="en-US" sz="1600" baseline="-25000" dirty="0" smtClean="0"/>
              <a:t>2</a:t>
            </a:r>
            <a:r>
              <a:rPr lang="en-US" sz="1600" dirty="0" smtClean="0"/>
              <a:t> Emissions</a:t>
            </a:r>
            <a:endParaRPr lang="en-US" sz="1600" dirty="0"/>
          </a:p>
        </c:rich>
      </c:tx>
      <c:layout>
        <c:manualLayout>
          <c:xMode val="edge"/>
          <c:yMode val="edge"/>
          <c:x val="0.3255355215429539"/>
          <c:y val="1.5473890956587025E-2"/>
        </c:manualLayout>
      </c:layout>
      <c:overlay val="1"/>
    </c:title>
    <c:plotArea>
      <c:layout>
        <c:manualLayout>
          <c:layoutTarget val="inner"/>
          <c:xMode val="edge"/>
          <c:yMode val="edge"/>
          <c:x val="0.23289144284216273"/>
          <c:y val="0.11091918230084323"/>
          <c:w val="0.73115361703382808"/>
          <c:h val="0.48627563482497188"/>
        </c:manualLayout>
      </c:layout>
      <c:barChart>
        <c:barDir val="col"/>
        <c:grouping val="stacked"/>
        <c:ser>
          <c:idx val="3"/>
          <c:order val="0"/>
          <c:tx>
            <c:strRef>
              <c:f>'Smartgrowth (3)'!$C$1</c:f>
              <c:strCache>
                <c:ptCount val="1"/>
                <c:pt idx="0">
                  <c:v>Bus</c:v>
                </c:pt>
              </c:strCache>
            </c:strRef>
          </c:tx>
          <c:spPr>
            <a:solidFill>
              <a:schemeClr val="accent6"/>
            </a:solidFill>
            <a:ln>
              <a:solidFill>
                <a:schemeClr val="accent6"/>
              </a:solidFill>
            </a:ln>
          </c:spPr>
          <c:cat>
            <c:multiLvlStrRef>
              <c:f>'Smartgrowth (3)'!$A$2:$B$9</c:f>
              <c:multiLvlStrCache>
                <c:ptCount val="8"/>
                <c:lvl>
                  <c:pt idx="0">
                    <c:v>Base</c:v>
                  </c:pt>
                  <c:pt idx="1">
                    <c:v>Smartgrowth</c:v>
                  </c:pt>
                  <c:pt idx="2">
                    <c:v> </c:v>
                  </c:pt>
                  <c:pt idx="3">
                    <c:v>Base</c:v>
                  </c:pt>
                  <c:pt idx="4">
                    <c:v>Smartgrowth</c:v>
                  </c:pt>
                  <c:pt idx="5">
                    <c:v> </c:v>
                  </c:pt>
                  <c:pt idx="6">
                    <c:v>Base</c:v>
                  </c:pt>
                  <c:pt idx="7">
                    <c:v>Smartgrowth</c:v>
                  </c:pt>
                </c:lvl>
                <c:lvl>
                  <c:pt idx="0">
                    <c:v> 2010</c:v>
                  </c:pt>
                  <c:pt idx="2">
                    <c:v>  </c:v>
                  </c:pt>
                  <c:pt idx="3">
                    <c:v>2030</c:v>
                  </c:pt>
                  <c:pt idx="5">
                    <c:v>  </c:v>
                  </c:pt>
                  <c:pt idx="6">
                    <c:v>2040</c:v>
                  </c:pt>
                </c:lvl>
              </c:multiLvlStrCache>
            </c:multiLvlStrRef>
          </c:cat>
          <c:val>
            <c:numRef>
              <c:f>'Smartgrowth (3)'!$C$2:$C$9</c:f>
              <c:numCache>
                <c:formatCode>General</c:formatCode>
                <c:ptCount val="8"/>
                <c:pt idx="0">
                  <c:v>387.05749157259203</c:v>
                </c:pt>
                <c:pt idx="1">
                  <c:v>387.05749157259203</c:v>
                </c:pt>
                <c:pt idx="3">
                  <c:v>228.18996607948799</c:v>
                </c:pt>
                <c:pt idx="4">
                  <c:v>229.251853832899</c:v>
                </c:pt>
                <c:pt idx="6">
                  <c:v>233.52429545057899</c:v>
                </c:pt>
                <c:pt idx="7">
                  <c:v>234.95970655110099</c:v>
                </c:pt>
              </c:numCache>
            </c:numRef>
          </c:val>
        </c:ser>
        <c:ser>
          <c:idx val="4"/>
          <c:order val="1"/>
          <c:tx>
            <c:strRef>
              <c:f>'Smartgrowth (3)'!$D$1</c:f>
              <c:strCache>
                <c:ptCount val="1"/>
                <c:pt idx="0">
                  <c:v>HeavyTruck</c:v>
                </c:pt>
              </c:strCache>
            </c:strRef>
          </c:tx>
          <c:spPr>
            <a:solidFill>
              <a:schemeClr val="accent3"/>
            </a:solidFill>
            <a:ln>
              <a:noFill/>
            </a:ln>
          </c:spPr>
          <c:cat>
            <c:multiLvlStrRef>
              <c:f>'Smartgrowth (3)'!$A$2:$B$9</c:f>
              <c:multiLvlStrCache>
                <c:ptCount val="8"/>
                <c:lvl>
                  <c:pt idx="0">
                    <c:v>Base</c:v>
                  </c:pt>
                  <c:pt idx="1">
                    <c:v>Smartgrowth</c:v>
                  </c:pt>
                  <c:pt idx="2">
                    <c:v> </c:v>
                  </c:pt>
                  <c:pt idx="3">
                    <c:v>Base</c:v>
                  </c:pt>
                  <c:pt idx="4">
                    <c:v>Smartgrowth</c:v>
                  </c:pt>
                  <c:pt idx="5">
                    <c:v> </c:v>
                  </c:pt>
                  <c:pt idx="6">
                    <c:v>Base</c:v>
                  </c:pt>
                  <c:pt idx="7">
                    <c:v>Smartgrowth</c:v>
                  </c:pt>
                </c:lvl>
                <c:lvl>
                  <c:pt idx="0">
                    <c:v> 2010</c:v>
                  </c:pt>
                  <c:pt idx="2">
                    <c:v>  </c:v>
                  </c:pt>
                  <c:pt idx="3">
                    <c:v>2030</c:v>
                  </c:pt>
                  <c:pt idx="5">
                    <c:v>  </c:v>
                  </c:pt>
                  <c:pt idx="6">
                    <c:v>2040</c:v>
                  </c:pt>
                </c:lvl>
              </c:multiLvlStrCache>
            </c:multiLvlStrRef>
          </c:cat>
          <c:val>
            <c:numRef>
              <c:f>'Smartgrowth (3)'!$D$2:$D$9</c:f>
              <c:numCache>
                <c:formatCode>General</c:formatCode>
                <c:ptCount val="8"/>
                <c:pt idx="0">
                  <c:v>17990.872511704805</c:v>
                </c:pt>
                <c:pt idx="1">
                  <c:v>17990.872511704805</c:v>
                </c:pt>
                <c:pt idx="3">
                  <c:v>21716.507165502509</c:v>
                </c:pt>
                <c:pt idx="4">
                  <c:v>21675.896063477696</c:v>
                </c:pt>
                <c:pt idx="6">
                  <c:v>22533.194272701097</c:v>
                </c:pt>
                <c:pt idx="7">
                  <c:v>22499.909389537192</c:v>
                </c:pt>
              </c:numCache>
            </c:numRef>
          </c:val>
        </c:ser>
        <c:ser>
          <c:idx val="0"/>
          <c:order val="2"/>
          <c:tx>
            <c:strRef>
              <c:f>'Smartgrowth (3)'!$E$1</c:f>
              <c:strCache>
                <c:ptCount val="1"/>
                <c:pt idx="0">
                  <c:v>Household</c:v>
                </c:pt>
              </c:strCache>
            </c:strRef>
          </c:tx>
          <c:spPr>
            <a:solidFill>
              <a:schemeClr val="accent1"/>
            </a:solidFill>
          </c:spPr>
          <c:cat>
            <c:multiLvlStrRef>
              <c:f>'Smartgrowth (3)'!$A$2:$B$9</c:f>
              <c:multiLvlStrCache>
                <c:ptCount val="8"/>
                <c:lvl>
                  <c:pt idx="0">
                    <c:v>Base</c:v>
                  </c:pt>
                  <c:pt idx="1">
                    <c:v>Smartgrowth</c:v>
                  </c:pt>
                  <c:pt idx="2">
                    <c:v> </c:v>
                  </c:pt>
                  <c:pt idx="3">
                    <c:v>Base</c:v>
                  </c:pt>
                  <c:pt idx="4">
                    <c:v>Smartgrowth</c:v>
                  </c:pt>
                  <c:pt idx="5">
                    <c:v> </c:v>
                  </c:pt>
                  <c:pt idx="6">
                    <c:v>Base</c:v>
                  </c:pt>
                  <c:pt idx="7">
                    <c:v>Smartgrowth</c:v>
                  </c:pt>
                </c:lvl>
                <c:lvl>
                  <c:pt idx="0">
                    <c:v> 2010</c:v>
                  </c:pt>
                  <c:pt idx="2">
                    <c:v>  </c:v>
                  </c:pt>
                  <c:pt idx="3">
                    <c:v>2030</c:v>
                  </c:pt>
                  <c:pt idx="5">
                    <c:v>  </c:v>
                  </c:pt>
                  <c:pt idx="6">
                    <c:v>2040</c:v>
                  </c:pt>
                </c:lvl>
              </c:multiLvlStrCache>
            </c:multiLvlStrRef>
          </c:cat>
          <c:val>
            <c:numRef>
              <c:f>'Smartgrowth (3)'!$E$2:$E$9</c:f>
              <c:numCache>
                <c:formatCode>General</c:formatCode>
                <c:ptCount val="8"/>
                <c:pt idx="0">
                  <c:v>48700.7915652499</c:v>
                </c:pt>
                <c:pt idx="1">
                  <c:v>48700.7915652499</c:v>
                </c:pt>
                <c:pt idx="3">
                  <c:v>44021.280751294311</c:v>
                </c:pt>
                <c:pt idx="4">
                  <c:v>42167.754799247014</c:v>
                </c:pt>
                <c:pt idx="6">
                  <c:v>41336.749825160085</c:v>
                </c:pt>
                <c:pt idx="7">
                  <c:v>39558.929504733191</c:v>
                </c:pt>
              </c:numCache>
            </c:numRef>
          </c:val>
        </c:ser>
        <c:ser>
          <c:idx val="5"/>
          <c:order val="3"/>
          <c:tx>
            <c:strRef>
              <c:f>'Smartgrowth (3)'!$F$1</c:f>
              <c:strCache>
                <c:ptCount val="1"/>
                <c:pt idx="0">
                  <c:v>Service</c:v>
                </c:pt>
              </c:strCache>
            </c:strRef>
          </c:tx>
          <c:spPr>
            <a:solidFill>
              <a:schemeClr val="accent2"/>
            </a:solidFill>
          </c:spPr>
          <c:cat>
            <c:multiLvlStrRef>
              <c:f>'Smartgrowth (3)'!$A$2:$B$9</c:f>
              <c:multiLvlStrCache>
                <c:ptCount val="8"/>
                <c:lvl>
                  <c:pt idx="0">
                    <c:v>Base</c:v>
                  </c:pt>
                  <c:pt idx="1">
                    <c:v>Smartgrowth</c:v>
                  </c:pt>
                  <c:pt idx="2">
                    <c:v> </c:v>
                  </c:pt>
                  <c:pt idx="3">
                    <c:v>Base</c:v>
                  </c:pt>
                  <c:pt idx="4">
                    <c:v>Smartgrowth</c:v>
                  </c:pt>
                  <c:pt idx="5">
                    <c:v> </c:v>
                  </c:pt>
                  <c:pt idx="6">
                    <c:v>Base</c:v>
                  </c:pt>
                  <c:pt idx="7">
                    <c:v>Smartgrowth</c:v>
                  </c:pt>
                </c:lvl>
                <c:lvl>
                  <c:pt idx="0">
                    <c:v> 2010</c:v>
                  </c:pt>
                  <c:pt idx="2">
                    <c:v>  </c:v>
                  </c:pt>
                  <c:pt idx="3">
                    <c:v>2030</c:v>
                  </c:pt>
                  <c:pt idx="5">
                    <c:v>  </c:v>
                  </c:pt>
                  <c:pt idx="6">
                    <c:v>2040</c:v>
                  </c:pt>
                </c:lvl>
              </c:multiLvlStrCache>
            </c:multiLvlStrRef>
          </c:cat>
          <c:val>
            <c:numRef>
              <c:f>'Smartgrowth (3)'!$F$2:$F$9</c:f>
              <c:numCache>
                <c:formatCode>General</c:formatCode>
                <c:ptCount val="8"/>
                <c:pt idx="0">
                  <c:v>7145.1007718873134</c:v>
                </c:pt>
                <c:pt idx="1">
                  <c:v>7145.1007718873134</c:v>
                </c:pt>
                <c:pt idx="3">
                  <c:v>6590.0480866890903</c:v>
                </c:pt>
                <c:pt idx="4">
                  <c:v>6309.2191354053211</c:v>
                </c:pt>
                <c:pt idx="6">
                  <c:v>6304.4934361861697</c:v>
                </c:pt>
                <c:pt idx="7">
                  <c:v>6028.8732816106603</c:v>
                </c:pt>
              </c:numCache>
            </c:numRef>
          </c:val>
        </c:ser>
        <c:ser>
          <c:idx val="7"/>
          <c:order val="5"/>
          <c:tx>
            <c:strRef>
              <c:f>'Smartgrowth (3)'!$G$1</c:f>
              <c:strCache>
                <c:ptCount val="1"/>
                <c:pt idx="0">
                  <c:v>Rail</c:v>
                </c:pt>
              </c:strCache>
            </c:strRef>
          </c:tx>
          <c:spPr>
            <a:solidFill>
              <a:srgbClr val="7030A0"/>
            </a:solidFill>
            <a:ln>
              <a:solidFill>
                <a:srgbClr val="7030A0"/>
              </a:solidFill>
            </a:ln>
          </c:spPr>
          <c:cat>
            <c:multiLvlStrRef>
              <c:f>'Smartgrowth (3)'!$A$2:$B$9</c:f>
              <c:multiLvlStrCache>
                <c:ptCount val="8"/>
                <c:lvl>
                  <c:pt idx="0">
                    <c:v>Base</c:v>
                  </c:pt>
                  <c:pt idx="1">
                    <c:v>Smartgrowth</c:v>
                  </c:pt>
                  <c:pt idx="2">
                    <c:v> </c:v>
                  </c:pt>
                  <c:pt idx="3">
                    <c:v>Base</c:v>
                  </c:pt>
                  <c:pt idx="4">
                    <c:v>Smartgrowth</c:v>
                  </c:pt>
                  <c:pt idx="5">
                    <c:v> </c:v>
                  </c:pt>
                  <c:pt idx="6">
                    <c:v>Base</c:v>
                  </c:pt>
                  <c:pt idx="7">
                    <c:v>Smartgrowth</c:v>
                  </c:pt>
                </c:lvl>
                <c:lvl>
                  <c:pt idx="0">
                    <c:v> 2010</c:v>
                  </c:pt>
                  <c:pt idx="2">
                    <c:v>  </c:v>
                  </c:pt>
                  <c:pt idx="3">
                    <c:v>2030</c:v>
                  </c:pt>
                  <c:pt idx="5">
                    <c:v>  </c:v>
                  </c:pt>
                  <c:pt idx="6">
                    <c:v>2040</c:v>
                  </c:pt>
                </c:lvl>
              </c:multiLvlStrCache>
            </c:multiLvlStrRef>
          </c:cat>
          <c:val>
            <c:numRef>
              <c:f>'Smartgrowth (3)'!$G$2:$G$9</c:f>
              <c:numCache>
                <c:formatCode>General</c:formatCode>
                <c:ptCount val="8"/>
                <c:pt idx="0">
                  <c:v>136.406311583242</c:v>
                </c:pt>
                <c:pt idx="1">
                  <c:v>136.406311583242</c:v>
                </c:pt>
                <c:pt idx="3">
                  <c:v>125.32563801071275</c:v>
                </c:pt>
                <c:pt idx="4">
                  <c:v>126.106076404213</c:v>
                </c:pt>
                <c:pt idx="6">
                  <c:v>128.62488164584968</c:v>
                </c:pt>
                <c:pt idx="7">
                  <c:v>129.62541713107899</c:v>
                </c:pt>
              </c:numCache>
            </c:numRef>
          </c:val>
        </c:ser>
        <c:dLbls/>
        <c:gapWidth val="22"/>
        <c:overlap val="100"/>
        <c:axId val="125550592"/>
        <c:axId val="125552128"/>
      </c:barChart>
      <c:lineChart>
        <c:grouping val="standard"/>
        <c:ser>
          <c:idx val="6"/>
          <c:order val="4"/>
          <c:tx>
            <c:strRef>
              <c:f>'Smartgrowth (3)'!$H$1</c:f>
              <c:strCache>
                <c:ptCount val="1"/>
                <c:pt idx="0">
                  <c:v>Transportation GHG Target</c:v>
                </c:pt>
              </c:strCache>
            </c:strRef>
          </c:tx>
          <c:marker>
            <c:symbol val="none"/>
          </c:marker>
          <c:trendline>
            <c:spPr>
              <a:ln w="57150">
                <a:solidFill>
                  <a:schemeClr val="bg2"/>
                </a:solidFill>
                <a:prstDash val="sysDash"/>
              </a:ln>
            </c:spPr>
            <c:trendlineType val="linear"/>
          </c:trendline>
          <c:cat>
            <c:multiLvlStrRef>
              <c:f>'Smartgrowth (3)'!$A$2:$B$9</c:f>
              <c:multiLvlStrCache>
                <c:ptCount val="8"/>
                <c:lvl>
                  <c:pt idx="0">
                    <c:v>Base</c:v>
                  </c:pt>
                  <c:pt idx="1">
                    <c:v>Smartgrowth</c:v>
                  </c:pt>
                  <c:pt idx="2">
                    <c:v> </c:v>
                  </c:pt>
                  <c:pt idx="3">
                    <c:v>Base</c:v>
                  </c:pt>
                  <c:pt idx="4">
                    <c:v>Smartgrowth</c:v>
                  </c:pt>
                  <c:pt idx="5">
                    <c:v> </c:v>
                  </c:pt>
                  <c:pt idx="6">
                    <c:v>Base</c:v>
                  </c:pt>
                  <c:pt idx="7">
                    <c:v>Smartgrowth</c:v>
                  </c:pt>
                </c:lvl>
                <c:lvl>
                  <c:pt idx="0">
                    <c:v> 2010</c:v>
                  </c:pt>
                  <c:pt idx="2">
                    <c:v>  </c:v>
                  </c:pt>
                  <c:pt idx="3">
                    <c:v>2030</c:v>
                  </c:pt>
                  <c:pt idx="5">
                    <c:v>  </c:v>
                  </c:pt>
                  <c:pt idx="6">
                    <c:v>2040</c:v>
                  </c:pt>
                </c:lvl>
              </c:multiLvlStrCache>
            </c:multiLvlStrRef>
          </c:cat>
          <c:val>
            <c:numRef>
              <c:f>'Smartgrowth (3)'!$H$3:$H$9</c:f>
              <c:numCache>
                <c:formatCode>General</c:formatCode>
                <c:ptCount val="7"/>
                <c:pt idx="0" formatCode="0">
                  <c:v>71020.998509687008</c:v>
                </c:pt>
                <c:pt idx="3" formatCode="0">
                  <c:v>43353.666666666584</c:v>
                </c:pt>
                <c:pt idx="6" formatCode="0">
                  <c:v>25741.333333333296</c:v>
                </c:pt>
              </c:numCache>
            </c:numRef>
          </c:val>
        </c:ser>
        <c:dLbls/>
        <c:marker val="1"/>
        <c:axId val="125550592"/>
        <c:axId val="125552128"/>
      </c:lineChart>
      <c:catAx>
        <c:axId val="125550592"/>
        <c:scaling>
          <c:orientation val="minMax"/>
        </c:scaling>
        <c:axPos val="b"/>
        <c:tickLblPos val="nextTo"/>
        <c:txPr>
          <a:bodyPr/>
          <a:lstStyle/>
          <a:p>
            <a:pPr>
              <a:defRPr sz="1200"/>
            </a:pPr>
            <a:endParaRPr lang="en-US"/>
          </a:p>
        </c:txPr>
        <c:crossAx val="125552128"/>
        <c:crosses val="autoZero"/>
        <c:auto val="1"/>
        <c:lblAlgn val="ctr"/>
        <c:lblOffset val="100"/>
      </c:catAx>
      <c:valAx>
        <c:axId val="125552128"/>
        <c:scaling>
          <c:orientation val="minMax"/>
        </c:scaling>
        <c:axPos val="l"/>
        <c:majorGridlines/>
        <c:title>
          <c:tx>
            <c:rich>
              <a:bodyPr rot="-5400000" vert="horz"/>
              <a:lstStyle/>
              <a:p>
                <a:pPr>
                  <a:defRPr/>
                </a:pPr>
                <a:r>
                  <a:rPr lang="en-US" sz="1400" b="0" i="0" baseline="0" dirty="0" smtClean="0">
                    <a:effectLst/>
                  </a:rPr>
                  <a:t>Tons of CO</a:t>
                </a:r>
                <a:r>
                  <a:rPr lang="en-US" sz="1400" b="0" i="0" baseline="-25000" dirty="0" smtClean="0">
                    <a:effectLst/>
                  </a:rPr>
                  <a:t>2</a:t>
                </a:r>
                <a:r>
                  <a:rPr lang="en-US" sz="1400" b="0" i="0" baseline="0" dirty="0" smtClean="0">
                    <a:effectLst/>
                  </a:rPr>
                  <a:t> Equivalent / Day</a:t>
                </a:r>
                <a:endParaRPr lang="en-US" sz="1400" b="0" dirty="0">
                  <a:effectLst/>
                </a:endParaRPr>
              </a:p>
            </c:rich>
          </c:tx>
          <c:layout/>
        </c:title>
        <c:numFmt formatCode="General" sourceLinked="1"/>
        <c:tickLblPos val="nextTo"/>
        <c:txPr>
          <a:bodyPr/>
          <a:lstStyle/>
          <a:p>
            <a:pPr>
              <a:defRPr sz="1400"/>
            </a:pPr>
            <a:endParaRPr lang="en-US"/>
          </a:p>
        </c:txPr>
        <c:crossAx val="125550592"/>
        <c:crosses val="autoZero"/>
        <c:crossBetween val="between"/>
      </c:valAx>
    </c:plotArea>
    <c:plotVisOnly val="1"/>
    <c:dispBlanksAs val="gap"/>
  </c:chart>
  <c:spPr>
    <a:ln>
      <a:noFill/>
    </a:ln>
  </c:spPr>
  <c:txPr>
    <a:bodyPr/>
    <a:lstStyle/>
    <a:p>
      <a:pPr>
        <a:defRPr sz="1800"/>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2AE71-6EE7-4491-BFF4-8767F6B2EA93}" type="doc">
      <dgm:prSet loTypeId="urn:microsoft.com/office/officeart/2005/8/layout/cycle3" loCatId="cycle" qsTypeId="urn:microsoft.com/office/officeart/2005/8/quickstyle/3d1" qsCatId="3D" csTypeId="urn:microsoft.com/office/officeart/2005/8/colors/colorful1#2" csCatId="colorful" phldr="1"/>
      <dgm:spPr/>
      <dgm:t>
        <a:bodyPr/>
        <a:lstStyle/>
        <a:p>
          <a:endParaRPr lang="en-US"/>
        </a:p>
      </dgm:t>
    </dgm:pt>
    <dgm:pt modelId="{0AE8B2D0-9BEA-4781-B94D-C14A311EE7E8}">
      <dgm:prSet phldrT="[Text]" custT="1"/>
      <dgm:spPr>
        <a:xfrm>
          <a:off x="623484" y="2261235"/>
          <a:ext cx="2959347" cy="1072896"/>
        </a:xfrm>
        <a:solidFill>
          <a:srgbClr val="88CADE"/>
        </a:solidFill>
        <a:ln>
          <a:solidFill>
            <a:srgbClr val="88CADE"/>
          </a:solidFill>
        </a:ln>
      </dgm:spPr>
      <dgm:t>
        <a:bodyPr tIns="0"/>
        <a:lstStyle/>
        <a:p>
          <a:pPr algn="l"/>
          <a:endParaRPr lang="en-US" sz="1200" dirty="0">
            <a:solidFill>
              <a:sysClr val="windowText" lastClr="000000">
                <a:hueOff val="0"/>
                <a:satOff val="0"/>
                <a:lumOff val="0"/>
                <a:alphaOff val="0"/>
              </a:sysClr>
            </a:solidFill>
            <a:latin typeface="Century Schoolbook" panose="02040604050505020304" pitchFamily="18" charset="0"/>
            <a:ea typeface="+mn-ea"/>
            <a:cs typeface="+mn-cs"/>
          </a:endParaRPr>
        </a:p>
      </dgm:t>
    </dgm:pt>
    <dgm:pt modelId="{F5E375D4-D2D6-4A76-9C55-CD6C05FF06CC}" type="parTrans" cxnId="{B2816A35-BCF4-48BA-9E80-00E29449575E}">
      <dgm:prSet/>
      <dgm:spPr/>
      <dgm:t>
        <a:bodyPr/>
        <a:lstStyle/>
        <a:p>
          <a:endParaRPr lang="en-US"/>
        </a:p>
      </dgm:t>
    </dgm:pt>
    <dgm:pt modelId="{7D703652-4F0A-4F84-A0DB-B6BB0165FA2F}" type="sibTrans" cxnId="{B2816A35-BCF4-48BA-9E80-00E29449575E}">
      <dgm:prSet/>
      <dgm:spPr/>
      <dgm:t>
        <a:bodyPr/>
        <a:lstStyle/>
        <a:p>
          <a:endParaRPr lang="en-US"/>
        </a:p>
      </dgm:t>
    </dgm:pt>
    <dgm:pt modelId="{36B43A39-C3D1-4CC4-A696-96C6B48EE509}">
      <dgm:prSet phldrT="[Text]" custT="1"/>
      <dgm:spPr>
        <a:xfrm rot="16200000">
          <a:off x="2286609" y="1709928"/>
          <a:ext cx="1451762" cy="1451762"/>
        </a:xfrm>
        <a:solidFill>
          <a:srgbClr val="88CADE"/>
        </a:solidFill>
        <a:ln>
          <a:solidFill>
            <a:srgbClr val="88CADE"/>
          </a:solidFill>
        </a:ln>
      </dgm:spPr>
      <dgm:t>
        <a:bodyPr/>
        <a:lstStyle/>
        <a:p>
          <a:pPr algn="ctr"/>
          <a:r>
            <a:rPr lang="en-US" sz="2800" b="1" dirty="0" smtClean="0">
              <a:latin typeface="+mn-lt"/>
              <a:ea typeface="+mn-ea"/>
              <a:cs typeface="+mn-cs"/>
            </a:rPr>
            <a:t>Pricing</a:t>
          </a:r>
          <a:endParaRPr lang="en-US" sz="1200" b="1" dirty="0">
            <a:latin typeface="Century Schoolbook" panose="02040604050505020304" pitchFamily="18" charset="0"/>
            <a:ea typeface="+mn-ea"/>
            <a:cs typeface="+mn-cs"/>
          </a:endParaRPr>
        </a:p>
      </dgm:t>
    </dgm:pt>
    <dgm:pt modelId="{21F97EB8-A214-4349-AC1A-2A0238A8BBF0}" type="parTrans" cxnId="{E2C2E13D-31B3-45A6-B48C-D2F1ACBEA5B5}">
      <dgm:prSet/>
      <dgm:spPr/>
      <dgm:t>
        <a:bodyPr/>
        <a:lstStyle/>
        <a:p>
          <a:endParaRPr lang="en-US"/>
        </a:p>
      </dgm:t>
    </dgm:pt>
    <dgm:pt modelId="{2EBBEA33-288F-4EE6-8781-A5F92CB8369F}" type="sibTrans" cxnId="{E2C2E13D-31B3-45A6-B48C-D2F1ACBEA5B5}">
      <dgm:prSet/>
      <dgm:spPr/>
      <dgm:t>
        <a:bodyPr/>
        <a:lstStyle/>
        <a:p>
          <a:endParaRPr lang="en-US"/>
        </a:p>
      </dgm:t>
    </dgm:pt>
    <dgm:pt modelId="{939488CC-8DED-4945-B2A6-520E8CBA8106}">
      <dgm:prSet phldrT="[Text]" custT="1"/>
      <dgm:spPr>
        <a:xfrm rot="5400000">
          <a:off x="3805428" y="191109"/>
          <a:ext cx="1451762" cy="1451762"/>
        </a:xfrm>
        <a:solidFill>
          <a:srgbClr val="65B360"/>
        </a:solidFill>
      </dgm:spPr>
      <dgm:t>
        <a:bodyPr lIns="0" rIns="0"/>
        <a:lstStyle/>
        <a:p>
          <a:pPr algn="ctr"/>
          <a:r>
            <a:rPr lang="en-US" sz="2800" b="1" dirty="0" smtClean="0">
              <a:latin typeface="Arial" panose="020B0604020202020204" pitchFamily="34" charset="0"/>
              <a:ea typeface="+mn-ea"/>
              <a:cs typeface="Arial" panose="020B0604020202020204" pitchFamily="34" charset="0"/>
            </a:rPr>
            <a:t>Marketing</a:t>
          </a:r>
          <a:endParaRPr lang="en-US" sz="2800" b="1" dirty="0">
            <a:latin typeface="Arial" panose="020B0604020202020204" pitchFamily="34" charset="0"/>
            <a:ea typeface="+mn-ea"/>
            <a:cs typeface="Arial" panose="020B0604020202020204" pitchFamily="34" charset="0"/>
          </a:endParaRPr>
        </a:p>
      </dgm:t>
    </dgm:pt>
    <dgm:pt modelId="{89652AEE-5DCC-4D64-A2DD-4E9E0EB23B89}" type="parTrans" cxnId="{DB6110EA-7E00-4D91-A103-28CA23BA221A}">
      <dgm:prSet/>
      <dgm:spPr/>
      <dgm:t>
        <a:bodyPr/>
        <a:lstStyle/>
        <a:p>
          <a:endParaRPr lang="en-US"/>
        </a:p>
      </dgm:t>
    </dgm:pt>
    <dgm:pt modelId="{EF75133B-6BFD-4F9D-9FB0-9D8DA20AFE48}" type="sibTrans" cxnId="{DB6110EA-7E00-4D91-A103-28CA23BA221A}">
      <dgm:prSet/>
      <dgm:spPr/>
      <dgm:t>
        <a:bodyPr/>
        <a:lstStyle/>
        <a:p>
          <a:endParaRPr lang="en-US"/>
        </a:p>
      </dgm:t>
    </dgm:pt>
    <dgm:pt modelId="{06FC3572-CC6B-44EF-8A9E-EE342DDA5E86}">
      <dgm:prSet phldrT="[Text]" custT="1"/>
      <dgm:spPr>
        <a:xfrm>
          <a:off x="660577" y="0"/>
          <a:ext cx="2793139" cy="1072896"/>
        </a:xfrm>
        <a:solidFill>
          <a:srgbClr val="514D85"/>
        </a:solidFill>
      </dgm:spPr>
      <dgm:t>
        <a:bodyPr/>
        <a:lstStyle/>
        <a:p>
          <a:pPr algn="ctr"/>
          <a:endParaRPr lang="en-US" sz="1200" dirty="0">
            <a:solidFill>
              <a:sysClr val="windowText" lastClr="000000">
                <a:hueOff val="0"/>
                <a:satOff val="0"/>
                <a:lumOff val="0"/>
                <a:alphaOff val="0"/>
              </a:sysClr>
            </a:solidFill>
            <a:latin typeface="Century Schoolbook" panose="02040604050505020304" pitchFamily="18" charset="0"/>
            <a:ea typeface="+mn-ea"/>
            <a:cs typeface="+mn-cs"/>
          </a:endParaRPr>
        </a:p>
      </dgm:t>
    </dgm:pt>
    <dgm:pt modelId="{E409F03C-2FE6-4F6E-8828-80568BAAE2B8}" type="parTrans" cxnId="{800A9537-55C7-4427-AA9E-8CD9329CAA22}">
      <dgm:prSet/>
      <dgm:spPr/>
      <dgm:t>
        <a:bodyPr/>
        <a:lstStyle/>
        <a:p>
          <a:endParaRPr lang="en-US"/>
        </a:p>
      </dgm:t>
    </dgm:pt>
    <dgm:pt modelId="{60E90536-ADB3-4D44-BE08-2D2C63093310}" type="sibTrans" cxnId="{800A9537-55C7-4427-AA9E-8CD9329CAA22}">
      <dgm:prSet/>
      <dgm:spPr/>
      <dgm:t>
        <a:bodyPr/>
        <a:lstStyle/>
        <a:p>
          <a:endParaRPr lang="en-US"/>
        </a:p>
      </dgm:t>
    </dgm:pt>
    <dgm:pt modelId="{DD775555-0CB2-4C45-A64A-7CA6EC8612E4}">
      <dgm:prSet phldrT="[Text]" custT="1"/>
      <dgm:spPr>
        <a:xfrm>
          <a:off x="4184814" y="9334"/>
          <a:ext cx="2511372" cy="1072896"/>
        </a:xfrm>
        <a:solidFill>
          <a:srgbClr val="65B360"/>
        </a:solidFill>
      </dgm:spPr>
      <dgm:t>
        <a:bodyPr/>
        <a:lstStyle/>
        <a:p>
          <a:pPr algn="l"/>
          <a:endParaRPr lang="en-US" sz="1200" dirty="0">
            <a:solidFill>
              <a:sysClr val="windowText" lastClr="000000">
                <a:hueOff val="0"/>
                <a:satOff val="0"/>
                <a:lumOff val="0"/>
                <a:alphaOff val="0"/>
              </a:sysClr>
            </a:solidFill>
            <a:latin typeface="Century Schoolbook" panose="02040604050505020304" pitchFamily="18" charset="0"/>
            <a:ea typeface="+mn-ea"/>
            <a:cs typeface="+mn-cs"/>
          </a:endParaRPr>
        </a:p>
      </dgm:t>
    </dgm:pt>
    <dgm:pt modelId="{F2FA0F8B-ECE4-4A50-BDAB-28637A96CBA8}" type="parTrans" cxnId="{A77BCF68-D8DA-4208-B655-B8D15A681265}">
      <dgm:prSet/>
      <dgm:spPr/>
      <dgm:t>
        <a:bodyPr/>
        <a:lstStyle/>
        <a:p>
          <a:endParaRPr lang="en-US"/>
        </a:p>
      </dgm:t>
    </dgm:pt>
    <dgm:pt modelId="{9C48452E-0BC6-47A9-A65B-D9FE2E2CA9EC}" type="sibTrans" cxnId="{A77BCF68-D8DA-4208-B655-B8D15A681265}">
      <dgm:prSet/>
      <dgm:spPr/>
      <dgm:t>
        <a:bodyPr/>
        <a:lstStyle/>
        <a:p>
          <a:endParaRPr lang="en-US"/>
        </a:p>
      </dgm:t>
    </dgm:pt>
    <dgm:pt modelId="{784A8C57-6B0D-438A-A980-8B667BE7BE2E}">
      <dgm:prSet phldrT="[Text]" custT="1"/>
      <dgm:spPr>
        <a:xfrm>
          <a:off x="2286609" y="191109"/>
          <a:ext cx="1451762" cy="1451762"/>
        </a:xfrm>
        <a:solidFill>
          <a:srgbClr val="514D85"/>
        </a:solidFill>
      </dgm:spPr>
      <dgm:t>
        <a:bodyPr/>
        <a:lstStyle/>
        <a:p>
          <a:pPr algn="ctr"/>
          <a:r>
            <a:rPr lang="en-US" sz="2800" b="1" dirty="0" smtClean="0">
              <a:latin typeface="+mn-lt"/>
              <a:ea typeface="+mn-ea"/>
              <a:cs typeface="+mn-cs"/>
            </a:rPr>
            <a:t>Urban/ Roads</a:t>
          </a:r>
          <a:endParaRPr lang="en-US" sz="2800" b="1" dirty="0">
            <a:latin typeface="+mn-lt"/>
            <a:ea typeface="+mn-ea"/>
            <a:cs typeface="+mn-cs"/>
          </a:endParaRPr>
        </a:p>
      </dgm:t>
    </dgm:pt>
    <dgm:pt modelId="{337D9F72-891C-415A-A100-DA9C7475BD8B}" type="sibTrans" cxnId="{9B08F67A-08EB-437C-898D-79B96CF7BC42}">
      <dgm:prSet/>
      <dgm:spPr/>
      <dgm:t>
        <a:bodyPr/>
        <a:lstStyle/>
        <a:p>
          <a:endParaRPr lang="en-US"/>
        </a:p>
      </dgm:t>
    </dgm:pt>
    <dgm:pt modelId="{32FDB1A5-77F6-4237-8340-C89185F29EAC}" type="parTrans" cxnId="{9B08F67A-08EB-437C-898D-79B96CF7BC42}">
      <dgm:prSet/>
      <dgm:spPr/>
      <dgm:t>
        <a:bodyPr/>
        <a:lstStyle/>
        <a:p>
          <a:endParaRPr lang="en-US"/>
        </a:p>
      </dgm:t>
    </dgm:pt>
    <dgm:pt modelId="{F91B0B5E-D89C-41DF-9D4D-FC3458CE1DAE}">
      <dgm:prSet phldrT="[Text]" custT="1"/>
      <dgm:spPr>
        <a:xfrm rot="10800000">
          <a:off x="3805428" y="1709928"/>
          <a:ext cx="1451762" cy="1451762"/>
        </a:xfrm>
        <a:solidFill>
          <a:srgbClr val="E9D665"/>
        </a:solidFill>
      </dgm:spPr>
      <dgm:t>
        <a:bodyPr/>
        <a:lstStyle/>
        <a:p>
          <a:pPr algn="ctr"/>
          <a:r>
            <a:rPr lang="en-US" sz="2800" b="1" dirty="0" smtClean="0">
              <a:latin typeface="+mn-lt"/>
              <a:ea typeface="+mn-ea"/>
              <a:cs typeface="+mn-cs"/>
            </a:rPr>
            <a:t>Technology       /Fleet</a:t>
          </a:r>
          <a:endParaRPr lang="en-US" sz="2800" b="1" dirty="0">
            <a:latin typeface="+mn-lt"/>
            <a:ea typeface="+mn-ea"/>
            <a:cs typeface="+mn-cs"/>
          </a:endParaRPr>
        </a:p>
      </dgm:t>
    </dgm:pt>
    <dgm:pt modelId="{22C9CE80-D41D-4DC1-9D93-073DDC61C847}" type="parTrans" cxnId="{DE2955A5-A779-4403-B0F7-B20854EABBB3}">
      <dgm:prSet/>
      <dgm:spPr/>
      <dgm:t>
        <a:bodyPr/>
        <a:lstStyle/>
        <a:p>
          <a:endParaRPr lang="en-US"/>
        </a:p>
      </dgm:t>
    </dgm:pt>
    <dgm:pt modelId="{8FEA88B3-D914-4F33-B76A-583C7F7557E3}" type="sibTrans" cxnId="{DE2955A5-A779-4403-B0F7-B20854EABBB3}">
      <dgm:prSet/>
      <dgm:spPr/>
      <dgm:t>
        <a:bodyPr/>
        <a:lstStyle/>
        <a:p>
          <a:endParaRPr lang="en-US"/>
        </a:p>
      </dgm:t>
    </dgm:pt>
    <dgm:pt modelId="{6A59C6A7-26C5-4E36-9C04-08B6818F9712}">
      <dgm:prSet phldrT="[Text]" custT="1"/>
      <dgm:spPr>
        <a:xfrm>
          <a:off x="4271156" y="2261235"/>
          <a:ext cx="2469236" cy="1072896"/>
        </a:xfrm>
        <a:solidFill>
          <a:srgbClr val="E9D665"/>
        </a:solidFill>
      </dgm:spPr>
      <dgm:t>
        <a:bodyPr lIns="0" tIns="0" rIns="0" bIns="0"/>
        <a:lstStyle/>
        <a:p>
          <a:pPr algn="l"/>
          <a:endParaRPr lang="en-US" sz="1200" dirty="0">
            <a:solidFill>
              <a:sysClr val="windowText" lastClr="000000">
                <a:hueOff val="0"/>
                <a:satOff val="0"/>
                <a:lumOff val="0"/>
                <a:alphaOff val="0"/>
              </a:sysClr>
            </a:solidFill>
            <a:latin typeface="Century Schoolbook" panose="02040604050505020304" pitchFamily="18" charset="0"/>
            <a:ea typeface="+mn-ea"/>
            <a:cs typeface="+mn-cs"/>
          </a:endParaRPr>
        </a:p>
      </dgm:t>
    </dgm:pt>
    <dgm:pt modelId="{6CBEF33A-F292-4037-9AFA-5623378835D1}" type="sibTrans" cxnId="{BBA76FDE-8205-46D0-BDDE-D43088CD7B7C}">
      <dgm:prSet/>
      <dgm:spPr/>
      <dgm:t>
        <a:bodyPr/>
        <a:lstStyle/>
        <a:p>
          <a:endParaRPr lang="en-US"/>
        </a:p>
      </dgm:t>
    </dgm:pt>
    <dgm:pt modelId="{37961F34-12CC-43C1-BCBE-70FCF18D7557}" type="parTrans" cxnId="{BBA76FDE-8205-46D0-BDDE-D43088CD7B7C}">
      <dgm:prSet/>
      <dgm:spPr/>
      <dgm:t>
        <a:bodyPr/>
        <a:lstStyle/>
        <a:p>
          <a:endParaRPr lang="en-US"/>
        </a:p>
      </dgm:t>
    </dgm:pt>
    <dgm:pt modelId="{69767A9D-1E9B-4023-90FC-5E347BED4E6B}" type="pres">
      <dgm:prSet presAssocID="{E002AE71-6EE7-4491-BFF4-8767F6B2EA93}" presName="Name0" presStyleCnt="0">
        <dgm:presLayoutVars>
          <dgm:dir/>
          <dgm:resizeHandles val="exact"/>
        </dgm:presLayoutVars>
      </dgm:prSet>
      <dgm:spPr/>
      <dgm:t>
        <a:bodyPr/>
        <a:lstStyle/>
        <a:p>
          <a:endParaRPr lang="en-US"/>
        </a:p>
      </dgm:t>
    </dgm:pt>
    <dgm:pt modelId="{E728F3EB-90BE-451D-9F73-88046CA45EDE}" type="pres">
      <dgm:prSet presAssocID="{E002AE71-6EE7-4491-BFF4-8767F6B2EA93}" presName="cycle" presStyleCnt="0"/>
      <dgm:spPr/>
    </dgm:pt>
    <dgm:pt modelId="{B24E8E07-99FE-46ED-B225-7CF85BFBB270}" type="pres">
      <dgm:prSet presAssocID="{784A8C57-6B0D-438A-A980-8B667BE7BE2E}" presName="nodeFirstNode" presStyleLbl="node1" presStyleIdx="0" presStyleCnt="4" custScaleX="108321">
        <dgm:presLayoutVars>
          <dgm:bulletEnabled val="1"/>
        </dgm:presLayoutVars>
      </dgm:prSet>
      <dgm:spPr/>
      <dgm:t>
        <a:bodyPr/>
        <a:lstStyle/>
        <a:p>
          <a:endParaRPr lang="en-US"/>
        </a:p>
      </dgm:t>
    </dgm:pt>
    <dgm:pt modelId="{B672149E-837F-4C1F-8041-6F6C55C5479B}" type="pres">
      <dgm:prSet presAssocID="{337D9F72-891C-415A-A100-DA9C7475BD8B}" presName="sibTransFirstNode" presStyleLbl="bgShp" presStyleIdx="0" presStyleCnt="1"/>
      <dgm:spPr/>
      <dgm:t>
        <a:bodyPr/>
        <a:lstStyle/>
        <a:p>
          <a:endParaRPr lang="en-US"/>
        </a:p>
      </dgm:t>
    </dgm:pt>
    <dgm:pt modelId="{314A4EC5-9CC5-49B7-A7AC-AF22AB0613BE}" type="pres">
      <dgm:prSet presAssocID="{939488CC-8DED-4945-B2A6-520E8CBA8106}" presName="nodeFollowingNodes" presStyleLbl="node1" presStyleIdx="1" presStyleCnt="4" custScaleX="107662">
        <dgm:presLayoutVars>
          <dgm:bulletEnabled val="1"/>
        </dgm:presLayoutVars>
      </dgm:prSet>
      <dgm:spPr/>
      <dgm:t>
        <a:bodyPr/>
        <a:lstStyle/>
        <a:p>
          <a:endParaRPr lang="en-US"/>
        </a:p>
      </dgm:t>
    </dgm:pt>
    <dgm:pt modelId="{63A9F134-5147-47D5-9264-95728DAC85AB}" type="pres">
      <dgm:prSet presAssocID="{F91B0B5E-D89C-41DF-9D4D-FC3458CE1DAE}" presName="nodeFollowingNodes" presStyleLbl="node1" presStyleIdx="2" presStyleCnt="4" custScaleX="106954">
        <dgm:presLayoutVars>
          <dgm:bulletEnabled val="1"/>
        </dgm:presLayoutVars>
      </dgm:prSet>
      <dgm:spPr/>
      <dgm:t>
        <a:bodyPr/>
        <a:lstStyle/>
        <a:p>
          <a:endParaRPr lang="en-US"/>
        </a:p>
      </dgm:t>
    </dgm:pt>
    <dgm:pt modelId="{B0FD92C8-1032-4120-990A-07E218000187}" type="pres">
      <dgm:prSet presAssocID="{36B43A39-C3D1-4CC4-A696-96C6B48EE509}" presName="nodeFollowingNodes" presStyleLbl="node1" presStyleIdx="3" presStyleCnt="4" custScaleX="104928">
        <dgm:presLayoutVars>
          <dgm:bulletEnabled val="1"/>
        </dgm:presLayoutVars>
      </dgm:prSet>
      <dgm:spPr/>
      <dgm:t>
        <a:bodyPr/>
        <a:lstStyle/>
        <a:p>
          <a:endParaRPr lang="en-US"/>
        </a:p>
      </dgm:t>
    </dgm:pt>
  </dgm:ptLst>
  <dgm:cxnLst>
    <dgm:cxn modelId="{800A9537-55C7-4427-AA9E-8CD9329CAA22}" srcId="{784A8C57-6B0D-438A-A980-8B667BE7BE2E}" destId="{06FC3572-CC6B-44EF-8A9E-EE342DDA5E86}" srcOrd="0" destOrd="0" parTransId="{E409F03C-2FE6-4F6E-8828-80568BAAE2B8}" sibTransId="{60E90536-ADB3-4D44-BE08-2D2C63093310}"/>
    <dgm:cxn modelId="{F7C6156A-9E10-4A27-994D-026C574DEC4B}" type="presOf" srcId="{06FC3572-CC6B-44EF-8A9E-EE342DDA5E86}" destId="{B24E8E07-99FE-46ED-B225-7CF85BFBB270}" srcOrd="0" destOrd="1" presId="urn:microsoft.com/office/officeart/2005/8/layout/cycle3"/>
    <dgm:cxn modelId="{79EF5347-5943-4C38-A2EE-8A08D709E157}" type="presOf" srcId="{36B43A39-C3D1-4CC4-A696-96C6B48EE509}" destId="{B0FD92C8-1032-4120-990A-07E218000187}" srcOrd="0" destOrd="0" presId="urn:microsoft.com/office/officeart/2005/8/layout/cycle3"/>
    <dgm:cxn modelId="{CACB9B62-7DDD-410E-9890-FC0BE32004CB}" type="presOf" srcId="{DD775555-0CB2-4C45-A64A-7CA6EC8612E4}" destId="{314A4EC5-9CC5-49B7-A7AC-AF22AB0613BE}" srcOrd="0" destOrd="1" presId="urn:microsoft.com/office/officeart/2005/8/layout/cycle3"/>
    <dgm:cxn modelId="{A77BCF68-D8DA-4208-B655-B8D15A681265}" srcId="{939488CC-8DED-4945-B2A6-520E8CBA8106}" destId="{DD775555-0CB2-4C45-A64A-7CA6EC8612E4}" srcOrd="0" destOrd="0" parTransId="{F2FA0F8B-ECE4-4A50-BDAB-28637A96CBA8}" sibTransId="{9C48452E-0BC6-47A9-A65B-D9FE2E2CA9EC}"/>
    <dgm:cxn modelId="{B2816A35-BCF4-48BA-9E80-00E29449575E}" srcId="{36B43A39-C3D1-4CC4-A696-96C6B48EE509}" destId="{0AE8B2D0-9BEA-4781-B94D-C14A311EE7E8}" srcOrd="0" destOrd="0" parTransId="{F5E375D4-D2D6-4A76-9C55-CD6C05FF06CC}" sibTransId="{7D703652-4F0A-4F84-A0DB-B6BB0165FA2F}"/>
    <dgm:cxn modelId="{DE2955A5-A779-4403-B0F7-B20854EABBB3}" srcId="{E002AE71-6EE7-4491-BFF4-8767F6B2EA93}" destId="{F91B0B5E-D89C-41DF-9D4D-FC3458CE1DAE}" srcOrd="2" destOrd="0" parTransId="{22C9CE80-D41D-4DC1-9D93-073DDC61C847}" sibTransId="{8FEA88B3-D914-4F33-B76A-583C7F7557E3}"/>
    <dgm:cxn modelId="{D48A3ECF-533D-4C3D-A2B5-A51B24EE06C1}" type="presOf" srcId="{784A8C57-6B0D-438A-A980-8B667BE7BE2E}" destId="{B24E8E07-99FE-46ED-B225-7CF85BFBB270}" srcOrd="0" destOrd="0" presId="urn:microsoft.com/office/officeart/2005/8/layout/cycle3"/>
    <dgm:cxn modelId="{DB6110EA-7E00-4D91-A103-28CA23BA221A}" srcId="{E002AE71-6EE7-4491-BFF4-8767F6B2EA93}" destId="{939488CC-8DED-4945-B2A6-520E8CBA8106}" srcOrd="1" destOrd="0" parTransId="{89652AEE-5DCC-4D64-A2DD-4E9E0EB23B89}" sibTransId="{EF75133B-6BFD-4F9D-9FB0-9D8DA20AFE48}"/>
    <dgm:cxn modelId="{50DAAD69-971A-4BF7-9A66-0377C7512C1D}" type="presOf" srcId="{0AE8B2D0-9BEA-4781-B94D-C14A311EE7E8}" destId="{B0FD92C8-1032-4120-990A-07E218000187}" srcOrd="0" destOrd="1" presId="urn:microsoft.com/office/officeart/2005/8/layout/cycle3"/>
    <dgm:cxn modelId="{5A82CD90-38E7-41A8-81D5-B5B9408D46F2}" type="presOf" srcId="{E002AE71-6EE7-4491-BFF4-8767F6B2EA93}" destId="{69767A9D-1E9B-4023-90FC-5E347BED4E6B}" srcOrd="0" destOrd="0" presId="urn:microsoft.com/office/officeart/2005/8/layout/cycle3"/>
    <dgm:cxn modelId="{2D13E0AB-EBC8-4BE6-AC52-DC96C036829B}" type="presOf" srcId="{939488CC-8DED-4945-B2A6-520E8CBA8106}" destId="{314A4EC5-9CC5-49B7-A7AC-AF22AB0613BE}" srcOrd="0" destOrd="0" presId="urn:microsoft.com/office/officeart/2005/8/layout/cycle3"/>
    <dgm:cxn modelId="{E2C2E13D-31B3-45A6-B48C-D2F1ACBEA5B5}" srcId="{E002AE71-6EE7-4491-BFF4-8767F6B2EA93}" destId="{36B43A39-C3D1-4CC4-A696-96C6B48EE509}" srcOrd="3" destOrd="0" parTransId="{21F97EB8-A214-4349-AC1A-2A0238A8BBF0}" sibTransId="{2EBBEA33-288F-4EE6-8781-A5F92CB8369F}"/>
    <dgm:cxn modelId="{76694B0C-41D3-467F-A31E-A51B8098EF09}" type="presOf" srcId="{F91B0B5E-D89C-41DF-9D4D-FC3458CE1DAE}" destId="{63A9F134-5147-47D5-9264-95728DAC85AB}" srcOrd="0" destOrd="0" presId="urn:microsoft.com/office/officeart/2005/8/layout/cycle3"/>
    <dgm:cxn modelId="{BBA76FDE-8205-46D0-BDDE-D43088CD7B7C}" srcId="{F91B0B5E-D89C-41DF-9D4D-FC3458CE1DAE}" destId="{6A59C6A7-26C5-4E36-9C04-08B6818F9712}" srcOrd="0" destOrd="0" parTransId="{37961F34-12CC-43C1-BCBE-70FCF18D7557}" sibTransId="{6CBEF33A-F292-4037-9AFA-5623378835D1}"/>
    <dgm:cxn modelId="{202691D7-1C77-4677-AD62-3ADB9CA4C98E}" type="presOf" srcId="{337D9F72-891C-415A-A100-DA9C7475BD8B}" destId="{B672149E-837F-4C1F-8041-6F6C55C5479B}" srcOrd="0" destOrd="0" presId="urn:microsoft.com/office/officeart/2005/8/layout/cycle3"/>
    <dgm:cxn modelId="{EAF3AC78-5A7B-4D03-8EA8-FCDB2707AC46}" type="presOf" srcId="{6A59C6A7-26C5-4E36-9C04-08B6818F9712}" destId="{63A9F134-5147-47D5-9264-95728DAC85AB}" srcOrd="0" destOrd="1" presId="urn:microsoft.com/office/officeart/2005/8/layout/cycle3"/>
    <dgm:cxn modelId="{9B08F67A-08EB-437C-898D-79B96CF7BC42}" srcId="{E002AE71-6EE7-4491-BFF4-8767F6B2EA93}" destId="{784A8C57-6B0D-438A-A980-8B667BE7BE2E}" srcOrd="0" destOrd="0" parTransId="{32FDB1A5-77F6-4237-8340-C89185F29EAC}" sibTransId="{337D9F72-891C-415A-A100-DA9C7475BD8B}"/>
    <dgm:cxn modelId="{BF46583E-686A-4301-9718-98778B4DF9CD}" type="presParOf" srcId="{69767A9D-1E9B-4023-90FC-5E347BED4E6B}" destId="{E728F3EB-90BE-451D-9F73-88046CA45EDE}" srcOrd="0" destOrd="0" presId="urn:microsoft.com/office/officeart/2005/8/layout/cycle3"/>
    <dgm:cxn modelId="{AFFB739A-6DBE-4B55-93A2-72CA1E6452E8}" type="presParOf" srcId="{E728F3EB-90BE-451D-9F73-88046CA45EDE}" destId="{B24E8E07-99FE-46ED-B225-7CF85BFBB270}" srcOrd="0" destOrd="0" presId="urn:microsoft.com/office/officeart/2005/8/layout/cycle3"/>
    <dgm:cxn modelId="{0F563E53-89AF-4EF9-96E5-ABDB373870FB}" type="presParOf" srcId="{E728F3EB-90BE-451D-9F73-88046CA45EDE}" destId="{B672149E-837F-4C1F-8041-6F6C55C5479B}" srcOrd="1" destOrd="0" presId="urn:microsoft.com/office/officeart/2005/8/layout/cycle3"/>
    <dgm:cxn modelId="{4C84E139-A1A3-42E2-AEB8-1E7E30F7A030}" type="presParOf" srcId="{E728F3EB-90BE-451D-9F73-88046CA45EDE}" destId="{314A4EC5-9CC5-49B7-A7AC-AF22AB0613BE}" srcOrd="2" destOrd="0" presId="urn:microsoft.com/office/officeart/2005/8/layout/cycle3"/>
    <dgm:cxn modelId="{C7284A8A-6A99-480E-9911-7EBB54171F41}" type="presParOf" srcId="{E728F3EB-90BE-451D-9F73-88046CA45EDE}" destId="{63A9F134-5147-47D5-9264-95728DAC85AB}" srcOrd="3" destOrd="0" presId="urn:microsoft.com/office/officeart/2005/8/layout/cycle3"/>
    <dgm:cxn modelId="{8A674E91-CCB3-4B5D-A925-5E13CDCFC942}" type="presParOf" srcId="{E728F3EB-90BE-451D-9F73-88046CA45EDE}" destId="{B0FD92C8-1032-4120-990A-07E218000187}" srcOrd="4" destOrd="0" presId="urn:microsoft.com/office/officeart/2005/8/layout/cycle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098B29-FCFC-4E96-BFAC-966E2203FF38}"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n-US"/>
        </a:p>
      </dgm:t>
    </dgm:pt>
    <dgm:pt modelId="{515FB5D8-62AC-48E5-819F-ED956219C52E}">
      <dgm:prSet phldrT="[Text]" custT="1"/>
      <dgm:spPr/>
      <dgm:t>
        <a:bodyPr/>
        <a:lstStyle/>
        <a:p>
          <a:r>
            <a:rPr lang="en-US" sz="1200" dirty="0" smtClean="0"/>
            <a:t>Phase I  - EERPAT Development, TERM Policy Catalog, MOVES GHG Emissions Analysis</a:t>
          </a:r>
          <a:endParaRPr lang="en-US" sz="1200" dirty="0"/>
        </a:p>
      </dgm:t>
    </dgm:pt>
    <dgm:pt modelId="{A553AC23-0294-4BEA-A754-06D4F31AC959}" type="parTrans" cxnId="{49397246-FE7E-4657-8145-65F81AF7B61D}">
      <dgm:prSet/>
      <dgm:spPr/>
      <dgm:t>
        <a:bodyPr/>
        <a:lstStyle/>
        <a:p>
          <a:endParaRPr lang="en-US" sz="1400"/>
        </a:p>
      </dgm:t>
    </dgm:pt>
    <dgm:pt modelId="{32F483E4-DEF0-432A-B19B-D3A08E4E188C}" type="sibTrans" cxnId="{49397246-FE7E-4657-8145-65F81AF7B61D}">
      <dgm:prSet/>
      <dgm:spPr/>
      <dgm:t>
        <a:bodyPr/>
        <a:lstStyle/>
        <a:p>
          <a:endParaRPr lang="en-US" sz="1400"/>
        </a:p>
      </dgm:t>
    </dgm:pt>
    <dgm:pt modelId="{F08BC543-058B-4747-AFCA-C890C953AE0C}">
      <dgm:prSet phldrT="[Text]" custT="1"/>
      <dgm:spPr/>
      <dgm:t>
        <a:bodyPr/>
        <a:lstStyle/>
        <a:p>
          <a:r>
            <a:rPr lang="en-US" sz="1200" dirty="0" smtClean="0"/>
            <a:t>Phase IV – Development of Recommendations</a:t>
          </a:r>
          <a:endParaRPr lang="en-US" sz="1200" dirty="0"/>
        </a:p>
      </dgm:t>
    </dgm:pt>
    <dgm:pt modelId="{0B03B531-EC02-49A9-9C31-5267AC98134F}" type="parTrans" cxnId="{C651CE50-2D03-473D-9C16-03774E45BE7D}">
      <dgm:prSet/>
      <dgm:spPr/>
      <dgm:t>
        <a:bodyPr/>
        <a:lstStyle/>
        <a:p>
          <a:endParaRPr lang="en-US"/>
        </a:p>
      </dgm:t>
    </dgm:pt>
    <dgm:pt modelId="{19F0710C-3984-4E5B-A0A4-0654EFD11AC2}" type="sibTrans" cxnId="{C651CE50-2D03-473D-9C16-03774E45BE7D}">
      <dgm:prSet/>
      <dgm:spPr/>
      <dgm:t>
        <a:bodyPr/>
        <a:lstStyle/>
        <a:p>
          <a:endParaRPr lang="en-US"/>
        </a:p>
      </dgm:t>
    </dgm:pt>
    <dgm:pt modelId="{17F777F2-5A06-417A-A12D-A6F0393F309C}">
      <dgm:prSet phldrT="[Text]" custT="1"/>
      <dgm:spPr/>
      <dgm:t>
        <a:bodyPr/>
        <a:lstStyle/>
        <a:p>
          <a:r>
            <a:rPr lang="en-US" sz="1200" dirty="0" smtClean="0"/>
            <a:t>Phase II – Round 1 Scenario Testing – 15 Individual Measures</a:t>
          </a:r>
          <a:endParaRPr lang="en-US" sz="1200" dirty="0"/>
        </a:p>
      </dgm:t>
    </dgm:pt>
    <dgm:pt modelId="{D69F76DF-3ED8-4368-BD80-E1CD52E1E787}" type="parTrans" cxnId="{7EED5A57-79A1-45E9-A288-E5F35395464A}">
      <dgm:prSet/>
      <dgm:spPr/>
      <dgm:t>
        <a:bodyPr/>
        <a:lstStyle/>
        <a:p>
          <a:endParaRPr lang="en-US"/>
        </a:p>
      </dgm:t>
    </dgm:pt>
    <dgm:pt modelId="{3B6F3EFB-5D82-43CB-A90B-237CC8BE0062}" type="sibTrans" cxnId="{7EED5A57-79A1-45E9-A288-E5F35395464A}">
      <dgm:prSet/>
      <dgm:spPr/>
      <dgm:t>
        <a:bodyPr/>
        <a:lstStyle/>
        <a:p>
          <a:endParaRPr lang="en-US"/>
        </a:p>
      </dgm:t>
    </dgm:pt>
    <dgm:pt modelId="{58957241-2157-48B4-8A0E-AEC23FC31C2D}">
      <dgm:prSet phldrT="[Text]" custT="1"/>
      <dgm:spPr/>
      <dgm:t>
        <a:bodyPr/>
        <a:lstStyle/>
        <a:p>
          <a:r>
            <a:rPr lang="en-US" sz="1200" dirty="0" smtClean="0"/>
            <a:t>Phase III - Round 2 Scenario Testing - Combination Scenarios</a:t>
          </a:r>
          <a:endParaRPr lang="en-US" sz="1200" dirty="0"/>
        </a:p>
      </dgm:t>
    </dgm:pt>
    <dgm:pt modelId="{FEB1BB5C-B6E6-44C2-8673-9BA7E34B0A88}" type="parTrans" cxnId="{CF3D6357-3BB6-4AF6-A049-5A2C3D1EAAFB}">
      <dgm:prSet/>
      <dgm:spPr/>
      <dgm:t>
        <a:bodyPr/>
        <a:lstStyle/>
        <a:p>
          <a:endParaRPr lang="en-US"/>
        </a:p>
      </dgm:t>
    </dgm:pt>
    <dgm:pt modelId="{6B989FF0-E31A-4587-A49E-8F48BA662646}" type="sibTrans" cxnId="{CF3D6357-3BB6-4AF6-A049-5A2C3D1EAAFB}">
      <dgm:prSet/>
      <dgm:spPr/>
      <dgm:t>
        <a:bodyPr/>
        <a:lstStyle/>
        <a:p>
          <a:endParaRPr lang="en-US"/>
        </a:p>
      </dgm:t>
    </dgm:pt>
    <dgm:pt modelId="{0AA61F3F-D1E6-4CDC-832A-B8123B521D75}" type="pres">
      <dgm:prSet presAssocID="{D1098B29-FCFC-4E96-BFAC-966E2203FF38}" presName="Name0" presStyleCnt="0">
        <dgm:presLayoutVars>
          <dgm:chMax val="7"/>
          <dgm:chPref val="7"/>
          <dgm:dir/>
        </dgm:presLayoutVars>
      </dgm:prSet>
      <dgm:spPr/>
      <dgm:t>
        <a:bodyPr/>
        <a:lstStyle/>
        <a:p>
          <a:endParaRPr lang="en-US"/>
        </a:p>
      </dgm:t>
    </dgm:pt>
    <dgm:pt modelId="{0C87C07C-351B-45C0-BE80-507F2586E4EB}" type="pres">
      <dgm:prSet presAssocID="{D1098B29-FCFC-4E96-BFAC-966E2203FF38}" presName="Name1" presStyleCnt="0"/>
      <dgm:spPr/>
      <dgm:t>
        <a:bodyPr/>
        <a:lstStyle/>
        <a:p>
          <a:endParaRPr lang="en-US"/>
        </a:p>
      </dgm:t>
    </dgm:pt>
    <dgm:pt modelId="{BC343315-C0BD-44EF-A5E4-C15BB18C9663}" type="pres">
      <dgm:prSet presAssocID="{D1098B29-FCFC-4E96-BFAC-966E2203FF38}" presName="cycle" presStyleCnt="0"/>
      <dgm:spPr/>
      <dgm:t>
        <a:bodyPr/>
        <a:lstStyle/>
        <a:p>
          <a:endParaRPr lang="en-US"/>
        </a:p>
      </dgm:t>
    </dgm:pt>
    <dgm:pt modelId="{42C25B56-89DE-45F9-A7A4-C811935F1785}" type="pres">
      <dgm:prSet presAssocID="{D1098B29-FCFC-4E96-BFAC-966E2203FF38}" presName="srcNode" presStyleLbl="node1" presStyleIdx="0" presStyleCnt="4"/>
      <dgm:spPr/>
      <dgm:t>
        <a:bodyPr/>
        <a:lstStyle/>
        <a:p>
          <a:endParaRPr lang="en-US"/>
        </a:p>
      </dgm:t>
    </dgm:pt>
    <dgm:pt modelId="{ECBCC9BA-0C8F-42D2-A955-D40DD45973CD}" type="pres">
      <dgm:prSet presAssocID="{D1098B29-FCFC-4E96-BFAC-966E2203FF38}" presName="conn" presStyleLbl="parChTrans1D2" presStyleIdx="0" presStyleCnt="1"/>
      <dgm:spPr/>
      <dgm:t>
        <a:bodyPr/>
        <a:lstStyle/>
        <a:p>
          <a:endParaRPr lang="en-US"/>
        </a:p>
      </dgm:t>
    </dgm:pt>
    <dgm:pt modelId="{7D83CDFA-ED1D-4B5C-90EE-EFA4C0376518}" type="pres">
      <dgm:prSet presAssocID="{D1098B29-FCFC-4E96-BFAC-966E2203FF38}" presName="extraNode" presStyleLbl="node1" presStyleIdx="0" presStyleCnt="4"/>
      <dgm:spPr/>
      <dgm:t>
        <a:bodyPr/>
        <a:lstStyle/>
        <a:p>
          <a:endParaRPr lang="en-US"/>
        </a:p>
      </dgm:t>
    </dgm:pt>
    <dgm:pt modelId="{72BD9325-ED65-4651-A95E-4A2D9C587C82}" type="pres">
      <dgm:prSet presAssocID="{D1098B29-FCFC-4E96-BFAC-966E2203FF38}" presName="dstNode" presStyleLbl="node1" presStyleIdx="0" presStyleCnt="4"/>
      <dgm:spPr/>
      <dgm:t>
        <a:bodyPr/>
        <a:lstStyle/>
        <a:p>
          <a:endParaRPr lang="en-US"/>
        </a:p>
      </dgm:t>
    </dgm:pt>
    <dgm:pt modelId="{AD7FDC49-5BED-47FF-BDCA-63AD514CB771}" type="pres">
      <dgm:prSet presAssocID="{515FB5D8-62AC-48E5-819F-ED956219C52E}" presName="text_1" presStyleLbl="node1" presStyleIdx="0" presStyleCnt="4">
        <dgm:presLayoutVars>
          <dgm:bulletEnabled val="1"/>
        </dgm:presLayoutVars>
      </dgm:prSet>
      <dgm:spPr/>
      <dgm:t>
        <a:bodyPr/>
        <a:lstStyle/>
        <a:p>
          <a:endParaRPr lang="en-US"/>
        </a:p>
      </dgm:t>
    </dgm:pt>
    <dgm:pt modelId="{E262471D-D29A-4BD0-82D6-FA146C782985}" type="pres">
      <dgm:prSet presAssocID="{515FB5D8-62AC-48E5-819F-ED956219C52E}" presName="accent_1" presStyleCnt="0"/>
      <dgm:spPr/>
      <dgm:t>
        <a:bodyPr/>
        <a:lstStyle/>
        <a:p>
          <a:endParaRPr lang="en-US"/>
        </a:p>
      </dgm:t>
    </dgm:pt>
    <dgm:pt modelId="{7FD9B9D7-1F8D-4C76-9244-897191A2D275}" type="pres">
      <dgm:prSet presAssocID="{515FB5D8-62AC-48E5-819F-ED956219C52E}" presName="accentRepeatNode" presStyleLbl="solidFgAcc1" presStyleIdx="0" presStyleCnt="4"/>
      <dgm:spPr/>
      <dgm:t>
        <a:bodyPr/>
        <a:lstStyle/>
        <a:p>
          <a:endParaRPr lang="en-US"/>
        </a:p>
      </dgm:t>
    </dgm:pt>
    <dgm:pt modelId="{D5CD1E46-FDAD-46FF-B93F-54150C0DD4D3}" type="pres">
      <dgm:prSet presAssocID="{17F777F2-5A06-417A-A12D-A6F0393F309C}" presName="text_2" presStyleLbl="node1" presStyleIdx="1" presStyleCnt="4">
        <dgm:presLayoutVars>
          <dgm:bulletEnabled val="1"/>
        </dgm:presLayoutVars>
      </dgm:prSet>
      <dgm:spPr/>
      <dgm:t>
        <a:bodyPr/>
        <a:lstStyle/>
        <a:p>
          <a:endParaRPr lang="en-US"/>
        </a:p>
      </dgm:t>
    </dgm:pt>
    <dgm:pt modelId="{9D740F7B-7E05-4874-8F8B-D1A553298F4F}" type="pres">
      <dgm:prSet presAssocID="{17F777F2-5A06-417A-A12D-A6F0393F309C}" presName="accent_2" presStyleCnt="0"/>
      <dgm:spPr/>
      <dgm:t>
        <a:bodyPr/>
        <a:lstStyle/>
        <a:p>
          <a:endParaRPr lang="en-US"/>
        </a:p>
      </dgm:t>
    </dgm:pt>
    <dgm:pt modelId="{03DC3ACE-C314-4243-BBB6-0FF22E95AC70}" type="pres">
      <dgm:prSet presAssocID="{17F777F2-5A06-417A-A12D-A6F0393F309C}" presName="accentRepeatNode" presStyleLbl="solidFgAcc1" presStyleIdx="1" presStyleCnt="4"/>
      <dgm:spPr/>
      <dgm:t>
        <a:bodyPr/>
        <a:lstStyle/>
        <a:p>
          <a:endParaRPr lang="en-US"/>
        </a:p>
      </dgm:t>
    </dgm:pt>
    <dgm:pt modelId="{3A7D6B37-A978-4CAE-A51E-1E90E8E86075}" type="pres">
      <dgm:prSet presAssocID="{58957241-2157-48B4-8A0E-AEC23FC31C2D}" presName="text_3" presStyleLbl="node1" presStyleIdx="2" presStyleCnt="4">
        <dgm:presLayoutVars>
          <dgm:bulletEnabled val="1"/>
        </dgm:presLayoutVars>
      </dgm:prSet>
      <dgm:spPr/>
      <dgm:t>
        <a:bodyPr/>
        <a:lstStyle/>
        <a:p>
          <a:endParaRPr lang="en-US"/>
        </a:p>
      </dgm:t>
    </dgm:pt>
    <dgm:pt modelId="{4FFD3AFA-A52A-4E4A-B16B-8408E6440D34}" type="pres">
      <dgm:prSet presAssocID="{58957241-2157-48B4-8A0E-AEC23FC31C2D}" presName="accent_3" presStyleCnt="0"/>
      <dgm:spPr/>
      <dgm:t>
        <a:bodyPr/>
        <a:lstStyle/>
        <a:p>
          <a:endParaRPr lang="en-US"/>
        </a:p>
      </dgm:t>
    </dgm:pt>
    <dgm:pt modelId="{635EA2A9-C343-4B4E-83C4-682C76ABD031}" type="pres">
      <dgm:prSet presAssocID="{58957241-2157-48B4-8A0E-AEC23FC31C2D}" presName="accentRepeatNode" presStyleLbl="solidFgAcc1" presStyleIdx="2" presStyleCnt="4"/>
      <dgm:spPr/>
      <dgm:t>
        <a:bodyPr/>
        <a:lstStyle/>
        <a:p>
          <a:endParaRPr lang="en-US"/>
        </a:p>
      </dgm:t>
    </dgm:pt>
    <dgm:pt modelId="{2AA196A3-AE91-4412-A14A-345D9C6C8410}" type="pres">
      <dgm:prSet presAssocID="{F08BC543-058B-4747-AFCA-C890C953AE0C}" presName="text_4" presStyleLbl="node1" presStyleIdx="3" presStyleCnt="4">
        <dgm:presLayoutVars>
          <dgm:bulletEnabled val="1"/>
        </dgm:presLayoutVars>
      </dgm:prSet>
      <dgm:spPr/>
      <dgm:t>
        <a:bodyPr/>
        <a:lstStyle/>
        <a:p>
          <a:endParaRPr lang="en-US"/>
        </a:p>
      </dgm:t>
    </dgm:pt>
    <dgm:pt modelId="{54D19C20-BB66-4401-AFC8-1E0E1FB0C1AE}" type="pres">
      <dgm:prSet presAssocID="{F08BC543-058B-4747-AFCA-C890C953AE0C}" presName="accent_4" presStyleCnt="0"/>
      <dgm:spPr/>
      <dgm:t>
        <a:bodyPr/>
        <a:lstStyle/>
        <a:p>
          <a:endParaRPr lang="en-US"/>
        </a:p>
      </dgm:t>
    </dgm:pt>
    <dgm:pt modelId="{0A2470C0-B064-4CD1-8A20-C312289AF212}" type="pres">
      <dgm:prSet presAssocID="{F08BC543-058B-4747-AFCA-C890C953AE0C}" presName="accentRepeatNode" presStyleLbl="solidFgAcc1" presStyleIdx="3" presStyleCnt="4"/>
      <dgm:spPr/>
      <dgm:t>
        <a:bodyPr/>
        <a:lstStyle/>
        <a:p>
          <a:endParaRPr lang="en-US"/>
        </a:p>
      </dgm:t>
    </dgm:pt>
  </dgm:ptLst>
  <dgm:cxnLst>
    <dgm:cxn modelId="{3EE15A96-D87E-4D2F-BB92-BEA2C17F5D89}" type="presOf" srcId="{17F777F2-5A06-417A-A12D-A6F0393F309C}" destId="{D5CD1E46-FDAD-46FF-B93F-54150C0DD4D3}" srcOrd="0" destOrd="0" presId="urn:microsoft.com/office/officeart/2008/layout/VerticalCurvedList"/>
    <dgm:cxn modelId="{7EED5A57-79A1-45E9-A288-E5F35395464A}" srcId="{D1098B29-FCFC-4E96-BFAC-966E2203FF38}" destId="{17F777F2-5A06-417A-A12D-A6F0393F309C}" srcOrd="1" destOrd="0" parTransId="{D69F76DF-3ED8-4368-BD80-E1CD52E1E787}" sibTransId="{3B6F3EFB-5D82-43CB-A90B-237CC8BE0062}"/>
    <dgm:cxn modelId="{26B79BFB-F35D-4CCA-A597-1E28B168240E}" type="presOf" srcId="{F08BC543-058B-4747-AFCA-C890C953AE0C}" destId="{2AA196A3-AE91-4412-A14A-345D9C6C8410}" srcOrd="0" destOrd="0" presId="urn:microsoft.com/office/officeart/2008/layout/VerticalCurvedList"/>
    <dgm:cxn modelId="{D3643201-2F1D-4C5F-AEC0-FC20B4ABF993}" type="presOf" srcId="{58957241-2157-48B4-8A0E-AEC23FC31C2D}" destId="{3A7D6B37-A978-4CAE-A51E-1E90E8E86075}" srcOrd="0" destOrd="0" presId="urn:microsoft.com/office/officeart/2008/layout/VerticalCurvedList"/>
    <dgm:cxn modelId="{B2DFFD78-CD3D-434A-ADFD-50CB9530CDE9}" type="presOf" srcId="{32F483E4-DEF0-432A-B19B-D3A08E4E188C}" destId="{ECBCC9BA-0C8F-42D2-A955-D40DD45973CD}" srcOrd="0" destOrd="0" presId="urn:microsoft.com/office/officeart/2008/layout/VerticalCurvedList"/>
    <dgm:cxn modelId="{C651CE50-2D03-473D-9C16-03774E45BE7D}" srcId="{D1098B29-FCFC-4E96-BFAC-966E2203FF38}" destId="{F08BC543-058B-4747-AFCA-C890C953AE0C}" srcOrd="3" destOrd="0" parTransId="{0B03B531-EC02-49A9-9C31-5267AC98134F}" sibTransId="{19F0710C-3984-4E5B-A0A4-0654EFD11AC2}"/>
    <dgm:cxn modelId="{CF3D6357-3BB6-4AF6-A049-5A2C3D1EAAFB}" srcId="{D1098B29-FCFC-4E96-BFAC-966E2203FF38}" destId="{58957241-2157-48B4-8A0E-AEC23FC31C2D}" srcOrd="2" destOrd="0" parTransId="{FEB1BB5C-B6E6-44C2-8673-9BA7E34B0A88}" sibTransId="{6B989FF0-E31A-4587-A49E-8F48BA662646}"/>
    <dgm:cxn modelId="{0291A5D2-711F-4A04-8397-DAC77D0008D4}" type="presOf" srcId="{515FB5D8-62AC-48E5-819F-ED956219C52E}" destId="{AD7FDC49-5BED-47FF-BDCA-63AD514CB771}" srcOrd="0" destOrd="0" presId="urn:microsoft.com/office/officeart/2008/layout/VerticalCurvedList"/>
    <dgm:cxn modelId="{E096A87B-E801-462D-9079-3C387BB26275}" type="presOf" srcId="{D1098B29-FCFC-4E96-BFAC-966E2203FF38}" destId="{0AA61F3F-D1E6-4CDC-832A-B8123B521D75}" srcOrd="0" destOrd="0" presId="urn:microsoft.com/office/officeart/2008/layout/VerticalCurvedList"/>
    <dgm:cxn modelId="{49397246-FE7E-4657-8145-65F81AF7B61D}" srcId="{D1098B29-FCFC-4E96-BFAC-966E2203FF38}" destId="{515FB5D8-62AC-48E5-819F-ED956219C52E}" srcOrd="0" destOrd="0" parTransId="{A553AC23-0294-4BEA-A754-06D4F31AC959}" sibTransId="{32F483E4-DEF0-432A-B19B-D3A08E4E188C}"/>
    <dgm:cxn modelId="{81AECB99-415B-4B8F-B267-4EF0312293DA}" type="presParOf" srcId="{0AA61F3F-D1E6-4CDC-832A-B8123B521D75}" destId="{0C87C07C-351B-45C0-BE80-507F2586E4EB}" srcOrd="0" destOrd="0" presId="urn:microsoft.com/office/officeart/2008/layout/VerticalCurvedList"/>
    <dgm:cxn modelId="{6C3E9B7F-91AB-4DF3-92FD-E0DC7191BD3E}" type="presParOf" srcId="{0C87C07C-351B-45C0-BE80-507F2586E4EB}" destId="{BC343315-C0BD-44EF-A5E4-C15BB18C9663}" srcOrd="0" destOrd="0" presId="urn:microsoft.com/office/officeart/2008/layout/VerticalCurvedList"/>
    <dgm:cxn modelId="{356F137C-D3ED-4F52-99E7-C102D8D46D24}" type="presParOf" srcId="{BC343315-C0BD-44EF-A5E4-C15BB18C9663}" destId="{42C25B56-89DE-45F9-A7A4-C811935F1785}" srcOrd="0" destOrd="0" presId="urn:microsoft.com/office/officeart/2008/layout/VerticalCurvedList"/>
    <dgm:cxn modelId="{54EF4003-92AC-4D3B-B4DD-35485FB72752}" type="presParOf" srcId="{BC343315-C0BD-44EF-A5E4-C15BB18C9663}" destId="{ECBCC9BA-0C8F-42D2-A955-D40DD45973CD}" srcOrd="1" destOrd="0" presId="urn:microsoft.com/office/officeart/2008/layout/VerticalCurvedList"/>
    <dgm:cxn modelId="{9F2C6F8E-4CFB-4DEB-8527-8BEE668C709F}" type="presParOf" srcId="{BC343315-C0BD-44EF-A5E4-C15BB18C9663}" destId="{7D83CDFA-ED1D-4B5C-90EE-EFA4C0376518}" srcOrd="2" destOrd="0" presId="urn:microsoft.com/office/officeart/2008/layout/VerticalCurvedList"/>
    <dgm:cxn modelId="{290C2EA4-D0AE-43AB-9492-2B5BEAED86BC}" type="presParOf" srcId="{BC343315-C0BD-44EF-A5E4-C15BB18C9663}" destId="{72BD9325-ED65-4651-A95E-4A2D9C587C82}" srcOrd="3" destOrd="0" presId="urn:microsoft.com/office/officeart/2008/layout/VerticalCurvedList"/>
    <dgm:cxn modelId="{AAFE5F53-7EEA-441A-8859-8C00CC28E557}" type="presParOf" srcId="{0C87C07C-351B-45C0-BE80-507F2586E4EB}" destId="{AD7FDC49-5BED-47FF-BDCA-63AD514CB771}" srcOrd="1" destOrd="0" presId="urn:microsoft.com/office/officeart/2008/layout/VerticalCurvedList"/>
    <dgm:cxn modelId="{C1926D02-0DD7-4D0A-975B-CDF1CB822747}" type="presParOf" srcId="{0C87C07C-351B-45C0-BE80-507F2586E4EB}" destId="{E262471D-D29A-4BD0-82D6-FA146C782985}" srcOrd="2" destOrd="0" presId="urn:microsoft.com/office/officeart/2008/layout/VerticalCurvedList"/>
    <dgm:cxn modelId="{A9D8E3CD-54AA-4C9C-B31F-8EEABC58B230}" type="presParOf" srcId="{E262471D-D29A-4BD0-82D6-FA146C782985}" destId="{7FD9B9D7-1F8D-4C76-9244-897191A2D275}" srcOrd="0" destOrd="0" presId="urn:microsoft.com/office/officeart/2008/layout/VerticalCurvedList"/>
    <dgm:cxn modelId="{0C2E91A6-7B62-4531-9BE6-A4ED9B2C55FF}" type="presParOf" srcId="{0C87C07C-351B-45C0-BE80-507F2586E4EB}" destId="{D5CD1E46-FDAD-46FF-B93F-54150C0DD4D3}" srcOrd="3" destOrd="0" presId="urn:microsoft.com/office/officeart/2008/layout/VerticalCurvedList"/>
    <dgm:cxn modelId="{EDA069CE-514A-4FCD-B372-26E2040D5404}" type="presParOf" srcId="{0C87C07C-351B-45C0-BE80-507F2586E4EB}" destId="{9D740F7B-7E05-4874-8F8B-D1A553298F4F}" srcOrd="4" destOrd="0" presId="urn:microsoft.com/office/officeart/2008/layout/VerticalCurvedList"/>
    <dgm:cxn modelId="{0FA9C093-F873-4407-AFC3-61B327F098B2}" type="presParOf" srcId="{9D740F7B-7E05-4874-8F8B-D1A553298F4F}" destId="{03DC3ACE-C314-4243-BBB6-0FF22E95AC70}" srcOrd="0" destOrd="0" presId="urn:microsoft.com/office/officeart/2008/layout/VerticalCurvedList"/>
    <dgm:cxn modelId="{C83C50B2-E7B2-4D87-8A9C-41FA3B58E4F2}" type="presParOf" srcId="{0C87C07C-351B-45C0-BE80-507F2586E4EB}" destId="{3A7D6B37-A978-4CAE-A51E-1E90E8E86075}" srcOrd="5" destOrd="0" presId="urn:microsoft.com/office/officeart/2008/layout/VerticalCurvedList"/>
    <dgm:cxn modelId="{DFE222BC-C9C4-472C-94E4-32B7B670D0FC}" type="presParOf" srcId="{0C87C07C-351B-45C0-BE80-507F2586E4EB}" destId="{4FFD3AFA-A52A-4E4A-B16B-8408E6440D34}" srcOrd="6" destOrd="0" presId="urn:microsoft.com/office/officeart/2008/layout/VerticalCurvedList"/>
    <dgm:cxn modelId="{FFA22891-7F91-46FC-9322-3761FFB56B82}" type="presParOf" srcId="{4FFD3AFA-A52A-4E4A-B16B-8408E6440D34}" destId="{635EA2A9-C343-4B4E-83C4-682C76ABD031}" srcOrd="0" destOrd="0" presId="urn:microsoft.com/office/officeart/2008/layout/VerticalCurvedList"/>
    <dgm:cxn modelId="{8B2821E1-D982-46FD-B2E4-CC2737253580}" type="presParOf" srcId="{0C87C07C-351B-45C0-BE80-507F2586E4EB}" destId="{2AA196A3-AE91-4412-A14A-345D9C6C8410}" srcOrd="7" destOrd="0" presId="urn:microsoft.com/office/officeart/2008/layout/VerticalCurvedList"/>
    <dgm:cxn modelId="{165D077E-9972-4EED-9BF5-F7DAD3BE576A}" type="presParOf" srcId="{0C87C07C-351B-45C0-BE80-507F2586E4EB}" destId="{54D19C20-BB66-4401-AFC8-1E0E1FB0C1AE}" srcOrd="8" destOrd="0" presId="urn:microsoft.com/office/officeart/2008/layout/VerticalCurvedList"/>
    <dgm:cxn modelId="{DB55908F-83C6-49FA-BA73-525BCC152C23}" type="presParOf" srcId="{54D19C20-BB66-4401-AFC8-1E0E1FB0C1AE}" destId="{0A2470C0-B064-4CD1-8A20-C312289AF212}"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ata3.xml><?xml version="1.0" encoding="utf-8"?>
<dgm:dataModel xmlns:dgm="http://schemas.openxmlformats.org/drawingml/2006/diagram" xmlns:a="http://schemas.openxmlformats.org/drawingml/2006/main">
  <dgm:ptLst>
    <dgm:pt modelId="{E72882EE-96A6-49C3-B104-48399D8E1574}" type="doc">
      <dgm:prSet loTypeId="urn:microsoft.com/office/officeart/2005/8/layout/default#1" loCatId="list" qsTypeId="urn:microsoft.com/office/officeart/2005/8/quickstyle/simple1" qsCatId="simple" csTypeId="urn:microsoft.com/office/officeart/2005/8/colors/colorful3" csCatId="colorful" phldr="1"/>
      <dgm:spPr/>
      <dgm:t>
        <a:bodyPr/>
        <a:lstStyle/>
        <a:p>
          <a:endParaRPr lang="en-US"/>
        </a:p>
      </dgm:t>
    </dgm:pt>
    <dgm:pt modelId="{4A6F0C79-71CA-4A80-8DDD-2C9EF6F7A1ED}">
      <dgm:prSet phldrT="[Text]"/>
      <dgm:spPr>
        <a:solidFill>
          <a:schemeClr val="accent2">
            <a:lumMod val="60000"/>
            <a:lumOff val="40000"/>
          </a:schemeClr>
        </a:solidFill>
      </dgm:spPr>
      <dgm:t>
        <a:bodyPr/>
        <a:lstStyle/>
        <a:p>
          <a:r>
            <a:rPr lang="en-US"/>
            <a:t>Pricing Category</a:t>
          </a:r>
        </a:p>
      </dgm:t>
    </dgm:pt>
    <dgm:pt modelId="{E1B6CF8B-7824-4D45-A5F9-7A916F3E0D0C}" type="parTrans" cxnId="{C7C5574F-2374-47B8-9904-8F2A1083C030}">
      <dgm:prSet/>
      <dgm:spPr/>
      <dgm:t>
        <a:bodyPr/>
        <a:lstStyle/>
        <a:p>
          <a:endParaRPr lang="en-US"/>
        </a:p>
      </dgm:t>
    </dgm:pt>
    <dgm:pt modelId="{67673F5D-7921-46E6-8B3B-BB91F0915A0B}" type="sibTrans" cxnId="{C7C5574F-2374-47B8-9904-8F2A1083C030}">
      <dgm:prSet/>
      <dgm:spPr/>
      <dgm:t>
        <a:bodyPr/>
        <a:lstStyle/>
        <a:p>
          <a:endParaRPr lang="en-US"/>
        </a:p>
      </dgm:t>
    </dgm:pt>
    <dgm:pt modelId="{E1555474-0277-4658-A6E6-41EA0D423C43}">
      <dgm:prSet phldrT="[Text]"/>
      <dgm:spPr>
        <a:solidFill>
          <a:schemeClr val="accent2">
            <a:lumMod val="40000"/>
            <a:lumOff val="60000"/>
          </a:schemeClr>
        </a:solidFill>
      </dgm:spPr>
      <dgm:t>
        <a:bodyPr/>
        <a:lstStyle/>
        <a:p>
          <a:r>
            <a:rPr lang="en-US"/>
            <a:t>Land use - mixed use</a:t>
          </a:r>
        </a:p>
      </dgm:t>
    </dgm:pt>
    <dgm:pt modelId="{38BEE336-165C-4AC1-91E9-8ECC0C41D875}" type="parTrans" cxnId="{C5B0D765-30C5-4E30-B385-C75A371F1641}">
      <dgm:prSet/>
      <dgm:spPr/>
      <dgm:t>
        <a:bodyPr/>
        <a:lstStyle/>
        <a:p>
          <a:endParaRPr lang="en-US"/>
        </a:p>
      </dgm:t>
    </dgm:pt>
    <dgm:pt modelId="{C0920987-3143-4CC1-8539-BA7D1464E50D}" type="sibTrans" cxnId="{C5B0D765-30C5-4E30-B385-C75A371F1641}">
      <dgm:prSet/>
      <dgm:spPr/>
      <dgm:t>
        <a:bodyPr/>
        <a:lstStyle/>
        <a:p>
          <a:endParaRPr lang="en-US"/>
        </a:p>
      </dgm:t>
    </dgm:pt>
    <dgm:pt modelId="{9321E0F5-14C0-4989-B75B-05D010BBC536}">
      <dgm:prSet/>
      <dgm:spPr>
        <a:solidFill>
          <a:schemeClr val="accent2">
            <a:lumMod val="60000"/>
            <a:lumOff val="40000"/>
          </a:schemeClr>
        </a:solidFill>
      </dgm:spPr>
      <dgm:t>
        <a:bodyPr/>
        <a:lstStyle/>
        <a:p>
          <a:r>
            <a:rPr lang="en-US" dirty="0"/>
            <a:t>Pay as you drive insurance</a:t>
          </a:r>
        </a:p>
      </dgm:t>
    </dgm:pt>
    <dgm:pt modelId="{6DEF5892-1822-46EE-BFE7-6100AB800ADD}" type="parTrans" cxnId="{4E35F134-F8A4-4224-9CE4-752D85A960C5}">
      <dgm:prSet/>
      <dgm:spPr/>
      <dgm:t>
        <a:bodyPr/>
        <a:lstStyle/>
        <a:p>
          <a:endParaRPr lang="en-US"/>
        </a:p>
      </dgm:t>
    </dgm:pt>
    <dgm:pt modelId="{D73B96CD-33A5-4F95-BD80-7EB97140B8A2}" type="sibTrans" cxnId="{4E35F134-F8A4-4224-9CE4-752D85A960C5}">
      <dgm:prSet/>
      <dgm:spPr/>
      <dgm:t>
        <a:bodyPr/>
        <a:lstStyle/>
        <a:p>
          <a:endParaRPr lang="en-US"/>
        </a:p>
      </dgm:t>
    </dgm:pt>
    <dgm:pt modelId="{5568DBE3-A9C5-4732-880E-CD24A69EE433}">
      <dgm:prSet/>
      <dgm:spPr>
        <a:solidFill>
          <a:schemeClr val="accent2">
            <a:lumMod val="60000"/>
            <a:lumOff val="40000"/>
          </a:schemeClr>
        </a:solidFill>
      </dgm:spPr>
      <dgm:t>
        <a:bodyPr/>
        <a:lstStyle/>
        <a:p>
          <a:r>
            <a:rPr lang="en-US" dirty="0"/>
            <a:t>Congestion pricing</a:t>
          </a:r>
        </a:p>
      </dgm:t>
    </dgm:pt>
    <dgm:pt modelId="{C53F4EDA-976C-4173-B070-6A352C16E954}" type="parTrans" cxnId="{FBC9A2D2-1D1B-44EF-B3F8-D966842EB957}">
      <dgm:prSet/>
      <dgm:spPr/>
      <dgm:t>
        <a:bodyPr/>
        <a:lstStyle/>
        <a:p>
          <a:endParaRPr lang="en-US"/>
        </a:p>
      </dgm:t>
    </dgm:pt>
    <dgm:pt modelId="{7A068706-C38E-4D55-B494-BB4871ACA8DE}" type="sibTrans" cxnId="{FBC9A2D2-1D1B-44EF-B3F8-D966842EB957}">
      <dgm:prSet/>
      <dgm:spPr/>
      <dgm:t>
        <a:bodyPr/>
        <a:lstStyle/>
        <a:p>
          <a:endParaRPr lang="en-US"/>
        </a:p>
      </dgm:t>
    </dgm:pt>
    <dgm:pt modelId="{607F8735-A480-4BA1-9D06-2F83D4A07676}">
      <dgm:prSet/>
      <dgm:spPr>
        <a:solidFill>
          <a:schemeClr val="accent2">
            <a:lumMod val="60000"/>
            <a:lumOff val="40000"/>
          </a:schemeClr>
        </a:solidFill>
      </dgm:spPr>
      <dgm:t>
        <a:bodyPr/>
        <a:lstStyle/>
        <a:p>
          <a:r>
            <a:rPr lang="en-US" dirty="0"/>
            <a:t>VMT fee</a:t>
          </a:r>
        </a:p>
      </dgm:t>
    </dgm:pt>
    <dgm:pt modelId="{6A3BCE9B-CB0F-4DD5-9B9D-60F97D5028A8}" type="parTrans" cxnId="{11695E79-1D86-4253-8015-74FC5130F1BB}">
      <dgm:prSet/>
      <dgm:spPr/>
      <dgm:t>
        <a:bodyPr/>
        <a:lstStyle/>
        <a:p>
          <a:endParaRPr lang="en-US"/>
        </a:p>
      </dgm:t>
    </dgm:pt>
    <dgm:pt modelId="{22EC7889-FF16-4792-A4BF-6A8FA8921278}" type="sibTrans" cxnId="{11695E79-1D86-4253-8015-74FC5130F1BB}">
      <dgm:prSet/>
      <dgm:spPr/>
      <dgm:t>
        <a:bodyPr/>
        <a:lstStyle/>
        <a:p>
          <a:endParaRPr lang="en-US"/>
        </a:p>
      </dgm:t>
    </dgm:pt>
    <dgm:pt modelId="{593F8E34-5301-4AE3-A679-EB465C48A201}">
      <dgm:prSet/>
      <dgm:spPr>
        <a:solidFill>
          <a:schemeClr val="accent1">
            <a:lumMod val="75000"/>
          </a:schemeClr>
        </a:solidFill>
      </dgm:spPr>
      <dgm:t>
        <a:bodyPr/>
        <a:lstStyle/>
        <a:p>
          <a:r>
            <a:rPr lang="en-US"/>
            <a:t>Roads Category</a:t>
          </a:r>
        </a:p>
      </dgm:t>
    </dgm:pt>
    <dgm:pt modelId="{10E46D34-0C94-4F86-96DA-FA40A332D3A8}" type="parTrans" cxnId="{45880C50-E05C-49AF-92B3-1EF59EC8F179}">
      <dgm:prSet/>
      <dgm:spPr/>
      <dgm:t>
        <a:bodyPr/>
        <a:lstStyle/>
        <a:p>
          <a:endParaRPr lang="en-US"/>
        </a:p>
      </dgm:t>
    </dgm:pt>
    <dgm:pt modelId="{5D62A911-1162-4986-835B-70B6B2206B6A}" type="sibTrans" cxnId="{45880C50-E05C-49AF-92B3-1EF59EC8F179}">
      <dgm:prSet/>
      <dgm:spPr/>
      <dgm:t>
        <a:bodyPr/>
        <a:lstStyle/>
        <a:p>
          <a:endParaRPr lang="en-US"/>
        </a:p>
      </dgm:t>
    </dgm:pt>
    <dgm:pt modelId="{122771BE-BA8E-42DE-8413-9C6884A4AF79}">
      <dgm:prSet/>
      <dgm:spPr>
        <a:solidFill>
          <a:schemeClr val="accent1">
            <a:lumMod val="75000"/>
          </a:schemeClr>
        </a:solidFill>
      </dgm:spPr>
      <dgm:t>
        <a:bodyPr/>
        <a:lstStyle/>
        <a:p>
          <a:r>
            <a:rPr lang="en-US"/>
            <a:t>Traffic operations management</a:t>
          </a:r>
        </a:p>
      </dgm:t>
    </dgm:pt>
    <dgm:pt modelId="{729C29DB-46CE-4308-B3F5-CF98AB3FF38D}" type="parTrans" cxnId="{D068246C-AE50-4879-9C6A-B0B84A18B6B4}">
      <dgm:prSet/>
      <dgm:spPr/>
      <dgm:t>
        <a:bodyPr/>
        <a:lstStyle/>
        <a:p>
          <a:endParaRPr lang="en-US"/>
        </a:p>
      </dgm:t>
    </dgm:pt>
    <dgm:pt modelId="{792B7F6A-5634-4F6A-9D1C-D2E5A339CF5E}" type="sibTrans" cxnId="{D068246C-AE50-4879-9C6A-B0B84A18B6B4}">
      <dgm:prSet/>
      <dgm:spPr/>
      <dgm:t>
        <a:bodyPr/>
        <a:lstStyle/>
        <a:p>
          <a:endParaRPr lang="en-US"/>
        </a:p>
      </dgm:t>
    </dgm:pt>
    <dgm:pt modelId="{036F6A07-98DE-4838-98AF-5D033D0F4292}">
      <dgm:prSet/>
      <dgm:spPr>
        <a:solidFill>
          <a:schemeClr val="accent1">
            <a:lumMod val="75000"/>
          </a:schemeClr>
        </a:solidFill>
      </dgm:spPr>
      <dgm:t>
        <a:bodyPr/>
        <a:lstStyle/>
        <a:p>
          <a:r>
            <a:rPr lang="en-US"/>
            <a:t>Incident management</a:t>
          </a:r>
        </a:p>
      </dgm:t>
    </dgm:pt>
    <dgm:pt modelId="{DED4BD3E-9A76-44C3-B975-20E68A354AE9}" type="parTrans" cxnId="{77ABDA0C-DDC2-431F-BEE3-8BFF6F18145F}">
      <dgm:prSet/>
      <dgm:spPr/>
      <dgm:t>
        <a:bodyPr/>
        <a:lstStyle/>
        <a:p>
          <a:endParaRPr lang="en-US"/>
        </a:p>
      </dgm:t>
    </dgm:pt>
    <dgm:pt modelId="{889E208D-1D59-44C6-8BE6-2AD633F10752}" type="sibTrans" cxnId="{77ABDA0C-DDC2-431F-BEE3-8BFF6F18145F}">
      <dgm:prSet/>
      <dgm:spPr/>
      <dgm:t>
        <a:bodyPr/>
        <a:lstStyle/>
        <a:p>
          <a:endParaRPr lang="en-US"/>
        </a:p>
      </dgm:t>
    </dgm:pt>
    <dgm:pt modelId="{2404F4BD-914E-4ED0-975D-E7B8173328E0}">
      <dgm:prSet/>
      <dgm:spPr>
        <a:solidFill>
          <a:schemeClr val="accent5">
            <a:lumMod val="50000"/>
          </a:schemeClr>
        </a:solidFill>
      </dgm:spPr>
      <dgm:t>
        <a:bodyPr/>
        <a:lstStyle/>
        <a:p>
          <a:r>
            <a:rPr lang="en-US" dirty="0"/>
            <a:t>Marketing Category</a:t>
          </a:r>
        </a:p>
      </dgm:t>
    </dgm:pt>
    <dgm:pt modelId="{DAE7E462-8365-4E81-884C-D0DF9D26702D}" type="parTrans" cxnId="{2BAFF07D-657D-48EA-BAB5-BDDB6E1B1E61}">
      <dgm:prSet/>
      <dgm:spPr/>
      <dgm:t>
        <a:bodyPr/>
        <a:lstStyle/>
        <a:p>
          <a:endParaRPr lang="en-US"/>
        </a:p>
      </dgm:t>
    </dgm:pt>
    <dgm:pt modelId="{9626BE76-4A6D-44A3-B9F5-4FA3DEA7453E}" type="sibTrans" cxnId="{2BAFF07D-657D-48EA-BAB5-BDDB6E1B1E61}">
      <dgm:prSet/>
      <dgm:spPr/>
      <dgm:t>
        <a:bodyPr/>
        <a:lstStyle/>
        <a:p>
          <a:endParaRPr lang="en-US"/>
        </a:p>
      </dgm:t>
    </dgm:pt>
    <dgm:pt modelId="{0AF5509E-953D-4ADC-81BC-90FD6AD5BA27}">
      <dgm:prSet/>
      <dgm:spPr>
        <a:solidFill>
          <a:schemeClr val="accent5">
            <a:lumMod val="50000"/>
          </a:schemeClr>
        </a:solidFill>
      </dgm:spPr>
      <dgm:t>
        <a:bodyPr/>
        <a:lstStyle/>
        <a:p>
          <a:r>
            <a:rPr lang="en-US"/>
            <a:t>Employer TDM programs</a:t>
          </a:r>
        </a:p>
      </dgm:t>
    </dgm:pt>
    <dgm:pt modelId="{EBF264F9-B71A-481A-88AC-962DF44853B3}" type="parTrans" cxnId="{4D089392-1B24-45EA-80FE-1A3C04009802}">
      <dgm:prSet/>
      <dgm:spPr/>
      <dgm:t>
        <a:bodyPr/>
        <a:lstStyle/>
        <a:p>
          <a:endParaRPr lang="en-US"/>
        </a:p>
      </dgm:t>
    </dgm:pt>
    <dgm:pt modelId="{BFAE7CCC-479C-4BA2-A0CD-7108DBE2C110}" type="sibTrans" cxnId="{4D089392-1B24-45EA-80FE-1A3C04009802}">
      <dgm:prSet/>
      <dgm:spPr/>
      <dgm:t>
        <a:bodyPr/>
        <a:lstStyle/>
        <a:p>
          <a:endParaRPr lang="en-US"/>
        </a:p>
      </dgm:t>
    </dgm:pt>
    <dgm:pt modelId="{0B6DCBB2-1ED0-474B-AF02-9AAC5B645AE9}">
      <dgm:prSet/>
      <dgm:spPr>
        <a:solidFill>
          <a:schemeClr val="accent5">
            <a:lumMod val="50000"/>
          </a:schemeClr>
        </a:solidFill>
      </dgm:spPr>
      <dgm:t>
        <a:bodyPr/>
        <a:lstStyle/>
        <a:p>
          <a:r>
            <a:rPr lang="en-US"/>
            <a:t>Household based TDM programs</a:t>
          </a:r>
        </a:p>
      </dgm:t>
    </dgm:pt>
    <dgm:pt modelId="{501D3CEE-04FC-4EEB-9247-F12E49463CA4}" type="parTrans" cxnId="{362FA930-814A-434A-AB82-547E4CE762E1}">
      <dgm:prSet/>
      <dgm:spPr/>
      <dgm:t>
        <a:bodyPr/>
        <a:lstStyle/>
        <a:p>
          <a:endParaRPr lang="en-US"/>
        </a:p>
      </dgm:t>
    </dgm:pt>
    <dgm:pt modelId="{7B666EB9-BC9B-495B-8405-AC401CCFFD17}" type="sibTrans" cxnId="{362FA930-814A-434A-AB82-547E4CE762E1}">
      <dgm:prSet/>
      <dgm:spPr/>
      <dgm:t>
        <a:bodyPr/>
        <a:lstStyle/>
        <a:p>
          <a:endParaRPr lang="en-US"/>
        </a:p>
      </dgm:t>
    </dgm:pt>
    <dgm:pt modelId="{EA0B642A-AC9E-42F6-9AAF-9331F20A2595}">
      <dgm:prSet/>
      <dgm:spPr>
        <a:solidFill>
          <a:schemeClr val="accent5">
            <a:lumMod val="50000"/>
          </a:schemeClr>
        </a:solidFill>
      </dgm:spPr>
      <dgm:t>
        <a:bodyPr/>
        <a:lstStyle/>
        <a:p>
          <a:r>
            <a:rPr lang="en-US"/>
            <a:t>Vehicle use optimization</a:t>
          </a:r>
        </a:p>
      </dgm:t>
    </dgm:pt>
    <dgm:pt modelId="{280B0280-4117-4032-8D2A-AFE0103F1AD7}" type="parTrans" cxnId="{41991850-0729-4D34-9311-617ACE747BAA}">
      <dgm:prSet/>
      <dgm:spPr/>
      <dgm:t>
        <a:bodyPr/>
        <a:lstStyle/>
        <a:p>
          <a:endParaRPr lang="en-US"/>
        </a:p>
      </dgm:t>
    </dgm:pt>
    <dgm:pt modelId="{88DD09E3-D6B6-4C62-ACF1-190E675901C9}" type="sibTrans" cxnId="{41991850-0729-4D34-9311-617ACE747BAA}">
      <dgm:prSet/>
      <dgm:spPr/>
      <dgm:t>
        <a:bodyPr/>
        <a:lstStyle/>
        <a:p>
          <a:endParaRPr lang="en-US"/>
        </a:p>
      </dgm:t>
    </dgm:pt>
    <dgm:pt modelId="{E7F14710-C4DF-4101-8927-B7D3ECF5FABB}">
      <dgm:prSet/>
      <dgm:spPr>
        <a:solidFill>
          <a:schemeClr val="accent5">
            <a:lumMod val="50000"/>
          </a:schemeClr>
        </a:solidFill>
      </dgm:spPr>
      <dgm:t>
        <a:bodyPr/>
        <a:lstStyle/>
        <a:p>
          <a:r>
            <a:rPr lang="en-US"/>
            <a:t>Ecodriving</a:t>
          </a:r>
        </a:p>
      </dgm:t>
    </dgm:pt>
    <dgm:pt modelId="{6DFDE248-73A2-4E45-8112-6DD23512D9D6}" type="parTrans" cxnId="{B32C2FFE-7B69-42BA-8726-32915418F43D}">
      <dgm:prSet/>
      <dgm:spPr/>
      <dgm:t>
        <a:bodyPr/>
        <a:lstStyle/>
        <a:p>
          <a:endParaRPr lang="en-US"/>
        </a:p>
      </dgm:t>
    </dgm:pt>
    <dgm:pt modelId="{DA9537B2-2861-476D-9B3D-7467B3AB06F2}" type="sibTrans" cxnId="{B32C2FFE-7B69-42BA-8726-32915418F43D}">
      <dgm:prSet/>
      <dgm:spPr/>
      <dgm:t>
        <a:bodyPr/>
        <a:lstStyle/>
        <a:p>
          <a:endParaRPr lang="en-US"/>
        </a:p>
      </dgm:t>
    </dgm:pt>
    <dgm:pt modelId="{65391C37-25C4-40C9-A455-526C81F50ACF}">
      <dgm:prSet/>
      <dgm:spPr>
        <a:solidFill>
          <a:schemeClr val="accent2">
            <a:lumMod val="75000"/>
          </a:schemeClr>
        </a:solidFill>
      </dgm:spPr>
      <dgm:t>
        <a:bodyPr/>
        <a:lstStyle/>
        <a:p>
          <a:r>
            <a:rPr lang="en-US"/>
            <a:t>Vehicle and Fuels Technology Category</a:t>
          </a:r>
        </a:p>
      </dgm:t>
    </dgm:pt>
    <dgm:pt modelId="{8B47EA89-757A-476B-9940-FB851229EB27}" type="parTrans" cxnId="{FC5EE0FD-95BA-408B-A437-C9EEFBE554EE}">
      <dgm:prSet/>
      <dgm:spPr/>
      <dgm:t>
        <a:bodyPr/>
        <a:lstStyle/>
        <a:p>
          <a:endParaRPr lang="en-US"/>
        </a:p>
      </dgm:t>
    </dgm:pt>
    <dgm:pt modelId="{5A1EB728-FC74-4B2E-800A-B641E6AA345A}" type="sibTrans" cxnId="{FC5EE0FD-95BA-408B-A437-C9EEFBE554EE}">
      <dgm:prSet/>
      <dgm:spPr/>
      <dgm:t>
        <a:bodyPr/>
        <a:lstStyle/>
        <a:p>
          <a:endParaRPr lang="en-US"/>
        </a:p>
      </dgm:t>
    </dgm:pt>
    <dgm:pt modelId="{DAC022D7-B933-4086-9F07-66783775C74F}">
      <dgm:prSet/>
      <dgm:spPr>
        <a:solidFill>
          <a:schemeClr val="accent2">
            <a:lumMod val="75000"/>
          </a:schemeClr>
        </a:solidFill>
      </dgm:spPr>
      <dgm:t>
        <a:bodyPr/>
        <a:lstStyle/>
        <a:p>
          <a:r>
            <a:rPr lang="en-US"/>
            <a:t>CAFE Standard</a:t>
          </a:r>
        </a:p>
      </dgm:t>
    </dgm:pt>
    <dgm:pt modelId="{0D025F31-F835-472D-A4CD-BED6C0893D9C}" type="parTrans" cxnId="{DAD5651C-96CF-4409-AF5A-6E9F35ABAE0F}">
      <dgm:prSet/>
      <dgm:spPr/>
      <dgm:t>
        <a:bodyPr/>
        <a:lstStyle/>
        <a:p>
          <a:endParaRPr lang="en-US"/>
        </a:p>
      </dgm:t>
    </dgm:pt>
    <dgm:pt modelId="{822EC3E6-A5E0-482F-BA14-6481DDFC2C54}" type="sibTrans" cxnId="{DAD5651C-96CF-4409-AF5A-6E9F35ABAE0F}">
      <dgm:prSet/>
      <dgm:spPr/>
      <dgm:t>
        <a:bodyPr/>
        <a:lstStyle/>
        <a:p>
          <a:endParaRPr lang="en-US"/>
        </a:p>
      </dgm:t>
    </dgm:pt>
    <dgm:pt modelId="{3D424C4D-801F-4051-9019-4C816ACCD8BE}">
      <dgm:prSet/>
      <dgm:spPr>
        <a:solidFill>
          <a:schemeClr val="accent2">
            <a:lumMod val="75000"/>
          </a:schemeClr>
        </a:solidFill>
      </dgm:spPr>
      <dgm:t>
        <a:bodyPr/>
        <a:lstStyle/>
        <a:p>
          <a:r>
            <a:rPr lang="en-US"/>
            <a:t>Electric vehicles</a:t>
          </a:r>
        </a:p>
      </dgm:t>
    </dgm:pt>
    <dgm:pt modelId="{F3C3A4AA-4A55-4002-9C07-A98C0ED5C62A}" type="parTrans" cxnId="{6522B487-B14C-4F51-885E-8FF5606DE32C}">
      <dgm:prSet/>
      <dgm:spPr/>
      <dgm:t>
        <a:bodyPr/>
        <a:lstStyle/>
        <a:p>
          <a:endParaRPr lang="en-US"/>
        </a:p>
      </dgm:t>
    </dgm:pt>
    <dgm:pt modelId="{8EB56C6E-AEC5-4BFE-B0BD-167D8297373C}" type="sibTrans" cxnId="{6522B487-B14C-4F51-885E-8FF5606DE32C}">
      <dgm:prSet/>
      <dgm:spPr/>
      <dgm:t>
        <a:bodyPr/>
        <a:lstStyle/>
        <a:p>
          <a:endParaRPr lang="en-US"/>
        </a:p>
      </dgm:t>
    </dgm:pt>
    <dgm:pt modelId="{5BBB8582-5815-48EE-86A6-1B82A5D3D122}">
      <dgm:prSet/>
      <dgm:spPr>
        <a:solidFill>
          <a:schemeClr val="bg1">
            <a:lumMod val="50000"/>
          </a:schemeClr>
        </a:solidFill>
      </dgm:spPr>
      <dgm:t>
        <a:bodyPr/>
        <a:lstStyle/>
        <a:p>
          <a:r>
            <a:rPr lang="en-US"/>
            <a:t>Fleet Category</a:t>
          </a:r>
        </a:p>
      </dgm:t>
    </dgm:pt>
    <dgm:pt modelId="{A76E7EF0-6210-4AA9-BC60-CF9A8EEE044E}" type="parTrans" cxnId="{3367EB22-664B-4ADB-973B-EF822DFB9529}">
      <dgm:prSet/>
      <dgm:spPr/>
      <dgm:t>
        <a:bodyPr/>
        <a:lstStyle/>
        <a:p>
          <a:endParaRPr lang="en-US"/>
        </a:p>
      </dgm:t>
    </dgm:pt>
    <dgm:pt modelId="{554B801D-1AA0-4063-A2B8-14093C1442A3}" type="sibTrans" cxnId="{3367EB22-664B-4ADB-973B-EF822DFB9529}">
      <dgm:prSet/>
      <dgm:spPr/>
      <dgm:t>
        <a:bodyPr/>
        <a:lstStyle/>
        <a:p>
          <a:endParaRPr lang="en-US"/>
        </a:p>
      </dgm:t>
    </dgm:pt>
    <dgm:pt modelId="{345B3BE4-8E3F-464A-9537-A87B0F3D9409}">
      <dgm:prSet/>
      <dgm:spPr>
        <a:solidFill>
          <a:schemeClr val="bg1">
            <a:lumMod val="50000"/>
          </a:schemeClr>
        </a:solidFill>
      </dgm:spPr>
      <dgm:t>
        <a:bodyPr/>
        <a:lstStyle/>
        <a:p>
          <a:r>
            <a:rPr lang="en-US"/>
            <a:t>Diesel truck idle reduction</a:t>
          </a:r>
        </a:p>
      </dgm:t>
    </dgm:pt>
    <dgm:pt modelId="{97E432D6-3ABD-4F1A-B2BE-5F9FBDF6D89B}" type="parTrans" cxnId="{05F16086-E2B3-490A-9064-E028E484E86C}">
      <dgm:prSet/>
      <dgm:spPr/>
      <dgm:t>
        <a:bodyPr/>
        <a:lstStyle/>
        <a:p>
          <a:endParaRPr lang="en-US"/>
        </a:p>
      </dgm:t>
    </dgm:pt>
    <dgm:pt modelId="{A46508B1-E0AD-46BD-9FD4-B589642DD04A}" type="sibTrans" cxnId="{05F16086-E2B3-490A-9064-E028E484E86C}">
      <dgm:prSet/>
      <dgm:spPr/>
      <dgm:t>
        <a:bodyPr/>
        <a:lstStyle/>
        <a:p>
          <a:endParaRPr lang="en-US"/>
        </a:p>
      </dgm:t>
    </dgm:pt>
    <dgm:pt modelId="{5FACF296-1869-4896-8366-BF81D531E59F}">
      <dgm:prSet/>
      <dgm:spPr>
        <a:solidFill>
          <a:schemeClr val="bg1">
            <a:lumMod val="50000"/>
          </a:schemeClr>
        </a:solidFill>
      </dgm:spPr>
      <dgm:t>
        <a:bodyPr/>
        <a:lstStyle/>
        <a:p>
          <a:r>
            <a:rPr lang="en-US" dirty="0"/>
            <a:t>Low rolling resistance tires</a:t>
          </a:r>
        </a:p>
      </dgm:t>
    </dgm:pt>
    <dgm:pt modelId="{5FD217C3-A570-4A3D-8A54-110DF6D805F4}" type="parTrans" cxnId="{CF6C8CD9-A586-41E3-8B4F-DF8007C462A5}">
      <dgm:prSet/>
      <dgm:spPr/>
      <dgm:t>
        <a:bodyPr/>
        <a:lstStyle/>
        <a:p>
          <a:endParaRPr lang="en-US"/>
        </a:p>
      </dgm:t>
    </dgm:pt>
    <dgm:pt modelId="{258F836B-85C8-4997-97F5-AB2FAF98FD7B}" type="sibTrans" cxnId="{CF6C8CD9-A586-41E3-8B4F-DF8007C462A5}">
      <dgm:prSet/>
      <dgm:spPr/>
      <dgm:t>
        <a:bodyPr/>
        <a:lstStyle/>
        <a:p>
          <a:endParaRPr lang="en-US"/>
        </a:p>
      </dgm:t>
    </dgm:pt>
    <dgm:pt modelId="{40B265FE-8870-444B-80E3-7B52DB1F9099}">
      <dgm:prSet/>
      <dgm:spPr>
        <a:solidFill>
          <a:schemeClr val="accent2">
            <a:lumMod val="40000"/>
            <a:lumOff val="60000"/>
          </a:schemeClr>
        </a:solidFill>
      </dgm:spPr>
      <dgm:t>
        <a:bodyPr/>
        <a:lstStyle/>
        <a:p>
          <a:r>
            <a:rPr lang="en-US" dirty="0"/>
            <a:t>Urban Category</a:t>
          </a:r>
        </a:p>
      </dgm:t>
    </dgm:pt>
    <dgm:pt modelId="{55A45473-552E-471B-8C21-D6FD46D5CF03}" type="parTrans" cxnId="{B570D702-E7B3-4C54-A452-42614BB0BF7C}">
      <dgm:prSet/>
      <dgm:spPr/>
      <dgm:t>
        <a:bodyPr/>
        <a:lstStyle/>
        <a:p>
          <a:endParaRPr lang="en-US"/>
        </a:p>
      </dgm:t>
    </dgm:pt>
    <dgm:pt modelId="{DF7BCB61-58A7-431D-9DA3-4F4F98272BB0}" type="sibTrans" cxnId="{B570D702-E7B3-4C54-A452-42614BB0BF7C}">
      <dgm:prSet/>
      <dgm:spPr/>
      <dgm:t>
        <a:bodyPr/>
        <a:lstStyle/>
        <a:p>
          <a:endParaRPr lang="en-US"/>
        </a:p>
      </dgm:t>
    </dgm:pt>
    <dgm:pt modelId="{FF22171A-4428-4D17-95FF-D7C30D3AA75D}">
      <dgm:prSet/>
      <dgm:spPr>
        <a:solidFill>
          <a:schemeClr val="accent2">
            <a:lumMod val="40000"/>
            <a:lumOff val="60000"/>
          </a:schemeClr>
        </a:solidFill>
      </dgm:spPr>
      <dgm:t>
        <a:bodyPr/>
        <a:lstStyle/>
        <a:p>
          <a:r>
            <a:rPr lang="en-US"/>
            <a:t>Increased transit service</a:t>
          </a:r>
        </a:p>
      </dgm:t>
    </dgm:pt>
    <dgm:pt modelId="{3157A2AA-1588-4D25-80C0-E06CE8B60828}" type="parTrans" cxnId="{1E6F09D2-CF45-4750-81CC-160B18C86331}">
      <dgm:prSet/>
      <dgm:spPr/>
      <dgm:t>
        <a:bodyPr/>
        <a:lstStyle/>
        <a:p>
          <a:endParaRPr lang="en-US"/>
        </a:p>
      </dgm:t>
    </dgm:pt>
    <dgm:pt modelId="{870F4F07-935F-4244-841B-8E4AE964188F}" type="sibTrans" cxnId="{1E6F09D2-CF45-4750-81CC-160B18C86331}">
      <dgm:prSet/>
      <dgm:spPr/>
      <dgm:t>
        <a:bodyPr/>
        <a:lstStyle/>
        <a:p>
          <a:endParaRPr lang="en-US"/>
        </a:p>
      </dgm:t>
    </dgm:pt>
    <dgm:pt modelId="{135D7768-BD7C-4070-BCBD-562012269FB4}">
      <dgm:prSet/>
      <dgm:spPr>
        <a:solidFill>
          <a:schemeClr val="accent2">
            <a:lumMod val="40000"/>
            <a:lumOff val="60000"/>
          </a:schemeClr>
        </a:solidFill>
      </dgm:spPr>
      <dgm:t>
        <a:bodyPr/>
        <a:lstStyle/>
        <a:p>
          <a:r>
            <a:rPr lang="en-US"/>
            <a:t>Land use - density</a:t>
          </a:r>
        </a:p>
      </dgm:t>
    </dgm:pt>
    <dgm:pt modelId="{FF09F034-12E0-4573-9483-B42D436FB3FB}" type="parTrans" cxnId="{411F5538-BC2D-4628-AFF4-0848638C518D}">
      <dgm:prSet/>
      <dgm:spPr/>
      <dgm:t>
        <a:bodyPr/>
        <a:lstStyle/>
        <a:p>
          <a:endParaRPr lang="en-US"/>
        </a:p>
      </dgm:t>
    </dgm:pt>
    <dgm:pt modelId="{0DBCD543-B602-423E-B652-A6079B9A688F}" type="sibTrans" cxnId="{411F5538-BC2D-4628-AFF4-0848638C518D}">
      <dgm:prSet/>
      <dgm:spPr/>
      <dgm:t>
        <a:bodyPr/>
        <a:lstStyle/>
        <a:p>
          <a:endParaRPr lang="en-US"/>
        </a:p>
      </dgm:t>
    </dgm:pt>
    <dgm:pt modelId="{633C3CBB-F77A-4CA0-A290-5CDB8F298005}" type="pres">
      <dgm:prSet presAssocID="{E72882EE-96A6-49C3-B104-48399D8E1574}" presName="diagram" presStyleCnt="0">
        <dgm:presLayoutVars>
          <dgm:dir/>
          <dgm:resizeHandles val="exact"/>
        </dgm:presLayoutVars>
      </dgm:prSet>
      <dgm:spPr/>
      <dgm:t>
        <a:bodyPr/>
        <a:lstStyle/>
        <a:p>
          <a:endParaRPr lang="en-US"/>
        </a:p>
      </dgm:t>
    </dgm:pt>
    <dgm:pt modelId="{AF9E6E9D-D70C-4A64-A1B2-8F020188964F}" type="pres">
      <dgm:prSet presAssocID="{4A6F0C79-71CA-4A80-8DDD-2C9EF6F7A1ED}" presName="node" presStyleLbl="node1" presStyleIdx="0" presStyleCnt="6">
        <dgm:presLayoutVars>
          <dgm:bulletEnabled val="1"/>
        </dgm:presLayoutVars>
      </dgm:prSet>
      <dgm:spPr/>
      <dgm:t>
        <a:bodyPr/>
        <a:lstStyle/>
        <a:p>
          <a:endParaRPr lang="en-US"/>
        </a:p>
      </dgm:t>
    </dgm:pt>
    <dgm:pt modelId="{15BB62A1-DBD0-4193-933F-49D38CB6B345}" type="pres">
      <dgm:prSet presAssocID="{67673F5D-7921-46E6-8B3B-BB91F0915A0B}" presName="sibTrans" presStyleCnt="0"/>
      <dgm:spPr/>
    </dgm:pt>
    <dgm:pt modelId="{0D561F06-5AC6-4B49-AB1B-3182EC01D4A5}" type="pres">
      <dgm:prSet presAssocID="{593F8E34-5301-4AE3-A679-EB465C48A201}" presName="node" presStyleLbl="node1" presStyleIdx="1" presStyleCnt="6">
        <dgm:presLayoutVars>
          <dgm:bulletEnabled val="1"/>
        </dgm:presLayoutVars>
      </dgm:prSet>
      <dgm:spPr/>
      <dgm:t>
        <a:bodyPr/>
        <a:lstStyle/>
        <a:p>
          <a:endParaRPr lang="en-US"/>
        </a:p>
      </dgm:t>
    </dgm:pt>
    <dgm:pt modelId="{A63D9CCF-C6B1-406F-9DE0-7B5EBA778560}" type="pres">
      <dgm:prSet presAssocID="{5D62A911-1162-4986-835B-70B6B2206B6A}" presName="sibTrans" presStyleCnt="0"/>
      <dgm:spPr/>
    </dgm:pt>
    <dgm:pt modelId="{3A6CE2BD-DF73-46C1-B38C-A91A2E49CE39}" type="pres">
      <dgm:prSet presAssocID="{2404F4BD-914E-4ED0-975D-E7B8173328E0}" presName="node" presStyleLbl="node1" presStyleIdx="2" presStyleCnt="6">
        <dgm:presLayoutVars>
          <dgm:bulletEnabled val="1"/>
        </dgm:presLayoutVars>
      </dgm:prSet>
      <dgm:spPr/>
      <dgm:t>
        <a:bodyPr/>
        <a:lstStyle/>
        <a:p>
          <a:endParaRPr lang="en-US"/>
        </a:p>
      </dgm:t>
    </dgm:pt>
    <dgm:pt modelId="{7AD40F44-65E9-47CB-8C28-7B91B41DE080}" type="pres">
      <dgm:prSet presAssocID="{9626BE76-4A6D-44A3-B9F5-4FA3DEA7453E}" presName="sibTrans" presStyleCnt="0"/>
      <dgm:spPr/>
    </dgm:pt>
    <dgm:pt modelId="{135BAF6C-56AE-4F9B-A9B4-CC6D3ECC4E53}" type="pres">
      <dgm:prSet presAssocID="{65391C37-25C4-40C9-A455-526C81F50ACF}" presName="node" presStyleLbl="node1" presStyleIdx="3" presStyleCnt="6">
        <dgm:presLayoutVars>
          <dgm:bulletEnabled val="1"/>
        </dgm:presLayoutVars>
      </dgm:prSet>
      <dgm:spPr/>
      <dgm:t>
        <a:bodyPr/>
        <a:lstStyle/>
        <a:p>
          <a:endParaRPr lang="en-US"/>
        </a:p>
      </dgm:t>
    </dgm:pt>
    <dgm:pt modelId="{4CC4569F-0B9A-4D74-8C78-8A292FECCBA6}" type="pres">
      <dgm:prSet presAssocID="{5A1EB728-FC74-4B2E-800A-B641E6AA345A}" presName="sibTrans" presStyleCnt="0"/>
      <dgm:spPr/>
    </dgm:pt>
    <dgm:pt modelId="{D76882A7-90BC-4420-8CED-56321080E57F}" type="pres">
      <dgm:prSet presAssocID="{5BBB8582-5815-48EE-86A6-1B82A5D3D122}" presName="node" presStyleLbl="node1" presStyleIdx="4" presStyleCnt="6">
        <dgm:presLayoutVars>
          <dgm:bulletEnabled val="1"/>
        </dgm:presLayoutVars>
      </dgm:prSet>
      <dgm:spPr/>
      <dgm:t>
        <a:bodyPr/>
        <a:lstStyle/>
        <a:p>
          <a:endParaRPr lang="en-US"/>
        </a:p>
      </dgm:t>
    </dgm:pt>
    <dgm:pt modelId="{D5D35311-9CC9-47A1-BF09-C080A73D8270}" type="pres">
      <dgm:prSet presAssocID="{554B801D-1AA0-4063-A2B8-14093C1442A3}" presName="sibTrans" presStyleCnt="0"/>
      <dgm:spPr/>
    </dgm:pt>
    <dgm:pt modelId="{ED21D3EB-9473-454D-8079-08F707170989}" type="pres">
      <dgm:prSet presAssocID="{40B265FE-8870-444B-80E3-7B52DB1F9099}" presName="node" presStyleLbl="node1" presStyleIdx="5" presStyleCnt="6">
        <dgm:presLayoutVars>
          <dgm:bulletEnabled val="1"/>
        </dgm:presLayoutVars>
      </dgm:prSet>
      <dgm:spPr/>
      <dgm:t>
        <a:bodyPr/>
        <a:lstStyle/>
        <a:p>
          <a:endParaRPr lang="en-US"/>
        </a:p>
      </dgm:t>
    </dgm:pt>
  </dgm:ptLst>
  <dgm:cxnLst>
    <dgm:cxn modelId="{FC5EE0FD-95BA-408B-A437-C9EEFBE554EE}" srcId="{E72882EE-96A6-49C3-B104-48399D8E1574}" destId="{65391C37-25C4-40C9-A455-526C81F50ACF}" srcOrd="3" destOrd="0" parTransId="{8B47EA89-757A-476B-9940-FB851229EB27}" sibTransId="{5A1EB728-FC74-4B2E-800A-B641E6AA345A}"/>
    <dgm:cxn modelId="{0328BE26-B592-4354-802A-509CCF01E612}" type="presOf" srcId="{E1555474-0277-4658-A6E6-41EA0D423C43}" destId="{ED21D3EB-9473-454D-8079-08F707170989}" srcOrd="0" destOrd="3" presId="urn:microsoft.com/office/officeart/2005/8/layout/default#1"/>
    <dgm:cxn modelId="{77ABDA0C-DDC2-431F-BEE3-8BFF6F18145F}" srcId="{593F8E34-5301-4AE3-A679-EB465C48A201}" destId="{036F6A07-98DE-4838-98AF-5D033D0F4292}" srcOrd="1" destOrd="0" parTransId="{DED4BD3E-9A76-44C3-B975-20E68A354AE9}" sibTransId="{889E208D-1D59-44C6-8BE6-2AD633F10752}"/>
    <dgm:cxn modelId="{49D8B188-0662-4DCC-8341-9DF3B96C9128}" type="presOf" srcId="{593F8E34-5301-4AE3-A679-EB465C48A201}" destId="{0D561F06-5AC6-4B49-AB1B-3182EC01D4A5}" srcOrd="0" destOrd="0" presId="urn:microsoft.com/office/officeart/2005/8/layout/default#1"/>
    <dgm:cxn modelId="{03083753-9B00-4C4B-91CC-9E3DE40DC1AF}" type="presOf" srcId="{5568DBE3-A9C5-4732-880E-CD24A69EE433}" destId="{AF9E6E9D-D70C-4A64-A1B2-8F020188964F}" srcOrd="0" destOrd="2" presId="urn:microsoft.com/office/officeart/2005/8/layout/default#1"/>
    <dgm:cxn modelId="{ADAB0DA0-5F32-464D-81D6-66FA6D7CA24D}" type="presOf" srcId="{0AF5509E-953D-4ADC-81BC-90FD6AD5BA27}" destId="{3A6CE2BD-DF73-46C1-B38C-A91A2E49CE39}" srcOrd="0" destOrd="1" presId="urn:microsoft.com/office/officeart/2005/8/layout/default#1"/>
    <dgm:cxn modelId="{97B62A8C-E68C-4990-91FC-76E7B658B826}" type="presOf" srcId="{607F8735-A480-4BA1-9D06-2F83D4A07676}" destId="{AF9E6E9D-D70C-4A64-A1B2-8F020188964F}" srcOrd="0" destOrd="3" presId="urn:microsoft.com/office/officeart/2005/8/layout/default#1"/>
    <dgm:cxn modelId="{FBC9A2D2-1D1B-44EF-B3F8-D966842EB957}" srcId="{4A6F0C79-71CA-4A80-8DDD-2C9EF6F7A1ED}" destId="{5568DBE3-A9C5-4732-880E-CD24A69EE433}" srcOrd="1" destOrd="0" parTransId="{C53F4EDA-976C-4173-B070-6A352C16E954}" sibTransId="{7A068706-C38E-4D55-B494-BB4871ACA8DE}"/>
    <dgm:cxn modelId="{DAD5651C-96CF-4409-AF5A-6E9F35ABAE0F}" srcId="{65391C37-25C4-40C9-A455-526C81F50ACF}" destId="{DAC022D7-B933-4086-9F07-66783775C74F}" srcOrd="0" destOrd="0" parTransId="{0D025F31-F835-472D-A4CD-BED6C0893D9C}" sibTransId="{822EC3E6-A5E0-482F-BA14-6481DDFC2C54}"/>
    <dgm:cxn modelId="{CF6C8CD9-A586-41E3-8B4F-DF8007C462A5}" srcId="{5BBB8582-5815-48EE-86A6-1B82A5D3D122}" destId="{5FACF296-1869-4896-8366-BF81D531E59F}" srcOrd="1" destOrd="0" parTransId="{5FD217C3-A570-4A3D-8A54-110DF6D805F4}" sibTransId="{258F836B-85C8-4997-97F5-AB2FAF98FD7B}"/>
    <dgm:cxn modelId="{4E35F134-F8A4-4224-9CE4-752D85A960C5}" srcId="{4A6F0C79-71CA-4A80-8DDD-2C9EF6F7A1ED}" destId="{9321E0F5-14C0-4989-B75B-05D010BBC536}" srcOrd="0" destOrd="0" parTransId="{6DEF5892-1822-46EE-BFE7-6100AB800ADD}" sibTransId="{D73B96CD-33A5-4F95-BD80-7EB97140B8A2}"/>
    <dgm:cxn modelId="{C9E44BA2-9029-4B73-8F1B-8E21BE712FC7}" type="presOf" srcId="{4A6F0C79-71CA-4A80-8DDD-2C9EF6F7A1ED}" destId="{AF9E6E9D-D70C-4A64-A1B2-8F020188964F}" srcOrd="0" destOrd="0" presId="urn:microsoft.com/office/officeart/2005/8/layout/default#1"/>
    <dgm:cxn modelId="{4D089392-1B24-45EA-80FE-1A3C04009802}" srcId="{2404F4BD-914E-4ED0-975D-E7B8173328E0}" destId="{0AF5509E-953D-4ADC-81BC-90FD6AD5BA27}" srcOrd="0" destOrd="0" parTransId="{EBF264F9-B71A-481A-88AC-962DF44853B3}" sibTransId="{BFAE7CCC-479C-4BA2-A0CD-7108DBE2C110}"/>
    <dgm:cxn modelId="{42502246-BFAD-4023-B83D-31153C9FA72A}" type="presOf" srcId="{135D7768-BD7C-4070-BCBD-562012269FB4}" destId="{ED21D3EB-9473-454D-8079-08F707170989}" srcOrd="0" destOrd="2" presId="urn:microsoft.com/office/officeart/2005/8/layout/default#1"/>
    <dgm:cxn modelId="{EDE4D22A-E6EB-437D-AE54-56BD38F5FC4B}" type="presOf" srcId="{DAC022D7-B933-4086-9F07-66783775C74F}" destId="{135BAF6C-56AE-4F9B-A9B4-CC6D3ECC4E53}" srcOrd="0" destOrd="1" presId="urn:microsoft.com/office/officeart/2005/8/layout/default#1"/>
    <dgm:cxn modelId="{E6293DF9-F3C2-479F-836C-C2D7D4F2D542}" type="presOf" srcId="{2404F4BD-914E-4ED0-975D-E7B8173328E0}" destId="{3A6CE2BD-DF73-46C1-B38C-A91A2E49CE39}" srcOrd="0" destOrd="0" presId="urn:microsoft.com/office/officeart/2005/8/layout/default#1"/>
    <dgm:cxn modelId="{41991850-0729-4D34-9311-617ACE747BAA}" srcId="{2404F4BD-914E-4ED0-975D-E7B8173328E0}" destId="{EA0B642A-AC9E-42F6-9AAF-9331F20A2595}" srcOrd="2" destOrd="0" parTransId="{280B0280-4117-4032-8D2A-AFE0103F1AD7}" sibTransId="{88DD09E3-D6B6-4C62-ACF1-190E675901C9}"/>
    <dgm:cxn modelId="{9276B904-C067-45BD-B6DF-9407D2D97F75}" type="presOf" srcId="{FF22171A-4428-4D17-95FF-D7C30D3AA75D}" destId="{ED21D3EB-9473-454D-8079-08F707170989}" srcOrd="0" destOrd="1" presId="urn:microsoft.com/office/officeart/2005/8/layout/default#1"/>
    <dgm:cxn modelId="{011C891F-D5D4-446C-8BD7-FCC2C2FE9102}" type="presOf" srcId="{40B265FE-8870-444B-80E3-7B52DB1F9099}" destId="{ED21D3EB-9473-454D-8079-08F707170989}" srcOrd="0" destOrd="0" presId="urn:microsoft.com/office/officeart/2005/8/layout/default#1"/>
    <dgm:cxn modelId="{45880C50-E05C-49AF-92B3-1EF59EC8F179}" srcId="{E72882EE-96A6-49C3-B104-48399D8E1574}" destId="{593F8E34-5301-4AE3-A679-EB465C48A201}" srcOrd="1" destOrd="0" parTransId="{10E46D34-0C94-4F86-96DA-FA40A332D3A8}" sibTransId="{5D62A911-1162-4986-835B-70B6B2206B6A}"/>
    <dgm:cxn modelId="{7A84BAB4-5866-45F9-AEB9-C24C5175CDD0}" type="presOf" srcId="{0B6DCBB2-1ED0-474B-AF02-9AAC5B645AE9}" destId="{3A6CE2BD-DF73-46C1-B38C-A91A2E49CE39}" srcOrd="0" destOrd="2" presId="urn:microsoft.com/office/officeart/2005/8/layout/default#1"/>
    <dgm:cxn modelId="{E905E64E-F0F7-4F7A-9FD4-F30C93E1E01B}" type="presOf" srcId="{122771BE-BA8E-42DE-8413-9C6884A4AF79}" destId="{0D561F06-5AC6-4B49-AB1B-3182EC01D4A5}" srcOrd="0" destOrd="1" presId="urn:microsoft.com/office/officeart/2005/8/layout/default#1"/>
    <dgm:cxn modelId="{1E1E5ADB-05D0-4C53-B32C-0B06B45624D7}" type="presOf" srcId="{EA0B642A-AC9E-42F6-9AAF-9331F20A2595}" destId="{3A6CE2BD-DF73-46C1-B38C-A91A2E49CE39}" srcOrd="0" destOrd="3" presId="urn:microsoft.com/office/officeart/2005/8/layout/default#1"/>
    <dgm:cxn modelId="{2BAFF07D-657D-48EA-BAB5-BDDB6E1B1E61}" srcId="{E72882EE-96A6-49C3-B104-48399D8E1574}" destId="{2404F4BD-914E-4ED0-975D-E7B8173328E0}" srcOrd="2" destOrd="0" parTransId="{DAE7E462-8365-4E81-884C-D0DF9D26702D}" sibTransId="{9626BE76-4A6D-44A3-B9F5-4FA3DEA7453E}"/>
    <dgm:cxn modelId="{1A70A82C-AF20-4B7C-968A-C9DB6F990B26}" type="presOf" srcId="{345B3BE4-8E3F-464A-9537-A87B0F3D9409}" destId="{D76882A7-90BC-4420-8CED-56321080E57F}" srcOrd="0" destOrd="1" presId="urn:microsoft.com/office/officeart/2005/8/layout/default#1"/>
    <dgm:cxn modelId="{AC91DE7C-7F96-4890-9448-ACCEA1FF4788}" type="presOf" srcId="{E72882EE-96A6-49C3-B104-48399D8E1574}" destId="{633C3CBB-F77A-4CA0-A290-5CDB8F298005}" srcOrd="0" destOrd="0" presId="urn:microsoft.com/office/officeart/2005/8/layout/default#1"/>
    <dgm:cxn modelId="{C7C5574F-2374-47B8-9904-8F2A1083C030}" srcId="{E72882EE-96A6-49C3-B104-48399D8E1574}" destId="{4A6F0C79-71CA-4A80-8DDD-2C9EF6F7A1ED}" srcOrd="0" destOrd="0" parTransId="{E1B6CF8B-7824-4D45-A5F9-7A916F3E0D0C}" sibTransId="{67673F5D-7921-46E6-8B3B-BB91F0915A0B}"/>
    <dgm:cxn modelId="{411F5538-BC2D-4628-AFF4-0848638C518D}" srcId="{40B265FE-8870-444B-80E3-7B52DB1F9099}" destId="{135D7768-BD7C-4070-BCBD-562012269FB4}" srcOrd="1" destOrd="0" parTransId="{FF09F034-12E0-4573-9483-B42D436FB3FB}" sibTransId="{0DBCD543-B602-423E-B652-A6079B9A688F}"/>
    <dgm:cxn modelId="{1C7DB418-2DDE-48AE-AA36-09AAB1E196FA}" type="presOf" srcId="{3D424C4D-801F-4051-9019-4C816ACCD8BE}" destId="{135BAF6C-56AE-4F9B-A9B4-CC6D3ECC4E53}" srcOrd="0" destOrd="2" presId="urn:microsoft.com/office/officeart/2005/8/layout/default#1"/>
    <dgm:cxn modelId="{D068246C-AE50-4879-9C6A-B0B84A18B6B4}" srcId="{593F8E34-5301-4AE3-A679-EB465C48A201}" destId="{122771BE-BA8E-42DE-8413-9C6884A4AF79}" srcOrd="0" destOrd="0" parTransId="{729C29DB-46CE-4308-B3F5-CF98AB3FF38D}" sibTransId="{792B7F6A-5634-4F6A-9D1C-D2E5A339CF5E}"/>
    <dgm:cxn modelId="{B570D702-E7B3-4C54-A452-42614BB0BF7C}" srcId="{E72882EE-96A6-49C3-B104-48399D8E1574}" destId="{40B265FE-8870-444B-80E3-7B52DB1F9099}" srcOrd="5" destOrd="0" parTransId="{55A45473-552E-471B-8C21-D6FD46D5CF03}" sibTransId="{DF7BCB61-58A7-431D-9DA3-4F4F98272BB0}"/>
    <dgm:cxn modelId="{466E7F10-4A2E-46CC-942C-CEBC6A101D25}" type="presOf" srcId="{5BBB8582-5815-48EE-86A6-1B82A5D3D122}" destId="{D76882A7-90BC-4420-8CED-56321080E57F}" srcOrd="0" destOrd="0" presId="urn:microsoft.com/office/officeart/2005/8/layout/default#1"/>
    <dgm:cxn modelId="{C5B0D765-30C5-4E30-B385-C75A371F1641}" srcId="{40B265FE-8870-444B-80E3-7B52DB1F9099}" destId="{E1555474-0277-4658-A6E6-41EA0D423C43}" srcOrd="2" destOrd="0" parTransId="{38BEE336-165C-4AC1-91E9-8ECC0C41D875}" sibTransId="{C0920987-3143-4CC1-8539-BA7D1464E50D}"/>
    <dgm:cxn modelId="{05F16086-E2B3-490A-9064-E028E484E86C}" srcId="{5BBB8582-5815-48EE-86A6-1B82A5D3D122}" destId="{345B3BE4-8E3F-464A-9537-A87B0F3D9409}" srcOrd="0" destOrd="0" parTransId="{97E432D6-3ABD-4F1A-B2BE-5F9FBDF6D89B}" sibTransId="{A46508B1-E0AD-46BD-9FD4-B589642DD04A}"/>
    <dgm:cxn modelId="{6522B487-B14C-4F51-885E-8FF5606DE32C}" srcId="{65391C37-25C4-40C9-A455-526C81F50ACF}" destId="{3D424C4D-801F-4051-9019-4C816ACCD8BE}" srcOrd="1" destOrd="0" parTransId="{F3C3A4AA-4A55-4002-9C07-A98C0ED5C62A}" sibTransId="{8EB56C6E-AEC5-4BFE-B0BD-167D8297373C}"/>
    <dgm:cxn modelId="{B32C2FFE-7B69-42BA-8726-32915418F43D}" srcId="{2404F4BD-914E-4ED0-975D-E7B8173328E0}" destId="{E7F14710-C4DF-4101-8927-B7D3ECF5FABB}" srcOrd="3" destOrd="0" parTransId="{6DFDE248-73A2-4E45-8112-6DD23512D9D6}" sibTransId="{DA9537B2-2861-476D-9B3D-7467B3AB06F2}"/>
    <dgm:cxn modelId="{362FA930-814A-434A-AB82-547E4CE762E1}" srcId="{2404F4BD-914E-4ED0-975D-E7B8173328E0}" destId="{0B6DCBB2-1ED0-474B-AF02-9AAC5B645AE9}" srcOrd="1" destOrd="0" parTransId="{501D3CEE-04FC-4EEB-9247-F12E49463CA4}" sibTransId="{7B666EB9-BC9B-495B-8405-AC401CCFFD17}"/>
    <dgm:cxn modelId="{3367EB22-664B-4ADB-973B-EF822DFB9529}" srcId="{E72882EE-96A6-49C3-B104-48399D8E1574}" destId="{5BBB8582-5815-48EE-86A6-1B82A5D3D122}" srcOrd="4" destOrd="0" parTransId="{A76E7EF0-6210-4AA9-BC60-CF9A8EEE044E}" sibTransId="{554B801D-1AA0-4063-A2B8-14093C1442A3}"/>
    <dgm:cxn modelId="{B5B65C15-E82E-48A9-AE39-25BC0A6660AB}" type="presOf" srcId="{65391C37-25C4-40C9-A455-526C81F50ACF}" destId="{135BAF6C-56AE-4F9B-A9B4-CC6D3ECC4E53}" srcOrd="0" destOrd="0" presId="urn:microsoft.com/office/officeart/2005/8/layout/default#1"/>
    <dgm:cxn modelId="{8E18C753-BBA9-48A1-B0AB-8646397B88DF}" type="presOf" srcId="{9321E0F5-14C0-4989-B75B-05D010BBC536}" destId="{AF9E6E9D-D70C-4A64-A1B2-8F020188964F}" srcOrd="0" destOrd="1" presId="urn:microsoft.com/office/officeart/2005/8/layout/default#1"/>
    <dgm:cxn modelId="{E67AD3A3-E52D-4107-817A-75FF89EEB115}" type="presOf" srcId="{E7F14710-C4DF-4101-8927-B7D3ECF5FABB}" destId="{3A6CE2BD-DF73-46C1-B38C-A91A2E49CE39}" srcOrd="0" destOrd="4" presId="urn:microsoft.com/office/officeart/2005/8/layout/default#1"/>
    <dgm:cxn modelId="{84CC1CB2-F484-4382-954E-38955D4F337B}" type="presOf" srcId="{5FACF296-1869-4896-8366-BF81D531E59F}" destId="{D76882A7-90BC-4420-8CED-56321080E57F}" srcOrd="0" destOrd="2" presId="urn:microsoft.com/office/officeart/2005/8/layout/default#1"/>
    <dgm:cxn modelId="{11695E79-1D86-4253-8015-74FC5130F1BB}" srcId="{4A6F0C79-71CA-4A80-8DDD-2C9EF6F7A1ED}" destId="{607F8735-A480-4BA1-9D06-2F83D4A07676}" srcOrd="2" destOrd="0" parTransId="{6A3BCE9B-CB0F-4DD5-9B9D-60F97D5028A8}" sibTransId="{22EC7889-FF16-4792-A4BF-6A8FA8921278}"/>
    <dgm:cxn modelId="{453655B7-106F-438E-91F3-5E166C625CDA}" type="presOf" srcId="{036F6A07-98DE-4838-98AF-5D033D0F4292}" destId="{0D561F06-5AC6-4B49-AB1B-3182EC01D4A5}" srcOrd="0" destOrd="2" presId="urn:microsoft.com/office/officeart/2005/8/layout/default#1"/>
    <dgm:cxn modelId="{1E6F09D2-CF45-4750-81CC-160B18C86331}" srcId="{40B265FE-8870-444B-80E3-7B52DB1F9099}" destId="{FF22171A-4428-4D17-95FF-D7C30D3AA75D}" srcOrd="0" destOrd="0" parTransId="{3157A2AA-1588-4D25-80C0-E06CE8B60828}" sibTransId="{870F4F07-935F-4244-841B-8E4AE964188F}"/>
    <dgm:cxn modelId="{2DB637B3-A3D0-4867-833F-F0A1E393BA1F}" type="presParOf" srcId="{633C3CBB-F77A-4CA0-A290-5CDB8F298005}" destId="{AF9E6E9D-D70C-4A64-A1B2-8F020188964F}" srcOrd="0" destOrd="0" presId="urn:microsoft.com/office/officeart/2005/8/layout/default#1"/>
    <dgm:cxn modelId="{5E149D51-4086-42C6-B3AC-FD83DB309E7F}" type="presParOf" srcId="{633C3CBB-F77A-4CA0-A290-5CDB8F298005}" destId="{15BB62A1-DBD0-4193-933F-49D38CB6B345}" srcOrd="1" destOrd="0" presId="urn:microsoft.com/office/officeart/2005/8/layout/default#1"/>
    <dgm:cxn modelId="{68CA0D85-D9DB-4A4C-BFDD-1EB398741D6D}" type="presParOf" srcId="{633C3CBB-F77A-4CA0-A290-5CDB8F298005}" destId="{0D561F06-5AC6-4B49-AB1B-3182EC01D4A5}" srcOrd="2" destOrd="0" presId="urn:microsoft.com/office/officeart/2005/8/layout/default#1"/>
    <dgm:cxn modelId="{E707204F-9672-42E6-B704-539E5715CC15}" type="presParOf" srcId="{633C3CBB-F77A-4CA0-A290-5CDB8F298005}" destId="{A63D9CCF-C6B1-406F-9DE0-7B5EBA778560}" srcOrd="3" destOrd="0" presId="urn:microsoft.com/office/officeart/2005/8/layout/default#1"/>
    <dgm:cxn modelId="{C17003F1-26DA-4D33-84C0-C0CACD78BE08}" type="presParOf" srcId="{633C3CBB-F77A-4CA0-A290-5CDB8F298005}" destId="{3A6CE2BD-DF73-46C1-B38C-A91A2E49CE39}" srcOrd="4" destOrd="0" presId="urn:microsoft.com/office/officeart/2005/8/layout/default#1"/>
    <dgm:cxn modelId="{3FE4041D-06C0-41FE-A1AA-ABB658DEA30A}" type="presParOf" srcId="{633C3CBB-F77A-4CA0-A290-5CDB8F298005}" destId="{7AD40F44-65E9-47CB-8C28-7B91B41DE080}" srcOrd="5" destOrd="0" presId="urn:microsoft.com/office/officeart/2005/8/layout/default#1"/>
    <dgm:cxn modelId="{94B673A2-DC08-4C27-8F2E-8A0E20CC9E3A}" type="presParOf" srcId="{633C3CBB-F77A-4CA0-A290-5CDB8F298005}" destId="{135BAF6C-56AE-4F9B-A9B4-CC6D3ECC4E53}" srcOrd="6" destOrd="0" presId="urn:microsoft.com/office/officeart/2005/8/layout/default#1"/>
    <dgm:cxn modelId="{98B23DB8-307B-463A-86AA-D488DE1C170E}" type="presParOf" srcId="{633C3CBB-F77A-4CA0-A290-5CDB8F298005}" destId="{4CC4569F-0B9A-4D74-8C78-8A292FECCBA6}" srcOrd="7" destOrd="0" presId="urn:microsoft.com/office/officeart/2005/8/layout/default#1"/>
    <dgm:cxn modelId="{3143899E-29A1-47D0-8109-5FB1C908A18D}" type="presParOf" srcId="{633C3CBB-F77A-4CA0-A290-5CDB8F298005}" destId="{D76882A7-90BC-4420-8CED-56321080E57F}" srcOrd="8" destOrd="0" presId="urn:microsoft.com/office/officeart/2005/8/layout/default#1"/>
    <dgm:cxn modelId="{0D212460-9426-4B17-8604-C2425CC2B503}" type="presParOf" srcId="{633C3CBB-F77A-4CA0-A290-5CDB8F298005}" destId="{D5D35311-9CC9-47A1-BF09-C080A73D8270}" srcOrd="9" destOrd="0" presId="urn:microsoft.com/office/officeart/2005/8/layout/default#1"/>
    <dgm:cxn modelId="{6CE14B66-BF0C-458D-86F6-7EE3FC1F7E75}" type="presParOf" srcId="{633C3CBB-F77A-4CA0-A290-5CDB8F298005}" destId="{ED21D3EB-9473-454D-8079-08F707170989}"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ata4.xml><?xml version="1.0" encoding="utf-8"?>
<dgm:dataModel xmlns:dgm="http://schemas.openxmlformats.org/drawingml/2006/diagram" xmlns:a="http://schemas.openxmlformats.org/drawingml/2006/main">
  <dgm:ptLst>
    <dgm:pt modelId="{E002AE71-6EE7-4491-BFF4-8767F6B2EA93}" type="doc">
      <dgm:prSet loTypeId="urn:diagrams.loki3.com/BracketList+Icon" loCatId="list" qsTypeId="urn:microsoft.com/office/officeart/2005/8/quickstyle/3d4" qsCatId="3D" csTypeId="urn:microsoft.com/office/officeart/2005/8/colors/accent2_3" csCatId="accent2" phldr="1"/>
      <dgm:spPr/>
      <dgm:t>
        <a:bodyPr/>
        <a:lstStyle/>
        <a:p>
          <a:endParaRPr lang="en-US"/>
        </a:p>
      </dgm:t>
    </dgm:pt>
    <dgm:pt modelId="{34F4A750-85B3-4752-91EC-9CC87C91DF88}">
      <dgm:prSet phldrT="[Text]"/>
      <dgm:spPr>
        <a:xfrm>
          <a:off x="1461606" y="3724461"/>
          <a:ext cx="1618505" cy="1052028"/>
        </a:xfrm>
      </dgm:spPr>
      <dgm:t>
        <a:bodyPr/>
        <a:lstStyle/>
        <a:p>
          <a:r>
            <a:rPr lang="en-US" smtClean="0"/>
            <a:t>Vehicle Technology (Plus) </a:t>
          </a:r>
          <a:endParaRPr lang="en-US" dirty="0"/>
        </a:p>
      </dgm:t>
    </dgm:pt>
    <dgm:pt modelId="{A3F62BB0-6F3C-46F3-8079-2F6A581C1855}" type="parTrans" cxnId="{42AB6C02-8974-43EB-9357-7016992F1C1B}">
      <dgm:prSet/>
      <dgm:spPr/>
      <dgm:t>
        <a:bodyPr/>
        <a:lstStyle/>
        <a:p>
          <a:endParaRPr lang="en-US"/>
        </a:p>
      </dgm:t>
    </dgm:pt>
    <dgm:pt modelId="{BD8D35B6-5CB8-42E1-9CD5-BA43F1431732}" type="sibTrans" cxnId="{42AB6C02-8974-43EB-9357-7016992F1C1B}">
      <dgm:prSet/>
      <dgm:spPr>
        <a:xfrm>
          <a:off x="1938447" y="528747"/>
          <a:ext cx="4962304" cy="4962304"/>
        </a:xfrm>
      </dgm:spPr>
      <dgm:t>
        <a:bodyPr/>
        <a:lstStyle/>
        <a:p>
          <a:endParaRPr lang="en-US"/>
        </a:p>
      </dgm:t>
    </dgm:pt>
    <dgm:pt modelId="{06FC3572-CC6B-44EF-8A9E-EE342DDA5E86}">
      <dgm:prSet phldrT="[Text]"/>
      <dgm:spPr>
        <a:xfrm>
          <a:off x="3610347" y="2733"/>
          <a:ext cx="1618505" cy="1052028"/>
        </a:xfrm>
      </dgm:spPr>
      <dgm:t>
        <a:bodyPr/>
        <a:lstStyle/>
        <a:p>
          <a:pPr eaLnBrk="1" latinLnBrk="0"/>
          <a:r>
            <a:rPr lang="en-US" dirty="0" smtClean="0">
              <a:sym typeface="Wingdings"/>
            </a:rPr>
            <a:t>Land use - Density</a:t>
          </a:r>
          <a:endParaRPr lang="en-US" dirty="0"/>
        </a:p>
      </dgm:t>
    </dgm:pt>
    <dgm:pt modelId="{E409F03C-2FE6-4F6E-8828-80568BAAE2B8}" type="parTrans" cxnId="{800A9537-55C7-4427-AA9E-8CD9329CAA22}">
      <dgm:prSet/>
      <dgm:spPr/>
      <dgm:t>
        <a:bodyPr/>
        <a:lstStyle/>
        <a:p>
          <a:endParaRPr lang="en-US"/>
        </a:p>
      </dgm:t>
    </dgm:pt>
    <dgm:pt modelId="{60E90536-ADB3-4D44-BE08-2D2C63093310}" type="sibTrans" cxnId="{800A9537-55C7-4427-AA9E-8CD9329CAA22}">
      <dgm:prSet/>
      <dgm:spPr/>
      <dgm:t>
        <a:bodyPr/>
        <a:lstStyle/>
        <a:p>
          <a:endParaRPr lang="en-US"/>
        </a:p>
      </dgm:t>
    </dgm:pt>
    <dgm:pt modelId="{784A8C57-6B0D-438A-A980-8B667BE7BE2E}">
      <dgm:prSet phldrT="[Text]"/>
      <dgm:spPr>
        <a:xfrm>
          <a:off x="3610347" y="2733"/>
          <a:ext cx="1618505" cy="1052028"/>
        </a:xfrm>
      </dgm:spPr>
      <dgm:t>
        <a:bodyPr/>
        <a:lstStyle/>
        <a:p>
          <a:r>
            <a:rPr lang="en-US" smtClean="0"/>
            <a:t>Urban </a:t>
          </a:r>
          <a:endParaRPr lang="en-US" dirty="0"/>
        </a:p>
      </dgm:t>
    </dgm:pt>
    <dgm:pt modelId="{337D9F72-891C-415A-A100-DA9C7475BD8B}" type="sibTrans" cxnId="{9B08F67A-08EB-437C-898D-79B96CF7BC42}">
      <dgm:prSet/>
      <dgm:spPr>
        <a:xfrm>
          <a:off x="1938447" y="528747"/>
          <a:ext cx="4962304" cy="4962304"/>
        </a:xfrm>
      </dgm:spPr>
      <dgm:t>
        <a:bodyPr/>
        <a:lstStyle/>
        <a:p>
          <a:endParaRPr lang="en-US"/>
        </a:p>
      </dgm:t>
    </dgm:pt>
    <dgm:pt modelId="{32FDB1A5-77F6-4237-8340-C89185F29EAC}" type="parTrans" cxnId="{9B08F67A-08EB-437C-898D-79B96CF7BC42}">
      <dgm:prSet/>
      <dgm:spPr/>
      <dgm:t>
        <a:bodyPr/>
        <a:lstStyle/>
        <a:p>
          <a:endParaRPr lang="en-US"/>
        </a:p>
      </dgm:t>
    </dgm:pt>
    <dgm:pt modelId="{F91B0B5E-D89C-41DF-9D4D-FC3458CE1DAE}">
      <dgm:prSet phldrT="[Text]"/>
      <dgm:spPr>
        <a:xfrm>
          <a:off x="3610347" y="4965037"/>
          <a:ext cx="1618505" cy="1052028"/>
        </a:xfrm>
      </dgm:spPr>
      <dgm:t>
        <a:bodyPr/>
        <a:lstStyle/>
        <a:p>
          <a:r>
            <a:rPr lang="en-US" smtClean="0"/>
            <a:t>Vehicle Technology </a:t>
          </a:r>
          <a:endParaRPr lang="en-US" dirty="0"/>
        </a:p>
      </dgm:t>
    </dgm:pt>
    <dgm:pt modelId="{22C9CE80-D41D-4DC1-9D93-073DDC61C847}" type="parTrans" cxnId="{DE2955A5-A779-4403-B0F7-B20854EABBB3}">
      <dgm:prSet/>
      <dgm:spPr/>
      <dgm:t>
        <a:bodyPr/>
        <a:lstStyle/>
        <a:p>
          <a:endParaRPr lang="en-US"/>
        </a:p>
      </dgm:t>
    </dgm:pt>
    <dgm:pt modelId="{8FEA88B3-D914-4F33-B76A-583C7F7557E3}" type="sibTrans" cxnId="{DE2955A5-A779-4403-B0F7-B20854EABBB3}">
      <dgm:prSet/>
      <dgm:spPr>
        <a:xfrm>
          <a:off x="1938447" y="528747"/>
          <a:ext cx="4962304" cy="4962304"/>
        </a:xfrm>
      </dgm:spPr>
      <dgm:t>
        <a:bodyPr/>
        <a:lstStyle/>
        <a:p>
          <a:endParaRPr lang="en-US"/>
        </a:p>
      </dgm:t>
    </dgm:pt>
    <dgm:pt modelId="{11948BE6-DC02-43A1-8DF1-61C3CC2C2846}">
      <dgm:prSet phldrT="[Text]"/>
      <dgm:spPr>
        <a:xfrm>
          <a:off x="3610347" y="2733"/>
          <a:ext cx="1618505" cy="1052028"/>
        </a:xfrm>
      </dgm:spPr>
      <dgm:t>
        <a:bodyPr/>
        <a:lstStyle/>
        <a:p>
          <a:pPr eaLnBrk="1" latinLnBrk="0"/>
          <a:r>
            <a:rPr lang="en-US" smtClean="0">
              <a:sym typeface="Wingdings"/>
            </a:rPr>
            <a:t>TDM</a:t>
          </a:r>
          <a:endParaRPr lang="en-US" dirty="0"/>
        </a:p>
      </dgm:t>
    </dgm:pt>
    <dgm:pt modelId="{B9472CF4-C31E-437F-9A54-42F8B6DB15D4}" type="parTrans" cxnId="{D543129E-ECFC-4FED-AE4F-DD13877801B6}">
      <dgm:prSet/>
      <dgm:spPr/>
      <dgm:t>
        <a:bodyPr/>
        <a:lstStyle/>
        <a:p>
          <a:endParaRPr lang="en-US"/>
        </a:p>
      </dgm:t>
    </dgm:pt>
    <dgm:pt modelId="{50712178-EA1C-4891-BD5E-C47D0B3D0D74}" type="sibTrans" cxnId="{D543129E-ECFC-4FED-AE4F-DD13877801B6}">
      <dgm:prSet/>
      <dgm:spPr/>
      <dgm:t>
        <a:bodyPr/>
        <a:lstStyle/>
        <a:p>
          <a:endParaRPr lang="en-US"/>
        </a:p>
      </dgm:t>
    </dgm:pt>
    <dgm:pt modelId="{05E29D5B-CEBF-42F7-B802-C82EEF65A074}">
      <dgm:prSet phldrT="[Text]"/>
      <dgm:spPr>
        <a:xfrm>
          <a:off x="1461606" y="3724461"/>
          <a:ext cx="1618505" cy="1052028"/>
        </a:xfrm>
      </dgm:spPr>
      <dgm:t>
        <a:bodyPr/>
        <a:lstStyle/>
        <a:p>
          <a:r>
            <a:rPr lang="en-US" dirty="0" smtClean="0"/>
            <a:t>Hypothetical CAFE 2026+</a:t>
          </a:r>
          <a:endParaRPr lang="en-US" dirty="0"/>
        </a:p>
      </dgm:t>
    </dgm:pt>
    <dgm:pt modelId="{9C8BCEE7-A63C-4DF7-9736-3643180C8533}" type="parTrans" cxnId="{6F59995E-9B29-467D-A258-87338939E3E0}">
      <dgm:prSet/>
      <dgm:spPr/>
      <dgm:t>
        <a:bodyPr/>
        <a:lstStyle/>
        <a:p>
          <a:endParaRPr lang="en-US"/>
        </a:p>
      </dgm:t>
    </dgm:pt>
    <dgm:pt modelId="{EF20FD32-E20B-4D42-92FB-71B215E81C35}" type="sibTrans" cxnId="{6F59995E-9B29-467D-A258-87338939E3E0}">
      <dgm:prSet/>
      <dgm:spPr/>
      <dgm:t>
        <a:bodyPr/>
        <a:lstStyle/>
        <a:p>
          <a:endParaRPr lang="en-US"/>
        </a:p>
      </dgm:t>
    </dgm:pt>
    <dgm:pt modelId="{FEE6FF46-7F41-403D-842F-BA09168AC514}">
      <dgm:prSet phldrT="[Text]"/>
      <dgm:spPr>
        <a:xfrm>
          <a:off x="3610347" y="2733"/>
          <a:ext cx="1618505" cy="1052028"/>
        </a:xfrm>
      </dgm:spPr>
      <dgm:t>
        <a:bodyPr/>
        <a:lstStyle/>
        <a:p>
          <a:pPr eaLnBrk="1" latinLnBrk="0"/>
          <a:r>
            <a:rPr lang="en-US" dirty="0" smtClean="0">
              <a:sym typeface="Wingdings"/>
            </a:rPr>
            <a:t>PAYD Insurance</a:t>
          </a:r>
          <a:endParaRPr lang="en-US" dirty="0"/>
        </a:p>
      </dgm:t>
    </dgm:pt>
    <dgm:pt modelId="{DACBA1FE-26A6-42FF-B950-4ACEBA9A425D}" type="parTrans" cxnId="{4295A739-CBA9-4DC4-8BE9-E6047B7294F5}">
      <dgm:prSet/>
      <dgm:spPr/>
      <dgm:t>
        <a:bodyPr/>
        <a:lstStyle/>
        <a:p>
          <a:endParaRPr lang="en-US"/>
        </a:p>
      </dgm:t>
    </dgm:pt>
    <dgm:pt modelId="{2673B7E9-06AF-4329-8D9C-606FF3D969C0}" type="sibTrans" cxnId="{4295A739-CBA9-4DC4-8BE9-E6047B7294F5}">
      <dgm:prSet/>
      <dgm:spPr/>
      <dgm:t>
        <a:bodyPr/>
        <a:lstStyle/>
        <a:p>
          <a:endParaRPr lang="en-US"/>
        </a:p>
      </dgm:t>
    </dgm:pt>
    <dgm:pt modelId="{E369B360-D24B-4ABD-AB22-DBB64801F382}">
      <dgm:prSet phldrT="[Text]"/>
      <dgm:spPr>
        <a:xfrm>
          <a:off x="3610347" y="4965037"/>
          <a:ext cx="1618505" cy="1052028"/>
        </a:xfrm>
      </dgm:spPr>
      <dgm:t>
        <a:bodyPr/>
        <a:lstStyle/>
        <a:p>
          <a:pPr eaLnBrk="1" latinLnBrk="0"/>
          <a:r>
            <a:rPr lang="en-US" dirty="0" smtClean="0">
              <a:sym typeface="Wingdings"/>
            </a:rPr>
            <a:t>Electric vehicles</a:t>
          </a:r>
          <a:endParaRPr lang="en-US" dirty="0"/>
        </a:p>
      </dgm:t>
    </dgm:pt>
    <dgm:pt modelId="{21FA546A-802C-40B9-AC7B-66701C781BD2}" type="parTrans" cxnId="{A8608363-8677-486B-ADF6-9802BD166644}">
      <dgm:prSet/>
      <dgm:spPr/>
      <dgm:t>
        <a:bodyPr/>
        <a:lstStyle/>
        <a:p>
          <a:endParaRPr lang="en-US"/>
        </a:p>
      </dgm:t>
    </dgm:pt>
    <dgm:pt modelId="{9BB96079-BC49-405A-932D-4335F7EE76B1}" type="sibTrans" cxnId="{A8608363-8677-486B-ADF6-9802BD166644}">
      <dgm:prSet/>
      <dgm:spPr/>
      <dgm:t>
        <a:bodyPr/>
        <a:lstStyle/>
        <a:p>
          <a:endParaRPr lang="en-US"/>
        </a:p>
      </dgm:t>
    </dgm:pt>
    <dgm:pt modelId="{2B7E2F9A-EC37-427A-BC2C-F258F13C480A}">
      <dgm:prSet phldrT="[Text]"/>
      <dgm:spPr>
        <a:xfrm>
          <a:off x="1461606" y="1243309"/>
          <a:ext cx="1618505" cy="1052028"/>
        </a:xfrm>
      </dgm:spPr>
      <dgm:t>
        <a:bodyPr/>
        <a:lstStyle/>
        <a:p>
          <a:r>
            <a:rPr lang="en-US" smtClean="0"/>
            <a:t>Pricing </a:t>
          </a:r>
          <a:endParaRPr lang="en-US" dirty="0"/>
        </a:p>
      </dgm:t>
    </dgm:pt>
    <dgm:pt modelId="{CC2758FF-8F5A-4C29-8BE7-239636AFC5A8}" type="parTrans" cxnId="{DF7D70DB-151C-420B-8F35-DC2A3DD103D7}">
      <dgm:prSet/>
      <dgm:spPr/>
      <dgm:t>
        <a:bodyPr/>
        <a:lstStyle/>
        <a:p>
          <a:endParaRPr lang="en-US"/>
        </a:p>
      </dgm:t>
    </dgm:pt>
    <dgm:pt modelId="{C757D347-DAE2-4ED9-B582-C87D274425C8}" type="sibTrans" cxnId="{DF7D70DB-151C-420B-8F35-DC2A3DD103D7}">
      <dgm:prSet/>
      <dgm:spPr>
        <a:xfrm>
          <a:off x="1938447" y="528747"/>
          <a:ext cx="4962304" cy="4962304"/>
        </a:xfrm>
      </dgm:spPr>
      <dgm:t>
        <a:bodyPr/>
        <a:lstStyle/>
        <a:p>
          <a:endParaRPr lang="en-US"/>
        </a:p>
      </dgm:t>
    </dgm:pt>
    <dgm:pt modelId="{228A1F10-7FB1-42B2-8956-22B697BBF11E}">
      <dgm:prSet phldrT="[Text]"/>
      <dgm:spPr>
        <a:xfrm>
          <a:off x="1461606" y="1243309"/>
          <a:ext cx="1618505" cy="1052028"/>
        </a:xfrm>
      </dgm:spPr>
      <dgm:t>
        <a:bodyPr/>
        <a:lstStyle/>
        <a:p>
          <a:r>
            <a:rPr lang="en-US" dirty="0" smtClean="0"/>
            <a:t>VMT fee</a:t>
          </a:r>
          <a:endParaRPr lang="en-US" dirty="0"/>
        </a:p>
      </dgm:t>
    </dgm:pt>
    <dgm:pt modelId="{227467A7-9A78-494A-9032-B955A80A275A}" type="parTrans" cxnId="{B5819C1C-C304-4D2F-BDEC-58598B3EB067}">
      <dgm:prSet/>
      <dgm:spPr/>
      <dgm:t>
        <a:bodyPr/>
        <a:lstStyle/>
        <a:p>
          <a:endParaRPr lang="en-US"/>
        </a:p>
      </dgm:t>
    </dgm:pt>
    <dgm:pt modelId="{4D726A91-B11A-4001-B8D7-9FC59A1DA4CC}" type="sibTrans" cxnId="{B5819C1C-C304-4D2F-BDEC-58598B3EB067}">
      <dgm:prSet/>
      <dgm:spPr/>
      <dgm:t>
        <a:bodyPr/>
        <a:lstStyle/>
        <a:p>
          <a:endParaRPr lang="en-US"/>
        </a:p>
      </dgm:t>
    </dgm:pt>
    <dgm:pt modelId="{450E6BF1-E7A8-4C6B-82FA-F0CE9DFD8432}">
      <dgm:prSet phldrT="[Text]"/>
      <dgm:spPr>
        <a:xfrm>
          <a:off x="1461606" y="1243309"/>
          <a:ext cx="1618505" cy="1052028"/>
        </a:xfrm>
      </dgm:spPr>
      <dgm:t>
        <a:bodyPr/>
        <a:lstStyle/>
        <a:p>
          <a:r>
            <a:rPr lang="en-US" dirty="0" smtClean="0"/>
            <a:t>Congestion fee</a:t>
          </a:r>
          <a:endParaRPr lang="en-US" dirty="0"/>
        </a:p>
      </dgm:t>
    </dgm:pt>
    <dgm:pt modelId="{403705FB-B659-4F81-801A-08B7DFAF5526}" type="parTrans" cxnId="{112C6878-B9D0-47E0-A9C3-D50C913C0BA7}">
      <dgm:prSet/>
      <dgm:spPr/>
      <dgm:t>
        <a:bodyPr/>
        <a:lstStyle/>
        <a:p>
          <a:endParaRPr lang="en-US"/>
        </a:p>
      </dgm:t>
    </dgm:pt>
    <dgm:pt modelId="{7578EE41-C878-47B6-A7E4-70B94F7A2844}" type="sibTrans" cxnId="{112C6878-B9D0-47E0-A9C3-D50C913C0BA7}">
      <dgm:prSet/>
      <dgm:spPr/>
      <dgm:t>
        <a:bodyPr/>
        <a:lstStyle/>
        <a:p>
          <a:endParaRPr lang="en-US"/>
        </a:p>
      </dgm:t>
    </dgm:pt>
    <dgm:pt modelId="{CCF51C54-0356-4B3A-B4EF-4231C4BE5025}">
      <dgm:prSet phldrT="[Text]"/>
      <dgm:spPr>
        <a:xfrm>
          <a:off x="3610347" y="4965037"/>
          <a:ext cx="1618505" cy="1052028"/>
        </a:xfrm>
      </dgm:spPr>
      <dgm:t>
        <a:bodyPr/>
        <a:lstStyle/>
        <a:p>
          <a:pPr eaLnBrk="1" latinLnBrk="0"/>
          <a:r>
            <a:rPr lang="en-US" dirty="0" smtClean="0"/>
            <a:t>Low rolling resistance tires</a:t>
          </a:r>
          <a:endParaRPr lang="en-US" dirty="0"/>
        </a:p>
      </dgm:t>
    </dgm:pt>
    <dgm:pt modelId="{94843CFF-4F0F-4023-BAC3-55B273A6620F}" type="parTrans" cxnId="{5C6CF628-D32B-481D-9F39-098808F010EE}">
      <dgm:prSet/>
      <dgm:spPr/>
      <dgm:t>
        <a:bodyPr/>
        <a:lstStyle/>
        <a:p>
          <a:endParaRPr lang="en-US"/>
        </a:p>
      </dgm:t>
    </dgm:pt>
    <dgm:pt modelId="{A579C0A0-9711-4B5E-AF7E-C757E7BF4075}" type="sibTrans" cxnId="{5C6CF628-D32B-481D-9F39-098808F010EE}">
      <dgm:prSet/>
      <dgm:spPr/>
      <dgm:t>
        <a:bodyPr/>
        <a:lstStyle/>
        <a:p>
          <a:endParaRPr lang="en-US"/>
        </a:p>
      </dgm:t>
    </dgm:pt>
    <dgm:pt modelId="{3D15583A-22BE-422D-B249-5FEF3395F9F7}">
      <dgm:prSet phldrT="[Text]"/>
      <dgm:spPr>
        <a:xfrm>
          <a:off x="3610347" y="2733"/>
          <a:ext cx="1618505" cy="1052028"/>
        </a:xfrm>
      </dgm:spPr>
      <dgm:t>
        <a:bodyPr/>
        <a:lstStyle/>
        <a:p>
          <a:pPr eaLnBrk="1" latinLnBrk="0"/>
          <a:r>
            <a:rPr lang="en-US" smtClean="0">
              <a:sym typeface="Wingdings"/>
            </a:rPr>
            <a:t>Transit</a:t>
          </a:r>
          <a:endParaRPr lang="en-US" dirty="0"/>
        </a:p>
      </dgm:t>
    </dgm:pt>
    <dgm:pt modelId="{98D4E6BE-FCD8-4164-B4F8-7451FE681841}" type="parTrans" cxnId="{1A37ED8F-F306-452D-8470-FF01466AF732}">
      <dgm:prSet/>
      <dgm:spPr/>
      <dgm:t>
        <a:bodyPr/>
        <a:lstStyle/>
        <a:p>
          <a:endParaRPr lang="en-US"/>
        </a:p>
      </dgm:t>
    </dgm:pt>
    <dgm:pt modelId="{CA54323F-86B3-4DDD-85AC-A74082D03E7F}" type="sibTrans" cxnId="{1A37ED8F-F306-452D-8470-FF01466AF732}">
      <dgm:prSet/>
      <dgm:spPr/>
      <dgm:t>
        <a:bodyPr/>
        <a:lstStyle/>
        <a:p>
          <a:endParaRPr lang="en-US"/>
        </a:p>
      </dgm:t>
    </dgm:pt>
    <dgm:pt modelId="{1E46582A-888E-4FB1-A85B-7EE9B98A20E7}">
      <dgm:prSet phldrT="[Text]"/>
      <dgm:spPr>
        <a:xfrm>
          <a:off x="1461606" y="1243309"/>
          <a:ext cx="1618505" cy="1052028"/>
        </a:xfrm>
      </dgm:spPr>
      <dgm:t>
        <a:bodyPr/>
        <a:lstStyle/>
        <a:p>
          <a:r>
            <a:rPr lang="en-US" dirty="0" smtClean="0">
              <a:sym typeface="Wingdings"/>
            </a:rPr>
            <a:t>PAYD Insurance</a:t>
          </a:r>
          <a:endParaRPr lang="en-US" dirty="0"/>
        </a:p>
      </dgm:t>
    </dgm:pt>
    <dgm:pt modelId="{95998F7A-8924-43FB-A0F7-EDDED6C92F24}" type="parTrans" cxnId="{E37E9424-0954-461D-9340-12D87704E0FD}">
      <dgm:prSet/>
      <dgm:spPr/>
      <dgm:t>
        <a:bodyPr/>
        <a:lstStyle/>
        <a:p>
          <a:endParaRPr lang="en-US"/>
        </a:p>
      </dgm:t>
    </dgm:pt>
    <dgm:pt modelId="{746FE80E-B995-4B28-82B5-99F0D4188F61}" type="sibTrans" cxnId="{E37E9424-0954-461D-9340-12D87704E0FD}">
      <dgm:prSet/>
      <dgm:spPr/>
      <dgm:t>
        <a:bodyPr/>
        <a:lstStyle/>
        <a:p>
          <a:endParaRPr lang="en-US"/>
        </a:p>
      </dgm:t>
    </dgm:pt>
    <dgm:pt modelId="{B891E8ED-3103-4AF9-94A9-E40BBBD40161}">
      <dgm:prSet phldrT="[Text]"/>
      <dgm:spPr>
        <a:xfrm>
          <a:off x="5759087" y="3724461"/>
          <a:ext cx="1618505" cy="1052028"/>
        </a:xfrm>
      </dgm:spPr>
      <dgm:t>
        <a:bodyPr/>
        <a:lstStyle/>
        <a:p>
          <a:r>
            <a:rPr lang="en-US" dirty="0" smtClean="0">
              <a:sym typeface="Wingdings"/>
            </a:rPr>
            <a:t>Transit, TDM, Eco-driving</a:t>
          </a:r>
          <a:endParaRPr lang="en-US" dirty="0"/>
        </a:p>
      </dgm:t>
    </dgm:pt>
    <dgm:pt modelId="{B9D0F530-B8CC-478B-BF52-4AC14B6B79ED}">
      <dgm:prSet phldrT="[Text]"/>
      <dgm:spPr>
        <a:xfrm>
          <a:off x="5759087" y="3724461"/>
          <a:ext cx="1618505" cy="1052028"/>
        </a:xfrm>
      </dgm:spPr>
      <dgm:t>
        <a:bodyPr/>
        <a:lstStyle/>
        <a:p>
          <a:r>
            <a:rPr lang="en-US" smtClean="0">
              <a:sym typeface="Wingdings"/>
            </a:rPr>
            <a:t>Operation programs</a:t>
          </a:r>
          <a:endParaRPr lang="en-US" dirty="0"/>
        </a:p>
      </dgm:t>
    </dgm:pt>
    <dgm:pt modelId="{EB8C1C93-E521-4DEF-AE6F-E1C2A71CE5CC}">
      <dgm:prSet phldrT="[Text]"/>
      <dgm:spPr>
        <a:xfrm>
          <a:off x="5759087" y="3724461"/>
          <a:ext cx="1618505" cy="1052028"/>
        </a:xfrm>
      </dgm:spPr>
      <dgm:t>
        <a:bodyPr/>
        <a:lstStyle/>
        <a:p>
          <a:r>
            <a:rPr lang="en-US" smtClean="0">
              <a:sym typeface="Wingdings"/>
            </a:rPr>
            <a:t>Vehicle use optimization</a:t>
          </a:r>
          <a:endParaRPr lang="en-US" dirty="0"/>
        </a:p>
      </dgm:t>
    </dgm:pt>
    <dgm:pt modelId="{939488CC-8DED-4945-B2A6-520E8CBA8106}">
      <dgm:prSet phldrT="[Text]"/>
      <dgm:spPr>
        <a:xfrm>
          <a:off x="5759087" y="3724461"/>
          <a:ext cx="1618505" cy="1052028"/>
        </a:xfrm>
      </dgm:spPr>
      <dgm:t>
        <a:bodyPr/>
        <a:lstStyle/>
        <a:p>
          <a:r>
            <a:rPr lang="en-US" smtClean="0"/>
            <a:t>System/Mode Optimization </a:t>
          </a:r>
          <a:endParaRPr lang="en-US" dirty="0"/>
        </a:p>
      </dgm:t>
    </dgm:pt>
    <dgm:pt modelId="{EF75133B-6BFD-4F9D-9FB0-9D8DA20AFE48}" type="sibTrans" cxnId="{DB6110EA-7E00-4D91-A103-28CA23BA221A}">
      <dgm:prSet/>
      <dgm:spPr>
        <a:xfrm>
          <a:off x="1938447" y="528747"/>
          <a:ext cx="4962304" cy="4962304"/>
        </a:xfrm>
      </dgm:spPr>
      <dgm:t>
        <a:bodyPr/>
        <a:lstStyle/>
        <a:p>
          <a:endParaRPr lang="en-US"/>
        </a:p>
      </dgm:t>
    </dgm:pt>
    <dgm:pt modelId="{89652AEE-5DCC-4D64-A2DD-4E9E0EB23B89}" type="parTrans" cxnId="{DB6110EA-7E00-4D91-A103-28CA23BA221A}">
      <dgm:prSet/>
      <dgm:spPr/>
      <dgm:t>
        <a:bodyPr/>
        <a:lstStyle/>
        <a:p>
          <a:endParaRPr lang="en-US"/>
        </a:p>
      </dgm:t>
    </dgm:pt>
    <dgm:pt modelId="{80165206-0C0B-42CE-9D10-5C4E1C167082}" type="sibTrans" cxnId="{258EB008-488A-449E-84B2-6007D677AEFD}">
      <dgm:prSet/>
      <dgm:spPr/>
      <dgm:t>
        <a:bodyPr/>
        <a:lstStyle/>
        <a:p>
          <a:endParaRPr lang="en-US"/>
        </a:p>
      </dgm:t>
    </dgm:pt>
    <dgm:pt modelId="{62B4568B-720B-44FC-A750-34BDE04BC017}" type="parTrans" cxnId="{258EB008-488A-449E-84B2-6007D677AEFD}">
      <dgm:prSet/>
      <dgm:spPr/>
      <dgm:t>
        <a:bodyPr/>
        <a:lstStyle/>
        <a:p>
          <a:endParaRPr lang="en-US"/>
        </a:p>
      </dgm:t>
    </dgm:pt>
    <dgm:pt modelId="{E0C227B2-1E06-41D3-BB60-D20108108BBE}" type="sibTrans" cxnId="{FA2700B2-D524-4284-A5AF-67F2D3B46FD5}">
      <dgm:prSet/>
      <dgm:spPr/>
      <dgm:t>
        <a:bodyPr/>
        <a:lstStyle/>
        <a:p>
          <a:endParaRPr lang="en-US"/>
        </a:p>
      </dgm:t>
    </dgm:pt>
    <dgm:pt modelId="{855FDA25-CD22-4B91-A270-B6C428848A38}" type="parTrans" cxnId="{FA2700B2-D524-4284-A5AF-67F2D3B46FD5}">
      <dgm:prSet/>
      <dgm:spPr/>
      <dgm:t>
        <a:bodyPr/>
        <a:lstStyle/>
        <a:p>
          <a:endParaRPr lang="en-US"/>
        </a:p>
      </dgm:t>
    </dgm:pt>
    <dgm:pt modelId="{E005964F-482E-43E7-9D8B-ED3FC7E8C0C8}" type="sibTrans" cxnId="{5403A0DF-BE98-4354-8931-D21145952ADB}">
      <dgm:prSet/>
      <dgm:spPr/>
      <dgm:t>
        <a:bodyPr/>
        <a:lstStyle/>
        <a:p>
          <a:endParaRPr lang="en-US"/>
        </a:p>
      </dgm:t>
    </dgm:pt>
    <dgm:pt modelId="{2754529F-A45E-4446-924C-0C921D06441B}" type="parTrans" cxnId="{5403A0DF-BE98-4354-8931-D21145952ADB}">
      <dgm:prSet/>
      <dgm:spPr/>
      <dgm:t>
        <a:bodyPr/>
        <a:lstStyle/>
        <a:p>
          <a:endParaRPr lang="en-US"/>
        </a:p>
      </dgm:t>
    </dgm:pt>
    <dgm:pt modelId="{115E0ED4-FBBA-4DB8-8B18-D55724EC9C96}">
      <dgm:prSet phldrT="[Text]"/>
      <dgm:spPr>
        <a:xfrm>
          <a:off x="5759087" y="1243309"/>
          <a:ext cx="1618505" cy="1052028"/>
        </a:xfrm>
      </dgm:spPr>
      <dgm:t>
        <a:bodyPr/>
        <a:lstStyle/>
        <a:p>
          <a:r>
            <a:rPr lang="en-US" smtClean="0"/>
            <a:t>Urban (Plus)</a:t>
          </a:r>
          <a:endParaRPr lang="en-US" dirty="0"/>
        </a:p>
      </dgm:t>
    </dgm:pt>
    <dgm:pt modelId="{CFDCFDDC-0745-47FB-A79F-68B627862AAC}" type="parTrans" cxnId="{1AC0AB90-91B0-450F-9DCD-776C3CA47CF3}">
      <dgm:prSet/>
      <dgm:spPr/>
      <dgm:t>
        <a:bodyPr/>
        <a:lstStyle/>
        <a:p>
          <a:endParaRPr lang="en-US"/>
        </a:p>
      </dgm:t>
    </dgm:pt>
    <dgm:pt modelId="{8BCB7392-1BD2-4FB4-B336-E7F5554A850C}" type="sibTrans" cxnId="{1AC0AB90-91B0-450F-9DCD-776C3CA47CF3}">
      <dgm:prSet/>
      <dgm:spPr>
        <a:xfrm>
          <a:off x="1938447" y="528747"/>
          <a:ext cx="4962304" cy="4962304"/>
        </a:xfrm>
      </dgm:spPr>
      <dgm:t>
        <a:bodyPr/>
        <a:lstStyle/>
        <a:p>
          <a:endParaRPr lang="en-US"/>
        </a:p>
      </dgm:t>
    </dgm:pt>
    <dgm:pt modelId="{D0D7B5CE-34C8-4270-A7D5-63A95E2E8DB7}">
      <dgm:prSet phldrT="[Text]"/>
      <dgm:spPr>
        <a:xfrm>
          <a:off x="5759087" y="1243309"/>
          <a:ext cx="1618505" cy="1052028"/>
        </a:xfrm>
      </dgm:spPr>
      <dgm:t>
        <a:bodyPr/>
        <a:lstStyle/>
        <a:p>
          <a:r>
            <a:rPr lang="en-US" dirty="0" smtClean="0"/>
            <a:t>Land use – Density + Mixed Use</a:t>
          </a:r>
          <a:endParaRPr lang="en-US" dirty="0"/>
        </a:p>
      </dgm:t>
    </dgm:pt>
    <dgm:pt modelId="{A51DF695-82B7-4E2A-BFE0-FD6CE16B054A}" type="parTrans" cxnId="{23AF4BB1-BF37-4EF5-86CE-A4A4E2508B97}">
      <dgm:prSet/>
      <dgm:spPr/>
      <dgm:t>
        <a:bodyPr/>
        <a:lstStyle/>
        <a:p>
          <a:endParaRPr lang="en-US"/>
        </a:p>
      </dgm:t>
    </dgm:pt>
    <dgm:pt modelId="{0F3E596F-D935-4529-AEC8-8AA2D0D17C15}" type="sibTrans" cxnId="{23AF4BB1-BF37-4EF5-86CE-A4A4E2508B97}">
      <dgm:prSet/>
      <dgm:spPr/>
      <dgm:t>
        <a:bodyPr/>
        <a:lstStyle/>
        <a:p>
          <a:endParaRPr lang="en-US"/>
        </a:p>
      </dgm:t>
    </dgm:pt>
    <dgm:pt modelId="{045A51E4-64D4-436B-90D5-A106281D1F82}">
      <dgm:prSet phldrT="[Text]"/>
      <dgm:spPr>
        <a:xfrm>
          <a:off x="5759087" y="1243309"/>
          <a:ext cx="1618505" cy="1052028"/>
        </a:xfrm>
      </dgm:spPr>
      <dgm:t>
        <a:bodyPr/>
        <a:lstStyle/>
        <a:p>
          <a:r>
            <a:rPr lang="en-US" smtClean="0"/>
            <a:t>Transit</a:t>
          </a:r>
          <a:endParaRPr lang="en-US" dirty="0"/>
        </a:p>
      </dgm:t>
    </dgm:pt>
    <dgm:pt modelId="{84FD76C0-5D57-459A-9931-822A95C9FCD0}" type="parTrans" cxnId="{AC035E2F-F2A2-4AA5-B7DE-4746830FE478}">
      <dgm:prSet/>
      <dgm:spPr/>
      <dgm:t>
        <a:bodyPr/>
        <a:lstStyle/>
        <a:p>
          <a:endParaRPr lang="en-US"/>
        </a:p>
      </dgm:t>
    </dgm:pt>
    <dgm:pt modelId="{5D911F2B-E3FA-404D-A113-8E71CA4A1D18}" type="sibTrans" cxnId="{AC035E2F-F2A2-4AA5-B7DE-4746830FE478}">
      <dgm:prSet/>
      <dgm:spPr/>
      <dgm:t>
        <a:bodyPr/>
        <a:lstStyle/>
        <a:p>
          <a:endParaRPr lang="en-US"/>
        </a:p>
      </dgm:t>
    </dgm:pt>
    <dgm:pt modelId="{E80F00FC-9284-4F42-AEE4-EED6F6A5F978}">
      <dgm:prSet phldrT="[Text]"/>
      <dgm:spPr>
        <a:xfrm>
          <a:off x="5759087" y="1243309"/>
          <a:ext cx="1618505" cy="1052028"/>
        </a:xfrm>
      </dgm:spPr>
      <dgm:t>
        <a:bodyPr/>
        <a:lstStyle/>
        <a:p>
          <a:r>
            <a:rPr lang="en-US" dirty="0" smtClean="0"/>
            <a:t>TDM</a:t>
          </a:r>
          <a:endParaRPr lang="en-US" dirty="0"/>
        </a:p>
      </dgm:t>
    </dgm:pt>
    <dgm:pt modelId="{47FFD367-1364-40B7-BF68-CE5597421430}" type="parTrans" cxnId="{62E2A647-15EB-4925-940E-8683DE07735B}">
      <dgm:prSet/>
      <dgm:spPr/>
      <dgm:t>
        <a:bodyPr/>
        <a:lstStyle/>
        <a:p>
          <a:endParaRPr lang="en-US"/>
        </a:p>
      </dgm:t>
    </dgm:pt>
    <dgm:pt modelId="{CD57FA69-E956-457B-A4A6-68E121819A55}" type="sibTrans" cxnId="{62E2A647-15EB-4925-940E-8683DE07735B}">
      <dgm:prSet/>
      <dgm:spPr/>
      <dgm:t>
        <a:bodyPr/>
        <a:lstStyle/>
        <a:p>
          <a:endParaRPr lang="en-US"/>
        </a:p>
      </dgm:t>
    </dgm:pt>
    <dgm:pt modelId="{512EDC39-34E2-4E29-BD6F-6EF603B7E87E}">
      <dgm:prSet phldrT="[Text]"/>
      <dgm:spPr>
        <a:xfrm>
          <a:off x="5759087" y="1243309"/>
          <a:ext cx="1618505" cy="1052028"/>
        </a:xfrm>
      </dgm:spPr>
      <dgm:t>
        <a:bodyPr/>
        <a:lstStyle/>
        <a:p>
          <a:r>
            <a:rPr lang="en-US" dirty="0" smtClean="0">
              <a:sym typeface="Wingdings"/>
            </a:rPr>
            <a:t>PAYD Insurance</a:t>
          </a:r>
          <a:endParaRPr lang="en-US" dirty="0"/>
        </a:p>
      </dgm:t>
    </dgm:pt>
    <dgm:pt modelId="{A7CBBCA1-B3C5-4DE7-AB5C-9526AD54C8E6}" type="parTrans" cxnId="{E659BBAE-D55A-4F97-A2BF-226D352D52E7}">
      <dgm:prSet/>
      <dgm:spPr/>
      <dgm:t>
        <a:bodyPr/>
        <a:lstStyle/>
        <a:p>
          <a:endParaRPr lang="en-US"/>
        </a:p>
      </dgm:t>
    </dgm:pt>
    <dgm:pt modelId="{394F83E5-A43F-448E-A3DF-93E29DB37D9E}" type="sibTrans" cxnId="{E659BBAE-D55A-4F97-A2BF-226D352D52E7}">
      <dgm:prSet/>
      <dgm:spPr/>
      <dgm:t>
        <a:bodyPr/>
        <a:lstStyle/>
        <a:p>
          <a:endParaRPr lang="en-US"/>
        </a:p>
      </dgm:t>
    </dgm:pt>
    <dgm:pt modelId="{A1244AEE-7C4F-46AE-9D1C-2DD44CC8C874}">
      <dgm:prSet phldrT="[Text]"/>
      <dgm:spPr>
        <a:xfrm>
          <a:off x="1461606" y="3724461"/>
          <a:ext cx="1618505" cy="1052028"/>
        </a:xfrm>
      </dgm:spPr>
      <dgm:t>
        <a:bodyPr/>
        <a:lstStyle/>
        <a:p>
          <a:r>
            <a:rPr lang="en-US" dirty="0" smtClean="0"/>
            <a:t>Low rolling resistance tires</a:t>
          </a:r>
          <a:endParaRPr lang="en-US" dirty="0"/>
        </a:p>
      </dgm:t>
    </dgm:pt>
    <dgm:pt modelId="{329BCF0D-AE86-42A4-B15D-F78BED3AF5B6}" type="parTrans" cxnId="{16C07ED0-FEC8-4DF1-AF3E-8B7FDF5557F6}">
      <dgm:prSet/>
      <dgm:spPr/>
      <dgm:t>
        <a:bodyPr/>
        <a:lstStyle/>
        <a:p>
          <a:endParaRPr lang="en-US"/>
        </a:p>
      </dgm:t>
    </dgm:pt>
    <dgm:pt modelId="{22A8706F-7D70-4AC7-BD23-0E1A89ADCE6A}" type="sibTrans" cxnId="{16C07ED0-FEC8-4DF1-AF3E-8B7FDF5557F6}">
      <dgm:prSet/>
      <dgm:spPr/>
      <dgm:t>
        <a:bodyPr/>
        <a:lstStyle/>
        <a:p>
          <a:endParaRPr lang="en-US"/>
        </a:p>
      </dgm:t>
    </dgm:pt>
    <dgm:pt modelId="{7FB8BF1D-54EB-423E-BA7C-0246169CF6C4}">
      <dgm:prSet phldrT="[Text]"/>
      <dgm:spPr>
        <a:xfrm>
          <a:off x="1461606" y="1243309"/>
          <a:ext cx="1618505" cy="1052028"/>
        </a:xfrm>
      </dgm:spPr>
      <dgm:t>
        <a:bodyPr/>
        <a:lstStyle/>
        <a:p>
          <a:r>
            <a:rPr lang="en-US" dirty="0" smtClean="0"/>
            <a:t>Vehicle Technology Plus Marketing Scenario</a:t>
          </a:r>
          <a:endParaRPr lang="en-US" dirty="0"/>
        </a:p>
      </dgm:t>
    </dgm:pt>
    <dgm:pt modelId="{603A683F-AFDE-4F31-8A13-993E4ACEDE16}" type="parTrans" cxnId="{BEB1BDFC-354B-42C0-857E-D7D0E8C4E1D5}">
      <dgm:prSet/>
      <dgm:spPr/>
      <dgm:t>
        <a:bodyPr/>
        <a:lstStyle/>
        <a:p>
          <a:endParaRPr lang="en-US"/>
        </a:p>
      </dgm:t>
    </dgm:pt>
    <dgm:pt modelId="{F421C7DE-7C7D-43A7-8ADB-9B3F9745FA9E}" type="sibTrans" cxnId="{BEB1BDFC-354B-42C0-857E-D7D0E8C4E1D5}">
      <dgm:prSet/>
      <dgm:spPr/>
      <dgm:t>
        <a:bodyPr/>
        <a:lstStyle/>
        <a:p>
          <a:endParaRPr lang="en-US"/>
        </a:p>
      </dgm:t>
    </dgm:pt>
    <dgm:pt modelId="{4E9FF29E-A934-4290-BDFB-E86D5F0D81DD}">
      <dgm:prSet/>
      <dgm:spPr/>
      <dgm:t>
        <a:bodyPr/>
        <a:lstStyle/>
        <a:p>
          <a:r>
            <a:rPr lang="en-US" dirty="0" smtClean="0"/>
            <a:t>TDM</a:t>
          </a:r>
          <a:endParaRPr lang="en-US" dirty="0"/>
        </a:p>
      </dgm:t>
    </dgm:pt>
    <dgm:pt modelId="{926B3D0C-046B-4D04-B9B6-D9B162D25461}" type="parTrans" cxnId="{33ADF6A0-91EF-47E2-92C4-8A2E47630AE4}">
      <dgm:prSet/>
      <dgm:spPr/>
      <dgm:t>
        <a:bodyPr/>
        <a:lstStyle/>
        <a:p>
          <a:endParaRPr lang="en-US"/>
        </a:p>
      </dgm:t>
    </dgm:pt>
    <dgm:pt modelId="{C40618E6-8A50-43E4-8D6C-A71B0AE84819}" type="sibTrans" cxnId="{33ADF6A0-91EF-47E2-92C4-8A2E47630AE4}">
      <dgm:prSet/>
      <dgm:spPr/>
      <dgm:t>
        <a:bodyPr/>
        <a:lstStyle/>
        <a:p>
          <a:endParaRPr lang="en-US"/>
        </a:p>
      </dgm:t>
    </dgm:pt>
    <dgm:pt modelId="{A714D79D-35DF-4E91-B047-8591FF2E3787}">
      <dgm:prSet phldrT="[Text]"/>
      <dgm:spPr>
        <a:xfrm>
          <a:off x="1461606" y="1243309"/>
          <a:ext cx="1618505" cy="1052028"/>
        </a:xfrm>
      </dgm:spPr>
      <dgm:t>
        <a:bodyPr/>
        <a:lstStyle/>
        <a:p>
          <a:r>
            <a:rPr lang="en-US" dirty="0" smtClean="0"/>
            <a:t>Hypo. CAFE 2026+</a:t>
          </a:r>
          <a:endParaRPr lang="en-US" dirty="0"/>
        </a:p>
      </dgm:t>
    </dgm:pt>
    <dgm:pt modelId="{7D41CC0E-A98A-47F5-BDBC-6A77EDE530AE}" type="parTrans" cxnId="{B1047631-44D4-4A66-967C-2501D10AE867}">
      <dgm:prSet/>
      <dgm:spPr/>
      <dgm:t>
        <a:bodyPr/>
        <a:lstStyle/>
        <a:p>
          <a:endParaRPr lang="en-US"/>
        </a:p>
      </dgm:t>
    </dgm:pt>
    <dgm:pt modelId="{077193E1-76C5-485E-88E7-559BC4CC5CD0}" type="sibTrans" cxnId="{B1047631-44D4-4A66-967C-2501D10AE867}">
      <dgm:prSet/>
      <dgm:spPr/>
      <dgm:t>
        <a:bodyPr/>
        <a:lstStyle/>
        <a:p>
          <a:endParaRPr lang="en-US"/>
        </a:p>
      </dgm:t>
    </dgm:pt>
    <dgm:pt modelId="{2974A3B5-D2B5-4F5C-AF7F-62631C441089}">
      <dgm:prSet phldrT="[Text]"/>
      <dgm:spPr>
        <a:xfrm>
          <a:off x="1461606" y="1243309"/>
          <a:ext cx="1618505" cy="1052028"/>
        </a:xfrm>
      </dgm:spPr>
      <dgm:t>
        <a:bodyPr/>
        <a:lstStyle/>
        <a:p>
          <a:r>
            <a:rPr lang="en-US" dirty="0" smtClean="0"/>
            <a:t>Low rolling resistance tires</a:t>
          </a:r>
          <a:endParaRPr lang="en-US" dirty="0"/>
        </a:p>
      </dgm:t>
    </dgm:pt>
    <dgm:pt modelId="{4593C686-7F5C-4966-BA0D-8869D7A34BDD}" type="parTrans" cxnId="{33C580CB-3026-4A09-A1AC-8BB68B532471}">
      <dgm:prSet/>
      <dgm:spPr/>
      <dgm:t>
        <a:bodyPr/>
        <a:lstStyle/>
        <a:p>
          <a:endParaRPr lang="en-US"/>
        </a:p>
      </dgm:t>
    </dgm:pt>
    <dgm:pt modelId="{4A1F37AD-7B3E-4E05-AEEF-0E117D59C02D}" type="sibTrans" cxnId="{33C580CB-3026-4A09-A1AC-8BB68B532471}">
      <dgm:prSet/>
      <dgm:spPr/>
      <dgm:t>
        <a:bodyPr/>
        <a:lstStyle/>
        <a:p>
          <a:endParaRPr lang="en-US"/>
        </a:p>
      </dgm:t>
    </dgm:pt>
    <dgm:pt modelId="{C22E36B6-4347-46E3-8A8D-4295955278E4}">
      <dgm:prSet phldrT="[Text]"/>
      <dgm:spPr>
        <a:xfrm>
          <a:off x="1461606" y="1243309"/>
          <a:ext cx="1618505" cy="1052028"/>
        </a:xfrm>
      </dgm:spPr>
      <dgm:t>
        <a:bodyPr/>
        <a:lstStyle/>
        <a:p>
          <a:r>
            <a:rPr lang="en-US" dirty="0" smtClean="0"/>
            <a:t>Eco-driving</a:t>
          </a:r>
          <a:endParaRPr lang="en-US" dirty="0"/>
        </a:p>
      </dgm:t>
    </dgm:pt>
    <dgm:pt modelId="{DC7D5E5F-3331-439E-9BBE-63DA2717A0A7}" type="parTrans" cxnId="{46F3D81C-FBC5-4EB1-89B5-29A1FF1FDF5D}">
      <dgm:prSet/>
      <dgm:spPr/>
      <dgm:t>
        <a:bodyPr/>
        <a:lstStyle/>
        <a:p>
          <a:endParaRPr lang="en-US"/>
        </a:p>
      </dgm:t>
    </dgm:pt>
    <dgm:pt modelId="{E4F2AEA5-E03A-46A6-A656-528DAEE463D9}" type="sibTrans" cxnId="{46F3D81C-FBC5-4EB1-89B5-29A1FF1FDF5D}">
      <dgm:prSet/>
      <dgm:spPr/>
      <dgm:t>
        <a:bodyPr/>
        <a:lstStyle/>
        <a:p>
          <a:endParaRPr lang="en-US"/>
        </a:p>
      </dgm:t>
    </dgm:pt>
    <dgm:pt modelId="{7E024CD9-FBA4-4BF0-8130-E474C24F7808}">
      <dgm:prSet phldrT="[Text]"/>
      <dgm:spPr>
        <a:xfrm>
          <a:off x="1461606" y="1243309"/>
          <a:ext cx="1618505" cy="1052028"/>
        </a:xfrm>
      </dgm:spPr>
      <dgm:t>
        <a:bodyPr/>
        <a:lstStyle/>
        <a:p>
          <a:r>
            <a:rPr lang="en-US" dirty="0" smtClean="0"/>
            <a:t>Vehicle Use Optimization </a:t>
          </a:r>
          <a:endParaRPr lang="en-US" dirty="0"/>
        </a:p>
      </dgm:t>
    </dgm:pt>
    <dgm:pt modelId="{3E95C328-8B09-4641-9F46-304B3C4A9542}" type="parTrans" cxnId="{EB93B71A-8FE7-43E6-A632-EFAEEF939CC3}">
      <dgm:prSet/>
      <dgm:spPr/>
      <dgm:t>
        <a:bodyPr/>
        <a:lstStyle/>
        <a:p>
          <a:endParaRPr lang="en-US"/>
        </a:p>
      </dgm:t>
    </dgm:pt>
    <dgm:pt modelId="{CEABDC46-FE5D-42BC-B71A-0913C62A6A85}" type="sibTrans" cxnId="{EB93B71A-8FE7-43E6-A632-EFAEEF939CC3}">
      <dgm:prSet/>
      <dgm:spPr/>
      <dgm:t>
        <a:bodyPr/>
        <a:lstStyle/>
        <a:p>
          <a:endParaRPr lang="en-US"/>
        </a:p>
      </dgm:t>
    </dgm:pt>
    <dgm:pt modelId="{4E5F953C-A6B6-4109-9665-1DE63BB2752B}">
      <dgm:prSet/>
      <dgm:spPr/>
      <dgm:t>
        <a:bodyPr/>
        <a:lstStyle/>
        <a:p>
          <a:r>
            <a:rPr lang="en-US" smtClean="0"/>
            <a:t>Idle </a:t>
          </a:r>
          <a:r>
            <a:rPr lang="en-US" dirty="0" smtClean="0"/>
            <a:t>Reduction</a:t>
          </a:r>
          <a:endParaRPr lang="en-US" dirty="0"/>
        </a:p>
      </dgm:t>
    </dgm:pt>
    <dgm:pt modelId="{3B9B1A9F-387D-42FF-84F2-A5428F461D1D}" type="parTrans" cxnId="{1F81A16B-8A22-4FB7-A421-39DE5E29BF81}">
      <dgm:prSet/>
      <dgm:spPr/>
      <dgm:t>
        <a:bodyPr/>
        <a:lstStyle/>
        <a:p>
          <a:endParaRPr lang="en-US"/>
        </a:p>
      </dgm:t>
    </dgm:pt>
    <dgm:pt modelId="{924A92E1-E0F6-4C2F-8CA5-8D4F85707E41}" type="sibTrans" cxnId="{1F81A16B-8A22-4FB7-A421-39DE5E29BF81}">
      <dgm:prSet/>
      <dgm:spPr/>
      <dgm:t>
        <a:bodyPr/>
        <a:lstStyle/>
        <a:p>
          <a:endParaRPr lang="en-US"/>
        </a:p>
      </dgm:t>
    </dgm:pt>
    <dgm:pt modelId="{E22D3765-B011-406F-B337-7A14602C4CAB}" type="pres">
      <dgm:prSet presAssocID="{E002AE71-6EE7-4491-BFF4-8767F6B2EA93}" presName="Name0" presStyleCnt="0">
        <dgm:presLayoutVars>
          <dgm:dir/>
          <dgm:animLvl val="lvl"/>
          <dgm:resizeHandles val="exact"/>
        </dgm:presLayoutVars>
      </dgm:prSet>
      <dgm:spPr/>
      <dgm:t>
        <a:bodyPr/>
        <a:lstStyle/>
        <a:p>
          <a:endParaRPr lang="en-US"/>
        </a:p>
      </dgm:t>
    </dgm:pt>
    <dgm:pt modelId="{D0073375-CF56-4172-83C6-ECBF9F0B9ED3}" type="pres">
      <dgm:prSet presAssocID="{784A8C57-6B0D-438A-A980-8B667BE7BE2E}" presName="linNode" presStyleCnt="0"/>
      <dgm:spPr/>
    </dgm:pt>
    <dgm:pt modelId="{2EE12057-866D-4627-9A60-B513569D9100}" type="pres">
      <dgm:prSet presAssocID="{784A8C57-6B0D-438A-A980-8B667BE7BE2E}" presName="parTx" presStyleLbl="revTx" presStyleIdx="0" presStyleCnt="7">
        <dgm:presLayoutVars>
          <dgm:chMax val="1"/>
          <dgm:bulletEnabled val="1"/>
        </dgm:presLayoutVars>
      </dgm:prSet>
      <dgm:spPr/>
      <dgm:t>
        <a:bodyPr/>
        <a:lstStyle/>
        <a:p>
          <a:endParaRPr lang="en-US"/>
        </a:p>
      </dgm:t>
    </dgm:pt>
    <dgm:pt modelId="{0D2D0037-E885-4DCE-82C5-9130941CBFDE}" type="pres">
      <dgm:prSet presAssocID="{784A8C57-6B0D-438A-A980-8B667BE7BE2E}" presName="bracket" presStyleLbl="parChTrans1D1" presStyleIdx="0" presStyleCnt="7"/>
      <dgm:spPr/>
    </dgm:pt>
    <dgm:pt modelId="{7050B73E-F636-4529-BF8D-A7028384E5E6}" type="pres">
      <dgm:prSet presAssocID="{784A8C57-6B0D-438A-A980-8B667BE7BE2E}" presName="spH" presStyleCnt="0"/>
      <dgm:spPr/>
    </dgm:pt>
    <dgm:pt modelId="{24E62F97-C713-4C55-881B-17E851B99C58}" type="pres">
      <dgm:prSet presAssocID="{784A8C57-6B0D-438A-A980-8B667BE7BE2E}" presName="desTx" presStyleLbl="node1" presStyleIdx="0" presStyleCnt="7">
        <dgm:presLayoutVars>
          <dgm:bulletEnabled val="1"/>
        </dgm:presLayoutVars>
      </dgm:prSet>
      <dgm:spPr/>
      <dgm:t>
        <a:bodyPr/>
        <a:lstStyle/>
        <a:p>
          <a:endParaRPr lang="en-US"/>
        </a:p>
      </dgm:t>
    </dgm:pt>
    <dgm:pt modelId="{84BDA20B-CFB3-4FC8-A922-4DCD49B8F024}" type="pres">
      <dgm:prSet presAssocID="{337D9F72-891C-415A-A100-DA9C7475BD8B}" presName="spV" presStyleCnt="0"/>
      <dgm:spPr/>
    </dgm:pt>
    <dgm:pt modelId="{7A21605B-60A9-406F-9D8A-ED42C47A971B}" type="pres">
      <dgm:prSet presAssocID="{115E0ED4-FBBA-4DB8-8B18-D55724EC9C96}" presName="linNode" presStyleCnt="0"/>
      <dgm:spPr/>
    </dgm:pt>
    <dgm:pt modelId="{5FA2B571-39DC-449D-B253-45CC6D79CE94}" type="pres">
      <dgm:prSet presAssocID="{115E0ED4-FBBA-4DB8-8B18-D55724EC9C96}" presName="parTx" presStyleLbl="revTx" presStyleIdx="1" presStyleCnt="7">
        <dgm:presLayoutVars>
          <dgm:chMax val="1"/>
          <dgm:bulletEnabled val="1"/>
        </dgm:presLayoutVars>
      </dgm:prSet>
      <dgm:spPr/>
      <dgm:t>
        <a:bodyPr/>
        <a:lstStyle/>
        <a:p>
          <a:endParaRPr lang="en-US"/>
        </a:p>
      </dgm:t>
    </dgm:pt>
    <dgm:pt modelId="{72D27C36-88D0-494D-99FC-906A2760D019}" type="pres">
      <dgm:prSet presAssocID="{115E0ED4-FBBA-4DB8-8B18-D55724EC9C96}" presName="bracket" presStyleLbl="parChTrans1D1" presStyleIdx="1" presStyleCnt="7"/>
      <dgm:spPr/>
    </dgm:pt>
    <dgm:pt modelId="{4AED4B34-1114-4895-9C23-852E45656742}" type="pres">
      <dgm:prSet presAssocID="{115E0ED4-FBBA-4DB8-8B18-D55724EC9C96}" presName="spH" presStyleCnt="0"/>
      <dgm:spPr/>
    </dgm:pt>
    <dgm:pt modelId="{B0620A84-2C37-4ADC-87AB-494A00A2923F}" type="pres">
      <dgm:prSet presAssocID="{115E0ED4-FBBA-4DB8-8B18-D55724EC9C96}" presName="desTx" presStyleLbl="node1" presStyleIdx="1" presStyleCnt="7">
        <dgm:presLayoutVars>
          <dgm:bulletEnabled val="1"/>
        </dgm:presLayoutVars>
      </dgm:prSet>
      <dgm:spPr/>
      <dgm:t>
        <a:bodyPr/>
        <a:lstStyle/>
        <a:p>
          <a:endParaRPr lang="en-US"/>
        </a:p>
      </dgm:t>
    </dgm:pt>
    <dgm:pt modelId="{BFD238D8-9A29-4A39-B977-7DF4A130136D}" type="pres">
      <dgm:prSet presAssocID="{8BCB7392-1BD2-4FB4-B336-E7F5554A850C}" presName="spV" presStyleCnt="0"/>
      <dgm:spPr/>
    </dgm:pt>
    <dgm:pt modelId="{9CAEA426-4903-4C8E-9B4C-B1B16F042DDC}" type="pres">
      <dgm:prSet presAssocID="{939488CC-8DED-4945-B2A6-520E8CBA8106}" presName="linNode" presStyleCnt="0"/>
      <dgm:spPr/>
    </dgm:pt>
    <dgm:pt modelId="{5F576A1C-F687-4C65-90A8-7CDAAE025E8D}" type="pres">
      <dgm:prSet presAssocID="{939488CC-8DED-4945-B2A6-520E8CBA8106}" presName="parTx" presStyleLbl="revTx" presStyleIdx="2" presStyleCnt="7">
        <dgm:presLayoutVars>
          <dgm:chMax val="1"/>
          <dgm:bulletEnabled val="1"/>
        </dgm:presLayoutVars>
      </dgm:prSet>
      <dgm:spPr/>
      <dgm:t>
        <a:bodyPr/>
        <a:lstStyle/>
        <a:p>
          <a:endParaRPr lang="en-US"/>
        </a:p>
      </dgm:t>
    </dgm:pt>
    <dgm:pt modelId="{AD6C255F-120E-480A-BC46-82474263747D}" type="pres">
      <dgm:prSet presAssocID="{939488CC-8DED-4945-B2A6-520E8CBA8106}" presName="bracket" presStyleLbl="parChTrans1D1" presStyleIdx="2" presStyleCnt="7"/>
      <dgm:spPr/>
    </dgm:pt>
    <dgm:pt modelId="{43B3D357-2752-480F-82C4-5577B1E922D7}" type="pres">
      <dgm:prSet presAssocID="{939488CC-8DED-4945-B2A6-520E8CBA8106}" presName="spH" presStyleCnt="0"/>
      <dgm:spPr/>
    </dgm:pt>
    <dgm:pt modelId="{9AAC3C54-19AC-4397-91B8-518D28787283}" type="pres">
      <dgm:prSet presAssocID="{939488CC-8DED-4945-B2A6-520E8CBA8106}" presName="desTx" presStyleLbl="node1" presStyleIdx="2" presStyleCnt="7">
        <dgm:presLayoutVars>
          <dgm:bulletEnabled val="1"/>
        </dgm:presLayoutVars>
      </dgm:prSet>
      <dgm:spPr/>
      <dgm:t>
        <a:bodyPr/>
        <a:lstStyle/>
        <a:p>
          <a:endParaRPr lang="en-US"/>
        </a:p>
      </dgm:t>
    </dgm:pt>
    <dgm:pt modelId="{88EFEA30-C608-4487-B9AD-D274DAB98BA4}" type="pres">
      <dgm:prSet presAssocID="{EF75133B-6BFD-4F9D-9FB0-9D8DA20AFE48}" presName="spV" presStyleCnt="0"/>
      <dgm:spPr/>
    </dgm:pt>
    <dgm:pt modelId="{0E851EA5-76D2-48F3-8E6C-F3F1D9207EC3}" type="pres">
      <dgm:prSet presAssocID="{F91B0B5E-D89C-41DF-9D4D-FC3458CE1DAE}" presName="linNode" presStyleCnt="0"/>
      <dgm:spPr/>
    </dgm:pt>
    <dgm:pt modelId="{966AF936-DFDF-47BE-A3EE-EA14A1EA93C2}" type="pres">
      <dgm:prSet presAssocID="{F91B0B5E-D89C-41DF-9D4D-FC3458CE1DAE}" presName="parTx" presStyleLbl="revTx" presStyleIdx="3" presStyleCnt="7">
        <dgm:presLayoutVars>
          <dgm:chMax val="1"/>
          <dgm:bulletEnabled val="1"/>
        </dgm:presLayoutVars>
      </dgm:prSet>
      <dgm:spPr/>
      <dgm:t>
        <a:bodyPr/>
        <a:lstStyle/>
        <a:p>
          <a:endParaRPr lang="en-US"/>
        </a:p>
      </dgm:t>
    </dgm:pt>
    <dgm:pt modelId="{271CBBB0-14B8-4BDF-B10C-1741FD13D741}" type="pres">
      <dgm:prSet presAssocID="{F91B0B5E-D89C-41DF-9D4D-FC3458CE1DAE}" presName="bracket" presStyleLbl="parChTrans1D1" presStyleIdx="3" presStyleCnt="7"/>
      <dgm:spPr/>
    </dgm:pt>
    <dgm:pt modelId="{34EC811E-4287-4A46-A3F0-9A68B92D02DC}" type="pres">
      <dgm:prSet presAssocID="{F91B0B5E-D89C-41DF-9D4D-FC3458CE1DAE}" presName="spH" presStyleCnt="0"/>
      <dgm:spPr/>
    </dgm:pt>
    <dgm:pt modelId="{F021E227-25EF-45D0-B39E-D3DF90511273}" type="pres">
      <dgm:prSet presAssocID="{F91B0B5E-D89C-41DF-9D4D-FC3458CE1DAE}" presName="desTx" presStyleLbl="node1" presStyleIdx="3" presStyleCnt="7">
        <dgm:presLayoutVars>
          <dgm:bulletEnabled val="1"/>
        </dgm:presLayoutVars>
      </dgm:prSet>
      <dgm:spPr/>
      <dgm:t>
        <a:bodyPr/>
        <a:lstStyle/>
        <a:p>
          <a:endParaRPr lang="en-US"/>
        </a:p>
      </dgm:t>
    </dgm:pt>
    <dgm:pt modelId="{8E881570-1409-4CEA-873F-8FD2E19CC19E}" type="pres">
      <dgm:prSet presAssocID="{8FEA88B3-D914-4F33-B76A-583C7F7557E3}" presName="spV" presStyleCnt="0"/>
      <dgm:spPr/>
    </dgm:pt>
    <dgm:pt modelId="{D7FCD7FA-5B09-4751-902B-EC857BF1E4F0}" type="pres">
      <dgm:prSet presAssocID="{34F4A750-85B3-4752-91EC-9CC87C91DF88}" presName="linNode" presStyleCnt="0"/>
      <dgm:spPr/>
    </dgm:pt>
    <dgm:pt modelId="{2FA5F915-07E2-4BD8-990A-3A1BDC176D13}" type="pres">
      <dgm:prSet presAssocID="{34F4A750-85B3-4752-91EC-9CC87C91DF88}" presName="parTx" presStyleLbl="revTx" presStyleIdx="4" presStyleCnt="7">
        <dgm:presLayoutVars>
          <dgm:chMax val="1"/>
          <dgm:bulletEnabled val="1"/>
        </dgm:presLayoutVars>
      </dgm:prSet>
      <dgm:spPr/>
      <dgm:t>
        <a:bodyPr/>
        <a:lstStyle/>
        <a:p>
          <a:endParaRPr lang="en-US"/>
        </a:p>
      </dgm:t>
    </dgm:pt>
    <dgm:pt modelId="{961E2CB9-44FA-4A5B-8AC5-DCAD54C77731}" type="pres">
      <dgm:prSet presAssocID="{34F4A750-85B3-4752-91EC-9CC87C91DF88}" presName="bracket" presStyleLbl="parChTrans1D1" presStyleIdx="4" presStyleCnt="7"/>
      <dgm:spPr/>
    </dgm:pt>
    <dgm:pt modelId="{6AA33320-AE41-4C1F-8FB5-C4D04D269747}" type="pres">
      <dgm:prSet presAssocID="{34F4A750-85B3-4752-91EC-9CC87C91DF88}" presName="spH" presStyleCnt="0"/>
      <dgm:spPr/>
    </dgm:pt>
    <dgm:pt modelId="{6D56BD04-FA14-4887-8B4C-5629F722B63F}" type="pres">
      <dgm:prSet presAssocID="{34F4A750-85B3-4752-91EC-9CC87C91DF88}" presName="desTx" presStyleLbl="node1" presStyleIdx="4" presStyleCnt="7">
        <dgm:presLayoutVars>
          <dgm:bulletEnabled val="1"/>
        </dgm:presLayoutVars>
      </dgm:prSet>
      <dgm:spPr/>
      <dgm:t>
        <a:bodyPr/>
        <a:lstStyle/>
        <a:p>
          <a:endParaRPr lang="en-US"/>
        </a:p>
      </dgm:t>
    </dgm:pt>
    <dgm:pt modelId="{2254E6C1-3917-4C31-9FE1-1480217AC6CB}" type="pres">
      <dgm:prSet presAssocID="{BD8D35B6-5CB8-42E1-9CD5-BA43F1431732}" presName="spV" presStyleCnt="0"/>
      <dgm:spPr/>
    </dgm:pt>
    <dgm:pt modelId="{302485DB-C65D-4822-83AE-D43C93FD2657}" type="pres">
      <dgm:prSet presAssocID="{2B7E2F9A-EC37-427A-BC2C-F258F13C480A}" presName="linNode" presStyleCnt="0"/>
      <dgm:spPr/>
    </dgm:pt>
    <dgm:pt modelId="{8EFDD5BE-27A8-4CEC-AAA0-465CF22E717F}" type="pres">
      <dgm:prSet presAssocID="{2B7E2F9A-EC37-427A-BC2C-F258F13C480A}" presName="parTx" presStyleLbl="revTx" presStyleIdx="5" presStyleCnt="7">
        <dgm:presLayoutVars>
          <dgm:chMax val="1"/>
          <dgm:bulletEnabled val="1"/>
        </dgm:presLayoutVars>
      </dgm:prSet>
      <dgm:spPr/>
      <dgm:t>
        <a:bodyPr/>
        <a:lstStyle/>
        <a:p>
          <a:endParaRPr lang="en-US"/>
        </a:p>
      </dgm:t>
    </dgm:pt>
    <dgm:pt modelId="{9321113E-F5CE-4381-AA33-386EFB64B9FB}" type="pres">
      <dgm:prSet presAssocID="{2B7E2F9A-EC37-427A-BC2C-F258F13C480A}" presName="bracket" presStyleLbl="parChTrans1D1" presStyleIdx="5" presStyleCnt="7"/>
      <dgm:spPr/>
    </dgm:pt>
    <dgm:pt modelId="{252CA564-49AF-475D-A1C5-CE6566F8496E}" type="pres">
      <dgm:prSet presAssocID="{2B7E2F9A-EC37-427A-BC2C-F258F13C480A}" presName="spH" presStyleCnt="0"/>
      <dgm:spPr/>
    </dgm:pt>
    <dgm:pt modelId="{EE502CFF-1DEB-41BA-BA2C-C8F6FDDC649F}" type="pres">
      <dgm:prSet presAssocID="{2B7E2F9A-EC37-427A-BC2C-F258F13C480A}" presName="desTx" presStyleLbl="node1" presStyleIdx="5" presStyleCnt="7">
        <dgm:presLayoutVars>
          <dgm:bulletEnabled val="1"/>
        </dgm:presLayoutVars>
      </dgm:prSet>
      <dgm:spPr/>
      <dgm:t>
        <a:bodyPr/>
        <a:lstStyle/>
        <a:p>
          <a:endParaRPr lang="en-US"/>
        </a:p>
      </dgm:t>
    </dgm:pt>
    <dgm:pt modelId="{F6A396C0-A69A-4BB0-8084-AED089FDF0E9}" type="pres">
      <dgm:prSet presAssocID="{C757D347-DAE2-4ED9-B582-C87D274425C8}" presName="spV" presStyleCnt="0"/>
      <dgm:spPr/>
    </dgm:pt>
    <dgm:pt modelId="{F25C1B11-4418-4ED5-A2BF-0741F8975957}" type="pres">
      <dgm:prSet presAssocID="{7FB8BF1D-54EB-423E-BA7C-0246169CF6C4}" presName="linNode" presStyleCnt="0"/>
      <dgm:spPr/>
    </dgm:pt>
    <dgm:pt modelId="{E9AD9F56-F3E2-481C-BBD8-159E243C6714}" type="pres">
      <dgm:prSet presAssocID="{7FB8BF1D-54EB-423E-BA7C-0246169CF6C4}" presName="parTx" presStyleLbl="revTx" presStyleIdx="6" presStyleCnt="7">
        <dgm:presLayoutVars>
          <dgm:chMax val="1"/>
          <dgm:bulletEnabled val="1"/>
        </dgm:presLayoutVars>
      </dgm:prSet>
      <dgm:spPr/>
      <dgm:t>
        <a:bodyPr/>
        <a:lstStyle/>
        <a:p>
          <a:endParaRPr lang="en-US"/>
        </a:p>
      </dgm:t>
    </dgm:pt>
    <dgm:pt modelId="{E85402EC-0B24-4CD7-8CC7-120A57BAA63D}" type="pres">
      <dgm:prSet presAssocID="{7FB8BF1D-54EB-423E-BA7C-0246169CF6C4}" presName="bracket" presStyleLbl="parChTrans1D1" presStyleIdx="6" presStyleCnt="7"/>
      <dgm:spPr/>
    </dgm:pt>
    <dgm:pt modelId="{4652D691-84E2-4681-B552-6A86ECC01E9F}" type="pres">
      <dgm:prSet presAssocID="{7FB8BF1D-54EB-423E-BA7C-0246169CF6C4}" presName="spH" presStyleCnt="0"/>
      <dgm:spPr/>
    </dgm:pt>
    <dgm:pt modelId="{56DC4930-8CEF-4EA3-A451-DC6078D1401E}" type="pres">
      <dgm:prSet presAssocID="{7FB8BF1D-54EB-423E-BA7C-0246169CF6C4}" presName="desTx" presStyleLbl="node1" presStyleIdx="6" presStyleCnt="7">
        <dgm:presLayoutVars>
          <dgm:bulletEnabled val="1"/>
        </dgm:presLayoutVars>
      </dgm:prSet>
      <dgm:spPr/>
      <dgm:t>
        <a:bodyPr/>
        <a:lstStyle/>
        <a:p>
          <a:endParaRPr lang="en-US"/>
        </a:p>
      </dgm:t>
    </dgm:pt>
  </dgm:ptLst>
  <dgm:cxnLst>
    <dgm:cxn modelId="{A40BC132-5937-471C-AF18-AD4D46F36D55}" type="presOf" srcId="{2B7E2F9A-EC37-427A-BC2C-F258F13C480A}" destId="{8EFDD5BE-27A8-4CEC-AAA0-465CF22E717F}" srcOrd="0" destOrd="0" presId="urn:diagrams.loki3.com/BracketList+Icon"/>
    <dgm:cxn modelId="{E37E9424-0954-461D-9340-12D87704E0FD}" srcId="{2B7E2F9A-EC37-427A-BC2C-F258F13C480A}" destId="{1E46582A-888E-4FB1-A85B-7EE9B98A20E7}" srcOrd="2" destOrd="0" parTransId="{95998F7A-8924-43FB-A0F7-EDDED6C92F24}" sibTransId="{746FE80E-B995-4B28-82B5-99F0D4188F61}"/>
    <dgm:cxn modelId="{9F567F6A-1254-41D5-BD91-8E02EF0CC842}" type="presOf" srcId="{E80F00FC-9284-4F42-AEE4-EED6F6A5F978}" destId="{B0620A84-2C37-4ADC-87AB-494A00A2923F}" srcOrd="0" destOrd="2" presId="urn:diagrams.loki3.com/BracketList+Icon"/>
    <dgm:cxn modelId="{D0A3E8EC-9D07-49B6-81A6-C85172A71FCD}" type="presOf" srcId="{CCF51C54-0356-4B3A-B4EF-4231C4BE5025}" destId="{F021E227-25EF-45D0-B39E-D3DF90511273}" srcOrd="0" destOrd="1" presId="urn:diagrams.loki3.com/BracketList+Icon"/>
    <dgm:cxn modelId="{A8608363-8677-486B-ADF6-9802BD166644}" srcId="{F91B0B5E-D89C-41DF-9D4D-FC3458CE1DAE}" destId="{E369B360-D24B-4ABD-AB22-DBB64801F382}" srcOrd="0" destOrd="0" parTransId="{21FA546A-802C-40B9-AC7B-66701C781BD2}" sibTransId="{9BB96079-BC49-405A-932D-4335F7EE76B1}"/>
    <dgm:cxn modelId="{E0616797-CD7B-42B7-BC1E-9AF215F8D7E4}" type="presOf" srcId="{7E024CD9-FBA4-4BF0-8130-E474C24F7808}" destId="{56DC4930-8CEF-4EA3-A451-DC6078D1401E}" srcOrd="0" destOrd="3" presId="urn:diagrams.loki3.com/BracketList+Icon"/>
    <dgm:cxn modelId="{B4E49A59-C6EE-4998-9A91-EE91E217A63F}" type="presOf" srcId="{939488CC-8DED-4945-B2A6-520E8CBA8106}" destId="{5F576A1C-F687-4C65-90A8-7CDAAE025E8D}" srcOrd="0" destOrd="0" presId="urn:diagrams.loki3.com/BracketList+Icon"/>
    <dgm:cxn modelId="{33ADF6A0-91EF-47E2-92C4-8A2E47630AE4}" srcId="{7FB8BF1D-54EB-423E-BA7C-0246169CF6C4}" destId="{4E9FF29E-A934-4290-BDFB-E86D5F0D81DD}" srcOrd="4" destOrd="0" parTransId="{926B3D0C-046B-4D04-B9B6-D9B162D25461}" sibTransId="{C40618E6-8A50-43E4-8D6C-A71B0AE84819}"/>
    <dgm:cxn modelId="{53FF8FCF-7208-42D4-9BC0-291CA52F5695}" type="presOf" srcId="{045A51E4-64D4-436B-90D5-A106281D1F82}" destId="{B0620A84-2C37-4ADC-87AB-494A00A2923F}" srcOrd="0" destOrd="1" presId="urn:diagrams.loki3.com/BracketList+Icon"/>
    <dgm:cxn modelId="{DE2955A5-A779-4403-B0F7-B20854EABBB3}" srcId="{E002AE71-6EE7-4491-BFF4-8767F6B2EA93}" destId="{F91B0B5E-D89C-41DF-9D4D-FC3458CE1DAE}" srcOrd="3" destOrd="0" parTransId="{22C9CE80-D41D-4DC1-9D93-073DDC61C847}" sibTransId="{8FEA88B3-D914-4F33-B76A-583C7F7557E3}"/>
    <dgm:cxn modelId="{EB93B71A-8FE7-43E6-A632-EFAEEF939CC3}" srcId="{7FB8BF1D-54EB-423E-BA7C-0246169CF6C4}" destId="{7E024CD9-FBA4-4BF0-8130-E474C24F7808}" srcOrd="3" destOrd="0" parTransId="{3E95C328-8B09-4641-9F46-304B3C4A9542}" sibTransId="{CEABDC46-FE5D-42BC-B71A-0913C62A6A85}"/>
    <dgm:cxn modelId="{5084170D-89B3-437B-B2FB-51D042C13313}" type="presOf" srcId="{7FB8BF1D-54EB-423E-BA7C-0246169CF6C4}" destId="{E9AD9F56-F3E2-481C-BBD8-159E243C6714}" srcOrd="0" destOrd="0" presId="urn:diagrams.loki3.com/BracketList+Icon"/>
    <dgm:cxn modelId="{78830B5E-2142-4346-B86D-32CECABF988D}" type="presOf" srcId="{FEE6FF46-7F41-403D-842F-BA09168AC514}" destId="{24E62F97-C713-4C55-881B-17E851B99C58}" srcOrd="0" destOrd="3" presId="urn:diagrams.loki3.com/BracketList+Icon"/>
    <dgm:cxn modelId="{C8BF5C71-EA82-4174-8866-3B23CBD3D24C}" type="presOf" srcId="{B9D0F530-B8CC-478B-BF52-4AC14B6B79ED}" destId="{9AAC3C54-19AC-4397-91B8-518D28787283}" srcOrd="0" destOrd="1" presId="urn:diagrams.loki3.com/BracketList+Icon"/>
    <dgm:cxn modelId="{F054FE02-6DFE-4C5F-8504-C3DD3262F586}" type="presOf" srcId="{D0D7B5CE-34C8-4270-A7D5-63A95E2E8DB7}" destId="{B0620A84-2C37-4ADC-87AB-494A00A2923F}" srcOrd="0" destOrd="0" presId="urn:diagrams.loki3.com/BracketList+Icon"/>
    <dgm:cxn modelId="{5C6CF628-D32B-481D-9F39-098808F010EE}" srcId="{F91B0B5E-D89C-41DF-9D4D-FC3458CE1DAE}" destId="{CCF51C54-0356-4B3A-B4EF-4231C4BE5025}" srcOrd="1" destOrd="0" parTransId="{94843CFF-4F0F-4023-BAC3-55B273A6620F}" sibTransId="{A579C0A0-9711-4B5E-AF7E-C757E7BF4075}"/>
    <dgm:cxn modelId="{47CBE034-D0F8-45A1-A521-FCDED81C0385}" type="presOf" srcId="{228A1F10-7FB1-42B2-8956-22B697BBF11E}" destId="{EE502CFF-1DEB-41BA-BA2C-C8F6FDDC649F}" srcOrd="0" destOrd="0" presId="urn:diagrams.loki3.com/BracketList+Icon"/>
    <dgm:cxn modelId="{462DFA36-0F76-40A3-B231-836FD2E9244C}" type="presOf" srcId="{1E46582A-888E-4FB1-A85B-7EE9B98A20E7}" destId="{EE502CFF-1DEB-41BA-BA2C-C8F6FDDC649F}" srcOrd="0" destOrd="2" presId="urn:diagrams.loki3.com/BracketList+Icon"/>
    <dgm:cxn modelId="{DB8779E5-B84E-435F-B671-D31050D7F81E}" type="presOf" srcId="{2974A3B5-D2B5-4F5C-AF7F-62631C441089}" destId="{56DC4930-8CEF-4EA3-A451-DC6078D1401E}" srcOrd="0" destOrd="1" presId="urn:diagrams.loki3.com/BracketList+Icon"/>
    <dgm:cxn modelId="{C1B6C290-3448-45B9-BCB4-327D7F746FD4}" type="presOf" srcId="{11948BE6-DC02-43A1-8DF1-61C3CC2C2846}" destId="{24E62F97-C713-4C55-881B-17E851B99C58}" srcOrd="0" destOrd="2" presId="urn:diagrams.loki3.com/BracketList+Icon"/>
    <dgm:cxn modelId="{112C6878-B9D0-47E0-A9C3-D50C913C0BA7}" srcId="{2B7E2F9A-EC37-427A-BC2C-F258F13C480A}" destId="{450E6BF1-E7A8-4C6B-82FA-F0CE9DFD8432}" srcOrd="1" destOrd="0" parTransId="{403705FB-B659-4F81-801A-08B7DFAF5526}" sibTransId="{7578EE41-C878-47B6-A7E4-70B94F7A2844}"/>
    <dgm:cxn modelId="{9B08F67A-08EB-437C-898D-79B96CF7BC42}" srcId="{E002AE71-6EE7-4491-BFF4-8767F6B2EA93}" destId="{784A8C57-6B0D-438A-A980-8B667BE7BE2E}" srcOrd="0" destOrd="0" parTransId="{32FDB1A5-77F6-4237-8340-C89185F29EAC}" sibTransId="{337D9F72-891C-415A-A100-DA9C7475BD8B}"/>
    <dgm:cxn modelId="{8D417483-3803-4BAD-85AE-4D164F64F7C0}" type="presOf" srcId="{4E9FF29E-A934-4290-BDFB-E86D5F0D81DD}" destId="{56DC4930-8CEF-4EA3-A451-DC6078D1401E}" srcOrd="0" destOrd="4" presId="urn:diagrams.loki3.com/BracketList+Icon"/>
    <dgm:cxn modelId="{258EB008-488A-449E-84B2-6007D677AEFD}" srcId="{939488CC-8DED-4945-B2A6-520E8CBA8106}" destId="{B891E8ED-3103-4AF9-94A9-E40BBBD40161}" srcOrd="2" destOrd="0" parTransId="{62B4568B-720B-44FC-A750-34BDE04BC017}" sibTransId="{80165206-0C0B-42CE-9D10-5C4E1C167082}"/>
    <dgm:cxn modelId="{FA2700B2-D524-4284-A5AF-67F2D3B46FD5}" srcId="{939488CC-8DED-4945-B2A6-520E8CBA8106}" destId="{B9D0F530-B8CC-478B-BF52-4AC14B6B79ED}" srcOrd="1" destOrd="0" parTransId="{855FDA25-CD22-4B91-A270-B6C428848A38}" sibTransId="{E0C227B2-1E06-41D3-BB60-D20108108BBE}"/>
    <dgm:cxn modelId="{DF7D70DB-151C-420B-8F35-DC2A3DD103D7}" srcId="{E002AE71-6EE7-4491-BFF4-8767F6B2EA93}" destId="{2B7E2F9A-EC37-427A-BC2C-F258F13C480A}" srcOrd="5" destOrd="0" parTransId="{CC2758FF-8F5A-4C29-8BE7-239636AFC5A8}" sibTransId="{C757D347-DAE2-4ED9-B582-C87D274425C8}"/>
    <dgm:cxn modelId="{1AC0AB90-91B0-450F-9DCD-776C3CA47CF3}" srcId="{E002AE71-6EE7-4491-BFF4-8767F6B2EA93}" destId="{115E0ED4-FBBA-4DB8-8B18-D55724EC9C96}" srcOrd="1" destOrd="0" parTransId="{CFDCFDDC-0745-47FB-A79F-68B627862AAC}" sibTransId="{8BCB7392-1BD2-4FB4-B336-E7F5554A850C}"/>
    <dgm:cxn modelId="{800A9537-55C7-4427-AA9E-8CD9329CAA22}" srcId="{784A8C57-6B0D-438A-A980-8B667BE7BE2E}" destId="{06FC3572-CC6B-44EF-8A9E-EE342DDA5E86}" srcOrd="0" destOrd="0" parTransId="{E409F03C-2FE6-4F6E-8828-80568BAAE2B8}" sibTransId="{60E90536-ADB3-4D44-BE08-2D2C63093310}"/>
    <dgm:cxn modelId="{F43D0D97-DF8C-4EBE-A7FF-CFF65408E774}" type="presOf" srcId="{C22E36B6-4347-46E3-8A8D-4295955278E4}" destId="{56DC4930-8CEF-4EA3-A451-DC6078D1401E}" srcOrd="0" destOrd="2" presId="urn:diagrams.loki3.com/BracketList+Icon"/>
    <dgm:cxn modelId="{B1047631-44D4-4A66-967C-2501D10AE867}" srcId="{7FB8BF1D-54EB-423E-BA7C-0246169CF6C4}" destId="{A714D79D-35DF-4E91-B047-8591FF2E3787}" srcOrd="0" destOrd="0" parTransId="{7D41CC0E-A98A-47F5-BDBC-6A77EDE530AE}" sibTransId="{077193E1-76C5-485E-88E7-559BC4CC5CD0}"/>
    <dgm:cxn modelId="{F0AC22C9-FCDA-4AEF-B3C8-EBBF6353AF5B}" type="presOf" srcId="{512EDC39-34E2-4E29-BD6F-6EF603B7E87E}" destId="{B0620A84-2C37-4ADC-87AB-494A00A2923F}" srcOrd="0" destOrd="3" presId="urn:diagrams.loki3.com/BracketList+Icon"/>
    <dgm:cxn modelId="{C3D264D8-E5FA-4555-A289-FD1363357518}" type="presOf" srcId="{3D15583A-22BE-422D-B249-5FEF3395F9F7}" destId="{24E62F97-C713-4C55-881B-17E851B99C58}" srcOrd="0" destOrd="1" presId="urn:diagrams.loki3.com/BracketList+Icon"/>
    <dgm:cxn modelId="{AC035E2F-F2A2-4AA5-B7DE-4746830FE478}" srcId="{115E0ED4-FBBA-4DB8-8B18-D55724EC9C96}" destId="{045A51E4-64D4-436B-90D5-A106281D1F82}" srcOrd="1" destOrd="0" parTransId="{84FD76C0-5D57-459A-9931-822A95C9FCD0}" sibTransId="{5D911F2B-E3FA-404D-A113-8E71CA4A1D18}"/>
    <dgm:cxn modelId="{23AF4BB1-BF37-4EF5-86CE-A4A4E2508B97}" srcId="{115E0ED4-FBBA-4DB8-8B18-D55724EC9C96}" destId="{D0D7B5CE-34C8-4270-A7D5-63A95E2E8DB7}" srcOrd="0" destOrd="0" parTransId="{A51DF695-82B7-4E2A-BFE0-FD6CE16B054A}" sibTransId="{0F3E596F-D935-4529-AEC8-8AA2D0D17C15}"/>
    <dgm:cxn modelId="{258D8903-1EAF-4187-A840-5F4869A997B0}" type="presOf" srcId="{34F4A750-85B3-4752-91EC-9CC87C91DF88}" destId="{2FA5F915-07E2-4BD8-990A-3A1BDC176D13}" srcOrd="0" destOrd="0" presId="urn:diagrams.loki3.com/BracketList+Icon"/>
    <dgm:cxn modelId="{1FA2757E-4CFF-40BA-8E92-03F5C766894D}" type="presOf" srcId="{A1244AEE-7C4F-46AE-9D1C-2DD44CC8C874}" destId="{6D56BD04-FA14-4887-8B4C-5629F722B63F}" srcOrd="0" destOrd="1" presId="urn:diagrams.loki3.com/BracketList+Icon"/>
    <dgm:cxn modelId="{9C15AD8F-B689-4679-9BA6-4BD79DA99BA3}" type="presOf" srcId="{A714D79D-35DF-4E91-B047-8591FF2E3787}" destId="{56DC4930-8CEF-4EA3-A451-DC6078D1401E}" srcOrd="0" destOrd="0" presId="urn:diagrams.loki3.com/BracketList+Icon"/>
    <dgm:cxn modelId="{B5819C1C-C304-4D2F-BDEC-58598B3EB067}" srcId="{2B7E2F9A-EC37-427A-BC2C-F258F13C480A}" destId="{228A1F10-7FB1-42B2-8956-22B697BBF11E}" srcOrd="0" destOrd="0" parTransId="{227467A7-9A78-494A-9032-B955A80A275A}" sibTransId="{4D726A91-B11A-4001-B8D7-9FC59A1DA4CC}"/>
    <dgm:cxn modelId="{1F81A16B-8A22-4FB7-A421-39DE5E29BF81}" srcId="{7FB8BF1D-54EB-423E-BA7C-0246169CF6C4}" destId="{4E5F953C-A6B6-4109-9665-1DE63BB2752B}" srcOrd="5" destOrd="0" parTransId="{3B9B1A9F-387D-42FF-84F2-A5428F461D1D}" sibTransId="{924A92E1-E0F6-4C2F-8CA5-8D4F85707E41}"/>
    <dgm:cxn modelId="{4295A739-CBA9-4DC4-8BE9-E6047B7294F5}" srcId="{784A8C57-6B0D-438A-A980-8B667BE7BE2E}" destId="{FEE6FF46-7F41-403D-842F-BA09168AC514}" srcOrd="3" destOrd="0" parTransId="{DACBA1FE-26A6-42FF-B950-4ACEBA9A425D}" sibTransId="{2673B7E9-06AF-4329-8D9C-606FF3D969C0}"/>
    <dgm:cxn modelId="{42AB6C02-8974-43EB-9357-7016992F1C1B}" srcId="{E002AE71-6EE7-4491-BFF4-8767F6B2EA93}" destId="{34F4A750-85B3-4752-91EC-9CC87C91DF88}" srcOrd="4" destOrd="0" parTransId="{A3F62BB0-6F3C-46F3-8079-2F6A581C1855}" sibTransId="{BD8D35B6-5CB8-42E1-9CD5-BA43F1431732}"/>
    <dgm:cxn modelId="{DB6110EA-7E00-4D91-A103-28CA23BA221A}" srcId="{E002AE71-6EE7-4491-BFF4-8767F6B2EA93}" destId="{939488CC-8DED-4945-B2A6-520E8CBA8106}" srcOrd="2" destOrd="0" parTransId="{89652AEE-5DCC-4D64-A2DD-4E9E0EB23B89}" sibTransId="{EF75133B-6BFD-4F9D-9FB0-9D8DA20AFE48}"/>
    <dgm:cxn modelId="{4891565A-499D-4B94-987D-DD974EF14F51}" type="presOf" srcId="{05E29D5B-CEBF-42F7-B802-C82EEF65A074}" destId="{6D56BD04-FA14-4887-8B4C-5629F722B63F}" srcOrd="0" destOrd="0" presId="urn:diagrams.loki3.com/BracketList+Icon"/>
    <dgm:cxn modelId="{D543129E-ECFC-4FED-AE4F-DD13877801B6}" srcId="{784A8C57-6B0D-438A-A980-8B667BE7BE2E}" destId="{11948BE6-DC02-43A1-8DF1-61C3CC2C2846}" srcOrd="2" destOrd="0" parTransId="{B9472CF4-C31E-437F-9A54-42F8B6DB15D4}" sibTransId="{50712178-EA1C-4891-BD5E-C47D0B3D0D74}"/>
    <dgm:cxn modelId="{BEB1BDFC-354B-42C0-857E-D7D0E8C4E1D5}" srcId="{E002AE71-6EE7-4491-BFF4-8767F6B2EA93}" destId="{7FB8BF1D-54EB-423E-BA7C-0246169CF6C4}" srcOrd="6" destOrd="0" parTransId="{603A683F-AFDE-4F31-8A13-993E4ACEDE16}" sibTransId="{F421C7DE-7C7D-43A7-8ADB-9B3F9745FA9E}"/>
    <dgm:cxn modelId="{1301128E-343B-40AF-8B1A-035D9CA89846}" type="presOf" srcId="{B891E8ED-3103-4AF9-94A9-E40BBBD40161}" destId="{9AAC3C54-19AC-4397-91B8-518D28787283}" srcOrd="0" destOrd="2" presId="urn:diagrams.loki3.com/BracketList+Icon"/>
    <dgm:cxn modelId="{F3A8772D-75F7-412F-9811-E8C14DF3D0AB}" type="presOf" srcId="{E369B360-D24B-4ABD-AB22-DBB64801F382}" destId="{F021E227-25EF-45D0-B39E-D3DF90511273}" srcOrd="0" destOrd="0" presId="urn:diagrams.loki3.com/BracketList+Icon"/>
    <dgm:cxn modelId="{DFCF72B4-17D7-4296-9016-7EEFF82DAD78}" type="presOf" srcId="{EB8C1C93-E521-4DEF-AE6F-E1C2A71CE5CC}" destId="{9AAC3C54-19AC-4397-91B8-518D28787283}" srcOrd="0" destOrd="0" presId="urn:diagrams.loki3.com/BracketList+Icon"/>
    <dgm:cxn modelId="{C82D235F-1EE3-4882-8A84-D8CFDCFD401C}" type="presOf" srcId="{784A8C57-6B0D-438A-A980-8B667BE7BE2E}" destId="{2EE12057-866D-4627-9A60-B513569D9100}" srcOrd="0" destOrd="0" presId="urn:diagrams.loki3.com/BracketList+Icon"/>
    <dgm:cxn modelId="{16C07ED0-FEC8-4DF1-AF3E-8B7FDF5557F6}" srcId="{34F4A750-85B3-4752-91EC-9CC87C91DF88}" destId="{A1244AEE-7C4F-46AE-9D1C-2DD44CC8C874}" srcOrd="1" destOrd="0" parTransId="{329BCF0D-AE86-42A4-B15D-F78BED3AF5B6}" sibTransId="{22A8706F-7D70-4AC7-BD23-0E1A89ADCE6A}"/>
    <dgm:cxn modelId="{1A37ED8F-F306-452D-8470-FF01466AF732}" srcId="{784A8C57-6B0D-438A-A980-8B667BE7BE2E}" destId="{3D15583A-22BE-422D-B249-5FEF3395F9F7}" srcOrd="1" destOrd="0" parTransId="{98D4E6BE-FCD8-4164-B4F8-7451FE681841}" sibTransId="{CA54323F-86B3-4DDD-85AC-A74082D03E7F}"/>
    <dgm:cxn modelId="{6F59995E-9B29-467D-A258-87338939E3E0}" srcId="{34F4A750-85B3-4752-91EC-9CC87C91DF88}" destId="{05E29D5B-CEBF-42F7-B802-C82EEF65A074}" srcOrd="0" destOrd="0" parTransId="{9C8BCEE7-A63C-4DF7-9736-3643180C8533}" sibTransId="{EF20FD32-E20B-4D42-92FB-71B215E81C35}"/>
    <dgm:cxn modelId="{4D416D56-9B74-4472-B0E4-4C7F1F02D763}" type="presOf" srcId="{115E0ED4-FBBA-4DB8-8B18-D55724EC9C96}" destId="{5FA2B571-39DC-449D-B253-45CC6D79CE94}" srcOrd="0" destOrd="0" presId="urn:diagrams.loki3.com/BracketList+Icon"/>
    <dgm:cxn modelId="{63AA6F66-3EE4-4BAB-BCF3-794AA28A169C}" type="presOf" srcId="{06FC3572-CC6B-44EF-8A9E-EE342DDA5E86}" destId="{24E62F97-C713-4C55-881B-17E851B99C58}" srcOrd="0" destOrd="0" presId="urn:diagrams.loki3.com/BracketList+Icon"/>
    <dgm:cxn modelId="{BB339045-DCD9-488F-AF8C-D0B69503AF36}" type="presOf" srcId="{E002AE71-6EE7-4491-BFF4-8767F6B2EA93}" destId="{E22D3765-B011-406F-B337-7A14602C4CAB}" srcOrd="0" destOrd="0" presId="urn:diagrams.loki3.com/BracketList+Icon"/>
    <dgm:cxn modelId="{33C580CB-3026-4A09-A1AC-8BB68B532471}" srcId="{7FB8BF1D-54EB-423E-BA7C-0246169CF6C4}" destId="{2974A3B5-D2B5-4F5C-AF7F-62631C441089}" srcOrd="1" destOrd="0" parTransId="{4593C686-7F5C-4966-BA0D-8869D7A34BDD}" sibTransId="{4A1F37AD-7B3E-4E05-AEEF-0E117D59C02D}"/>
    <dgm:cxn modelId="{E659BBAE-D55A-4F97-A2BF-226D352D52E7}" srcId="{115E0ED4-FBBA-4DB8-8B18-D55724EC9C96}" destId="{512EDC39-34E2-4E29-BD6F-6EF603B7E87E}" srcOrd="3" destOrd="0" parTransId="{A7CBBCA1-B3C5-4DE7-AB5C-9526AD54C8E6}" sibTransId="{394F83E5-A43F-448E-A3DF-93E29DB37D9E}"/>
    <dgm:cxn modelId="{56A448A5-D2C5-4F71-9A41-8B3B2CF0011B}" type="presOf" srcId="{F91B0B5E-D89C-41DF-9D4D-FC3458CE1DAE}" destId="{966AF936-DFDF-47BE-A3EE-EA14A1EA93C2}" srcOrd="0" destOrd="0" presId="urn:diagrams.loki3.com/BracketList+Icon"/>
    <dgm:cxn modelId="{5403A0DF-BE98-4354-8931-D21145952ADB}" srcId="{939488CC-8DED-4945-B2A6-520E8CBA8106}" destId="{EB8C1C93-E521-4DEF-AE6F-E1C2A71CE5CC}" srcOrd="0" destOrd="0" parTransId="{2754529F-A45E-4446-924C-0C921D06441B}" sibTransId="{E005964F-482E-43E7-9D8B-ED3FC7E8C0C8}"/>
    <dgm:cxn modelId="{F10767D3-0546-4DAF-9DF5-BAE0B7CEA43C}" type="presOf" srcId="{450E6BF1-E7A8-4C6B-82FA-F0CE9DFD8432}" destId="{EE502CFF-1DEB-41BA-BA2C-C8F6FDDC649F}" srcOrd="0" destOrd="1" presId="urn:diagrams.loki3.com/BracketList+Icon"/>
    <dgm:cxn modelId="{46F3D81C-FBC5-4EB1-89B5-29A1FF1FDF5D}" srcId="{7FB8BF1D-54EB-423E-BA7C-0246169CF6C4}" destId="{C22E36B6-4347-46E3-8A8D-4295955278E4}" srcOrd="2" destOrd="0" parTransId="{DC7D5E5F-3331-439E-9BBE-63DA2717A0A7}" sibTransId="{E4F2AEA5-E03A-46A6-A656-528DAEE463D9}"/>
    <dgm:cxn modelId="{598262B5-C072-4681-A418-8BD11514F8B0}" type="presOf" srcId="{4E5F953C-A6B6-4109-9665-1DE63BB2752B}" destId="{56DC4930-8CEF-4EA3-A451-DC6078D1401E}" srcOrd="0" destOrd="5" presId="urn:diagrams.loki3.com/BracketList+Icon"/>
    <dgm:cxn modelId="{62E2A647-15EB-4925-940E-8683DE07735B}" srcId="{115E0ED4-FBBA-4DB8-8B18-D55724EC9C96}" destId="{E80F00FC-9284-4F42-AEE4-EED6F6A5F978}" srcOrd="2" destOrd="0" parTransId="{47FFD367-1364-40B7-BF68-CE5597421430}" sibTransId="{CD57FA69-E956-457B-A4A6-68E121819A55}"/>
    <dgm:cxn modelId="{5CF7ED9D-F229-45E4-9965-005160448DC9}" type="presParOf" srcId="{E22D3765-B011-406F-B337-7A14602C4CAB}" destId="{D0073375-CF56-4172-83C6-ECBF9F0B9ED3}" srcOrd="0" destOrd="0" presId="urn:diagrams.loki3.com/BracketList+Icon"/>
    <dgm:cxn modelId="{E54E821B-6453-4A06-8945-401B5AB63372}" type="presParOf" srcId="{D0073375-CF56-4172-83C6-ECBF9F0B9ED3}" destId="{2EE12057-866D-4627-9A60-B513569D9100}" srcOrd="0" destOrd="0" presId="urn:diagrams.loki3.com/BracketList+Icon"/>
    <dgm:cxn modelId="{E92A77D0-B3C9-4980-A6D8-D316BB897811}" type="presParOf" srcId="{D0073375-CF56-4172-83C6-ECBF9F0B9ED3}" destId="{0D2D0037-E885-4DCE-82C5-9130941CBFDE}" srcOrd="1" destOrd="0" presId="urn:diagrams.loki3.com/BracketList+Icon"/>
    <dgm:cxn modelId="{25DCE95C-4756-4983-9588-317B5809BFFD}" type="presParOf" srcId="{D0073375-CF56-4172-83C6-ECBF9F0B9ED3}" destId="{7050B73E-F636-4529-BF8D-A7028384E5E6}" srcOrd="2" destOrd="0" presId="urn:diagrams.loki3.com/BracketList+Icon"/>
    <dgm:cxn modelId="{8BE38352-0CDC-4165-B7A5-27C186B95551}" type="presParOf" srcId="{D0073375-CF56-4172-83C6-ECBF9F0B9ED3}" destId="{24E62F97-C713-4C55-881B-17E851B99C58}" srcOrd="3" destOrd="0" presId="urn:diagrams.loki3.com/BracketList+Icon"/>
    <dgm:cxn modelId="{FCBBD925-DA70-42E7-B792-4C41A06907D6}" type="presParOf" srcId="{E22D3765-B011-406F-B337-7A14602C4CAB}" destId="{84BDA20B-CFB3-4FC8-A922-4DCD49B8F024}" srcOrd="1" destOrd="0" presId="urn:diagrams.loki3.com/BracketList+Icon"/>
    <dgm:cxn modelId="{F3DEB87E-CE6E-40F2-960D-A95B78C752E6}" type="presParOf" srcId="{E22D3765-B011-406F-B337-7A14602C4CAB}" destId="{7A21605B-60A9-406F-9D8A-ED42C47A971B}" srcOrd="2" destOrd="0" presId="urn:diagrams.loki3.com/BracketList+Icon"/>
    <dgm:cxn modelId="{9F97E709-4273-4FF8-BF24-8B45DB5B14A4}" type="presParOf" srcId="{7A21605B-60A9-406F-9D8A-ED42C47A971B}" destId="{5FA2B571-39DC-449D-B253-45CC6D79CE94}" srcOrd="0" destOrd="0" presId="urn:diagrams.loki3.com/BracketList+Icon"/>
    <dgm:cxn modelId="{18EE4C07-4CBC-4106-B3FE-F24BC7DB61AA}" type="presParOf" srcId="{7A21605B-60A9-406F-9D8A-ED42C47A971B}" destId="{72D27C36-88D0-494D-99FC-906A2760D019}" srcOrd="1" destOrd="0" presId="urn:diagrams.loki3.com/BracketList+Icon"/>
    <dgm:cxn modelId="{4B87CFFF-DF68-4802-A94F-5C8A0FF5559C}" type="presParOf" srcId="{7A21605B-60A9-406F-9D8A-ED42C47A971B}" destId="{4AED4B34-1114-4895-9C23-852E45656742}" srcOrd="2" destOrd="0" presId="urn:diagrams.loki3.com/BracketList+Icon"/>
    <dgm:cxn modelId="{CA93BD46-BFC3-4D30-B52A-ECDC9F3C21B5}" type="presParOf" srcId="{7A21605B-60A9-406F-9D8A-ED42C47A971B}" destId="{B0620A84-2C37-4ADC-87AB-494A00A2923F}" srcOrd="3" destOrd="0" presId="urn:diagrams.loki3.com/BracketList+Icon"/>
    <dgm:cxn modelId="{2EF9585F-62A6-4FF0-A7C6-6E850CA45D79}" type="presParOf" srcId="{E22D3765-B011-406F-B337-7A14602C4CAB}" destId="{BFD238D8-9A29-4A39-B977-7DF4A130136D}" srcOrd="3" destOrd="0" presId="urn:diagrams.loki3.com/BracketList+Icon"/>
    <dgm:cxn modelId="{DBA979FB-4AB4-47A1-AEFB-60FDBFD13438}" type="presParOf" srcId="{E22D3765-B011-406F-B337-7A14602C4CAB}" destId="{9CAEA426-4903-4C8E-9B4C-B1B16F042DDC}" srcOrd="4" destOrd="0" presId="urn:diagrams.loki3.com/BracketList+Icon"/>
    <dgm:cxn modelId="{691F8042-BCC5-4362-82BC-0F57B793B297}" type="presParOf" srcId="{9CAEA426-4903-4C8E-9B4C-B1B16F042DDC}" destId="{5F576A1C-F687-4C65-90A8-7CDAAE025E8D}" srcOrd="0" destOrd="0" presId="urn:diagrams.loki3.com/BracketList+Icon"/>
    <dgm:cxn modelId="{2EBA1449-CED0-495D-9131-3AF6FA04F716}" type="presParOf" srcId="{9CAEA426-4903-4C8E-9B4C-B1B16F042DDC}" destId="{AD6C255F-120E-480A-BC46-82474263747D}" srcOrd="1" destOrd="0" presId="urn:diagrams.loki3.com/BracketList+Icon"/>
    <dgm:cxn modelId="{96CA4047-0935-40D3-8EB6-7D0E5393E2ED}" type="presParOf" srcId="{9CAEA426-4903-4C8E-9B4C-B1B16F042DDC}" destId="{43B3D357-2752-480F-82C4-5577B1E922D7}" srcOrd="2" destOrd="0" presId="urn:diagrams.loki3.com/BracketList+Icon"/>
    <dgm:cxn modelId="{EC7D6294-952C-4BF5-94F9-4705E0C599FB}" type="presParOf" srcId="{9CAEA426-4903-4C8E-9B4C-B1B16F042DDC}" destId="{9AAC3C54-19AC-4397-91B8-518D28787283}" srcOrd="3" destOrd="0" presId="urn:diagrams.loki3.com/BracketList+Icon"/>
    <dgm:cxn modelId="{33AF5CCC-0523-4AB7-91FE-1D0613D257E7}" type="presParOf" srcId="{E22D3765-B011-406F-B337-7A14602C4CAB}" destId="{88EFEA30-C608-4487-B9AD-D274DAB98BA4}" srcOrd="5" destOrd="0" presId="urn:diagrams.loki3.com/BracketList+Icon"/>
    <dgm:cxn modelId="{E1ACF705-C69E-414D-B07D-5240060D09AE}" type="presParOf" srcId="{E22D3765-B011-406F-B337-7A14602C4CAB}" destId="{0E851EA5-76D2-48F3-8E6C-F3F1D9207EC3}" srcOrd="6" destOrd="0" presId="urn:diagrams.loki3.com/BracketList+Icon"/>
    <dgm:cxn modelId="{531DF681-D3ED-4195-9635-67EAB5430A1F}" type="presParOf" srcId="{0E851EA5-76D2-48F3-8E6C-F3F1D9207EC3}" destId="{966AF936-DFDF-47BE-A3EE-EA14A1EA93C2}" srcOrd="0" destOrd="0" presId="urn:diagrams.loki3.com/BracketList+Icon"/>
    <dgm:cxn modelId="{A6A1DC82-72F5-424E-95E8-AC51C89497C3}" type="presParOf" srcId="{0E851EA5-76D2-48F3-8E6C-F3F1D9207EC3}" destId="{271CBBB0-14B8-4BDF-B10C-1741FD13D741}" srcOrd="1" destOrd="0" presId="urn:diagrams.loki3.com/BracketList+Icon"/>
    <dgm:cxn modelId="{53E45E91-87E2-48B1-B0B3-6B5125F52A67}" type="presParOf" srcId="{0E851EA5-76D2-48F3-8E6C-F3F1D9207EC3}" destId="{34EC811E-4287-4A46-A3F0-9A68B92D02DC}" srcOrd="2" destOrd="0" presId="urn:diagrams.loki3.com/BracketList+Icon"/>
    <dgm:cxn modelId="{CAF05123-355F-4475-A8EB-2EC3BAAA8F7B}" type="presParOf" srcId="{0E851EA5-76D2-48F3-8E6C-F3F1D9207EC3}" destId="{F021E227-25EF-45D0-B39E-D3DF90511273}" srcOrd="3" destOrd="0" presId="urn:diagrams.loki3.com/BracketList+Icon"/>
    <dgm:cxn modelId="{615095C1-7E17-476A-8F11-014406D2E33B}" type="presParOf" srcId="{E22D3765-B011-406F-B337-7A14602C4CAB}" destId="{8E881570-1409-4CEA-873F-8FD2E19CC19E}" srcOrd="7" destOrd="0" presId="urn:diagrams.loki3.com/BracketList+Icon"/>
    <dgm:cxn modelId="{C1544912-E98D-4E15-9979-6A5FEEC9739E}" type="presParOf" srcId="{E22D3765-B011-406F-B337-7A14602C4CAB}" destId="{D7FCD7FA-5B09-4751-902B-EC857BF1E4F0}" srcOrd="8" destOrd="0" presId="urn:diagrams.loki3.com/BracketList+Icon"/>
    <dgm:cxn modelId="{2A39F332-C14B-4E47-B789-73D696B51F43}" type="presParOf" srcId="{D7FCD7FA-5B09-4751-902B-EC857BF1E4F0}" destId="{2FA5F915-07E2-4BD8-990A-3A1BDC176D13}" srcOrd="0" destOrd="0" presId="urn:diagrams.loki3.com/BracketList+Icon"/>
    <dgm:cxn modelId="{5508B366-DA39-4AEC-AC82-A56CB6984499}" type="presParOf" srcId="{D7FCD7FA-5B09-4751-902B-EC857BF1E4F0}" destId="{961E2CB9-44FA-4A5B-8AC5-DCAD54C77731}" srcOrd="1" destOrd="0" presId="urn:diagrams.loki3.com/BracketList+Icon"/>
    <dgm:cxn modelId="{492AC226-A8AE-4B6A-AA1C-787BAAD7FE17}" type="presParOf" srcId="{D7FCD7FA-5B09-4751-902B-EC857BF1E4F0}" destId="{6AA33320-AE41-4C1F-8FB5-C4D04D269747}" srcOrd="2" destOrd="0" presId="urn:diagrams.loki3.com/BracketList+Icon"/>
    <dgm:cxn modelId="{75B9CA70-B96D-4619-A764-4237B5351FC0}" type="presParOf" srcId="{D7FCD7FA-5B09-4751-902B-EC857BF1E4F0}" destId="{6D56BD04-FA14-4887-8B4C-5629F722B63F}" srcOrd="3" destOrd="0" presId="urn:diagrams.loki3.com/BracketList+Icon"/>
    <dgm:cxn modelId="{E787D8CB-1B94-453A-A992-E763BDCAD86F}" type="presParOf" srcId="{E22D3765-B011-406F-B337-7A14602C4CAB}" destId="{2254E6C1-3917-4C31-9FE1-1480217AC6CB}" srcOrd="9" destOrd="0" presId="urn:diagrams.loki3.com/BracketList+Icon"/>
    <dgm:cxn modelId="{7222FBDE-B841-4F9E-817E-2D81E926A4B9}" type="presParOf" srcId="{E22D3765-B011-406F-B337-7A14602C4CAB}" destId="{302485DB-C65D-4822-83AE-D43C93FD2657}" srcOrd="10" destOrd="0" presId="urn:diagrams.loki3.com/BracketList+Icon"/>
    <dgm:cxn modelId="{7400178D-3CD7-4B49-A520-F6F8E7634AD7}" type="presParOf" srcId="{302485DB-C65D-4822-83AE-D43C93FD2657}" destId="{8EFDD5BE-27A8-4CEC-AAA0-465CF22E717F}" srcOrd="0" destOrd="0" presId="urn:diagrams.loki3.com/BracketList+Icon"/>
    <dgm:cxn modelId="{9EDE40C3-8766-404D-9BFB-1CF15FADD24C}" type="presParOf" srcId="{302485DB-C65D-4822-83AE-D43C93FD2657}" destId="{9321113E-F5CE-4381-AA33-386EFB64B9FB}" srcOrd="1" destOrd="0" presId="urn:diagrams.loki3.com/BracketList+Icon"/>
    <dgm:cxn modelId="{07DE1D2D-7A5F-4103-8C1F-24165C31214F}" type="presParOf" srcId="{302485DB-C65D-4822-83AE-D43C93FD2657}" destId="{252CA564-49AF-475D-A1C5-CE6566F8496E}" srcOrd="2" destOrd="0" presId="urn:diagrams.loki3.com/BracketList+Icon"/>
    <dgm:cxn modelId="{07FC6B52-0659-4789-B9A9-29F74C5F1282}" type="presParOf" srcId="{302485DB-C65D-4822-83AE-D43C93FD2657}" destId="{EE502CFF-1DEB-41BA-BA2C-C8F6FDDC649F}" srcOrd="3" destOrd="0" presId="urn:diagrams.loki3.com/BracketList+Icon"/>
    <dgm:cxn modelId="{6FF66B77-AD07-4C10-8781-0EA0C4836AFB}" type="presParOf" srcId="{E22D3765-B011-406F-B337-7A14602C4CAB}" destId="{F6A396C0-A69A-4BB0-8084-AED089FDF0E9}" srcOrd="11" destOrd="0" presId="urn:diagrams.loki3.com/BracketList+Icon"/>
    <dgm:cxn modelId="{47D46791-B83A-4AC4-BA1C-EA1CF213538F}" type="presParOf" srcId="{E22D3765-B011-406F-B337-7A14602C4CAB}" destId="{F25C1B11-4418-4ED5-A2BF-0741F8975957}" srcOrd="12" destOrd="0" presId="urn:diagrams.loki3.com/BracketList+Icon"/>
    <dgm:cxn modelId="{093B6A88-7F20-486B-AB57-DB92D98FB596}" type="presParOf" srcId="{F25C1B11-4418-4ED5-A2BF-0741F8975957}" destId="{E9AD9F56-F3E2-481C-BBD8-159E243C6714}" srcOrd="0" destOrd="0" presId="urn:diagrams.loki3.com/BracketList+Icon"/>
    <dgm:cxn modelId="{3AF8451E-87F7-42F0-8D55-FFD1ECE7DC50}" type="presParOf" srcId="{F25C1B11-4418-4ED5-A2BF-0741F8975957}" destId="{E85402EC-0B24-4CD7-8CC7-120A57BAA63D}" srcOrd="1" destOrd="0" presId="urn:diagrams.loki3.com/BracketList+Icon"/>
    <dgm:cxn modelId="{3D27CC79-E81C-477E-A9FD-1109759741FB}" type="presParOf" srcId="{F25C1B11-4418-4ED5-A2BF-0741F8975957}" destId="{4652D691-84E2-4681-B552-6A86ECC01E9F}" srcOrd="2" destOrd="0" presId="urn:diagrams.loki3.com/BracketList+Icon"/>
    <dgm:cxn modelId="{20631B6A-EB3B-4711-9392-A22E1EAF89E5}" type="presParOf" srcId="{F25C1B11-4418-4ED5-A2BF-0741F8975957}" destId="{56DC4930-8CEF-4EA3-A451-DC6078D1401E}" srcOrd="3" destOrd="0" presId="urn:diagrams.loki3.com/BracketList+Icon"/>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2149E-837F-4C1F-8041-6F6C55C5479B}">
      <dsp:nvSpPr>
        <dsp:cNvPr id="0" name=""/>
        <dsp:cNvSpPr/>
      </dsp:nvSpPr>
      <dsp:spPr>
        <a:xfrm>
          <a:off x="1017449" y="-165390"/>
          <a:ext cx="3585334" cy="3585334"/>
        </a:xfrm>
        <a:prstGeom prst="circularArrow">
          <a:avLst>
            <a:gd name="adj1" fmla="val 4668"/>
            <a:gd name="adj2" fmla="val 272909"/>
            <a:gd name="adj3" fmla="val 12712899"/>
            <a:gd name="adj4" fmla="val 18112414"/>
            <a:gd name="adj5" fmla="val 4847"/>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24E8E07-99FE-46ED-B225-7CF85BFBB270}">
      <dsp:nvSpPr>
        <dsp:cNvPr id="0" name=""/>
        <dsp:cNvSpPr/>
      </dsp:nvSpPr>
      <dsp:spPr>
        <a:xfrm>
          <a:off x="1581636" y="970"/>
          <a:ext cx="2456961" cy="1134111"/>
        </a:xfrm>
        <a:prstGeom prst="roundRect">
          <a:avLst/>
        </a:prstGeom>
        <a:solidFill>
          <a:srgbClr val="514D8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dirty="0" smtClean="0">
              <a:latin typeface="+mn-lt"/>
              <a:ea typeface="+mn-ea"/>
              <a:cs typeface="+mn-cs"/>
            </a:rPr>
            <a:t>Urban/ Roads</a:t>
          </a:r>
          <a:endParaRPr lang="en-US" sz="2800" b="1" kern="1200" dirty="0">
            <a:latin typeface="+mn-lt"/>
            <a:ea typeface="+mn-ea"/>
            <a:cs typeface="+mn-cs"/>
          </a:endParaRPr>
        </a:p>
        <a:p>
          <a:pPr marL="114300" lvl="1" indent="-114300" algn="ctr" defTabSz="533400">
            <a:lnSpc>
              <a:spcPct val="90000"/>
            </a:lnSpc>
            <a:spcBef>
              <a:spcPct val="0"/>
            </a:spcBef>
            <a:spcAft>
              <a:spcPct val="15000"/>
            </a:spcAft>
            <a:buChar char="••"/>
          </a:pPr>
          <a:endParaRPr lang="en-US" sz="1200" kern="1200" dirty="0">
            <a:solidFill>
              <a:sysClr val="windowText" lastClr="000000">
                <a:hueOff val="0"/>
                <a:satOff val="0"/>
                <a:lumOff val="0"/>
                <a:alphaOff val="0"/>
              </a:sysClr>
            </a:solidFill>
            <a:latin typeface="Century Schoolbook" panose="02040604050505020304" pitchFamily="18" charset="0"/>
            <a:ea typeface="+mn-ea"/>
            <a:cs typeface="+mn-cs"/>
          </a:endParaRPr>
        </a:p>
      </dsp:txBody>
      <dsp:txXfrm>
        <a:off x="1636999" y="56333"/>
        <a:ext cx="2346235" cy="1023385"/>
      </dsp:txXfrm>
    </dsp:sp>
    <dsp:sp modelId="{314A4EC5-9CC5-49B7-A7AC-AF22AB0613BE}">
      <dsp:nvSpPr>
        <dsp:cNvPr id="0" name=""/>
        <dsp:cNvSpPr/>
      </dsp:nvSpPr>
      <dsp:spPr>
        <a:xfrm>
          <a:off x="2876483" y="1288343"/>
          <a:ext cx="2442013" cy="1134111"/>
        </a:xfrm>
        <a:prstGeom prst="roundRect">
          <a:avLst/>
        </a:prstGeom>
        <a:solidFill>
          <a:srgbClr val="65B3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6680" rIns="0" bIns="106680" numCol="1" spcCol="1270" anchor="t" anchorCtr="0">
          <a:noAutofit/>
        </a:bodyPr>
        <a:lstStyle/>
        <a:p>
          <a:pPr lvl="0" algn="ctr" defTabSz="1244600">
            <a:lnSpc>
              <a:spcPct val="90000"/>
            </a:lnSpc>
            <a:spcBef>
              <a:spcPct val="0"/>
            </a:spcBef>
            <a:spcAft>
              <a:spcPct val="35000"/>
            </a:spcAft>
          </a:pPr>
          <a:r>
            <a:rPr lang="en-US" sz="2800" b="1" kern="1200" dirty="0" smtClean="0">
              <a:latin typeface="Arial" panose="020B0604020202020204" pitchFamily="34" charset="0"/>
              <a:ea typeface="+mn-ea"/>
              <a:cs typeface="Arial" panose="020B0604020202020204" pitchFamily="34" charset="0"/>
            </a:rPr>
            <a:t>Marketing</a:t>
          </a:r>
          <a:endParaRPr lang="en-US" sz="2800" b="1" kern="1200" dirty="0">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dirty="0">
            <a:solidFill>
              <a:sysClr val="windowText" lastClr="000000">
                <a:hueOff val="0"/>
                <a:satOff val="0"/>
                <a:lumOff val="0"/>
                <a:alphaOff val="0"/>
              </a:sysClr>
            </a:solidFill>
            <a:latin typeface="Century Schoolbook" panose="02040604050505020304" pitchFamily="18" charset="0"/>
            <a:ea typeface="+mn-ea"/>
            <a:cs typeface="+mn-cs"/>
          </a:endParaRPr>
        </a:p>
      </dsp:txBody>
      <dsp:txXfrm>
        <a:off x="2931846" y="1343706"/>
        <a:ext cx="2331287" cy="1023385"/>
      </dsp:txXfrm>
    </dsp:sp>
    <dsp:sp modelId="{63A9F134-5147-47D5-9264-95728DAC85AB}">
      <dsp:nvSpPr>
        <dsp:cNvPr id="0" name=""/>
        <dsp:cNvSpPr/>
      </dsp:nvSpPr>
      <dsp:spPr>
        <a:xfrm>
          <a:off x="1597139" y="2575717"/>
          <a:ext cx="2425954" cy="1134111"/>
        </a:xfrm>
        <a:prstGeom prst="roundRect">
          <a:avLst/>
        </a:prstGeom>
        <a:solidFill>
          <a:srgbClr val="E9D66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dirty="0" smtClean="0">
              <a:latin typeface="+mn-lt"/>
              <a:ea typeface="+mn-ea"/>
              <a:cs typeface="+mn-cs"/>
            </a:rPr>
            <a:t>Technology       /Fleet</a:t>
          </a:r>
          <a:endParaRPr lang="en-US" sz="2800" b="1" kern="1200" dirty="0">
            <a:latin typeface="+mn-lt"/>
            <a:ea typeface="+mn-ea"/>
            <a:cs typeface="+mn-cs"/>
          </a:endParaRPr>
        </a:p>
        <a:p>
          <a:pPr marL="114300" lvl="1" indent="-114300" algn="l" defTabSz="533400">
            <a:lnSpc>
              <a:spcPct val="90000"/>
            </a:lnSpc>
            <a:spcBef>
              <a:spcPct val="0"/>
            </a:spcBef>
            <a:spcAft>
              <a:spcPct val="15000"/>
            </a:spcAft>
            <a:buChar char="••"/>
          </a:pPr>
          <a:endParaRPr lang="en-US" sz="1200" kern="1200" dirty="0">
            <a:solidFill>
              <a:sysClr val="windowText" lastClr="000000">
                <a:hueOff val="0"/>
                <a:satOff val="0"/>
                <a:lumOff val="0"/>
                <a:alphaOff val="0"/>
              </a:sysClr>
            </a:solidFill>
            <a:latin typeface="Century Schoolbook" panose="02040604050505020304" pitchFamily="18" charset="0"/>
            <a:ea typeface="+mn-ea"/>
            <a:cs typeface="+mn-cs"/>
          </a:endParaRPr>
        </a:p>
      </dsp:txBody>
      <dsp:txXfrm>
        <a:off x="1652502" y="2631080"/>
        <a:ext cx="2315228" cy="1023385"/>
      </dsp:txXfrm>
    </dsp:sp>
    <dsp:sp modelId="{B0FD92C8-1032-4120-990A-07E218000187}">
      <dsp:nvSpPr>
        <dsp:cNvPr id="0" name=""/>
        <dsp:cNvSpPr/>
      </dsp:nvSpPr>
      <dsp:spPr>
        <a:xfrm>
          <a:off x="332743" y="1288343"/>
          <a:ext cx="2380000" cy="1134111"/>
        </a:xfrm>
        <a:prstGeom prst="roundRect">
          <a:avLst/>
        </a:prstGeom>
        <a:solidFill>
          <a:srgbClr val="88CADE"/>
        </a:solidFill>
        <a:ln>
          <a:solidFill>
            <a:srgbClr val="88CADE"/>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dirty="0" smtClean="0">
              <a:latin typeface="+mn-lt"/>
              <a:ea typeface="+mn-ea"/>
              <a:cs typeface="+mn-cs"/>
            </a:rPr>
            <a:t>Pricing</a:t>
          </a:r>
          <a:endParaRPr lang="en-US" sz="1200" b="1" kern="1200" dirty="0">
            <a:latin typeface="Century Schoolbook" panose="02040604050505020304" pitchFamily="18" charset="0"/>
            <a:ea typeface="+mn-ea"/>
            <a:cs typeface="+mn-cs"/>
          </a:endParaRPr>
        </a:p>
        <a:p>
          <a:pPr marL="114300" lvl="1" indent="-114300" algn="l" defTabSz="533400">
            <a:lnSpc>
              <a:spcPct val="90000"/>
            </a:lnSpc>
            <a:spcBef>
              <a:spcPct val="0"/>
            </a:spcBef>
            <a:spcAft>
              <a:spcPct val="15000"/>
            </a:spcAft>
            <a:buChar char="••"/>
          </a:pPr>
          <a:endParaRPr lang="en-US" sz="1200" kern="1200" dirty="0">
            <a:solidFill>
              <a:sysClr val="windowText" lastClr="000000">
                <a:hueOff val="0"/>
                <a:satOff val="0"/>
                <a:lumOff val="0"/>
                <a:alphaOff val="0"/>
              </a:sysClr>
            </a:solidFill>
            <a:latin typeface="Century Schoolbook" panose="02040604050505020304" pitchFamily="18" charset="0"/>
            <a:ea typeface="+mn-ea"/>
            <a:cs typeface="+mn-cs"/>
          </a:endParaRPr>
        </a:p>
      </dsp:txBody>
      <dsp:txXfrm>
        <a:off x="388106" y="1343706"/>
        <a:ext cx="2269274" cy="1023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C9BA-0C8F-42D2-A955-D40DD45973CD}">
      <dsp:nvSpPr>
        <dsp:cNvPr id="0" name=""/>
        <dsp:cNvSpPr/>
      </dsp:nvSpPr>
      <dsp:spPr>
        <a:xfrm>
          <a:off x="-3258353" y="-501303"/>
          <a:ext cx="3885765" cy="3885765"/>
        </a:xfrm>
        <a:prstGeom prst="blockArc">
          <a:avLst>
            <a:gd name="adj1" fmla="val 18900000"/>
            <a:gd name="adj2" fmla="val 2700000"/>
            <a:gd name="adj3" fmla="val 556"/>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7FDC49-5BED-47FF-BDCA-63AD514CB771}">
      <dsp:nvSpPr>
        <dsp:cNvPr id="0" name=""/>
        <dsp:cNvSpPr/>
      </dsp:nvSpPr>
      <dsp:spPr>
        <a:xfrm>
          <a:off x="329048" y="221657"/>
          <a:ext cx="5770848" cy="44354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064"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Phase I  - EERPAT Development, TERM Policy Catalog, MOVES GHG Emissions Analysis</a:t>
          </a:r>
          <a:endParaRPr lang="en-US" sz="1200" kern="1200" dirty="0"/>
        </a:p>
      </dsp:txBody>
      <dsp:txXfrm>
        <a:off x="329048" y="221657"/>
        <a:ext cx="5770848" cy="443545"/>
      </dsp:txXfrm>
    </dsp:sp>
    <dsp:sp modelId="{7FD9B9D7-1F8D-4C76-9244-897191A2D275}">
      <dsp:nvSpPr>
        <dsp:cNvPr id="0" name=""/>
        <dsp:cNvSpPr/>
      </dsp:nvSpPr>
      <dsp:spPr>
        <a:xfrm>
          <a:off x="51832" y="166214"/>
          <a:ext cx="554431" cy="554431"/>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CD1E46-FDAD-46FF-B93F-54150C0DD4D3}">
      <dsp:nvSpPr>
        <dsp:cNvPr id="0" name=""/>
        <dsp:cNvSpPr/>
      </dsp:nvSpPr>
      <dsp:spPr>
        <a:xfrm>
          <a:off x="583342" y="887090"/>
          <a:ext cx="5516553" cy="44354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064"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Phase II – Round 1 Scenario Testing – 15 Individual Measures</a:t>
          </a:r>
          <a:endParaRPr lang="en-US" sz="1200" kern="1200" dirty="0"/>
        </a:p>
      </dsp:txBody>
      <dsp:txXfrm>
        <a:off x="583342" y="887090"/>
        <a:ext cx="5516553" cy="443545"/>
      </dsp:txXfrm>
    </dsp:sp>
    <dsp:sp modelId="{03DC3ACE-C314-4243-BBB6-0FF22E95AC70}">
      <dsp:nvSpPr>
        <dsp:cNvPr id="0" name=""/>
        <dsp:cNvSpPr/>
      </dsp:nvSpPr>
      <dsp:spPr>
        <a:xfrm>
          <a:off x="306127" y="831647"/>
          <a:ext cx="554431" cy="554431"/>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7D6B37-A978-4CAE-A51E-1E90E8E86075}">
      <dsp:nvSpPr>
        <dsp:cNvPr id="0" name=""/>
        <dsp:cNvSpPr/>
      </dsp:nvSpPr>
      <dsp:spPr>
        <a:xfrm>
          <a:off x="583342" y="1552523"/>
          <a:ext cx="5516553" cy="44354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064"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Phase III - Round 2 Scenario Testing - Combination Scenarios</a:t>
          </a:r>
          <a:endParaRPr lang="en-US" sz="1200" kern="1200" dirty="0"/>
        </a:p>
      </dsp:txBody>
      <dsp:txXfrm>
        <a:off x="583342" y="1552523"/>
        <a:ext cx="5516553" cy="443545"/>
      </dsp:txXfrm>
    </dsp:sp>
    <dsp:sp modelId="{635EA2A9-C343-4B4E-83C4-682C76ABD031}">
      <dsp:nvSpPr>
        <dsp:cNvPr id="0" name=""/>
        <dsp:cNvSpPr/>
      </dsp:nvSpPr>
      <dsp:spPr>
        <a:xfrm>
          <a:off x="306127" y="1497080"/>
          <a:ext cx="554431" cy="554431"/>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A196A3-AE91-4412-A14A-345D9C6C8410}">
      <dsp:nvSpPr>
        <dsp:cNvPr id="0" name=""/>
        <dsp:cNvSpPr/>
      </dsp:nvSpPr>
      <dsp:spPr>
        <a:xfrm>
          <a:off x="329048" y="2217956"/>
          <a:ext cx="5770848" cy="44354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064"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Phase IV – Development of Recommendations</a:t>
          </a:r>
          <a:endParaRPr lang="en-US" sz="1200" kern="1200" dirty="0"/>
        </a:p>
      </dsp:txBody>
      <dsp:txXfrm>
        <a:off x="329048" y="2217956"/>
        <a:ext cx="5770848" cy="443545"/>
      </dsp:txXfrm>
    </dsp:sp>
    <dsp:sp modelId="{0A2470C0-B064-4CD1-8A20-C312289AF212}">
      <dsp:nvSpPr>
        <dsp:cNvPr id="0" name=""/>
        <dsp:cNvSpPr/>
      </dsp:nvSpPr>
      <dsp:spPr>
        <a:xfrm>
          <a:off x="51832" y="2162513"/>
          <a:ext cx="554431" cy="554431"/>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0.34945</cdr:x>
      <cdr:y>0.33777</cdr:y>
    </cdr:from>
    <cdr:to>
      <cdr:x>0.46425</cdr:x>
      <cdr:y>0.5715</cdr:y>
    </cdr:to>
    <cdr:sp macro="" textlink="">
      <cdr:nvSpPr>
        <cdr:cNvPr id="2" name="TextBox 1"/>
        <cdr:cNvSpPr txBox="1"/>
      </cdr:nvSpPr>
      <cdr:spPr>
        <a:xfrm xmlns:a="http://schemas.openxmlformats.org/drawingml/2006/main">
          <a:off x="2783307" y="13214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t>-25%</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D7683D8E-A8B9-4B69-8EEB-227C6102E9D2}" type="datetimeFigureOut">
              <a:rPr lang="en-US" smtClean="0"/>
              <a:pPr/>
              <a:t>5/20/2015</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9C481955-387E-4DA9-9D02-18973027C271}" type="slidenum">
              <a:rPr lang="en-US" smtClean="0"/>
              <a:pPr/>
              <a:t>‹#›</a:t>
            </a:fld>
            <a:endParaRPr lang="en-US"/>
          </a:p>
        </p:txBody>
      </p:sp>
    </p:spTree>
    <p:extLst>
      <p:ext uri="{BB962C8B-B14F-4D97-AF65-F5344CB8AC3E}">
        <p14:creationId xmlns:p14="http://schemas.microsoft.com/office/powerpoint/2010/main" xmlns="" val="201111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463BDC4-4757-4530-8C50-661485BAC1CE}" type="datetime1">
              <a:rPr lang="en-US" smtClean="0"/>
              <a:pPr/>
              <a:t>5/20/2015</a:t>
            </a:fld>
            <a:endParaRPr lang="en-US"/>
          </a:p>
        </p:txBody>
      </p:sp>
      <p:sp>
        <p:nvSpPr>
          <p:cNvPr id="5" name="Slide Number Placeholder 4"/>
          <p:cNvSpPr>
            <a:spLocks noGrp="1"/>
          </p:cNvSpPr>
          <p:nvPr>
            <p:ph type="sldNum" sz="quarter" idx="11"/>
          </p:nvPr>
        </p:nvSpPr>
        <p:spPr/>
        <p:txBody>
          <a:bodyPr/>
          <a:lstStyle/>
          <a:p>
            <a:fld id="{3746EF74-4753-DA47-9B34-F93D23E42F59}" type="slidenum">
              <a:rPr lang="en-US" smtClean="0"/>
              <a:pPr/>
              <a:t>1</a:t>
            </a:fld>
            <a:endParaRPr lang="en-US"/>
          </a:p>
        </p:txBody>
      </p:sp>
    </p:spTree>
    <p:extLst>
      <p:ext uri="{BB962C8B-B14F-4D97-AF65-F5344CB8AC3E}">
        <p14:creationId xmlns:p14="http://schemas.microsoft.com/office/powerpoint/2010/main" xmlns="" val="335190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u="none" dirty="0" smtClean="0"/>
          </a:p>
        </p:txBody>
      </p:sp>
      <p:sp>
        <p:nvSpPr>
          <p:cNvPr id="4" name="Slide Number Placeholder 3"/>
          <p:cNvSpPr>
            <a:spLocks noGrp="1"/>
          </p:cNvSpPr>
          <p:nvPr>
            <p:ph type="sldNum" sz="quarter" idx="10"/>
          </p:nvPr>
        </p:nvSpPr>
        <p:spPr/>
        <p:txBody>
          <a:bodyPr/>
          <a:lstStyle/>
          <a:p>
            <a:fld id="{3746EF74-4753-DA47-9B34-F93D23E42F59}" type="slidenum">
              <a:rPr lang="en-US" smtClean="0"/>
              <a:pPr/>
              <a:t>10</a:t>
            </a:fld>
            <a:endParaRPr lang="en-US"/>
          </a:p>
        </p:txBody>
      </p:sp>
      <p:sp>
        <p:nvSpPr>
          <p:cNvPr id="5" name="Date Placeholder 4"/>
          <p:cNvSpPr>
            <a:spLocks noGrp="1"/>
          </p:cNvSpPr>
          <p:nvPr>
            <p:ph type="dt" idx="11"/>
          </p:nvPr>
        </p:nvSpPr>
        <p:spPr/>
        <p:txBody>
          <a:bodyPr/>
          <a:lstStyle/>
          <a:p>
            <a:fld id="{8FEE4D45-E9B5-4C5B-9977-3DEC912CD093}" type="datetime1">
              <a:rPr lang="en-US" smtClean="0"/>
              <a:pPr/>
              <a:t>5/20/2015</a:t>
            </a:fld>
            <a:endParaRPr lang="en-US"/>
          </a:p>
        </p:txBody>
      </p:sp>
    </p:spTree>
    <p:extLst>
      <p:ext uri="{BB962C8B-B14F-4D97-AF65-F5344CB8AC3E}">
        <p14:creationId xmlns:p14="http://schemas.microsoft.com/office/powerpoint/2010/main" xmlns="" val="2230013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81955-387E-4DA9-9D02-18973027C271}" type="slidenum">
              <a:rPr lang="en-US" smtClean="0"/>
              <a:pPr/>
              <a:t>11</a:t>
            </a:fld>
            <a:endParaRPr lang="en-US"/>
          </a:p>
        </p:txBody>
      </p:sp>
    </p:spTree>
    <p:extLst>
      <p:ext uri="{BB962C8B-B14F-4D97-AF65-F5344CB8AC3E}">
        <p14:creationId xmlns:p14="http://schemas.microsoft.com/office/powerpoint/2010/main" xmlns="" val="2867619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003B76"/>
                </a:solidFill>
              </a:rPr>
              <a:t>Maximize 2040 – How Far Can We Get (BRTB project selection)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rgbClr val="003B7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Integrating GHGs into Transportation Planning</a:t>
            </a:r>
            <a:endParaRPr lang="en-US" sz="1200" kern="1200" dirty="0" smtClean="0">
              <a:solidFill>
                <a:srgbClr val="003B76"/>
              </a:solidFill>
            </a:endParaRPr>
          </a:p>
          <a:p>
            <a:endParaRPr lang="en-US" dirty="0"/>
          </a:p>
        </p:txBody>
      </p:sp>
      <p:sp>
        <p:nvSpPr>
          <p:cNvPr id="4" name="Date Placeholder 3"/>
          <p:cNvSpPr>
            <a:spLocks noGrp="1"/>
          </p:cNvSpPr>
          <p:nvPr>
            <p:ph type="dt" idx="10"/>
          </p:nvPr>
        </p:nvSpPr>
        <p:spPr/>
        <p:txBody>
          <a:bodyPr/>
          <a:lstStyle/>
          <a:p>
            <a:fld id="{B463BDC4-4757-4530-8C50-661485BAC1CE}" type="datetime1">
              <a:rPr lang="en-US" smtClean="0"/>
              <a:pPr/>
              <a:t>5/20/2015</a:t>
            </a:fld>
            <a:endParaRPr lang="en-US"/>
          </a:p>
        </p:txBody>
      </p:sp>
      <p:sp>
        <p:nvSpPr>
          <p:cNvPr id="5" name="Slide Number Placeholder 4"/>
          <p:cNvSpPr>
            <a:spLocks noGrp="1"/>
          </p:cNvSpPr>
          <p:nvPr>
            <p:ph type="sldNum" sz="quarter" idx="11"/>
          </p:nvPr>
        </p:nvSpPr>
        <p:spPr/>
        <p:txBody>
          <a:bodyPr/>
          <a:lstStyle/>
          <a:p>
            <a:fld id="{3746EF74-4753-DA47-9B34-F93D23E42F59}" type="slidenum">
              <a:rPr lang="en-US" smtClean="0"/>
              <a:pPr/>
              <a:t>12</a:t>
            </a:fld>
            <a:endParaRPr lang="en-US"/>
          </a:p>
        </p:txBody>
      </p:sp>
    </p:spTree>
    <p:extLst>
      <p:ext uri="{BB962C8B-B14F-4D97-AF65-F5344CB8AC3E}">
        <p14:creationId xmlns:p14="http://schemas.microsoft.com/office/powerpoint/2010/main" xmlns="" val="2391493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10965-742B-436B-871F-3610215FE56E}" type="slidenum">
              <a:rPr lang="en-US" altLang="en-US" smtClean="0"/>
              <a:pPr/>
              <a:t>13</a:t>
            </a:fld>
            <a:endParaRPr lang="en-US" altLang="en-US"/>
          </a:p>
        </p:txBody>
      </p:sp>
    </p:spTree>
    <p:extLst>
      <p:ext uri="{BB962C8B-B14F-4D97-AF65-F5344CB8AC3E}">
        <p14:creationId xmlns:p14="http://schemas.microsoft.com/office/powerpoint/2010/main" xmlns="" val="2035660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latin typeface="Arial" charset="0"/>
              </a:rPr>
              <a:t>Local jurisdictions and state agencies surveyed on:</a:t>
            </a:r>
          </a:p>
          <a:p>
            <a:endParaRPr lang="en-US" dirty="0"/>
          </a:p>
        </p:txBody>
      </p:sp>
      <p:sp>
        <p:nvSpPr>
          <p:cNvPr id="4" name="Slide Number Placeholder 3"/>
          <p:cNvSpPr>
            <a:spLocks noGrp="1"/>
          </p:cNvSpPr>
          <p:nvPr>
            <p:ph type="sldNum" sz="quarter" idx="10"/>
          </p:nvPr>
        </p:nvSpPr>
        <p:spPr/>
        <p:txBody>
          <a:bodyPr/>
          <a:lstStyle/>
          <a:p>
            <a:fld id="{98C10965-742B-436B-871F-3610215FE56E}" type="slidenum">
              <a:rPr lang="en-US" altLang="en-US" smtClean="0"/>
              <a:pPr/>
              <a:t>14</a:t>
            </a:fld>
            <a:endParaRPr lang="en-US" altLang="en-US"/>
          </a:p>
        </p:txBody>
      </p:sp>
    </p:spTree>
    <p:extLst>
      <p:ext uri="{BB962C8B-B14F-4D97-AF65-F5344CB8AC3E}">
        <p14:creationId xmlns:p14="http://schemas.microsoft.com/office/powerpoint/2010/main" xmlns="" val="2035660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10965-742B-436B-871F-3610215FE56E}" type="slidenum">
              <a:rPr lang="en-US" altLang="en-US" smtClean="0"/>
              <a:pPr/>
              <a:t>15</a:t>
            </a:fld>
            <a:endParaRPr lang="en-US" altLang="en-US"/>
          </a:p>
        </p:txBody>
      </p:sp>
    </p:spTree>
    <p:extLst>
      <p:ext uri="{BB962C8B-B14F-4D97-AF65-F5344CB8AC3E}">
        <p14:creationId xmlns:p14="http://schemas.microsoft.com/office/powerpoint/2010/main" xmlns="" val="2035660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10965-742B-436B-871F-3610215FE56E}" type="slidenum">
              <a:rPr lang="en-US" altLang="en-US" smtClean="0"/>
              <a:pPr/>
              <a:t>16</a:t>
            </a:fld>
            <a:endParaRPr lang="en-US" altLang="en-US"/>
          </a:p>
        </p:txBody>
      </p:sp>
    </p:spTree>
    <p:extLst>
      <p:ext uri="{BB962C8B-B14F-4D97-AF65-F5344CB8AC3E}">
        <p14:creationId xmlns:p14="http://schemas.microsoft.com/office/powerpoint/2010/main" xmlns="" val="2035660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won’t show you survey 2 because it was very short, but the committee decided on testing 15 individual</a:t>
            </a:r>
            <a:r>
              <a:rPr lang="en-US" baseline="0" dirty="0" smtClean="0"/>
              <a:t> strategies based upon testing measures within each category with the highest level of interest. Each category had at least two measures that were tested.</a:t>
            </a:r>
            <a:endParaRPr lang="en-US" dirty="0"/>
          </a:p>
        </p:txBody>
      </p:sp>
      <p:sp>
        <p:nvSpPr>
          <p:cNvPr id="4" name="Slide Number Placeholder 3"/>
          <p:cNvSpPr>
            <a:spLocks noGrp="1"/>
          </p:cNvSpPr>
          <p:nvPr>
            <p:ph type="sldNum" sz="quarter" idx="10"/>
          </p:nvPr>
        </p:nvSpPr>
        <p:spPr/>
        <p:txBody>
          <a:bodyPr/>
          <a:lstStyle/>
          <a:p>
            <a:fld id="{98C10965-742B-436B-871F-3610215FE56E}" type="slidenum">
              <a:rPr lang="en-US" altLang="en-US" smtClean="0"/>
              <a:pPr/>
              <a:t>17</a:t>
            </a:fld>
            <a:endParaRPr lang="en-US" altLang="en-US"/>
          </a:p>
        </p:txBody>
      </p:sp>
    </p:spTree>
    <p:extLst>
      <p:ext uri="{BB962C8B-B14F-4D97-AF65-F5344CB8AC3E}">
        <p14:creationId xmlns:p14="http://schemas.microsoft.com/office/powerpoint/2010/main" xmlns="" val="20356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feedback, we changed this to 10 cents per mile,</a:t>
            </a:r>
            <a:r>
              <a:rPr lang="en-US" baseline="0" dirty="0" smtClean="0"/>
              <a:t> considering that this wouldn’t just be on a single tolled road, but on all extremely and severely congested roads in the region.</a:t>
            </a:r>
            <a:endParaRPr lang="en-US" dirty="0"/>
          </a:p>
        </p:txBody>
      </p:sp>
      <p:sp>
        <p:nvSpPr>
          <p:cNvPr id="4" name="Slide Number Placeholder 3"/>
          <p:cNvSpPr>
            <a:spLocks noGrp="1"/>
          </p:cNvSpPr>
          <p:nvPr>
            <p:ph type="sldNum" sz="quarter" idx="10"/>
          </p:nvPr>
        </p:nvSpPr>
        <p:spPr/>
        <p:txBody>
          <a:bodyPr/>
          <a:lstStyle/>
          <a:p>
            <a:fld id="{98C10965-742B-436B-871F-3610215FE56E}" type="slidenum">
              <a:rPr lang="en-US" altLang="en-US" smtClean="0"/>
              <a:pPr/>
              <a:t>18</a:t>
            </a:fld>
            <a:endParaRPr lang="en-US" altLang="en-US"/>
          </a:p>
        </p:txBody>
      </p:sp>
    </p:spTree>
    <p:extLst>
      <p:ext uri="{BB962C8B-B14F-4D97-AF65-F5344CB8AC3E}">
        <p14:creationId xmlns:p14="http://schemas.microsoft.com/office/powerpoint/2010/main" xmlns="" val="2035660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won’t show you survey 2 because it was very short, but the committee decided on testing 15 individual</a:t>
            </a:r>
            <a:r>
              <a:rPr lang="en-US" baseline="0" dirty="0" smtClean="0"/>
              <a:t> strategies based upon testing measures within each category with the highest level of interest. Each category had at least two measures that were tested.</a:t>
            </a:r>
            <a:endParaRPr lang="en-US" dirty="0"/>
          </a:p>
        </p:txBody>
      </p:sp>
      <p:sp>
        <p:nvSpPr>
          <p:cNvPr id="4" name="Slide Number Placeholder 3"/>
          <p:cNvSpPr>
            <a:spLocks noGrp="1"/>
          </p:cNvSpPr>
          <p:nvPr>
            <p:ph type="sldNum" sz="quarter" idx="10"/>
          </p:nvPr>
        </p:nvSpPr>
        <p:spPr/>
        <p:txBody>
          <a:bodyPr/>
          <a:lstStyle/>
          <a:p>
            <a:fld id="{98C10965-742B-436B-871F-3610215FE56E}" type="slidenum">
              <a:rPr lang="en-US" altLang="en-US" smtClean="0"/>
              <a:pPr/>
              <a:t>19</a:t>
            </a:fld>
            <a:endParaRPr lang="en-US" altLang="en-US"/>
          </a:p>
        </p:txBody>
      </p:sp>
    </p:spTree>
    <p:extLst>
      <p:ext uri="{BB962C8B-B14F-4D97-AF65-F5344CB8AC3E}">
        <p14:creationId xmlns:p14="http://schemas.microsoft.com/office/powerpoint/2010/main" xmlns="" val="203566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746EF74-4753-DA47-9B34-F93D23E42F59}" type="slidenum">
              <a:rPr lang="en-US" smtClean="0"/>
              <a:pPr/>
              <a:t>2</a:t>
            </a:fld>
            <a:endParaRPr lang="en-US"/>
          </a:p>
        </p:txBody>
      </p:sp>
      <p:sp>
        <p:nvSpPr>
          <p:cNvPr id="5" name="Date Placeholder 4"/>
          <p:cNvSpPr>
            <a:spLocks noGrp="1"/>
          </p:cNvSpPr>
          <p:nvPr>
            <p:ph type="dt" idx="11"/>
          </p:nvPr>
        </p:nvSpPr>
        <p:spPr/>
        <p:txBody>
          <a:bodyPr/>
          <a:lstStyle/>
          <a:p>
            <a:fld id="{3AF193D0-97C6-4F5B-A9E8-FF5457AA538F}" type="datetime1">
              <a:rPr lang="en-US" smtClean="0"/>
              <a:pPr/>
              <a:t>5/20/2015</a:t>
            </a:fld>
            <a:endParaRPr lang="en-US"/>
          </a:p>
        </p:txBody>
      </p:sp>
    </p:spTree>
    <p:extLst>
      <p:ext uri="{BB962C8B-B14F-4D97-AF65-F5344CB8AC3E}">
        <p14:creationId xmlns:p14="http://schemas.microsoft.com/office/powerpoint/2010/main" xmlns="" val="777495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Tested 7 different combinations of measures (the last one with and without biking measure)</a:t>
            </a:r>
            <a:endParaRPr lang="en-US" dirty="0"/>
          </a:p>
        </p:txBody>
      </p:sp>
      <p:sp>
        <p:nvSpPr>
          <p:cNvPr id="4" name="Slide Number Placeholder 3"/>
          <p:cNvSpPr>
            <a:spLocks noGrp="1"/>
          </p:cNvSpPr>
          <p:nvPr>
            <p:ph type="sldNum" sz="quarter" idx="10"/>
          </p:nvPr>
        </p:nvSpPr>
        <p:spPr/>
        <p:txBody>
          <a:bodyPr/>
          <a:lstStyle/>
          <a:p>
            <a:fld id="{98C10965-742B-436B-871F-3610215FE56E}" type="slidenum">
              <a:rPr lang="en-US" altLang="en-US" smtClean="0"/>
              <a:pPr/>
              <a:t>20</a:t>
            </a:fld>
            <a:endParaRPr lang="en-US" altLang="en-US"/>
          </a:p>
        </p:txBody>
      </p:sp>
    </p:spTree>
    <p:extLst>
      <p:ext uri="{BB962C8B-B14F-4D97-AF65-F5344CB8AC3E}">
        <p14:creationId xmlns:p14="http://schemas.microsoft.com/office/powerpoint/2010/main" xmlns="" val="2035660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5C9D1-463B-472E-9870-C2867BC12195}" type="slidenum">
              <a:rPr lang="en-US" smtClean="0"/>
              <a:pPr/>
              <a:t>21</a:t>
            </a:fld>
            <a:endParaRPr lang="en-US" dirty="0"/>
          </a:p>
        </p:txBody>
      </p:sp>
    </p:spTree>
    <p:extLst>
      <p:ext uri="{BB962C8B-B14F-4D97-AF65-F5344CB8AC3E}">
        <p14:creationId xmlns:p14="http://schemas.microsoft.com/office/powerpoint/2010/main" xmlns="" val="3623967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charset="0"/>
              <a:buChar char="•"/>
            </a:pPr>
            <a:r>
              <a:rPr lang="en-US" sz="1100" dirty="0" smtClean="0">
                <a:solidFill>
                  <a:schemeClr val="tx1">
                    <a:lumMod val="50000"/>
                    <a:lumOff val="50000"/>
                  </a:schemeClr>
                </a:solidFill>
              </a:rPr>
              <a:t>These</a:t>
            </a:r>
            <a:r>
              <a:rPr lang="en-US" sz="1100" baseline="0" dirty="0" smtClean="0">
                <a:solidFill>
                  <a:schemeClr val="tx1">
                    <a:lumMod val="50000"/>
                    <a:lumOff val="50000"/>
                  </a:schemeClr>
                </a:solidFill>
              </a:rPr>
              <a:t> are model-based Maryland transportation emissions by sector.</a:t>
            </a:r>
            <a:endParaRPr lang="en-US" sz="1100" dirty="0" smtClean="0">
              <a:solidFill>
                <a:schemeClr val="tx1">
                  <a:lumMod val="50000"/>
                  <a:lumOff val="50000"/>
                </a:schemeClr>
              </a:solidFill>
            </a:endParaRPr>
          </a:p>
          <a:p>
            <a:pPr marL="742950" lvl="1" indent="-285750">
              <a:buFont typeface="Arial" charset="0"/>
              <a:buChar char="•"/>
            </a:pPr>
            <a:r>
              <a:rPr lang="en-US" sz="1100" dirty="0" smtClean="0">
                <a:solidFill>
                  <a:schemeClr val="tx1">
                    <a:lumMod val="50000"/>
                    <a:lumOff val="50000"/>
                  </a:schemeClr>
                </a:solidFill>
              </a:rPr>
              <a:t>Fuel Economy: Derived from 2014 Annual Energy Outlook , based on operational fuel efficiency</a:t>
            </a:r>
            <a:r>
              <a:rPr lang="en-US" sz="1100" baseline="0" dirty="0" smtClean="0">
                <a:solidFill>
                  <a:schemeClr val="tx1">
                    <a:lumMod val="50000"/>
                    <a:lumOff val="50000"/>
                  </a:schemeClr>
                </a:solidFill>
              </a:rPr>
              <a:t>, not “sticker” fuel efficiency. </a:t>
            </a:r>
          </a:p>
          <a:p>
            <a:pPr marL="457200" lvl="1" indent="0">
              <a:buFont typeface="Arial" charset="0"/>
              <a:buNone/>
            </a:pPr>
            <a:r>
              <a:rPr lang="en-US" sz="1100" baseline="0" dirty="0" smtClean="0">
                <a:solidFill>
                  <a:schemeClr val="tx1">
                    <a:lumMod val="50000"/>
                    <a:lumOff val="50000"/>
                  </a:schemeClr>
                </a:solidFill>
              </a:rPr>
              <a:t>	- This is slightly less than efficiency than the CAFÉ standards </a:t>
            </a:r>
            <a:endParaRPr lang="en-US" sz="1100" dirty="0">
              <a:solidFill>
                <a:schemeClr val="tx1">
                  <a:lumMod val="50000"/>
                  <a:lumOff val="50000"/>
                </a:schemeClr>
              </a:solidFill>
            </a:endParaRPr>
          </a:p>
        </p:txBody>
      </p:sp>
      <p:sp>
        <p:nvSpPr>
          <p:cNvPr id="4" name="Slide Number Placeholder 3"/>
          <p:cNvSpPr>
            <a:spLocks noGrp="1"/>
          </p:cNvSpPr>
          <p:nvPr>
            <p:ph type="sldNum" sz="quarter" idx="10"/>
          </p:nvPr>
        </p:nvSpPr>
        <p:spPr/>
        <p:txBody>
          <a:bodyPr/>
          <a:lstStyle/>
          <a:p>
            <a:fld id="{3746EF74-4753-DA47-9B34-F93D23E42F59}" type="slidenum">
              <a:rPr lang="en-US" smtClean="0"/>
              <a:pPr/>
              <a:t>23</a:t>
            </a:fld>
            <a:endParaRPr lang="en-US"/>
          </a:p>
        </p:txBody>
      </p:sp>
      <p:sp>
        <p:nvSpPr>
          <p:cNvPr id="5" name="Date Placeholder 4"/>
          <p:cNvSpPr>
            <a:spLocks noGrp="1"/>
          </p:cNvSpPr>
          <p:nvPr>
            <p:ph type="dt" idx="11"/>
          </p:nvPr>
        </p:nvSpPr>
        <p:spPr/>
        <p:txBody>
          <a:bodyPr/>
          <a:lstStyle/>
          <a:p>
            <a:fld id="{57AF5BAB-01B4-493E-AFAE-F8A1935C9B59}" type="datetime1">
              <a:rPr lang="en-US" smtClean="0"/>
              <a:pPr/>
              <a:t>5/20/2015</a:t>
            </a:fld>
            <a:endParaRPr lang="en-US"/>
          </a:p>
        </p:txBody>
      </p:sp>
    </p:spTree>
    <p:extLst>
      <p:ext uri="{BB962C8B-B14F-4D97-AF65-F5344CB8AC3E}">
        <p14:creationId xmlns:p14="http://schemas.microsoft.com/office/powerpoint/2010/main" xmlns="" val="1877222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about timeline</a:t>
            </a:r>
          </a:p>
          <a:p>
            <a:r>
              <a:rPr lang="en-US" baseline="0" dirty="0" smtClean="0"/>
              <a:t>110 hours out of 300</a:t>
            </a:r>
          </a:p>
          <a:p>
            <a:endParaRPr lang="en-US" baseline="0" dirty="0" smtClean="0"/>
          </a:p>
          <a:p>
            <a:r>
              <a:rPr lang="en-US" baseline="0" dirty="0" smtClean="0"/>
              <a:t>Some inputs can be gleaned from MOVES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Thefirsttaskof</a:t>
            </a:r>
            <a:r>
              <a:rPr lang="en-US" sz="1200" kern="1200" dirty="0" smtClean="0">
                <a:solidFill>
                  <a:schemeClr val="tx1"/>
                </a:solidFill>
                <a:latin typeface="+mn-lt"/>
                <a:ea typeface="+mn-ea"/>
                <a:cs typeface="+mn-cs"/>
              </a:rPr>
              <a:t> developing a pilot EERPAT model is building a statewide data repository. In Maryland, this step alone took about one third of the total amount of BMC staff hours allocated to the pilot project. All data inputs </a:t>
            </a:r>
            <a:r>
              <a:rPr lang="en-US" sz="1200" kern="1200" dirty="0" err="1" smtClean="0">
                <a:solidFill>
                  <a:schemeClr val="tx1"/>
                </a:solidFill>
                <a:latin typeface="+mn-lt"/>
                <a:ea typeface="+mn-ea"/>
                <a:cs typeface="+mn-cs"/>
              </a:rPr>
              <a:t>assummarized</a:t>
            </a:r>
            <a:r>
              <a:rPr lang="en-US" sz="1200" kern="1200" dirty="0" smtClean="0">
                <a:solidFill>
                  <a:schemeClr val="tx1"/>
                </a:solidFill>
                <a:latin typeface="+mn-lt"/>
                <a:ea typeface="+mn-ea"/>
                <a:cs typeface="+mn-cs"/>
              </a:rPr>
              <a:t> in Figure 1, include 14 model input files and 36 scenario input files. </a:t>
            </a:r>
          </a:p>
          <a:p>
            <a:endParaRPr lang="en-US" dirty="0"/>
          </a:p>
        </p:txBody>
      </p:sp>
      <p:sp>
        <p:nvSpPr>
          <p:cNvPr id="4" name="Slide Number Placeholder 3"/>
          <p:cNvSpPr>
            <a:spLocks noGrp="1"/>
          </p:cNvSpPr>
          <p:nvPr>
            <p:ph type="sldNum" sz="quarter" idx="10"/>
          </p:nvPr>
        </p:nvSpPr>
        <p:spPr/>
        <p:txBody>
          <a:bodyPr/>
          <a:lstStyle/>
          <a:p>
            <a:fld id="{98C10965-742B-436B-871F-3610215FE56E}" type="slidenum">
              <a:rPr lang="en-US" altLang="en-US" smtClean="0"/>
              <a:pPr/>
              <a:t>24</a:t>
            </a:fld>
            <a:endParaRPr lang="en-US" altLang="en-US"/>
          </a:p>
        </p:txBody>
      </p:sp>
    </p:spTree>
    <p:extLst>
      <p:ext uri="{BB962C8B-B14F-4D97-AF65-F5344CB8AC3E}">
        <p14:creationId xmlns:p14="http://schemas.microsoft.com/office/powerpoint/2010/main" xmlns="" val="270805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746EF74-4753-DA47-9B34-F93D23E42F59}" type="slidenum">
              <a:rPr lang="en-US" smtClean="0"/>
              <a:pPr/>
              <a:t>3</a:t>
            </a:fld>
            <a:endParaRPr lang="en-US"/>
          </a:p>
        </p:txBody>
      </p:sp>
      <p:sp>
        <p:nvSpPr>
          <p:cNvPr id="5" name="Date Placeholder 4"/>
          <p:cNvSpPr>
            <a:spLocks noGrp="1"/>
          </p:cNvSpPr>
          <p:nvPr>
            <p:ph type="dt" idx="11"/>
          </p:nvPr>
        </p:nvSpPr>
        <p:spPr/>
        <p:txBody>
          <a:bodyPr/>
          <a:lstStyle/>
          <a:p>
            <a:fld id="{3ADEEF34-FCD3-4D7C-958B-63393F14234E}" type="datetime1">
              <a:rPr lang="en-US" smtClean="0"/>
              <a:pPr/>
              <a:t>5/20/2015</a:t>
            </a:fld>
            <a:endParaRPr lang="en-US"/>
          </a:p>
        </p:txBody>
      </p:sp>
    </p:spTree>
    <p:extLst>
      <p:ext uri="{BB962C8B-B14F-4D97-AF65-F5344CB8AC3E}">
        <p14:creationId xmlns:p14="http://schemas.microsoft.com/office/powerpoint/2010/main" xmlns="" val="3970338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3B76"/>
                </a:solidFill>
              </a:rPr>
              <a:t>Applications include:</a:t>
            </a:r>
            <a:endParaRPr lang="en-US" sz="1200" dirty="0">
              <a:solidFill>
                <a:srgbClr val="003B76"/>
              </a:solidFill>
            </a:endParaRPr>
          </a:p>
        </p:txBody>
      </p:sp>
      <p:sp>
        <p:nvSpPr>
          <p:cNvPr id="4" name="Slide Number Placeholder 3"/>
          <p:cNvSpPr>
            <a:spLocks noGrp="1"/>
          </p:cNvSpPr>
          <p:nvPr>
            <p:ph type="sldNum" sz="quarter" idx="10"/>
          </p:nvPr>
        </p:nvSpPr>
        <p:spPr/>
        <p:txBody>
          <a:bodyPr/>
          <a:lstStyle/>
          <a:p>
            <a:fld id="{3746EF74-4753-DA47-9B34-F93D23E42F59}" type="slidenum">
              <a:rPr lang="en-US" smtClean="0"/>
              <a:pPr/>
              <a:t>4</a:t>
            </a:fld>
            <a:endParaRPr lang="en-US"/>
          </a:p>
        </p:txBody>
      </p:sp>
      <p:sp>
        <p:nvSpPr>
          <p:cNvPr id="5" name="Date Placeholder 4"/>
          <p:cNvSpPr>
            <a:spLocks noGrp="1"/>
          </p:cNvSpPr>
          <p:nvPr>
            <p:ph type="dt" idx="11"/>
          </p:nvPr>
        </p:nvSpPr>
        <p:spPr/>
        <p:txBody>
          <a:bodyPr/>
          <a:lstStyle/>
          <a:p>
            <a:fld id="{3ADEEF34-FCD3-4D7C-958B-63393F14234E}" type="datetime1">
              <a:rPr lang="en-US" smtClean="0"/>
              <a:pPr/>
              <a:t>5/20/2015</a:t>
            </a:fld>
            <a:endParaRPr lang="en-US"/>
          </a:p>
        </p:txBody>
      </p:sp>
    </p:spTree>
    <p:extLst>
      <p:ext uri="{BB962C8B-B14F-4D97-AF65-F5344CB8AC3E}">
        <p14:creationId xmlns:p14="http://schemas.microsoft.com/office/powerpoint/2010/main" xmlns="" val="397033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Forecasts are made at the household level, </a:t>
            </a:r>
            <a:r>
              <a:rPr lang="en-US" sz="1200" kern="1200" dirty="0" err="1" smtClean="0">
                <a:solidFill>
                  <a:schemeClr val="tx1"/>
                </a:solidFill>
                <a:effectLst/>
                <a:latin typeface="+mn-lt"/>
                <a:ea typeface="+mn-ea"/>
                <a:cs typeface="+mn-cs"/>
              </a:rPr>
              <a:t>vehilce</a:t>
            </a:r>
            <a:r>
              <a:rPr lang="en-US" sz="1200" kern="1200" dirty="0" smtClean="0">
                <a:solidFill>
                  <a:schemeClr val="tx1"/>
                </a:solidFill>
                <a:effectLst/>
                <a:latin typeface="+mn-lt"/>
                <a:ea typeface="+mn-ea"/>
                <a:cs typeface="+mn-cs"/>
              </a:rPr>
              <a:t> ownership number, type (auto, light truck), how much each vehicle travels, fuel/</a:t>
            </a:r>
            <a:r>
              <a:rPr lang="en-US" sz="1200" kern="1200" dirty="0" err="1" smtClean="0">
                <a:solidFill>
                  <a:schemeClr val="tx1"/>
                </a:solidFill>
                <a:effectLst/>
                <a:latin typeface="+mn-lt"/>
                <a:ea typeface="+mn-ea"/>
                <a:cs typeface="+mn-cs"/>
              </a:rPr>
              <a:t>enegery</a:t>
            </a:r>
            <a:r>
              <a:rPr lang="en-US" sz="1200" kern="1200" dirty="0" smtClean="0">
                <a:solidFill>
                  <a:schemeClr val="tx1"/>
                </a:solidFill>
                <a:effectLst/>
                <a:latin typeface="+mn-lt"/>
                <a:ea typeface="+mn-ea"/>
                <a:cs typeface="+mn-cs"/>
              </a:rPr>
              <a:t> use &amp; </a:t>
            </a:r>
            <a:r>
              <a:rPr lang="en-US" sz="1200" kern="1200" dirty="0" err="1" smtClean="0">
                <a:solidFill>
                  <a:schemeClr val="tx1"/>
                </a:solidFill>
                <a:effectLst/>
                <a:latin typeface="+mn-lt"/>
                <a:ea typeface="+mn-ea"/>
                <a:cs typeface="+mn-cs"/>
              </a:rPr>
              <a:t>ghg</a:t>
            </a:r>
            <a:r>
              <a:rPr lang="en-US" sz="1200" kern="1200" dirty="0" smtClean="0">
                <a:solidFill>
                  <a:schemeClr val="tx1"/>
                </a:solidFill>
                <a:effectLst/>
                <a:latin typeface="+mn-lt"/>
                <a:ea typeface="+mn-ea"/>
                <a:cs typeface="+mn-cs"/>
              </a:rPr>
              <a:t> gas by </a:t>
            </a:r>
            <a:r>
              <a:rPr lang="en-US" sz="1200" kern="1200" dirty="0" err="1" smtClean="0">
                <a:solidFill>
                  <a:schemeClr val="tx1"/>
                </a:solidFill>
                <a:effectLst/>
                <a:latin typeface="+mn-lt"/>
                <a:ea typeface="+mn-ea"/>
                <a:cs typeface="+mn-cs"/>
              </a:rPr>
              <a:t>vehcile</a:t>
            </a:r>
            <a:r>
              <a:rPr lang="en-US" sz="1200" kern="1200" dirty="0" smtClean="0">
                <a:solidFill>
                  <a:schemeClr val="tx1"/>
                </a:solidFill>
                <a:effectLst/>
                <a:latin typeface="+mn-lt"/>
                <a:ea typeface="+mn-ea"/>
                <a:cs typeface="+mn-cs"/>
              </a:rPr>
              <a:t>, and household </a:t>
            </a:r>
            <a:r>
              <a:rPr lang="en-US" sz="1200" kern="1200" dirty="0" err="1" smtClean="0">
                <a:solidFill>
                  <a:schemeClr val="tx1"/>
                </a:solidFill>
                <a:effectLst/>
                <a:latin typeface="+mn-lt"/>
                <a:ea typeface="+mn-ea"/>
                <a:cs typeface="+mn-cs"/>
              </a:rPr>
              <a:t>epxenditures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including vehicle ownership and vehicle use.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are some bullet points for comparison between the two methods:</a:t>
            </a:r>
          </a:p>
          <a:p>
            <a:pPr lvl="0"/>
            <a:r>
              <a:rPr lang="en-US" sz="1200" kern="1200" dirty="0" smtClean="0">
                <a:solidFill>
                  <a:schemeClr val="tx1"/>
                </a:solidFill>
                <a:effectLst/>
                <a:latin typeface="+mn-lt"/>
                <a:ea typeface="+mn-ea"/>
                <a:cs typeface="+mn-cs"/>
              </a:rPr>
              <a:t>Level of detail.  EERPAT is not as detailed as MOVES, but does have fairly detailed vehicle fleet model, calibrated against state DMV data; EERPAT does have many of characteristics of MOVES, and emissions rates are consistent with MOVES</a:t>
            </a:r>
          </a:p>
          <a:p>
            <a:pPr lvl="0"/>
            <a:r>
              <a:rPr lang="en-US" sz="1200" kern="1200" dirty="0" smtClean="0">
                <a:solidFill>
                  <a:schemeClr val="tx1"/>
                </a:solidFill>
                <a:effectLst/>
                <a:latin typeface="+mn-lt"/>
                <a:ea typeface="+mn-ea"/>
                <a:cs typeface="+mn-cs"/>
              </a:rPr>
              <a:t>Level of region. EERPAT can help with state-level strategy analysis in situations where states would like to examine a large number of strategies quickly. It does not replace more robust models like EPA's MOVES model, and so, can be used rather as a screening tool for MOVES.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strength of EERPAT is the micro simulation approach used for synthesizing households and population for each jurisdiction. The demographic synthesizer generates a jurisdiction database consisting of a record for each household and the synthesized household roster (population). The synthesizing process does not require a substantial amount of end user inputs, except for households by size (1-7 persons), population by age (six categories), statewide median income and economic region factor, which should not present a problem for other EERPAT users with limited knowledge of micro simulation. The Maryland pilot team obtained and </a:t>
            </a:r>
            <a:r>
              <a:rPr lang="en-US" sz="1200" kern="1200" dirty="0" err="1" smtClean="0">
                <a:solidFill>
                  <a:schemeClr val="tx1"/>
                </a:solidFill>
                <a:latin typeface="+mn-lt"/>
                <a:ea typeface="+mn-ea"/>
                <a:cs typeface="+mn-cs"/>
              </a:rPr>
              <a:t>processedbase</a:t>
            </a:r>
            <a:r>
              <a:rPr lang="en-US" sz="1200" kern="1200" dirty="0" smtClean="0">
                <a:solidFill>
                  <a:schemeClr val="tx1"/>
                </a:solidFill>
                <a:latin typeface="+mn-lt"/>
                <a:ea typeface="+mn-ea"/>
                <a:cs typeface="+mn-cs"/>
              </a:rPr>
              <a:t> and horizon year EERPAT jurisdiction demographic inputs from existing state and regional demographic data programs.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synthetic data provides a rich data set of household and population characteristics which allows for micro simulation of current travel and household travel responses to transportation policies at the individual household level.  Aggregation error, common to trip-based models, is eliminated allowing for capturing the synergies of two or more policies.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addition, the EERPAT synthesizer </a:t>
            </a:r>
            <a:r>
              <a:rPr lang="en-US" sz="1200" kern="1200" dirty="0" err="1" smtClean="0">
                <a:solidFill>
                  <a:schemeClr val="tx1"/>
                </a:solidFill>
                <a:latin typeface="+mn-lt"/>
                <a:ea typeface="+mn-ea"/>
                <a:cs typeface="+mn-cs"/>
              </a:rPr>
              <a:t>generatesmeaningful</a:t>
            </a:r>
            <a:r>
              <a:rPr lang="en-US" sz="1200" kern="1200" dirty="0" smtClean="0">
                <a:solidFill>
                  <a:schemeClr val="tx1"/>
                </a:solidFill>
                <a:latin typeface="+mn-lt"/>
                <a:ea typeface="+mn-ea"/>
                <a:cs typeface="+mn-cs"/>
              </a:rPr>
              <a:t> summaries that an analyst can quickly </a:t>
            </a:r>
            <a:r>
              <a:rPr lang="en-US" sz="1200" kern="1200" dirty="0" err="1" smtClean="0">
                <a:solidFill>
                  <a:schemeClr val="tx1"/>
                </a:solidFill>
                <a:latin typeface="+mn-lt"/>
                <a:ea typeface="+mn-ea"/>
                <a:cs typeface="+mn-cs"/>
              </a:rPr>
              <a:t>accessand</a:t>
            </a:r>
            <a:r>
              <a:rPr lang="en-US" sz="1200" kern="1200" dirty="0" smtClean="0">
                <a:solidFill>
                  <a:schemeClr val="tx1"/>
                </a:solidFill>
                <a:latin typeface="+mn-lt"/>
                <a:ea typeface="+mn-ea"/>
                <a:cs typeface="+mn-cs"/>
              </a:rPr>
              <a:t> draw conclusions </a:t>
            </a:r>
            <a:r>
              <a:rPr lang="en-US" sz="1200" kern="1200" dirty="0" err="1" smtClean="0">
                <a:solidFill>
                  <a:schemeClr val="tx1"/>
                </a:solidFill>
                <a:latin typeface="+mn-lt"/>
                <a:ea typeface="+mn-ea"/>
                <a:cs typeface="+mn-cs"/>
              </a:rPr>
              <a:t>fromsimulation</a:t>
            </a:r>
            <a:r>
              <a:rPr lang="en-US" sz="1200" kern="1200" dirty="0" smtClean="0">
                <a:solidFill>
                  <a:schemeClr val="tx1"/>
                </a:solidFill>
                <a:latin typeface="+mn-lt"/>
                <a:ea typeface="+mn-ea"/>
                <a:cs typeface="+mn-cs"/>
              </a:rPr>
              <a:t> results.  The output reports are developed from the jurisdiction household database in R, a publicly available software </a:t>
            </a:r>
            <a:r>
              <a:rPr lang="en-US" sz="1200" kern="1200" dirty="0" err="1" smtClean="0">
                <a:solidFill>
                  <a:schemeClr val="tx1"/>
                </a:solidFill>
                <a:latin typeface="+mn-lt"/>
                <a:ea typeface="+mn-ea"/>
                <a:cs typeface="+mn-cs"/>
              </a:rPr>
              <a:t>programing</a:t>
            </a:r>
            <a:r>
              <a:rPr lang="en-US" sz="1200" kern="1200" dirty="0" smtClean="0">
                <a:solidFill>
                  <a:schemeClr val="tx1"/>
                </a:solidFill>
                <a:latin typeface="+mn-lt"/>
                <a:ea typeface="+mn-ea"/>
                <a:cs typeface="+mn-cs"/>
              </a:rPr>
              <a:t> language and environment for statistical computing and graphics.  EERPAT includes some built-in scripts for summarizing major outputs from the database, such as GHG, VMT. The database also contains other disaggregate information which can be potentially used for sketch level transportation planning applications/explorations. In many cases, extracting/summarizing such information would require the analyst’s proficiency in R scripting.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4-step model/MOVES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4-Step travel model (generation, distribution, mode choice, route assignment) evaluating aggregate household travel behavior considering cost for each interchange. </a:t>
            </a:r>
            <a:r>
              <a:rPr lang="en-US" sz="1200" b="1" i="0" u="none" strike="noStrike" kern="1200" baseline="0" dirty="0" smtClean="0">
                <a:solidFill>
                  <a:schemeClr val="tx1"/>
                </a:solidFill>
                <a:latin typeface="+mn-lt"/>
                <a:ea typeface="+mn-ea"/>
                <a:cs typeface="+mn-cs"/>
              </a:rPr>
              <a:t>Output </a:t>
            </a:r>
            <a:r>
              <a:rPr lang="en-US" sz="1200" b="0" i="0" u="none" strike="noStrike" kern="1200" baseline="0" dirty="0" smtClean="0">
                <a:solidFill>
                  <a:schemeClr val="tx1"/>
                </a:solidFill>
                <a:latin typeface="+mn-lt"/>
                <a:ea typeface="+mn-ea"/>
                <a:cs typeface="+mn-cs"/>
              </a:rPr>
              <a:t>– Person trips by purpose, mode, time period, destination, and route.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EERPAT</a:t>
            </a:r>
          </a:p>
          <a:p>
            <a:r>
              <a:rPr lang="en-US" sz="1200" b="1" i="0" u="none" strike="noStrike" kern="1200" baseline="0" dirty="0" smtClean="0">
                <a:solidFill>
                  <a:schemeClr val="tx1"/>
                </a:solidFill>
                <a:latin typeface="+mn-lt"/>
                <a:ea typeface="+mn-ea"/>
                <a:cs typeface="+mn-cs"/>
              </a:rPr>
              <a:t>Disaggregate </a:t>
            </a:r>
            <a:r>
              <a:rPr lang="en-US" sz="1200" b="0" i="0" u="none" strike="noStrike" kern="1200" baseline="0" dirty="0" smtClean="0">
                <a:solidFill>
                  <a:schemeClr val="tx1"/>
                </a:solidFill>
                <a:latin typeface="+mn-lt"/>
                <a:ea typeface="+mn-ea"/>
                <a:cs typeface="+mn-cs"/>
              </a:rPr>
              <a:t>– synthesized households and Population household roster within county.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Probability models considering household demographic characteristics, urban area type and transportation (technology, fleet) and transportation system (TSM, TDM, price). </a:t>
            </a:r>
            <a:r>
              <a:rPr lang="en-US" sz="1200" b="1" i="0" u="none" strike="noStrike" kern="1200" baseline="0" dirty="0" smtClean="0">
                <a:solidFill>
                  <a:schemeClr val="tx1"/>
                </a:solidFill>
                <a:latin typeface="+mn-lt"/>
                <a:ea typeface="+mn-ea"/>
                <a:cs typeface="+mn-cs"/>
              </a:rPr>
              <a:t>Output </a:t>
            </a:r>
            <a:r>
              <a:rPr lang="en-US" sz="1200" b="0" i="0" u="none" strike="noStrike" kern="1200" baseline="0" dirty="0" smtClean="0">
                <a:solidFill>
                  <a:schemeClr val="tx1"/>
                </a:solidFill>
                <a:latin typeface="+mn-lt"/>
                <a:ea typeface="+mn-ea"/>
                <a:cs typeface="+mn-cs"/>
              </a:rPr>
              <a:t>– household vehicle ownership (by type/age) and household travel (VMT by vehicle type/age).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MOVES – inputs environment (temp. day, month), policies (I/M, RVP, Stage II), and motorized travel (stratified by source (Car, LT, Bus, HD), facility (Rural/Urban &amp; Restricted/Unrestricted), fuel (Gasoline, Diesel, CNG, Electric). </a:t>
            </a:r>
            <a:r>
              <a:rPr lang="en-US" sz="1200" b="1" i="0" u="none" strike="noStrike" kern="1200" baseline="0" dirty="0" smtClean="0">
                <a:solidFill>
                  <a:schemeClr val="tx1"/>
                </a:solidFill>
                <a:latin typeface="+mn-lt"/>
                <a:ea typeface="+mn-ea"/>
                <a:cs typeface="+mn-cs"/>
              </a:rPr>
              <a:t>Internal Calculations </a:t>
            </a:r>
            <a:r>
              <a:rPr lang="en-US" sz="1200" b="0" i="0" u="none" strike="noStrike" kern="1200" baseline="0" dirty="0" smtClean="0">
                <a:solidFill>
                  <a:schemeClr val="tx1"/>
                </a:solidFill>
                <a:latin typeface="+mn-lt"/>
                <a:ea typeface="+mn-ea"/>
                <a:cs typeface="+mn-cs"/>
              </a:rPr>
              <a:t>– Activity (distance, hours, population, starts), process (exhaust, evaporative, refueling, extended idle, brake/</a:t>
            </a:r>
            <a:r>
              <a:rPr lang="en-US" sz="1200" b="0" i="0" u="none" strike="noStrike" kern="1200" baseline="0" dirty="0" err="1" smtClean="0">
                <a:solidFill>
                  <a:schemeClr val="tx1"/>
                </a:solidFill>
                <a:latin typeface="+mn-lt"/>
                <a:ea typeface="+mn-ea"/>
                <a:cs typeface="+mn-cs"/>
              </a:rPr>
              <a:t>tireware</a:t>
            </a:r>
            <a:r>
              <a:rPr lang="en-US" sz="1200" b="0" i="0" u="none" strike="noStrike" kern="1200" baseline="0" dirty="0" smtClean="0">
                <a:solidFill>
                  <a:schemeClr val="tx1"/>
                </a:solidFill>
                <a:latin typeface="+mn-lt"/>
                <a:ea typeface="+mn-ea"/>
                <a:cs typeface="+mn-cs"/>
              </a:rPr>
              <a:t>), and Vehicle Specific Power (VSP) (mathematical representation of engine load against aerodynamic drag, acceleration, rolling resistance, plus the kinetic and potential energies of the vehicle, all divided by the mass of the vehicle). </a:t>
            </a:r>
            <a:r>
              <a:rPr lang="en-US" sz="1200" b="1" i="0" u="none" strike="noStrike" kern="1200" baseline="0" dirty="0" smtClean="0">
                <a:solidFill>
                  <a:schemeClr val="tx1"/>
                </a:solidFill>
                <a:latin typeface="+mn-lt"/>
                <a:ea typeface="+mn-ea"/>
                <a:cs typeface="+mn-cs"/>
              </a:rPr>
              <a:t>GHG Output – </a:t>
            </a:r>
            <a:r>
              <a:rPr lang="en-US" sz="1200" b="0" i="0" u="none" strike="noStrike" kern="1200" baseline="0" dirty="0" smtClean="0">
                <a:solidFill>
                  <a:schemeClr val="tx1"/>
                </a:solidFill>
                <a:latin typeface="+mn-lt"/>
                <a:ea typeface="+mn-ea"/>
                <a:cs typeface="+mn-cs"/>
              </a:rPr>
              <a:t>estimated amount of fuel needed for vehicle travel – distance (exhaust), hours (operating, parked, extended idle), population (evaporative), non-road (refueling, starts). 	</a:t>
            </a:r>
          </a:p>
          <a:p>
            <a:endParaRPr lang="en-US" dirty="0" smtClean="0"/>
          </a:p>
          <a:p>
            <a:endParaRPr lang="en-US" dirty="0" smtClean="0"/>
          </a:p>
          <a:p>
            <a:r>
              <a:rPr lang="en-US" dirty="0" smtClean="0"/>
              <a:t>EERPAT: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Estimates Fuel use based on household travel and non-household travel (vehicle type/age/fuel type (CAFÉ)). </a:t>
            </a:r>
            <a:r>
              <a:rPr lang="en-US" sz="1200" b="1" i="0" u="none" strike="noStrike" kern="1200" baseline="0" dirty="0" smtClean="0">
                <a:solidFill>
                  <a:schemeClr val="tx1"/>
                </a:solidFill>
                <a:latin typeface="+mn-lt"/>
                <a:ea typeface="+mn-ea"/>
                <a:cs typeface="+mn-cs"/>
              </a:rPr>
              <a:t>GHG Output – </a:t>
            </a:r>
            <a:r>
              <a:rPr lang="en-US" sz="1200" b="0" i="0" u="none" strike="noStrike" kern="1200" baseline="0" dirty="0" smtClean="0">
                <a:solidFill>
                  <a:schemeClr val="tx1"/>
                </a:solidFill>
                <a:latin typeface="+mn-lt"/>
                <a:ea typeface="+mn-ea"/>
                <a:cs typeface="+mn-cs"/>
              </a:rPr>
              <a:t>converts fuel used to GHG – carbon content of gallon of fuel converted to CO2. 	</a:t>
            </a:r>
          </a:p>
          <a:p>
            <a:endParaRPr lang="en-US" dirty="0" smtClean="0"/>
          </a:p>
          <a:p>
            <a:endParaRPr lang="en-US" dirty="0" smtClean="0"/>
          </a:p>
          <a:p>
            <a:pPr lvl="0"/>
            <a:r>
              <a:rPr lang="en-US" sz="1200" b="1" dirty="0" smtClean="0">
                <a:solidFill>
                  <a:schemeClr val="tx1"/>
                </a:solidFill>
                <a:latin typeface="Century Schoolbook" panose="02040604050505020304" pitchFamily="18" charset="0"/>
                <a:ea typeface="+mn-ea"/>
                <a:cs typeface="+mn-cs"/>
              </a:rPr>
              <a:t>Urban/Roads: </a:t>
            </a:r>
            <a:r>
              <a:rPr lang="en-US" sz="1200" dirty="0" smtClean="0">
                <a:solidFill>
                  <a:sysClr val="windowText" lastClr="000000">
                    <a:hueOff val="0"/>
                    <a:satOff val="0"/>
                    <a:lumOff val="0"/>
                    <a:alphaOff val="0"/>
                  </a:sysClr>
                </a:solidFill>
                <a:latin typeface="Century Schoolbook" panose="02040604050505020304" pitchFamily="18" charset="0"/>
                <a:ea typeface="+mn-ea"/>
                <a:cs typeface="+mn-cs"/>
                <a:sym typeface="Wingdings"/>
              </a:rPr>
              <a:t>Smart growth, transit, bicycle, traffic operations management</a:t>
            </a:r>
          </a:p>
          <a:p>
            <a:pPr lvl="0"/>
            <a:r>
              <a:rPr lang="en-US" sz="1200" b="1" dirty="0" smtClean="0">
                <a:solidFill>
                  <a:sysClr val="windowText" lastClr="000000">
                    <a:hueOff val="0"/>
                    <a:satOff val="0"/>
                    <a:lumOff val="0"/>
                    <a:alphaOff val="0"/>
                  </a:sysClr>
                </a:solidFill>
                <a:latin typeface="Century Schoolbook" panose="02040604050505020304" pitchFamily="18" charset="0"/>
                <a:ea typeface="+mn-ea"/>
                <a:cs typeface="+mn-cs"/>
                <a:sym typeface="Wingdings"/>
              </a:rPr>
              <a:t>Marketing:</a:t>
            </a:r>
            <a:r>
              <a:rPr lang="en-US" sz="1200" dirty="0" smtClean="0">
                <a:solidFill>
                  <a:sysClr val="windowText" lastClr="000000">
                    <a:hueOff val="0"/>
                    <a:satOff val="0"/>
                    <a:lumOff val="0"/>
                    <a:alphaOff val="0"/>
                  </a:sysClr>
                </a:solidFill>
                <a:latin typeface="Century Schoolbook" panose="02040604050505020304" pitchFamily="18" charset="0"/>
                <a:ea typeface="+mn-ea"/>
                <a:cs typeface="+mn-cs"/>
                <a:sym typeface="Wingdings"/>
              </a:rPr>
              <a:t> TDM,  Eco-driving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ysClr val="windowText" lastClr="000000">
                    <a:hueOff val="0"/>
                    <a:satOff val="0"/>
                    <a:lumOff val="0"/>
                    <a:alphaOff val="0"/>
                  </a:sysClr>
                </a:solidFill>
                <a:latin typeface="Century Schoolbook" panose="02040604050505020304" pitchFamily="18" charset="0"/>
                <a:ea typeface="+mn-ea"/>
                <a:cs typeface="+mn-cs"/>
                <a:sym typeface="Wingdings"/>
              </a:rPr>
              <a:t>Pricing:</a:t>
            </a:r>
            <a:r>
              <a:rPr lang="en-US" sz="1200" dirty="0" smtClean="0">
                <a:solidFill>
                  <a:sysClr val="windowText" lastClr="000000">
                    <a:hueOff val="0"/>
                    <a:satOff val="0"/>
                    <a:lumOff val="0"/>
                    <a:alphaOff val="0"/>
                  </a:sysClr>
                </a:solidFill>
                <a:latin typeface="Century Schoolbook" panose="02040604050505020304" pitchFamily="18" charset="0"/>
                <a:ea typeface="+mn-ea"/>
                <a:cs typeface="+mn-cs"/>
                <a:sym typeface="Wingdings"/>
              </a:rPr>
              <a:t> Fuel tax, VMT fee, parking fee, congestion pricing </a:t>
            </a:r>
            <a:endParaRPr lang="en-US" sz="1200" dirty="0" smtClean="0">
              <a:solidFill>
                <a:sysClr val="windowText" lastClr="000000">
                  <a:hueOff val="0"/>
                  <a:satOff val="0"/>
                  <a:lumOff val="0"/>
                  <a:alphaOff val="0"/>
                </a:sysClr>
              </a:solidFill>
              <a:latin typeface="Century Schoolbook" panose="020406040505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ysClr val="windowText" lastClr="000000">
                    <a:hueOff val="0"/>
                    <a:satOff val="0"/>
                    <a:lumOff val="0"/>
                    <a:alphaOff val="0"/>
                  </a:sysClr>
                </a:solidFill>
                <a:latin typeface="Century Schoolbook" panose="02040604050505020304" pitchFamily="18" charset="0"/>
                <a:ea typeface="+mn-ea"/>
                <a:cs typeface="+mn-cs"/>
              </a:rPr>
              <a:t>Technology/Fleet: </a:t>
            </a:r>
            <a:r>
              <a:rPr lang="en-US" sz="1200" dirty="0" smtClean="0">
                <a:solidFill>
                  <a:sysClr val="windowText" lastClr="000000">
                    <a:hueOff val="0"/>
                    <a:satOff val="0"/>
                    <a:lumOff val="0"/>
                    <a:alphaOff val="0"/>
                  </a:sysClr>
                </a:solidFill>
                <a:latin typeface="Century Schoolbook" panose="02040604050505020304" pitchFamily="18" charset="0"/>
                <a:ea typeface="+mn-ea"/>
                <a:cs typeface="+mn-cs"/>
                <a:sym typeface="Wingdings"/>
              </a:rPr>
              <a:t>EV, fuel, fleet turnover</a:t>
            </a:r>
            <a:endParaRPr lang="en-US" sz="1200" dirty="0" smtClean="0">
              <a:solidFill>
                <a:sysClr val="windowText" lastClr="000000">
                  <a:hueOff val="0"/>
                  <a:satOff val="0"/>
                  <a:lumOff val="0"/>
                  <a:alphaOff val="0"/>
                </a:sysClr>
              </a:solidFill>
              <a:latin typeface="Century Schoolbook" panose="02040604050505020304" pitchFamily="18" charset="0"/>
              <a:ea typeface="+mn-ea"/>
              <a:cs typeface="+mn-cs"/>
            </a:endParaRPr>
          </a:p>
          <a:p>
            <a:pPr lvl="0"/>
            <a:endParaRPr lang="en-US" sz="1200" dirty="0" smtClean="0">
              <a:solidFill>
                <a:sysClr val="windowText" lastClr="000000">
                  <a:hueOff val="0"/>
                  <a:satOff val="0"/>
                  <a:lumOff val="0"/>
                  <a:alphaOff val="0"/>
                </a:sysClr>
              </a:solidFill>
              <a:latin typeface="Century Schoolbook" panose="02040604050505020304" pitchFamily="18" charset="0"/>
              <a:ea typeface="+mn-ea"/>
              <a:cs typeface="+mn-cs"/>
            </a:endParaRPr>
          </a:p>
          <a:p>
            <a:pPr lvl="0"/>
            <a:endParaRPr lang="en-US" sz="1200" dirty="0" smtClean="0">
              <a:solidFill>
                <a:sysClr val="windowText" lastClr="000000">
                  <a:hueOff val="0"/>
                  <a:satOff val="0"/>
                  <a:lumOff val="0"/>
                  <a:alphaOff val="0"/>
                </a:sysClr>
              </a:solidFill>
              <a:latin typeface="Century Schoolbook" panose="02040604050505020304" pitchFamily="18" charset="0"/>
              <a:ea typeface="+mn-ea"/>
              <a:cs typeface="+mn-cs"/>
              <a:sym typeface="Wingdings"/>
            </a:endParaRPr>
          </a:p>
          <a:p>
            <a:pPr lvl="0"/>
            <a:endParaRPr lang="en-US" sz="1200" dirty="0" smtClean="0">
              <a:solidFill>
                <a:sysClr val="windowText" lastClr="000000">
                  <a:hueOff val="0"/>
                  <a:satOff val="0"/>
                  <a:lumOff val="0"/>
                  <a:alphaOff val="0"/>
                </a:sysClr>
              </a:solidFill>
              <a:latin typeface="Century Schoolbook" panose="02040604050505020304" pitchFamily="18" charset="0"/>
              <a:ea typeface="+mn-ea"/>
              <a:cs typeface="+mn-cs"/>
            </a:endParaRPr>
          </a:p>
          <a:p>
            <a:pPr lvl="0"/>
            <a:endParaRPr lang="en-US" sz="1200" b="1" dirty="0" smtClean="0">
              <a:solidFill>
                <a:schemeClr val="tx1"/>
              </a:solidFill>
              <a:latin typeface="Century Schoolbook" panose="02040604050505020304"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8C10965-742B-436B-871F-3610215FE56E}" type="slidenum">
              <a:rPr lang="en-US" altLang="en-US" smtClean="0"/>
              <a:pPr/>
              <a:t>5</a:t>
            </a:fld>
            <a:endParaRPr lang="en-US" altLang="en-US"/>
          </a:p>
        </p:txBody>
      </p:sp>
    </p:spTree>
    <p:extLst>
      <p:ext uri="{BB962C8B-B14F-4D97-AF65-F5344CB8AC3E}">
        <p14:creationId xmlns:p14="http://schemas.microsoft.com/office/powerpoint/2010/main" xmlns="" val="315902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Highway Performance Monitoring System (HPMS)</a:t>
            </a:r>
          </a:p>
          <a:p>
            <a:endParaRPr lang="en-US" dirty="0" smtClean="0"/>
          </a:p>
          <a:p>
            <a:r>
              <a:rPr lang="en-US" dirty="0" smtClean="0"/>
              <a:t>Data</a:t>
            </a:r>
            <a:endParaRPr lang="en-US" dirty="0"/>
          </a:p>
        </p:txBody>
      </p:sp>
      <p:sp>
        <p:nvSpPr>
          <p:cNvPr id="4" name="Slide Number Placeholder 3"/>
          <p:cNvSpPr>
            <a:spLocks noGrp="1"/>
          </p:cNvSpPr>
          <p:nvPr>
            <p:ph type="sldNum" sz="quarter" idx="10"/>
          </p:nvPr>
        </p:nvSpPr>
        <p:spPr/>
        <p:txBody>
          <a:bodyPr/>
          <a:lstStyle/>
          <a:p>
            <a:fld id="{9C481955-387E-4DA9-9D02-18973027C271}" type="slidenum">
              <a:rPr lang="en-US" smtClean="0"/>
              <a:pPr/>
              <a:t>6</a:t>
            </a:fld>
            <a:endParaRPr lang="en-US"/>
          </a:p>
        </p:txBody>
      </p:sp>
    </p:spTree>
    <p:extLst>
      <p:ext uri="{BB962C8B-B14F-4D97-AF65-F5344CB8AC3E}">
        <p14:creationId xmlns:p14="http://schemas.microsoft.com/office/powerpoint/2010/main" xmlns="" val="315194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C481955-387E-4DA9-9D02-18973027C271}" type="slidenum">
              <a:rPr lang="en-US" smtClean="0"/>
              <a:pPr/>
              <a:t>7</a:t>
            </a:fld>
            <a:endParaRPr lang="en-US"/>
          </a:p>
        </p:txBody>
      </p:sp>
    </p:spTree>
    <p:extLst>
      <p:ext uri="{BB962C8B-B14F-4D97-AF65-F5344CB8AC3E}">
        <p14:creationId xmlns:p14="http://schemas.microsoft.com/office/powerpoint/2010/main" xmlns="" val="49763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fld id="{7D032A22-87A2-4AC7-99F7-A241DA7A33DF}" type="datetime1">
              <a:rPr lang="en-US" smtClean="0"/>
              <a:pPr/>
              <a:t>5/20/2015</a:t>
            </a:fld>
            <a:endParaRPr lang="en-US"/>
          </a:p>
        </p:txBody>
      </p:sp>
      <p:sp>
        <p:nvSpPr>
          <p:cNvPr id="5" name="Slide Number Placeholder 4"/>
          <p:cNvSpPr>
            <a:spLocks noGrp="1"/>
          </p:cNvSpPr>
          <p:nvPr>
            <p:ph type="sldNum" sz="quarter" idx="11"/>
          </p:nvPr>
        </p:nvSpPr>
        <p:spPr/>
        <p:txBody>
          <a:bodyPr/>
          <a:lstStyle/>
          <a:p>
            <a:fld id="{3746EF74-4753-DA47-9B34-F93D23E42F59}" type="slidenum">
              <a:rPr lang="en-US" smtClean="0"/>
              <a:pPr/>
              <a:t>8</a:t>
            </a:fld>
            <a:endParaRPr lang="en-US"/>
          </a:p>
        </p:txBody>
      </p:sp>
    </p:spTree>
    <p:extLst>
      <p:ext uri="{BB962C8B-B14F-4D97-AF65-F5344CB8AC3E}">
        <p14:creationId xmlns:p14="http://schemas.microsoft.com/office/powerpoint/2010/main" xmlns="" val="1709349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i="1" u="sng" baseline="0" dirty="0" smtClean="0"/>
          </a:p>
        </p:txBody>
      </p:sp>
      <p:sp>
        <p:nvSpPr>
          <p:cNvPr id="4" name="Slide Number Placeholder 3"/>
          <p:cNvSpPr>
            <a:spLocks noGrp="1"/>
          </p:cNvSpPr>
          <p:nvPr>
            <p:ph type="sldNum" sz="quarter" idx="10"/>
          </p:nvPr>
        </p:nvSpPr>
        <p:spPr/>
        <p:txBody>
          <a:bodyPr/>
          <a:lstStyle/>
          <a:p>
            <a:fld id="{3746EF74-4753-DA47-9B34-F93D23E42F59}" type="slidenum">
              <a:rPr lang="en-US" smtClean="0"/>
              <a:pPr/>
              <a:t>9</a:t>
            </a:fld>
            <a:endParaRPr lang="en-US"/>
          </a:p>
        </p:txBody>
      </p:sp>
      <p:sp>
        <p:nvSpPr>
          <p:cNvPr id="5" name="Date Placeholder 4"/>
          <p:cNvSpPr>
            <a:spLocks noGrp="1"/>
          </p:cNvSpPr>
          <p:nvPr>
            <p:ph type="dt" idx="11"/>
          </p:nvPr>
        </p:nvSpPr>
        <p:spPr/>
        <p:txBody>
          <a:bodyPr/>
          <a:lstStyle/>
          <a:p>
            <a:fld id="{D094BA86-BB2F-4C2C-B614-BE89F36ECDED}" type="datetime1">
              <a:rPr lang="en-US" smtClean="0"/>
              <a:pPr/>
              <a:t>5/20/2015</a:t>
            </a:fld>
            <a:endParaRPr lang="en-US"/>
          </a:p>
        </p:txBody>
      </p:sp>
    </p:spTree>
    <p:extLst>
      <p:ext uri="{BB962C8B-B14F-4D97-AF65-F5344CB8AC3E}">
        <p14:creationId xmlns:p14="http://schemas.microsoft.com/office/powerpoint/2010/main" xmlns="" val="4155700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BMC-wheel,-no-words---White 1"/>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7870825" y="0"/>
            <a:ext cx="1273175"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2" descr="BRTB-logo"/>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7620000" y="6172200"/>
            <a:ext cx="136207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3" descr="bmc-wordsStraightOutlinesbeside-(blue2)"/>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304800" y="6091238"/>
            <a:ext cx="2362200" cy="43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Rectangle 2"/>
          <p:cNvSpPr>
            <a:spLocks noGrp="1" noChangeArrowheads="1"/>
          </p:cNvSpPr>
          <p:nvPr>
            <p:ph type="ctrTitle"/>
          </p:nvPr>
        </p:nvSpPr>
        <p:spPr>
          <a:xfrm>
            <a:off x="609600" y="2435225"/>
            <a:ext cx="7924800" cy="1069975"/>
          </a:xfrm>
        </p:spPr>
        <p:txBody>
          <a:bodyPr/>
          <a:lstStyle>
            <a:lvl1pPr>
              <a:defRPr sz="4800"/>
            </a:lvl1pPr>
          </a:lstStyle>
          <a:p>
            <a:pPr lvl="0"/>
            <a:r>
              <a:rPr lang="en-US" noProof="0" smtClean="0"/>
              <a:t>Click to edit Master title style</a:t>
            </a:r>
          </a:p>
        </p:txBody>
      </p:sp>
      <p:sp>
        <p:nvSpPr>
          <p:cNvPr id="7171" name="Rectangle 3"/>
          <p:cNvSpPr>
            <a:spLocks noGrp="1" noChangeArrowheads="1"/>
          </p:cNvSpPr>
          <p:nvPr>
            <p:ph type="subTitle" idx="1"/>
          </p:nvPr>
        </p:nvSpPr>
        <p:spPr>
          <a:xfrm>
            <a:off x="609600" y="3276600"/>
            <a:ext cx="7924800" cy="609600"/>
          </a:xfrm>
        </p:spPr>
        <p:txBody>
          <a:bodyPr/>
          <a:lstStyle>
            <a:lvl1pPr marL="0" indent="0">
              <a:buFontTx/>
              <a:buNone/>
              <a:defRPr i="1"/>
            </a:lvl1pPr>
          </a:lstStyle>
          <a:p>
            <a:pPr lvl="0"/>
            <a:r>
              <a:rPr lang="en-US" noProof="0" smtClean="0"/>
              <a:t>Click to edit Master subtitle style</a:t>
            </a:r>
          </a:p>
        </p:txBody>
      </p:sp>
      <p:sp>
        <p:nvSpPr>
          <p:cNvPr id="7" name="Rectangle 4"/>
          <p:cNvSpPr>
            <a:spLocks noGrp="1" noChangeArrowheads="1"/>
          </p:cNvSpPr>
          <p:nvPr>
            <p:ph type="dt" sz="half" idx="10"/>
          </p:nvPr>
        </p:nvSpPr>
        <p:spPr>
          <a:xfrm>
            <a:off x="457200" y="6553200"/>
            <a:ext cx="2133600" cy="168275"/>
          </a:xfrm>
        </p:spPr>
        <p:txBody>
          <a:bodyPr/>
          <a:lstStyle>
            <a:lvl1pPr>
              <a:defRPr sz="1000">
                <a:cs typeface="Arial" charset="0"/>
              </a:defRPr>
            </a:lvl1pPr>
          </a:lstStyle>
          <a:p>
            <a:pPr>
              <a:defRPr/>
            </a:pPr>
            <a:endParaRPr lang="en-US"/>
          </a:p>
        </p:txBody>
      </p:sp>
      <p:sp>
        <p:nvSpPr>
          <p:cNvPr id="8" name="Rectangle 5"/>
          <p:cNvSpPr>
            <a:spLocks noGrp="1" noChangeArrowheads="1"/>
          </p:cNvSpPr>
          <p:nvPr>
            <p:ph type="ftr" sz="quarter" idx="11"/>
          </p:nvPr>
        </p:nvSpPr>
        <p:spPr>
          <a:xfrm>
            <a:off x="3124200" y="6553200"/>
            <a:ext cx="2895600" cy="168275"/>
          </a:xfrm>
        </p:spPr>
        <p:txBody>
          <a:bodyPr/>
          <a:lstStyle>
            <a:lvl1pPr>
              <a:defRPr sz="1000">
                <a:cs typeface="Arial" charset="0"/>
              </a:defRPr>
            </a:lvl1pPr>
          </a:lstStyle>
          <a:p>
            <a:pPr>
              <a:defRPr/>
            </a:pPr>
            <a:endParaRPr lang="en-US"/>
          </a:p>
        </p:txBody>
      </p:sp>
      <p:sp>
        <p:nvSpPr>
          <p:cNvPr id="9" name="Rectangle 6"/>
          <p:cNvSpPr>
            <a:spLocks noGrp="1" noChangeArrowheads="1"/>
          </p:cNvSpPr>
          <p:nvPr>
            <p:ph type="sldNum" sz="quarter" idx="12"/>
          </p:nvPr>
        </p:nvSpPr>
        <p:spPr>
          <a:xfrm>
            <a:off x="6858000" y="6553200"/>
            <a:ext cx="2133600" cy="168275"/>
          </a:xfrm>
        </p:spPr>
        <p:txBody>
          <a:bodyPr/>
          <a:lstStyle>
            <a:lvl1pPr>
              <a:defRPr sz="1000">
                <a:cs typeface="Arial" charset="0"/>
              </a:defRPr>
            </a:lvl1pPr>
          </a:lstStyle>
          <a:p>
            <a:pPr>
              <a:defRPr/>
            </a:pPr>
            <a:fld id="{DBFA2968-BEBA-4EDA-B6F0-0C0878D934C0}" type="slidenum">
              <a:rPr lang="en-US"/>
              <a:pPr>
                <a:defRPr/>
              </a:pPr>
              <a:t>‹#›</a:t>
            </a:fld>
            <a:endParaRPr lang="en-US" dirty="0"/>
          </a:p>
        </p:txBody>
      </p:sp>
    </p:spTree>
    <p:extLst>
      <p:ext uri="{BB962C8B-B14F-4D97-AF65-F5344CB8AC3E}">
        <p14:creationId xmlns:p14="http://schemas.microsoft.com/office/powerpoint/2010/main" xmlns="" val="342377674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ACFC0707-ACAA-4678-A6E1-A276F8B46A19}" type="slidenum">
              <a:rPr lang="en-US"/>
              <a:pPr>
                <a:defRPr/>
              </a:pPr>
              <a:t>‹#›</a:t>
            </a:fld>
            <a:endParaRPr lang="en-US" dirty="0"/>
          </a:p>
        </p:txBody>
      </p:sp>
    </p:spTree>
    <p:extLst>
      <p:ext uri="{BB962C8B-B14F-4D97-AF65-F5344CB8AC3E}">
        <p14:creationId xmlns:p14="http://schemas.microsoft.com/office/powerpoint/2010/main" xmlns="" val="3742870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21D9E5E0-65D8-48EE-B480-AE0BE1065E0F}" type="slidenum">
              <a:rPr lang="en-US"/>
              <a:pPr>
                <a:defRPr/>
              </a:pPr>
              <a:t>‹#›</a:t>
            </a:fld>
            <a:endParaRPr lang="en-US" dirty="0"/>
          </a:p>
        </p:txBody>
      </p:sp>
    </p:spTree>
    <p:extLst>
      <p:ext uri="{BB962C8B-B14F-4D97-AF65-F5344CB8AC3E}">
        <p14:creationId xmlns:p14="http://schemas.microsoft.com/office/powerpoint/2010/main" xmlns="" val="373590989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C97CA9E9-A37B-44A2-B173-321AF7615593}" type="slidenum">
              <a:rPr lang="en-US"/>
              <a:pPr>
                <a:defRPr/>
              </a:pPr>
              <a:t>‹#›</a:t>
            </a:fld>
            <a:endParaRPr lang="en-US" dirty="0"/>
          </a:p>
        </p:txBody>
      </p:sp>
    </p:spTree>
    <p:extLst>
      <p:ext uri="{BB962C8B-B14F-4D97-AF65-F5344CB8AC3E}">
        <p14:creationId xmlns:p14="http://schemas.microsoft.com/office/powerpoint/2010/main" xmlns="" val="98703944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74638"/>
            <a:ext cx="2095500"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74638"/>
            <a:ext cx="61341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99ECDDDD-D8F6-4C20-8529-D76E8084138A}" type="slidenum">
              <a:rPr lang="en-US"/>
              <a:pPr>
                <a:defRPr/>
              </a:pPr>
              <a:t>‹#›</a:t>
            </a:fld>
            <a:endParaRPr lang="en-US" dirty="0"/>
          </a:p>
        </p:txBody>
      </p:sp>
    </p:spTree>
    <p:extLst>
      <p:ext uri="{BB962C8B-B14F-4D97-AF65-F5344CB8AC3E}">
        <p14:creationId xmlns:p14="http://schemas.microsoft.com/office/powerpoint/2010/main" xmlns="" val="42111563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74638"/>
            <a:ext cx="8382000" cy="5668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cs typeface="Arial" charset="0"/>
              </a:defRPr>
            </a:lvl1pPr>
          </a:lstStyle>
          <a:p>
            <a:pPr>
              <a:defRPr/>
            </a:pPr>
            <a:fld id="{17F0439D-5F58-4590-A726-694F8C9051EF}" type="slidenum">
              <a:rPr lang="en-US"/>
              <a:pPr>
                <a:defRPr/>
              </a:pPr>
              <a:t>‹#›</a:t>
            </a:fld>
            <a:endParaRPr lang="en-US" dirty="0"/>
          </a:p>
        </p:txBody>
      </p:sp>
    </p:spTree>
    <p:extLst>
      <p:ext uri="{BB962C8B-B14F-4D97-AF65-F5344CB8AC3E}">
        <p14:creationId xmlns:p14="http://schemas.microsoft.com/office/powerpoint/2010/main" xmlns="" val="323041044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391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9243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600200"/>
            <a:ext cx="39243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0" y="3848100"/>
            <a:ext cx="39243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477000"/>
            <a:ext cx="2133600" cy="244475"/>
          </a:xfrm>
        </p:spPr>
        <p:txBody>
          <a:bodyPr/>
          <a:lstStyle>
            <a:lvl1pPr>
              <a:defRPr/>
            </a:lvl1pPr>
          </a:lstStyle>
          <a:p>
            <a:endParaRPr lang="en-US"/>
          </a:p>
        </p:txBody>
      </p:sp>
      <p:sp>
        <p:nvSpPr>
          <p:cNvPr id="7" name="Footer Placeholder 6"/>
          <p:cNvSpPr>
            <a:spLocks noGrp="1"/>
          </p:cNvSpPr>
          <p:nvPr>
            <p:ph type="ftr" sz="quarter" idx="11"/>
          </p:nvPr>
        </p:nvSpPr>
        <p:spPr>
          <a:xfrm>
            <a:off x="3124200" y="6477000"/>
            <a:ext cx="2895600" cy="244475"/>
          </a:xfrm>
        </p:spPr>
        <p:txBody>
          <a:bodyPr/>
          <a:lstStyle>
            <a:lvl1pPr>
              <a:defRPr/>
            </a:lvl1pPr>
          </a:lstStyle>
          <a:p>
            <a:endParaRPr lang="en-US"/>
          </a:p>
        </p:txBody>
      </p:sp>
      <p:sp>
        <p:nvSpPr>
          <p:cNvPr id="8" name="Slide Number Placeholder 7"/>
          <p:cNvSpPr>
            <a:spLocks noGrp="1"/>
          </p:cNvSpPr>
          <p:nvPr>
            <p:ph type="sldNum" sz="quarter" idx="12"/>
          </p:nvPr>
        </p:nvSpPr>
        <p:spPr>
          <a:xfrm>
            <a:off x="6858000" y="6477000"/>
            <a:ext cx="2133600" cy="244475"/>
          </a:xfrm>
        </p:spPr>
        <p:txBody>
          <a:bodyPr/>
          <a:lstStyle>
            <a:lvl1pPr>
              <a:defRPr/>
            </a:lvl1pPr>
          </a:lstStyle>
          <a:p>
            <a:fld id="{7B5BC6D8-B8E6-4B30-82C4-806D3FB6FE34}" type="slidenum">
              <a:rPr lang="en-US"/>
              <a:pPr/>
              <a:t>‹#›</a:t>
            </a:fld>
            <a:endParaRPr lang="en-US"/>
          </a:p>
        </p:txBody>
      </p:sp>
    </p:spTree>
    <p:extLst>
      <p:ext uri="{BB962C8B-B14F-4D97-AF65-F5344CB8AC3E}">
        <p14:creationId xmlns:p14="http://schemas.microsoft.com/office/powerpoint/2010/main" xmlns="" val="39705413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274638"/>
            <a:ext cx="7391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00200"/>
            <a:ext cx="39243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600200"/>
            <a:ext cx="39243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848100"/>
            <a:ext cx="39243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2500" y="3848100"/>
            <a:ext cx="39243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77000"/>
            <a:ext cx="2133600" cy="244475"/>
          </a:xfrm>
        </p:spPr>
        <p:txBody>
          <a:bodyPr/>
          <a:lstStyle>
            <a:lvl1pPr>
              <a:defRPr/>
            </a:lvl1pPr>
          </a:lstStyle>
          <a:p>
            <a:endParaRPr lang="en-US"/>
          </a:p>
        </p:txBody>
      </p:sp>
      <p:sp>
        <p:nvSpPr>
          <p:cNvPr id="8" name="Footer Placeholder 7"/>
          <p:cNvSpPr>
            <a:spLocks noGrp="1"/>
          </p:cNvSpPr>
          <p:nvPr>
            <p:ph type="ftr" sz="quarter" idx="11"/>
          </p:nvPr>
        </p:nvSpPr>
        <p:spPr>
          <a:xfrm>
            <a:off x="3124200" y="6477000"/>
            <a:ext cx="2895600" cy="244475"/>
          </a:xfrm>
        </p:spPr>
        <p:txBody>
          <a:bodyPr/>
          <a:lstStyle>
            <a:lvl1pPr>
              <a:defRPr/>
            </a:lvl1pPr>
          </a:lstStyle>
          <a:p>
            <a:endParaRPr lang="en-US"/>
          </a:p>
        </p:txBody>
      </p:sp>
      <p:sp>
        <p:nvSpPr>
          <p:cNvPr id="9" name="Slide Number Placeholder 8"/>
          <p:cNvSpPr>
            <a:spLocks noGrp="1"/>
          </p:cNvSpPr>
          <p:nvPr>
            <p:ph type="sldNum" sz="quarter" idx="12"/>
          </p:nvPr>
        </p:nvSpPr>
        <p:spPr>
          <a:xfrm>
            <a:off x="6858000" y="6477000"/>
            <a:ext cx="2133600" cy="244475"/>
          </a:xfrm>
        </p:spPr>
        <p:txBody>
          <a:bodyPr/>
          <a:lstStyle>
            <a:lvl1pPr>
              <a:defRPr/>
            </a:lvl1pPr>
          </a:lstStyle>
          <a:p>
            <a:fld id="{4A6B1131-34E0-4B1C-9C86-FFB8D44B2155}" type="slidenum">
              <a:rPr lang="en-US"/>
              <a:pPr/>
              <a:t>‹#›</a:t>
            </a:fld>
            <a:endParaRPr lang="en-US"/>
          </a:p>
        </p:txBody>
      </p:sp>
    </p:spTree>
    <p:extLst>
      <p:ext uri="{BB962C8B-B14F-4D97-AF65-F5344CB8AC3E}">
        <p14:creationId xmlns:p14="http://schemas.microsoft.com/office/powerpoint/2010/main" xmlns="" val="27313411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asic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92138" y="1436688"/>
            <a:ext cx="8094662" cy="4370387"/>
          </a:xfrm>
        </p:spPr>
        <p:txBody>
          <a:bodyPr/>
          <a:lstStyle>
            <a:lvl1pPr>
              <a:defRPr sz="2800">
                <a:solidFill>
                  <a:schemeClr val="tx2"/>
                </a:solidFill>
              </a:defRPr>
            </a:lvl1pPr>
            <a:lvl2pPr>
              <a:defRPr sz="24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4657375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9" name="Table Placeholder 8"/>
          <p:cNvSpPr>
            <a:spLocks noGrp="1"/>
          </p:cNvSpPr>
          <p:nvPr>
            <p:ph type="tbl" sz="quarter" idx="10"/>
          </p:nvPr>
        </p:nvSpPr>
        <p:spPr>
          <a:xfrm>
            <a:off x="592138" y="1420813"/>
            <a:ext cx="8094662" cy="4656137"/>
          </a:xfrm>
        </p:spPr>
        <p:txBody>
          <a:bodyPr>
            <a:noAutofit/>
          </a:bodyPr>
          <a:lstStyle>
            <a:lvl1pPr>
              <a:defRPr sz="1800"/>
            </a:lvl1pPr>
          </a:lstStyle>
          <a:p>
            <a:r>
              <a:rPr lang="en-US" dirty="0" smtClean="0"/>
              <a:t>Click icon to add table</a:t>
            </a:r>
            <a:endParaRPr lang="en-US" dirty="0"/>
          </a:p>
        </p:txBody>
      </p:sp>
    </p:spTree>
    <p:extLst>
      <p:ext uri="{BB962C8B-B14F-4D97-AF65-F5344CB8AC3E}">
        <p14:creationId xmlns:p14="http://schemas.microsoft.com/office/powerpoint/2010/main" xmlns="" val="35571562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0EA99532-101B-4365-8469-093E86697298}" type="slidenum">
              <a:rPr lang="en-US"/>
              <a:pPr>
                <a:defRPr/>
              </a:pPr>
              <a:t>‹#›</a:t>
            </a:fld>
            <a:endParaRPr lang="en-US" dirty="0"/>
          </a:p>
        </p:txBody>
      </p:sp>
    </p:spTree>
    <p:extLst>
      <p:ext uri="{BB962C8B-B14F-4D97-AF65-F5344CB8AC3E}">
        <p14:creationId xmlns:p14="http://schemas.microsoft.com/office/powerpoint/2010/main" xmlns="" val="11111698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35685D57-B399-4249-9ADE-86835B5EE4A4}" type="slidenum">
              <a:rPr lang="en-US"/>
              <a:pPr>
                <a:defRPr/>
              </a:pPr>
              <a:t>‹#›</a:t>
            </a:fld>
            <a:endParaRPr lang="en-US" dirty="0"/>
          </a:p>
        </p:txBody>
      </p:sp>
    </p:spTree>
    <p:extLst>
      <p:ext uri="{BB962C8B-B14F-4D97-AF65-F5344CB8AC3E}">
        <p14:creationId xmlns:p14="http://schemas.microsoft.com/office/powerpoint/2010/main" xmlns="" val="9585647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7BF6C6-A3E1-46B8-A00C-9A93693332E6}" type="slidenum">
              <a:rPr lang="en-US"/>
              <a:pPr>
                <a:defRPr/>
              </a:pPr>
              <a:t>‹#›</a:t>
            </a:fld>
            <a:endParaRPr lang="en-US" dirty="0"/>
          </a:p>
        </p:txBody>
      </p:sp>
    </p:spTree>
    <p:extLst>
      <p:ext uri="{BB962C8B-B14F-4D97-AF65-F5344CB8AC3E}">
        <p14:creationId xmlns:p14="http://schemas.microsoft.com/office/powerpoint/2010/main" xmlns="" val="22782445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DF785815-EA2E-4DDD-B816-69BB2482E512}" type="slidenum">
              <a:rPr lang="en-US"/>
              <a:pPr>
                <a:defRPr/>
              </a:pPr>
              <a:t>‹#›</a:t>
            </a:fld>
            <a:endParaRPr lang="en-US" dirty="0"/>
          </a:p>
        </p:txBody>
      </p:sp>
    </p:spTree>
    <p:extLst>
      <p:ext uri="{BB962C8B-B14F-4D97-AF65-F5344CB8AC3E}">
        <p14:creationId xmlns:p14="http://schemas.microsoft.com/office/powerpoint/2010/main" xmlns="" val="38594703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924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924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E683A2F8-4518-4AD2-8102-8615F7207491}" type="slidenum">
              <a:rPr lang="en-US"/>
              <a:pPr>
                <a:defRPr/>
              </a:pPr>
              <a:t>‹#›</a:t>
            </a:fld>
            <a:endParaRPr lang="en-US" dirty="0"/>
          </a:p>
        </p:txBody>
      </p:sp>
    </p:spTree>
    <p:extLst>
      <p:ext uri="{BB962C8B-B14F-4D97-AF65-F5344CB8AC3E}">
        <p14:creationId xmlns:p14="http://schemas.microsoft.com/office/powerpoint/2010/main" xmlns="" val="37154275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cs typeface="Arial" charset="0"/>
              </a:defRPr>
            </a:lvl1pPr>
          </a:lstStyle>
          <a:p>
            <a:pPr>
              <a:defRPr/>
            </a:pPr>
            <a:fld id="{2BC29F78-A69B-45B3-830F-FAF4F85D6E38}" type="slidenum">
              <a:rPr lang="en-US"/>
              <a:pPr>
                <a:defRPr/>
              </a:pPr>
              <a:t>‹#›</a:t>
            </a:fld>
            <a:endParaRPr lang="en-US" dirty="0"/>
          </a:p>
        </p:txBody>
      </p:sp>
    </p:spTree>
    <p:extLst>
      <p:ext uri="{BB962C8B-B14F-4D97-AF65-F5344CB8AC3E}">
        <p14:creationId xmlns:p14="http://schemas.microsoft.com/office/powerpoint/2010/main" xmlns="" val="28864073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cs typeface="Arial" charset="0"/>
              </a:defRPr>
            </a:lvl1pPr>
          </a:lstStyle>
          <a:p>
            <a:pPr>
              <a:defRPr/>
            </a:pPr>
            <a:fld id="{89EA38BB-6761-48E3-9C2E-88707FACB546}" type="slidenum">
              <a:rPr lang="en-US"/>
              <a:pPr>
                <a:defRPr/>
              </a:pPr>
              <a:t>‹#›</a:t>
            </a:fld>
            <a:endParaRPr lang="en-US" dirty="0"/>
          </a:p>
        </p:txBody>
      </p:sp>
    </p:spTree>
    <p:extLst>
      <p:ext uri="{BB962C8B-B14F-4D97-AF65-F5344CB8AC3E}">
        <p14:creationId xmlns:p14="http://schemas.microsoft.com/office/powerpoint/2010/main" xmlns="" val="38891672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cs typeface="Arial" charset="0"/>
              </a:defRPr>
            </a:lvl1pPr>
          </a:lstStyle>
          <a:p>
            <a:pPr>
              <a:defRPr/>
            </a:pPr>
            <a:fld id="{9FEDFAC8-61F9-4C1C-9F47-76F9BDC7B768}" type="slidenum">
              <a:rPr lang="en-US"/>
              <a:pPr>
                <a:defRPr/>
              </a:pPr>
              <a:t>‹#›</a:t>
            </a:fld>
            <a:endParaRPr lang="en-US" dirty="0"/>
          </a:p>
        </p:txBody>
      </p:sp>
    </p:spTree>
    <p:extLst>
      <p:ext uri="{BB962C8B-B14F-4D97-AF65-F5344CB8AC3E}">
        <p14:creationId xmlns:p14="http://schemas.microsoft.com/office/powerpoint/2010/main" xmlns="" val="41601647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jpe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74638"/>
            <a:ext cx="73914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Tahoma 44, B+S</a:t>
            </a:r>
          </a:p>
        </p:txBody>
      </p:sp>
      <p:sp>
        <p:nvSpPr>
          <p:cNvPr id="2051" name="Rectangle 3"/>
          <p:cNvSpPr>
            <a:spLocks noGrp="1" noChangeArrowheads="1"/>
          </p:cNvSpPr>
          <p:nvPr>
            <p:ph type="body" idx="1"/>
          </p:nvPr>
        </p:nvSpPr>
        <p:spPr bwMode="auto">
          <a:xfrm>
            <a:off x="685800" y="1600200"/>
            <a:ext cx="80010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Arial 32</a:t>
            </a:r>
          </a:p>
          <a:p>
            <a:pPr lvl="1"/>
            <a:r>
              <a:rPr lang="en-US" smtClean="0"/>
              <a:t>Arial 28</a:t>
            </a:r>
          </a:p>
          <a:p>
            <a:pPr lvl="2"/>
            <a:r>
              <a:rPr lang="en-US" smtClean="0"/>
              <a:t>Arial 24</a:t>
            </a:r>
          </a:p>
          <a:p>
            <a:pPr lvl="0"/>
            <a:endParaRPr lang="en-US" smtClean="0"/>
          </a:p>
          <a:p>
            <a:pPr lvl="0"/>
            <a:r>
              <a:rPr lang="en-US" smtClean="0"/>
              <a:t>No more than 20-30 words on a page</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solidFill>
                  <a:srgbClr val="000000"/>
                </a:solidFill>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solidFill>
                  <a:srgbClr val="000000"/>
                </a:solidFill>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858000" y="6477000"/>
            <a:ext cx="2133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rgbClr val="000000"/>
                </a:solidFill>
                <a:cs typeface="+mn-cs"/>
              </a:defRPr>
            </a:lvl1pPr>
          </a:lstStyle>
          <a:p>
            <a:pPr fontAlgn="base">
              <a:spcBef>
                <a:spcPct val="0"/>
              </a:spcBef>
              <a:spcAft>
                <a:spcPct val="0"/>
              </a:spcAft>
              <a:defRPr/>
            </a:pPr>
            <a:fld id="{8606C5A1-B58C-43B1-9826-05026F16A371}" type="slidenum">
              <a:rPr lang="en-US"/>
              <a:pPr fontAlgn="base">
                <a:spcBef>
                  <a:spcPct val="0"/>
                </a:spcBef>
                <a:spcAft>
                  <a:spcPct val="0"/>
                </a:spcAft>
                <a:defRPr/>
              </a:pPr>
              <a:t>‹#›</a:t>
            </a:fld>
            <a:endParaRPr lang="en-US" dirty="0"/>
          </a:p>
        </p:txBody>
      </p:sp>
      <p:grpSp>
        <p:nvGrpSpPr>
          <p:cNvPr id="2055" name="Group 8"/>
          <p:cNvGrpSpPr>
            <a:grpSpLocks/>
          </p:cNvGrpSpPr>
          <p:nvPr/>
        </p:nvGrpSpPr>
        <p:grpSpPr bwMode="auto">
          <a:xfrm>
            <a:off x="609600" y="6324600"/>
            <a:ext cx="8001000" cy="228600"/>
            <a:chOff x="336" y="3888"/>
            <a:chExt cx="5040" cy="144"/>
          </a:xfrm>
        </p:grpSpPr>
        <p:pic>
          <p:nvPicPr>
            <p:cNvPr id="2059" name="Picture 9" descr="BRTB-logo-(white-1)"/>
            <p:cNvPicPr>
              <a:picLocks noChangeAspect="1" noChangeArrowheads="1"/>
            </p:cNvPicPr>
            <p:nvPr/>
          </p:nvPicPr>
          <p:blipFill>
            <a:blip r:embed="rId20" cstate="print">
              <a:extLst>
                <a:ext uri="{28A0092B-C50C-407E-A947-70E740481C1C}">
                  <a14:useLocalDpi xmlns:a14="http://schemas.microsoft.com/office/drawing/2010/main" xmlns=""/>
                </a:ext>
              </a:extLst>
            </a:blip>
            <a:srcRect l="8333" b="-865"/>
            <a:stretch>
              <a:fillRect/>
            </a:stretch>
          </p:blipFill>
          <p:spPr bwMode="auto">
            <a:xfrm>
              <a:off x="4320" y="3888"/>
              <a:ext cx="105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Line 10"/>
            <p:cNvSpPr>
              <a:spLocks noChangeShapeType="1"/>
            </p:cNvSpPr>
            <p:nvPr/>
          </p:nvSpPr>
          <p:spPr bwMode="auto">
            <a:xfrm>
              <a:off x="336" y="3902"/>
              <a:ext cx="4128" cy="0"/>
            </a:xfrm>
            <a:prstGeom prst="line">
              <a:avLst/>
            </a:prstGeom>
            <a:noFill/>
            <a:ln w="45720">
              <a:solidFill>
                <a:schemeClr val="bg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cs typeface="Arial" charset="0"/>
              </a:endParaRPr>
            </a:p>
          </p:txBody>
        </p:sp>
      </p:grpSp>
      <p:pic>
        <p:nvPicPr>
          <p:cNvPr id="2056" name="Picture 11" descr="BMC-wheel,-no-words---White 1"/>
          <p:cNvPicPr>
            <a:picLocks noChangeAspect="1" noChangeArrowheads="1"/>
          </p:cNvPicPr>
          <p:nvPr/>
        </p:nvPicPr>
        <p:blipFill>
          <a:blip r:embed="rId21" cstate="print">
            <a:extLst>
              <a:ext uri="{28A0092B-C50C-407E-A947-70E740481C1C}">
                <a14:useLocalDpi xmlns:a14="http://schemas.microsoft.com/office/drawing/2010/main" xmlns=""/>
              </a:ext>
            </a:extLst>
          </a:blip>
          <a:srcRect/>
          <a:stretch>
            <a:fillRect/>
          </a:stretch>
        </p:blipFill>
        <p:spPr bwMode="auto">
          <a:xfrm>
            <a:off x="7870825" y="0"/>
            <a:ext cx="1273175"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18" descr="BRTB-logo"/>
          <p:cNvPicPr>
            <a:picLocks noChangeAspect="1" noChangeArrowheads="1"/>
          </p:cNvPicPr>
          <p:nvPr/>
        </p:nvPicPr>
        <p:blipFill>
          <a:blip r:embed="rId22">
            <a:extLst>
              <a:ext uri="{28A0092B-C50C-407E-A947-70E740481C1C}">
                <a14:useLocalDpi xmlns:a14="http://schemas.microsoft.com/office/drawing/2010/main" xmlns=""/>
              </a:ext>
            </a:extLst>
          </a:blip>
          <a:srcRect/>
          <a:stretch>
            <a:fillRect/>
          </a:stretch>
        </p:blipFill>
        <p:spPr bwMode="auto">
          <a:xfrm>
            <a:off x="7620000" y="6172200"/>
            <a:ext cx="136207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8" name="Picture 19" descr="bmc-wordsStraightOutlinesbeside-(blue2)"/>
          <p:cNvPicPr>
            <a:picLocks noChangeAspect="1" noChangeArrowheads="1"/>
          </p:cNvPicPr>
          <p:nvPr/>
        </p:nvPicPr>
        <p:blipFill>
          <a:blip r:embed="rId23">
            <a:extLst>
              <a:ext uri="{28A0092B-C50C-407E-A947-70E740481C1C}">
                <a14:useLocalDpi xmlns:a14="http://schemas.microsoft.com/office/drawing/2010/main" xmlns=""/>
              </a:ext>
            </a:extLst>
          </a:blip>
          <a:srcRect/>
          <a:stretch>
            <a:fillRect/>
          </a:stretch>
        </p:blipFill>
        <p:spPr bwMode="auto">
          <a:xfrm>
            <a:off x="304800" y="6091238"/>
            <a:ext cx="2362200" cy="43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80382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 id="2147483678" r:id="rId17"/>
    <p:sldLayoutId id="2147483679" r:id="rId18"/>
  </p:sldLayoutIdLst>
  <p:transition/>
  <p:timing>
    <p:tnLst>
      <p:par>
        <p:cTn id="1" dur="indefinite" restart="never" nodeType="tmRoot"/>
      </p:par>
    </p:tnLst>
  </p:timing>
  <p:txStyles>
    <p:titleStyle>
      <a:lvl1pPr algn="l" rtl="0" eaLnBrk="0" fontAlgn="base" hangingPunct="0">
        <a:spcBef>
          <a:spcPct val="0"/>
        </a:spcBef>
        <a:spcAft>
          <a:spcPct val="0"/>
        </a:spcAft>
        <a:defRPr sz="4400" b="1">
          <a:solidFill>
            <a:srgbClr val="003B7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b="1">
          <a:solidFill>
            <a:srgbClr val="003B76"/>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4400" b="1">
          <a:solidFill>
            <a:srgbClr val="003B76"/>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4400" b="1">
          <a:solidFill>
            <a:srgbClr val="003B76"/>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4400" b="1">
          <a:solidFill>
            <a:srgbClr val="003B76"/>
          </a:solidFill>
          <a:effectLst>
            <a:outerShdw blurRad="38100" dist="38100" dir="2700000" algn="tl">
              <a:srgbClr val="C0C0C0"/>
            </a:outerShdw>
          </a:effectLst>
          <a:latin typeface="Tahoma" pitchFamily="34" charset="0"/>
        </a:defRPr>
      </a:lvl5pPr>
      <a:lvl6pPr marL="457200"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6pPr>
      <a:lvl7pPr marL="914400"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7pPr>
      <a:lvl8pPr marL="1371600"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8pPr>
      <a:lvl9pPr marL="1828800"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rgbClr val="003B7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3B76"/>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SzPct val="5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hyperlink" Target="mailto:stomlinson@baltometro.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mailto:Hkang2@FairfaxCounty.go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w&amp;url=https://au.fotolia.com/tag/%22scenario%20planning%22&amp;ei=hEtWVdjcIcSIsQT_pYOgCg&amp;bvm=bv.93564037,d.cWc&amp;psig=AFQjCNEoP2JNuJo0wnpMlEPo9M46IjKWgQ&amp;ust=1431805126968875"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5.png"/><Relationship Id="rId7" Type="http://schemas.openxmlformats.org/officeDocument/2006/relationships/diagramLayout" Target="../diagrams/layout1.xml"/><Relationship Id="rId12"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subTitle" idx="1"/>
          </p:nvPr>
        </p:nvSpPr>
        <p:spPr>
          <a:xfrm>
            <a:off x="813424" y="2971800"/>
            <a:ext cx="7720975" cy="2438400"/>
          </a:xfrm>
        </p:spPr>
        <p:txBody>
          <a:bodyPr/>
          <a:lstStyle/>
          <a:p>
            <a:endParaRPr lang="en-US" sz="1000" dirty="0" smtClean="0"/>
          </a:p>
          <a:p>
            <a:r>
              <a:rPr lang="en-US" sz="2800" i="0" kern="1200" dirty="0">
                <a:solidFill>
                  <a:srgbClr val="003B76"/>
                </a:solidFill>
              </a:rPr>
              <a:t>Hejun (June) </a:t>
            </a:r>
            <a:r>
              <a:rPr lang="en-US" sz="2800" i="0" kern="1200" dirty="0" smtClean="0">
                <a:solidFill>
                  <a:srgbClr val="003B76"/>
                </a:solidFill>
              </a:rPr>
              <a:t>Kang</a:t>
            </a:r>
            <a:r>
              <a:rPr lang="en-US" sz="2800" i="0" kern="1200" baseline="30000" dirty="0" smtClean="0">
                <a:solidFill>
                  <a:srgbClr val="003B76"/>
                </a:solidFill>
              </a:rPr>
              <a:t>1</a:t>
            </a:r>
            <a:r>
              <a:rPr lang="en-US" sz="2800" i="0" kern="1200" dirty="0" smtClean="0">
                <a:solidFill>
                  <a:srgbClr val="003B76"/>
                </a:solidFill>
              </a:rPr>
              <a:t>, </a:t>
            </a:r>
            <a:r>
              <a:rPr lang="en-US" sz="2800" i="0" kern="1200" dirty="0">
                <a:solidFill>
                  <a:srgbClr val="003B76"/>
                </a:solidFill>
              </a:rPr>
              <a:t>Sara </a:t>
            </a:r>
            <a:r>
              <a:rPr lang="en-US" sz="2800" i="0" kern="1200" dirty="0" smtClean="0">
                <a:solidFill>
                  <a:srgbClr val="003B76"/>
                </a:solidFill>
              </a:rPr>
              <a:t>Tomlinson</a:t>
            </a:r>
            <a:r>
              <a:rPr lang="en-US" sz="2800" i="0" kern="1200" baseline="30000" dirty="0" smtClean="0">
                <a:solidFill>
                  <a:srgbClr val="003B76"/>
                </a:solidFill>
              </a:rPr>
              <a:t>2</a:t>
            </a:r>
            <a:r>
              <a:rPr lang="en-US" sz="2800" i="0" kern="1200" dirty="0" smtClean="0">
                <a:solidFill>
                  <a:srgbClr val="003B76"/>
                </a:solidFill>
              </a:rPr>
              <a:t>, </a:t>
            </a:r>
            <a:r>
              <a:rPr lang="en-US" sz="2800" i="0" kern="1200" dirty="0">
                <a:solidFill>
                  <a:srgbClr val="003B76"/>
                </a:solidFill>
              </a:rPr>
              <a:t>Charles </a:t>
            </a:r>
            <a:r>
              <a:rPr lang="en-US" sz="2800" i="0" kern="1200" dirty="0" smtClean="0">
                <a:solidFill>
                  <a:srgbClr val="003B76"/>
                </a:solidFill>
              </a:rPr>
              <a:t>Baber</a:t>
            </a:r>
            <a:r>
              <a:rPr lang="en-US" sz="2800" i="0" kern="1200" baseline="30000" dirty="0" smtClean="0">
                <a:solidFill>
                  <a:srgbClr val="003B76"/>
                </a:solidFill>
              </a:rPr>
              <a:t>2</a:t>
            </a:r>
            <a:r>
              <a:rPr lang="en-US" sz="2800" i="0" kern="1200" dirty="0" smtClean="0">
                <a:solidFill>
                  <a:srgbClr val="003B76"/>
                </a:solidFill>
              </a:rPr>
              <a:t> </a:t>
            </a:r>
          </a:p>
          <a:p>
            <a:r>
              <a:rPr lang="en-US" sz="2400" kern="1200" baseline="30000" dirty="0" smtClean="0">
                <a:solidFill>
                  <a:srgbClr val="003B76"/>
                </a:solidFill>
              </a:rPr>
              <a:t>1</a:t>
            </a:r>
            <a:r>
              <a:rPr lang="en-US" sz="2400" kern="1200" dirty="0" smtClean="0">
                <a:solidFill>
                  <a:srgbClr val="003B76"/>
                </a:solidFill>
              </a:rPr>
              <a:t> Fairfax County Department of Transportation</a:t>
            </a:r>
          </a:p>
          <a:p>
            <a:r>
              <a:rPr lang="en-US" sz="2400" kern="1200" baseline="30000" dirty="0" smtClean="0">
                <a:solidFill>
                  <a:srgbClr val="003B76"/>
                </a:solidFill>
              </a:rPr>
              <a:t>2 </a:t>
            </a:r>
            <a:r>
              <a:rPr lang="en-US" sz="2400" kern="1200" dirty="0" smtClean="0">
                <a:solidFill>
                  <a:srgbClr val="003B76"/>
                </a:solidFill>
              </a:rPr>
              <a:t>Baltimore Metropolitan Council</a:t>
            </a:r>
          </a:p>
          <a:p>
            <a:endParaRPr lang="en-US" sz="1800" i="0" kern="1200" dirty="0">
              <a:solidFill>
                <a:srgbClr val="003B76"/>
              </a:solidFill>
            </a:endParaRPr>
          </a:p>
          <a:p>
            <a:endParaRPr lang="en-US" sz="2400" dirty="0" smtClean="0"/>
          </a:p>
        </p:txBody>
      </p:sp>
      <p:sp>
        <p:nvSpPr>
          <p:cNvPr id="2061" name="Rectangle 13"/>
          <p:cNvSpPr>
            <a:spLocks noGrp="1" noChangeArrowheads="1"/>
          </p:cNvSpPr>
          <p:nvPr>
            <p:ph type="ctrTitle"/>
          </p:nvPr>
        </p:nvSpPr>
        <p:spPr>
          <a:xfrm>
            <a:off x="609600" y="1295400"/>
            <a:ext cx="8077200" cy="1069975"/>
          </a:xfrm>
        </p:spPr>
        <p:txBody>
          <a:bodyPr/>
          <a:lstStyle/>
          <a:p>
            <a:pPr eaLnBrk="1" fontAlgn="auto" hangingPunct="1">
              <a:spcBef>
                <a:spcPts val="0"/>
              </a:spcBef>
              <a:spcAft>
                <a:spcPts val="0"/>
              </a:spcAft>
              <a:defRPr/>
            </a:pPr>
            <a:r>
              <a:rPr lang="en-US" sz="4000" dirty="0" smtClean="0"/>
              <a:t>Using </a:t>
            </a:r>
            <a:r>
              <a:rPr lang="en-US" sz="4000" dirty="0" smtClean="0">
                <a:solidFill>
                  <a:srgbClr val="FFC000"/>
                </a:solidFill>
              </a:rPr>
              <a:t>EERPAT</a:t>
            </a:r>
            <a:r>
              <a:rPr lang="en-US" sz="4000" dirty="0" smtClean="0"/>
              <a:t> </a:t>
            </a:r>
            <a:r>
              <a:rPr lang="en-US" sz="4000" dirty="0"/>
              <a:t>to Study </a:t>
            </a:r>
            <a:r>
              <a:rPr lang="en-US" sz="4000" dirty="0" smtClean="0"/>
              <a:t>Statewide and Region Greenhouse Gas Reduction Measures</a:t>
            </a:r>
            <a:endParaRPr lang="en-US" sz="4000" dirty="0"/>
          </a:p>
        </p:txBody>
      </p:sp>
      <p:pic>
        <p:nvPicPr>
          <p:cNvPr id="5" name="Picture 3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895" r="-1895"/>
          <a:stretch/>
        </p:blipFill>
        <p:spPr bwMode="auto">
          <a:xfrm>
            <a:off x="1133856" y="5302048"/>
            <a:ext cx="2046985" cy="731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6000" y="5352907"/>
            <a:ext cx="1828800" cy="6668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81400" y="5288280"/>
            <a:ext cx="2006248" cy="731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09816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Sample Policy Result: </a:t>
            </a:r>
            <a:r>
              <a:rPr lang="en-US" sz="3600" dirty="0"/>
              <a:t>Smart Growth in Metro Areas</a:t>
            </a:r>
          </a:p>
        </p:txBody>
      </p:sp>
      <p:graphicFrame>
        <p:nvGraphicFramePr>
          <p:cNvPr id="23" name="Chart 22"/>
          <p:cNvGraphicFramePr>
            <a:graphicFrameLocks/>
          </p:cNvGraphicFramePr>
          <p:nvPr>
            <p:extLst>
              <p:ext uri="{D42A27DB-BD31-4B8C-83A1-F6EECF244321}">
                <p14:modId xmlns:p14="http://schemas.microsoft.com/office/powerpoint/2010/main" xmlns="" val="1132145249"/>
              </p:ext>
            </p:extLst>
          </p:nvPr>
        </p:nvGraphicFramePr>
        <p:xfrm>
          <a:off x="533400" y="1600200"/>
          <a:ext cx="3838090" cy="4648201"/>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p:cNvGrpSpPr/>
          <p:nvPr/>
        </p:nvGrpSpPr>
        <p:grpSpPr>
          <a:xfrm>
            <a:off x="3810000" y="2176272"/>
            <a:ext cx="1388648" cy="446758"/>
            <a:chOff x="2761108" y="88745"/>
            <a:chExt cx="1388648" cy="446758"/>
          </a:xfrm>
        </p:grpSpPr>
        <p:grpSp>
          <p:nvGrpSpPr>
            <p:cNvPr id="25" name="Group 24"/>
            <p:cNvGrpSpPr/>
            <p:nvPr/>
          </p:nvGrpSpPr>
          <p:grpSpPr>
            <a:xfrm>
              <a:off x="2761108" y="88745"/>
              <a:ext cx="1388648" cy="432827"/>
              <a:chOff x="8391529" y="2495800"/>
              <a:chExt cx="1388648" cy="432827"/>
            </a:xfrm>
          </p:grpSpPr>
          <p:sp>
            <p:nvSpPr>
              <p:cNvPr id="29" name="TextBox 28"/>
              <p:cNvSpPr txBox="1"/>
              <p:nvPr/>
            </p:nvSpPr>
            <p:spPr>
              <a:xfrm>
                <a:off x="8966793" y="2620850"/>
                <a:ext cx="813384" cy="307777"/>
              </a:xfrm>
              <a:prstGeom prst="rect">
                <a:avLst/>
              </a:prstGeom>
              <a:noFill/>
            </p:spPr>
            <p:txBody>
              <a:bodyPr wrap="square" rtlCol="0">
                <a:spAutoFit/>
              </a:bodyPr>
              <a:lstStyle/>
              <a:p>
                <a:r>
                  <a:rPr lang="en-US" sz="1400" b="1" dirty="0" smtClean="0"/>
                  <a:t>3.0%</a:t>
                </a:r>
                <a:endParaRPr lang="en-US" sz="1400" b="1" dirty="0"/>
              </a:p>
            </p:txBody>
          </p:sp>
          <p:grpSp>
            <p:nvGrpSpPr>
              <p:cNvPr id="30" name="Group 29"/>
              <p:cNvGrpSpPr/>
              <p:nvPr/>
            </p:nvGrpSpPr>
            <p:grpSpPr>
              <a:xfrm>
                <a:off x="8391529" y="2495800"/>
                <a:ext cx="575264" cy="216217"/>
                <a:chOff x="8391529" y="2495800"/>
                <a:chExt cx="575264" cy="216217"/>
              </a:xfrm>
            </p:grpSpPr>
            <p:cxnSp>
              <p:nvCxnSpPr>
                <p:cNvPr id="31" name="Straight Connector 30"/>
                <p:cNvCxnSpPr/>
                <p:nvPr/>
              </p:nvCxnSpPr>
              <p:spPr>
                <a:xfrm>
                  <a:off x="8391529" y="2693444"/>
                  <a:ext cx="575264" cy="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8961035" y="2495800"/>
                  <a:ext cx="0" cy="216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grpSp>
          <p:nvGrpSpPr>
            <p:cNvPr id="26" name="Group 25"/>
            <p:cNvGrpSpPr/>
            <p:nvPr/>
          </p:nvGrpSpPr>
          <p:grpSpPr>
            <a:xfrm>
              <a:off x="2761108" y="340720"/>
              <a:ext cx="575264" cy="194783"/>
              <a:chOff x="8385771" y="3219228"/>
              <a:chExt cx="575264" cy="194783"/>
            </a:xfrm>
          </p:grpSpPr>
          <p:cxnSp>
            <p:nvCxnSpPr>
              <p:cNvPr id="27" name="Straight Connector 26"/>
              <p:cNvCxnSpPr/>
              <p:nvPr/>
            </p:nvCxnSpPr>
            <p:spPr>
              <a:xfrm>
                <a:off x="8385771" y="3223988"/>
                <a:ext cx="575264"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V="1">
                <a:off x="8961035" y="3219228"/>
                <a:ext cx="0" cy="1947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graphicFrame>
        <p:nvGraphicFramePr>
          <p:cNvPr id="14" name="Chart 13"/>
          <p:cNvGraphicFramePr>
            <a:graphicFrameLocks/>
          </p:cNvGraphicFramePr>
          <p:nvPr>
            <p:extLst>
              <p:ext uri="{D42A27DB-BD31-4B8C-83A1-F6EECF244321}">
                <p14:modId xmlns:p14="http://schemas.microsoft.com/office/powerpoint/2010/main" xmlns="" val="3172205684"/>
              </p:ext>
            </p:extLst>
          </p:nvPr>
        </p:nvGraphicFramePr>
        <p:xfrm>
          <a:off x="2905125" y="1443881"/>
          <a:ext cx="6238875" cy="47720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8069028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EERPAT</a:t>
            </a:r>
            <a:endParaRPr lang="en-US" dirty="0"/>
          </a:p>
        </p:txBody>
      </p:sp>
      <p:sp>
        <p:nvSpPr>
          <p:cNvPr id="3" name="Content Placeholder 2"/>
          <p:cNvSpPr>
            <a:spLocks noGrp="1"/>
          </p:cNvSpPr>
          <p:nvPr>
            <p:ph idx="1"/>
          </p:nvPr>
        </p:nvSpPr>
        <p:spPr/>
        <p:txBody>
          <a:bodyPr/>
          <a:lstStyle/>
          <a:p>
            <a:r>
              <a:rPr lang="en-US" sz="2800" kern="1200" dirty="0" smtClean="0">
                <a:solidFill>
                  <a:srgbClr val="003B76"/>
                </a:solidFill>
              </a:rPr>
              <a:t>An effective planning </a:t>
            </a:r>
            <a:r>
              <a:rPr lang="en-US" sz="2800" kern="1200" dirty="0">
                <a:solidFill>
                  <a:srgbClr val="003B76"/>
                </a:solidFill>
              </a:rPr>
              <a:t>tool for GHG analysis, </a:t>
            </a:r>
            <a:r>
              <a:rPr lang="en-US" sz="2800" kern="1200" dirty="0" smtClean="0">
                <a:solidFill>
                  <a:srgbClr val="003B76"/>
                </a:solidFill>
              </a:rPr>
              <a:t>helping inform transportation </a:t>
            </a:r>
            <a:r>
              <a:rPr lang="en-US" sz="2800" kern="1200" dirty="0">
                <a:solidFill>
                  <a:srgbClr val="003B76"/>
                </a:solidFill>
              </a:rPr>
              <a:t>and climate planning </a:t>
            </a:r>
            <a:r>
              <a:rPr lang="en-US" sz="2800" kern="1200" dirty="0" smtClean="0">
                <a:solidFill>
                  <a:srgbClr val="003B76"/>
                </a:solidFill>
              </a:rPr>
              <a:t>process</a:t>
            </a:r>
            <a:endParaRPr lang="en-US" sz="2800" kern="1200" dirty="0">
              <a:solidFill>
                <a:srgbClr val="003B76"/>
              </a:solidFill>
            </a:endParaRPr>
          </a:p>
          <a:p>
            <a:r>
              <a:rPr lang="en-US" sz="2800" kern="1200" dirty="0" smtClean="0">
                <a:solidFill>
                  <a:srgbClr val="003B76"/>
                </a:solidFill>
              </a:rPr>
              <a:t>Sensitive </a:t>
            </a:r>
            <a:r>
              <a:rPr lang="en-US" sz="2800" kern="1200" dirty="0">
                <a:solidFill>
                  <a:srgbClr val="003B76"/>
                </a:solidFill>
              </a:rPr>
              <a:t>to </a:t>
            </a:r>
            <a:r>
              <a:rPr lang="en-US" sz="2800" kern="1200" dirty="0" smtClean="0">
                <a:solidFill>
                  <a:srgbClr val="003B76"/>
                </a:solidFill>
              </a:rPr>
              <a:t>capture household responses </a:t>
            </a:r>
            <a:r>
              <a:rPr lang="en-US" sz="2800" kern="1200" dirty="0">
                <a:solidFill>
                  <a:srgbClr val="003B76"/>
                </a:solidFill>
              </a:rPr>
              <a:t>to </a:t>
            </a:r>
            <a:r>
              <a:rPr lang="en-US" sz="2800" kern="1200" dirty="0" smtClean="0">
                <a:solidFill>
                  <a:srgbClr val="003B76"/>
                </a:solidFill>
              </a:rPr>
              <a:t>polices</a:t>
            </a:r>
            <a:endParaRPr lang="en-US" sz="2800" kern="1200" dirty="0">
              <a:solidFill>
                <a:srgbClr val="003B76"/>
              </a:solidFill>
            </a:endParaRPr>
          </a:p>
          <a:p>
            <a:r>
              <a:rPr lang="en-US" sz="2800" kern="1200" dirty="0" smtClean="0">
                <a:solidFill>
                  <a:srgbClr val="003B76"/>
                </a:solidFill>
              </a:rPr>
              <a:t>Can be calibrated and applied at the regional level, with local knowledge/inputs available</a:t>
            </a:r>
            <a:endParaRPr lang="en-US" sz="2000" kern="1200" dirty="0">
              <a:solidFill>
                <a:srgbClr val="003B76"/>
              </a:solidFill>
            </a:endParaRPr>
          </a:p>
        </p:txBody>
      </p:sp>
    </p:spTree>
    <p:extLst>
      <p:ext uri="{BB962C8B-B14F-4D97-AF65-F5344CB8AC3E}">
        <p14:creationId xmlns:p14="http://schemas.microsoft.com/office/powerpoint/2010/main" xmlns="" val="1031329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Greenhouse Gas Study</a:t>
            </a:r>
            <a:endParaRPr lang="en-US" dirty="0"/>
          </a:p>
        </p:txBody>
      </p:sp>
      <p:sp>
        <p:nvSpPr>
          <p:cNvPr id="7" name="Text Placeholder 5"/>
          <p:cNvSpPr txBox="1">
            <a:spLocks/>
          </p:cNvSpPr>
          <p:nvPr/>
        </p:nvSpPr>
        <p:spPr>
          <a:xfrm>
            <a:off x="385011" y="1573213"/>
            <a:ext cx="8301789" cy="437038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003B76"/>
                </a:solidFill>
              </a:rPr>
              <a:t>“</a:t>
            </a:r>
            <a:r>
              <a:rPr lang="en-US" sz="2000" b="1" dirty="0">
                <a:solidFill>
                  <a:srgbClr val="003B76"/>
                </a:solidFill>
                <a:effectLst>
                  <a:outerShdw blurRad="38100" dist="38100" dir="2700000" algn="tl">
                    <a:srgbClr val="000000">
                      <a:alpha val="43137"/>
                    </a:srgbClr>
                  </a:outerShdw>
                </a:effectLst>
              </a:rPr>
              <a:t>How Far Can We Get</a:t>
            </a:r>
            <a:r>
              <a:rPr lang="en-US" sz="2000" dirty="0">
                <a:solidFill>
                  <a:srgbClr val="003B76"/>
                </a:solidFill>
              </a:rPr>
              <a:t>” </a:t>
            </a:r>
            <a:r>
              <a:rPr lang="en-US" sz="2000" dirty="0" smtClean="0">
                <a:solidFill>
                  <a:srgbClr val="003B76"/>
                </a:solidFill>
              </a:rPr>
              <a:t>initiative</a:t>
            </a:r>
          </a:p>
          <a:p>
            <a:pPr lvl="1"/>
            <a:r>
              <a:rPr lang="en-US" sz="1600" dirty="0" smtClean="0">
                <a:solidFill>
                  <a:srgbClr val="003B76"/>
                </a:solidFill>
              </a:rPr>
              <a:t>How </a:t>
            </a:r>
            <a:r>
              <a:rPr lang="en-US" sz="1600" dirty="0">
                <a:solidFill>
                  <a:srgbClr val="003B76"/>
                </a:solidFill>
              </a:rPr>
              <a:t>far we can reduce GHG emissions in </a:t>
            </a:r>
            <a:r>
              <a:rPr lang="en-US" sz="1600" dirty="0" smtClean="0">
                <a:solidFill>
                  <a:srgbClr val="003B76"/>
                </a:solidFill>
              </a:rPr>
              <a:t>the Baltimore region through planning-related GHG strategies</a:t>
            </a:r>
            <a:endParaRPr lang="en-US" sz="1600" dirty="0">
              <a:solidFill>
                <a:srgbClr val="003B76"/>
              </a:solidFill>
            </a:endParaRPr>
          </a:p>
          <a:p>
            <a:pPr lvl="1"/>
            <a:r>
              <a:rPr lang="en-US" altLang="en-US" sz="1600" dirty="0" smtClean="0">
                <a:solidFill>
                  <a:srgbClr val="003B76"/>
                </a:solidFill>
              </a:rPr>
              <a:t>To inform transportation project selection for maximize2040 - the next regional transportation plan</a:t>
            </a:r>
          </a:p>
          <a:p>
            <a:pPr marL="457200" lvl="1" indent="0">
              <a:buNone/>
            </a:pPr>
            <a:endParaRPr lang="en-US" altLang="en-US" sz="1600" dirty="0" smtClean="0">
              <a:solidFill>
                <a:srgbClr val="003B76"/>
              </a:solidFill>
            </a:endParaRPr>
          </a:p>
        </p:txBody>
      </p:sp>
      <p:graphicFrame>
        <p:nvGraphicFramePr>
          <p:cNvPr id="5" name="Content Placeholder 15"/>
          <p:cNvGraphicFramePr>
            <a:graphicFrameLocks/>
          </p:cNvGraphicFramePr>
          <p:nvPr>
            <p:extLst>
              <p:ext uri="{D42A27DB-BD31-4B8C-83A1-F6EECF244321}">
                <p14:modId xmlns:p14="http://schemas.microsoft.com/office/powerpoint/2010/main" xmlns="" val="1193865014"/>
              </p:ext>
            </p:extLst>
          </p:nvPr>
        </p:nvGraphicFramePr>
        <p:xfrm>
          <a:off x="914400" y="3048000"/>
          <a:ext cx="6136433" cy="2883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787390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Process</a:t>
            </a:r>
            <a:endParaRPr lang="en-US" dirty="0"/>
          </a:p>
        </p:txBody>
      </p:sp>
      <p:sp>
        <p:nvSpPr>
          <p:cNvPr id="4" name="Content Placeholder 3"/>
          <p:cNvSpPr>
            <a:spLocks noGrp="1"/>
          </p:cNvSpPr>
          <p:nvPr>
            <p:ph sz="half" idx="1"/>
          </p:nvPr>
        </p:nvSpPr>
        <p:spPr>
          <a:xfrm>
            <a:off x="685800" y="1600200"/>
            <a:ext cx="6858000" cy="4343400"/>
          </a:xfrm>
        </p:spPr>
        <p:txBody>
          <a:bodyPr/>
          <a:lstStyle/>
          <a:p>
            <a:pPr>
              <a:spcAft>
                <a:spcPts val="600"/>
              </a:spcAft>
            </a:pPr>
            <a:r>
              <a:rPr lang="en-US" kern="1200" dirty="0" smtClean="0">
                <a:latin typeface="Arial" charset="0"/>
              </a:rPr>
              <a:t>Oversight committee members provided input through:</a:t>
            </a:r>
          </a:p>
          <a:p>
            <a:pPr lvl="1">
              <a:spcAft>
                <a:spcPts val="600"/>
              </a:spcAft>
            </a:pPr>
            <a:r>
              <a:rPr lang="en-US" kern="1200" dirty="0" smtClean="0">
                <a:latin typeface="Arial" charset="0"/>
              </a:rPr>
              <a:t>in-person and webinar meetings, online surveys, and email</a:t>
            </a:r>
          </a:p>
          <a:p>
            <a:pPr>
              <a:spcAft>
                <a:spcPts val="600"/>
              </a:spcAft>
            </a:pPr>
            <a:r>
              <a:rPr lang="en-US" kern="1200" dirty="0" smtClean="0">
                <a:latin typeface="Arial" charset="0"/>
              </a:rPr>
              <a:t>Decisions made on:</a:t>
            </a:r>
          </a:p>
          <a:p>
            <a:pPr lvl="1">
              <a:spcAft>
                <a:spcPts val="600"/>
              </a:spcAft>
            </a:pPr>
            <a:r>
              <a:rPr lang="en-US" kern="1200" dirty="0" smtClean="0">
                <a:latin typeface="Arial" charset="0"/>
              </a:rPr>
              <a:t>Measures to analyze, Modeling assumptions</a:t>
            </a:r>
          </a:p>
          <a:p>
            <a:pPr lvl="1">
              <a:spcAft>
                <a:spcPts val="600"/>
              </a:spcAft>
            </a:pPr>
            <a:r>
              <a:rPr lang="en-US" kern="1200" dirty="0" smtClean="0">
                <a:latin typeface="Arial" charset="0"/>
              </a:rPr>
              <a:t>Final list of recommended measures</a:t>
            </a:r>
            <a:endParaRPr lang="en-US" sz="1400" kern="1200" dirty="0" smtClean="0">
              <a:latin typeface="Arial" charset="0"/>
            </a:endParaRPr>
          </a:p>
          <a:p>
            <a:pPr lvl="1">
              <a:spcAft>
                <a:spcPts val="600"/>
              </a:spcAft>
            </a:pPr>
            <a:endParaRPr lang="en-US" sz="1400" dirty="0"/>
          </a:p>
        </p:txBody>
      </p:sp>
    </p:spTree>
    <p:extLst>
      <p:ext uri="{BB962C8B-B14F-4D97-AF65-F5344CB8AC3E}">
        <p14:creationId xmlns:p14="http://schemas.microsoft.com/office/powerpoint/2010/main" xmlns="" val="271847844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Surveys</a:t>
            </a:r>
            <a:endParaRPr lang="en-US" dirty="0"/>
          </a:p>
        </p:txBody>
      </p:sp>
      <p:sp>
        <p:nvSpPr>
          <p:cNvPr id="4" name="Content Placeholder 3"/>
          <p:cNvSpPr>
            <a:spLocks noGrp="1"/>
          </p:cNvSpPr>
          <p:nvPr>
            <p:ph sz="half" idx="1"/>
          </p:nvPr>
        </p:nvSpPr>
        <p:spPr>
          <a:xfrm>
            <a:off x="685800" y="1600200"/>
            <a:ext cx="6705600" cy="3276600"/>
          </a:xfrm>
        </p:spPr>
        <p:txBody>
          <a:bodyPr/>
          <a:lstStyle/>
          <a:p>
            <a:pPr>
              <a:spcAft>
                <a:spcPts val="600"/>
              </a:spcAft>
            </a:pPr>
            <a:r>
              <a:rPr lang="en-US" sz="2400" kern="1200" dirty="0" smtClean="0">
                <a:latin typeface="Arial" charset="0"/>
              </a:rPr>
              <a:t>Survey 1: Interest level and feasibility of different emission reduction measures</a:t>
            </a:r>
          </a:p>
          <a:p>
            <a:pPr>
              <a:spcAft>
                <a:spcPts val="600"/>
              </a:spcAft>
            </a:pPr>
            <a:r>
              <a:rPr lang="en-US" sz="2400" kern="1200" dirty="0" smtClean="0">
                <a:latin typeface="Arial" charset="0"/>
              </a:rPr>
              <a:t>Survey 2: Clarifying whether to choose projects to analyze based upon interest level and/or feasibility</a:t>
            </a:r>
          </a:p>
          <a:p>
            <a:pPr>
              <a:spcAft>
                <a:spcPts val="600"/>
              </a:spcAft>
            </a:pPr>
            <a:r>
              <a:rPr lang="en-US" sz="2400" kern="1200" dirty="0" smtClean="0">
                <a:latin typeface="Arial" charset="0"/>
              </a:rPr>
              <a:t>Survey 3: Modeling assumption reasonableness</a:t>
            </a:r>
          </a:p>
          <a:p>
            <a:pPr lvl="1">
              <a:spcAft>
                <a:spcPts val="600"/>
              </a:spcAft>
            </a:pPr>
            <a:endParaRPr lang="en-US" sz="1400" dirty="0"/>
          </a:p>
        </p:txBody>
      </p:sp>
    </p:spTree>
    <p:extLst>
      <p:ext uri="{BB962C8B-B14F-4D97-AF65-F5344CB8AC3E}">
        <p14:creationId xmlns:p14="http://schemas.microsoft.com/office/powerpoint/2010/main" xmlns="" val="119006110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Far? Survey 1 Example – Level of Interest</a:t>
            </a:r>
            <a:endParaRPr lang="en-US" sz="4000"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33130" y="1524000"/>
            <a:ext cx="8980074" cy="3810000"/>
          </a:xfrm>
        </p:spPr>
      </p:pic>
    </p:spTree>
    <p:extLst>
      <p:ext uri="{BB962C8B-B14F-4D97-AF65-F5344CB8AC3E}">
        <p14:creationId xmlns:p14="http://schemas.microsoft.com/office/powerpoint/2010/main" xmlns="" val="12189124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Far? Survey 1 Example – </a:t>
            </a:r>
            <a:r>
              <a:rPr lang="en-US" sz="4000" dirty="0" smtClean="0"/>
              <a:t>Feasibility</a:t>
            </a:r>
            <a:endParaRPr lang="en-US" sz="4000"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76200" y="1516610"/>
            <a:ext cx="8915400" cy="3583900"/>
          </a:xfrm>
        </p:spPr>
      </p:pic>
    </p:spTree>
    <p:extLst>
      <p:ext uri="{BB962C8B-B14F-4D97-AF65-F5344CB8AC3E}">
        <p14:creationId xmlns:p14="http://schemas.microsoft.com/office/powerpoint/2010/main" xmlns="" val="35052543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Far? Survey 1 Example – </a:t>
            </a:r>
            <a:r>
              <a:rPr lang="en-US" sz="4000" dirty="0" smtClean="0"/>
              <a:t>Category Ranking</a:t>
            </a:r>
            <a:endParaRPr lang="en-US" sz="4000"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152399" y="1524000"/>
            <a:ext cx="8935345" cy="3962400"/>
          </a:xfrm>
        </p:spPr>
      </p:pic>
    </p:spTree>
    <p:extLst>
      <p:ext uri="{BB962C8B-B14F-4D97-AF65-F5344CB8AC3E}">
        <p14:creationId xmlns:p14="http://schemas.microsoft.com/office/powerpoint/2010/main" xmlns="" val="15064466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Far? Survey </a:t>
            </a:r>
            <a:r>
              <a:rPr lang="en-US" sz="4000" dirty="0" smtClean="0"/>
              <a:t>3 Example</a:t>
            </a:r>
            <a:endParaRPr lang="en-US" sz="4000"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381000" y="1676400"/>
            <a:ext cx="8385492" cy="3133524"/>
          </a:xfrm>
        </p:spPr>
      </p:pic>
    </p:spTree>
    <p:extLst>
      <p:ext uri="{BB962C8B-B14F-4D97-AF65-F5344CB8AC3E}">
        <p14:creationId xmlns:p14="http://schemas.microsoft.com/office/powerpoint/2010/main" xmlns="" val="411944147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Far? </a:t>
            </a:r>
            <a:r>
              <a:rPr lang="en-US" sz="4000" dirty="0" smtClean="0"/>
              <a:t>Phase I: Individual TERM Testing</a:t>
            </a:r>
            <a:endParaRPr lang="en-US" sz="4000" dirty="0"/>
          </a:p>
        </p:txBody>
      </p:sp>
      <p:graphicFrame>
        <p:nvGraphicFramePr>
          <p:cNvPr id="11" name="Diagram 10"/>
          <p:cNvGraphicFramePr/>
          <p:nvPr>
            <p:extLst>
              <p:ext uri="{D42A27DB-BD31-4B8C-83A1-F6EECF244321}">
                <p14:modId xmlns:p14="http://schemas.microsoft.com/office/powerpoint/2010/main" xmlns="" val="13320885"/>
              </p:ext>
            </p:extLst>
          </p:nvPr>
        </p:nvGraphicFramePr>
        <p:xfrm>
          <a:off x="990600" y="1447800"/>
          <a:ext cx="7391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689531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Maryland Transportation GHG Emission Targets</a:t>
            </a:r>
          </a:p>
        </p:txBody>
      </p:sp>
      <p:graphicFrame>
        <p:nvGraphicFramePr>
          <p:cNvPr id="8" name="Table 7"/>
          <p:cNvGraphicFramePr>
            <a:graphicFrameLocks noGrp="1"/>
          </p:cNvGraphicFramePr>
          <p:nvPr>
            <p:extLst>
              <p:ext uri="{D42A27DB-BD31-4B8C-83A1-F6EECF244321}">
                <p14:modId xmlns:p14="http://schemas.microsoft.com/office/powerpoint/2010/main" xmlns="" val="706822111"/>
              </p:ext>
            </p:extLst>
          </p:nvPr>
        </p:nvGraphicFramePr>
        <p:xfrm>
          <a:off x="967600" y="1650381"/>
          <a:ext cx="7964905" cy="4064619"/>
        </p:xfrm>
        <a:graphic>
          <a:graphicData uri="http://schemas.openxmlformats.org/drawingml/2006/table">
            <a:tbl>
              <a:tblPr firstRow="1" firstCol="1"/>
              <a:tblGrid>
                <a:gridCol w="7964905"/>
              </a:tblGrid>
              <a:tr h="4064619">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fontAlgn="b"/>
                      <a:endParaRPr lang="en-US" sz="1600" u="none" strike="noStrike" dirty="0" smtClean="0">
                        <a:effectLst/>
                      </a:endParaRPr>
                    </a:p>
                  </a:txBody>
                  <a:tcPr marL="0" marR="0" marT="0" marB="0" anchor="b">
                    <a:lnL>
                      <a:noFill/>
                    </a:lnL>
                    <a:lnR>
                      <a:noFill/>
                    </a:lnR>
                    <a:lnT w="12700" cmpd="sng">
                      <a:solidFill>
                        <a:srgbClr val="006494"/>
                      </a:solidFill>
                    </a:lnT>
                    <a:lnB w="12700" cmpd="sng">
                      <a:solidFill>
                        <a:srgbClr val="006494"/>
                      </a:solidFill>
                    </a:lnB>
                    <a:lnTlToBr w="12700" cmpd="sng">
                      <a:noFill/>
                      <a:prstDash val="solid"/>
                    </a:lnTlToBr>
                    <a:lnBlToTr w="12700" cmpd="sng">
                      <a:noFill/>
                      <a:prstDash val="solid"/>
                    </a:lnBlToTr>
                    <a:noFill/>
                  </a:tcPr>
                </a:tc>
              </a:tr>
            </a:tbl>
          </a:graphicData>
        </a:graphic>
      </p:graphicFrame>
      <p:graphicFrame>
        <p:nvGraphicFramePr>
          <p:cNvPr id="9" name="Chart 8"/>
          <p:cNvGraphicFramePr/>
          <p:nvPr>
            <p:extLst>
              <p:ext uri="{D42A27DB-BD31-4B8C-83A1-F6EECF244321}">
                <p14:modId xmlns:p14="http://schemas.microsoft.com/office/powerpoint/2010/main" xmlns="" val="2133287537"/>
              </p:ext>
            </p:extLst>
          </p:nvPr>
        </p:nvGraphicFramePr>
        <p:xfrm>
          <a:off x="721893" y="1650380"/>
          <a:ext cx="7964905" cy="39122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7162800" y="373380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t>-90%</a:t>
            </a:r>
            <a:endParaRPr lang="en-US" sz="2400" dirty="0"/>
          </a:p>
        </p:txBody>
      </p:sp>
    </p:spTree>
    <p:extLst>
      <p:ext uri="{BB962C8B-B14F-4D97-AF65-F5344CB8AC3E}">
        <p14:creationId xmlns:p14="http://schemas.microsoft.com/office/powerpoint/2010/main" xmlns="" val="2246152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3124200" cy="2544762"/>
          </a:xfrm>
        </p:spPr>
        <p:txBody>
          <a:bodyPr/>
          <a:lstStyle/>
          <a:p>
            <a:r>
              <a:rPr lang="en-US" sz="4000" dirty="0"/>
              <a:t>How Far? </a:t>
            </a:r>
            <a:r>
              <a:rPr lang="en-US" sz="4000" dirty="0" smtClean="0"/>
              <a:t>Phase II: Scenario Testing</a:t>
            </a:r>
            <a:endParaRPr lang="en-US" sz="4000" dirty="0"/>
          </a:p>
        </p:txBody>
      </p:sp>
      <p:graphicFrame>
        <p:nvGraphicFramePr>
          <p:cNvPr id="5" name="Content Placeholder 3"/>
          <p:cNvGraphicFramePr>
            <a:graphicFrameLocks/>
          </p:cNvGraphicFramePr>
          <p:nvPr>
            <p:extLst>
              <p:ext uri="{D42A27DB-BD31-4B8C-83A1-F6EECF244321}">
                <p14:modId xmlns:p14="http://schemas.microsoft.com/office/powerpoint/2010/main" xmlns="" val="2077645609"/>
              </p:ext>
            </p:extLst>
          </p:nvPr>
        </p:nvGraphicFramePr>
        <p:xfrm>
          <a:off x="2819400" y="381000"/>
          <a:ext cx="5257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0554514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z="4000" dirty="0"/>
              <a:t>For More Information</a:t>
            </a:r>
          </a:p>
        </p:txBody>
      </p:sp>
      <p:sp>
        <p:nvSpPr>
          <p:cNvPr id="89091" name="Rectangle 3"/>
          <p:cNvSpPr>
            <a:spLocks noGrp="1" noChangeArrowheads="1"/>
          </p:cNvSpPr>
          <p:nvPr>
            <p:ph idx="1"/>
          </p:nvPr>
        </p:nvSpPr>
        <p:spPr/>
        <p:txBody>
          <a:bodyPr/>
          <a:lstStyle/>
          <a:p>
            <a:pPr lvl="1">
              <a:buNone/>
            </a:pPr>
            <a:r>
              <a:rPr lang="en-US" altLang="en-US" sz="2400" b="1" dirty="0"/>
              <a:t>Sara Tomlinson	</a:t>
            </a:r>
          </a:p>
          <a:p>
            <a:pPr lvl="1">
              <a:buNone/>
            </a:pPr>
            <a:r>
              <a:rPr lang="en-US" altLang="en-US" sz="2400" b="1" dirty="0">
                <a:hlinkClick r:id="rId3"/>
              </a:rPr>
              <a:t>Baltimore Metropolitan Council</a:t>
            </a:r>
          </a:p>
          <a:p>
            <a:pPr lvl="1">
              <a:buNone/>
            </a:pPr>
            <a:r>
              <a:rPr lang="en-US" altLang="en-US" sz="2400" b="1" dirty="0">
                <a:hlinkClick r:id="rId3"/>
              </a:rPr>
              <a:t>stomlinson@baltometro.org</a:t>
            </a:r>
            <a:endParaRPr lang="en-US" altLang="en-US" sz="2400" b="1" dirty="0"/>
          </a:p>
          <a:p>
            <a:pPr lvl="1">
              <a:buNone/>
            </a:pPr>
            <a:endParaRPr lang="en-US" altLang="en-US" sz="2400" b="1" dirty="0" smtClean="0"/>
          </a:p>
          <a:p>
            <a:pPr lvl="1">
              <a:buNone/>
            </a:pPr>
            <a:r>
              <a:rPr lang="en-US" altLang="en-US" sz="2400" b="1" dirty="0" smtClean="0"/>
              <a:t>Hejun (June) Kang, Ph.D.</a:t>
            </a:r>
          </a:p>
          <a:p>
            <a:pPr lvl="1">
              <a:buNone/>
            </a:pPr>
            <a:r>
              <a:rPr lang="en-US" altLang="en-US" sz="2400" b="1">
                <a:hlinkClick r:id="rId4"/>
              </a:rPr>
              <a:t>Fairfax </a:t>
            </a:r>
            <a:r>
              <a:rPr lang="en-US" altLang="en-US" sz="2400" b="1" smtClean="0">
                <a:hlinkClick r:id="rId4"/>
              </a:rPr>
              <a:t>County </a:t>
            </a:r>
            <a:r>
              <a:rPr lang="en-US" altLang="en-US" sz="2400" b="1" dirty="0">
                <a:hlinkClick r:id="rId4"/>
              </a:rPr>
              <a:t>Dept. of Transportation</a:t>
            </a:r>
          </a:p>
          <a:p>
            <a:pPr lvl="1">
              <a:buNone/>
            </a:pPr>
            <a:r>
              <a:rPr lang="en-US" altLang="en-US" sz="2400" b="1" dirty="0" smtClean="0">
                <a:hlinkClick r:id="rId4"/>
              </a:rPr>
              <a:t>Hkang2@FairfaxCounty.gov</a:t>
            </a:r>
            <a:endParaRPr lang="en-US" altLang="en-US" sz="2400" b="1" dirty="0" smtClean="0"/>
          </a:p>
          <a:p>
            <a:pPr lvl="1">
              <a:buNone/>
            </a:pPr>
            <a:endParaRPr lang="en-US" altLang="en-US" sz="2400" b="1" dirty="0"/>
          </a:p>
          <a:p>
            <a:pPr lvl="1">
              <a:buNone/>
            </a:pPr>
            <a:endParaRPr lang="en-US" altLang="en-US" sz="2400" dirty="0" smtClean="0"/>
          </a:p>
          <a:p>
            <a:pPr lvl="1">
              <a:buNone/>
            </a:pPr>
            <a:endParaRPr lang="en-US" altLang="en-US" sz="2400" dirty="0"/>
          </a:p>
        </p:txBody>
      </p:sp>
    </p:spTree>
    <p:extLst>
      <p:ext uri="{BB962C8B-B14F-4D97-AF65-F5344CB8AC3E}">
        <p14:creationId xmlns:p14="http://schemas.microsoft.com/office/powerpoint/2010/main" xmlns="" val="279184327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dirty="0" smtClean="0"/>
              <a:t>APPENDIX</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6" y="274638"/>
            <a:ext cx="8288575" cy="960728"/>
          </a:xfrm>
        </p:spPr>
        <p:txBody>
          <a:bodyPr/>
          <a:lstStyle/>
          <a:p>
            <a:r>
              <a:rPr lang="en-US" sz="3600" dirty="0" smtClean="0"/>
              <a:t>MD Transportation Emissions – Base Case</a:t>
            </a:r>
            <a:endParaRPr lang="en-US" sz="3600" dirty="0"/>
          </a:p>
        </p:txBody>
      </p:sp>
      <p:graphicFrame>
        <p:nvGraphicFramePr>
          <p:cNvPr id="5" name="Chart 4"/>
          <p:cNvGraphicFramePr/>
          <p:nvPr>
            <p:extLst>
              <p:ext uri="{D42A27DB-BD31-4B8C-83A1-F6EECF244321}">
                <p14:modId xmlns:p14="http://schemas.microsoft.com/office/powerpoint/2010/main" xmlns="" val="2428024796"/>
              </p:ext>
            </p:extLst>
          </p:nvPr>
        </p:nvGraphicFramePr>
        <p:xfrm>
          <a:off x="401215" y="1422660"/>
          <a:ext cx="8480025" cy="481952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rot="19919422">
            <a:off x="2258789" y="2094383"/>
            <a:ext cx="990600" cy="4557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4056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45" y="0"/>
            <a:ext cx="7820025" cy="3752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Title 1"/>
          <p:cNvSpPr txBox="1">
            <a:spLocks/>
          </p:cNvSpPr>
          <p:nvPr/>
        </p:nvSpPr>
        <p:spPr bwMode="auto">
          <a:xfrm>
            <a:off x="0" y="0"/>
            <a:ext cx="4419600" cy="533400"/>
          </a:xfrm>
          <a:prstGeom prst="rect">
            <a:avLst/>
          </a:prstGeom>
          <a:solidFill>
            <a:srgbClr val="D1D1CB"/>
          </a:solid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2pPr>
            <a:lvl3pPr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3pPr>
            <a:lvl4pPr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4pPr>
            <a:lvl5pPr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5pPr>
            <a:lvl6pPr marL="457200"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6pPr>
            <a:lvl7pPr marL="914400"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7pPr>
            <a:lvl8pPr marL="1371600"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8pPr>
            <a:lvl9pPr marL="1828800"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9pPr>
          </a:lstStyle>
          <a:p>
            <a:r>
              <a:rPr lang="en-US" sz="2400" kern="0" dirty="0" smtClean="0"/>
              <a:t>Inside the “model” folder</a:t>
            </a:r>
          </a:p>
        </p:txBody>
      </p:sp>
      <p:sp>
        <p:nvSpPr>
          <p:cNvPr id="23" name="TextBox 22"/>
          <p:cNvSpPr txBox="1"/>
          <p:nvPr/>
        </p:nvSpPr>
        <p:spPr>
          <a:xfrm>
            <a:off x="4419600" y="7867"/>
            <a:ext cx="1572866" cy="584775"/>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200" b="1" smtClean="0">
                <a:solidFill>
                  <a:schemeClr val="tx1"/>
                </a:solidFill>
              </a:rPr>
              <a:t>34 </a:t>
            </a:r>
            <a:r>
              <a:rPr lang="en-US" sz="3200" b="1" dirty="0" smtClean="0">
                <a:solidFill>
                  <a:schemeClr val="tx1"/>
                </a:solidFill>
              </a:rPr>
              <a:t>files</a:t>
            </a:r>
            <a:endParaRPr lang="en-US" sz="3200" b="1" dirty="0">
              <a:solidFill>
                <a:schemeClr val="tx1"/>
              </a:solidFill>
            </a:endParaRPr>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864" y="3209925"/>
            <a:ext cx="8924925" cy="3648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8" name="Title 1"/>
          <p:cNvSpPr txBox="1">
            <a:spLocks/>
          </p:cNvSpPr>
          <p:nvPr/>
        </p:nvSpPr>
        <p:spPr bwMode="auto">
          <a:xfrm>
            <a:off x="-6035" y="3242084"/>
            <a:ext cx="4419600" cy="533400"/>
          </a:xfrm>
          <a:prstGeom prst="rect">
            <a:avLst/>
          </a:prstGeom>
          <a:solidFill>
            <a:srgbClr val="D1D1CB"/>
          </a:solid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2pPr>
            <a:lvl3pPr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3pPr>
            <a:lvl4pPr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4pPr>
            <a:lvl5pPr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5pPr>
            <a:lvl6pPr marL="457200"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6pPr>
            <a:lvl7pPr marL="914400"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7pPr>
            <a:lvl8pPr marL="1371600"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8pPr>
            <a:lvl9pPr marL="1828800" algn="l" rtl="0" eaLnBrk="1" fontAlgn="base" hangingPunct="1">
              <a:spcBef>
                <a:spcPct val="0"/>
              </a:spcBef>
              <a:spcAft>
                <a:spcPct val="0"/>
              </a:spcAft>
              <a:defRPr sz="4400" b="1">
                <a:solidFill>
                  <a:srgbClr val="003B76"/>
                </a:solidFill>
                <a:effectLst>
                  <a:outerShdw blurRad="38100" dist="38100" dir="2700000" algn="tl">
                    <a:srgbClr val="C0C0C0"/>
                  </a:outerShdw>
                </a:effectLst>
                <a:latin typeface="Tahoma" pitchFamily="34" charset="0"/>
              </a:defRPr>
            </a:lvl9pPr>
          </a:lstStyle>
          <a:p>
            <a:r>
              <a:rPr lang="en-US" sz="2400" kern="0" dirty="0" smtClean="0"/>
              <a:t>The “scenarios” folder</a:t>
            </a:r>
          </a:p>
        </p:txBody>
      </p:sp>
      <p:sp>
        <p:nvSpPr>
          <p:cNvPr id="29" name="TextBox 28"/>
          <p:cNvSpPr txBox="1"/>
          <p:nvPr/>
        </p:nvSpPr>
        <p:spPr>
          <a:xfrm>
            <a:off x="4432852" y="3252264"/>
            <a:ext cx="1404552"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b="1" dirty="0" smtClean="0">
                <a:solidFill>
                  <a:schemeClr val="tx1"/>
                </a:solidFill>
              </a:rPr>
              <a:t>38 files</a:t>
            </a:r>
            <a:endParaRPr lang="en-US" sz="2800" b="1" dirty="0">
              <a:solidFill>
                <a:schemeClr val="tx1"/>
              </a:solidFill>
            </a:endParaRPr>
          </a:p>
        </p:txBody>
      </p:sp>
    </p:spTree>
    <p:extLst>
      <p:ext uri="{BB962C8B-B14F-4D97-AF65-F5344CB8AC3E}">
        <p14:creationId xmlns:p14="http://schemas.microsoft.com/office/powerpoint/2010/main" xmlns="" val="16542283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B76"/>
                </a:solidFill>
              </a:rPr>
              <a:t>What is EERPAT?</a:t>
            </a:r>
            <a:endParaRPr lang="en-US" dirty="0">
              <a:solidFill>
                <a:srgbClr val="003B76"/>
              </a:solidFill>
            </a:endParaRPr>
          </a:p>
        </p:txBody>
      </p:sp>
      <p:sp>
        <p:nvSpPr>
          <p:cNvPr id="3" name="Text Placeholder 2"/>
          <p:cNvSpPr>
            <a:spLocks noGrp="1"/>
          </p:cNvSpPr>
          <p:nvPr>
            <p:ph type="body" sz="quarter" idx="10"/>
          </p:nvPr>
        </p:nvSpPr>
        <p:spPr>
          <a:xfrm>
            <a:off x="438149" y="1436688"/>
            <a:ext cx="8408967" cy="4546423"/>
          </a:xfrm>
        </p:spPr>
        <p:txBody>
          <a:bodyPr/>
          <a:lstStyle/>
          <a:p>
            <a:pPr marL="342900" lvl="1" indent="-342900">
              <a:buFont typeface="Arial"/>
              <a:buChar char="•"/>
            </a:pPr>
            <a:r>
              <a:rPr lang="en-US" sz="3200" dirty="0" smtClean="0">
                <a:solidFill>
                  <a:srgbClr val="003B76"/>
                </a:solidFill>
              </a:rPr>
              <a:t>EERPAT: Energy and Emission Reduction Policy Analysis Tool</a:t>
            </a:r>
          </a:p>
          <a:p>
            <a:pPr lvl="1"/>
            <a:r>
              <a:rPr lang="en-US" sz="3200" dirty="0">
                <a:solidFill>
                  <a:srgbClr val="003B76"/>
                </a:solidFill>
              </a:rPr>
              <a:t>Adapted from the Oregon DOT </a:t>
            </a:r>
            <a:r>
              <a:rPr lang="en-US" sz="3200" dirty="0" err="1">
                <a:solidFill>
                  <a:srgbClr val="003B76"/>
                </a:solidFill>
              </a:rPr>
              <a:t>GreenSTEP</a:t>
            </a:r>
            <a:r>
              <a:rPr lang="en-US" sz="3200" dirty="0">
                <a:solidFill>
                  <a:srgbClr val="003B76"/>
                </a:solidFill>
              </a:rPr>
              <a:t> </a:t>
            </a:r>
            <a:r>
              <a:rPr lang="en-US" sz="3200" dirty="0" smtClean="0">
                <a:solidFill>
                  <a:srgbClr val="003B76"/>
                </a:solidFill>
              </a:rPr>
              <a:t>model</a:t>
            </a:r>
          </a:p>
          <a:p>
            <a:r>
              <a:rPr lang="en-US" sz="3200" dirty="0" smtClean="0">
                <a:solidFill>
                  <a:srgbClr val="003B76"/>
                </a:solidFill>
              </a:rPr>
              <a:t>FHWA is sponsoring 4 pilots</a:t>
            </a:r>
          </a:p>
          <a:p>
            <a:endParaRPr lang="en-US" sz="2000" dirty="0">
              <a:solidFill>
                <a:srgbClr val="003B76"/>
              </a:solidFill>
            </a:endParaRPr>
          </a:p>
          <a:p>
            <a:endParaRPr lang="en-US" sz="2000" dirty="0" smtClean="0">
              <a:solidFill>
                <a:srgbClr val="003B76"/>
              </a:solidFill>
            </a:endParaRPr>
          </a:p>
          <a:p>
            <a:endParaRPr lang="en-US" sz="2000" dirty="0">
              <a:solidFill>
                <a:srgbClr val="003B76"/>
              </a:solidFill>
            </a:endParaRPr>
          </a:p>
          <a:p>
            <a:endParaRPr lang="en-US" sz="2000" dirty="0" smtClean="0">
              <a:solidFill>
                <a:srgbClr val="003B76"/>
              </a:solidFill>
            </a:endParaRPr>
          </a:p>
          <a:p>
            <a:endParaRPr lang="en-US" sz="2000" dirty="0">
              <a:solidFill>
                <a:srgbClr val="003B76"/>
              </a:solidFill>
            </a:endParaRPr>
          </a:p>
          <a:p>
            <a:endParaRPr lang="en-US" sz="2000" dirty="0">
              <a:solidFill>
                <a:srgbClr val="003B76"/>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9600" y="4542372"/>
            <a:ext cx="739490" cy="6696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https://encrypted-tbn1.gstatic.com/images?q=tbn:ANd9GcTban4mb6CQ2xdLWhvlMoxfa-MSDWyGcfiwUM_4ZOvyNLYkzlHm0g4sb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51879" y="4495800"/>
            <a:ext cx="1147376" cy="76491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data:image/png;base64,iVBORw0KGgoAAAANSUhEUgAAATIAAAClCAMAAADoDIG4AAABiVBMVEX//////wAAAADv7x319fX4+PhaWlr19QAAABmrq6u/v7+BgYHKysoWFjVWVlZwcHAAABbq6gAPDzLp6emwsJZwcEv+/iofHybAwDwZGSHk5HlERAAUFCrW1tZEREQAABKsrACgoKDr6+tvb4C0tLTGxsaengBkZHT6+jsAAB2VlZUAAAqlpaUfHz2Ghobf398WFhYyMjJQUACSkgC1tUAAADA5OTkAACOPj499fQBlZWVmZgDi4gBJSUkAACk6OgAqKipaWgAmJgAxMQDR0QDf3y0fHx8KCgC9vQBtbQCMjETJyQAhIQAWFgDJyTc4OC6kpCY/PyUsLABXVz15eQDX1y19fUR6ejAnJzc5OT6MjCkAAD0AADWDg05dXTdwcDtZWSs2NkxaWk88PBkhIUZlZUx0dB6rq0iJiXFOTli+vnGjo3xxcSvk5EIgIBZVVR2QkDxPT2QzMxw0NC5HRzw8PE4AAELa2nxjYzPFxT6np0uYmE/W1kw5ORuQkCDGxpT5+X4ZGU5/f3LXvjgbAAAVKUlEQVR4nO1dC1saSbqmX+4XaZQ1wkaug85AE6BFAREiqBCNCTFxSNTNZC5Jxs1uTsbNZPYkmTPZzf7yU9U00DR0g9yU3rzPM9GRpul6qfrqu5dO9wVf8AXXEkbWaZKDtfcBa+gLY19c9ciHhjHF/2NhrhMLMsxhCHhlWJIhELf2Q8SmAofD53C43e6wOzltyrwvb+j7YV6OP8nx18V++OWmDMtyROWscxYZpC8GAtEAt1StlqpVf6YFfxtONpGIxWK5WCgUj8diCQK2Dd8IlC0tMleDP3fB0w9BOf7zlQxfz91qQn0ROA3DUxaYCGWHuDuJ28pxowvmJpg7eGxWAlNeCg9NmQEToMz8iXyPr8d/30vhBC7lr+21d3jKjBOgzHyMnC63nA2O/c6Xgf4BlKf6d9eMsmdIkDu7gTPz2O99CcxDeZ59B/e0KLvIHvW7xLyDuHDrcAIn85e5+bixZwF33vul6VG2HsBqv2t2EWvePI5HHy9x93HDvAfs9v7SpkaZebd40puyCsN4gI1n+7XtU6leb8KTYQY7LhQegdP3fGValO0s6V71pOzjm3LtOb+SWeIs7TkmgMUvNcL1UAMeAx6D6/nAZkxJ/COpM2V7Df/DbaJV2MjtfNaYo/MDkl4Eg/+8IBfV1qfPXA29p7kZkSlR5iP74O72pvzz9eY0+ITCJySdrt8QWPxlG9HCCIMfEhkEHrcftCXYzMhPjTJj3Gp6JBMPTxaodaJsgfh0OWKmR+K4OTIDl4b+HbgWZ2s7wg8qKcBOhbIDCE4DB04LBSlraYC121Q/xmAgm4IVtbFRMTD0O+DE2V0GlQ/Mt6UCY54bZZb9ddAP34LoZuGB6PP0x7ZkOnMN9J0l8P2Y+RgERDF6I3D2fQD0kStRIljMt0aZZX8a8KMP0BbsbpY9AZZe7tUbvK0RC6kvnEi9mBAtqrgAVoMoECUtSmVZBh5KWWbylN0F2+FITa7YiADLrn36nfmwNpAwzWMl978TJac3zKJ/jRhwjLCH0r+9mDxlj3vKS1/MTv1+fGiwjypdyco8Rixj1TlTrIUae+nGM7w/nTRldxV3mKTPah1Qk7YDlYmS0xN1IjSI3mpM2u/fILb6Lg7pX4Mnk6Ds6C/A08Zmo8zYZeBLYUo0SXHgFb9RPL+x/+QFHgqbffDHCVBGNJrICg+q1IyHMboBrL2nPtFpYr757EbknlGh1lDEgwGH+rMORdkC/SwW78134RwLYzpdPEGe+WB6fNFhZJ0Nc5IlotQJfNX48z7UFcmhKNuDnV4Qc+2OjTEdlWfHU7Y0g2hsTnkg77amvH9rjO7++Ck7AlaEK8KnY2RM5xN2+qkiKEwoB93ZS+wpOMFJWrk3bsoK5bb4Gm9cO49p+zPmhWkWJ6rZcbm8ls0u0z/WuaFdGb0pC1rEKTZ+GIt/9Hb6TQxp0M/NheD9huiwtZpg6NZEb/sQSOJvXZ8xfwv24T1w/WDDFCJP820FcBMm4XMTkPqearAOOwA7upzjF/eGv90gwPLEGTMf/9D8NY1iQ7Lktzqu2LUP+/xdlNXLMA2tsgwE97LcRzlGHNw+0lPxtS2u/k0I2RcGIv0/dVx4c2hVs4uyKoamf1B8nZ4cZRfA8wtCWWCf/l/ltah+Ecb8ndvO+Ch7vTx86GVQ5CdIGfPYBWwcNbwWlQ2IGT5EJ8vtdzg417zDJrLIKCsM4vgaFZOcZQzzM1HATuF3mc11ns4xm91uTwjuH0u5/L411W4ujYeygri7TBQOTJQyhka7+Ahu3cpSN7IBmFtYaORPLSz8pUXZ+zHMMrOebi+TlfwCfIFNM6OfnEL7jlDmN1rz/iJdlUS3kGYXtq5aHANl+09X0yNE9y6BFZx4Sq9XJxWi2yeUieOIheJLCklbiyohMXW0KNODO0FmOkm/Ng5FE4e3nkLB85Nzb2xk1X76qVYorAb8omIZoiJMIao1MmW1T8eIhCPTytT1kVngsHnFJMyxcXYk3C4KXpxlORTxH4VrX45IWRCB6azJTkQijUc4HF2w6bfn9itkHHF3zm6PtHSL3L++UXjD/NADtmf1jPkM8E1B7iuBHUNaoP4tmV6rzKngTgg3B4M3im+YH9rHaF/Qm0+Ht+rHAzteDj3PDlc/v6+Tn+ZsyYSjDCS3Nfo55WzZ+aEHbV8uPMdAMbVJIoeXQzJ2l0qv7BOy+36y2IqWDoeCXy0tfH5ow9De3pGvEjE8G26emT8tCzJ/a//DTtEGXuK0sqsm0g9PmdvpnLxROQBieD4UZcRimb/H0VKU7XsIuSVjcZ/+rPY2/e2Jux8mjdIIMc76z1FgCchIHaNJ/K5K2dzMU4Z3w1NGHcm8MWz1SyuT+gQZ9HNTMKcnCWNxezTd7BYvu2MS36q+Qb8wzsDZ9OHm+yfHq6PLBWOXGhUX3bn05nfFKxnqmJCDa9ToplwxdUPi6t/slf4fPLkW+96QKD0bkTBmDbbOVHAb1lsvfku1kK5I4OpMU3ayPyJj7wXdTCr8JRvwhfDiOzlnq5YRylivGpGRI5tPt87OK0sSzmJAKw97l/y++bDLX7I6sej2FDB6MLgu/JNtp59aWXtTltVTyNYZ/Z58R55pyiLA54sRSesiIcaJvsUDS+mPXg7gdcsMU2ZIhlKBMVC2Lk2zM4IKSPP+GpFjPb+PddcMU6ajiuczz4iEefjlDk0Dn5n6WYDYUe3qkk7KroM7YhQQeb39bH1+6KSg4DaXQQdleTCvuaI1g96MzT5luog1EQCi6dX1oWgDcrpihz8niTPkwqdKjDGVOzHFh5kZGI0h9tUJ8Ifz8vbmO86bD6VSkrslUyiF/FAO/T0aT8701cMdsS2JieaXgX6fJhZI500SWImrMMY8mnnvjwTWS8fpaJa3/omr2nh/mDXQzBVYT++rvGd36WpHOV5gS2WoPVB5KPzwiPLfSkMAAmVqTjhtUcZ2W9GqOOSOKt/QHH8/jecagYTOgQx8KKq86bmmKPPJUg774RkWQ+sM869YXKQMBrJ/piKqNbMvNUWZzo52lov5GKfKk64S3N/fB7z2xFdfxRopJQ58jaLN6i+Z1KQ/8xJ9HmK2YIjjfnO4f3DObtdNC+Z3XLPBVkyMlpiq//dgB1jmvLfVKvM0RhmZKqZGbyrPNkJEnitzRtM7KUyiybgC0PqR+vrR6vGxmkj8SWuUkcXpev6BOYeQoBlHRnHonlqWMFZq5nmZSpWmJqxelLc3jfzDKSO5RGwesZ1dHMqe2z1hlompBb5mWmlfw6swyw4zRVjbRXpWZT+kH5nKbjMv2sel5wt7D956OOy8U51lheHrC68zHO28uZDiPEO6wvw7Inbx8XGv34q7gReqfa0KUGogoxlEFGKdv9NY0kufTaQsZfKa4roEWJ0v0IeyKSTsXzHQO21DUCT2o2KsxJfKp6gjjPURyhQavomURTU/y5x3VHruPa2KlDlgSom+Q1/gyaGKLltY0Posy6up8u2ChRXEmu5WXwpqVRmFBa04zBSQV3SvMjQeh2aGBXiBMivl0A61mrzCwvCtkmYBdjXGmEfgmtMMKeSNNM6XJPLMq2Zj6k80TZk6Y8w/P100V6OQZxDBHEwGHVtWVczSp7OcldEHfRhj9Mx+k7Iw1TUyD/Sr8OvsG6oNc9K/Ta4c/KoRQVmVMYItl2TGsLTf1nnAn7eoU7Y87b7300Nopy9j0nhcUkzFDkDVX8akOe3Z5U14d/swVpYy5vaKkYMfgYvzdeV3pbkZTpfqg6U+Ce4djOkcAc+ekIXxPchG6upuatHE+fCtkq49ltRrT953Vj04uL8/+MwwHzd/zxPj3P61otV07tLsLDP2KdfZ66wTjMDOg7Zt5Ww8Ek4oU6ZN7w9FP8rqro4irAiK1PeTIf85fE4op/+fa9LHKKBfI1f98w6XRAR+VAlf1RQiIeWyX9pycKJdZ64SRhT/rMrZtx3J1RFkeBaIVdlwAmweC4qcTb6LypWBxwtVR34dUp3UBpiIjaljeR8yMT8+KeqzGqUsHHaeurb7tNbr6GtrpSZ5MaJLpDLERj9RyY68M3xz2euLcIim6fVN2N6QVjAROSas0yTgzLxSW9J3SlczqonCB74yQH7ePifpVlFFpqF0ACH/q/+RXCZPwXpTuppRTRS+wZr31jiJmpELiZINOR3ZO9Otlbkq76LlLF3JoCYL34CFrVudPmmjLylqtz72t6i4Y6Yhp6yY6vGRs46BKXN1eAvD4F7Z7SHBHWbFL8IlQWBDtu86tZeVoXPEB6RsHTLKHm5u0Q5TEBoO7JqpQeks/SATi0WtURYiaijmBqOM6QzjGryvGaayt3dS1RlTsHPbjCfgX4nKQ8dBaMvHSDTSncFzGWXnKoXWhL9ucDaH1aEL4UdXkVgF8pPK9qAtVwaxrdfUaZIsM7NsvoQgFM9lHoFb9rMxYpw7rK7tG12UacphRiZZtk9Z09pai7TvZJRZXTVmb5W8XFhf5V00/cwEuSSjlGmgwKSJEJtCVJWxeT2z1VYa7gZkC5P78D0Cj4RYuX5+/vzZze333ffQEmVunrv1WX2OYSO43RZOW95OyuKIgmweWXVFuMJphzIrPP3OoTumWcUt16NUL0u6dYYSqvGwypGiImVZ7VCGW+pjJTA/B9s+2llCmQ0pn44t5mgDKIt6YU/ltmbSpQwD1TBlU3yrWYSEMpYWSiSdeHNx926f/aNyWzO5P7HAAMa4J4r2IXVb7bN7k4SyPAJnA9xCQ5TZnw9QwuRB1d5KBV2VlPAS9aQ6YHX/pmYoYwdq1f7U6zhpOR/T7QCbwT9XH4wx7VAWPhUpq6m6Ywv3TaXbQXE+VjLteRYf+ITEzVeObsykEWVvHDXIvMXaocqA7yLhx64Y2a2ctK2ffgkJLaQ5ztUA2og6JTC14LzyjpVq8DV2zDQdwE2VmZY16axFfNtYhnq+xVkEg3aQWG9iVYLFr9u4NSfgVhXjPFppAhCrIr5bqrI8flCUTEc0dstahNaXB8EKzzWj35lfR2kgd+ObNsRu5IUTXPMIHn5rTJw5p84QQUlpbPo3MBKtIkFVivI/zfrW2rQNPM0GBD0w8npTljoVHrTRLndFORO9EFh2JnU6I8vducPNM5Vfuca+aTy9Ob7m+Gf3j+cr156yWMN/fd5wNDfPVDg/T6c3O6gw11azyMcMwlle1NUDcZ5ZVQrrLgtCV5Q2r73evjUHNagLZ5zomzc16rduc+Cix/IRXRwACWKJg3p39pqlXBl50ODokhX+EjwDX3VWMZ3G/sPCmMfBWQolUUUyNpLE6mtEr+e6N4PD9+Bybi+1nipZURXo6on2osuNPTDMN/0+Wyp1vSnT6XIBsBJHq7PRUOviIbAR7NbVCmdYidDj1I+aKWMrqWz9KCupLScrS9wSFn+5rJxbB++fgaZKyQ4l3FDihHEW4Od7Jtkt8KGoh6lFm8FcclUZKYlHBPbSW+GXckC9gKIXqIY4cxmPxtNH1Ap6Arep5xnL+wGn66xebjlnCWW0T0ZLolVgcwj1/WWVHD1llFGavfidsUTl2ZYrmd/tNUnMv3CACy0XEN8wfprHcFR4xDO0PLMMbojGj/UqZrFxr8GJM6aG3ArXU031gI9H2vKGZspm/Dj5rsEYOLZkOWc8t4FBHEty/HzdzSUlOJE2P1wKueg0Efs5mNuJKWmXT2cIu8X0FUMsn3Im/SVsHxMT/yMcVALWslW/coK2MuZdmNG4OrGdlj9yiVMqkg52hbKRte3WuAr387TPXtsDlowUQddnRk9mWSSPCuOJsql/XJ4xei5K/rqrGEpwpDhknHTHXCd2JVNYk9ao3rWslRe90lqmUkOgndCUDR+53hONpb66PGU1spyv+HSXEeAjDBSF9tdzwMFtbEi3gg/yMBs9fa9qYolWC5Mu75r3RCOlIWbZoQvVWS5DzBEayrRkN5VwiadDS7DXqXECOTeNOQXBE7PzsGZx8DTcV9h7r15DJ5lhxM4i385s5yGTqfO2wpzB7nDgUXdiSocGHAMNahpKFjpm4DEczltMbZPYEIO24Svh9/1Z1GNlcODpKvJxtxU4O+zUS7/vrLFxZ4Tub0Y/zc2zkb0haRKkm0W154gERxxOo2g2Hpph0LCbO2kw+PJAdEusod6nO0HF0hn/pkHNsHBIJvmH9dG35kNE5z0YjDHzQ7rjZrSQ7eJLNA2jSI4VMy+OuI06w2yaZNpAnK7UZLWlezgiTuDpgAc0e5D323QpLVDWAfGUEvMilurMeY/EREOSF8tPwvlXwP2LwkCZ8QR/wBCmAnFWlTJFQCwOKOOzPGmWIimIL6q9uxFNH13CKD+iYt8HzU0yMqjqCVUZzA9w+rLyrsuxFUaVb1gFtsu5Gc2/Uluch8YyagUkqZZV+UTDtnXzrlyauYmm0dj0IgFxip2vr6+n+3rNhM6+ZLMwzfx+2QM41ldOXHaOnn91Lo9rhFk7C2G9WvHTy5c7O/fuBVwuztKPsoxwji+h7FqHyYdFDnO0UZL3CR3qRg9V3WbLx2iyBrBUWrIniPGZ6SfTPAjRbTkBaLLNTZJl2XxIx7+gY93v4aZPJqlm5ks1gpExlPtuAuabRWGBs9BaCUoHihY62Gc9TiSnbm0d9bg1KLP0tzBrjRr/JLRNWRKLZtpjsBdlKeq/MWZoAb7Rqd4+iWLxR0G1CBPG5Af8aQrGBE0FrfWQ12Tbq1K2BB+OA6qHjQqMiectWNsNa7WKOG9Z1+/0oqzYHjqW+smxRbDEkk8lionrnooxBhh4BLdOu1amLdM+0jiE4us11TBTZRn5hKkoOHV5LSplnaAF/OjhQ020XBws1NtaMjTUyxPVgp4bwGtSw5DDlupeTMaw2900CsJk9lhUZ9nhHeEcRAO0aF72hI/tUsxozCAvCjM7FoIfVNflgnB0ZDImjVf91yFFSSgJvyZdivulvkCxWOITfn9E50iZTBo0yAcFIcxvaoRve/aRqH88T6fTDzdui2eTGqjQn81o77hAo3OOhr4WQaGRD9TsWfKjcJKHC6/yeXsuof0NckBQgynUoIwoXI06vAeNOrt1on85Vhw+n+Zcr6OBp7psSpBMNHjM7Pxcr+/gxaf64d7NV1f9cNcTdGGKxiIyKP4dXFRYjtH/Hj3ikogJUr3hR6NSzQtTzGq1OnyJXOgLYz0RTiaLK8mGIg/eGoPti+C6BOBntenNnxwyGncaTgCxluX0BYPiy6L8gi/QGP4fHYKsiINcarA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png;base64,iVBORw0KGgoAAAANSUhEUgAAATIAAAClCAMAAADoDIG4AAABiVBMVEX//////wAAAADv7x319fX4+PhaWlr19QAAABmrq6u/v7+BgYHKysoWFjVWVlZwcHAAABbq6gAPDzLp6emwsJZwcEv+/iofHybAwDwZGSHk5HlERAAUFCrW1tZEREQAABKsrACgoKDr6+tvb4C0tLTGxsaengBkZHT6+jsAAB2VlZUAAAqlpaUfHz2Ghobf398WFhYyMjJQUACSkgC1tUAAADA5OTkAACOPj499fQBlZWVmZgDi4gBJSUkAACk6OgAqKipaWgAmJgAxMQDR0QDf3y0fHx8KCgC9vQBtbQCMjETJyQAhIQAWFgDJyTc4OC6kpCY/PyUsLABXVz15eQDX1y19fUR6ejAnJzc5OT6MjCkAAD0AADWDg05dXTdwcDtZWSs2NkxaWk88PBkhIUZlZUx0dB6rq0iJiXFOTli+vnGjo3xxcSvk5EIgIBZVVR2QkDxPT2QzMxw0NC5HRzw8PE4AAELa2nxjYzPFxT6np0uYmE/W1kw5ORuQkCDGxpT5+X4ZGU5/f3LXvjgbAAAVKUlEQVR4nO1dC1saSbqmX+4XaZQ1wkaug85AE6BFAREiqBCNCTFxSNTNZC5Jxs1uTsbNZPYkmTPZzf7yU9U00DR0g9yU3rzPM9GRpul6qfrqu5dO9wVf8AXXEkbWaZKDtfcBa+gLY19c9ciHhjHF/2NhrhMLMsxhCHhlWJIhELf2Q8SmAofD53C43e6wOzltyrwvb+j7YV6OP8nx18V++OWmDMtyROWscxYZpC8GAtEAt1StlqpVf6YFfxtONpGIxWK5WCgUj8diCQK2Dd8IlC0tMleDP3fB0w9BOf7zlQxfz91qQn0ROA3DUxaYCGWHuDuJ28pxowvmJpg7eGxWAlNeCg9NmQEToMz8iXyPr8d/30vhBC7lr+21d3jKjBOgzHyMnC63nA2O/c6Xgf4BlKf6d9eMsmdIkDu7gTPz2O99CcxDeZ59B/e0KLvIHvW7xLyDuHDrcAIn85e5+bixZwF33vul6VG2HsBqv2t2EWvePI5HHy9x93HDvAfs9v7SpkaZebd40puyCsN4gI1n+7XtU6leb8KTYQY7LhQegdP3fGValO0s6V71pOzjm3LtOb+SWeIs7TkmgMUvNcL1UAMeAx6D6/nAZkxJ/COpM2V7Df/DbaJV2MjtfNaYo/MDkl4Eg/+8IBfV1qfPXA29p7kZkSlR5iP74O72pvzz9eY0+ITCJySdrt8QWPxlG9HCCIMfEhkEHrcftCXYzMhPjTJj3Gp6JBMPTxaodaJsgfh0OWKmR+K4OTIDl4b+HbgWZ2s7wg8qKcBOhbIDCE4DB04LBSlraYC121Q/xmAgm4IVtbFRMTD0O+DE2V0GlQ/Mt6UCY54bZZb9ddAP34LoZuGB6PP0x7ZkOnMN9J0l8P2Y+RgERDF6I3D2fQD0kStRIljMt0aZZX8a8KMP0BbsbpY9AZZe7tUbvK0RC6kvnEi9mBAtqrgAVoMoECUtSmVZBh5KWWbylN0F2+FITa7YiADLrn36nfmwNpAwzWMl978TJac3zKJ/jRhwjLCH0r+9mDxlj3vKS1/MTv1+fGiwjypdyco8Rixj1TlTrIUae+nGM7w/nTRldxV3mKTPah1Qk7YDlYmS0xN1IjSI3mpM2u/fILb6Lg7pX4Mnk6Ds6C/A08Zmo8zYZeBLYUo0SXHgFb9RPL+x/+QFHgqbffDHCVBGNJrICg+q1IyHMboBrL2nPtFpYr757EbknlGh1lDEgwGH+rMORdkC/SwW78134RwLYzpdPEGe+WB6fNFhZJ0Nc5IlotQJfNX48z7UFcmhKNuDnV4Qc+2OjTEdlWfHU7Y0g2hsTnkg77amvH9rjO7++Ck7AlaEK8KnY2RM5xN2+qkiKEwoB93ZS+wpOMFJWrk3bsoK5bb4Gm9cO49p+zPmhWkWJ6rZcbm8ls0u0z/WuaFdGb0pC1rEKTZ+GIt/9Hb6TQxp0M/NheD9huiwtZpg6NZEb/sQSOJvXZ8xfwv24T1w/WDDFCJP820FcBMm4XMTkPqearAOOwA7upzjF/eGv90gwPLEGTMf/9D8NY1iQ7Lktzqu2LUP+/xdlNXLMA2tsgwE97LcRzlGHNw+0lPxtS2u/k0I2RcGIv0/dVx4c2hVs4uyKoamf1B8nZ4cZRfA8wtCWWCf/l/ltah+Ecb8ndvO+Ch7vTx86GVQ5CdIGfPYBWwcNbwWlQ2IGT5EJ8vtdzg417zDJrLIKCsM4vgaFZOcZQzzM1HATuF3mc11ns4xm91uTwjuH0u5/L411W4ujYeygri7TBQOTJQyhka7+Ahu3cpSN7IBmFtYaORPLSz8pUXZ+zHMMrOebi+TlfwCfIFNM6OfnEL7jlDmN1rz/iJdlUS3kGYXtq5aHANl+09X0yNE9y6BFZx4Sq9XJxWi2yeUieOIheJLCklbiyohMXW0KNODO0FmOkm/Ng5FE4e3nkLB85Nzb2xk1X76qVYorAb8omIZoiJMIao1MmW1T8eIhCPTytT1kVngsHnFJMyxcXYk3C4KXpxlORTxH4VrX45IWRCB6azJTkQijUc4HF2w6bfn9itkHHF3zm6PtHSL3L++UXjD/NADtmf1jPkM8E1B7iuBHUNaoP4tmV6rzKngTgg3B4M3im+YH9rHaF/Qm0+Ht+rHAzteDj3PDlc/v6+Tn+ZsyYSjDCS3Nfo55WzZ+aEHbV8uPMdAMbVJIoeXQzJ2l0qv7BOy+36y2IqWDoeCXy0tfH5ow9De3pGvEjE8G26emT8tCzJ/a//DTtEGXuK0sqsm0g9PmdvpnLxROQBieD4UZcRimb/H0VKU7XsIuSVjcZ/+rPY2/e2Jux8mjdIIMc76z1FgCchIHaNJ/K5K2dzMU4Z3w1NGHcm8MWz1SyuT+gQZ9HNTMKcnCWNxezTd7BYvu2MS36q+Qb8wzsDZ9OHm+yfHq6PLBWOXGhUX3bn05nfFKxnqmJCDa9ToplwxdUPi6t/slf4fPLkW+96QKD0bkTBmDbbOVHAb1lsvfku1kK5I4OpMU3ayPyJj7wXdTCr8JRvwhfDiOzlnq5YRylivGpGRI5tPt87OK0sSzmJAKw97l/y++bDLX7I6sej2FDB6MLgu/JNtp59aWXtTltVTyNYZ/Z58R55pyiLA54sRSesiIcaJvsUDS+mPXg7gdcsMU2ZIhlKBMVC2Lk2zM4IKSPP+GpFjPb+PddcMU6ajiuczz4iEefjlDk0Dn5n6WYDYUe3qkk7KroM7YhQQeb39bH1+6KSg4DaXQQdleTCvuaI1g96MzT5luog1EQCi6dX1oWgDcrpihz8niTPkwqdKjDGVOzHFh5kZGI0h9tUJ8Ifz8vbmO86bD6VSkrslUyiF/FAO/T0aT8701cMdsS2JieaXgX6fJhZI500SWImrMMY8mnnvjwTWS8fpaJa3/omr2nh/mDXQzBVYT++rvGd36WpHOV5gS2WoPVB5KPzwiPLfSkMAAmVqTjhtUcZ2W9GqOOSOKt/QHH8/jecagYTOgQx8KKq86bmmKPPJUg774RkWQ+sM869YXKQMBrJ/piKqNbMvNUWZzo52lov5GKfKk64S3N/fB7z2xFdfxRopJQ58jaLN6i+Z1KQ/8xJ9HmK2YIjjfnO4f3DObtdNC+Z3XLPBVkyMlpiq//dgB1jmvLfVKvM0RhmZKqZGbyrPNkJEnitzRtM7KUyiybgC0PqR+vrR6vGxmkj8SWuUkcXpev6BOYeQoBlHRnHonlqWMFZq5nmZSpWmJqxelLc3jfzDKSO5RGwesZ1dHMqe2z1hlompBb5mWmlfw6swyw4zRVjbRXpWZT+kH5nKbjMv2sel5wt7D956OOy8U51lheHrC68zHO28uZDiPEO6wvw7Inbx8XGv34q7gReqfa0KUGogoxlEFGKdv9NY0kufTaQsZfKa4roEWJ0v0IeyKSTsXzHQO21DUCT2o2KsxJfKp6gjjPURyhQavomURTU/y5x3VHruPa2KlDlgSom+Q1/gyaGKLltY0Posy6up8u2ChRXEmu5WXwpqVRmFBa04zBSQV3SvMjQeh2aGBXiBMivl0A61mrzCwvCtkmYBdjXGmEfgmtMMKeSNNM6XJPLMq2Zj6k80TZk6Y8w/P100V6OQZxDBHEwGHVtWVczSp7OcldEHfRhj9Mx+k7Iw1TUyD/Sr8OvsG6oNc9K/Ta4c/KoRQVmVMYItl2TGsLTf1nnAn7eoU7Y87b7300Nopy9j0nhcUkzFDkDVX8akOe3Z5U14d/swVpYy5vaKkYMfgYvzdeV3pbkZTpfqg6U+Ce4djOkcAc+ekIXxPchG6upuatHE+fCtkq49ltRrT953Vj04uL8/+MwwHzd/zxPj3P61otV07tLsLDP2KdfZ66wTjMDOg7Zt5Ww8Ek4oU6ZN7w9FP8rqro4irAiK1PeTIf85fE4op/+fa9LHKKBfI1f98w6XRAR+VAlf1RQiIeWyX9pycKJdZ64SRhT/rMrZtx3J1RFkeBaIVdlwAmweC4qcTb6LypWBxwtVR34dUp3UBpiIjaljeR8yMT8+KeqzGqUsHHaeurb7tNbr6GtrpSZ5MaJLpDLERj9RyY68M3xz2euLcIim6fVN2N6QVjAROSas0yTgzLxSW9J3SlczqonCB74yQH7ePifpVlFFpqF0ACH/q/+RXCZPwXpTuppRTRS+wZr31jiJmpELiZINOR3ZO9Otlbkq76LlLF3JoCYL34CFrVudPmmjLylqtz72t6i4Y6Yhp6yY6vGRs46BKXN1eAvD4F7Z7SHBHWbFL8IlQWBDtu86tZeVoXPEB6RsHTLKHm5u0Q5TEBoO7JqpQeks/SATi0WtURYiaijmBqOM6QzjGryvGaayt3dS1RlTsHPbjCfgX4nKQ8dBaMvHSDTSncFzGWXnKoXWhL9ucDaH1aEL4UdXkVgF8pPK9qAtVwaxrdfUaZIsM7NsvoQgFM9lHoFb9rMxYpw7rK7tG12UacphRiZZtk9Z09pai7TvZJRZXTVmb5W8XFhf5V00/cwEuSSjlGmgwKSJEJtCVJWxeT2z1VYa7gZkC5P78D0Cj4RYuX5+/vzZze333ffQEmVunrv1WX2OYSO43RZOW95OyuKIgmweWXVFuMJphzIrPP3OoTumWcUt16NUL0u6dYYSqvGwypGiImVZ7VCGW+pjJTA/B9s+2llCmQ0pn44t5mgDKIt6YU/ltmbSpQwD1TBlU3yrWYSEMpYWSiSdeHNx926f/aNyWzO5P7HAAMa4J4r2IXVb7bN7k4SyPAJnA9xCQ5TZnw9QwuRB1d5KBV2VlPAS9aQ6YHX/pmYoYwdq1f7U6zhpOR/T7QCbwT9XH4wx7VAWPhUpq6m6Ywv3TaXbQXE+VjLteRYf+ITEzVeObsykEWVvHDXIvMXaocqA7yLhx64Y2a2ctK2ffgkJLaQ5ztUA2og6JTC14LzyjpVq8DV2zDQdwE2VmZY16axFfNtYhnq+xVkEg3aQWG9iVYLFr9u4NSfgVhXjPFppAhCrIr5bqrI8flCUTEc0dstahNaXB8EKzzWj35lfR2kgd+ObNsRu5IUTXPMIHn5rTJw5p84QQUlpbPo3MBKtIkFVivI/zfrW2rQNPM0GBD0w8npTljoVHrTRLndFORO9EFh2JnU6I8vducPNM5Vfuca+aTy9Ob7m+Gf3j+cr156yWMN/fd5wNDfPVDg/T6c3O6gw11azyMcMwlle1NUDcZ5ZVQrrLgtCV5Q2r73evjUHNagLZ5zomzc16rduc+Cix/IRXRwACWKJg3p39pqlXBl50ODokhX+EjwDX3VWMZ3G/sPCmMfBWQolUUUyNpLE6mtEr+e6N4PD9+Bybi+1nipZURXo6on2osuNPTDMN/0+Wyp1vSnT6XIBsBJHq7PRUOviIbAR7NbVCmdYidDj1I+aKWMrqWz9KCupLScrS9wSFn+5rJxbB++fgaZKyQ4l3FDihHEW4Od7Jtkt8KGoh6lFm8FcclUZKYlHBPbSW+GXckC9gKIXqIY4cxmPxtNH1Ap6Arep5xnL+wGn66xebjlnCWW0T0ZLolVgcwj1/WWVHD1llFGavfidsUTl2ZYrmd/tNUnMv3CACy0XEN8wfprHcFR4xDO0PLMMbojGj/UqZrFxr8GJM6aG3ArXU031gI9H2vKGZspm/Dj5rsEYOLZkOWc8t4FBHEty/HzdzSUlOJE2P1wKueg0Efs5mNuJKWmXT2cIu8X0FUMsn3Im/SVsHxMT/yMcVALWslW/coK2MuZdmNG4OrGdlj9yiVMqkg52hbKRte3WuAr387TPXtsDlowUQddnRk9mWSSPCuOJsql/XJ4xei5K/rqrGEpwpDhknHTHXCd2JVNYk9ao3rWslRe90lqmUkOgndCUDR+53hONpb66PGU1spyv+HSXEeAjDBSF9tdzwMFtbEi3gg/yMBs9fa9qYolWC5Mu75r3RCOlIWbZoQvVWS5DzBEayrRkN5VwiadDS7DXqXECOTeNOQXBE7PzsGZx8DTcV9h7r15DJ5lhxM4i385s5yGTqfO2wpzB7nDgUXdiSocGHAMNahpKFjpm4DEczltMbZPYEIO24Svh9/1Z1GNlcODpKvJxtxU4O+zUS7/vrLFxZ4Tub0Y/zc2zkb0haRKkm0W154gERxxOo2g2Hpph0LCbO2kw+PJAdEusod6nO0HF0hn/pkHNsHBIJvmH9dG35kNE5z0YjDHzQ7rjZrSQ7eJLNA2jSI4VMy+OuI06w2yaZNpAnK7UZLWlezgiTuDpgAc0e5D323QpLVDWAfGUEvMilurMeY/EREOSF8tPwvlXwP2LwkCZ8QR/wBCmAnFWlTJFQCwOKOOzPGmWIimIL6q9uxFNH13CKD+iYt8HzU0yMqjqCVUZzA9w+rLyrsuxFUaVb1gFtsu5Gc2/Uluch8YyagUkqZZV+UTDtnXzrlyauYmm0dj0IgFxip2vr6+n+3rNhM6+ZLMwzfx+2QM41ldOXHaOnn91Lo9rhFk7C2G9WvHTy5c7O/fuBVwuztKPsoxwji+h7FqHyYdFDnO0UZL3CR3qRg9V3WbLx2iyBrBUWrIniPGZ6SfTPAjRbTkBaLLNTZJl2XxIx7+gY93v4aZPJqlm5ks1gpExlPtuAuabRWGBs9BaCUoHihY62Gc9TiSnbm0d9bg1KLP0tzBrjRr/JLRNWRKLZtpjsBdlKeq/MWZoAb7Rqd4+iWLxR0G1CBPG5Af8aQrGBE0FrfWQ12Tbq1K2BB+OA6qHjQqMiectWNsNa7WKOG9Z1+/0oqzYHjqW+smxRbDEkk8lionrnooxBhh4BLdOu1amLdM+0jiE4us11TBTZRn5hKkoOHV5LSplnaAF/OjhQ020XBws1NtaMjTUyxPVgp4bwGtSw5DDlupeTMaw2900CsJk9lhUZ9nhHeEcRAO0aF72hI/tUsxozCAvCjM7FoIfVNflgnB0ZDImjVf91yFFSSgJvyZdivulvkCxWOITfn9E50iZTBo0yAcFIcxvaoRve/aRqH88T6fTDzdui2eTGqjQn81o77hAo3OOhr4WQaGRD9TsWfKjcJKHC6/yeXsuof0NckBQgynUoIwoXI06vAeNOrt1on85Vhw+n+Zcr6OBp7psSpBMNHjM7Pxcr+/gxaf64d7NV1f9cNcTdGGKxiIyKP4dXFRYjtH/Hj3ikogJUr3hR6NSzQtTzGq1OnyJXOgLYz0RTiaLK8mGIg/eGoPti+C6BOBntenNnxwyGncaTgCxluX0BYPiy6L8gi/QGP4fHYKsiINcarA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362200" y="4542372"/>
            <a:ext cx="1504881" cy="8114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15000" y="4542372"/>
            <a:ext cx="777395" cy="9023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81059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B76"/>
                </a:solidFill>
              </a:rPr>
              <a:t>What is EERPAT?</a:t>
            </a:r>
            <a:endParaRPr lang="en-US" dirty="0">
              <a:solidFill>
                <a:srgbClr val="003B76"/>
              </a:solidFill>
            </a:endParaRPr>
          </a:p>
        </p:txBody>
      </p:sp>
      <p:sp>
        <p:nvSpPr>
          <p:cNvPr id="3" name="Text Placeholder 2"/>
          <p:cNvSpPr>
            <a:spLocks noGrp="1"/>
          </p:cNvSpPr>
          <p:nvPr>
            <p:ph type="body" sz="quarter" idx="10"/>
          </p:nvPr>
        </p:nvSpPr>
        <p:spPr>
          <a:xfrm>
            <a:off x="438149" y="1436688"/>
            <a:ext cx="8408967" cy="4546423"/>
          </a:xfrm>
        </p:spPr>
        <p:txBody>
          <a:bodyPr/>
          <a:lstStyle/>
          <a:p>
            <a:pPr marL="342900" lvl="1" indent="-342900">
              <a:buFont typeface="Arial"/>
              <a:buChar char="•"/>
            </a:pPr>
            <a:r>
              <a:rPr lang="en-US" sz="3200" dirty="0" smtClean="0">
                <a:solidFill>
                  <a:srgbClr val="003B76"/>
                </a:solidFill>
              </a:rPr>
              <a:t>Help inform </a:t>
            </a:r>
            <a:r>
              <a:rPr lang="en-US" sz="3200" dirty="0">
                <a:solidFill>
                  <a:srgbClr val="003B76"/>
                </a:solidFill>
              </a:rPr>
              <a:t>transportation and climate planning </a:t>
            </a:r>
            <a:r>
              <a:rPr lang="en-US" sz="3200" dirty="0" smtClean="0">
                <a:solidFill>
                  <a:srgbClr val="003B76"/>
                </a:solidFill>
              </a:rPr>
              <a:t>process</a:t>
            </a:r>
            <a:endParaRPr lang="en-US" sz="3200" dirty="0">
              <a:solidFill>
                <a:srgbClr val="003B76"/>
              </a:solidFill>
            </a:endParaRPr>
          </a:p>
        </p:txBody>
      </p:sp>
      <p:sp>
        <p:nvSpPr>
          <p:cNvPr id="4" name="AutoShape 4" descr="data:image/png;base64,iVBORw0KGgoAAAANSUhEUgAAATIAAAClCAMAAADoDIG4AAABiVBMVEX//////wAAAADv7x319fX4+PhaWlr19QAAABmrq6u/v7+BgYHKysoWFjVWVlZwcHAAABbq6gAPDzLp6emwsJZwcEv+/iofHybAwDwZGSHk5HlERAAUFCrW1tZEREQAABKsrACgoKDr6+tvb4C0tLTGxsaengBkZHT6+jsAAB2VlZUAAAqlpaUfHz2Ghobf398WFhYyMjJQUACSkgC1tUAAADA5OTkAACOPj499fQBlZWVmZgDi4gBJSUkAACk6OgAqKipaWgAmJgAxMQDR0QDf3y0fHx8KCgC9vQBtbQCMjETJyQAhIQAWFgDJyTc4OC6kpCY/PyUsLABXVz15eQDX1y19fUR6ejAnJzc5OT6MjCkAAD0AADWDg05dXTdwcDtZWSs2NkxaWk88PBkhIUZlZUx0dB6rq0iJiXFOTli+vnGjo3xxcSvk5EIgIBZVVR2QkDxPT2QzMxw0NC5HRzw8PE4AAELa2nxjYzPFxT6np0uYmE/W1kw5ORuQkCDGxpT5+X4ZGU5/f3LXvjgbAAAVKUlEQVR4nO1dC1saSbqmX+4XaZQ1wkaug85AE6BFAREiqBCNCTFxSNTNZC5Jxs1uTsbNZPYkmTPZzf7yU9U00DR0g9yU3rzPM9GRpul6qfrqu5dO9wVf8AXXEkbWaZKDtfcBa+gLY19c9ciHhjHF/2NhrhMLMsxhCHhlWJIhELf2Q8SmAofD53C43e6wOzltyrwvb+j7YV6OP8nx18V++OWmDMtyROWscxYZpC8GAtEAt1StlqpVf6YFfxtONpGIxWK5WCgUj8diCQK2Dd8IlC0tMleDP3fB0w9BOf7zlQxfz91qQn0ROA3DUxaYCGWHuDuJ28pxowvmJpg7eGxWAlNeCg9NmQEToMz8iXyPr8d/30vhBC7lr+21d3jKjBOgzHyMnC63nA2O/c6Xgf4BlKf6d9eMsmdIkDu7gTPz2O99CcxDeZ59B/e0KLvIHvW7xLyDuHDrcAIn85e5+bixZwF33vul6VG2HsBqv2t2EWvePI5HHy9x93HDvAfs9v7SpkaZebd40puyCsN4gI1n+7XtU6leb8KTYQY7LhQegdP3fGValO0s6V71pOzjm3LtOb+SWeIs7TkmgMUvNcL1UAMeAx6D6/nAZkxJ/COpM2V7Df/DbaJV2MjtfNaYo/MDkl4Eg/+8IBfV1qfPXA29p7kZkSlR5iP74O72pvzz9eY0+ITCJySdrt8QWPxlG9HCCIMfEhkEHrcftCXYzMhPjTJj3Gp6JBMPTxaodaJsgfh0OWKmR+K4OTIDl4b+HbgWZ2s7wg8qKcBOhbIDCE4DB04LBSlraYC121Q/xmAgm4IVtbFRMTD0O+DE2V0GlQ/Mt6UCY54bZZb9ddAP34LoZuGB6PP0x7ZkOnMN9J0l8P2Y+RgERDF6I3D2fQD0kStRIljMt0aZZX8a8KMP0BbsbpY9AZZe7tUbvK0RC6kvnEi9mBAtqrgAVoMoECUtSmVZBh5KWWbylN0F2+FITa7YiADLrn36nfmwNpAwzWMl978TJac3zKJ/jRhwjLCH0r+9mDxlj3vKS1/MTv1+fGiwjypdyco8Rixj1TlTrIUae+nGM7w/nTRldxV3mKTPah1Qk7YDlYmS0xN1IjSI3mpM2u/fILb6Lg7pX4Mnk6Ds6C/A08Zmo8zYZeBLYUo0SXHgFb9RPL+x/+QFHgqbffDHCVBGNJrICg+q1IyHMboBrL2nPtFpYr757EbknlGh1lDEgwGH+rMORdkC/SwW78134RwLYzpdPEGe+WB6fNFhZJ0Nc5IlotQJfNX48z7UFcmhKNuDnV4Qc+2OjTEdlWfHU7Y0g2hsTnkg77amvH9rjO7++Ck7AlaEK8KnY2RM5xN2+qkiKEwoB93ZS+wpOMFJWrk3bsoK5bb4Gm9cO49p+zPmhWkWJ6rZcbm8ls0u0z/WuaFdGb0pC1rEKTZ+GIt/9Hb6TQxp0M/NheD9huiwtZpg6NZEb/sQSOJvXZ8xfwv24T1w/WDDFCJP820FcBMm4XMTkPqearAOOwA7upzjF/eGv90gwPLEGTMf/9D8NY1iQ7Lktzqu2LUP+/xdlNXLMA2tsgwE97LcRzlGHNw+0lPxtS2u/k0I2RcGIv0/dVx4c2hVs4uyKoamf1B8nZ4cZRfA8wtCWWCf/l/ltah+Ecb8ndvO+Ch7vTx86GVQ5CdIGfPYBWwcNbwWlQ2IGT5EJ8vtdzg417zDJrLIKCsM4vgaFZOcZQzzM1HATuF3mc11ns4xm91uTwjuH0u5/L411W4ujYeygri7TBQOTJQyhka7+Ahu3cpSN7IBmFtYaORPLSz8pUXZ+zHMMrOebi+TlfwCfIFNM6OfnEL7jlDmN1rz/iJdlUS3kGYXtq5aHANl+09X0yNE9y6BFZx4Sq9XJxWi2yeUieOIheJLCklbiyohMXW0KNODO0FmOkm/Ng5FE4e3nkLB85Nzb2xk1X76qVYorAb8omIZoiJMIao1MmW1T8eIhCPTytT1kVngsHnFJMyxcXYk3C4KXpxlORTxH4VrX45IWRCB6azJTkQijUc4HF2w6bfn9itkHHF3zm6PtHSL3L++UXjD/NADtmf1jPkM8E1B7iuBHUNaoP4tmV6rzKngTgg3B4M3im+YH9rHaF/Qm0+Ht+rHAzteDj3PDlc/v6+Tn+ZsyYSjDCS3Nfo55WzZ+aEHbV8uPMdAMbVJIoeXQzJ2l0qv7BOy+36y2IqWDoeCXy0tfH5ow9De3pGvEjE8G26emT8tCzJ/a//DTtEGXuK0sqsm0g9PmdvpnLxROQBieD4UZcRimb/H0VKU7XsIuSVjcZ/+rPY2/e2Jux8mjdIIMc76z1FgCchIHaNJ/K5K2dzMU4Z3w1NGHcm8MWz1SyuT+gQZ9HNTMKcnCWNxezTd7BYvu2MS36q+Qb8wzsDZ9OHm+yfHq6PLBWOXGhUX3bn05nfFKxnqmJCDa9ToplwxdUPi6t/slf4fPLkW+96QKD0bkTBmDbbOVHAb1lsvfku1kK5I4OpMU3ayPyJj7wXdTCr8JRvwhfDiOzlnq5YRylivGpGRI5tPt87OK0sSzmJAKw97l/y++bDLX7I6sej2FDB6MLgu/JNtp59aWXtTltVTyNYZ/Z58R55pyiLA54sRSesiIcaJvsUDS+mPXg7gdcsMU2ZIhlKBMVC2Lk2zM4IKSPP+GpFjPb+PddcMU6ajiuczz4iEefjlDk0Dn5n6WYDYUe3qkk7KroM7YhQQeb39bH1+6KSg4DaXQQdleTCvuaI1g96MzT5luog1EQCi6dX1oWgDcrpihz8niTPkwqdKjDGVOzHFh5kZGI0h9tUJ8Ifz8vbmO86bD6VSkrslUyiF/FAO/T0aT8701cMdsS2JieaXgX6fJhZI500SWImrMMY8mnnvjwTWS8fpaJa3/omr2nh/mDXQzBVYT++rvGd36WpHOV5gS2WoPVB5KPzwiPLfSkMAAmVqTjhtUcZ2W9GqOOSOKt/QHH8/jecagYTOgQx8KKq86bmmKPPJUg774RkWQ+sM869YXKQMBrJ/piKqNbMvNUWZzo52lov5GKfKk64S3N/fB7z2xFdfxRopJQ58jaLN6i+Z1KQ/8xJ9HmK2YIjjfnO4f3DObtdNC+Z3XLPBVkyMlpiq//dgB1jmvLfVKvM0RhmZKqZGbyrPNkJEnitzRtM7KUyiybgC0PqR+vrR6vGxmkj8SWuUkcXpev6BOYeQoBlHRnHonlqWMFZq5nmZSpWmJqxelLc3jfzDKSO5RGwesZ1dHMqe2z1hlompBb5mWmlfw6swyw4zRVjbRXpWZT+kH5nKbjMv2sel5wt7D956OOy8U51lheHrC68zHO28uZDiPEO6wvw7Inbx8XGv34q7gReqfa0KUGogoxlEFGKdv9NY0kufTaQsZfKa4roEWJ0v0IeyKSTsXzHQO21DUCT2o2KsxJfKp6gjjPURyhQavomURTU/y5x3VHruPa2KlDlgSom+Q1/gyaGKLltY0Posy6up8u2ChRXEmu5WXwpqVRmFBa04zBSQV3SvMjQeh2aGBXiBMivl0A61mrzCwvCtkmYBdjXGmEfgmtMMKeSNNM6XJPLMq2Zj6k80TZk6Y8w/P100V6OQZxDBHEwGHVtWVczSp7OcldEHfRhj9Mx+k7Iw1TUyD/Sr8OvsG6oNc9K/Ta4c/KoRQVmVMYItl2TGsLTf1nnAn7eoU7Y87b7300Nopy9j0nhcUkzFDkDVX8akOe3Z5U14d/swVpYy5vaKkYMfgYvzdeV3pbkZTpfqg6U+Ce4djOkcAc+ekIXxPchG6upuatHE+fCtkq49ltRrT953Vj04uL8/+MwwHzd/zxPj3P61otV07tLsLDP2KdfZ66wTjMDOg7Zt5Ww8Ek4oU6ZN7w9FP8rqro4irAiK1PeTIf85fE4op/+fa9LHKKBfI1f98w6XRAR+VAlf1RQiIeWyX9pycKJdZ64SRhT/rMrZtx3J1RFkeBaIVdlwAmweC4qcTb6LypWBxwtVR34dUp3UBpiIjaljeR8yMT8+KeqzGqUsHHaeurb7tNbr6GtrpSZ5MaJLpDLERj9RyY68M3xz2euLcIim6fVN2N6QVjAROSas0yTgzLxSW9J3SlczqonCB74yQH7ePifpVlFFpqF0ACH/q/+RXCZPwXpTuppRTRS+wZr31jiJmpELiZINOR3ZO9Otlbkq76LlLF3JoCYL34CFrVudPmmjLylqtz72t6i4Y6Yhp6yY6vGRs46BKXN1eAvD4F7Z7SHBHWbFL8IlQWBDtu86tZeVoXPEB6RsHTLKHm5u0Q5TEBoO7JqpQeks/SATi0WtURYiaijmBqOM6QzjGryvGaayt3dS1RlTsHPbjCfgX4nKQ8dBaMvHSDTSncFzGWXnKoXWhL9ucDaH1aEL4UdXkVgF8pPK9qAtVwaxrdfUaZIsM7NsvoQgFM9lHoFb9rMxYpw7rK7tG12UacphRiZZtk9Z09pai7TvZJRZXTVmb5W8XFhf5V00/cwEuSSjlGmgwKSJEJtCVJWxeT2z1VYa7gZkC5P78D0Cj4RYuX5+/vzZze333ffQEmVunrv1WX2OYSO43RZOW95OyuKIgmweWXVFuMJphzIrPP3OoTumWcUt16NUL0u6dYYSqvGwypGiImVZ7VCGW+pjJTA/B9s+2llCmQ0pn44t5mgDKIt6YU/ltmbSpQwD1TBlU3yrWYSEMpYWSiSdeHNx926f/aNyWzO5P7HAAMa4J4r2IXVb7bN7k4SyPAJnA9xCQ5TZnw9QwuRB1d5KBV2VlPAS9aQ6YHX/pmYoYwdq1f7U6zhpOR/T7QCbwT9XH4wx7VAWPhUpq6m6Ywv3TaXbQXE+VjLteRYf+ITEzVeObsykEWVvHDXIvMXaocqA7yLhx64Y2a2ctK2ffgkJLaQ5ztUA2og6JTC14LzyjpVq8DV2zDQdwE2VmZY16axFfNtYhnq+xVkEg3aQWG9iVYLFr9u4NSfgVhXjPFppAhCrIr5bqrI8flCUTEc0dstahNaXB8EKzzWj35lfR2kgd+ObNsRu5IUTXPMIHn5rTJw5p84QQUlpbPo3MBKtIkFVivI/zfrW2rQNPM0GBD0w8npTljoVHrTRLndFORO9EFh2JnU6I8vducPNM5Vfuca+aTy9Ob7m+Gf3j+cr156yWMN/fd5wNDfPVDg/T6c3O6gw11azyMcMwlle1NUDcZ5ZVQrrLgtCV5Q2r73evjUHNagLZ5zomzc16rduc+Cix/IRXRwACWKJg3p39pqlXBl50ODokhX+EjwDX3VWMZ3G/sPCmMfBWQolUUUyNpLE6mtEr+e6N4PD9+Bybi+1nipZURXo6on2osuNPTDMN/0+Wyp1vSnT6XIBsBJHq7PRUOviIbAR7NbVCmdYidDj1I+aKWMrqWz9KCupLScrS9wSFn+5rJxbB++fgaZKyQ4l3FDihHEW4Od7Jtkt8KGoh6lFm8FcclUZKYlHBPbSW+GXckC9gKIXqIY4cxmPxtNH1Ap6Arep5xnL+wGn66xebjlnCWW0T0ZLolVgcwj1/WWVHD1llFGavfidsUTl2ZYrmd/tNUnMv3CACy0XEN8wfprHcFR4xDO0PLMMbojGj/UqZrFxr8GJM6aG3ArXU031gI9H2vKGZspm/Dj5rsEYOLZkOWc8t4FBHEty/HzdzSUlOJE2P1wKueg0Efs5mNuJKWmXT2cIu8X0FUMsn3Im/SVsHxMT/yMcVALWslW/coK2MuZdmNG4OrGdlj9yiVMqkg52hbKRte3WuAr387TPXtsDlowUQddnRk9mWSSPCuOJsql/XJ4xei5K/rqrGEpwpDhknHTHXCd2JVNYk9ao3rWslRe90lqmUkOgndCUDR+53hONpb66PGU1spyv+HSXEeAjDBSF9tdzwMFtbEi3gg/yMBs9fa9qYolWC5Mu75r3RCOlIWbZoQvVWS5DzBEayrRkN5VwiadDS7DXqXECOTeNOQXBE7PzsGZx8DTcV9h7r15DJ5lhxM4i385s5yGTqfO2wpzB7nDgUXdiSocGHAMNahpKFjpm4DEczltMbZPYEIO24Svh9/1Z1GNlcODpKvJxtxU4O+zUS7/vrLFxZ4Tub0Y/zc2zkb0haRKkm0W154gERxxOo2g2Hpph0LCbO2kw+PJAdEusod6nO0HF0hn/pkHNsHBIJvmH9dG35kNE5z0YjDHzQ7rjZrSQ7eJLNA2jSI4VMy+OuI06w2yaZNpAnK7UZLWlezgiTuDpgAc0e5D323QpLVDWAfGUEvMilurMeY/EREOSF8tPwvlXwP2LwkCZ8QR/wBCmAnFWlTJFQCwOKOOzPGmWIimIL6q9uxFNH13CKD+iYt8HzU0yMqjqCVUZzA9w+rLyrsuxFUaVb1gFtsu5Gc2/Uluch8YyagUkqZZV+UTDtnXzrlyauYmm0dj0IgFxip2vr6+n+3rNhM6+ZLMwzfx+2QM41ldOXHaOnn91Lo9rhFk7C2G9WvHTy5c7O/fuBVwuztKPsoxwji+h7FqHyYdFDnO0UZL3CR3qRg9V3WbLx2iyBrBUWrIniPGZ6SfTPAjRbTkBaLLNTZJl2XxIx7+gY93v4aZPJqlm5ks1gpExlPtuAuabRWGBs9BaCUoHihY62Gc9TiSnbm0d9bg1KLP0tzBrjRr/JLRNWRKLZtpjsBdlKeq/MWZoAb7Rqd4+iWLxR0G1CBPG5Af8aQrGBE0FrfWQ12Tbq1K2BB+OA6qHjQqMiectWNsNa7WKOG9Z1+/0oqzYHjqW+smxRbDEkk8lionrnooxBhh4BLdOu1amLdM+0jiE4us11TBTZRn5hKkoOHV5LSplnaAF/OjhQ020XBws1NtaMjTUyxPVgp4bwGtSw5DDlupeTMaw2900CsJk9lhUZ9nhHeEcRAO0aF72hI/tUsxozCAvCjM7FoIfVNflgnB0ZDImjVf91yFFSSgJvyZdivulvkCxWOITfn9E50iZTBo0yAcFIcxvaoRve/aRqH88T6fTDzdui2eTGqjQn81o77hAo3OOhr4WQaGRD9TsWfKjcJKHC6/yeXsuof0NckBQgynUoIwoXI06vAeNOrt1on85Vhw+n+Zcr6OBp7psSpBMNHjM7Pxcr+/gxaf64d7NV1f9cNcTdGGKxiIyKP4dXFRYjtH/Hj3ikogJUr3hR6NSzQtTzGq1OnyJXOgLYz0RTiaLK8mGIg/eGoPti+C6BOBntenNnxwyGncaTgCxluX0BYPiy6L8gi/QGP4fHYKsiINcarA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png;base64,iVBORw0KGgoAAAANSUhEUgAAATIAAAClCAMAAADoDIG4AAABiVBMVEX//////wAAAADv7x319fX4+PhaWlr19QAAABmrq6u/v7+BgYHKysoWFjVWVlZwcHAAABbq6gAPDzLp6emwsJZwcEv+/iofHybAwDwZGSHk5HlERAAUFCrW1tZEREQAABKsrACgoKDr6+tvb4C0tLTGxsaengBkZHT6+jsAAB2VlZUAAAqlpaUfHz2Ghobf398WFhYyMjJQUACSkgC1tUAAADA5OTkAACOPj499fQBlZWVmZgDi4gBJSUkAACk6OgAqKipaWgAmJgAxMQDR0QDf3y0fHx8KCgC9vQBtbQCMjETJyQAhIQAWFgDJyTc4OC6kpCY/PyUsLABXVz15eQDX1y19fUR6ejAnJzc5OT6MjCkAAD0AADWDg05dXTdwcDtZWSs2NkxaWk88PBkhIUZlZUx0dB6rq0iJiXFOTli+vnGjo3xxcSvk5EIgIBZVVR2QkDxPT2QzMxw0NC5HRzw8PE4AAELa2nxjYzPFxT6np0uYmE/W1kw5ORuQkCDGxpT5+X4ZGU5/f3LXvjgbAAAVKUlEQVR4nO1dC1saSbqmX+4XaZQ1wkaug85AE6BFAREiqBCNCTFxSNTNZC5Jxs1uTsbNZPYkmTPZzf7yU9U00DR0g9yU3rzPM9GRpul6qfrqu5dO9wVf8AXXEkbWaZKDtfcBa+gLY19c9ciHhjHF/2NhrhMLMsxhCHhlWJIhELf2Q8SmAofD53C43e6wOzltyrwvb+j7YV6OP8nx18V++OWmDMtyROWscxYZpC8GAtEAt1StlqpVf6YFfxtONpGIxWK5WCgUj8diCQK2Dd8IlC0tMleDP3fB0w9BOf7zlQxfz91qQn0ROA3DUxaYCGWHuDuJ28pxowvmJpg7eGxWAlNeCg9NmQEToMz8iXyPr8d/30vhBC7lr+21d3jKjBOgzHyMnC63nA2O/c6Xgf4BlKf6d9eMsmdIkDu7gTPz2O99CcxDeZ59B/e0KLvIHvW7xLyDuHDrcAIn85e5+bixZwF33vul6VG2HsBqv2t2EWvePI5HHy9x93HDvAfs9v7SpkaZebd40puyCsN4gI1n+7XtU6leb8KTYQY7LhQegdP3fGValO0s6V71pOzjm3LtOb+SWeIs7TkmgMUvNcL1UAMeAx6D6/nAZkxJ/COpM2V7Df/DbaJV2MjtfNaYo/MDkl4Eg/+8IBfV1qfPXA29p7kZkSlR5iP74O72pvzz9eY0+ITCJySdrt8QWPxlG9HCCIMfEhkEHrcftCXYzMhPjTJj3Gp6JBMPTxaodaJsgfh0OWKmR+K4OTIDl4b+HbgWZ2s7wg8qKcBOhbIDCE4DB04LBSlraYC121Q/xmAgm4IVtbFRMTD0O+DE2V0GlQ/Mt6UCY54bZZb9ddAP34LoZuGB6PP0x7ZkOnMN9J0l8P2Y+RgERDF6I3D2fQD0kStRIljMt0aZZX8a8KMP0BbsbpY9AZZe7tUbvK0RC6kvnEi9mBAtqrgAVoMoECUtSmVZBh5KWWbylN0F2+FITa7YiADLrn36nfmwNpAwzWMl978TJac3zKJ/jRhwjLCH0r+9mDxlj3vKS1/MTv1+fGiwjypdyco8Rixj1TlTrIUae+nGM7w/nTRldxV3mKTPah1Qk7YDlYmS0xN1IjSI3mpM2u/fILb6Lg7pX4Mnk6Ds6C/A08Zmo8zYZeBLYUo0SXHgFb9RPL+x/+QFHgqbffDHCVBGNJrICg+q1IyHMboBrL2nPtFpYr757EbknlGh1lDEgwGH+rMORdkC/SwW78134RwLYzpdPEGe+WB6fNFhZJ0Nc5IlotQJfNX48z7UFcmhKNuDnV4Qc+2OjTEdlWfHU7Y0g2hsTnkg77amvH9rjO7++Ck7AlaEK8KnY2RM5xN2+qkiKEwoB93ZS+wpOMFJWrk3bsoK5bb4Gm9cO49p+zPmhWkWJ6rZcbm8ls0u0z/WuaFdGb0pC1rEKTZ+GIt/9Hb6TQxp0M/NheD9huiwtZpg6NZEb/sQSOJvXZ8xfwv24T1w/WDDFCJP820FcBMm4XMTkPqearAOOwA7upzjF/eGv90gwPLEGTMf/9D8NY1iQ7Lktzqu2LUP+/xdlNXLMA2tsgwE97LcRzlGHNw+0lPxtS2u/k0I2RcGIv0/dVx4c2hVs4uyKoamf1B8nZ4cZRfA8wtCWWCf/l/ltah+Ecb8ndvO+Ch7vTx86GVQ5CdIGfPYBWwcNbwWlQ2IGT5EJ8vtdzg417zDJrLIKCsM4vgaFZOcZQzzM1HATuF3mc11ns4xm91uTwjuH0u5/L411W4ujYeygri7TBQOTJQyhka7+Ahu3cpSN7IBmFtYaORPLSz8pUXZ+zHMMrOebi+TlfwCfIFNM6OfnEL7jlDmN1rz/iJdlUS3kGYXtq5aHANl+09X0yNE9y6BFZx4Sq9XJxWi2yeUieOIheJLCklbiyohMXW0KNODO0FmOkm/Ng5FE4e3nkLB85Nzb2xk1X76qVYorAb8omIZoiJMIao1MmW1T8eIhCPTytT1kVngsHnFJMyxcXYk3C4KXpxlORTxH4VrX45IWRCB6azJTkQijUc4HF2w6bfn9itkHHF3zm6PtHSL3L++UXjD/NADtmf1jPkM8E1B7iuBHUNaoP4tmV6rzKngTgg3B4M3im+YH9rHaF/Qm0+Ht+rHAzteDj3PDlc/v6+Tn+ZsyYSjDCS3Nfo55WzZ+aEHbV8uPMdAMbVJIoeXQzJ2l0qv7BOy+36y2IqWDoeCXy0tfH5ow9De3pGvEjE8G26emT8tCzJ/a//DTtEGXuK0sqsm0g9PmdvpnLxROQBieD4UZcRimb/H0VKU7XsIuSVjcZ/+rPY2/e2Jux8mjdIIMc76z1FgCchIHaNJ/K5K2dzMU4Z3w1NGHcm8MWz1SyuT+gQZ9HNTMKcnCWNxezTd7BYvu2MS36q+Qb8wzsDZ9OHm+yfHq6PLBWOXGhUX3bn05nfFKxnqmJCDa9ToplwxdUPi6t/slf4fPLkW+96QKD0bkTBmDbbOVHAb1lsvfku1kK5I4OpMU3ayPyJj7wXdTCr8JRvwhfDiOzlnq5YRylivGpGRI5tPt87OK0sSzmJAKw97l/y++bDLX7I6sej2FDB6MLgu/JNtp59aWXtTltVTyNYZ/Z58R55pyiLA54sRSesiIcaJvsUDS+mPXg7gdcsMU2ZIhlKBMVC2Lk2zM4IKSPP+GpFjPb+PddcMU6ajiuczz4iEefjlDk0Dn5n6WYDYUe3qkk7KroM7YhQQeb39bH1+6KSg4DaXQQdleTCvuaI1g96MzT5luog1EQCi6dX1oWgDcrpihz8niTPkwqdKjDGVOzHFh5kZGI0h9tUJ8Ifz8vbmO86bD6VSkrslUyiF/FAO/T0aT8701cMdsS2JieaXgX6fJhZI500SWImrMMY8mnnvjwTWS8fpaJa3/omr2nh/mDXQzBVYT++rvGd36WpHOV5gS2WoPVB5KPzwiPLfSkMAAmVqTjhtUcZ2W9GqOOSOKt/QHH8/jecagYTOgQx8KKq86bmmKPPJUg774RkWQ+sM869YXKQMBrJ/piKqNbMvNUWZzo52lov5GKfKk64S3N/fB7z2xFdfxRopJQ58jaLN6i+Z1KQ/8xJ9HmK2YIjjfnO4f3DObtdNC+Z3XLPBVkyMlpiq//dgB1jmvLfVKvM0RhmZKqZGbyrPNkJEnitzRtM7KUyiybgC0PqR+vrR6vGxmkj8SWuUkcXpev6BOYeQoBlHRnHonlqWMFZq5nmZSpWmJqxelLc3jfzDKSO5RGwesZ1dHMqe2z1hlompBb5mWmlfw6swyw4zRVjbRXpWZT+kH5nKbjMv2sel5wt7D956OOy8U51lheHrC68zHO28uZDiPEO6wvw7Inbx8XGv34q7gReqfa0KUGogoxlEFGKdv9NY0kufTaQsZfKa4roEWJ0v0IeyKSTsXzHQO21DUCT2o2KsxJfKp6gjjPURyhQavomURTU/y5x3VHruPa2KlDlgSom+Q1/gyaGKLltY0Posy6up8u2ChRXEmu5WXwpqVRmFBa04zBSQV3SvMjQeh2aGBXiBMivl0A61mrzCwvCtkmYBdjXGmEfgmtMMKeSNNM6XJPLMq2Zj6k80TZk6Y8w/P100V6OQZxDBHEwGHVtWVczSp7OcldEHfRhj9Mx+k7Iw1TUyD/Sr8OvsG6oNc9K/Ta4c/KoRQVmVMYItl2TGsLTf1nnAn7eoU7Y87b7300Nopy9j0nhcUkzFDkDVX8akOe3Z5U14d/swVpYy5vaKkYMfgYvzdeV3pbkZTpfqg6U+Ce4djOkcAc+ekIXxPchG6upuatHE+fCtkq49ltRrT953Vj04uL8/+MwwHzd/zxPj3P61otV07tLsLDP2KdfZ66wTjMDOg7Zt5Ww8Ek4oU6ZN7w9FP8rqro4irAiK1PeTIf85fE4op/+fa9LHKKBfI1f98w6XRAR+VAlf1RQiIeWyX9pycKJdZ64SRhT/rMrZtx3J1RFkeBaIVdlwAmweC4qcTb6LypWBxwtVR34dUp3UBpiIjaljeR8yMT8+KeqzGqUsHHaeurb7tNbr6GtrpSZ5MaJLpDLERj9RyY68M3xz2euLcIim6fVN2N6QVjAROSas0yTgzLxSW9J3SlczqonCB74yQH7ePifpVlFFpqF0ACH/q/+RXCZPwXpTuppRTRS+wZr31jiJmpELiZINOR3ZO9Otlbkq76LlLF3JoCYL34CFrVudPmmjLylqtz72t6i4Y6Yhp6yY6vGRs46BKXN1eAvD4F7Z7SHBHWbFL8IlQWBDtu86tZeVoXPEB6RsHTLKHm5u0Q5TEBoO7JqpQeks/SATi0WtURYiaijmBqOM6QzjGryvGaayt3dS1RlTsHPbjCfgX4nKQ8dBaMvHSDTSncFzGWXnKoXWhL9ucDaH1aEL4UdXkVgF8pPK9qAtVwaxrdfUaZIsM7NsvoQgFM9lHoFb9rMxYpw7rK7tG12UacphRiZZtk9Z09pai7TvZJRZXTVmb5W8XFhf5V00/cwEuSSjlGmgwKSJEJtCVJWxeT2z1VYa7gZkC5P78D0Cj4RYuX5+/vzZze333ffQEmVunrv1WX2OYSO43RZOW95OyuKIgmweWXVFuMJphzIrPP3OoTumWcUt16NUL0u6dYYSqvGwypGiImVZ7VCGW+pjJTA/B9s+2llCmQ0pn44t5mgDKIt6YU/ltmbSpQwD1TBlU3yrWYSEMpYWSiSdeHNx926f/aNyWzO5P7HAAMa4J4r2IXVb7bN7k4SyPAJnA9xCQ5TZnw9QwuRB1d5KBV2VlPAS9aQ6YHX/pmYoYwdq1f7U6zhpOR/T7QCbwT9XH4wx7VAWPhUpq6m6Ywv3TaXbQXE+VjLteRYf+ITEzVeObsykEWVvHDXIvMXaocqA7yLhx64Y2a2ctK2ffgkJLaQ5ztUA2og6JTC14LzyjpVq8DV2zDQdwE2VmZY16axFfNtYhnq+xVkEg3aQWG9iVYLFr9u4NSfgVhXjPFppAhCrIr5bqrI8flCUTEc0dstahNaXB8EKzzWj35lfR2kgd+ObNsRu5IUTXPMIHn5rTJw5p84QQUlpbPo3MBKtIkFVivI/zfrW2rQNPM0GBD0w8npTljoVHrTRLndFORO9EFh2JnU6I8vducPNM5Vfuca+aTy9Ob7m+Gf3j+cr156yWMN/fd5wNDfPVDg/T6c3O6gw11azyMcMwlle1NUDcZ5ZVQrrLgtCV5Q2r73evjUHNagLZ5zomzc16rduc+Cix/IRXRwACWKJg3p39pqlXBl50ODokhX+EjwDX3VWMZ3G/sPCmMfBWQolUUUyNpLE6mtEr+e6N4PD9+Bybi+1nipZURXo6on2osuNPTDMN/0+Wyp1vSnT6XIBsBJHq7PRUOviIbAR7NbVCmdYidDj1I+aKWMrqWz9KCupLScrS9wSFn+5rJxbB++fgaZKyQ4l3FDihHEW4Od7Jtkt8KGoh6lFm8FcclUZKYlHBPbSW+GXckC9gKIXqIY4cxmPxtNH1Ap6Arep5xnL+wGn66xebjlnCWW0T0ZLolVgcwj1/WWVHD1llFGavfidsUTl2ZYrmd/tNUnMv3CACy0XEN8wfprHcFR4xDO0PLMMbojGj/UqZrFxr8GJM6aG3ArXU031gI9H2vKGZspm/Dj5rsEYOLZkOWc8t4FBHEty/HzdzSUlOJE2P1wKueg0Efs5mNuJKWmXT2cIu8X0FUMsn3Im/SVsHxMT/yMcVALWslW/coK2MuZdmNG4OrGdlj9yiVMqkg52hbKRte3WuAr387TPXtsDlowUQddnRk9mWSSPCuOJsql/XJ4xei5K/rqrGEpwpDhknHTHXCd2JVNYk9ao3rWslRe90lqmUkOgndCUDR+53hONpb66PGU1spyv+HSXEeAjDBSF9tdzwMFtbEi3gg/yMBs9fa9qYolWC5Mu75r3RCOlIWbZoQvVWS5DzBEayrRkN5VwiadDS7DXqXECOTeNOQXBE7PzsGZx8DTcV9h7r15DJ5lhxM4i385s5yGTqfO2wpzB7nDgUXdiSocGHAMNahpKFjpm4DEczltMbZPYEIO24Svh9/1Z1GNlcODpKvJxtxU4O+zUS7/vrLFxZ4Tub0Y/zc2zkb0haRKkm0W154gERxxOo2g2Hpph0LCbO2kw+PJAdEusod6nO0HF0hn/pkHNsHBIJvmH9dG35kNE5z0YjDHzQ7rjZrSQ7eJLNA2jSI4VMy+OuI06w2yaZNpAnK7UZLWlezgiTuDpgAc0e5D323QpLVDWAfGUEvMilurMeY/EREOSF8tPwvlXwP2LwkCZ8QR/wBCmAnFWlTJFQCwOKOOzPGmWIimIL6q9uxFNH13CKD+iYt8HzU0yMqjqCVUZzA9w+rLyrsuxFUaVb1gFtsu5Gc2/Uluch8YyagUkqZZV+UTDtnXzrlyauYmm0dj0IgFxip2vr6+n+3rNhM6+ZLMwzfx+2QM41ldOXHaOnn91Lo9rhFk7C2G9WvHTy5c7O/fuBVwuztKPsoxwji+h7FqHyYdFDnO0UZL3CR3qRg9V3WbLx2iyBrBUWrIniPGZ6SfTPAjRbTkBaLLNTZJl2XxIx7+gY93v4aZPJqlm5ks1gpExlPtuAuabRWGBs9BaCUoHihY62Gc9TiSnbm0d9bg1KLP0tzBrjRr/JLRNWRKLZtpjsBdlKeq/MWZoAb7Rqd4+iWLxR0G1CBPG5Af8aQrGBE0FrfWQ12Tbq1K2BB+OA6qHjQqMiectWNsNa7WKOG9Z1+/0oqzYHjqW+smxRbDEkk8lionrnooxBhh4BLdOu1amLdM+0jiE4us11TBTZRn5hKkoOHV5LSplnaAF/OjhQ020XBws1NtaMjTUyxPVgp4bwGtSw5DDlupeTMaw2900CsJk9lhUZ9nhHeEcRAO0aF72hI/tUsxozCAvCjM7FoIfVNflgnB0ZDImjVf91yFFSSgJvyZdivulvkCxWOITfn9E50iZTBo0yAcFIcxvaoRve/aRqH88T6fTDzdui2eTGqjQn81o77hAo3OOhr4WQaGRD9TsWfKjcJKHC6/yeXsuof0NckBQgynUoIwoXI06vAeNOrt1on85Vhw+n+Zcr6OBp7psSpBMNHjM7Pxcr+/gxaf64d7NV1f9cNcTdGGKxiIyKP4dXFRYjtH/Hj3ikogJUr3hR6NSzQtTzGq1OnyJXOgLYz0RTiaLK8mGIg/eGoPti+C6BOBntenNnxwyGncaTgCxluX0BYPiy6L8gi/QGP4fHYKsiINcarA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s://t1.ftcdn.net/jpg/00/46/33/28/240_F_46332862_JkCZ1Rv6WttB0QSx3VGPPVy5v2zv8eRH.jpg">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2592" y="3233873"/>
            <a:ext cx="2659380" cy="18288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86200" y="2698661"/>
            <a:ext cx="2133600" cy="28144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8915" name="Picture 3"/>
          <p:cNvPicPr>
            <a:picLocks noChangeAspect="1" noChangeArrowheads="1"/>
          </p:cNvPicPr>
          <p:nvPr/>
        </p:nvPicPr>
        <p:blipFill>
          <a:blip r:embed="rId6" cstate="print"/>
          <a:srcRect/>
          <a:stretch>
            <a:fillRect/>
          </a:stretch>
        </p:blipFill>
        <p:spPr bwMode="auto">
          <a:xfrm>
            <a:off x="6629400" y="3657600"/>
            <a:ext cx="2014007" cy="1066800"/>
          </a:xfrm>
          <a:prstGeom prst="rect">
            <a:avLst/>
          </a:prstGeom>
          <a:noFill/>
          <a:ln w="9525">
            <a:noFill/>
            <a:miter lim="800000"/>
            <a:headEnd/>
            <a:tailEnd/>
          </a:ln>
          <a:effectLst/>
        </p:spPr>
      </p:pic>
    </p:spTree>
    <p:extLst>
      <p:ext uri="{BB962C8B-B14F-4D97-AF65-F5344CB8AC3E}">
        <p14:creationId xmlns:p14="http://schemas.microsoft.com/office/powerpoint/2010/main" xmlns="" val="846462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943600"/>
            <a:ext cx="89154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41585" y="776475"/>
            <a:ext cx="1169939" cy="1447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26827" y="3235685"/>
            <a:ext cx="1259973" cy="13716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86400" y="2901581"/>
            <a:ext cx="2125124" cy="18314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4" name="Content Placeholder 3"/>
          <p:cNvGraphicFramePr>
            <a:graphicFrameLocks/>
          </p:cNvGraphicFramePr>
          <p:nvPr>
            <p:extLst>
              <p:ext uri="{D42A27DB-BD31-4B8C-83A1-F6EECF244321}">
                <p14:modId xmlns:p14="http://schemas.microsoft.com/office/powerpoint/2010/main" xmlns="" val="2339498537"/>
              </p:ext>
            </p:extLst>
          </p:nvPr>
        </p:nvGraphicFramePr>
        <p:xfrm>
          <a:off x="-146618" y="1871199"/>
          <a:ext cx="5651240" cy="37107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074"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rot="5400000">
            <a:off x="6834378" y="2685271"/>
            <a:ext cx="714474" cy="220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429022" y="5486400"/>
            <a:ext cx="1774876" cy="1181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itle 1"/>
          <p:cNvSpPr txBox="1">
            <a:spLocks/>
          </p:cNvSpPr>
          <p:nvPr/>
        </p:nvSpPr>
        <p:spPr bwMode="auto">
          <a:xfrm>
            <a:off x="304800" y="265080"/>
            <a:ext cx="7391400" cy="801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accent1"/>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accent1"/>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accent1"/>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accent1"/>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accent1"/>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accent1"/>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accent1"/>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accent1"/>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accent1"/>
                </a:solidFill>
                <a:effectLst>
                  <a:outerShdw blurRad="38100" dist="38100" dir="2700000" algn="tl">
                    <a:srgbClr val="000000"/>
                  </a:outerShdw>
                </a:effectLst>
                <a:latin typeface="Tahoma" pitchFamily="34" charset="0"/>
              </a:defRPr>
            </a:lvl9pPr>
          </a:lstStyle>
          <a:p>
            <a:pPr defTabSz="914400"/>
            <a:r>
              <a:rPr lang="en-US" kern="0" dirty="0" smtClean="0">
                <a:solidFill>
                  <a:srgbClr val="003B76"/>
                </a:solidFill>
              </a:rPr>
              <a:t>How EERPAT Works?</a:t>
            </a:r>
            <a:endParaRPr lang="en-US" kern="0" dirty="0">
              <a:solidFill>
                <a:srgbClr val="003B76"/>
              </a:solidFill>
            </a:endParaRPr>
          </a:p>
        </p:txBody>
      </p:sp>
      <p:pic>
        <p:nvPicPr>
          <p:cNvPr id="10"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rot="5400000">
            <a:off x="6959223" y="4943478"/>
            <a:ext cx="714474" cy="220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rot="20140523">
            <a:off x="5351757" y="1761783"/>
            <a:ext cx="922796" cy="285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77626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391400" cy="1143000"/>
          </a:xfrm>
        </p:spPr>
        <p:txBody>
          <a:bodyPr/>
          <a:lstStyle/>
          <a:p>
            <a:r>
              <a:rPr lang="en-US" sz="2800" dirty="0"/>
              <a:t>Model </a:t>
            </a:r>
            <a:r>
              <a:rPr lang="en-US" sz="2800" dirty="0" smtClean="0"/>
              <a:t>Calibration – State Wide</a:t>
            </a:r>
            <a:endParaRPr lang="en-US" sz="2800" dirty="0"/>
          </a:p>
        </p:txBody>
      </p:sp>
      <p:pic>
        <p:nvPicPr>
          <p:cNvPr id="4" name="Table Placeholder 3"/>
          <p:cNvPicPr>
            <a:picLocks noGrp="1"/>
          </p:cNvPicPr>
          <p:nvPr>
            <p:ph type="tbl" sz="quarter" idx="10"/>
          </p:nvPr>
        </p:nvPicPr>
        <p:blipFill>
          <a:blip r:embed="rId3">
            <a:extLst>
              <a:ext uri="{28A0092B-C50C-407E-A947-70E740481C1C}">
                <a14:useLocalDpi xmlns:a14="http://schemas.microsoft.com/office/drawing/2010/main" xmlns="" val="0"/>
              </a:ext>
            </a:extLst>
          </a:blip>
          <a:srcRect/>
          <a:stretch>
            <a:fillRect/>
          </a:stretch>
        </p:blipFill>
        <p:spPr bwMode="auto">
          <a:xfrm>
            <a:off x="762000" y="838200"/>
            <a:ext cx="7540571" cy="5791200"/>
          </a:xfrm>
          <a:prstGeom prst="rect">
            <a:avLst/>
          </a:prstGeom>
          <a:noFill/>
          <a:ln>
            <a:noFill/>
          </a:ln>
        </p:spPr>
      </p:pic>
      <p:sp>
        <p:nvSpPr>
          <p:cNvPr id="5" name="Rectangle 4"/>
          <p:cNvSpPr/>
          <p:nvPr/>
        </p:nvSpPr>
        <p:spPr>
          <a:xfrm>
            <a:off x="5638800" y="941832"/>
            <a:ext cx="838200" cy="400110"/>
          </a:xfrm>
          <a:prstGeom prst="rect">
            <a:avLst/>
          </a:prstGeom>
          <a:solidFill>
            <a:schemeClr val="bg1"/>
          </a:solidFill>
        </p:spPr>
        <p:txBody>
          <a:bodyPr wrap="square">
            <a:spAutoFit/>
          </a:bodyPr>
          <a:lstStyle/>
          <a:p>
            <a:r>
              <a:rPr lang="en-US" sz="2000" b="1" dirty="0" smtClean="0"/>
              <a:t>Data</a:t>
            </a:r>
            <a:endParaRPr lang="en-US" sz="2000" b="1" dirty="0"/>
          </a:p>
        </p:txBody>
      </p:sp>
    </p:spTree>
    <p:extLst>
      <p:ext uri="{BB962C8B-B14F-4D97-AF65-F5344CB8AC3E}">
        <p14:creationId xmlns:p14="http://schemas.microsoft.com/office/powerpoint/2010/main" xmlns="" val="1039503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xmlns="" val="4180642204"/>
              </p:ext>
            </p:extLst>
          </p:nvPr>
        </p:nvGraphicFramePr>
        <p:xfrm>
          <a:off x="0" y="1397000"/>
          <a:ext cx="9144000" cy="496647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3600" dirty="0" smtClean="0"/>
              <a:t>Model Calibration – County Level</a:t>
            </a:r>
            <a:endParaRPr lang="en-US" sz="3600" dirty="0"/>
          </a:p>
        </p:txBody>
      </p:sp>
      <p:sp>
        <p:nvSpPr>
          <p:cNvPr id="4" name="Text Placeholder 2"/>
          <p:cNvSpPr txBox="1">
            <a:spLocks/>
          </p:cNvSpPr>
          <p:nvPr/>
        </p:nvSpPr>
        <p:spPr>
          <a:xfrm>
            <a:off x="438149" y="1436688"/>
            <a:ext cx="8164675" cy="454642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1800" dirty="0">
              <a:solidFill>
                <a:schemeClr val="tx2"/>
              </a:solidFill>
            </a:endParaRPr>
          </a:p>
          <a:p>
            <a:pPr marL="742950" lvl="2" indent="-342900"/>
            <a:endParaRPr lang="en-US" sz="1600" dirty="0" smtClean="0"/>
          </a:p>
          <a:p>
            <a:pPr marL="342900" lvl="1" indent="-342900">
              <a:buFont typeface="Arial"/>
              <a:buChar char="•"/>
            </a:pPr>
            <a:endParaRPr lang="en-US" sz="1800" dirty="0" smtClean="0"/>
          </a:p>
          <a:p>
            <a:pPr marL="0" indent="0">
              <a:buFont typeface="Arial"/>
              <a:buNone/>
            </a:pPr>
            <a:endParaRPr lang="en-US" sz="2000" dirty="0"/>
          </a:p>
        </p:txBody>
      </p:sp>
    </p:spTree>
    <p:extLst>
      <p:ext uri="{BB962C8B-B14F-4D97-AF65-F5344CB8AC3E}">
        <p14:creationId xmlns:p14="http://schemas.microsoft.com/office/powerpoint/2010/main" xmlns="" val="163702685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xmlns="" val="312288187"/>
              </p:ext>
            </p:extLst>
          </p:nvPr>
        </p:nvGraphicFramePr>
        <p:xfrm>
          <a:off x="2590800" y="838200"/>
          <a:ext cx="57150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04800" y="0"/>
            <a:ext cx="7391400" cy="1143000"/>
          </a:xfrm>
        </p:spPr>
        <p:txBody>
          <a:bodyPr/>
          <a:lstStyle/>
          <a:p>
            <a:r>
              <a:rPr lang="en-US" sz="2800" dirty="0"/>
              <a:t>Sample Policy Test – Smart Growth in Metro Areas</a:t>
            </a:r>
          </a:p>
        </p:txBody>
      </p:sp>
      <p:grpSp>
        <p:nvGrpSpPr>
          <p:cNvPr id="11" name="Group 10"/>
          <p:cNvGrpSpPr/>
          <p:nvPr/>
        </p:nvGrpSpPr>
        <p:grpSpPr>
          <a:xfrm>
            <a:off x="609600" y="2819400"/>
            <a:ext cx="7729330" cy="4075043"/>
            <a:chOff x="609600" y="2819400"/>
            <a:chExt cx="7729330" cy="4075043"/>
          </a:xfrm>
        </p:grpSpPr>
        <p:graphicFrame>
          <p:nvGraphicFramePr>
            <p:cNvPr id="22" name="Chart 21"/>
            <p:cNvGraphicFramePr>
              <a:graphicFrameLocks/>
            </p:cNvGraphicFramePr>
            <p:nvPr>
              <p:extLst>
                <p:ext uri="{D42A27DB-BD31-4B8C-83A1-F6EECF244321}">
                  <p14:modId xmlns:p14="http://schemas.microsoft.com/office/powerpoint/2010/main" xmlns="" val="1404244994"/>
                </p:ext>
              </p:extLst>
            </p:nvPr>
          </p:nvGraphicFramePr>
          <p:xfrm>
            <a:off x="2623930" y="3647660"/>
            <a:ext cx="5715000" cy="3246783"/>
          </p:xfrm>
          <a:graphic>
            <a:graphicData uri="http://schemas.openxmlformats.org/drawingml/2006/chart">
              <c:chart xmlns:c="http://schemas.openxmlformats.org/drawingml/2006/chart" xmlns:r="http://schemas.openxmlformats.org/officeDocument/2006/relationships" r:id="rId4"/>
            </a:graphicData>
          </a:graphic>
        </p:graphicFrame>
        <p:sp>
          <p:nvSpPr>
            <p:cNvPr id="10" name="Curved Right Arrow 9"/>
            <p:cNvSpPr/>
            <p:nvPr/>
          </p:nvSpPr>
          <p:spPr>
            <a:xfrm>
              <a:off x="609600" y="2819400"/>
              <a:ext cx="990600" cy="2209800"/>
            </a:xfrm>
            <a:prstGeom prst="curvedRightArrow">
              <a:avLst/>
            </a:prstGeom>
            <a:gradFill flip="none" rotWithShape="1">
              <a:gsLst>
                <a:gs pos="0">
                  <a:srgbClr val="5E9EFF"/>
                </a:gs>
                <a:gs pos="39999">
                  <a:srgbClr val="85C2FF"/>
                </a:gs>
                <a:gs pos="70000">
                  <a:srgbClr val="C4D6EB"/>
                </a:gs>
                <a:gs pos="100000">
                  <a:srgbClr val="FFEBFA"/>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xmlns="" val="3837362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87675" cy="1143000"/>
          </a:xfrm>
        </p:spPr>
        <p:txBody>
          <a:bodyPr/>
          <a:lstStyle/>
          <a:p>
            <a:r>
              <a:rPr lang="en-US" sz="3600" dirty="0" smtClean="0"/>
              <a:t>Sample Policy </a:t>
            </a:r>
            <a:r>
              <a:rPr lang="en-US" sz="3600" dirty="0"/>
              <a:t>Result: Smart Growth in Metro Areas</a:t>
            </a:r>
          </a:p>
        </p:txBody>
      </p:sp>
      <p:graphicFrame>
        <p:nvGraphicFramePr>
          <p:cNvPr id="80" name="Chart 79"/>
          <p:cNvGraphicFramePr>
            <a:graphicFrameLocks/>
          </p:cNvGraphicFramePr>
          <p:nvPr>
            <p:extLst>
              <p:ext uri="{D42A27DB-BD31-4B8C-83A1-F6EECF244321}">
                <p14:modId xmlns:p14="http://schemas.microsoft.com/office/powerpoint/2010/main" xmlns="" val="3120155971"/>
              </p:ext>
            </p:extLst>
          </p:nvPr>
        </p:nvGraphicFramePr>
        <p:xfrm>
          <a:off x="16565" y="1479693"/>
          <a:ext cx="4857750" cy="2676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1" name="Chart 80"/>
          <p:cNvGraphicFramePr>
            <a:graphicFrameLocks/>
          </p:cNvGraphicFramePr>
          <p:nvPr>
            <p:extLst>
              <p:ext uri="{D42A27DB-BD31-4B8C-83A1-F6EECF244321}">
                <p14:modId xmlns:p14="http://schemas.microsoft.com/office/powerpoint/2010/main" xmlns="" val="3289527960"/>
              </p:ext>
            </p:extLst>
          </p:nvPr>
        </p:nvGraphicFramePr>
        <p:xfrm>
          <a:off x="4549830" y="1600200"/>
          <a:ext cx="4352924" cy="23189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2" name="Chart 81"/>
          <p:cNvGraphicFramePr>
            <a:graphicFrameLocks/>
          </p:cNvGraphicFramePr>
          <p:nvPr>
            <p:extLst>
              <p:ext uri="{D42A27DB-BD31-4B8C-83A1-F6EECF244321}">
                <p14:modId xmlns:p14="http://schemas.microsoft.com/office/powerpoint/2010/main" xmlns="" val="2447288059"/>
              </p:ext>
            </p:extLst>
          </p:nvPr>
        </p:nvGraphicFramePr>
        <p:xfrm>
          <a:off x="100304" y="4163297"/>
          <a:ext cx="4857750" cy="2389293"/>
        </p:xfrm>
        <a:graphic>
          <a:graphicData uri="http://schemas.openxmlformats.org/drawingml/2006/chart">
            <c:chart xmlns:c="http://schemas.openxmlformats.org/drawingml/2006/chart" xmlns:r="http://schemas.openxmlformats.org/officeDocument/2006/relationships" r:id="rId5"/>
          </a:graphicData>
        </a:graphic>
      </p:graphicFrame>
      <p:grpSp>
        <p:nvGrpSpPr>
          <p:cNvPr id="85" name="Group 84"/>
          <p:cNvGrpSpPr/>
          <p:nvPr/>
        </p:nvGrpSpPr>
        <p:grpSpPr>
          <a:xfrm>
            <a:off x="3201140" y="2371198"/>
            <a:ext cx="1388648" cy="446758"/>
            <a:chOff x="2761108" y="88745"/>
            <a:chExt cx="1388648" cy="446758"/>
          </a:xfrm>
        </p:grpSpPr>
        <p:grpSp>
          <p:nvGrpSpPr>
            <p:cNvPr id="86" name="Group 85"/>
            <p:cNvGrpSpPr/>
            <p:nvPr/>
          </p:nvGrpSpPr>
          <p:grpSpPr>
            <a:xfrm>
              <a:off x="2761108" y="88745"/>
              <a:ext cx="1388648" cy="432827"/>
              <a:chOff x="8391529" y="2495800"/>
              <a:chExt cx="1388648" cy="432827"/>
            </a:xfrm>
          </p:grpSpPr>
          <p:sp>
            <p:nvSpPr>
              <p:cNvPr id="90" name="TextBox 89"/>
              <p:cNvSpPr txBox="1"/>
              <p:nvPr/>
            </p:nvSpPr>
            <p:spPr>
              <a:xfrm>
                <a:off x="8966793" y="2620850"/>
                <a:ext cx="813384" cy="307777"/>
              </a:xfrm>
              <a:prstGeom prst="rect">
                <a:avLst/>
              </a:prstGeom>
              <a:noFill/>
            </p:spPr>
            <p:txBody>
              <a:bodyPr wrap="square" rtlCol="0">
                <a:spAutoFit/>
              </a:bodyPr>
              <a:lstStyle/>
              <a:p>
                <a:r>
                  <a:rPr lang="en-US" sz="1400" b="1" dirty="0" smtClean="0"/>
                  <a:t>4.0%</a:t>
                </a:r>
                <a:endParaRPr lang="en-US" sz="1400" b="1" dirty="0"/>
              </a:p>
            </p:txBody>
          </p:sp>
          <p:grpSp>
            <p:nvGrpSpPr>
              <p:cNvPr id="91" name="Group 90"/>
              <p:cNvGrpSpPr/>
              <p:nvPr/>
            </p:nvGrpSpPr>
            <p:grpSpPr>
              <a:xfrm>
                <a:off x="8391529" y="2495800"/>
                <a:ext cx="575264" cy="216217"/>
                <a:chOff x="8391529" y="2495800"/>
                <a:chExt cx="575264" cy="216217"/>
              </a:xfrm>
            </p:grpSpPr>
            <p:cxnSp>
              <p:nvCxnSpPr>
                <p:cNvPr id="92" name="Straight Connector 91"/>
                <p:cNvCxnSpPr/>
                <p:nvPr/>
              </p:nvCxnSpPr>
              <p:spPr>
                <a:xfrm>
                  <a:off x="8391529" y="2693444"/>
                  <a:ext cx="575264" cy="0"/>
                </a:xfrm>
                <a:prstGeom prst="line">
                  <a:avLst/>
                </a:prstGeom>
              </p:spPr>
              <p:style>
                <a:lnRef idx="2">
                  <a:schemeClr val="dk1"/>
                </a:lnRef>
                <a:fillRef idx="0">
                  <a:schemeClr val="dk1"/>
                </a:fillRef>
                <a:effectRef idx="1">
                  <a:schemeClr val="dk1"/>
                </a:effectRef>
                <a:fontRef idx="minor">
                  <a:schemeClr val="tx1"/>
                </a:fontRef>
              </p:style>
            </p:cxnSp>
            <p:cxnSp>
              <p:nvCxnSpPr>
                <p:cNvPr id="93" name="Straight Arrow Connector 92"/>
                <p:cNvCxnSpPr/>
                <p:nvPr/>
              </p:nvCxnSpPr>
              <p:spPr>
                <a:xfrm>
                  <a:off x="8961035" y="2495800"/>
                  <a:ext cx="0" cy="216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grpSp>
          <p:nvGrpSpPr>
            <p:cNvPr id="87" name="Group 86"/>
            <p:cNvGrpSpPr/>
            <p:nvPr/>
          </p:nvGrpSpPr>
          <p:grpSpPr>
            <a:xfrm>
              <a:off x="2761108" y="340720"/>
              <a:ext cx="575264" cy="194783"/>
              <a:chOff x="8385771" y="3219228"/>
              <a:chExt cx="575264" cy="194783"/>
            </a:xfrm>
          </p:grpSpPr>
          <p:cxnSp>
            <p:nvCxnSpPr>
              <p:cNvPr id="88" name="Straight Connector 87"/>
              <p:cNvCxnSpPr/>
              <p:nvPr/>
            </p:nvCxnSpPr>
            <p:spPr>
              <a:xfrm>
                <a:off x="8385771" y="3223988"/>
                <a:ext cx="575264" cy="0"/>
              </a:xfrm>
              <a:prstGeom prst="line">
                <a:avLst/>
              </a:prstGeom>
            </p:spPr>
            <p:style>
              <a:lnRef idx="2">
                <a:schemeClr val="dk1"/>
              </a:lnRef>
              <a:fillRef idx="0">
                <a:schemeClr val="dk1"/>
              </a:fillRef>
              <a:effectRef idx="1">
                <a:schemeClr val="dk1"/>
              </a:effectRef>
              <a:fontRef idx="minor">
                <a:schemeClr val="tx1"/>
              </a:fontRef>
            </p:style>
          </p:cxnSp>
          <p:cxnSp>
            <p:nvCxnSpPr>
              <p:cNvPr id="89" name="Straight Arrow Connector 88"/>
              <p:cNvCxnSpPr/>
              <p:nvPr/>
            </p:nvCxnSpPr>
            <p:spPr>
              <a:xfrm flipV="1">
                <a:off x="8961035" y="3219228"/>
                <a:ext cx="0" cy="1947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grpSp>
        <p:nvGrpSpPr>
          <p:cNvPr id="94" name="Group 93"/>
          <p:cNvGrpSpPr/>
          <p:nvPr/>
        </p:nvGrpSpPr>
        <p:grpSpPr>
          <a:xfrm>
            <a:off x="7992475" y="2057400"/>
            <a:ext cx="1388648" cy="446758"/>
            <a:chOff x="2761108" y="88745"/>
            <a:chExt cx="1388648" cy="446758"/>
          </a:xfrm>
        </p:grpSpPr>
        <p:grpSp>
          <p:nvGrpSpPr>
            <p:cNvPr id="95" name="Group 94"/>
            <p:cNvGrpSpPr/>
            <p:nvPr/>
          </p:nvGrpSpPr>
          <p:grpSpPr>
            <a:xfrm>
              <a:off x="2761108" y="88745"/>
              <a:ext cx="1388648" cy="432827"/>
              <a:chOff x="8391529" y="2495800"/>
              <a:chExt cx="1388648" cy="432827"/>
            </a:xfrm>
          </p:grpSpPr>
          <p:sp>
            <p:nvSpPr>
              <p:cNvPr id="99" name="TextBox 98"/>
              <p:cNvSpPr txBox="1"/>
              <p:nvPr/>
            </p:nvSpPr>
            <p:spPr>
              <a:xfrm>
                <a:off x="8966793" y="2620850"/>
                <a:ext cx="813384" cy="307777"/>
              </a:xfrm>
              <a:prstGeom prst="rect">
                <a:avLst/>
              </a:prstGeom>
              <a:noFill/>
            </p:spPr>
            <p:txBody>
              <a:bodyPr wrap="square" rtlCol="0">
                <a:spAutoFit/>
              </a:bodyPr>
              <a:lstStyle/>
              <a:p>
                <a:r>
                  <a:rPr lang="en-US" sz="1400" b="1" dirty="0" smtClean="0"/>
                  <a:t>5.5%</a:t>
                </a:r>
                <a:endParaRPr lang="en-US" sz="1400" b="1" dirty="0"/>
              </a:p>
            </p:txBody>
          </p:sp>
          <p:grpSp>
            <p:nvGrpSpPr>
              <p:cNvPr id="100" name="Group 99"/>
              <p:cNvGrpSpPr/>
              <p:nvPr/>
            </p:nvGrpSpPr>
            <p:grpSpPr>
              <a:xfrm>
                <a:off x="8391529" y="2495800"/>
                <a:ext cx="575264" cy="216217"/>
                <a:chOff x="8391529" y="2495800"/>
                <a:chExt cx="575264" cy="216217"/>
              </a:xfrm>
            </p:grpSpPr>
            <p:cxnSp>
              <p:nvCxnSpPr>
                <p:cNvPr id="101" name="Straight Connector 100"/>
                <p:cNvCxnSpPr/>
                <p:nvPr/>
              </p:nvCxnSpPr>
              <p:spPr>
                <a:xfrm>
                  <a:off x="8391529" y="2693444"/>
                  <a:ext cx="575264" cy="0"/>
                </a:xfrm>
                <a:prstGeom prst="line">
                  <a:avLst/>
                </a:prstGeom>
              </p:spPr>
              <p:style>
                <a:lnRef idx="2">
                  <a:schemeClr val="dk1"/>
                </a:lnRef>
                <a:fillRef idx="0">
                  <a:schemeClr val="dk1"/>
                </a:fillRef>
                <a:effectRef idx="1">
                  <a:schemeClr val="dk1"/>
                </a:effectRef>
                <a:fontRef idx="minor">
                  <a:schemeClr val="tx1"/>
                </a:fontRef>
              </p:style>
            </p:cxnSp>
            <p:cxnSp>
              <p:nvCxnSpPr>
                <p:cNvPr id="102" name="Straight Arrow Connector 101"/>
                <p:cNvCxnSpPr/>
                <p:nvPr/>
              </p:nvCxnSpPr>
              <p:spPr>
                <a:xfrm>
                  <a:off x="8961035" y="2495800"/>
                  <a:ext cx="0" cy="216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grpSp>
          <p:nvGrpSpPr>
            <p:cNvPr id="96" name="Group 95"/>
            <p:cNvGrpSpPr/>
            <p:nvPr/>
          </p:nvGrpSpPr>
          <p:grpSpPr>
            <a:xfrm>
              <a:off x="2761108" y="340720"/>
              <a:ext cx="575264" cy="194783"/>
              <a:chOff x="8385771" y="3219228"/>
              <a:chExt cx="575264" cy="194783"/>
            </a:xfrm>
          </p:grpSpPr>
          <p:cxnSp>
            <p:nvCxnSpPr>
              <p:cNvPr id="97" name="Straight Connector 96"/>
              <p:cNvCxnSpPr/>
              <p:nvPr/>
            </p:nvCxnSpPr>
            <p:spPr>
              <a:xfrm>
                <a:off x="8385771" y="3223988"/>
                <a:ext cx="575264" cy="0"/>
              </a:xfrm>
              <a:prstGeom prst="line">
                <a:avLst/>
              </a:prstGeom>
            </p:spPr>
            <p:style>
              <a:lnRef idx="2">
                <a:schemeClr val="dk1"/>
              </a:lnRef>
              <a:fillRef idx="0">
                <a:schemeClr val="dk1"/>
              </a:fillRef>
              <a:effectRef idx="1">
                <a:schemeClr val="dk1"/>
              </a:effectRef>
              <a:fontRef idx="minor">
                <a:schemeClr val="tx1"/>
              </a:fontRef>
            </p:style>
          </p:cxnSp>
          <p:cxnSp>
            <p:nvCxnSpPr>
              <p:cNvPr id="98" name="Straight Arrow Connector 97"/>
              <p:cNvCxnSpPr/>
              <p:nvPr/>
            </p:nvCxnSpPr>
            <p:spPr>
              <a:xfrm flipV="1">
                <a:off x="8961035" y="3219228"/>
                <a:ext cx="0" cy="1947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grpSp>
        <p:nvGrpSpPr>
          <p:cNvPr id="103" name="Group 102"/>
          <p:cNvGrpSpPr/>
          <p:nvPr/>
        </p:nvGrpSpPr>
        <p:grpSpPr>
          <a:xfrm>
            <a:off x="3183352" y="4389200"/>
            <a:ext cx="1388648" cy="515550"/>
            <a:chOff x="2761108" y="88745"/>
            <a:chExt cx="1388648" cy="515550"/>
          </a:xfrm>
        </p:grpSpPr>
        <p:grpSp>
          <p:nvGrpSpPr>
            <p:cNvPr id="104" name="Group 103"/>
            <p:cNvGrpSpPr/>
            <p:nvPr/>
          </p:nvGrpSpPr>
          <p:grpSpPr>
            <a:xfrm>
              <a:off x="2761108" y="88745"/>
              <a:ext cx="1388648" cy="421912"/>
              <a:chOff x="8391529" y="2495800"/>
              <a:chExt cx="1388648" cy="421912"/>
            </a:xfrm>
          </p:grpSpPr>
          <p:sp>
            <p:nvSpPr>
              <p:cNvPr id="108" name="TextBox 107"/>
              <p:cNvSpPr txBox="1"/>
              <p:nvPr/>
            </p:nvSpPr>
            <p:spPr>
              <a:xfrm>
                <a:off x="8966793" y="2609935"/>
                <a:ext cx="813384" cy="307777"/>
              </a:xfrm>
              <a:prstGeom prst="rect">
                <a:avLst/>
              </a:prstGeom>
              <a:noFill/>
            </p:spPr>
            <p:txBody>
              <a:bodyPr wrap="square" rtlCol="0">
                <a:spAutoFit/>
              </a:bodyPr>
              <a:lstStyle/>
              <a:p>
                <a:r>
                  <a:rPr lang="en-US" sz="1400" b="1" dirty="0" smtClean="0"/>
                  <a:t>9.3%</a:t>
                </a:r>
                <a:endParaRPr lang="en-US" sz="1400" b="1" dirty="0"/>
              </a:p>
            </p:txBody>
          </p:sp>
          <p:grpSp>
            <p:nvGrpSpPr>
              <p:cNvPr id="109" name="Group 108"/>
              <p:cNvGrpSpPr/>
              <p:nvPr/>
            </p:nvGrpSpPr>
            <p:grpSpPr>
              <a:xfrm>
                <a:off x="8391529" y="2495800"/>
                <a:ext cx="575264" cy="216217"/>
                <a:chOff x="8391529" y="2495800"/>
                <a:chExt cx="575264" cy="216217"/>
              </a:xfrm>
            </p:grpSpPr>
            <p:cxnSp>
              <p:nvCxnSpPr>
                <p:cNvPr id="110" name="Straight Connector 109"/>
                <p:cNvCxnSpPr/>
                <p:nvPr/>
              </p:nvCxnSpPr>
              <p:spPr>
                <a:xfrm>
                  <a:off x="8391529" y="2693444"/>
                  <a:ext cx="575264" cy="0"/>
                </a:xfrm>
                <a:prstGeom prst="line">
                  <a:avLst/>
                </a:prstGeom>
              </p:spPr>
              <p:style>
                <a:lnRef idx="2">
                  <a:schemeClr val="dk1"/>
                </a:lnRef>
                <a:fillRef idx="0">
                  <a:schemeClr val="dk1"/>
                </a:fillRef>
                <a:effectRef idx="1">
                  <a:schemeClr val="dk1"/>
                </a:effectRef>
                <a:fontRef idx="minor">
                  <a:schemeClr val="tx1"/>
                </a:fontRef>
              </p:style>
            </p:cxnSp>
            <p:cxnSp>
              <p:nvCxnSpPr>
                <p:cNvPr id="111" name="Straight Arrow Connector 110"/>
                <p:cNvCxnSpPr/>
                <p:nvPr/>
              </p:nvCxnSpPr>
              <p:spPr>
                <a:xfrm>
                  <a:off x="8961035" y="2495800"/>
                  <a:ext cx="0" cy="216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grpSp>
          <p:nvGrpSpPr>
            <p:cNvPr id="105" name="Group 104"/>
            <p:cNvGrpSpPr/>
            <p:nvPr/>
          </p:nvGrpSpPr>
          <p:grpSpPr>
            <a:xfrm>
              <a:off x="2761108" y="409512"/>
              <a:ext cx="575264" cy="194783"/>
              <a:chOff x="8385771" y="3288020"/>
              <a:chExt cx="575264" cy="194783"/>
            </a:xfrm>
          </p:grpSpPr>
          <p:cxnSp>
            <p:nvCxnSpPr>
              <p:cNvPr id="106" name="Straight Connector 105"/>
              <p:cNvCxnSpPr/>
              <p:nvPr/>
            </p:nvCxnSpPr>
            <p:spPr>
              <a:xfrm>
                <a:off x="8385771" y="3292780"/>
                <a:ext cx="575264" cy="0"/>
              </a:xfrm>
              <a:prstGeom prst="line">
                <a:avLst/>
              </a:prstGeom>
            </p:spPr>
            <p:style>
              <a:lnRef idx="2">
                <a:schemeClr val="dk1"/>
              </a:lnRef>
              <a:fillRef idx="0">
                <a:schemeClr val="dk1"/>
              </a:fillRef>
              <a:effectRef idx="1">
                <a:schemeClr val="dk1"/>
              </a:effectRef>
              <a:fontRef idx="minor">
                <a:schemeClr val="tx1"/>
              </a:fontRef>
            </p:style>
          </p:cxnSp>
          <p:cxnSp>
            <p:nvCxnSpPr>
              <p:cNvPr id="107" name="Straight Arrow Connector 106"/>
              <p:cNvCxnSpPr/>
              <p:nvPr/>
            </p:nvCxnSpPr>
            <p:spPr>
              <a:xfrm flipV="1">
                <a:off x="8961035" y="3288020"/>
                <a:ext cx="0" cy="1947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graphicFrame>
        <p:nvGraphicFramePr>
          <p:cNvPr id="52" name="Chart 51"/>
          <p:cNvGraphicFramePr>
            <a:graphicFrameLocks/>
          </p:cNvGraphicFramePr>
          <p:nvPr>
            <p:extLst>
              <p:ext uri="{D42A27DB-BD31-4B8C-83A1-F6EECF244321}">
                <p14:modId xmlns:p14="http://schemas.microsoft.com/office/powerpoint/2010/main" xmlns="" val="3646885167"/>
              </p:ext>
            </p:extLst>
          </p:nvPr>
        </p:nvGraphicFramePr>
        <p:xfrm>
          <a:off x="4567428" y="4252767"/>
          <a:ext cx="4362450" cy="2300433"/>
        </p:xfrm>
        <a:graphic>
          <a:graphicData uri="http://schemas.openxmlformats.org/drawingml/2006/chart">
            <c:chart xmlns:c="http://schemas.openxmlformats.org/drawingml/2006/chart" xmlns:r="http://schemas.openxmlformats.org/officeDocument/2006/relationships" r:id="rId6"/>
          </a:graphicData>
        </a:graphic>
      </p:graphicFrame>
      <p:grpSp>
        <p:nvGrpSpPr>
          <p:cNvPr id="53" name="Group 52"/>
          <p:cNvGrpSpPr/>
          <p:nvPr/>
        </p:nvGrpSpPr>
        <p:grpSpPr>
          <a:xfrm>
            <a:off x="8020205" y="4745209"/>
            <a:ext cx="1388648" cy="464341"/>
            <a:chOff x="2761108" y="128503"/>
            <a:chExt cx="1388648" cy="464341"/>
          </a:xfrm>
        </p:grpSpPr>
        <p:grpSp>
          <p:nvGrpSpPr>
            <p:cNvPr id="54" name="Group 53"/>
            <p:cNvGrpSpPr/>
            <p:nvPr/>
          </p:nvGrpSpPr>
          <p:grpSpPr>
            <a:xfrm>
              <a:off x="2761108" y="128503"/>
              <a:ext cx="1388648" cy="462513"/>
              <a:chOff x="8391529" y="2535558"/>
              <a:chExt cx="1388648" cy="462513"/>
            </a:xfrm>
          </p:grpSpPr>
          <p:sp>
            <p:nvSpPr>
              <p:cNvPr id="58" name="TextBox 57"/>
              <p:cNvSpPr txBox="1"/>
              <p:nvPr/>
            </p:nvSpPr>
            <p:spPr>
              <a:xfrm>
                <a:off x="8966793" y="2690294"/>
                <a:ext cx="813384" cy="307777"/>
              </a:xfrm>
              <a:prstGeom prst="rect">
                <a:avLst/>
              </a:prstGeom>
              <a:noFill/>
            </p:spPr>
            <p:txBody>
              <a:bodyPr wrap="square" rtlCol="0">
                <a:spAutoFit/>
              </a:bodyPr>
              <a:lstStyle/>
              <a:p>
                <a:r>
                  <a:rPr lang="en-US" sz="1400" b="1" dirty="0" smtClean="0"/>
                  <a:t>5.3%</a:t>
                </a:r>
                <a:endParaRPr lang="en-US" sz="1400" b="1" dirty="0"/>
              </a:p>
            </p:txBody>
          </p:sp>
          <p:grpSp>
            <p:nvGrpSpPr>
              <p:cNvPr id="59" name="Group 58"/>
              <p:cNvGrpSpPr/>
              <p:nvPr/>
            </p:nvGrpSpPr>
            <p:grpSpPr>
              <a:xfrm>
                <a:off x="8391529" y="2535558"/>
                <a:ext cx="575264" cy="216217"/>
                <a:chOff x="8391529" y="2535558"/>
                <a:chExt cx="575264" cy="216217"/>
              </a:xfrm>
            </p:grpSpPr>
            <p:cxnSp>
              <p:nvCxnSpPr>
                <p:cNvPr id="60" name="Straight Connector 59"/>
                <p:cNvCxnSpPr/>
                <p:nvPr/>
              </p:nvCxnSpPr>
              <p:spPr>
                <a:xfrm>
                  <a:off x="8391529" y="2733202"/>
                  <a:ext cx="575264" cy="0"/>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a:off x="8961035" y="2535558"/>
                  <a:ext cx="0" cy="216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grpSp>
          <p:nvGrpSpPr>
            <p:cNvPr id="55" name="Group 54"/>
            <p:cNvGrpSpPr/>
            <p:nvPr/>
          </p:nvGrpSpPr>
          <p:grpSpPr>
            <a:xfrm>
              <a:off x="2761108" y="398061"/>
              <a:ext cx="575264" cy="194783"/>
              <a:chOff x="8385771" y="3276569"/>
              <a:chExt cx="575264" cy="194783"/>
            </a:xfrm>
          </p:grpSpPr>
          <p:cxnSp>
            <p:nvCxnSpPr>
              <p:cNvPr id="56" name="Straight Connector 55"/>
              <p:cNvCxnSpPr/>
              <p:nvPr/>
            </p:nvCxnSpPr>
            <p:spPr>
              <a:xfrm>
                <a:off x="8385771" y="3281329"/>
                <a:ext cx="575264" cy="0"/>
              </a:xfrm>
              <a:prstGeom prst="line">
                <a:avLst/>
              </a:prstGeom>
            </p:spPr>
            <p:style>
              <a:lnRef idx="2">
                <a:schemeClr val="dk1"/>
              </a:lnRef>
              <a:fillRef idx="0">
                <a:schemeClr val="dk1"/>
              </a:fillRef>
              <a:effectRef idx="1">
                <a:schemeClr val="dk1"/>
              </a:effectRef>
              <a:fontRef idx="minor">
                <a:schemeClr val="tx1"/>
              </a:fontRef>
            </p:style>
          </p:cxnSp>
          <p:cxnSp>
            <p:nvCxnSpPr>
              <p:cNvPr id="57" name="Straight Arrow Connector 56"/>
              <p:cNvCxnSpPr/>
              <p:nvPr/>
            </p:nvCxnSpPr>
            <p:spPr>
              <a:xfrm flipV="1">
                <a:off x="8961035" y="3276569"/>
                <a:ext cx="0" cy="1947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xmlns="" val="22877864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RTB Template (White)">
  <a:themeElements>
    <a:clrScheme name="BRTB Template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TB Template (Whit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TB Template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TB Template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TB Template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TB Template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TB Template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TB Template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TB Template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TB Template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TB Template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TB Template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TB Template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TB Template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SG">
    <a:dk1>
      <a:sysClr val="windowText" lastClr="000000"/>
    </a:dk1>
    <a:lt1>
      <a:sysClr val="window" lastClr="FFFFFF"/>
    </a:lt1>
    <a:dk2>
      <a:srgbClr val="262626"/>
    </a:dk2>
    <a:lt2>
      <a:srgbClr val="F68B1F"/>
    </a:lt2>
    <a:accent1>
      <a:srgbClr val="006494"/>
    </a:accent1>
    <a:accent2>
      <a:srgbClr val="88CADE"/>
    </a:accent2>
    <a:accent3>
      <a:srgbClr val="65B360"/>
    </a:accent3>
    <a:accent4>
      <a:srgbClr val="E9D665"/>
    </a:accent4>
    <a:accent5>
      <a:srgbClr val="514D85"/>
    </a:accent5>
    <a:accent6>
      <a:srgbClr val="9C122B"/>
    </a:accent6>
    <a:hlink>
      <a:srgbClr val="0000FF"/>
    </a:hlink>
    <a:folHlink>
      <a:srgbClr val="B1B3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RSG">
    <a:dk1>
      <a:sysClr val="windowText" lastClr="000000"/>
    </a:dk1>
    <a:lt1>
      <a:sysClr val="window" lastClr="FFFFFF"/>
    </a:lt1>
    <a:dk2>
      <a:srgbClr val="262626"/>
    </a:dk2>
    <a:lt2>
      <a:srgbClr val="F68B1F"/>
    </a:lt2>
    <a:accent1>
      <a:srgbClr val="006494"/>
    </a:accent1>
    <a:accent2>
      <a:srgbClr val="88CADE"/>
    </a:accent2>
    <a:accent3>
      <a:srgbClr val="65B360"/>
    </a:accent3>
    <a:accent4>
      <a:srgbClr val="E9D665"/>
    </a:accent4>
    <a:accent5>
      <a:srgbClr val="514D85"/>
    </a:accent5>
    <a:accent6>
      <a:srgbClr val="9C122B"/>
    </a:accent6>
    <a:hlink>
      <a:srgbClr val="0000FF"/>
    </a:hlink>
    <a:folHlink>
      <a:srgbClr val="B1B3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RSG">
    <a:dk1>
      <a:sysClr val="windowText" lastClr="000000"/>
    </a:dk1>
    <a:lt1>
      <a:sysClr val="window" lastClr="FFFFFF"/>
    </a:lt1>
    <a:dk2>
      <a:srgbClr val="262626"/>
    </a:dk2>
    <a:lt2>
      <a:srgbClr val="F68B1F"/>
    </a:lt2>
    <a:accent1>
      <a:srgbClr val="006494"/>
    </a:accent1>
    <a:accent2>
      <a:srgbClr val="88CADE"/>
    </a:accent2>
    <a:accent3>
      <a:srgbClr val="65B360"/>
    </a:accent3>
    <a:accent4>
      <a:srgbClr val="E9D665"/>
    </a:accent4>
    <a:accent5>
      <a:srgbClr val="514D85"/>
    </a:accent5>
    <a:accent6>
      <a:srgbClr val="9C122B"/>
    </a:accent6>
    <a:hlink>
      <a:srgbClr val="0000FF"/>
    </a:hlink>
    <a:folHlink>
      <a:srgbClr val="B1B3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SG">
    <a:dk1>
      <a:sysClr val="windowText" lastClr="000000"/>
    </a:dk1>
    <a:lt1>
      <a:sysClr val="window" lastClr="FFFFFF"/>
    </a:lt1>
    <a:dk2>
      <a:srgbClr val="262626"/>
    </a:dk2>
    <a:lt2>
      <a:srgbClr val="F68B1F"/>
    </a:lt2>
    <a:accent1>
      <a:srgbClr val="006494"/>
    </a:accent1>
    <a:accent2>
      <a:srgbClr val="88CADE"/>
    </a:accent2>
    <a:accent3>
      <a:srgbClr val="65B360"/>
    </a:accent3>
    <a:accent4>
      <a:srgbClr val="E9D665"/>
    </a:accent4>
    <a:accent5>
      <a:srgbClr val="514D85"/>
    </a:accent5>
    <a:accent6>
      <a:srgbClr val="9C122B"/>
    </a:accent6>
    <a:hlink>
      <a:srgbClr val="0000FF"/>
    </a:hlink>
    <a:folHlink>
      <a:srgbClr val="B1B3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RSG [11.20.13]">
    <a:dk1>
      <a:srgbClr val="48484A"/>
    </a:dk1>
    <a:lt1>
      <a:srgbClr val="F68B1F"/>
    </a:lt1>
    <a:dk2>
      <a:srgbClr val="006FA1"/>
    </a:dk2>
    <a:lt2>
      <a:srgbClr val="FFFFFF"/>
    </a:lt2>
    <a:accent1>
      <a:srgbClr val="F48B1F"/>
    </a:accent1>
    <a:accent2>
      <a:srgbClr val="48484A"/>
    </a:accent2>
    <a:accent3>
      <a:srgbClr val="63AF5E"/>
    </a:accent3>
    <a:accent4>
      <a:srgbClr val="524D85"/>
    </a:accent4>
    <a:accent5>
      <a:srgbClr val="75BEE9"/>
    </a:accent5>
    <a:accent6>
      <a:srgbClr val="FFC20E"/>
    </a:accent6>
    <a:hlink>
      <a:srgbClr val="48484A"/>
    </a:hlink>
    <a:folHlink>
      <a:srgbClr val="524D85"/>
    </a:folHlink>
  </a:clrScheme>
  <a:fontScheme name="RSG">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RSG [11.20.13]">
    <a:dk1>
      <a:srgbClr val="48484A"/>
    </a:dk1>
    <a:lt1>
      <a:srgbClr val="F68B1F"/>
    </a:lt1>
    <a:dk2>
      <a:srgbClr val="006FA1"/>
    </a:dk2>
    <a:lt2>
      <a:srgbClr val="FFFFFF"/>
    </a:lt2>
    <a:accent1>
      <a:srgbClr val="F48B1F"/>
    </a:accent1>
    <a:accent2>
      <a:srgbClr val="48484A"/>
    </a:accent2>
    <a:accent3>
      <a:srgbClr val="63AF5E"/>
    </a:accent3>
    <a:accent4>
      <a:srgbClr val="524D85"/>
    </a:accent4>
    <a:accent5>
      <a:srgbClr val="75BEE9"/>
    </a:accent5>
    <a:accent6>
      <a:srgbClr val="FFC20E"/>
    </a:accent6>
    <a:hlink>
      <a:srgbClr val="48484A"/>
    </a:hlink>
    <a:folHlink>
      <a:srgbClr val="524D85"/>
    </a:folHlink>
  </a:clrScheme>
  <a:fontScheme name="RSG">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RSG [11.20.13]">
    <a:dk1>
      <a:srgbClr val="48484A"/>
    </a:dk1>
    <a:lt1>
      <a:srgbClr val="F68B1F"/>
    </a:lt1>
    <a:dk2>
      <a:srgbClr val="006FA1"/>
    </a:dk2>
    <a:lt2>
      <a:srgbClr val="FFFFFF"/>
    </a:lt2>
    <a:accent1>
      <a:srgbClr val="F48B1F"/>
    </a:accent1>
    <a:accent2>
      <a:srgbClr val="48484A"/>
    </a:accent2>
    <a:accent3>
      <a:srgbClr val="63AF5E"/>
    </a:accent3>
    <a:accent4>
      <a:srgbClr val="524D85"/>
    </a:accent4>
    <a:accent5>
      <a:srgbClr val="75BEE9"/>
    </a:accent5>
    <a:accent6>
      <a:srgbClr val="FFC20E"/>
    </a:accent6>
    <a:hlink>
      <a:srgbClr val="48484A"/>
    </a:hlink>
    <a:folHlink>
      <a:srgbClr val="524D85"/>
    </a:folHlink>
  </a:clrScheme>
  <a:fontScheme name="RSG">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RSG [11.20.13]">
    <a:dk1>
      <a:srgbClr val="48484A"/>
    </a:dk1>
    <a:lt1>
      <a:srgbClr val="F68B1F"/>
    </a:lt1>
    <a:dk2>
      <a:srgbClr val="006FA1"/>
    </a:dk2>
    <a:lt2>
      <a:srgbClr val="FFFFFF"/>
    </a:lt2>
    <a:accent1>
      <a:srgbClr val="F48B1F"/>
    </a:accent1>
    <a:accent2>
      <a:srgbClr val="48484A"/>
    </a:accent2>
    <a:accent3>
      <a:srgbClr val="63AF5E"/>
    </a:accent3>
    <a:accent4>
      <a:srgbClr val="524D85"/>
    </a:accent4>
    <a:accent5>
      <a:srgbClr val="75BEE9"/>
    </a:accent5>
    <a:accent6>
      <a:srgbClr val="FFC20E"/>
    </a:accent6>
    <a:hlink>
      <a:srgbClr val="48484A"/>
    </a:hlink>
    <a:folHlink>
      <a:srgbClr val="524D85"/>
    </a:folHlink>
  </a:clrScheme>
  <a:fontScheme name="RSG">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RSG">
    <a:dk1>
      <a:sysClr val="windowText" lastClr="000000"/>
    </a:dk1>
    <a:lt1>
      <a:sysClr val="window" lastClr="FFFFFF"/>
    </a:lt1>
    <a:dk2>
      <a:srgbClr val="262626"/>
    </a:dk2>
    <a:lt2>
      <a:srgbClr val="F68B1F"/>
    </a:lt2>
    <a:accent1>
      <a:srgbClr val="006494"/>
    </a:accent1>
    <a:accent2>
      <a:srgbClr val="88CADE"/>
    </a:accent2>
    <a:accent3>
      <a:srgbClr val="65B360"/>
    </a:accent3>
    <a:accent4>
      <a:srgbClr val="E9D665"/>
    </a:accent4>
    <a:accent5>
      <a:srgbClr val="514D85"/>
    </a:accent5>
    <a:accent6>
      <a:srgbClr val="9C122B"/>
    </a:accent6>
    <a:hlink>
      <a:srgbClr val="0000FF"/>
    </a:hlink>
    <a:folHlink>
      <a:srgbClr val="B1B3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8520</TotalTime>
  <Words>1003</Words>
  <Application>Microsoft Office PowerPoint</Application>
  <PresentationFormat>On-screen Show (4:3)</PresentationFormat>
  <Paragraphs>250</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BRTB Template (White)</vt:lpstr>
      <vt:lpstr>Using EERPAT to Study Statewide and Region Greenhouse Gas Reduction Measures</vt:lpstr>
      <vt:lpstr>Maryland Transportation GHG Emission Targets</vt:lpstr>
      <vt:lpstr>What is EERPAT?</vt:lpstr>
      <vt:lpstr>What is EERPAT?</vt:lpstr>
      <vt:lpstr>Slide 5</vt:lpstr>
      <vt:lpstr>Model Calibration – State Wide</vt:lpstr>
      <vt:lpstr>Model Calibration – County Level</vt:lpstr>
      <vt:lpstr>Sample Policy Test – Smart Growth in Metro Areas</vt:lpstr>
      <vt:lpstr>Sample Policy Result: Smart Growth in Metro Areas</vt:lpstr>
      <vt:lpstr>Sample Policy Result: Smart Growth in Metro Areas</vt:lpstr>
      <vt:lpstr>EERPAT</vt:lpstr>
      <vt:lpstr>Regional Greenhouse Gas Study</vt:lpstr>
      <vt:lpstr>How Far? Process</vt:lpstr>
      <vt:lpstr>How Far? Surveys</vt:lpstr>
      <vt:lpstr>How Far? Survey 1 Example – Level of Interest</vt:lpstr>
      <vt:lpstr>How Far? Survey 1 Example – Feasibility</vt:lpstr>
      <vt:lpstr>How Far? Survey 1 Example – Category Ranking</vt:lpstr>
      <vt:lpstr>How Far? Survey 3 Example</vt:lpstr>
      <vt:lpstr>How Far? Phase I: Individual TERM Testing</vt:lpstr>
      <vt:lpstr>How Far? Phase II: Scenario Testing</vt:lpstr>
      <vt:lpstr>For More Information</vt:lpstr>
      <vt:lpstr>Slide 22</vt:lpstr>
      <vt:lpstr>MD Transportation Emissions – Base Case</vt:lpstr>
      <vt:lpstr>Slide 24</vt:lpstr>
    </vt:vector>
  </TitlesOfParts>
  <Company>Baltimore Metropolitan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It 2035 Amendments  Baltimore Region FY 2014-2017 Transportation Improvement  Program (TIP)   Air Quality Conformity Determination</dc:title>
  <dc:creator>Jason Biernat</dc:creator>
  <cp:lastModifiedBy>w</cp:lastModifiedBy>
  <cp:revision>171</cp:revision>
  <cp:lastPrinted>2013-10-22T11:32:17Z</cp:lastPrinted>
  <dcterms:created xsi:type="dcterms:W3CDTF">2013-10-01T12:17:14Z</dcterms:created>
  <dcterms:modified xsi:type="dcterms:W3CDTF">2015-05-20T18:55:11Z</dcterms:modified>
</cp:coreProperties>
</file>