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76" r:id="rId3"/>
    <p:sldId id="259" r:id="rId4"/>
    <p:sldId id="281" r:id="rId5"/>
    <p:sldId id="263" r:id="rId6"/>
    <p:sldId id="264" r:id="rId7"/>
    <p:sldId id="283" r:id="rId8"/>
    <p:sldId id="282" r:id="rId9"/>
    <p:sldId id="280" r:id="rId10"/>
    <p:sldId id="275" r:id="rId11"/>
    <p:sldId id="260" r:id="rId12"/>
    <p:sldId id="266" r:id="rId13"/>
    <p:sldId id="261" r:id="rId14"/>
    <p:sldId id="268" r:id="rId15"/>
    <p:sldId id="267" r:id="rId16"/>
    <p:sldId id="269" r:id="rId17"/>
    <p:sldId id="279" r:id="rId18"/>
    <p:sldId id="271" r:id="rId19"/>
    <p:sldId id="272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50" autoAdjust="0"/>
    <p:restoredTop sz="94132" autoAdjust="0"/>
  </p:normalViewPr>
  <p:slideViewPr>
    <p:cSldViewPr>
      <p:cViewPr varScale="1">
        <p:scale>
          <a:sx n="83" d="100"/>
          <a:sy n="83" d="100"/>
        </p:scale>
        <p:origin x="-134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20713A_Ohio3C\Estimation\DC\Work\WorkLoc_ModelEstimat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2370578677665296"/>
          <c:y val="9.1065775868925516E-2"/>
          <c:w val="0.84046281714785653"/>
          <c:h val="0.71557302681626056"/>
        </c:manualLayout>
      </c:layout>
      <c:scatterChart>
        <c:scatterStyle val="smoothMarker"/>
        <c:ser>
          <c:idx val="1"/>
          <c:order val="0"/>
          <c:tx>
            <c:strRef>
              <c:f>'Distance by MPO'!$F$12</c:f>
              <c:strCache>
                <c:ptCount val="1"/>
                <c:pt idx="0">
                  <c:v>Columbus</c:v>
                </c:pt>
              </c:strCache>
            </c:strRef>
          </c:tx>
          <c:marker>
            <c:symbol val="square"/>
            <c:size val="5"/>
          </c:marker>
          <c:xVal>
            <c:numRef>
              <c:f>'Distance by MPO'!$A$13:$A$39</c:f>
              <c:numCache>
                <c:formatCode>General</c:formatCode>
                <c:ptCount val="2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  <c:pt idx="13">
                  <c:v>16</c:v>
                </c:pt>
                <c:pt idx="14">
                  <c:v>18</c:v>
                </c:pt>
                <c:pt idx="15">
                  <c:v>20</c:v>
                </c:pt>
                <c:pt idx="16">
                  <c:v>25</c:v>
                </c:pt>
                <c:pt idx="17">
                  <c:v>30</c:v>
                </c:pt>
                <c:pt idx="18">
                  <c:v>35</c:v>
                </c:pt>
                <c:pt idx="19">
                  <c:v>40</c:v>
                </c:pt>
                <c:pt idx="20">
                  <c:v>45</c:v>
                </c:pt>
                <c:pt idx="21">
                  <c:v>50</c:v>
                </c:pt>
                <c:pt idx="22">
                  <c:v>55</c:v>
                </c:pt>
                <c:pt idx="23">
                  <c:v>60</c:v>
                </c:pt>
                <c:pt idx="24">
                  <c:v>65</c:v>
                </c:pt>
                <c:pt idx="25">
                  <c:v>70</c:v>
                </c:pt>
                <c:pt idx="26">
                  <c:v>75</c:v>
                </c:pt>
              </c:numCache>
            </c:numRef>
          </c:xVal>
          <c:yVal>
            <c:numRef>
              <c:f>'Distance by MPO'!$F$13:$F$39</c:f>
              <c:numCache>
                <c:formatCode>#,##0.00</c:formatCode>
                <c:ptCount val="27"/>
                <c:pt idx="0">
                  <c:v>0</c:v>
                </c:pt>
                <c:pt idx="1">
                  <c:v>-0.48297772936479516</c:v>
                </c:pt>
                <c:pt idx="2">
                  <c:v>-0.7829849013939737</c:v>
                </c:pt>
                <c:pt idx="3">
                  <c:v>-1.0080801142069904</c:v>
                </c:pt>
                <c:pt idx="4">
                  <c:v>-1.1921277598861961</c:v>
                </c:pt>
                <c:pt idx="5">
                  <c:v>-1.3502119417135698</c:v>
                </c:pt>
                <c:pt idx="6">
                  <c:v>-1.4903789797464031</c:v>
                </c:pt>
                <c:pt idx="7">
                  <c:v>-1.6174318100039826</c:v>
                </c:pt>
                <c:pt idx="8">
                  <c:v>-1.7344684246975492</c:v>
                </c:pt>
                <c:pt idx="9">
                  <c:v>-1.8436041111605899</c:v>
                </c:pt>
                <c:pt idx="10">
                  <c:v>-1.9463476177534964</c:v>
                </c:pt>
                <c:pt idx="11">
                  <c:v>-2.1368460902063027</c:v>
                </c:pt>
                <c:pt idx="12">
                  <c:v>-2.3121099050993665</c:v>
                </c:pt>
                <c:pt idx="13">
                  <c:v>-2.4759650456041147</c:v>
                </c:pt>
                <c:pt idx="14">
                  <c:v>-2.6309557005456408</c:v>
                </c:pt>
                <c:pt idx="15">
                  <c:v>-2.7788597468691751</c:v>
                </c:pt>
                <c:pt idx="16">
                  <c:v>-3.1253196852998988</c:v>
                </c:pt>
                <c:pt idx="17">
                  <c:v>-3.447812336397643</c:v>
                </c:pt>
                <c:pt idx="18">
                  <c:v>-3.7535402703621394</c:v>
                </c:pt>
                <c:pt idx="19">
                  <c:v>-4.0468794888434596</c:v>
                </c:pt>
                <c:pt idx="20">
                  <c:v>-4.3306887636182037</c:v>
                </c:pt>
                <c:pt idx="21">
                  <c:v>-4.6069389222748889</c:v>
                </c:pt>
                <c:pt idx="22">
                  <c:v>-4.8770463198011864</c:v>
                </c:pt>
                <c:pt idx="23">
                  <c:v>-5.1420631143273434</c:v>
                </c:pt>
                <c:pt idx="24">
                  <c:v>-5.4027923333370707</c:v>
                </c:pt>
                <c:pt idx="25">
                  <c:v>-5.6598608046817898</c:v>
                </c:pt>
                <c:pt idx="26">
                  <c:v>-5.9137672105322334</c:v>
                </c:pt>
              </c:numCache>
            </c:numRef>
          </c:yVal>
          <c:smooth val="1"/>
        </c:ser>
        <c:ser>
          <c:idx val="0"/>
          <c:order val="1"/>
          <c:tx>
            <c:strRef>
              <c:f>'Distance by MPO'!$G$12</c:f>
              <c:strCache>
                <c:ptCount val="1"/>
                <c:pt idx="0">
                  <c:v>Cleveland</c:v>
                </c:pt>
              </c:strCache>
            </c:strRef>
          </c:tx>
          <c:marker>
            <c:symbol val="diamond"/>
            <c:size val="7"/>
            <c:spPr>
              <a:solidFill>
                <a:srgbClr val="4F81BD">
                  <a:lumMod val="75000"/>
                </a:srgbClr>
              </a:solidFill>
            </c:spPr>
          </c:marker>
          <c:xVal>
            <c:numRef>
              <c:f>'Distance by MPO'!$A$13:$A$39</c:f>
              <c:numCache>
                <c:formatCode>General</c:formatCode>
                <c:ptCount val="2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  <c:pt idx="13">
                  <c:v>16</c:v>
                </c:pt>
                <c:pt idx="14">
                  <c:v>18</c:v>
                </c:pt>
                <c:pt idx="15">
                  <c:v>20</c:v>
                </c:pt>
                <c:pt idx="16">
                  <c:v>25</c:v>
                </c:pt>
                <c:pt idx="17">
                  <c:v>30</c:v>
                </c:pt>
                <c:pt idx="18">
                  <c:v>35</c:v>
                </c:pt>
                <c:pt idx="19">
                  <c:v>40</c:v>
                </c:pt>
                <c:pt idx="20">
                  <c:v>45</c:v>
                </c:pt>
                <c:pt idx="21">
                  <c:v>50</c:v>
                </c:pt>
                <c:pt idx="22">
                  <c:v>55</c:v>
                </c:pt>
                <c:pt idx="23">
                  <c:v>60</c:v>
                </c:pt>
                <c:pt idx="24">
                  <c:v>65</c:v>
                </c:pt>
                <c:pt idx="25">
                  <c:v>70</c:v>
                </c:pt>
                <c:pt idx="26">
                  <c:v>75</c:v>
                </c:pt>
              </c:numCache>
            </c:numRef>
          </c:xVal>
          <c:yVal>
            <c:numRef>
              <c:f>'Distance by MPO'!$G$13:$G$39</c:f>
              <c:numCache>
                <c:formatCode>#,##0.00</c:formatCode>
                <c:ptCount val="27"/>
                <c:pt idx="0">
                  <c:v>0</c:v>
                </c:pt>
                <c:pt idx="1">
                  <c:v>-0.59938933820892071</c:v>
                </c:pt>
                <c:pt idx="2">
                  <c:v>-0.95162722284847234</c:v>
                </c:pt>
                <c:pt idx="3">
                  <c:v>-1.2034672947892773</c:v>
                </c:pt>
                <c:pt idx="4">
                  <c:v>-1.4009005526232572</c:v>
                </c:pt>
                <c:pt idx="5">
                  <c:v>-1.5644126135472121</c:v>
                </c:pt>
                <c:pt idx="6">
                  <c:v>-1.7049311296366689</c:v>
                </c:pt>
                <c:pt idx="7">
                  <c:v>-1.8289789353533481</c:v>
                </c:pt>
                <c:pt idx="8">
                  <c:v>-1.9407633926684364</c:v>
                </c:pt>
                <c:pt idx="9">
                  <c:v>-2.0431572587996061</c:v>
                </c:pt>
                <c:pt idx="10">
                  <c:v>-2.1382095545457145</c:v>
                </c:pt>
                <c:pt idx="11">
                  <c:v>-2.3119771274303171</c:v>
                </c:pt>
                <c:pt idx="12">
                  <c:v>-2.4704130373821438</c:v>
                </c:pt>
                <c:pt idx="13">
                  <c:v>-2.6187133259017132</c:v>
                </c:pt>
                <c:pt idx="14">
                  <c:v>-2.7603332383803547</c:v>
                </c:pt>
                <c:pt idx="15">
                  <c:v>-2.897687297301899</c:v>
                </c:pt>
                <c:pt idx="16">
                  <c:v>-3.2328717253949182</c:v>
                </c:pt>
                <c:pt idx="17">
                  <c:v>-3.5689964761908248</c:v>
                </c:pt>
                <c:pt idx="18">
                  <c:v>-3.9158433108713462</c:v>
                </c:pt>
                <c:pt idx="19">
                  <c:v>-4.2793552472599696</c:v>
                </c:pt>
                <c:pt idx="20">
                  <c:v>-4.6634147636965455</c:v>
                </c:pt>
                <c:pt idx="21">
                  <c:v>-5.0706984276100311</c:v>
                </c:pt>
                <c:pt idx="22">
                  <c:v>-5.5031297809935618</c:v>
                </c:pt>
                <c:pt idx="23">
                  <c:v>-5.962137752586484</c:v>
                </c:pt>
                <c:pt idx="24">
                  <c:v>-6.4488129285060261</c:v>
                </c:pt>
                <c:pt idx="25">
                  <c:v>-6.9640065993574245</c:v>
                </c:pt>
                <c:pt idx="26">
                  <c:v>-7.5083960219759955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'Distance by MPO'!$H$12</c:f>
              <c:strCache>
                <c:ptCount val="1"/>
                <c:pt idx="0">
                  <c:v>Cincinnati</c:v>
                </c:pt>
              </c:strCache>
            </c:strRef>
          </c:tx>
          <c:xVal>
            <c:numRef>
              <c:f>'Distance by MPO'!$A$13:$A$39</c:f>
              <c:numCache>
                <c:formatCode>General</c:formatCode>
                <c:ptCount val="2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  <c:pt idx="13">
                  <c:v>16</c:v>
                </c:pt>
                <c:pt idx="14">
                  <c:v>18</c:v>
                </c:pt>
                <c:pt idx="15">
                  <c:v>20</c:v>
                </c:pt>
                <c:pt idx="16">
                  <c:v>25</c:v>
                </c:pt>
                <c:pt idx="17">
                  <c:v>30</c:v>
                </c:pt>
                <c:pt idx="18">
                  <c:v>35</c:v>
                </c:pt>
                <c:pt idx="19">
                  <c:v>40</c:v>
                </c:pt>
                <c:pt idx="20">
                  <c:v>45</c:v>
                </c:pt>
                <c:pt idx="21">
                  <c:v>50</c:v>
                </c:pt>
                <c:pt idx="22">
                  <c:v>55</c:v>
                </c:pt>
                <c:pt idx="23">
                  <c:v>60</c:v>
                </c:pt>
                <c:pt idx="24">
                  <c:v>65</c:v>
                </c:pt>
                <c:pt idx="25">
                  <c:v>70</c:v>
                </c:pt>
                <c:pt idx="26">
                  <c:v>75</c:v>
                </c:pt>
              </c:numCache>
            </c:numRef>
          </c:xVal>
          <c:yVal>
            <c:numRef>
              <c:f>'Distance by MPO'!$H$13:$H$39</c:f>
              <c:numCache>
                <c:formatCode>#,##0.00</c:formatCode>
                <c:ptCount val="27"/>
                <c:pt idx="0">
                  <c:v>0</c:v>
                </c:pt>
                <c:pt idx="1">
                  <c:v>-0.32905677164998376</c:v>
                </c:pt>
                <c:pt idx="2">
                  <c:v>-0.5503136233288386</c:v>
                </c:pt>
                <c:pt idx="3">
                  <c:v>-0.727434941258566</c:v>
                </c:pt>
                <c:pt idx="4">
                  <c:v>-0.8803724532444912</c:v>
                </c:pt>
                <c:pt idx="5">
                  <c:v>-1.0180131908960226</c:v>
                </c:pt>
                <c:pt idx="6">
                  <c:v>-1.1450977675165761</c:v>
                </c:pt>
                <c:pt idx="7">
                  <c:v>-1.2644559067843502</c:v>
                </c:pt>
                <c:pt idx="8">
                  <c:v>-1.3779128384920769</c:v>
                </c:pt>
                <c:pt idx="9">
                  <c:v>-1.4867148167288731</c:v>
                </c:pt>
                <c:pt idx="10">
                  <c:v>-1.5917507438125444</c:v>
                </c:pt>
                <c:pt idx="11">
                  <c:v>-1.7929918685170139</c:v>
                </c:pt>
                <c:pt idx="12">
                  <c:v>-1.9852572602421286</c:v>
                </c:pt>
                <c:pt idx="13">
                  <c:v>-2.1708010558594002</c:v>
                </c:pt>
                <c:pt idx="14">
                  <c:v>-2.3511222033729782</c:v>
                </c:pt>
                <c:pt idx="15">
                  <c:v>-2.5272681663486134</c:v>
                </c:pt>
                <c:pt idx="16">
                  <c:v>-2.9539054156701936</c:v>
                </c:pt>
                <c:pt idx="17">
                  <c:v>-3.3664219687768058</c:v>
                </c:pt>
                <c:pt idx="18">
                  <c:v>-3.7690613307570442</c:v>
                </c:pt>
                <c:pt idx="19">
                  <c:v>-4.1644016903344907</c:v>
                </c:pt>
                <c:pt idx="20">
                  <c:v>-4.5541273369009678</c:v>
                </c:pt>
                <c:pt idx="21">
                  <c:v>-4.9393994138634483</c:v>
                </c:pt>
                <c:pt idx="22">
                  <c:v>-5.3210523885621299</c:v>
                </c:pt>
                <c:pt idx="23">
                  <c:v>-5.6997061561533338</c:v>
                </c:pt>
                <c:pt idx="24">
                  <c:v>-6.0758338326385664</c:v>
                </c:pt>
                <c:pt idx="25">
                  <c:v>-6.4498047232940587</c:v>
                </c:pt>
                <c:pt idx="26">
                  <c:v>-6.8219126343959369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'Distance by MPO'!$I$12</c:f>
              <c:strCache>
                <c:ptCount val="1"/>
                <c:pt idx="0">
                  <c:v>Dayton</c:v>
                </c:pt>
              </c:strCache>
            </c:strRef>
          </c:tx>
          <c:xVal>
            <c:numRef>
              <c:f>'Distance by MPO'!$A$13:$A$39</c:f>
              <c:numCache>
                <c:formatCode>General</c:formatCode>
                <c:ptCount val="2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  <c:pt idx="13">
                  <c:v>16</c:v>
                </c:pt>
                <c:pt idx="14">
                  <c:v>18</c:v>
                </c:pt>
                <c:pt idx="15">
                  <c:v>20</c:v>
                </c:pt>
                <c:pt idx="16">
                  <c:v>25</c:v>
                </c:pt>
                <c:pt idx="17">
                  <c:v>30</c:v>
                </c:pt>
                <c:pt idx="18">
                  <c:v>35</c:v>
                </c:pt>
                <c:pt idx="19">
                  <c:v>40</c:v>
                </c:pt>
                <c:pt idx="20">
                  <c:v>45</c:v>
                </c:pt>
                <c:pt idx="21">
                  <c:v>50</c:v>
                </c:pt>
                <c:pt idx="22">
                  <c:v>55</c:v>
                </c:pt>
                <c:pt idx="23">
                  <c:v>60</c:v>
                </c:pt>
                <c:pt idx="24">
                  <c:v>65</c:v>
                </c:pt>
                <c:pt idx="25">
                  <c:v>70</c:v>
                </c:pt>
                <c:pt idx="26">
                  <c:v>75</c:v>
                </c:pt>
              </c:numCache>
            </c:numRef>
          </c:xVal>
          <c:yVal>
            <c:numRef>
              <c:f>'Distance by MPO'!$I$13:$I$39</c:f>
              <c:numCache>
                <c:formatCode>#,##0.00</c:formatCode>
                <c:ptCount val="27"/>
                <c:pt idx="0">
                  <c:v>0</c:v>
                </c:pt>
                <c:pt idx="1">
                  <c:v>-0.42576657372672111</c:v>
                </c:pt>
                <c:pt idx="2">
                  <c:v>-0.70979286847516465</c:v>
                </c:pt>
                <c:pt idx="3">
                  <c:v>-0.93578773919164149</c:v>
                </c:pt>
                <c:pt idx="4">
                  <c:v>-1.1299846326726124</c:v>
                </c:pt>
                <c:pt idx="5">
                  <c:v>-1.3040686256782861</c:v>
                </c:pt>
                <c:pt idx="6">
                  <c:v>-1.4642728940063221</c:v>
                </c:pt>
                <c:pt idx="7">
                  <c:v>-1.6143180881329626</c:v>
                </c:pt>
                <c:pt idx="8">
                  <c:v>-1.7566041039031302</c:v>
                </c:pt>
                <c:pt idx="9">
                  <c:v>-1.8927695733521346</c:v>
                </c:pt>
                <c:pt idx="10">
                  <c:v>-2.0239832660165828</c:v>
                </c:pt>
                <c:pt idx="11">
                  <c:v>-2.2747996032298077</c:v>
                </c:pt>
                <c:pt idx="12">
                  <c:v>-2.5138142350533776</c:v>
                </c:pt>
                <c:pt idx="13">
                  <c:v>-2.7439910040310389</c:v>
                </c:pt>
                <c:pt idx="14">
                  <c:v>-2.9673007957472892</c:v>
                </c:pt>
                <c:pt idx="15">
                  <c:v>-3.1851208633398862</c:v>
                </c:pt>
                <c:pt idx="16">
                  <c:v>-3.7116212778149316</c:v>
                </c:pt>
                <c:pt idx="17">
                  <c:v>-4.2195551532664375</c:v>
                </c:pt>
                <c:pt idx="18">
                  <c:v>-4.7145020448115709</c:v>
                </c:pt>
                <c:pt idx="19">
                  <c:v>-5.1998518732316947</c:v>
                </c:pt>
                <c:pt idx="20">
                  <c:v>-5.6778192194684145</c:v>
                </c:pt>
                <c:pt idx="21">
                  <c:v>-6.1499308081285919</c:v>
                </c:pt>
                <c:pt idx="22">
                  <c:v>-6.6172838351436853</c:v>
                </c:pt>
                <c:pt idx="23">
                  <c:v>-7.0806933670964254</c:v>
                </c:pt>
                <c:pt idx="24">
                  <c:v>-7.5407814786048704</c:v>
                </c:pt>
                <c:pt idx="25">
                  <c:v>-7.9980337491842413</c:v>
                </c:pt>
                <c:pt idx="26">
                  <c:v>-8.4528364888017418</c:v>
                </c:pt>
              </c:numCache>
            </c:numRef>
          </c:yVal>
          <c:smooth val="1"/>
        </c:ser>
        <c:dLbls/>
        <c:axId val="243419008"/>
        <c:axId val="243440256"/>
      </c:scatterChart>
      <c:valAx>
        <c:axId val="243419008"/>
        <c:scaling>
          <c:orientation val="minMax"/>
          <c:max val="80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to Work Location (miles)</a:t>
                </a:r>
              </a:p>
            </c:rich>
          </c:tx>
          <c:layout>
            <c:manualLayout>
              <c:xMode val="edge"/>
              <c:yMode val="edge"/>
              <c:x val="0.34166529183852024"/>
              <c:y val="2.3323192555476022E-2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243440256"/>
        <c:crosses val="autoZero"/>
        <c:crossBetween val="midCat"/>
      </c:valAx>
      <c:valAx>
        <c:axId val="24344025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Utility   </a:t>
                </a:r>
              </a:p>
            </c:rich>
          </c:tx>
          <c:layout/>
        </c:title>
        <c:numFmt formatCode="#,##0.00" sourceLinked="1"/>
        <c:tickLblPos val="nextTo"/>
        <c:crossAx val="24341900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5242290748898679"/>
          <c:y val="0.848116648544881"/>
          <c:w val="0.74273127753304091"/>
          <c:h val="8.262451260360297E-2"/>
        </c:manualLayout>
      </c:layout>
    </c:legend>
    <c:plotVisOnly val="1"/>
    <c:dispBlanksAs val="gap"/>
  </c:chart>
  <c:spPr>
    <a:noFill/>
    <a:ln>
      <a:noFill/>
    </a:ln>
  </c:spPr>
  <c:txPr>
    <a:bodyPr/>
    <a:lstStyle/>
    <a:p>
      <a:pPr>
        <a:defRPr sz="1600">
          <a:solidFill>
            <a:schemeClr val="bg2">
              <a:lumMod val="10000"/>
            </a:schemeClr>
          </a:solidFill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2530565497494628"/>
          <c:y val="0.20256983502062245"/>
          <c:w val="0.64715020281555724"/>
          <c:h val="0.7078168353955757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Constant - Multiple Jobs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Columbus</c:v>
                </c:pt>
                <c:pt idx="1">
                  <c:v>Cleveland</c:v>
                </c:pt>
                <c:pt idx="2">
                  <c:v>Cincinnati</c:v>
                </c:pt>
                <c:pt idx="3">
                  <c:v>Dayton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-2.0709999999999997</c:v>
                </c:pt>
                <c:pt idx="1">
                  <c:v>-1.8080000000000001</c:v>
                </c:pt>
                <c:pt idx="2">
                  <c:v>-1.6839999999999991</c:v>
                </c:pt>
                <c:pt idx="3">
                  <c:v>-2.1680000000000001</c:v>
                </c:pt>
              </c:numCache>
            </c:numRef>
          </c:val>
        </c:ser>
        <c:dLbls/>
        <c:axId val="105322368"/>
        <c:axId val="105323904"/>
      </c:barChart>
      <c:catAx>
        <c:axId val="105322368"/>
        <c:scaling>
          <c:orientation val="minMax"/>
        </c:scaling>
        <c:axPos val="b"/>
        <c:tickLblPos val="high"/>
        <c:txPr>
          <a:bodyPr/>
          <a:lstStyle/>
          <a:p>
            <a:pPr>
              <a:defRPr sz="1600"/>
            </a:pPr>
            <a:endParaRPr lang="en-US"/>
          </a:p>
        </c:txPr>
        <c:crossAx val="105323904"/>
        <c:crosses val="autoZero"/>
        <c:auto val="1"/>
        <c:lblAlgn val="ctr"/>
        <c:lblOffset val="100"/>
      </c:catAx>
      <c:valAx>
        <c:axId val="1053239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err="1" smtClean="0"/>
                  <a:t>Utils</a:t>
                </a:r>
                <a:endParaRPr lang="en-US" dirty="0"/>
              </a:p>
            </c:rich>
          </c:tx>
          <c:layout/>
        </c:title>
        <c:numFmt formatCode="#,##0.0" sourceLinked="0"/>
        <c:tickLblPos val="nextTo"/>
        <c:crossAx val="105322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245585779050363"/>
          <c:y val="0.2859851893513311"/>
          <c:w val="0.21845323311858741"/>
          <c:h val="0.53517200974878143"/>
        </c:manualLayout>
      </c:layout>
    </c:legend>
    <c:plotVisOnly val="1"/>
    <c:dispBlanksAs val="gap"/>
  </c:chart>
  <c:txPr>
    <a:bodyPr/>
    <a:lstStyle/>
    <a:p>
      <a:pPr>
        <a:defRPr sz="1800">
          <a:solidFill>
            <a:schemeClr val="bg2">
              <a:lumMod val="10000"/>
            </a:schemeClr>
          </a:solidFill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Mandatory proportion in survey </a:t>
            </a:r>
            <a:endParaRPr lang="en-US" sz="1800" dirty="0"/>
          </a:p>
        </c:rich>
      </c:tx>
      <c:layout>
        <c:manualLayout>
          <c:xMode val="edge"/>
          <c:yMode val="edge"/>
          <c:x val="0.3194409448818899"/>
          <c:y val="7.6923076923076927E-2"/>
        </c:manualLayout>
      </c:layout>
      <c:overlay val="1"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Columbus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FT Worker</c:v>
                </c:pt>
                <c:pt idx="1">
                  <c:v>PT Worker</c:v>
                </c:pt>
                <c:pt idx="2">
                  <c:v>Univ Stud</c:v>
                </c:pt>
                <c:pt idx="3">
                  <c:v>Non-Worker</c:v>
                </c:pt>
                <c:pt idx="4">
                  <c:v>Retiree</c:v>
                </c:pt>
                <c:pt idx="5">
                  <c:v>Child (16-17)</c:v>
                </c:pt>
                <c:pt idx="6">
                  <c:v>Child (6-15)</c:v>
                </c:pt>
                <c:pt idx="7">
                  <c:v>Child(0-5)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0.82299999999999995</c:v>
                </c:pt>
                <c:pt idx="1">
                  <c:v>0.66100000000000059</c:v>
                </c:pt>
                <c:pt idx="2">
                  <c:v>0.63200000000000045</c:v>
                </c:pt>
                <c:pt idx="3">
                  <c:v>3.1000000000000017E-2</c:v>
                </c:pt>
                <c:pt idx="4">
                  <c:v>1.7000000000000001E-2</c:v>
                </c:pt>
                <c:pt idx="5">
                  <c:v>0.80100000000000005</c:v>
                </c:pt>
                <c:pt idx="6">
                  <c:v>0.80600000000000005</c:v>
                </c:pt>
                <c:pt idx="7">
                  <c:v>0.31800000000000023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Cleveland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FT Worker</c:v>
                </c:pt>
                <c:pt idx="1">
                  <c:v>PT Worker</c:v>
                </c:pt>
                <c:pt idx="2">
                  <c:v>Univ Stud</c:v>
                </c:pt>
                <c:pt idx="3">
                  <c:v>Non-Worker</c:v>
                </c:pt>
                <c:pt idx="4">
                  <c:v>Retiree</c:v>
                </c:pt>
                <c:pt idx="5">
                  <c:v>Child (16-17)</c:v>
                </c:pt>
                <c:pt idx="6">
                  <c:v>Child (6-15)</c:v>
                </c:pt>
                <c:pt idx="7">
                  <c:v>Child(0-5)</c:v>
                </c:pt>
              </c:strCache>
            </c:strRef>
          </c:cat>
          <c:val>
            <c:numRef>
              <c:f>Sheet1!$C$2:$C$9</c:f>
              <c:numCache>
                <c:formatCode>0.00%</c:formatCode>
                <c:ptCount val="8"/>
                <c:pt idx="0">
                  <c:v>0.66200000000000059</c:v>
                </c:pt>
                <c:pt idx="1">
                  <c:v>0.42500000000000027</c:v>
                </c:pt>
                <c:pt idx="2">
                  <c:v>0.223</c:v>
                </c:pt>
                <c:pt idx="3">
                  <c:v>2.7000000000000017E-2</c:v>
                </c:pt>
                <c:pt idx="4">
                  <c:v>1.0999999999999998E-2</c:v>
                </c:pt>
                <c:pt idx="5">
                  <c:v>0.52200000000000002</c:v>
                </c:pt>
                <c:pt idx="6">
                  <c:v>0.69199999999999995</c:v>
                </c:pt>
                <c:pt idx="7">
                  <c:v>0.38200000000000023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Cincinnati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FT Worker</c:v>
                </c:pt>
                <c:pt idx="1">
                  <c:v>PT Worker</c:v>
                </c:pt>
                <c:pt idx="2">
                  <c:v>Univ Stud</c:v>
                </c:pt>
                <c:pt idx="3">
                  <c:v>Non-Worker</c:v>
                </c:pt>
                <c:pt idx="4">
                  <c:v>Retiree</c:v>
                </c:pt>
                <c:pt idx="5">
                  <c:v>Child (16-17)</c:v>
                </c:pt>
                <c:pt idx="6">
                  <c:v>Child (6-15)</c:v>
                </c:pt>
                <c:pt idx="7">
                  <c:v>Child(0-5)</c:v>
                </c:pt>
              </c:strCache>
            </c:strRef>
          </c:cat>
          <c:val>
            <c:numRef>
              <c:f>Sheet1!$D$2:$D$9</c:f>
              <c:numCache>
                <c:formatCode>0.00%</c:formatCode>
                <c:ptCount val="8"/>
                <c:pt idx="0">
                  <c:v>0.58299999999999996</c:v>
                </c:pt>
                <c:pt idx="1">
                  <c:v>0.34</c:v>
                </c:pt>
                <c:pt idx="2">
                  <c:v>0.40400000000000008</c:v>
                </c:pt>
                <c:pt idx="3">
                  <c:v>0.13900000000000001</c:v>
                </c:pt>
                <c:pt idx="4">
                  <c:v>5.9000000000000025E-2</c:v>
                </c:pt>
                <c:pt idx="5">
                  <c:v>0.53800000000000003</c:v>
                </c:pt>
                <c:pt idx="6">
                  <c:v>0.6680000000000007</c:v>
                </c:pt>
                <c:pt idx="7">
                  <c:v>0.32800000000000024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Dayton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FT Worker</c:v>
                </c:pt>
                <c:pt idx="1">
                  <c:v>PT Worker</c:v>
                </c:pt>
                <c:pt idx="2">
                  <c:v>Univ Stud</c:v>
                </c:pt>
                <c:pt idx="3">
                  <c:v>Non-Worker</c:v>
                </c:pt>
                <c:pt idx="4">
                  <c:v>Retiree</c:v>
                </c:pt>
                <c:pt idx="5">
                  <c:v>Child (16-17)</c:v>
                </c:pt>
                <c:pt idx="6">
                  <c:v>Child (6-15)</c:v>
                </c:pt>
                <c:pt idx="7">
                  <c:v>Child(0-5)</c:v>
                </c:pt>
              </c:strCache>
            </c:strRef>
          </c:cat>
          <c:val>
            <c:numRef>
              <c:f>Sheet1!$E$2:$E$9</c:f>
              <c:numCache>
                <c:formatCode>0.00%</c:formatCode>
                <c:ptCount val="8"/>
                <c:pt idx="0">
                  <c:v>0.8290000000000004</c:v>
                </c:pt>
                <c:pt idx="1">
                  <c:v>0.59199999999999997</c:v>
                </c:pt>
                <c:pt idx="2">
                  <c:v>0.61200000000000043</c:v>
                </c:pt>
                <c:pt idx="3">
                  <c:v>2.0000000000000018E-3</c:v>
                </c:pt>
                <c:pt idx="4">
                  <c:v>0</c:v>
                </c:pt>
                <c:pt idx="5">
                  <c:v>0.8300000000000004</c:v>
                </c:pt>
                <c:pt idx="6">
                  <c:v>0.90800000000000003</c:v>
                </c:pt>
                <c:pt idx="7">
                  <c:v>0.28000000000000008</c:v>
                </c:pt>
              </c:numCache>
            </c:numRef>
          </c:val>
        </c:ser>
        <c:dLbls/>
        <c:axId val="105549824"/>
        <c:axId val="105551360"/>
      </c:barChart>
      <c:catAx>
        <c:axId val="105549824"/>
        <c:scaling>
          <c:orientation val="minMax"/>
        </c:scaling>
        <c:axPos val="b"/>
        <c:tickLblPos val="nextTo"/>
        <c:crossAx val="105551360"/>
        <c:crosses val="autoZero"/>
        <c:auto val="1"/>
        <c:lblAlgn val="ctr"/>
        <c:lblOffset val="100"/>
      </c:catAx>
      <c:valAx>
        <c:axId val="105551360"/>
        <c:scaling>
          <c:orientation val="minMax"/>
        </c:scaling>
        <c:axPos val="l"/>
        <c:majorGridlines/>
        <c:numFmt formatCode="0%" sourceLinked="0"/>
        <c:tickLblPos val="nextTo"/>
        <c:crossAx val="105549824"/>
        <c:crosses val="autoZero"/>
        <c:crossBetween val="between"/>
        <c:majorUnit val="0.25"/>
        <c:minorUnit val="2.5000000000000012E-2"/>
      </c:valAx>
    </c:plotArea>
    <c:legend>
      <c:legendPos val="r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txPr>
    <a:bodyPr/>
    <a:lstStyle/>
    <a:p>
      <a:pPr>
        <a:defRPr sz="1200">
          <a:solidFill>
            <a:schemeClr val="bg2">
              <a:lumMod val="10000"/>
            </a:schemeClr>
          </a:solidFill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4"/>
                <c:pt idx="0">
                  <c:v>Columbus</c:v>
                </c:pt>
                <c:pt idx="1">
                  <c:v>Cleveland</c:v>
                </c:pt>
                <c:pt idx="2">
                  <c:v>Cincinnati</c:v>
                </c:pt>
                <c:pt idx="3">
                  <c:v>Dayton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0.59099999999999997</c:v>
                </c:pt>
                <c:pt idx="2">
                  <c:v>-1.2989999999999993</c:v>
                </c:pt>
                <c:pt idx="3">
                  <c:v>2.9619999999999997</c:v>
                </c:pt>
              </c:numCache>
            </c:numRef>
          </c:val>
        </c:ser>
        <c:dLbls/>
        <c:axId val="152201088"/>
        <c:axId val="152202624"/>
      </c:barChart>
      <c:catAx>
        <c:axId val="152201088"/>
        <c:scaling>
          <c:orientation val="minMax"/>
        </c:scaling>
        <c:axPos val="b"/>
        <c:tickLblPos val="low"/>
        <c:crossAx val="152202624"/>
        <c:crosses val="autoZero"/>
        <c:auto val="1"/>
        <c:lblAlgn val="ctr"/>
        <c:lblOffset val="100"/>
      </c:catAx>
      <c:valAx>
        <c:axId val="15220262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Utility of multiple</a:t>
                </a:r>
                <a:r>
                  <a:rPr lang="en-US" baseline="0" dirty="0" smtClean="0"/>
                  <a:t> tours</a:t>
                </a:r>
                <a:endParaRPr lang="en-US" dirty="0"/>
              </a:p>
            </c:rich>
          </c:tx>
          <c:layout/>
        </c:title>
        <c:numFmt formatCode="#,##0.0" sourceLinked="0"/>
        <c:tickLblPos val="nextTo"/>
        <c:crossAx val="15220108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>
          <a:solidFill>
            <a:schemeClr val="bg2">
              <a:lumMod val="10000"/>
            </a:schemeClr>
          </a:solidFill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Cleveland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Form New Tour</c:v>
                </c:pt>
                <c:pt idx="1">
                  <c:v>Join Old Tour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-5.2</c:v>
                </c:pt>
                <c:pt idx="1">
                  <c:v>-1.3800000000000001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Others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Form New Tour</c:v>
                </c:pt>
                <c:pt idx="1">
                  <c:v>Join Old Tour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-5.258</c:v>
                </c:pt>
                <c:pt idx="1">
                  <c:v>-1.087</c:v>
                </c:pt>
              </c:numCache>
            </c:numRef>
          </c:val>
        </c:ser>
        <c:dLbls/>
        <c:axId val="152236800"/>
        <c:axId val="152238336"/>
      </c:barChart>
      <c:catAx>
        <c:axId val="152236800"/>
        <c:scaling>
          <c:orientation val="minMax"/>
        </c:scaling>
        <c:axPos val="b"/>
        <c:tickLblPos val="high"/>
        <c:txPr>
          <a:bodyPr/>
          <a:lstStyle/>
          <a:p>
            <a:pPr>
              <a:defRPr sz="1400"/>
            </a:pPr>
            <a:endParaRPr lang="en-US"/>
          </a:p>
        </c:txPr>
        <c:crossAx val="152238336"/>
        <c:crosses val="autoZero"/>
        <c:auto val="1"/>
        <c:lblAlgn val="ctr"/>
        <c:lblOffset val="100"/>
      </c:catAx>
      <c:valAx>
        <c:axId val="152238336"/>
        <c:scaling>
          <c:orientation val="minMax"/>
        </c:scaling>
        <c:axPos val="l"/>
        <c:majorGridlines/>
        <c:numFmt formatCode="#,##0.0" sourceLinked="0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223680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>
          <a:solidFill>
            <a:schemeClr val="bg2">
              <a:lumMod val="10000"/>
            </a:schemeClr>
          </a:solidFill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Cleveland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Shopping</c:v>
                </c:pt>
                <c:pt idx="1">
                  <c:v>Maintenance</c:v>
                </c:pt>
                <c:pt idx="2">
                  <c:v>Eating Out</c:v>
                </c:pt>
                <c:pt idx="3">
                  <c:v>Visiting </c:v>
                </c:pt>
                <c:pt idx="4">
                  <c:v>Discretionary 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1">
                  <c:v>-0.59199999999999997</c:v>
                </c:pt>
                <c:pt idx="2">
                  <c:v>-1.0669999999999997</c:v>
                </c:pt>
                <c:pt idx="3">
                  <c:v>-0.7350000000000001</c:v>
                </c:pt>
                <c:pt idx="4">
                  <c:v>-0.77300000000000002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Others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Shopping</c:v>
                </c:pt>
                <c:pt idx="1">
                  <c:v>Maintenance</c:v>
                </c:pt>
                <c:pt idx="2">
                  <c:v>Eating Out</c:v>
                </c:pt>
                <c:pt idx="3">
                  <c:v>Visiting </c:v>
                </c:pt>
                <c:pt idx="4">
                  <c:v>Discretionary  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1">
                  <c:v>-0.11899999999999998</c:v>
                </c:pt>
                <c:pt idx="2">
                  <c:v>-0.65000000000000013</c:v>
                </c:pt>
                <c:pt idx="3">
                  <c:v>-1.262</c:v>
                </c:pt>
                <c:pt idx="4">
                  <c:v>-0.20900000000000002</c:v>
                </c:pt>
              </c:numCache>
            </c:numRef>
          </c:val>
        </c:ser>
        <c:dLbls/>
        <c:axId val="154270720"/>
        <c:axId val="154276992"/>
      </c:barChart>
      <c:catAx>
        <c:axId val="1542707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Activity Purpose</a:t>
                </a:r>
              </a:p>
            </c:rich>
          </c:tx>
          <c:layout/>
        </c:title>
        <c:tickLblPos val="high"/>
        <c:crossAx val="154276992"/>
        <c:crosses val="autoZero"/>
        <c:auto val="1"/>
        <c:lblAlgn val="ctr"/>
        <c:lblOffset val="100"/>
      </c:catAx>
      <c:valAx>
        <c:axId val="15427699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Utility</a:t>
                </a:r>
              </a:p>
            </c:rich>
          </c:tx>
          <c:layout/>
        </c:title>
        <c:numFmt formatCode="General" sourceLinked="1"/>
        <c:tickLblPos val="nextTo"/>
        <c:crossAx val="154270720"/>
        <c:crosses val="autoZero"/>
        <c:crossBetween val="between"/>
        <c:majorUnit val="0.5"/>
      </c:valAx>
    </c:plotArea>
    <c:legend>
      <c:legendPos val="b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txPr>
    <a:bodyPr/>
    <a:lstStyle/>
    <a:p>
      <a:pPr>
        <a:defRPr sz="1200">
          <a:solidFill>
            <a:schemeClr val="bg2">
              <a:lumMod val="10000"/>
            </a:schemeClr>
          </a:solidFill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Proportion from </a:t>
            </a:r>
            <a:r>
              <a:rPr lang="en-US" dirty="0"/>
              <a:t>survey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Columbus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Fully Joint Tours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0.19127064374789349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Cleveland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Fully Joint Tours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0.17045454545454541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Cincinnati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Fully Joint Tours</c:v>
                </c:pt>
              </c:strCache>
            </c:strRef>
          </c:cat>
          <c:val>
            <c:numRef>
              <c:f>Sheet1!$D$2</c:f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Dayton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Fully Joint Tours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0.17786931286275981</c:v>
                </c:pt>
              </c:numCache>
            </c:numRef>
          </c:val>
        </c:ser>
        <c:dLbls/>
        <c:axId val="154325760"/>
        <c:axId val="154327296"/>
      </c:barChart>
      <c:catAx>
        <c:axId val="154325760"/>
        <c:scaling>
          <c:orientation val="minMax"/>
        </c:scaling>
        <c:axPos val="b"/>
        <c:tickLblPos val="nextTo"/>
        <c:crossAx val="154327296"/>
        <c:crosses val="autoZero"/>
        <c:auto val="1"/>
        <c:lblAlgn val="ctr"/>
        <c:lblOffset val="100"/>
      </c:catAx>
      <c:valAx>
        <c:axId val="154327296"/>
        <c:scaling>
          <c:orientation val="minMax"/>
          <c:min val="0"/>
        </c:scaling>
        <c:axPos val="l"/>
        <c:majorGridlines/>
        <c:numFmt formatCode="0%" sourceLinked="0"/>
        <c:tickLblPos val="nextTo"/>
        <c:crossAx val="154325760"/>
        <c:crosses val="autoZero"/>
        <c:crossBetween val="between"/>
      </c:valAx>
    </c:plotArea>
    <c:legend>
      <c:legendPos val="b"/>
      <c:layout/>
    </c:legend>
    <c:plotVisOnly val="1"/>
    <c:dispBlanksAs val="gap"/>
  </c:chart>
  <c:spPr>
    <a:ln>
      <a:solidFill>
        <a:schemeClr val="bg2">
          <a:lumMod val="10000"/>
        </a:schemeClr>
      </a:solidFill>
    </a:ln>
  </c:spPr>
  <c:txPr>
    <a:bodyPr/>
    <a:lstStyle/>
    <a:p>
      <a:pPr>
        <a:defRPr sz="1600">
          <a:solidFill>
            <a:schemeClr val="bg2">
              <a:lumMod val="10000"/>
            </a:schemeClr>
          </a:solidFill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Cleveland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Breakfast </c:v>
                </c:pt>
                <c:pt idx="1">
                  <c:v>Lunch </c:v>
                </c:pt>
                <c:pt idx="2">
                  <c:v>Dinner </c:v>
                </c:pt>
                <c:pt idx="3">
                  <c:v>Visiting </c:v>
                </c:pt>
                <c:pt idx="4">
                  <c:v>Discretionary 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-0.49500000000000022</c:v>
                </c:pt>
                <c:pt idx="2">
                  <c:v>0.30000000000000021</c:v>
                </c:pt>
                <c:pt idx="3">
                  <c:v>0.34200000000000008</c:v>
                </c:pt>
                <c:pt idx="4">
                  <c:v>-1.84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Dayton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Breakfast </c:v>
                </c:pt>
                <c:pt idx="1">
                  <c:v>Lunch </c:v>
                </c:pt>
                <c:pt idx="2">
                  <c:v>Dinner </c:v>
                </c:pt>
                <c:pt idx="3">
                  <c:v>Visiting </c:v>
                </c:pt>
                <c:pt idx="4">
                  <c:v>Discretionary  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1">
                  <c:v>-0.16900000000000001</c:v>
                </c:pt>
                <c:pt idx="3">
                  <c:v>-0.43200000000000022</c:v>
                </c:pt>
                <c:pt idx="4">
                  <c:v>-0.40300000000000002</c:v>
                </c:pt>
              </c:numCache>
            </c:numRef>
          </c:val>
        </c:ser>
        <c:dLbls/>
        <c:axId val="152240128"/>
        <c:axId val="152242048"/>
      </c:barChart>
      <c:catAx>
        <c:axId val="1522401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Activity Purpose</a:t>
                </a:r>
              </a:p>
            </c:rich>
          </c:tx>
          <c:layout/>
        </c:title>
        <c:tickLblPos val="low"/>
        <c:txPr>
          <a:bodyPr/>
          <a:lstStyle/>
          <a:p>
            <a:pPr>
              <a:defRPr sz="1400"/>
            </a:pPr>
            <a:endParaRPr lang="en-US"/>
          </a:p>
        </c:txPr>
        <c:crossAx val="152242048"/>
        <c:crosses val="autoZero"/>
        <c:auto val="1"/>
        <c:lblAlgn val="ctr"/>
        <c:lblOffset val="100"/>
      </c:catAx>
      <c:valAx>
        <c:axId val="15224204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Utils</a:t>
                </a:r>
              </a:p>
            </c:rich>
          </c:tx>
          <c:layout/>
        </c:title>
        <c:numFmt formatCode="General" sourceLinked="1"/>
        <c:tickLblPos val="nextTo"/>
        <c:crossAx val="152240128"/>
        <c:crosses val="autoZero"/>
        <c:crossBetween val="between"/>
        <c:majorUnit val="0.5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400">
          <a:solidFill>
            <a:schemeClr val="bg2">
              <a:lumMod val="10000"/>
            </a:schemeClr>
          </a:solidFill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Cleveland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1</c:v>
                </c:pt>
                <c:pt idx="1">
                  <c:v>2</c:v>
                </c:pt>
                <c:pt idx="2">
                  <c:v>3+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-1.129999999999999</c:v>
                </c:pt>
                <c:pt idx="1">
                  <c:v>-2.2589999999999999</c:v>
                </c:pt>
                <c:pt idx="2">
                  <c:v>-3.3889999999999998</c:v>
                </c:pt>
              </c:numCache>
            </c:numRef>
          </c:val>
        </c:ser>
        <c:dLbls/>
        <c:axId val="152291200"/>
        <c:axId val="152297472"/>
      </c:barChart>
      <c:catAx>
        <c:axId val="1522912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# Activities</a:t>
                </a:r>
              </a:p>
            </c:rich>
          </c:tx>
          <c:layout/>
        </c:title>
        <c:tickLblPos val="low"/>
        <c:crossAx val="152297472"/>
        <c:crosses val="autoZero"/>
        <c:auto val="1"/>
        <c:lblAlgn val="ctr"/>
        <c:lblOffset val="100"/>
      </c:catAx>
      <c:valAx>
        <c:axId val="152297472"/>
        <c:scaling>
          <c:orientation val="minMax"/>
        </c:scaling>
        <c:axPos val="l"/>
        <c:majorGridlines/>
        <c:numFmt formatCode="#,##0.0" sourceLinked="0"/>
        <c:tickLblPos val="nextTo"/>
        <c:crossAx val="15229120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400">
          <a:solidFill>
            <a:schemeClr val="bg2">
              <a:lumMod val="10000"/>
            </a:schemeClr>
          </a:solidFill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4113C-0FC8-49A9-BA9B-39A118B986A2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45250-1915-46DD-BD01-811DB7094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3941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45250-1915-46DD-BD01-811DB709436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Non</a:t>
            </a:r>
            <a:r>
              <a:rPr lang="en-US" baseline="0" dirty="0" smtClean="0"/>
              <a:t> mandatory </a:t>
            </a:r>
            <a:r>
              <a:rPr lang="en-US" dirty="0" smtClean="0"/>
              <a:t>Trip purposes</a:t>
            </a:r>
            <a:r>
              <a:rPr lang="en-US" baseline="0" dirty="0" smtClean="0"/>
              <a:t> not there in Cincinnati, and thus excluded from daily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45250-1915-46DD-BD01-811DB709436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9844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surveys are different</a:t>
            </a:r>
            <a:r>
              <a:rPr lang="en-US" baseline="0" dirty="0" smtClean="0"/>
              <a:t> in times (2000s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2010s), we might capture time trends instead of regional trends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45250-1915-46DD-BD01-811DB709436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School recession periods in</a:t>
            </a:r>
            <a:r>
              <a:rPr lang="en-US" baseline="0" dirty="0" smtClean="0"/>
              <a:t> all year surveys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45250-1915-46DD-BD01-811DB709436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Cincinnati Survey data was not used for estimation because we do</a:t>
            </a:r>
            <a:r>
              <a:rPr lang="en-US" baseline="0" dirty="0" smtClean="0"/>
              <a:t> not have different trip purposes for most records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45250-1915-46DD-BD01-811DB709436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online shopping/activity engagement</a:t>
            </a:r>
            <a:r>
              <a:rPr lang="en-US" baseline="0" dirty="0" smtClean="0"/>
              <a:t> in recent years?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45250-1915-46DD-BD01-811DB709436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00500"/>
            <a:ext cx="7772400" cy="1142999"/>
          </a:xfrm>
        </p:spPr>
        <p:txBody>
          <a:bodyPr anchor="b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43500"/>
            <a:ext cx="6400800" cy="8001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00500"/>
            <a:ext cx="7772400" cy="1142999"/>
          </a:xfrm>
        </p:spPr>
        <p:txBody>
          <a:bodyPr anchor="b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43500"/>
            <a:ext cx="6400800" cy="8001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914400" y="342900"/>
            <a:ext cx="7315200" cy="3543300"/>
          </a:xfrm>
          <a:ln w="101600">
            <a:solidFill>
              <a:srgbClr val="E1E1E1"/>
            </a:solidFill>
            <a:miter lim="800000"/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243224"/>
            <a:ext cx="9144000" cy="64008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00300" y="6400800"/>
            <a:ext cx="4343400" cy="3206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TPAC 2015</a:t>
            </a:r>
            <a:endParaRPr lang="en-US" dirty="0"/>
          </a:p>
        </p:txBody>
      </p:sp>
      <p:pic>
        <p:nvPicPr>
          <p:cNvPr id="8" name="Picture 2" descr="C:\Users\vyasg\Desktop\logo_pb_home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78311" y="6304256"/>
            <a:ext cx="1712421" cy="457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7332956" y="6614146"/>
            <a:ext cx="17844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i="1" dirty="0" smtClean="0">
                <a:solidFill>
                  <a:schemeClr val="bg1"/>
                </a:solidFill>
              </a:rPr>
              <a:t>Systems Analysis</a:t>
            </a:r>
            <a:r>
              <a:rPr lang="en-US" sz="1050" b="1" i="1" baseline="0" dirty="0" smtClean="0">
                <a:solidFill>
                  <a:schemeClr val="bg1"/>
                </a:solidFill>
              </a:rPr>
              <a:t> Group</a:t>
            </a:r>
            <a:endParaRPr lang="en-US" sz="1050" b="1" i="1" dirty="0">
              <a:solidFill>
                <a:schemeClr val="bg1"/>
              </a:solidFill>
            </a:endParaRPr>
          </a:p>
        </p:txBody>
      </p:sp>
      <p:sp>
        <p:nvSpPr>
          <p:cNvPr id="4" name="AutoShape 2" descr="Image result for odot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 descr="C:\Papers\TPAC2015\download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2699" y="6230524"/>
            <a:ext cx="667512" cy="667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/>
        </a:buClr>
        <a:buFont typeface="Arial" pitchFamily="34" charset="0"/>
        <a:buChar char="•"/>
        <a:defRPr sz="32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/>
        </a:buClr>
        <a:buFont typeface="Arial" pitchFamily="34" charset="0"/>
        <a:buChar char="•"/>
        <a:defRPr sz="2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accent2"/>
        </a:buClr>
        <a:buFont typeface="Arial" pitchFamily="34" charset="0"/>
        <a:buChar char="•"/>
        <a:defRPr sz="24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305051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One ABM for Four Cities: Experience of ABM </a:t>
            </a:r>
            <a:r>
              <a:rPr lang="en-US" b="1" dirty="0" smtClean="0"/>
              <a:t>Estimation </a:t>
            </a:r>
            <a:r>
              <a:rPr lang="en-US" b="1" dirty="0" smtClean="0"/>
              <a:t>on a </a:t>
            </a:r>
            <a:r>
              <a:rPr lang="en-US" b="1" dirty="0" smtClean="0"/>
              <a:t>Pooled Dataset </a:t>
            </a:r>
            <a:r>
              <a:rPr lang="en-US" b="1" dirty="0" smtClean="0"/>
              <a:t>of </a:t>
            </a:r>
            <a:r>
              <a:rPr lang="en-US" b="1" dirty="0" smtClean="0"/>
              <a:t>Multiple Surveys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733800"/>
            <a:ext cx="7467600" cy="1485900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/>
              <a:t>Surabhi Gupta, Peter Vovsha, Gaurav Vyas,</a:t>
            </a:r>
          </a:p>
          <a:p>
            <a:pPr algn="l"/>
            <a:r>
              <a:rPr lang="en-US" sz="2000" i="1" dirty="0" smtClean="0"/>
              <a:t>Parsons Brinckerhoff Inc.</a:t>
            </a:r>
            <a:r>
              <a:rPr lang="en-US" sz="2000" dirty="0" smtClean="0"/>
              <a:t> </a:t>
            </a:r>
          </a:p>
          <a:p>
            <a:pPr algn="l"/>
            <a:r>
              <a:rPr lang="en-US" sz="2000" b="1" dirty="0" smtClean="0"/>
              <a:t>Rebekah Anderson, Greg Giaimo, </a:t>
            </a:r>
          </a:p>
          <a:p>
            <a:pPr algn="l"/>
            <a:r>
              <a:rPr lang="en-US" sz="2000" i="1" dirty="0" smtClean="0"/>
              <a:t>Ohio Department of Transportation</a:t>
            </a:r>
            <a:r>
              <a:rPr lang="en-US" sz="20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Transferability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Every model has a rich set of </a:t>
            </a:r>
            <a:r>
              <a:rPr lang="en-US" dirty="0" smtClean="0"/>
              <a:t>variables:</a:t>
            </a:r>
            <a:endParaRPr lang="en-US" dirty="0" smtClean="0"/>
          </a:p>
          <a:p>
            <a:pPr lvl="1"/>
            <a:r>
              <a:rPr lang="en-US" dirty="0" smtClean="0"/>
              <a:t>Household characteristics, person characteristics, activity participation, LOS, accessibilities, </a:t>
            </a:r>
            <a:r>
              <a:rPr lang="en-US" dirty="0" smtClean="0"/>
              <a:t>time-space </a:t>
            </a:r>
            <a:r>
              <a:rPr lang="en-US" dirty="0" smtClean="0"/>
              <a:t>constraints</a:t>
            </a:r>
          </a:p>
          <a:p>
            <a:r>
              <a:rPr lang="en-US" dirty="0" smtClean="0"/>
              <a:t>Statistical </a:t>
            </a:r>
            <a:r>
              <a:rPr lang="en-US" dirty="0" smtClean="0"/>
              <a:t>analysis </a:t>
            </a:r>
            <a:r>
              <a:rPr lang="en-US" dirty="0" smtClean="0"/>
              <a:t>and </a:t>
            </a:r>
            <a:r>
              <a:rPr lang="en-US" dirty="0" smtClean="0"/>
              <a:t>model estimation/calibration:</a:t>
            </a:r>
            <a:endParaRPr lang="en-US" dirty="0" smtClean="0"/>
          </a:p>
          <a:p>
            <a:pPr lvl="1"/>
            <a:r>
              <a:rPr lang="en-US" dirty="0" smtClean="0"/>
              <a:t>Generic model – </a:t>
            </a:r>
            <a:r>
              <a:rPr lang="en-US" dirty="0" smtClean="0"/>
              <a:t>no </a:t>
            </a:r>
            <a:r>
              <a:rPr lang="en-US" dirty="0" smtClean="0"/>
              <a:t>region-specific coefficients or constants</a:t>
            </a:r>
          </a:p>
          <a:p>
            <a:pPr lvl="1"/>
            <a:r>
              <a:rPr lang="en-US" dirty="0" smtClean="0"/>
              <a:t>Partially segmented – some coefficients or constants are </a:t>
            </a:r>
            <a:r>
              <a:rPr lang="en-US" dirty="0" smtClean="0"/>
              <a:t>region-specific</a:t>
            </a:r>
            <a:endParaRPr lang="en-US" dirty="0" smtClean="0"/>
          </a:p>
          <a:p>
            <a:pPr lvl="1"/>
            <a:r>
              <a:rPr lang="en-US" dirty="0" smtClean="0"/>
              <a:t>Fully segmented –  all or most coefficients or constants are </a:t>
            </a:r>
            <a:r>
              <a:rPr lang="en-US" dirty="0" smtClean="0"/>
              <a:t>region-specific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Submodels</a:t>
            </a:r>
            <a:r>
              <a:rPr lang="en-US" dirty="0" smtClean="0"/>
              <a:t>: Generic or Specific?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41455283"/>
              </p:ext>
            </p:extLst>
          </p:nvPr>
        </p:nvGraphicFramePr>
        <p:xfrm>
          <a:off x="800100" y="1447800"/>
          <a:ext cx="7543800" cy="4735618"/>
        </p:xfrm>
        <a:graphic>
          <a:graphicData uri="http://schemas.openxmlformats.org/drawingml/2006/table">
            <a:tbl>
              <a:tblPr/>
              <a:tblGrid>
                <a:gridCol w="4440876"/>
                <a:gridCol w="3102924"/>
              </a:tblGrid>
              <a:tr h="36234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Sub-Model/ Component 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Generic or Region Specific 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4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rgbClr val="9C6500"/>
                          </a:solidFill>
                          <a:latin typeface="Calibri"/>
                        </a:rPr>
                        <a:t>Work Arrangement Model 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9C6500"/>
                          </a:solidFill>
                          <a:latin typeface="Calibri"/>
                        </a:rPr>
                        <a:t>Partially segmented </a:t>
                      </a:r>
                      <a:endParaRPr lang="en-US" sz="18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234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Work Location Choice Model 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9C0006"/>
                          </a:solidFill>
                          <a:latin typeface="Calibri"/>
                        </a:rPr>
                        <a:t>Fully segmented</a:t>
                      </a:r>
                      <a:endParaRPr lang="en-US" sz="18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</a:tr>
              <a:tr h="25618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Schooling from Home Model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Generic 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</a:tr>
              <a:tr h="36234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School Location Choice Model 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9C0006"/>
                          </a:solidFill>
                          <a:latin typeface="Calibri"/>
                        </a:rPr>
                        <a:t>Fully segmented</a:t>
                      </a:r>
                      <a:endParaRPr lang="en-US" sz="18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</a:tr>
              <a:tr h="36234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Commuting Frequency Model 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Generic 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</a:tr>
              <a:tr h="36234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Person Mobility Attributes Model 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Generic 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</a:tr>
              <a:tr h="36234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800" b="0" i="0" u="none" strike="noStrike" kern="1200" dirty="0">
                          <a:solidFill>
                            <a:srgbClr val="006100"/>
                          </a:solidFill>
                          <a:latin typeface="Calibri"/>
                          <a:ea typeface="+mn-ea"/>
                          <a:cs typeface="+mn-cs"/>
                        </a:rPr>
                        <a:t>Auto Ownership Model 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 smtClean="0">
                          <a:solidFill>
                            <a:srgbClr val="006100"/>
                          </a:solidFill>
                          <a:latin typeface="+mn-lt"/>
                        </a:rPr>
                        <a:t>Generic </a:t>
                      </a:r>
                      <a:endParaRPr lang="en-US" sz="1800" b="0" i="0" u="none" strike="noStrike" dirty="0">
                        <a:solidFill>
                          <a:srgbClr val="006100"/>
                        </a:solidFill>
                        <a:latin typeface="+mn-lt"/>
                      </a:endParaRP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</a:tr>
              <a:tr h="25618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Auto Allocation Model 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Generic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</a:tr>
              <a:tr h="36234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rgbClr val="9C6500"/>
                          </a:solidFill>
                          <a:latin typeface="Calibri"/>
                        </a:rPr>
                        <a:t>Coordinated Daily Activity Pattern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9C6500"/>
                          </a:solidFill>
                          <a:latin typeface="Calibri"/>
                        </a:rPr>
                        <a:t>Partially segmented </a:t>
                      </a:r>
                      <a:endParaRPr lang="en-US" sz="18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234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rgbClr val="9C6500"/>
                          </a:solidFill>
                          <a:latin typeface="Calibri"/>
                        </a:rPr>
                        <a:t>Mandatory Activity and Tour Frequency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9C6500"/>
                          </a:solidFill>
                          <a:latin typeface="Calibri"/>
                        </a:rPr>
                        <a:t>Partially segmented </a:t>
                      </a:r>
                      <a:endParaRPr lang="en-US" sz="18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234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Preferred Mandatory Activity Span Model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Generic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</a:tr>
              <a:tr h="25618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Escorting children to School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Generic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</a:tr>
              <a:tr h="25618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Submodels</a:t>
            </a:r>
            <a:r>
              <a:rPr lang="en-US" dirty="0" smtClean="0"/>
              <a:t>: Generic or Specific?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12640285"/>
              </p:ext>
            </p:extLst>
          </p:nvPr>
        </p:nvGraphicFramePr>
        <p:xfrm>
          <a:off x="800100" y="1447800"/>
          <a:ext cx="7543800" cy="4736589"/>
        </p:xfrm>
        <a:graphic>
          <a:graphicData uri="http://schemas.openxmlformats.org/drawingml/2006/table">
            <a:tbl>
              <a:tblPr/>
              <a:tblGrid>
                <a:gridCol w="4440877"/>
                <a:gridCol w="3102923"/>
              </a:tblGrid>
              <a:tr h="35818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Sub-Model/ Component 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Generic or Region Specific 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58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rgbClr val="9C6500"/>
                          </a:solidFill>
                          <a:latin typeface="Calibri"/>
                        </a:rPr>
                        <a:t>Joint Tour frequency, party composition and household participation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9C6500"/>
                          </a:solidFill>
                          <a:latin typeface="Calibri"/>
                        </a:rPr>
                        <a:t>Partially segmented </a:t>
                      </a:r>
                      <a:endParaRPr lang="en-US" sz="18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1158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Joint Tour destination with stop frequency and location choice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Generic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</a:tr>
              <a:tr h="452718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Frequency of Household Maintenance tasks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Generic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</a:tr>
              <a:tr h="71158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Allocation of Maintenance Tasks to Household Members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Generic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</a:tr>
              <a:tr h="35818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rgbClr val="9C6500"/>
                          </a:solidFill>
                          <a:latin typeface="Calibri"/>
                        </a:rPr>
                        <a:t>Person Frequency of Individual Activities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9C6500"/>
                          </a:solidFill>
                          <a:latin typeface="Calibri"/>
                        </a:rPr>
                        <a:t>Partially segmented </a:t>
                      </a:r>
                      <a:endParaRPr lang="en-US" sz="18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818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Tour Formation Models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Generic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</a:tr>
              <a:tr h="35818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Tour Time-of-day Choice Model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Generic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</a:tr>
              <a:tr h="35818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Tour Mode Combination Model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9C0006"/>
                          </a:solidFill>
                          <a:latin typeface="Calibri"/>
                        </a:rPr>
                        <a:t>Fully segmented</a:t>
                      </a:r>
                      <a:endParaRPr lang="en-US" sz="18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</a:tr>
              <a:tr h="35818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17" marR="3717" marT="37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Fully- Segmented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Work and School Location Choice Models</a:t>
            </a:r>
          </a:p>
          <a:p>
            <a:pPr lvl="1"/>
            <a:r>
              <a:rPr lang="en-US" sz="2400" dirty="0" smtClean="0"/>
              <a:t>Size of region shapes tolerance to commuting distance</a:t>
            </a:r>
          </a:p>
          <a:p>
            <a:pPr lvl="1"/>
            <a:r>
              <a:rPr lang="en-US" sz="2400" dirty="0" smtClean="0"/>
              <a:t>Relative location of population and employment 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2789302664"/>
              </p:ext>
            </p:extLst>
          </p:nvPr>
        </p:nvGraphicFramePr>
        <p:xfrm>
          <a:off x="304800" y="2971800"/>
          <a:ext cx="8001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Partially Segmented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Arrangement</a:t>
            </a:r>
          </a:p>
          <a:p>
            <a:r>
              <a:rPr lang="en-US" dirty="0" smtClean="0"/>
              <a:t>Coordinated Daily Activity Pattern</a:t>
            </a:r>
          </a:p>
          <a:p>
            <a:r>
              <a:rPr lang="en-US" dirty="0" smtClean="0"/>
              <a:t>Mandatory Activity and Tour Frequency</a:t>
            </a:r>
          </a:p>
          <a:p>
            <a:r>
              <a:rPr lang="en-US" dirty="0" smtClean="0"/>
              <a:t>Joint Tour frequency, party composition and household participation</a:t>
            </a:r>
          </a:p>
          <a:p>
            <a:r>
              <a:rPr lang="en-US" dirty="0" smtClean="0"/>
              <a:t>Person Frequency of Individual Activities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Arrangement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Number of Jobs ( 1, 2+)</a:t>
            </a:r>
          </a:p>
          <a:p>
            <a:pPr lvl="1"/>
            <a:r>
              <a:rPr lang="en-US" dirty="0" smtClean="0"/>
              <a:t>Region specific constants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Work Location Type (Fixed, Variable, Home)</a:t>
            </a:r>
          </a:p>
          <a:p>
            <a:pPr lvl="1"/>
            <a:r>
              <a:rPr lang="en-US" dirty="0" smtClean="0"/>
              <a:t>Generic</a:t>
            </a:r>
          </a:p>
          <a:p>
            <a:pPr lvl="1"/>
            <a:r>
              <a:rPr lang="en-US" dirty="0" smtClean="0"/>
              <a:t>Available for only 2 surveys (Cleveland and Cincinnati)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297827710"/>
              </p:ext>
            </p:extLst>
          </p:nvPr>
        </p:nvGraphicFramePr>
        <p:xfrm>
          <a:off x="304800" y="2362200"/>
          <a:ext cx="83820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Coordinated Daily Activity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057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Mandatory, Non-Mandatory, Home patterns</a:t>
            </a:r>
          </a:p>
          <a:p>
            <a:r>
              <a:rPr lang="en-US" dirty="0" smtClean="0"/>
              <a:t>Differences between Older (Columbus, Dayton) vs. Newer (Cleveland, Cincinnati) Surveys</a:t>
            </a:r>
          </a:p>
          <a:p>
            <a:pPr lvl="1"/>
            <a:r>
              <a:rPr lang="en-US" dirty="0" smtClean="0"/>
              <a:t>Fall/Spring vs. All year for Mandatory frequency</a:t>
            </a:r>
          </a:p>
          <a:p>
            <a:pPr lvl="1"/>
            <a:r>
              <a:rPr lang="en-US" dirty="0" smtClean="0"/>
              <a:t>Prompted recall vs. GPS for Non-Mandatory vs. Home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4124887202"/>
              </p:ext>
            </p:extLst>
          </p:nvPr>
        </p:nvGraphicFramePr>
        <p:xfrm>
          <a:off x="-12700" y="3200400"/>
          <a:ext cx="91440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Mandatory Activity and Tour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Tour Breaks – going home between work episodes</a:t>
            </a:r>
          </a:p>
          <a:p>
            <a:r>
              <a:rPr lang="en-US" sz="2800" dirty="0" smtClean="0"/>
              <a:t>Multiple work tours</a:t>
            </a:r>
          </a:p>
          <a:p>
            <a:pPr lvl="1"/>
            <a:r>
              <a:rPr lang="en-US" sz="2400" dirty="0" smtClean="0"/>
              <a:t>More probable for Dayton – smaller region size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18327512"/>
              </p:ext>
            </p:extLst>
          </p:nvPr>
        </p:nvGraphicFramePr>
        <p:xfrm>
          <a:off x="38100" y="3276600"/>
          <a:ext cx="87249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Tour Frequency and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2971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Cleveland specific constants </a:t>
            </a:r>
          </a:p>
          <a:p>
            <a:pPr lvl="1"/>
            <a:r>
              <a:rPr lang="en-US" sz="2000" dirty="0" smtClean="0"/>
              <a:t>More maintenance, eating out and discretionary joint tours</a:t>
            </a:r>
          </a:p>
          <a:p>
            <a:pPr lvl="1"/>
            <a:r>
              <a:rPr lang="en-US" sz="2000" dirty="0" smtClean="0"/>
              <a:t>Lower frequency of joint tours</a:t>
            </a:r>
          </a:p>
          <a:p>
            <a:r>
              <a:rPr lang="en-US" sz="2400" dirty="0" smtClean="0"/>
              <a:t>GPS survey, All year</a:t>
            </a:r>
            <a:endParaRPr lang="en-US" sz="24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412960145"/>
              </p:ext>
            </p:extLst>
          </p:nvPr>
        </p:nvGraphicFramePr>
        <p:xfrm>
          <a:off x="5791200" y="3886200"/>
          <a:ext cx="33528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xmlns="" val="2237586915"/>
              </p:ext>
            </p:extLst>
          </p:nvPr>
        </p:nvGraphicFramePr>
        <p:xfrm>
          <a:off x="0" y="3962400"/>
          <a:ext cx="5486400" cy="231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43386193"/>
              </p:ext>
            </p:extLst>
          </p:nvPr>
        </p:nvGraphicFramePr>
        <p:xfrm>
          <a:off x="5486400" y="1295400"/>
          <a:ext cx="35052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 Frequency of Individual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# of Eating out, visiting, and discretionary activities</a:t>
            </a:r>
          </a:p>
          <a:p>
            <a:r>
              <a:rPr lang="en-US" sz="2000" dirty="0" smtClean="0"/>
              <a:t>Region specific constants by purpose &amp; frequency</a:t>
            </a:r>
          </a:p>
          <a:p>
            <a:r>
              <a:rPr lang="en-US" sz="2000" dirty="0" smtClean="0"/>
              <a:t>Cleveland – time trends?</a:t>
            </a:r>
          </a:p>
          <a:p>
            <a:r>
              <a:rPr lang="en-US" sz="2000" dirty="0" smtClean="0"/>
              <a:t>Cincinnati data was not used due to trip purpose imputation issues</a:t>
            </a:r>
            <a:endParaRPr lang="en-US" sz="2000" dirty="0"/>
          </a:p>
        </p:txBody>
      </p:sp>
      <p:graphicFrame>
        <p:nvGraphicFramePr>
          <p:cNvPr id="30" name="Chart 29"/>
          <p:cNvGraphicFramePr/>
          <p:nvPr>
            <p:extLst>
              <p:ext uri="{D42A27DB-BD31-4B8C-83A1-F6EECF244321}">
                <p14:modId xmlns:p14="http://schemas.microsoft.com/office/powerpoint/2010/main" xmlns="" val="3061636018"/>
              </p:ext>
            </p:extLst>
          </p:nvPr>
        </p:nvGraphicFramePr>
        <p:xfrm>
          <a:off x="152400" y="3429000"/>
          <a:ext cx="51054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Chart 30"/>
          <p:cNvGraphicFramePr/>
          <p:nvPr>
            <p:extLst>
              <p:ext uri="{D42A27DB-BD31-4B8C-83A1-F6EECF244321}">
                <p14:modId xmlns:p14="http://schemas.microsoft.com/office/powerpoint/2010/main" xmlns="" val="3988153745"/>
              </p:ext>
            </p:extLst>
          </p:nvPr>
        </p:nvGraphicFramePr>
        <p:xfrm>
          <a:off x="5334000" y="3429000"/>
          <a:ext cx="38100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 </a:t>
            </a:r>
            <a:r>
              <a:rPr lang="en-US" dirty="0" smtClean="0"/>
              <a:t>Regions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04119642"/>
              </p:ext>
            </p:extLst>
          </p:nvPr>
        </p:nvGraphicFramePr>
        <p:xfrm>
          <a:off x="228600" y="1878493"/>
          <a:ext cx="8686800" cy="2972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569720"/>
                <a:gridCol w="1737360"/>
                <a:gridCol w="1737360"/>
                <a:gridCol w="1737360"/>
              </a:tblGrid>
              <a:tr h="51118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Characteristics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Columbus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Cleveland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Cincinnati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Dayton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1118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Population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1.66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M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2.02 M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1.99 M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0.8 M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1118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#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Counties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8 ( OH, IN,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KY)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1118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Transit </a:t>
                      </a:r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modes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Express bus, Local bus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Heavy Rail, BRT, Express bus, Local bus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Express bus, Local bus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Express bus, Local bus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241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Toll roads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No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No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No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Overall most of the models generic and transferable</a:t>
            </a:r>
          </a:p>
          <a:p>
            <a:r>
              <a:rPr lang="en-US" dirty="0" smtClean="0"/>
              <a:t>Pooled dataset supports more advanced behavioral analysis:</a:t>
            </a:r>
          </a:p>
          <a:p>
            <a:pPr lvl="1"/>
            <a:r>
              <a:rPr lang="en-US" dirty="0" smtClean="0"/>
              <a:t>Recommend cooperation between MPOs</a:t>
            </a:r>
          </a:p>
          <a:p>
            <a:r>
              <a:rPr lang="en-US" dirty="0" smtClean="0"/>
              <a:t>Observed differences across regions partially reflect on survey technology and time trends</a:t>
            </a:r>
          </a:p>
          <a:p>
            <a:r>
              <a:rPr lang="en-US" dirty="0" smtClean="0"/>
              <a:t>Moving towards more generic and portable models by having a rich set of variables and more flexible specifications</a:t>
            </a:r>
          </a:p>
          <a:p>
            <a:r>
              <a:rPr lang="en-US" dirty="0" smtClean="0"/>
              <a:t>Destination choice and travel time-cost perceptions the most fundamental difference across regions:</a:t>
            </a:r>
          </a:p>
          <a:p>
            <a:pPr lvl="1"/>
            <a:r>
              <a:rPr lang="en-US" dirty="0" smtClean="0"/>
              <a:t>Residential self-choice </a:t>
            </a:r>
          </a:p>
          <a:p>
            <a:pPr lvl="1"/>
            <a:r>
              <a:rPr lang="en-US" dirty="0" err="1" smtClean="0"/>
              <a:t>Endogenize</a:t>
            </a:r>
            <a:r>
              <a:rPr lang="en-US" dirty="0" smtClean="0"/>
              <a:t> and equilibrate time and cost coefficients as function of regional travel conditions    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60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 Regional Household Travel Surveys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09928174"/>
              </p:ext>
            </p:extLst>
          </p:nvPr>
        </p:nvGraphicFramePr>
        <p:xfrm>
          <a:off x="228600" y="1905000"/>
          <a:ext cx="8686800" cy="4254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569720"/>
                <a:gridCol w="1737360"/>
                <a:gridCol w="1737360"/>
                <a:gridCol w="173736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Characteristics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Columbus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Cleveland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Cincinnati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Dayton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9937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MPO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MORPC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NOACA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OKI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MVPRC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9937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# Households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5,555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4,250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2,050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1,950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9937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# Days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9937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Survey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year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1999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2012-13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2010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2001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619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Type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Prompted recall (PR)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GPS + partially PR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GPS + partially PR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PR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619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Time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of the year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Fall/Spring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All year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All year</a:t>
                      </a:r>
                    </a:p>
                    <a:p>
                      <a:pPr algn="r"/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Fall/Spring</a:t>
                      </a:r>
                    </a:p>
                    <a:p>
                      <a:pPr algn="r"/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the most possible generic ABM for all regions:</a:t>
            </a:r>
          </a:p>
          <a:p>
            <a:pPr lvl="1"/>
            <a:r>
              <a:rPr lang="en-US" dirty="0" smtClean="0"/>
              <a:t>Transferability as desired feature rather than post-development analysis</a:t>
            </a:r>
          </a:p>
          <a:p>
            <a:r>
              <a:rPr lang="en-US" dirty="0" smtClean="0"/>
              <a:t>Bigger and richer dataset for advanced ABM compared to any regional HTS on its own 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Consolidating </a:t>
            </a:r>
            <a:r>
              <a:rPr lang="en-US" dirty="0" smtClean="0"/>
              <a:t>Survey Data:  </a:t>
            </a:r>
            <a:endParaRPr lang="en-US" dirty="0" smtClean="0"/>
          </a:p>
          <a:p>
            <a:pPr lvl="1"/>
            <a:r>
              <a:rPr lang="en-US" dirty="0" smtClean="0"/>
              <a:t>Household File</a:t>
            </a:r>
          </a:p>
          <a:p>
            <a:pPr lvl="1"/>
            <a:r>
              <a:rPr lang="en-US" dirty="0" smtClean="0"/>
              <a:t>Person File</a:t>
            </a:r>
          </a:p>
          <a:p>
            <a:pPr lvl="1"/>
            <a:r>
              <a:rPr lang="en-US" dirty="0" smtClean="0"/>
              <a:t>Trips File</a:t>
            </a:r>
          </a:p>
          <a:p>
            <a:pPr lvl="1"/>
            <a:r>
              <a:rPr lang="en-US" dirty="0" smtClean="0"/>
              <a:t>Vehicle File</a:t>
            </a:r>
          </a:p>
          <a:p>
            <a:r>
              <a:rPr lang="en-US" dirty="0" smtClean="0"/>
              <a:t>Recoding </a:t>
            </a:r>
            <a:r>
              <a:rPr lang="en-US" dirty="0" smtClean="0"/>
              <a:t>Variables: </a:t>
            </a:r>
            <a:endParaRPr lang="en-US" dirty="0" smtClean="0"/>
          </a:p>
          <a:p>
            <a:pPr lvl="1"/>
            <a:r>
              <a:rPr lang="en-US" dirty="0" smtClean="0"/>
              <a:t>Common variable codes</a:t>
            </a:r>
          </a:p>
          <a:p>
            <a:pPr lvl="1"/>
            <a:r>
              <a:rPr lang="en-US" dirty="0" smtClean="0"/>
              <a:t>Unknown for missing </a:t>
            </a:r>
            <a:r>
              <a:rPr lang="en-US" dirty="0" smtClean="0"/>
              <a:t>variables in a particular region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handle missing data in estimation?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>
            <a:normAutofit/>
          </a:bodyPr>
          <a:lstStyle/>
          <a:p>
            <a:r>
              <a:rPr lang="en-US" dirty="0" smtClean="0"/>
              <a:t>Missing </a:t>
            </a:r>
            <a:r>
              <a:rPr lang="en-US" dirty="0" smtClean="0"/>
              <a:t>independent variables </a:t>
            </a:r>
            <a:r>
              <a:rPr lang="en-US" dirty="0" smtClean="0"/>
              <a:t>(e.g., income, age etc)</a:t>
            </a:r>
          </a:p>
          <a:p>
            <a:pPr lvl="1"/>
            <a:r>
              <a:rPr lang="en-US" dirty="0" smtClean="0"/>
              <a:t>Create dummy for missing category</a:t>
            </a:r>
          </a:p>
          <a:p>
            <a:pPr lvl="1"/>
            <a:r>
              <a:rPr lang="en-US" dirty="0" smtClean="0"/>
              <a:t>Cannot estimate </a:t>
            </a:r>
            <a:r>
              <a:rPr lang="en-US" dirty="0" smtClean="0"/>
              <a:t>region-specific coefficients for </a:t>
            </a:r>
            <a:r>
              <a:rPr lang="en-US" dirty="0" smtClean="0"/>
              <a:t>any attribute missing for the region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 bwMode="auto">
          <a:xfrm>
            <a:off x="152400" y="3733800"/>
            <a:ext cx="7086600" cy="9144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52400" y="2667000"/>
            <a:ext cx="7086600" cy="9144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Pooled Dataset for Model Estimation / General Approach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NYMTC, April 2,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1628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fld id="{41DF06D8-F8C9-4040-9C81-84E2E2014E2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81200" y="1828800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Dependent variable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2064603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Independent variables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2286000" y="28194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2814935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Survey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387727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Survey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286000" y="38862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Y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114800" y="28194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X1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105400" y="38862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X2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105400" y="28194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X2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96000" y="38862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X3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09800" y="5105401"/>
            <a:ext cx="5029200" cy="83099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Still possible to estimate </a:t>
            </a:r>
            <a:r>
              <a:rPr lang="en-US" b="1" dirty="0" smtClean="0"/>
              <a:t>Y=f(X1,X2,X3)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 bwMode="auto">
          <a:xfrm>
            <a:off x="152400" y="3733800"/>
            <a:ext cx="7086600" cy="914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52400" y="2667000"/>
            <a:ext cx="7086600" cy="914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Pooled Dataset for Model Estimation / Placeholders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NYMTC, April 2,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1628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fld id="{41DF06D8-F8C9-4040-9C81-84E2E2014E2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81200" y="1828800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Dependent variable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2064603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Independent variables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2286000" y="28194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2814935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Survey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387727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Survey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286000" y="38862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Y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114800" y="28194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X1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105400" y="38862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X2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105400" y="28194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X2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96000" y="3886200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X3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2400" y="4669405"/>
            <a:ext cx="8305800" cy="127419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Estimated model example: </a:t>
            </a:r>
          </a:p>
          <a:p>
            <a:r>
              <a:rPr lang="en-US" b="1" dirty="0" smtClean="0"/>
              <a:t>Y=a1×X1×</a:t>
            </a:r>
            <a:r>
              <a:rPr lang="el-GR" b="1" dirty="0" smtClean="0"/>
              <a:t>δ</a:t>
            </a:r>
            <a:r>
              <a:rPr lang="en-US" b="1" dirty="0" smtClean="0"/>
              <a:t>1 + b1×Z1×(1-</a:t>
            </a:r>
            <a:r>
              <a:rPr lang="el-GR" b="1" dirty="0" smtClean="0"/>
              <a:t>δ</a:t>
            </a:r>
            <a:r>
              <a:rPr lang="en-US" b="1" dirty="0" smtClean="0"/>
              <a:t>1)</a:t>
            </a:r>
          </a:p>
          <a:p>
            <a:r>
              <a:rPr lang="en-US" b="1" dirty="0" smtClean="0"/>
              <a:t>  +a2×X2         + b3×Z3×(1-</a:t>
            </a:r>
            <a:r>
              <a:rPr lang="el-GR" b="1" dirty="0" smtClean="0"/>
              <a:t>δ</a:t>
            </a:r>
            <a:r>
              <a:rPr lang="en-US" b="1" dirty="0" smtClean="0"/>
              <a:t>2) + a3×X3×</a:t>
            </a:r>
            <a:r>
              <a:rPr lang="el-GR" b="1" dirty="0" smtClean="0"/>
              <a:t>δ</a:t>
            </a:r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4114800" y="3886200"/>
            <a:ext cx="9144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</a:rPr>
              <a:t>Z1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096000" y="2819400"/>
            <a:ext cx="9144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</a:rPr>
              <a:t>Z3</a:t>
            </a:r>
          </a:p>
        </p:txBody>
      </p:sp>
      <p:sp>
        <p:nvSpPr>
          <p:cNvPr id="21" name="TextBox 20"/>
          <p:cNvSpPr txBox="1"/>
          <p:nvPr/>
        </p:nvSpPr>
        <p:spPr>
          <a:xfrm rot="16200000">
            <a:off x="7315200" y="3242101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Placeholders or approximations</a:t>
            </a:r>
            <a:endParaRPr lang="en-US" dirty="0"/>
          </a:p>
        </p:txBody>
      </p:sp>
      <p:cxnSp>
        <p:nvCxnSpPr>
          <p:cNvPr id="23" name="Elbow Connector 22"/>
          <p:cNvCxnSpPr>
            <a:stCxn id="21" idx="0"/>
            <a:endCxn id="20" idx="3"/>
          </p:cNvCxnSpPr>
          <p:nvPr/>
        </p:nvCxnSpPr>
        <p:spPr bwMode="auto">
          <a:xfrm rot="10800000">
            <a:off x="7010400" y="3086100"/>
            <a:ext cx="1108502" cy="5715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Elbow Connector 25"/>
          <p:cNvCxnSpPr>
            <a:stCxn id="21" idx="0"/>
            <a:endCxn id="19" idx="0"/>
          </p:cNvCxnSpPr>
          <p:nvPr/>
        </p:nvCxnSpPr>
        <p:spPr bwMode="auto">
          <a:xfrm rot="10800000" flipV="1">
            <a:off x="4572000" y="3657600"/>
            <a:ext cx="3546902" cy="22860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152400" y="5943600"/>
            <a:ext cx="8305800" cy="86793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Applied model: </a:t>
            </a:r>
          </a:p>
          <a:p>
            <a:r>
              <a:rPr lang="en-US" b="1" dirty="0" smtClean="0"/>
              <a:t>Y=a1×X1 + a2×X2 + a3×X3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12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to handle missing data in estimation?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7160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Missing dependent variable (e.g., work arrangement model)</a:t>
            </a:r>
          </a:p>
          <a:p>
            <a:pPr lvl="1"/>
            <a:r>
              <a:rPr lang="en-US" sz="2000" dirty="0" smtClean="0"/>
              <a:t>Choice alternatives </a:t>
            </a:r>
            <a:r>
              <a:rPr lang="en-US" sz="2000" dirty="0" smtClean="0"/>
              <a:t>specific to region based on available </a:t>
            </a:r>
            <a:r>
              <a:rPr lang="en-US" sz="2000" dirty="0" smtClean="0"/>
              <a:t>data</a:t>
            </a:r>
            <a:endParaRPr lang="en-US" sz="2000" dirty="0" smtClean="0"/>
          </a:p>
          <a:p>
            <a:pPr lvl="1"/>
            <a:r>
              <a:rPr lang="en-US" sz="2000" dirty="0" smtClean="0"/>
              <a:t>Component-wise </a:t>
            </a:r>
            <a:r>
              <a:rPr lang="en-US" sz="2000" dirty="0" smtClean="0"/>
              <a:t>utility function and generic coefficients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5289666"/>
              </p:ext>
            </p:extLst>
          </p:nvPr>
        </p:nvGraphicFramePr>
        <p:xfrm>
          <a:off x="381000" y="2971800"/>
          <a:ext cx="8534400" cy="3223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/>
                <a:gridCol w="1981200"/>
                <a:gridCol w="2438400"/>
                <a:gridCol w="2743200"/>
              </a:tblGrid>
              <a:tr h="3667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Alternative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Number of jobs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Work place type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Available for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</a:tr>
              <a:tr h="3667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Single job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Fixed work place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Cleveland and Cincinnati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</a:tr>
              <a:tr h="3791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Single job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Variable work place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Cleveland and Cincinnati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</a:tr>
              <a:tr h="3040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Single job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Home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Cleveland and Cincinnati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</a:tr>
              <a:tr h="3667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4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Multiple jobs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Fixed work place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Cleveland and Cincinnati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</a:tr>
              <a:tr h="3791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Multiple jobs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Variable work place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Cleveland and Cincinnati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</a:tr>
              <a:tr h="3040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6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Multiple jobs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Home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Cleveland and Cincinnati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/>
                </a:tc>
              </a:tr>
              <a:tr h="3667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7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Single job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NA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Columbus</a:t>
                      </a:r>
                      <a:r>
                        <a:rPr lang="en-US" sz="18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and Dayton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667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8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Multiple jobs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NA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Columbus</a:t>
                      </a:r>
                      <a:r>
                        <a:rPr lang="en-US" sz="18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and Dayton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6886" marR="6688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4293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PAC_Trip_Duration_V1">
  <a:themeElements>
    <a:clrScheme name="2011 PB Corporate">
      <a:dk1>
        <a:srgbClr val="5B6268"/>
      </a:dk1>
      <a:lt1>
        <a:sysClr val="window" lastClr="FFFFFF"/>
      </a:lt1>
      <a:dk2>
        <a:srgbClr val="005D94"/>
      </a:dk2>
      <a:lt2>
        <a:srgbClr val="F4F4F4"/>
      </a:lt2>
      <a:accent1>
        <a:srgbClr val="4BACC6"/>
      </a:accent1>
      <a:accent2>
        <a:srgbClr val="FCBC37"/>
      </a:accent2>
      <a:accent3>
        <a:srgbClr val="0065A2"/>
      </a:accent3>
      <a:accent4>
        <a:srgbClr val="9BBB59"/>
      </a:accent4>
      <a:accent5>
        <a:srgbClr val="8064A2"/>
      </a:accent5>
      <a:accent6>
        <a:srgbClr val="FF7137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TPAC_Trip_Duration_V1</Template>
  <TotalTime>2040</TotalTime>
  <Words>1077</Words>
  <Application>Microsoft Office PowerPoint</Application>
  <PresentationFormat>On-screen Show (4:3)</PresentationFormat>
  <Paragraphs>293</Paragraphs>
  <Slides>20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TPAC_Trip_Duration_V1</vt:lpstr>
      <vt:lpstr>One ABM for Four Cities: Experience of ABM Estimation on a Pooled Dataset of Multiple Surveys </vt:lpstr>
      <vt:lpstr>4 Regions</vt:lpstr>
      <vt:lpstr>4 Regional Household Travel Surveys</vt:lpstr>
      <vt:lpstr>Motivation</vt:lpstr>
      <vt:lpstr>Data Processing</vt:lpstr>
      <vt:lpstr>How to handle missing data in estimation?</vt:lpstr>
      <vt:lpstr>Using Pooled Dataset for Model Estimation / General Approach</vt:lpstr>
      <vt:lpstr>Using Pooled Dataset for Model Estimation / Placeholders</vt:lpstr>
      <vt:lpstr>How to handle missing data in estimation?</vt:lpstr>
      <vt:lpstr>Transferability Analysis</vt:lpstr>
      <vt:lpstr>Submodels: Generic or Specific?</vt:lpstr>
      <vt:lpstr>Submodels: Generic or Specific?</vt:lpstr>
      <vt:lpstr>Fully- Segmented Models</vt:lpstr>
      <vt:lpstr>Partially Segmented Models</vt:lpstr>
      <vt:lpstr>Work Arrangement Model</vt:lpstr>
      <vt:lpstr>Coordinated Daily Activity Pattern</vt:lpstr>
      <vt:lpstr>Mandatory Activity and Tour Frequency</vt:lpstr>
      <vt:lpstr>Joint Tour Frequency and Participation</vt:lpstr>
      <vt:lpstr>Person Frequency of Individual Activities</vt:lpstr>
      <vt:lpstr>Conclusions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Surabhi Gupta</dc:creator>
  <cp:lastModifiedBy>Vovsha, Peter</cp:lastModifiedBy>
  <cp:revision>114</cp:revision>
  <dcterms:created xsi:type="dcterms:W3CDTF">2015-05-04T17:15:16Z</dcterms:created>
  <dcterms:modified xsi:type="dcterms:W3CDTF">2015-05-15T21:56:22Z</dcterms:modified>
</cp:coreProperties>
</file>