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5" r:id="rId3"/>
    <p:sldId id="339" r:id="rId4"/>
    <p:sldId id="309" r:id="rId5"/>
    <p:sldId id="347" r:id="rId6"/>
    <p:sldId id="338" r:id="rId7"/>
    <p:sldId id="346" r:id="rId8"/>
    <p:sldId id="316" r:id="rId9"/>
    <p:sldId id="340" r:id="rId10"/>
    <p:sldId id="341" r:id="rId11"/>
    <p:sldId id="343" r:id="rId12"/>
    <p:sldId id="348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52" r:id="rId22"/>
    <p:sldId id="353" r:id="rId23"/>
    <p:sldId id="351" r:id="rId24"/>
    <p:sldId id="344" r:id="rId25"/>
    <p:sldId id="321" r:id="rId26"/>
    <p:sldId id="35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Allen Singleton" initials="PAS" lastIdx="3" clrIdx="0"/>
  <p:cmAuthor id="1" name="Christopher Muhs" initials="CD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6A7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87" autoAdjust="0"/>
  </p:normalViewPr>
  <p:slideViewPr>
    <p:cSldViewPr>
      <p:cViewPr varScale="1">
        <p:scale>
          <a:sx n="109" d="100"/>
          <a:sy n="109" d="100"/>
        </p:scale>
        <p:origin x="9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ash\marston\Active_Projects\11-08%20OTREC%20Improving%20Representation%20of%20Pedestrian%20Environment%20in%20Travel%20Demand%20Models\_Presentations\2014-09%20PWPBPP\Poster%20-%20PIE\archive\odds-rat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noFill/>
            <a:ln w="50800"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Sheet1!$C$3:$C$5</c:f>
              <c:numCache>
                <c:formatCode>0.00%</c:formatCode>
                <c:ptCount val="3"/>
                <c:pt idx="0">
                  <c:v>3.6000000000000004E-2</c:v>
                </c:pt>
                <c:pt idx="1">
                  <c:v>4.4000000000000004E-2</c:v>
                </c:pt>
                <c:pt idx="2">
                  <c:v>5.4000000000000006E-2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0516192"/>
        <c:axId val="420494632"/>
      </c:barChart>
      <c:catAx>
        <c:axId val="420516192"/>
        <c:scaling>
          <c:orientation val="maxMin"/>
        </c:scaling>
        <c:delete val="0"/>
        <c:axPos val="l"/>
        <c:majorTickMark val="none"/>
        <c:minorTickMark val="none"/>
        <c:tickLblPos val="none"/>
        <c:spPr>
          <a:ln w="50800">
            <a:solidFill>
              <a:schemeClr val="tx1"/>
            </a:solidFill>
          </a:ln>
        </c:spPr>
        <c:crossAx val="420494632"/>
        <c:crosses val="autoZero"/>
        <c:auto val="1"/>
        <c:lblAlgn val="ctr"/>
        <c:lblOffset val="100"/>
        <c:noMultiLvlLbl val="0"/>
      </c:catAx>
      <c:valAx>
        <c:axId val="420494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in odds of walking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 w="508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20516192"/>
        <c:crosses val="max"/>
        <c:crossBetween val="between"/>
        <c:majorUnit val="2.0000000000000007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1404C-5642-4211-A84B-BB23461ED2F9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34C8F-B9EC-45BA-A30E-E9AE04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4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9DC0-3FDC-44CE-B931-3EBE04D8E4C7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D0A5-C24D-477E-8008-58D31F7EC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D0A5-C24D-477E-8008-58D31F7EC5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1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D0A5-C24D-477E-8008-58D31F7EC5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1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D0A5-C24D-477E-8008-58D31F7EC5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D0A5-C24D-477E-8008-58D31F7EC5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D0A5-C24D-477E-8008-58D31F7EC5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43200"/>
          </a:xfrm>
          <a:solidFill>
            <a:schemeClr val="tx1"/>
          </a:solidFill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306324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06440"/>
            <a:ext cx="9144000" cy="137160"/>
          </a:xfrm>
          <a:prstGeom prst="rect">
            <a:avLst/>
          </a:prstGeom>
          <a:solidFill>
            <a:srgbClr val="6A7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286000" cy="45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6062472"/>
            <a:ext cx="529039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72200"/>
            <a:ext cx="1452942" cy="457200"/>
          </a:xfrm>
          <a:prstGeom prst="rect">
            <a:avLst/>
          </a:prstGeom>
        </p:spPr>
      </p:pic>
      <p:pic>
        <p:nvPicPr>
          <p:cNvPr id="14" name="Picture 13" descr="TREC_horiz_forWeb_ta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876800" y="6005895"/>
            <a:ext cx="1676400" cy="6852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5943600" cy="1143000"/>
          </a:xfrm>
        </p:spPr>
        <p:txBody>
          <a:bodyPr anchor="ctr" anchorCtr="0"/>
          <a:lstStyle>
            <a:lvl1pPr algn="l">
              <a:defRPr b="1">
                <a:latin typeface="Corbel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>
            <a:lvl1pPr>
              <a:defRPr b="1">
                <a:latin typeface="Corbel" pitchFamily="34" charset="0"/>
              </a:defRPr>
            </a:lvl1pPr>
            <a:lvl2pPr>
              <a:defRPr b="1">
                <a:latin typeface="Corbel" pitchFamily="34" charset="0"/>
              </a:defRPr>
            </a:lvl2pPr>
            <a:lvl3pPr>
              <a:defRPr b="1">
                <a:latin typeface="Corbel" pitchFamily="34" charset="0"/>
              </a:defRPr>
            </a:lvl3pPr>
            <a:lvl4pPr>
              <a:defRPr b="1">
                <a:latin typeface="Corbel" pitchFamily="34" charset="0"/>
              </a:defRPr>
            </a:lvl4pPr>
            <a:lvl5pPr>
              <a:defRPr b="1">
                <a:latin typeface="Corbe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  <a:solidFill>
            <a:srgbClr val="6A7F10"/>
          </a:solidFill>
        </p:spPr>
        <p:txBody>
          <a:bodyPr/>
          <a:lstStyle>
            <a:lvl1pPr algn="l">
              <a:defRPr sz="1800" b="1" i="0" baseline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914400" cy="685800"/>
          </a:xfrm>
          <a:solidFill>
            <a:srgbClr val="6A7F10"/>
          </a:solidFill>
        </p:spPr>
        <p:txBody>
          <a:bodyPr/>
          <a:lstStyle>
            <a:lvl1pPr algn="ctr">
              <a:defRPr sz="18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"/>
            <a:ext cx="2286000" cy="4559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005840"/>
            <a:ext cx="9144000" cy="137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6172200"/>
            <a:ext cx="457200" cy="685800"/>
          </a:xfrm>
          <a:prstGeom prst="rect">
            <a:avLst/>
          </a:prstGeom>
          <a:solidFill>
            <a:srgbClr val="6A7F1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solidFill>
                <a:schemeClr val="bg1"/>
              </a:solidFill>
              <a:latin typeface="Corbel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Background  --  Method  --  PIE  --  Estimation  --  Conclusion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trec.us/project/5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kclifton@pdx.edu" TargetMode="External"/><Relationship Id="rId4" Type="http://schemas.openxmlformats.org/officeDocument/2006/relationships/hyperlink" Target="http://otrec.us/project/67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9296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18 May 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124200"/>
            <a:ext cx="5486400" cy="1600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i="0" kern="1200" baseline="0">
                <a:solidFill>
                  <a:schemeClr val="bg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204913" algn="l"/>
            <a:r>
              <a:rPr lang="en-US" sz="2000" dirty="0" smtClean="0"/>
              <a:t>Kelly J. Clifton, PhD</a:t>
            </a:r>
            <a:r>
              <a:rPr lang="en-US" sz="2000" baseline="30000" dirty="0" smtClean="0"/>
              <a:t> *</a:t>
            </a:r>
            <a:endParaRPr lang="en-US" sz="2000" dirty="0" smtClean="0"/>
          </a:p>
          <a:p>
            <a:pPr indent="1204913" algn="l"/>
            <a:r>
              <a:rPr lang="en-US" sz="2000" dirty="0" smtClean="0"/>
              <a:t>Patrick </a:t>
            </a:r>
            <a:r>
              <a:rPr lang="en-US" sz="2000" dirty="0"/>
              <a:t>A. Singleton</a:t>
            </a:r>
            <a:r>
              <a:rPr lang="en-US" sz="2000" baseline="30000" dirty="0" smtClean="0"/>
              <a:t>*</a:t>
            </a:r>
            <a:endParaRPr lang="en-US" sz="2000" baseline="30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43400" y="3102973"/>
            <a:ext cx="4800600" cy="1600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i="0" kern="1200" baseline="0">
                <a:solidFill>
                  <a:schemeClr val="bg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19113" algn="l"/>
            <a:r>
              <a:rPr lang="en-US" sz="2000" dirty="0"/>
              <a:t>Christopher D. </a:t>
            </a:r>
            <a:r>
              <a:rPr lang="en-US" sz="2000" dirty="0" err="1"/>
              <a:t>Muhs</a:t>
            </a:r>
            <a:r>
              <a:rPr lang="en-US" sz="2000" baseline="30000" dirty="0"/>
              <a:t>*</a:t>
            </a:r>
            <a:endParaRPr lang="en-US" sz="2000" dirty="0"/>
          </a:p>
          <a:p>
            <a:pPr indent="519113" algn="l"/>
            <a:r>
              <a:rPr lang="en-US" sz="2000" dirty="0" smtClean="0"/>
              <a:t>Robert </a:t>
            </a:r>
            <a:r>
              <a:rPr lang="en-US" sz="2000" dirty="0"/>
              <a:t>J. Schneider, PhD</a:t>
            </a:r>
            <a:r>
              <a:rPr lang="en-US" sz="2000" baseline="30000" dirty="0" smtClean="0"/>
              <a:t>†</a:t>
            </a:r>
            <a:endParaRPr lang="en-US" sz="2000" baseline="30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3352800"/>
            <a:ext cx="731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0" y="426720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i="0" kern="1200" baseline="0">
                <a:solidFill>
                  <a:schemeClr val="bg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 dirty="0"/>
              <a:t>* </a:t>
            </a:r>
            <a:r>
              <a:rPr lang="en-US" sz="1800" dirty="0"/>
              <a:t>Portland  State </a:t>
            </a:r>
            <a:r>
              <a:rPr lang="en-US" sz="1800" dirty="0" smtClean="0"/>
              <a:t>Univ.	 	</a:t>
            </a:r>
            <a:r>
              <a:rPr lang="en-US" sz="1800" baseline="30000" dirty="0" smtClean="0"/>
              <a:t>† </a:t>
            </a:r>
            <a:r>
              <a:rPr lang="en-US" sz="1800" dirty="0" smtClean="0"/>
              <a:t>Univ. Wisconsin–Milwaukee</a:t>
            </a:r>
            <a:endParaRPr lang="en-US" sz="1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4876800"/>
            <a:ext cx="731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261878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Development of a Pedestrian Demand Estimation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Tool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: a Destination Choice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457200"/>
            <a:ext cx="25146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680" y="2971800"/>
            <a:ext cx="2514600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1050" i="1" dirty="0" smtClean="0">
                <a:solidFill>
                  <a:schemeClr val="bg1"/>
                </a:solidFill>
              </a:rPr>
              <a:t>CC Glenn </a:t>
            </a:r>
            <a:r>
              <a:rPr lang="en-US" sz="1050" i="1" dirty="0" err="1" smtClean="0">
                <a:solidFill>
                  <a:schemeClr val="bg1"/>
                </a:solidFill>
              </a:rPr>
              <a:t>Dettwiler</a:t>
            </a:r>
            <a:r>
              <a:rPr lang="en-US" sz="1050" i="1" dirty="0" smtClean="0">
                <a:solidFill>
                  <a:schemeClr val="bg1"/>
                </a:solidFill>
              </a:rPr>
              <a:t>, Flickr</a:t>
            </a:r>
            <a:endParaRPr lang="en-US" sz="105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n-US" sz="4000" dirty="0" smtClean="0"/>
              <a:t>Walk Mode Split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Household characteristics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3429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I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2965"/>
              </p:ext>
            </p:extLst>
          </p:nvPr>
        </p:nvGraphicFramePr>
        <p:xfrm>
          <a:off x="914400" y="1965960"/>
          <a:ext cx="7315200" cy="1432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rbel" panose="020B0503020204020204" pitchFamily="34" charset="0"/>
                        </a:rPr>
                        <a:t>+ positively related to walking</a:t>
                      </a:r>
                      <a:endParaRPr lang="en-US" sz="20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</a:rPr>
                        <a:t>– negatively related to walking</a:t>
                      </a:r>
                      <a:endPara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rbel" panose="020B0503020204020204" pitchFamily="34" charset="0"/>
                        </a:rPr>
                        <a:t>number of children</a:t>
                      </a:r>
                      <a:endParaRPr lang="en-US" sz="2800" b="1" dirty="0">
                        <a:latin typeface="Corbel" panose="020B0503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rbel" panose="020B0503020204020204" pitchFamily="34" charset="0"/>
                        </a:rPr>
                        <a:t>age of household</a:t>
                      </a:r>
                      <a:endParaRPr lang="en-US" sz="2800" b="1" dirty="0">
                        <a:latin typeface="Corbel" panose="020B0503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latin typeface="Corbel" panose="020B0503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rbel" panose="020B0503020204020204" pitchFamily="34" charset="0"/>
                        </a:rPr>
                        <a:t>vehicle ownership</a:t>
                      </a:r>
                      <a:endParaRPr lang="en-US" sz="2800" b="1" dirty="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950445"/>
              </p:ext>
            </p:extLst>
          </p:nvPr>
        </p:nvGraphicFramePr>
        <p:xfrm>
          <a:off x="4343400" y="3977640"/>
          <a:ext cx="45720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63440" y="413874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orbel" panose="020B0503020204020204" pitchFamily="34" charset="0"/>
              </a:rPr>
              <a:t>home–work trips</a:t>
            </a:r>
            <a:endParaRPr lang="en-US" b="1" i="1" dirty="0"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440" y="454093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orbel" panose="020B0503020204020204" pitchFamily="34" charset="0"/>
              </a:rPr>
              <a:t>home–other trips</a:t>
            </a:r>
            <a:endParaRPr lang="en-US" b="1" i="1" dirty="0"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3440" y="49431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orbel" panose="020B0503020204020204" pitchFamily="34" charset="0"/>
              </a:rPr>
              <a:t>other–other trips</a:t>
            </a:r>
            <a:endParaRPr lang="en-US" b="1" i="1" dirty="0">
              <a:latin typeface="Corbel" panose="020B0503020204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47472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Pedestrian environment</a:t>
            </a: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+ positively related to walking</a:t>
            </a:r>
          </a:p>
          <a:p>
            <a:pPr marL="400050" lvl="1" indent="0">
              <a:buFont typeface="Arial" pitchFamily="34" charset="0"/>
              <a:buNone/>
            </a:pPr>
            <a:endParaRPr lang="en-US" sz="1800" dirty="0" smtClean="0">
              <a:latin typeface="+mj-lt"/>
            </a:endParaRPr>
          </a:p>
          <a:p>
            <a:pPr marL="400050" lvl="1" indent="0">
              <a:buFont typeface="Arial" pitchFamily="34" charset="0"/>
              <a:buNone/>
            </a:pPr>
            <a:r>
              <a:rPr lang="en-US" dirty="0" smtClean="0">
                <a:latin typeface="+mj-lt"/>
              </a:rPr>
              <a:t>+ 1</a:t>
            </a:r>
            <a:r>
              <a:rPr lang="en-US" dirty="0" smtClean="0"/>
              <a:t> point PIE 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dirty="0" smtClean="0"/>
              <a:t>associated with:</a:t>
            </a:r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6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3663950" indent="0">
              <a:buNone/>
            </a:pPr>
            <a:r>
              <a:rPr lang="en-US" b="0" i="1" dirty="0" err="1" smtClean="0"/>
              <a:t>Prob</a:t>
            </a:r>
            <a:r>
              <a:rPr lang="en-US" b="0" dirty="0" smtClean="0"/>
              <a:t>(</a:t>
            </a:r>
            <a:r>
              <a:rPr lang="en-US" b="0" dirty="0" err="1" smtClean="0"/>
              <a:t>dest</a:t>
            </a:r>
            <a:r>
              <a:rPr lang="en-US" b="0" dirty="0"/>
              <a:t>.</a:t>
            </a:r>
            <a:r>
              <a:rPr lang="en-US" b="0" dirty="0" smtClean="0"/>
              <a:t>) = </a:t>
            </a:r>
            <a:r>
              <a:rPr lang="en-US" b="0" i="1" dirty="0" smtClean="0"/>
              <a:t>function of</a:t>
            </a:r>
            <a:r>
              <a:rPr lang="en-US" b="0" dirty="0" smtClean="0"/>
              <a:t>…</a:t>
            </a:r>
          </a:p>
          <a:p>
            <a:pPr marL="4406900" lvl="1"/>
            <a:r>
              <a:rPr lang="en-US" b="0" dirty="0" smtClean="0"/>
              <a:t>network distance</a:t>
            </a:r>
          </a:p>
          <a:p>
            <a:pPr marL="4406900" lvl="1"/>
            <a:r>
              <a:rPr lang="en-US" b="0" dirty="0"/>
              <a:t>s</a:t>
            </a:r>
            <a:r>
              <a:rPr lang="en-US" b="0" dirty="0" smtClean="0"/>
              <a:t>ize ( # of destinations )</a:t>
            </a:r>
          </a:p>
          <a:p>
            <a:pPr marL="4406900" lvl="1"/>
            <a:r>
              <a:rPr lang="en-US" b="0" dirty="0"/>
              <a:t>p</a:t>
            </a:r>
            <a:r>
              <a:rPr lang="en-US" b="0" dirty="0" smtClean="0"/>
              <a:t>edestrian environment</a:t>
            </a:r>
          </a:p>
          <a:p>
            <a:pPr marL="4406900" lvl="1"/>
            <a:r>
              <a:rPr lang="en-US" b="0" dirty="0" smtClean="0"/>
              <a:t>traveler characteristics</a:t>
            </a:r>
          </a:p>
          <a:p>
            <a:pPr marL="4406900" lvl="1"/>
            <a:endParaRPr lang="en-US" b="0" dirty="0" smtClean="0"/>
          </a:p>
          <a:p>
            <a:r>
              <a:rPr lang="en-US" b="0" i="1" dirty="0" smtClean="0"/>
              <a:t>Data</a:t>
            </a:r>
            <a:r>
              <a:rPr lang="en-US" b="0" dirty="0" smtClean="0"/>
              <a:t>: 		</a:t>
            </a:r>
            <a:r>
              <a:rPr lang="en-US" b="0" dirty="0" smtClean="0">
                <a:latin typeface="+mj-lt"/>
              </a:rPr>
              <a:t>2011</a:t>
            </a:r>
            <a:r>
              <a:rPr lang="en-US" b="0" dirty="0" smtClean="0"/>
              <a:t> OHAS (4,000 walk trips)</a:t>
            </a:r>
          </a:p>
          <a:p>
            <a:r>
              <a:rPr lang="en-US" b="0" i="1" dirty="0" smtClean="0"/>
              <a:t>Method</a:t>
            </a:r>
            <a:r>
              <a:rPr lang="en-US" b="0" dirty="0" smtClean="0"/>
              <a:t>: 		multinomial logit </a:t>
            </a:r>
            <a:r>
              <a:rPr lang="en-US" b="0" dirty="0" smtClean="0"/>
              <a:t>model</a:t>
            </a:r>
          </a:p>
          <a:p>
            <a:pPr marL="0" indent="0">
              <a:buNone/>
            </a:pPr>
            <a:r>
              <a:rPr lang="en-US" b="0" dirty="0"/>
              <a:t>	</a:t>
            </a:r>
            <a:r>
              <a:rPr lang="en-US" b="0" dirty="0" smtClean="0"/>
              <a:t>		</a:t>
            </a:r>
            <a:r>
              <a:rPr lang="en-US" b="0" smtClean="0"/>
              <a:t>random sampling</a:t>
            </a:r>
            <a:endParaRPr lang="en-US" b="0" dirty="0" smtClean="0"/>
          </a:p>
          <a:p>
            <a:r>
              <a:rPr lang="en-US" b="0" i="1" dirty="0" smtClean="0"/>
              <a:t>Spatial unit</a:t>
            </a:r>
            <a:r>
              <a:rPr lang="en-US" b="0" dirty="0" smtClean="0"/>
              <a:t>: 	super-pedestrian analysis zone</a:t>
            </a:r>
          </a:p>
          <a:p>
            <a:r>
              <a:rPr lang="en-US" b="0" dirty="0" smtClean="0"/>
              <a:t>Models estimated for 6 trip purposes</a:t>
            </a:r>
          </a:p>
          <a:p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Destination choice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3429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II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57200" y="396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u="sng" dirty="0" smtClean="0"/>
              <a:t>Method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0" idx="2"/>
            <a:endCxn id="19" idx="0"/>
          </p:cNvCxnSpPr>
          <p:nvPr/>
        </p:nvCxnSpPr>
        <p:spPr>
          <a:xfrm>
            <a:off x="2095500" y="2209800"/>
            <a:ext cx="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" y="2590800"/>
            <a:ext cx="2971800" cy="685800"/>
          </a:xfrm>
          <a:prstGeom prst="ellipse">
            <a:avLst/>
          </a:prstGeom>
          <a:solidFill>
            <a:schemeClr val="accent3">
              <a:lumMod val="75000"/>
              <a:alpha val="1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Pedestrian Trips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1524000"/>
            <a:ext cx="2971800" cy="685800"/>
          </a:xfrm>
          <a:prstGeom prst="rect">
            <a:avLst/>
          </a:prstGeom>
          <a:solidFill>
            <a:schemeClr val="accent3">
              <a:lumMod val="75000"/>
              <a:alpha val="1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Destination Choice (PAZ)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Model Specification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u="sng" dirty="0" smtClean="0"/>
              <a:t>Method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235" y="1219200"/>
            <a:ext cx="2514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798" y="1905000"/>
            <a:ext cx="2286000" cy="1295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Impedance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7835" y="1905000"/>
            <a:ext cx="2286000" cy="1295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Attractiveness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798" y="4382607"/>
            <a:ext cx="16764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rbel" panose="020B0503020204020204" pitchFamily="34" charset="0"/>
              </a:rPr>
              <a:t>Ped</a:t>
            </a:r>
            <a:r>
              <a:rPr lang="en-US" sz="2400" dirty="0" smtClean="0">
                <a:latin typeface="Corbel" panose="020B0503020204020204" pitchFamily="34" charset="0"/>
              </a:rPr>
              <a:t> supports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6362" y="4382607"/>
            <a:ext cx="16764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rbel" panose="020B0503020204020204" pitchFamily="34" charset="0"/>
              </a:rPr>
              <a:t>Ped</a:t>
            </a:r>
            <a:r>
              <a:rPr lang="en-US" sz="2400" dirty="0" smtClean="0">
                <a:latin typeface="Corbel" panose="020B0503020204020204" pitchFamily="34" charset="0"/>
              </a:rPr>
              <a:t> barriers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7926" y="4382607"/>
            <a:ext cx="16764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Traveler attributes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7235" y="3700843"/>
            <a:ext cx="2895600" cy="68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Corbel" panose="020B0503020204020204" pitchFamily="34" charset="0"/>
              </a:rPr>
              <a:t>Add’l</a:t>
            </a:r>
            <a:r>
              <a:rPr lang="en-US" b="1" dirty="0">
                <a:latin typeface="Corbel" panose="020B0503020204020204" pitchFamily="34" charset="0"/>
              </a:rPr>
              <a:t> variables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761" y="3200400"/>
            <a:ext cx="367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Network distance btw. zones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798" y="3200400"/>
            <a:ext cx="367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Employment by category (within ln)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5726668"/>
            <a:ext cx="217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PIE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449" y="5726668"/>
            <a:ext cx="217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Slope, x-</a:t>
            </a:r>
            <a:r>
              <a:rPr lang="en-US" dirty="0" err="1" smtClean="0">
                <a:latin typeface="Corbel" panose="020B0503020204020204" pitchFamily="34" charset="0"/>
              </a:rPr>
              <a:t>ings</a:t>
            </a:r>
            <a:r>
              <a:rPr lang="en-US" dirty="0" smtClean="0">
                <a:latin typeface="Corbel" panose="020B0503020204020204" pitchFamily="34" charset="0"/>
              </a:rPr>
              <a:t>, </a:t>
            </a:r>
            <a:r>
              <a:rPr lang="en-US" dirty="0" err="1" smtClean="0">
                <a:latin typeface="Corbel" panose="020B0503020204020204" pitchFamily="34" charset="0"/>
              </a:rPr>
              <a:t>fwy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Destination choice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34432"/>
              </p:ext>
            </p:extLst>
          </p:nvPr>
        </p:nvGraphicFramePr>
        <p:xfrm>
          <a:off x="228602" y="1295400"/>
          <a:ext cx="8686798" cy="173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HB 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HB </a:t>
                      </a:r>
                    </a:p>
                    <a:p>
                      <a:pPr algn="ctr"/>
                      <a:r>
                        <a:rPr lang="en-US" sz="2400" dirty="0" smtClean="0"/>
                        <a:t>Shop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HB </a:t>
                      </a:r>
                    </a:p>
                    <a:p>
                      <a:pPr algn="ctr"/>
                      <a:r>
                        <a:rPr lang="en-US" sz="2400" dirty="0" smtClean="0"/>
                        <a:t>Rec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HB </a:t>
                      </a:r>
                    </a:p>
                    <a:p>
                      <a:pPr algn="ctr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NHB</a:t>
                      </a:r>
                      <a:r>
                        <a:rPr lang="en-US" sz="2400" baseline="0" dirty="0" smtClean="0"/>
                        <a:t> 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NHB NW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Sample</a:t>
                      </a:r>
                      <a:r>
                        <a:rPr lang="en-US" sz="2400" baseline="0" dirty="0" smtClean="0"/>
                        <a:t> size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1,108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705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Pseudo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/>
                        <a:t>R</a:t>
                      </a:r>
                      <a:r>
                        <a:rPr lang="en-US" sz="2400" i="1" baseline="30000" dirty="0" smtClean="0"/>
                        <a:t>2</a:t>
                      </a:r>
                      <a:endParaRPr lang="en-US" sz="2400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0.54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Results : key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99713"/>
              </p:ext>
            </p:extLst>
          </p:nvPr>
        </p:nvGraphicFramePr>
        <p:xfrm>
          <a:off x="228602" y="1295400"/>
          <a:ext cx="8686798" cy="3261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 </a:t>
                      </a:r>
                    </a:p>
                    <a:p>
                      <a:pPr algn="ctr"/>
                      <a:r>
                        <a:rPr lang="en-US" sz="1800" dirty="0" smtClean="0"/>
                        <a:t>Shop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Rec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Other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NHB</a:t>
                      </a:r>
                      <a:r>
                        <a:rPr lang="en-US" sz="1800" baseline="0" dirty="0" smtClean="0"/>
                        <a:t> 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NHB</a:t>
                      </a:r>
                    </a:p>
                    <a:p>
                      <a:pPr algn="ctr"/>
                      <a:r>
                        <a:rPr lang="en-US" sz="1800" dirty="0" smtClean="0"/>
                        <a:t>NW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(mi)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-1.94**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-1.43**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-1.45**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Auto (y)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-1.35**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Auto 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/>
                        <a:t>-0.96**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Child (y)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-2.29**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-1.76**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</a:t>
                      </a:r>
                      <a:r>
                        <a:rPr lang="en-US" sz="1800" baseline="0" dirty="0" smtClean="0"/>
                        <a:t> Child 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-1.54**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-1.52**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 terms (ln)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0.50**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0.88**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0.05*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0.41**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0.36**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0.39**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(‘ = p &lt; 0.10, * = p &lt; 0.05,</a:t>
                      </a:r>
                      <a:r>
                        <a:rPr lang="en-US" sz="1400" baseline="0" dirty="0" smtClean="0"/>
                        <a:t> ** = p &lt; 0.01)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Results </a:t>
            </a:r>
            <a:r>
              <a:rPr lang="en-US" dirty="0"/>
              <a:t>: key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99713"/>
              </p:ext>
            </p:extLst>
          </p:nvPr>
        </p:nvGraphicFramePr>
        <p:xfrm>
          <a:off x="228602" y="1295400"/>
          <a:ext cx="8686798" cy="3261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 </a:t>
                      </a:r>
                    </a:p>
                    <a:p>
                      <a:pPr algn="ctr"/>
                      <a:r>
                        <a:rPr lang="en-US" sz="1800" dirty="0" smtClean="0"/>
                        <a:t>Shop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Rec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Other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NHB</a:t>
                      </a:r>
                      <a:r>
                        <a:rPr lang="en-US" sz="1800" baseline="0" dirty="0" smtClean="0"/>
                        <a:t> 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NHB</a:t>
                      </a:r>
                    </a:p>
                    <a:p>
                      <a:pPr algn="ctr"/>
                      <a:r>
                        <a:rPr lang="en-US" sz="1800" dirty="0" smtClean="0"/>
                        <a:t>NW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(mi)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-1.94**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-1.43**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-1.45**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Auto (y)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-1.35**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Auto 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/>
                        <a:t>-0.96**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Child (y)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-2.29**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-1.76**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</a:t>
                      </a:r>
                      <a:r>
                        <a:rPr lang="en-US" sz="1800" baseline="0" dirty="0" smtClean="0"/>
                        <a:t> Child 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-1.54**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-1.52**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 terms (ln)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0.50**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0.88**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0.05*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0.41**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0.36**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0.39**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(‘ = p &lt; 0.10, * = p &lt; 0.05,</a:t>
                      </a:r>
                      <a:r>
                        <a:rPr lang="en-US" sz="1400" baseline="0" dirty="0" smtClean="0"/>
                        <a:t> ** = p &lt; 0.01)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4876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Distance has the most influence on destination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Auto ownership and children in HH moderate effects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1905000"/>
            <a:ext cx="9144000" cy="19812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Results : key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99713"/>
              </p:ext>
            </p:extLst>
          </p:nvPr>
        </p:nvGraphicFramePr>
        <p:xfrm>
          <a:off x="228602" y="1295400"/>
          <a:ext cx="8686798" cy="3261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 </a:t>
                      </a:r>
                    </a:p>
                    <a:p>
                      <a:pPr algn="ctr"/>
                      <a:r>
                        <a:rPr lang="en-US" sz="1800" dirty="0" smtClean="0"/>
                        <a:t>Shop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Rec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HB</a:t>
                      </a:r>
                    </a:p>
                    <a:p>
                      <a:pPr algn="ctr"/>
                      <a:r>
                        <a:rPr lang="en-US" sz="1800" dirty="0" smtClean="0"/>
                        <a:t>Other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NHB</a:t>
                      </a:r>
                      <a:r>
                        <a:rPr lang="en-US" sz="1800" baseline="0" dirty="0" smtClean="0"/>
                        <a:t> 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NHB</a:t>
                      </a:r>
                    </a:p>
                    <a:p>
                      <a:pPr algn="ctr"/>
                      <a:r>
                        <a:rPr lang="en-US" sz="1800" dirty="0" smtClean="0"/>
                        <a:t>NW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(mi)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-1.94**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-1.43**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-1.45**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Auto (y)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-1.35**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Auto 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/>
                        <a:t>-0.96**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 Child (y)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-2.29**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-1.76**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*</a:t>
                      </a:r>
                      <a:r>
                        <a:rPr lang="en-US" sz="1800" baseline="0" dirty="0" smtClean="0"/>
                        <a:t> Child (n)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-1.54**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-1.52**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 terms (ln)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0.50**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0.88**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0.05*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0.41**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0.36**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0.39**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(‘ = p &lt; 0.10, * = p &lt; 0.05,</a:t>
                      </a:r>
                      <a:r>
                        <a:rPr lang="en-US" sz="1400" baseline="0" dirty="0" smtClean="0"/>
                        <a:t> ** = p &lt; 0.01)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4876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No. of destinations </a:t>
            </a:r>
            <a:r>
              <a:rPr lang="en-US" sz="2800" dirty="0" err="1" smtClean="0"/>
              <a:t>inc.</a:t>
            </a:r>
            <a:r>
              <a:rPr lang="en-US" sz="2800" dirty="0" smtClean="0"/>
              <a:t> odds of choosing particular zone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657600"/>
            <a:ext cx="9144000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36373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# Retail destinations dominates shopping purpose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2400" y="3810000"/>
            <a:ext cx="838200" cy="3810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Results : </a:t>
            </a:r>
            <a:r>
              <a:rPr lang="en-US" dirty="0" err="1" smtClean="0"/>
              <a:t>ped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05927"/>
              </p:ext>
            </p:extLst>
          </p:nvPr>
        </p:nvGraphicFramePr>
        <p:xfrm>
          <a:off x="228602" y="1295400"/>
          <a:ext cx="8686798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Shop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Rec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  <a:r>
                        <a:rPr lang="en-US" sz="1600" baseline="0" dirty="0" smtClean="0"/>
                        <a:t>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</a:p>
                    <a:p>
                      <a:pPr algn="ctr"/>
                      <a:r>
                        <a:rPr lang="en-US" sz="1600" dirty="0" smtClean="0"/>
                        <a:t>NW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PIE (</a:t>
                      </a:r>
                      <a:r>
                        <a:rPr lang="en-US" sz="1600" dirty="0" err="1" smtClean="0"/>
                        <a:t>avg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0.03**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Avg. slope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-0.42**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-0.16**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Major-major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xing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0.60**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0.42’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Freeway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-0.95**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0.27’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Industrial jobs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-1.82**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-0.40’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-1.66**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(‘ = p &lt; 0.10, * = p &lt; 0.05,</a:t>
                      </a:r>
                      <a:r>
                        <a:rPr lang="en-US" sz="1200" baseline="0" dirty="0" smtClean="0"/>
                        <a:t> ** = p &lt; 0.01) </a:t>
                      </a:r>
                      <a:r>
                        <a:rPr lang="en-US" sz="1200" baseline="0" dirty="0" err="1" smtClean="0"/>
                        <a:t>n.s</a:t>
                      </a:r>
                      <a:r>
                        <a:rPr lang="en-US" sz="1200" baseline="0" dirty="0" smtClean="0"/>
                        <a:t>. = not significant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0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Results : </a:t>
            </a:r>
            <a:r>
              <a:rPr lang="en-US" dirty="0" err="1" smtClean="0"/>
              <a:t>ped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05927"/>
              </p:ext>
            </p:extLst>
          </p:nvPr>
        </p:nvGraphicFramePr>
        <p:xfrm>
          <a:off x="228602" y="1295400"/>
          <a:ext cx="8686798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Shop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Rec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  <a:r>
                        <a:rPr lang="en-US" sz="1600" baseline="0" dirty="0" smtClean="0"/>
                        <a:t>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</a:p>
                    <a:p>
                      <a:pPr algn="ctr"/>
                      <a:r>
                        <a:rPr lang="en-US" sz="1600" dirty="0" smtClean="0"/>
                        <a:t>NW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PIE (</a:t>
                      </a:r>
                      <a:r>
                        <a:rPr lang="en-US" sz="1600" dirty="0" err="1" smtClean="0"/>
                        <a:t>avg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0.03**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Avg. slope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-0.42**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-0.16**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Major-major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xing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0.60**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0.42’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Freeway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-0.95**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0.27’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Industrial jobs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-1.82**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-0.40’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-1.66**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(‘ = p &lt; 0.10, * = p &lt; 0.05,</a:t>
                      </a:r>
                      <a:r>
                        <a:rPr lang="en-US" sz="1200" baseline="0" dirty="0" smtClean="0"/>
                        <a:t> ** = p &lt; 0.01) </a:t>
                      </a:r>
                      <a:r>
                        <a:rPr lang="en-US" sz="1200" baseline="0" dirty="0" err="1" smtClean="0"/>
                        <a:t>n.s</a:t>
                      </a:r>
                      <a:r>
                        <a:rPr lang="en-US" sz="1200" baseline="0" dirty="0" smtClean="0"/>
                        <a:t>. = not significant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4775" y="1866900"/>
            <a:ext cx="8934450" cy="40005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Ped</a:t>
            </a:r>
            <a:r>
              <a:rPr lang="en-US" sz="2800" b="1" dirty="0" smtClean="0"/>
              <a:t> supports: </a:t>
            </a:r>
            <a:r>
              <a:rPr lang="en-US" sz="2800" dirty="0" smtClean="0"/>
              <a:t>PIE increases odds of </a:t>
            </a:r>
            <a:r>
              <a:rPr lang="en-US" sz="2800" dirty="0" err="1" smtClean="0"/>
              <a:t>dest</a:t>
            </a:r>
            <a:r>
              <a:rPr lang="en-US" sz="2800" dirty="0" smtClean="0"/>
              <a:t> choice for many trip purposes</a:t>
            </a:r>
          </a:p>
        </p:txBody>
      </p:sp>
    </p:spTree>
    <p:extLst>
      <p:ext uri="{BB962C8B-B14F-4D97-AF65-F5344CB8AC3E}">
        <p14:creationId xmlns:p14="http://schemas.microsoft.com/office/powerpoint/2010/main" val="17310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Results : </a:t>
            </a:r>
            <a:r>
              <a:rPr lang="en-US" dirty="0" err="1" smtClean="0"/>
              <a:t>ped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05927"/>
              </p:ext>
            </p:extLst>
          </p:nvPr>
        </p:nvGraphicFramePr>
        <p:xfrm>
          <a:off x="228602" y="1295400"/>
          <a:ext cx="8686798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Shop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Rec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  <a:r>
                        <a:rPr lang="en-US" sz="1600" baseline="0" dirty="0" smtClean="0"/>
                        <a:t>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</a:p>
                    <a:p>
                      <a:pPr algn="ctr"/>
                      <a:r>
                        <a:rPr lang="en-US" sz="1600" dirty="0" smtClean="0"/>
                        <a:t>NW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PIE (</a:t>
                      </a:r>
                      <a:r>
                        <a:rPr lang="en-US" sz="1600" dirty="0" err="1" smtClean="0"/>
                        <a:t>avg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0.03**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Avg. slope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-0.42**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-0.16**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Major-major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xing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0.60**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0.42’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Freeway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-0.95**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0.27’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Industrial jobs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-1.82**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-0.40’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-1.66**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(‘ = p &lt; 0.10, * = p &lt; 0.05,</a:t>
                      </a:r>
                      <a:r>
                        <a:rPr lang="en-US" sz="1200" baseline="0" dirty="0" smtClean="0"/>
                        <a:t> ** = p &lt; 0.01) </a:t>
                      </a:r>
                      <a:r>
                        <a:rPr lang="en-US" sz="1200" baseline="0" dirty="0" err="1" smtClean="0"/>
                        <a:t>n.s</a:t>
                      </a:r>
                      <a:r>
                        <a:rPr lang="en-US" sz="1200" baseline="0" dirty="0" smtClean="0"/>
                        <a:t>. = not significant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 flipV="1">
            <a:off x="104775" y="2266949"/>
            <a:ext cx="8934450" cy="109537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Ped</a:t>
            </a:r>
            <a:r>
              <a:rPr lang="en-US" sz="2800" b="1" dirty="0" smtClean="0"/>
              <a:t> barriers: </a:t>
            </a:r>
          </a:p>
          <a:p>
            <a:r>
              <a:rPr lang="en-US" sz="2800" dirty="0" smtClean="0"/>
              <a:t>Slope, major crossings, and presence of freeways have mixed impacts</a:t>
            </a:r>
          </a:p>
        </p:txBody>
      </p:sp>
    </p:spTree>
    <p:extLst>
      <p:ext uri="{BB962C8B-B14F-4D97-AF65-F5344CB8AC3E}">
        <p14:creationId xmlns:p14="http://schemas.microsoft.com/office/powerpoint/2010/main" val="6883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Why model pedestrian travel?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28601" y="5052472"/>
            <a:ext cx="1310112" cy="662528"/>
            <a:chOff x="407193" y="2885282"/>
            <a:chExt cx="664224" cy="335900"/>
          </a:xfrm>
        </p:grpSpPr>
        <p:sp>
          <p:nvSpPr>
            <p:cNvPr id="10" name="Oval 9"/>
            <p:cNvSpPr/>
            <p:nvPr/>
          </p:nvSpPr>
          <p:spPr>
            <a:xfrm>
              <a:off x="508000" y="2992582"/>
              <a:ext cx="143164" cy="1431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4898" y="3014663"/>
              <a:ext cx="206519" cy="2065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3888" y="2885282"/>
              <a:ext cx="323489" cy="3234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7193" y="3064164"/>
              <a:ext cx="157018" cy="1570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5702" y="3117922"/>
              <a:ext cx="482455" cy="1032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4" y="2099180"/>
            <a:ext cx="662528" cy="1189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88628"/>
            <a:ext cx="883371" cy="883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02" y="5060228"/>
            <a:ext cx="679331" cy="8833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5" y="3688628"/>
            <a:ext cx="1056032" cy="8833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43600" y="3660648"/>
            <a:ext cx="3124200" cy="914400"/>
          </a:xfrm>
          <a:prstGeom prst="rect">
            <a:avLst/>
          </a:prstGeom>
          <a:noFill/>
        </p:spPr>
        <p:txBody>
          <a:bodyPr wrap="square" lIns="182880" rtlCol="0" anchor="ctr" anchorCtr="0">
            <a:noAutofit/>
          </a:bodyPr>
          <a:lstStyle/>
          <a:p>
            <a:r>
              <a:rPr lang="en-US" sz="3400" dirty="0">
                <a:latin typeface="Corbel" panose="020B0503020204020204" pitchFamily="34" charset="0"/>
              </a:rPr>
              <a:t>h</a:t>
            </a:r>
            <a:r>
              <a:rPr lang="en-US" sz="3400" dirty="0" smtClean="0">
                <a:latin typeface="Corbel" panose="020B0503020204020204" pitchFamily="34" charset="0"/>
              </a:rPr>
              <a:t>ealth &amp; safety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5032248"/>
            <a:ext cx="2743200" cy="914400"/>
          </a:xfrm>
          <a:prstGeom prst="rect">
            <a:avLst/>
          </a:prstGeom>
          <a:noFill/>
        </p:spPr>
        <p:txBody>
          <a:bodyPr wrap="square" lIns="182880" rtlCol="0" anchor="ctr" anchorCtr="0">
            <a:noAutofit/>
          </a:bodyPr>
          <a:lstStyle/>
          <a:p>
            <a:r>
              <a:rPr lang="en-US" sz="3400" dirty="0">
                <a:latin typeface="Corbel" panose="020B0503020204020204" pitchFamily="34" charset="0"/>
              </a:rPr>
              <a:t>n</a:t>
            </a:r>
            <a:r>
              <a:rPr lang="en-US" sz="3400" dirty="0" smtClean="0">
                <a:latin typeface="Corbel" panose="020B0503020204020204" pitchFamily="34" charset="0"/>
              </a:rPr>
              <a:t>ew data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400" y="3660648"/>
            <a:ext cx="2743200" cy="914400"/>
          </a:xfrm>
          <a:prstGeom prst="rect">
            <a:avLst/>
          </a:prstGeom>
          <a:noFill/>
        </p:spPr>
        <p:txBody>
          <a:bodyPr wrap="square" lIns="182880" rtlCol="0" anchor="ctr" anchorCtr="0">
            <a:noAutofit/>
          </a:bodyPr>
          <a:lstStyle/>
          <a:p>
            <a:r>
              <a:rPr lang="en-US" sz="3400" dirty="0" smtClean="0">
                <a:latin typeface="Corbel" panose="020B0503020204020204" pitchFamily="34" charset="0"/>
              </a:rPr>
              <a:t>mode shifts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4849368"/>
            <a:ext cx="2971800" cy="1097280"/>
          </a:xfrm>
          <a:prstGeom prst="rect">
            <a:avLst/>
          </a:prstGeom>
          <a:noFill/>
        </p:spPr>
        <p:txBody>
          <a:bodyPr wrap="square" lIns="182880" rtlCol="0" anchor="ctr" anchorCtr="0">
            <a:noAutofit/>
          </a:bodyPr>
          <a:lstStyle/>
          <a:p>
            <a:r>
              <a:rPr lang="en-US" sz="3400" dirty="0" smtClean="0">
                <a:latin typeface="Corbel" panose="020B0503020204020204" pitchFamily="34" charset="0"/>
              </a:rPr>
              <a:t>greenhouse </a:t>
            </a:r>
            <a:br>
              <a:rPr lang="en-US" sz="3400" dirty="0" smtClean="0">
                <a:latin typeface="Corbel" panose="020B0503020204020204" pitchFamily="34" charset="0"/>
              </a:rPr>
            </a:br>
            <a:r>
              <a:rPr lang="en-US" sz="3400" dirty="0" smtClean="0">
                <a:latin typeface="Corbel" panose="020B0503020204020204" pitchFamily="34" charset="0"/>
              </a:rPr>
              <a:t>gas emissions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6400" y="2057400"/>
            <a:ext cx="6553200" cy="1234440"/>
          </a:xfrm>
          <a:prstGeom prst="rect">
            <a:avLst/>
          </a:prstGeom>
          <a:noFill/>
        </p:spPr>
        <p:txBody>
          <a:bodyPr wrap="square" lIns="182880" rtlCol="0" anchor="ctr" anchorCtr="0">
            <a:noAutofit/>
          </a:bodyPr>
          <a:lstStyle/>
          <a:p>
            <a:r>
              <a:rPr lang="en-US" sz="3400" dirty="0">
                <a:latin typeface="Corbel" panose="020B0503020204020204" pitchFamily="34" charset="0"/>
              </a:rPr>
              <a:t>p</a:t>
            </a:r>
            <a:r>
              <a:rPr lang="en-US" sz="3400" dirty="0" smtClean="0">
                <a:latin typeface="Corbel" panose="020B0503020204020204" pitchFamily="34" charset="0"/>
              </a:rPr>
              <a:t>lan for pedestrian investments</a:t>
            </a:r>
          </a:p>
          <a:p>
            <a:r>
              <a:rPr lang="en-US" sz="3400" dirty="0" smtClean="0">
                <a:latin typeface="Corbel" panose="020B0503020204020204" pitchFamily="34" charset="0"/>
              </a:rPr>
              <a:t>&amp; non-motorized facilities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Results : </a:t>
            </a:r>
            <a:r>
              <a:rPr lang="en-US" dirty="0" err="1" smtClean="0"/>
              <a:t>ped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705927"/>
              </p:ext>
            </p:extLst>
          </p:nvPr>
        </p:nvGraphicFramePr>
        <p:xfrm>
          <a:off x="228602" y="1295400"/>
          <a:ext cx="8686798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Shop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Rec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HB</a:t>
                      </a:r>
                    </a:p>
                    <a:p>
                      <a:pPr algn="ctr"/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  <a:r>
                        <a:rPr lang="en-US" sz="1600" baseline="0" dirty="0" smtClean="0"/>
                        <a:t> 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NHB</a:t>
                      </a:r>
                    </a:p>
                    <a:p>
                      <a:pPr algn="ctr"/>
                      <a:r>
                        <a:rPr lang="en-US" sz="1600" dirty="0" smtClean="0"/>
                        <a:t>NW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PIE (</a:t>
                      </a:r>
                      <a:r>
                        <a:rPr lang="en-US" sz="1600" dirty="0" err="1" smtClean="0"/>
                        <a:t>avg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0.03**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0.02**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Avg. slope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-0.42**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-0.16**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Major-major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xing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0.60**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0.42’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Freeway</a:t>
                      </a:r>
                      <a:r>
                        <a:rPr lang="en-US" sz="1600" baseline="0" dirty="0" smtClean="0"/>
                        <a:t> (y)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-0.95**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0.27’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Industrial jobs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-1.82**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-0.40’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-1.66**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</a:t>
                      </a:r>
                      <a:r>
                        <a:rPr lang="en-US" sz="16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6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(‘ = p &lt; 0.10, * = p &lt; 0.05,</a:t>
                      </a:r>
                      <a:r>
                        <a:rPr lang="en-US" sz="1200" baseline="0" dirty="0" smtClean="0"/>
                        <a:t> ** = p &lt; 0.01) </a:t>
                      </a:r>
                      <a:r>
                        <a:rPr lang="en-US" sz="1200" baseline="0" dirty="0" err="1" smtClean="0"/>
                        <a:t>n.s</a:t>
                      </a:r>
                      <a:r>
                        <a:rPr lang="en-US" sz="1200" baseline="0" dirty="0" smtClean="0"/>
                        <a:t>. = not significant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 flipV="1">
            <a:off x="104775" y="3352799"/>
            <a:ext cx="8934450" cy="390524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Ped</a:t>
            </a:r>
            <a:r>
              <a:rPr lang="en-US" sz="2800" b="1" dirty="0" smtClean="0"/>
              <a:t> barriers: </a:t>
            </a:r>
            <a:endParaRPr lang="en-US" sz="2800" dirty="0"/>
          </a:p>
          <a:p>
            <a:r>
              <a:rPr lang="en-US" sz="2800" dirty="0" smtClean="0"/>
              <a:t>Ratio of industrial jobs to total jobs suggests industrial uses deter </a:t>
            </a:r>
            <a:r>
              <a:rPr lang="en-US" sz="2800" dirty="0" err="1" smtClean="0"/>
              <a:t>ped</a:t>
            </a:r>
            <a:r>
              <a:rPr lang="en-US" sz="2800" dirty="0" smtClean="0"/>
              <a:t> destination choices</a:t>
            </a:r>
          </a:p>
        </p:txBody>
      </p:sp>
    </p:spTree>
    <p:extLst>
      <p:ext uri="{BB962C8B-B14F-4D97-AF65-F5344CB8AC3E}">
        <p14:creationId xmlns:p14="http://schemas.microsoft.com/office/powerpoint/2010/main" val="7747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9152792" cy="55977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Some Interpretation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6568816"/>
            <a:ext cx="140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miles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90" y="3177916"/>
            <a:ext cx="5604819" cy="3451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5242" r="4505" b="5561"/>
          <a:stretch/>
        </p:blipFill>
        <p:spPr>
          <a:xfrm>
            <a:off x="-1" y="559776"/>
            <a:ext cx="4419600" cy="2651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5401" r="4682" b="5401"/>
          <a:stretch/>
        </p:blipFill>
        <p:spPr>
          <a:xfrm>
            <a:off x="4724402" y="559776"/>
            <a:ext cx="441959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9152792" cy="62718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Some Interpretation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6"/>
          <a:stretch/>
        </p:blipFill>
        <p:spPr>
          <a:xfrm>
            <a:off x="-1" y="627185"/>
            <a:ext cx="4329717" cy="249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 b="19527"/>
          <a:stretch/>
        </p:blipFill>
        <p:spPr>
          <a:xfrm>
            <a:off x="4693141" y="630114"/>
            <a:ext cx="4450859" cy="2494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2816" y="719504"/>
            <a:ext cx="1052146" cy="366346"/>
          </a:xfrm>
          <a:prstGeom prst="rect">
            <a:avLst/>
          </a:prstGeom>
          <a:solidFill>
            <a:srgbClr val="4F6228">
              <a:alpha val="8509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PIE = 75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89287" y="719504"/>
            <a:ext cx="1052146" cy="366346"/>
          </a:xfrm>
          <a:prstGeom prst="rect">
            <a:avLst/>
          </a:prstGeom>
          <a:solidFill>
            <a:srgbClr val="4F6228">
              <a:alpha val="8509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PIE = 85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837" y="3177916"/>
            <a:ext cx="5574325" cy="34514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4800" y="6515100"/>
            <a:ext cx="140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35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One of the first studies to examine destination choice of pedestrian trips</a:t>
            </a:r>
          </a:p>
          <a:p>
            <a:endParaRPr lang="en-US" b="0" dirty="0" smtClean="0"/>
          </a:p>
          <a:p>
            <a:r>
              <a:rPr lang="en-US" b="0" dirty="0" smtClean="0"/>
              <a:t>Pedestrian scale analysis w/ pedestrian-relevant variables</a:t>
            </a:r>
          </a:p>
          <a:p>
            <a:endParaRPr lang="en-US" b="0" dirty="0" smtClean="0"/>
          </a:p>
          <a:p>
            <a:r>
              <a:rPr lang="en-US" b="0" dirty="0" smtClean="0"/>
              <a:t>Distance and size have the most influence on </a:t>
            </a:r>
            <a:r>
              <a:rPr lang="en-US" b="0" dirty="0" err="1" smtClean="0"/>
              <a:t>ped</a:t>
            </a:r>
            <a:r>
              <a:rPr lang="en-US" b="0" dirty="0" smtClean="0"/>
              <a:t>. </a:t>
            </a:r>
            <a:r>
              <a:rPr lang="en-US" b="0" dirty="0" err="1" smtClean="0"/>
              <a:t>dest</a:t>
            </a:r>
            <a:r>
              <a:rPr lang="en-US" b="0" dirty="0" smtClean="0"/>
              <a:t>. choice</a:t>
            </a:r>
          </a:p>
          <a:p>
            <a:endParaRPr lang="en-US" b="0" dirty="0" smtClean="0"/>
          </a:p>
          <a:p>
            <a:r>
              <a:rPr lang="en-US" b="0" dirty="0" smtClean="0"/>
              <a:t>Supports and barriers to walking also influence choice </a:t>
            </a:r>
          </a:p>
          <a:p>
            <a:endParaRPr lang="en-US" b="0" dirty="0" smtClean="0"/>
          </a:p>
          <a:p>
            <a:r>
              <a:rPr lang="en-US" b="0" dirty="0" smtClean="0"/>
              <a:t>Traveler characteristics moderate distance effect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907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Model improvements</a:t>
            </a:r>
          </a:p>
          <a:p>
            <a:pPr lvl="1"/>
            <a:r>
              <a:rPr lang="en-US" b="0" dirty="0" smtClean="0"/>
              <a:t>Choice set generation method &amp; sample sizes</a:t>
            </a:r>
          </a:p>
          <a:p>
            <a:pPr lvl="1"/>
            <a:r>
              <a:rPr lang="en-US" b="0" dirty="0" smtClean="0"/>
              <a:t>Explore non-linear effects &amp; other interactions</a:t>
            </a:r>
          </a:p>
          <a:p>
            <a:r>
              <a:rPr lang="en-US" b="0" dirty="0" smtClean="0"/>
              <a:t>Model validation &amp; application</a:t>
            </a:r>
          </a:p>
          <a:p>
            <a:r>
              <a:rPr lang="en-US" b="0" dirty="0" smtClean="0"/>
              <a:t>Predict potential pedestrian paths</a:t>
            </a:r>
          </a:p>
          <a:p>
            <a:r>
              <a:rPr lang="en-US" b="0" dirty="0" smtClean="0"/>
              <a:t>Test method in other region(s)</a:t>
            </a:r>
          </a:p>
          <a:p>
            <a:r>
              <a:rPr lang="en-US" b="0" dirty="0" smtClean="0"/>
              <a:t>Incorporation into Metro trip-based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u="sng" dirty="0" smtClean="0"/>
              <a:t>Future Work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624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0" dirty="0" smtClean="0"/>
              <a:t>Project report/info:</a:t>
            </a:r>
            <a:br>
              <a:rPr lang="en-US" b="0" dirty="0" smtClean="0"/>
            </a:br>
            <a:r>
              <a:rPr lang="en-US" b="0" dirty="0" smtClean="0">
                <a:hlinkClick r:id="rId3"/>
              </a:rPr>
              <a:t>http</a:t>
            </a:r>
            <a:r>
              <a:rPr lang="en-US" b="0" dirty="0">
                <a:hlinkClick r:id="rId3"/>
              </a:rPr>
              <a:t>://</a:t>
            </a:r>
            <a:r>
              <a:rPr lang="en-US" b="0" dirty="0" smtClean="0">
                <a:hlinkClick r:id="rId3"/>
              </a:rPr>
              <a:t>otrec.us/project/</a:t>
            </a:r>
            <a:r>
              <a:rPr lang="en-US" b="0" dirty="0" smtClean="0">
                <a:latin typeface="+mj-lt"/>
                <a:hlinkClick r:id="rId3"/>
              </a:rPr>
              <a:t>510</a:t>
            </a:r>
            <a:endParaRPr lang="en-US" b="0" dirty="0" smtClean="0">
              <a:latin typeface="+mj-lt"/>
            </a:endParaRPr>
          </a:p>
          <a:p>
            <a:pPr>
              <a:buNone/>
            </a:pPr>
            <a:r>
              <a:rPr lang="en-US" b="0" dirty="0">
                <a:latin typeface="+mj-lt"/>
              </a:rPr>
              <a:t>	</a:t>
            </a:r>
            <a:r>
              <a:rPr lang="en-US" b="0" dirty="0" smtClean="0">
                <a:hlinkClick r:id="rId4"/>
              </a:rPr>
              <a:t>http</a:t>
            </a:r>
            <a:r>
              <a:rPr lang="en-US" b="0" dirty="0">
                <a:hlinkClick r:id="rId4"/>
              </a:rPr>
              <a:t>://</a:t>
            </a:r>
            <a:r>
              <a:rPr lang="en-US" b="0" dirty="0" smtClean="0">
                <a:hlinkClick r:id="rId4"/>
              </a:rPr>
              <a:t>otrec.us/project/</a:t>
            </a:r>
            <a:r>
              <a:rPr lang="en-US" b="0" dirty="0" smtClean="0">
                <a:latin typeface="+mj-lt"/>
                <a:hlinkClick r:id="rId4"/>
              </a:rPr>
              <a:t>677</a:t>
            </a:r>
            <a:r>
              <a:rPr lang="en-US" b="0" dirty="0" smtClean="0"/>
              <a:t> </a:t>
            </a:r>
            <a:endParaRPr lang="en-US" b="0" dirty="0"/>
          </a:p>
          <a:p>
            <a:pPr>
              <a:buNone/>
            </a:pPr>
            <a:endParaRPr lang="en-US" b="0" dirty="0" smtClean="0"/>
          </a:p>
          <a:p>
            <a:pPr>
              <a:buNone/>
              <a:tabLst>
                <a:tab pos="8001000" algn="r"/>
              </a:tabLst>
            </a:pPr>
            <a:r>
              <a:rPr lang="en-US" sz="2400" b="0" dirty="0" smtClean="0"/>
              <a:t>Kelly J. Clifton, PhD	</a:t>
            </a:r>
            <a:r>
              <a:rPr lang="en-US" sz="2400" b="0" dirty="0" smtClean="0">
                <a:hlinkClick r:id="rId5"/>
              </a:rPr>
              <a:t>kclifton@pdx.edu</a:t>
            </a:r>
            <a:endParaRPr lang="en-US" sz="2400" b="0" dirty="0" smtClean="0"/>
          </a:p>
          <a:p>
            <a:pPr>
              <a:buNone/>
              <a:tabLst>
                <a:tab pos="8001000" algn="r"/>
              </a:tabLst>
            </a:pPr>
            <a:r>
              <a:rPr lang="en-US" sz="2400" b="0" dirty="0"/>
              <a:t>Christopher D. Muhs	muhs@pdx.edu</a:t>
            </a:r>
          </a:p>
          <a:p>
            <a:pPr>
              <a:buNone/>
              <a:tabLst>
                <a:tab pos="8001000" algn="r"/>
              </a:tabLst>
            </a:pPr>
            <a:r>
              <a:rPr lang="en-US" sz="2400" b="0" dirty="0" smtClean="0"/>
              <a:t>Patrick </a:t>
            </a:r>
            <a:r>
              <a:rPr lang="en-US" sz="2400" b="0" dirty="0"/>
              <a:t>A. Singleton	patrick.singleton@pdx.edu</a:t>
            </a:r>
          </a:p>
          <a:p>
            <a:pPr>
              <a:buNone/>
              <a:tabLst>
                <a:tab pos="8001000" algn="r"/>
              </a:tabLst>
            </a:pPr>
            <a:r>
              <a:rPr lang="en-US" sz="2400" b="0" dirty="0" smtClean="0"/>
              <a:t>Robert J. Schneider, PhD	rjschnei@uwm.edu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TREC_horiz_forWeb_ta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447800"/>
            <a:ext cx="2505461" cy="1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" y="0"/>
            <a:ext cx="64857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Destination choice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</a:t>
            </a:r>
            <a:r>
              <a:rPr lang="en-US" u="sng" dirty="0" smtClean="0"/>
              <a:t>Results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80825"/>
              </p:ext>
            </p:extLst>
          </p:nvPr>
        </p:nvGraphicFramePr>
        <p:xfrm>
          <a:off x="228600" y="37737"/>
          <a:ext cx="8686798" cy="682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798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HB 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HB Shop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HB Rec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HB </a:t>
                      </a:r>
                      <a:r>
                        <a:rPr lang="en-US" sz="1400" dirty="0" err="1" smtClean="0"/>
                        <a:t>Oth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NHB</a:t>
                      </a:r>
                      <a:r>
                        <a:rPr lang="en-US" sz="1400" baseline="0" dirty="0" smtClean="0"/>
                        <a:t> 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NHB NW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Distance (mi)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-1.94**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-1.43**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-1.45**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Distance * Auto (y)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-1.35**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Distance * Auto (n)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-0.96**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Distance * Child (y)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-2.29**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-1.76**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Distance *</a:t>
                      </a:r>
                      <a:r>
                        <a:rPr lang="en-US" sz="1400" baseline="0" dirty="0" smtClean="0"/>
                        <a:t> Child (n)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-1.54**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-1.52**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 terms (ln)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0.50**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0.88**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0.05*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0.41**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0.36**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0.39**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Retail Jobs (#)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Finance Jobs (#)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Gov’t jobs</a:t>
                      </a:r>
                      <a:r>
                        <a:rPr lang="en-US" sz="1200" baseline="0" dirty="0" smtClean="0"/>
                        <a:t> (#)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Retail +</a:t>
                      </a:r>
                      <a:r>
                        <a:rPr lang="en-US" sz="1200" baseline="0" dirty="0" smtClean="0"/>
                        <a:t> gov’t jobs (#)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Ret +</a:t>
                      </a:r>
                      <a:r>
                        <a:rPr lang="en-US" sz="1200" baseline="0" dirty="0" smtClean="0"/>
                        <a:t> fin + gov’t jobs (#)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Other jobs (#)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Households</a:t>
                      </a:r>
                      <a:r>
                        <a:rPr lang="en-US" sz="1200" baseline="0" dirty="0" smtClean="0"/>
                        <a:t> (#)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—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+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Park in zone (y)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0.48**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PIE (</a:t>
                      </a:r>
                      <a:r>
                        <a:rPr lang="en-US" sz="1400" dirty="0" err="1" smtClean="0"/>
                        <a:t>avg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0.03**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0.03**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0.02*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0.02**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Avg. slope 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-0.20*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-0.42**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-0.16**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Major-major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xing</a:t>
                      </a:r>
                      <a:r>
                        <a:rPr lang="en-US" sz="1400" baseline="0" dirty="0" smtClean="0"/>
                        <a:t> (y)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0.60**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0.42’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Freeway</a:t>
                      </a:r>
                      <a:r>
                        <a:rPr lang="en-US" sz="1400" baseline="0" dirty="0" smtClean="0"/>
                        <a:t> (y)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-0.95**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0.27’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 Industrial jobs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-1.00*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-1.82**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-0.40’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-1.66**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n.s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Sample</a:t>
                      </a:r>
                      <a:r>
                        <a:rPr lang="en-US" sz="1400" baseline="0" dirty="0" smtClean="0"/>
                        <a:t> size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1,108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705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Pseudo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i="1" baseline="0" dirty="0" smtClean="0"/>
                        <a:t>R</a:t>
                      </a:r>
                      <a:r>
                        <a:rPr lang="en-US" sz="1400" i="1" baseline="30000" dirty="0" smtClean="0"/>
                        <a:t>2</a:t>
                      </a:r>
                      <a:endParaRPr lang="en-US" sz="1400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0.54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r>
                        <a:rPr lang="en-US" sz="1200" dirty="0" smtClean="0"/>
                        <a:t>Coefficients with #s are significant (‘ = p &lt; 0.10, * = p &lt; 0.05,</a:t>
                      </a:r>
                      <a:r>
                        <a:rPr lang="en-US" sz="1200" baseline="0" dirty="0" smtClean="0"/>
                        <a:t> ** = p &lt; 0.01), others are not significant (p &gt; 0.10). 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Metro: metropolitan planning </a:t>
            </a:r>
            <a:br>
              <a:rPr lang="en-US" b="0" dirty="0" smtClean="0"/>
            </a:br>
            <a:r>
              <a:rPr lang="en-US" b="0" dirty="0" smtClean="0"/>
              <a:t>organization for Portland, OR</a:t>
            </a:r>
          </a:p>
          <a:p>
            <a:r>
              <a:rPr lang="en-US" b="0" dirty="0"/>
              <a:t>Two research projects</a:t>
            </a:r>
          </a:p>
          <a:p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29" y="1600200"/>
            <a:ext cx="1452942" cy="457200"/>
          </a:xfrm>
          <a:prstGeom prst="rect">
            <a:avLst/>
          </a:prstGeom>
        </p:spPr>
      </p:pic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14" name="Picture 13" descr="TREC_horiz_forWeb_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514600"/>
            <a:ext cx="2505461" cy="1024130"/>
          </a:xfrm>
          <a:prstGeom prst="rect">
            <a:avLst/>
          </a:prstGeom>
        </p:spPr>
      </p:pic>
      <p:sp>
        <p:nvSpPr>
          <p:cNvPr id="18" name="Cube 17"/>
          <p:cNvSpPr/>
          <p:nvPr/>
        </p:nvSpPr>
        <p:spPr>
          <a:xfrm>
            <a:off x="2971800" y="4572000"/>
            <a:ext cx="3200400" cy="1371600"/>
          </a:xfrm>
          <a:prstGeom prst="cube">
            <a:avLst>
              <a:gd name="adj" fmla="val 1468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t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ravel demand 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estimation 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model</a:t>
            </a:r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2971800" y="4572000"/>
            <a:ext cx="3200400" cy="1371600"/>
          </a:xfrm>
          <a:prstGeom prst="cube">
            <a:avLst>
              <a:gd name="adj" fmla="val 1468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pedestrian demand estimation 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model</a:t>
            </a:r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20" name="Straight Arrow Connector 19"/>
          <p:cNvCxnSpPr>
            <a:stCxn id="23" idx="5"/>
          </p:cNvCxnSpPr>
          <p:nvPr/>
        </p:nvCxnSpPr>
        <p:spPr>
          <a:xfrm>
            <a:off x="2798668" y="4176012"/>
            <a:ext cx="401732" cy="39598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4114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50771" y="3200400"/>
            <a:ext cx="22860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pedestrian scale</a:t>
            </a:r>
            <a:endParaRPr lang="en-US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200" y="3200400"/>
            <a:ext cx="2743200" cy="1143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pedestrian environment</a:t>
            </a:r>
            <a:endParaRPr lang="en-US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0" y="4876800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estination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choice</a:t>
            </a:r>
            <a:endParaRPr lang="en-US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4876800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mode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choice</a:t>
            </a:r>
            <a:endParaRPr lang="en-US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172200" y="5334000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86000" y="5334000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m</a:t>
            </a:r>
            <a:r>
              <a:rPr lang="en-US" dirty="0" smtClean="0"/>
              <a:t>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1599" y="2438400"/>
            <a:ext cx="2942877" cy="685800"/>
          </a:xfrm>
          <a:prstGeom prst="rect">
            <a:avLst/>
          </a:prstGeom>
          <a:solidFill>
            <a:schemeClr val="tx2">
              <a:alpha val="1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Trip Distribution or Destination Choice (TAZ)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3505200"/>
            <a:ext cx="2942876" cy="685800"/>
          </a:xfrm>
          <a:prstGeom prst="rect">
            <a:avLst/>
          </a:prstGeom>
          <a:solidFill>
            <a:schemeClr val="tx2">
              <a:alpha val="1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Mode Choice (TAZ)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4572000"/>
            <a:ext cx="2942876" cy="685800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Trip Assignment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6653038" y="3124200"/>
            <a:ext cx="0" cy="381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>
            <a:off x="6653038" y="4191000"/>
            <a:ext cx="0" cy="3810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90600" y="3505200"/>
            <a:ext cx="2971800" cy="685800"/>
          </a:xfrm>
          <a:prstGeom prst="ellipse">
            <a:avLst/>
          </a:prstGeom>
          <a:solidFill>
            <a:schemeClr val="accent3">
              <a:lumMod val="75000"/>
              <a:alpha val="1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Pedestrian Trips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stCxn id="8" idx="1"/>
            <a:endCxn id="13" idx="6"/>
          </p:cNvCxnSpPr>
          <p:nvPr/>
        </p:nvCxnSpPr>
        <p:spPr>
          <a:xfrm flipH="1">
            <a:off x="3962400" y="3848100"/>
            <a:ext cx="121920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5621624"/>
            <a:ext cx="105015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All Trips</a:t>
            </a:r>
            <a:endParaRPr lang="en-US" sz="2000" b="1" dirty="0"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5621624"/>
            <a:ext cx="193655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Pedestrian Trips</a:t>
            </a:r>
            <a:endParaRPr lang="en-US" sz="2000" b="1" dirty="0"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5621624"/>
            <a:ext cx="178055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Vehicular Trips</a:t>
            </a:r>
            <a:endParaRPr lang="en-US" sz="2000" b="1" dirty="0"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5638800"/>
            <a:ext cx="365760" cy="365760"/>
          </a:xfrm>
          <a:prstGeom prst="rect">
            <a:avLst/>
          </a:prstGeom>
          <a:solidFill>
            <a:schemeClr val="tx2">
              <a:alpha val="1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5638800"/>
            <a:ext cx="365760" cy="365760"/>
          </a:xfrm>
          <a:prstGeom prst="rect">
            <a:avLst/>
          </a:prstGeom>
          <a:solidFill>
            <a:schemeClr val="accent3">
              <a:lumMod val="75000"/>
              <a:alpha val="1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3600" y="5642372"/>
            <a:ext cx="365760" cy="365760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1371600"/>
            <a:ext cx="402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TAZ = transportation analysis zone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1600" y="1371600"/>
            <a:ext cx="2971800" cy="685800"/>
          </a:xfrm>
          <a:prstGeom prst="rect">
            <a:avLst/>
          </a:prstGeom>
          <a:solidFill>
            <a:schemeClr val="tx2">
              <a:alpha val="1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Trip Generation (TAZ)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>
            <a:off x="6667500" y="2057400"/>
            <a:ext cx="0" cy="381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1371600"/>
            <a:ext cx="4026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TAZ = transportation analysis zone</a:t>
            </a:r>
          </a:p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PAZ = pedestrian analysis zone</a:t>
            </a:r>
            <a:endParaRPr lang="en-US" sz="2000" b="1" dirty="0"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371600"/>
            <a:ext cx="7819676" cy="3886200"/>
            <a:chOff x="304800" y="1371600"/>
            <a:chExt cx="7819676" cy="3886200"/>
          </a:xfrm>
        </p:grpSpPr>
        <p:cxnSp>
          <p:nvCxnSpPr>
            <p:cNvPr id="14" name="Straight Arrow Connector 13"/>
            <p:cNvCxnSpPr>
              <a:stCxn id="17" idx="2"/>
              <a:endCxn id="13" idx="0"/>
            </p:cNvCxnSpPr>
            <p:nvPr/>
          </p:nvCxnSpPr>
          <p:spPr>
            <a:xfrm>
              <a:off x="2476500" y="4191000"/>
              <a:ext cx="0" cy="3810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304800" y="1371600"/>
              <a:ext cx="7819676" cy="3886200"/>
              <a:chOff x="304800" y="1371600"/>
              <a:chExt cx="7819676" cy="3886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90600" y="1371600"/>
                <a:ext cx="2971800" cy="685800"/>
              </a:xfrm>
              <a:prstGeom prst="rect">
                <a:avLst/>
              </a:prstGeom>
              <a:solidFill>
                <a:schemeClr val="tx2">
                  <a:alpha val="1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Verdana" pitchFamily="34" charset="0"/>
                    <a:cs typeface="Verdana" pitchFamily="34" charset="0"/>
                  </a:rPr>
                  <a:t>Trip Generation (PAZ)</a:t>
                </a:r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81599" y="2438400"/>
                <a:ext cx="2942877" cy="685800"/>
              </a:xfrm>
              <a:prstGeom prst="rect">
                <a:avLst/>
              </a:prstGeom>
              <a:solidFill>
                <a:schemeClr val="accent2">
                  <a:alpha val="15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Verdana" pitchFamily="34" charset="0"/>
                    <a:cs typeface="Verdana" pitchFamily="34" charset="0"/>
                  </a:rPr>
                  <a:t>Trip Distribution or Destination Choice (TAZ)</a:t>
                </a:r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181600" y="3505200"/>
                <a:ext cx="2942876" cy="685800"/>
              </a:xfrm>
              <a:prstGeom prst="rect">
                <a:avLst/>
              </a:prstGeom>
              <a:solidFill>
                <a:schemeClr val="accent2">
                  <a:alpha val="15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Verdana" pitchFamily="34" charset="0"/>
                    <a:cs typeface="Verdana" pitchFamily="34" charset="0"/>
                  </a:rPr>
                  <a:t>Mode Choice (TAZ)</a:t>
                </a:r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81600" y="4572000"/>
                <a:ext cx="2942876" cy="685800"/>
              </a:xfrm>
              <a:prstGeom prst="rect">
                <a:avLst/>
              </a:prstGeom>
              <a:solidFill>
                <a:schemeClr val="accent2">
                  <a:alpha val="15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Verdana" pitchFamily="34" charset="0"/>
                    <a:cs typeface="Verdana" pitchFamily="34" charset="0"/>
                  </a:rPr>
                  <a:t>Trip Assignment</a:t>
                </a:r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0" name="Straight Arrow Connector 9"/>
              <p:cNvCxnSpPr>
                <a:stCxn id="6" idx="2"/>
                <a:endCxn id="15" idx="0"/>
              </p:cNvCxnSpPr>
              <p:nvPr/>
            </p:nvCxnSpPr>
            <p:spPr>
              <a:xfrm>
                <a:off x="2476500" y="2057400"/>
                <a:ext cx="0" cy="38100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7" idx="2"/>
                <a:endCxn id="8" idx="0"/>
              </p:cNvCxnSpPr>
              <p:nvPr/>
            </p:nvCxnSpPr>
            <p:spPr>
              <a:xfrm>
                <a:off x="6653038" y="3124200"/>
                <a:ext cx="0" cy="3810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2"/>
                <a:endCxn id="9" idx="0"/>
              </p:cNvCxnSpPr>
              <p:nvPr/>
            </p:nvCxnSpPr>
            <p:spPr>
              <a:xfrm>
                <a:off x="6653038" y="4191000"/>
                <a:ext cx="0" cy="3810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990600" y="4572000"/>
                <a:ext cx="2971800" cy="685800"/>
              </a:xfrm>
              <a:prstGeom prst="ellipse">
                <a:avLst/>
              </a:prstGeom>
              <a:solidFill>
                <a:schemeClr val="accent3">
                  <a:lumMod val="75000"/>
                  <a:alpha val="1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Verdana" pitchFamily="34" charset="0"/>
                    <a:cs typeface="Verdana" pitchFamily="34" charset="0"/>
                  </a:rPr>
                  <a:t>Pedestrian Trips</a:t>
                </a:r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90600" y="2438400"/>
                <a:ext cx="2971800" cy="685800"/>
              </a:xfrm>
              <a:prstGeom prst="rect">
                <a:avLst/>
              </a:prstGeom>
              <a:solidFill>
                <a:schemeClr val="tx2">
                  <a:alpha val="15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Verdana" pitchFamily="34" charset="0"/>
                    <a:cs typeface="Verdana" pitchFamily="34" charset="0"/>
                  </a:rPr>
                  <a:t>Walk Mode Split (PAZ)</a:t>
                </a:r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5" idx="3"/>
                <a:endCxn id="7" idx="1"/>
              </p:cNvCxnSpPr>
              <p:nvPr/>
            </p:nvCxnSpPr>
            <p:spPr>
              <a:xfrm>
                <a:off x="3962400" y="2781300"/>
                <a:ext cx="1219199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990600" y="3505200"/>
                <a:ext cx="2971800" cy="685800"/>
              </a:xfrm>
              <a:prstGeom prst="rect">
                <a:avLst/>
              </a:prstGeom>
              <a:solidFill>
                <a:schemeClr val="accent3">
                  <a:lumMod val="75000"/>
                  <a:alpha val="1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Corbel" panose="020B0503020204020204" pitchFamily="34" charset="0"/>
                    <a:ea typeface="Verdana" pitchFamily="34" charset="0"/>
                    <a:cs typeface="Verdana" pitchFamily="34" charset="0"/>
                  </a:rPr>
                  <a:t>Destination Choice (PAZ)</a:t>
                </a:r>
                <a:endParaRPr lang="en-US" sz="2000" b="1" dirty="0">
                  <a:solidFill>
                    <a:schemeClr val="tx1"/>
                  </a:solidFill>
                  <a:latin typeface="Corbel" panose="020B0503020204020204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15" idx="2"/>
                <a:endCxn id="17" idx="0"/>
              </p:cNvCxnSpPr>
              <p:nvPr/>
            </p:nvCxnSpPr>
            <p:spPr>
              <a:xfrm>
                <a:off x="2476500" y="3124200"/>
                <a:ext cx="0" cy="381000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304800" y="2552700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I</a:t>
                </a:r>
                <a:endParaRPr lang="en-US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4800" y="3619500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II</a:t>
                </a:r>
                <a:endParaRPr lang="en-US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371600" y="5621624"/>
            <a:ext cx="105015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All Trips</a:t>
            </a:r>
            <a:endParaRPr lang="en-US" sz="2000" b="1" dirty="0"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0" y="5621624"/>
            <a:ext cx="193655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Pedestrian Trips</a:t>
            </a:r>
            <a:endParaRPr lang="en-US" sz="2000" b="1" dirty="0"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800" y="5621624"/>
            <a:ext cx="178055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 smtClean="0"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Vehicular Trips</a:t>
            </a:r>
            <a:endParaRPr lang="en-US" sz="2000" b="1" dirty="0"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638800"/>
            <a:ext cx="365760" cy="365760"/>
          </a:xfrm>
          <a:prstGeom prst="rect">
            <a:avLst/>
          </a:prstGeom>
          <a:solidFill>
            <a:schemeClr val="tx2">
              <a:alpha val="1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1800" y="5638800"/>
            <a:ext cx="365760" cy="365760"/>
          </a:xfrm>
          <a:prstGeom prst="rect">
            <a:avLst/>
          </a:prstGeom>
          <a:solidFill>
            <a:schemeClr val="accent3">
              <a:lumMod val="75000"/>
              <a:alpha val="1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43600" y="5642372"/>
            <a:ext cx="365760" cy="365760"/>
          </a:xfrm>
          <a:prstGeom prst="rect">
            <a:avLst/>
          </a:prstGeom>
          <a:solidFill>
            <a:schemeClr val="accent2"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Pedestrian analysis zones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6697" r="65909" b="66120"/>
          <a:stretch/>
        </p:blipFill>
        <p:spPr>
          <a:xfrm>
            <a:off x="596088" y="3432048"/>
            <a:ext cx="3747312" cy="2383536"/>
          </a:xfrm>
          <a:prstGeom prst="rect">
            <a:avLst/>
          </a:prstGeom>
        </p:spPr>
      </p:pic>
      <p:pic>
        <p:nvPicPr>
          <p:cNvPr id="7" name="Picture 6" descr="TripGen_PAZ_HBWPR_rev_new2.jpg"/>
          <p:cNvPicPr>
            <a:picLocks noChangeAspect="1"/>
          </p:cNvPicPr>
          <p:nvPr/>
        </p:nvPicPr>
        <p:blipFill rotWithShape="1">
          <a:blip r:embed="rId3" cstate="print"/>
          <a:srcRect l="1068" t="6867" r="65912" b="65950"/>
          <a:stretch/>
        </p:blipFill>
        <p:spPr>
          <a:xfrm>
            <a:off x="4798086" y="3429000"/>
            <a:ext cx="3747312" cy="2383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3944" y="2971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TAZs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5942" y="2971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rbel" panose="020B0503020204020204" pitchFamily="34" charset="0"/>
              </a:rPr>
              <a:t>PAZs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867400"/>
            <a:ext cx="4572000" cy="187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Home-based work trip productions</a:t>
            </a:r>
            <a:endParaRPr lang="en-US" sz="1200" dirty="0">
              <a:latin typeface="Corbel" panose="020B05030202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1371600" cy="137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4886" y="1371600"/>
            <a:ext cx="6629400" cy="13849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aseline="30000" dirty="0" smtClean="0">
                <a:latin typeface="+mj-lt"/>
              </a:rPr>
              <a:t>1</a:t>
            </a:r>
            <a:r>
              <a:rPr lang="en-US" sz="2800" dirty="0" smtClean="0">
                <a:latin typeface="Corbel" panose="020B0503020204020204" pitchFamily="34" charset="0"/>
              </a:rPr>
              <a:t>/</a:t>
            </a:r>
            <a:r>
              <a:rPr lang="en-US" sz="2800" baseline="-25000" dirty="0" smtClean="0">
                <a:latin typeface="+mj-lt"/>
              </a:rPr>
              <a:t>20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smtClean="0">
                <a:latin typeface="Corbel" panose="020B0503020204020204" pitchFamily="34" charset="0"/>
              </a:rPr>
              <a:t>mile = </a:t>
            </a:r>
            <a:r>
              <a:rPr lang="en-US" sz="2800" dirty="0" smtClean="0">
                <a:latin typeface="+mj-lt"/>
              </a:rPr>
              <a:t>264</a:t>
            </a:r>
            <a:r>
              <a:rPr lang="en-US" sz="2800" dirty="0" smtClean="0">
                <a:latin typeface="Corbel" panose="020B0503020204020204" pitchFamily="34" charset="0"/>
              </a:rPr>
              <a:t> feet ≈ </a:t>
            </a:r>
            <a:r>
              <a:rPr lang="en-US" sz="2800" dirty="0" smtClean="0">
                <a:latin typeface="+mj-lt"/>
              </a:rPr>
              <a:t>1</a:t>
            </a:r>
            <a:r>
              <a:rPr lang="en-US" sz="2800" dirty="0" smtClean="0">
                <a:latin typeface="Corbel" panose="020B0503020204020204" pitchFamily="34" charset="0"/>
              </a:rPr>
              <a:t> minute walk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sz="2800" dirty="0" smtClean="0">
                <a:latin typeface="Corbel" panose="020B0503020204020204" pitchFamily="34" charset="0"/>
              </a:rPr>
              <a:t>Metro: ~</a:t>
            </a:r>
            <a:r>
              <a:rPr lang="en-US" sz="2800" dirty="0" smtClean="0">
                <a:latin typeface="+mj-lt"/>
              </a:rPr>
              <a:t>2,000</a:t>
            </a:r>
            <a:r>
              <a:rPr lang="en-US" sz="2800" dirty="0" smtClean="0">
                <a:latin typeface="Corbel" panose="020B0503020204020204" pitchFamily="34" charset="0"/>
              </a:rPr>
              <a:t> </a:t>
            </a:r>
            <a:r>
              <a:rPr lang="en-US" sz="2800" dirty="0">
                <a:latin typeface="Corbel" panose="020B0503020204020204" pitchFamily="34" charset="0"/>
              </a:rPr>
              <a:t>TAZs </a:t>
            </a:r>
            <a:r>
              <a:rPr lang="en-US" sz="2800" dirty="0">
                <a:latin typeface="Corbel" panose="020B0503020204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Corbel" panose="020B0503020204020204" pitchFamily="34" charset="0"/>
              </a:rPr>
              <a:t> ~</a:t>
            </a:r>
            <a:r>
              <a:rPr lang="en-US" sz="2800" dirty="0">
                <a:latin typeface="+mj-lt"/>
              </a:rPr>
              <a:t>1.5</a:t>
            </a:r>
            <a:r>
              <a:rPr lang="en-US" sz="2800" dirty="0">
                <a:latin typeface="Corbel" panose="020B0503020204020204" pitchFamily="34" charset="0"/>
              </a:rPr>
              <a:t> million PAZs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Pedestrian Index of the Environment (PIE)</a:t>
            </a:r>
          </a:p>
          <a:p>
            <a:pPr marL="0" indent="0">
              <a:buNone/>
            </a:pPr>
            <a:r>
              <a:rPr lang="en-US" b="0" dirty="0" smtClean="0"/>
              <a:t>PIE is a </a:t>
            </a:r>
            <a:r>
              <a:rPr lang="en-US" b="0" dirty="0" smtClean="0">
                <a:latin typeface="+mj-lt"/>
              </a:rPr>
              <a:t>20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0" dirty="0" smtClean="0">
                <a:latin typeface="+mj-lt"/>
              </a:rPr>
              <a:t>100</a:t>
            </a:r>
            <a:r>
              <a:rPr lang="en-US" b="0" dirty="0" smtClean="0"/>
              <a:t> score total of 6 dimensions, calibrated to observed walking activity: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2" name="Picture 24" descr="noun_project_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886200"/>
            <a:ext cx="74615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3" name="Picture 25" descr="icon_18758_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914400" cy="8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4" name="Picture 26" descr="icon_94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6799" r="6320" b="6799"/>
          <a:stretch>
            <a:fillRect/>
          </a:stretch>
        </p:blipFill>
        <p:spPr bwMode="auto">
          <a:xfrm>
            <a:off x="4799966" y="2743200"/>
            <a:ext cx="914400" cy="91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6" name="Picture 28" descr="icon_43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7" name="Picture 29" descr="icon_6630_re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8" name="Picture 27" descr="building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4640"/>
            <a:ext cx="914400" cy="76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Pedestrian environment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651759"/>
            <a:ext cx="2971800" cy="1097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Corbel" panose="020B0503020204020204" pitchFamily="34" charset="0"/>
              </a:rPr>
              <a:t>People and job density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794760"/>
            <a:ext cx="2971800" cy="1097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Corbel" panose="020B0503020204020204" pitchFamily="34" charset="0"/>
              </a:rPr>
              <a:t>Transit access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2651760"/>
            <a:ext cx="2971800" cy="1097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Corbel" panose="020B0503020204020204" pitchFamily="34" charset="0"/>
              </a:rPr>
              <a:t>Block size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794760"/>
            <a:ext cx="2971800" cy="1097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Corbel" panose="020B0503020204020204" pitchFamily="34" charset="0"/>
              </a:rPr>
              <a:t>Sidewalk extent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4937760"/>
            <a:ext cx="2971800" cy="1097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Corbel" panose="020B0503020204020204" pitchFamily="34" charset="0"/>
              </a:rPr>
              <a:t>Comfortable facilities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937760"/>
            <a:ext cx="2971800" cy="1097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latin typeface="Corbel" panose="020B0503020204020204" pitchFamily="34" charset="0"/>
              </a:rPr>
              <a:t>Urban living infrastructure</a:t>
            </a:r>
            <a:endParaRPr lang="en-US" sz="3400" dirty="0">
              <a:latin typeface="Corbel" panose="020B0503020204020204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PIE_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Walk </a:t>
            </a:r>
            <a:r>
              <a:rPr lang="en-US" dirty="0"/>
              <a:t>m</a:t>
            </a:r>
            <a:r>
              <a:rPr lang="en-US" dirty="0" smtClean="0"/>
              <a:t>ode </a:t>
            </a:r>
            <a:r>
              <a:rPr lang="en-US" dirty="0"/>
              <a:t>s</a:t>
            </a:r>
            <a:r>
              <a:rPr lang="en-US" dirty="0" smtClean="0"/>
              <a:t>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305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			Probability</a:t>
            </a:r>
            <a:r>
              <a:rPr lang="en-US" dirty="0" smtClean="0"/>
              <a:t>(walk) =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i="1" dirty="0" smtClean="0"/>
              <a:t>f</a:t>
            </a:r>
            <a:r>
              <a:rPr lang="en-US" dirty="0" smtClean="0"/>
              <a:t>(traveler characteristics, </a:t>
            </a:r>
            <a:br>
              <a:rPr lang="en-US" dirty="0" smtClean="0"/>
            </a:br>
            <a:r>
              <a:rPr lang="en-US" dirty="0" smtClean="0"/>
              <a:t>			pedestrian environment)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3429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I</a:t>
            </a:r>
            <a:endParaRPr lang="en-US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371600"/>
            <a:ext cx="2971800" cy="685800"/>
          </a:xfrm>
          <a:prstGeom prst="rect">
            <a:avLst/>
          </a:prstGeom>
          <a:solidFill>
            <a:schemeClr val="tx2">
              <a:alpha val="1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Walk Mode Split (PAZ)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581400" y="1714500"/>
            <a:ext cx="1219199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095500" y="2057400"/>
            <a:ext cx="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9600" y="2438400"/>
            <a:ext cx="2971800" cy="685800"/>
          </a:xfrm>
          <a:prstGeom prst="ellipse">
            <a:avLst/>
          </a:prstGeom>
          <a:solidFill>
            <a:schemeClr val="accent3">
              <a:lumMod val="75000"/>
              <a:alpha val="1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Pedestrian Trips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599" y="1371600"/>
            <a:ext cx="2971800" cy="685800"/>
          </a:xfrm>
          <a:prstGeom prst="ellipse">
            <a:avLst/>
          </a:prstGeom>
          <a:solidFill>
            <a:schemeClr val="accent2">
              <a:alpha val="1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  <a:ea typeface="Verdana" pitchFamily="34" charset="0"/>
                <a:cs typeface="Verdana" pitchFamily="34" charset="0"/>
              </a:rPr>
              <a:t>Vehicular Trips</a:t>
            </a:r>
            <a:endParaRPr lang="en-US" sz="2000" b="1" dirty="0">
              <a:solidFill>
                <a:schemeClr val="tx1"/>
              </a:solidFill>
              <a:latin typeface="Corbel" panose="020B05030202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434840"/>
            <a:ext cx="8610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Data: </a:t>
            </a:r>
            <a:r>
              <a:rPr lang="en-US" b="0" dirty="0" smtClean="0">
                <a:latin typeface="+mj-lt"/>
              </a:rPr>
              <a:t>2011</a:t>
            </a:r>
            <a:r>
              <a:rPr lang="en-US" b="0" dirty="0" smtClean="0"/>
              <a:t> OR Household Activity Survey: (</a:t>
            </a:r>
            <a:r>
              <a:rPr lang="en-US" b="0" dirty="0" smtClean="0">
                <a:latin typeface="+mj-lt"/>
              </a:rPr>
              <a:t>4,000</a:t>
            </a:r>
            <a:r>
              <a:rPr lang="en-US" b="0" dirty="0" smtClean="0"/>
              <a:t> walk trips) ÷ (</a:t>
            </a:r>
            <a:r>
              <a:rPr lang="en-US" b="0" dirty="0" smtClean="0">
                <a:latin typeface="+mj-lt"/>
              </a:rPr>
              <a:t>50,000</a:t>
            </a:r>
            <a:r>
              <a:rPr lang="en-US" b="0" dirty="0" smtClean="0"/>
              <a:t> trips) = </a:t>
            </a:r>
            <a:r>
              <a:rPr lang="en-US" b="0" dirty="0" smtClean="0">
                <a:latin typeface="+mj-lt"/>
              </a:rPr>
              <a:t>8</a:t>
            </a:r>
            <a:r>
              <a:rPr lang="en-US" b="0" dirty="0" smtClean="0"/>
              <a:t>% walk</a:t>
            </a:r>
          </a:p>
          <a:p>
            <a:r>
              <a:rPr lang="en-US" b="0" dirty="0" smtClean="0"/>
              <a:t>Model: binary logistic regression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8001000" cy="685800"/>
          </a:xfrm>
        </p:spPr>
        <p:txBody>
          <a:bodyPr/>
          <a:lstStyle/>
          <a:p>
            <a:r>
              <a:rPr lang="en-US" u="sng" dirty="0" smtClean="0"/>
              <a:t>Background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Method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dirty="0" smtClean="0"/>
              <a:t> Results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1922</Words>
  <Application>Microsoft Office PowerPoint</Application>
  <PresentationFormat>On-screen Show (4:3)</PresentationFormat>
  <Paragraphs>646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Verdana</vt:lpstr>
      <vt:lpstr>Wingdings</vt:lpstr>
      <vt:lpstr>Office Theme</vt:lpstr>
      <vt:lpstr>PowerPoint Presentation</vt:lpstr>
      <vt:lpstr>Background</vt:lpstr>
      <vt:lpstr>Project overview</vt:lpstr>
      <vt:lpstr>Current method</vt:lpstr>
      <vt:lpstr>New method</vt:lpstr>
      <vt:lpstr>Pedestrian analysis zones</vt:lpstr>
      <vt:lpstr>Pedestrian environment</vt:lpstr>
      <vt:lpstr>PowerPoint Presentation</vt:lpstr>
      <vt:lpstr>      Walk mode split</vt:lpstr>
      <vt:lpstr>      Walk Mode Split Results</vt:lpstr>
      <vt:lpstr>     Destination choice</vt:lpstr>
      <vt:lpstr>DC Model Specification</vt:lpstr>
      <vt:lpstr>     Destination choice results</vt:lpstr>
      <vt:lpstr>     Results : key variables</vt:lpstr>
      <vt:lpstr>     Results : key variables</vt:lpstr>
      <vt:lpstr>     Results : key variables</vt:lpstr>
      <vt:lpstr>     Results : ped variables</vt:lpstr>
      <vt:lpstr>     Results : ped variables</vt:lpstr>
      <vt:lpstr>     Results : ped variables</vt:lpstr>
      <vt:lpstr>     Results : ped variables</vt:lpstr>
      <vt:lpstr>Some Interpretation</vt:lpstr>
      <vt:lpstr>Some Interpretation</vt:lpstr>
      <vt:lpstr>     Conclusions</vt:lpstr>
      <vt:lpstr>Future work</vt:lpstr>
      <vt:lpstr>Questions? </vt:lpstr>
      <vt:lpstr>     Destination choice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</dc:creator>
  <cp:lastModifiedBy>Christopher Muhs</cp:lastModifiedBy>
  <cp:revision>199</cp:revision>
  <dcterms:created xsi:type="dcterms:W3CDTF">2006-08-16T00:00:00Z</dcterms:created>
  <dcterms:modified xsi:type="dcterms:W3CDTF">2015-05-14T19:45:20Z</dcterms:modified>
</cp:coreProperties>
</file>