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85" r:id="rId7"/>
    <p:sldId id="260" r:id="rId8"/>
    <p:sldId id="263" r:id="rId9"/>
    <p:sldId id="264" r:id="rId10"/>
    <p:sldId id="267" r:id="rId11"/>
    <p:sldId id="280" r:id="rId12"/>
    <p:sldId id="268" r:id="rId13"/>
    <p:sldId id="269" r:id="rId14"/>
    <p:sldId id="270" r:id="rId15"/>
    <p:sldId id="271" r:id="rId16"/>
    <p:sldId id="272" r:id="rId17"/>
    <p:sldId id="274" r:id="rId18"/>
    <p:sldId id="294" r:id="rId19"/>
    <p:sldId id="277" r:id="rId20"/>
    <p:sldId id="276" r:id="rId21"/>
    <p:sldId id="290" r:id="rId22"/>
    <p:sldId id="292" r:id="rId23"/>
    <p:sldId id="293" r:id="rId24"/>
    <p:sldId id="279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i Kemp" initials="K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3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9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1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0910-8955-5A40-8CDD-E616E4A3582C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2CE3-68E7-CB40-BC41-425B36246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mote@dot.ga.g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khare@hntb.com" TargetMode="External"/><Relationship Id="rId4" Type="http://schemas.openxmlformats.org/officeDocument/2006/relationships/hyperlink" Target="mailto:kkemp@hntb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2015</a:t>
            </a:r>
            <a:b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GDOT PowerPoint</a:t>
            </a:r>
            <a:b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Title Page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Sub Titles</a:t>
            </a: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Body Text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8" name="Picture 7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4115" y="2488625"/>
            <a:ext cx="8797636" cy="609599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Project Prioritization Tool for Operational Planning Study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17418" y="3429001"/>
            <a:ext cx="7640782" cy="2438400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900" dirty="0">
                <a:solidFill>
                  <a:schemeClr val="tx1"/>
                </a:solidFill>
                <a:latin typeface="Myriad Pro"/>
                <a:cs typeface="Myriad Pro"/>
              </a:rPr>
              <a:t>15th TRB National Transportation Planning </a:t>
            </a:r>
            <a:r>
              <a:rPr lang="en-US" sz="2900" dirty="0" smtClean="0">
                <a:solidFill>
                  <a:schemeClr val="tx1"/>
                </a:solidFill>
                <a:latin typeface="Myriad Pro"/>
                <a:cs typeface="Myriad Pro"/>
              </a:rPr>
              <a:t>Applications Conference</a:t>
            </a: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endParaRPr lang="en-US" sz="24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Kyle Mote, GDOT PM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  <a:latin typeface="Myriad Pro"/>
                <a:cs typeface="Myriad Pro"/>
              </a:rPr>
              <a:t>Keli Kemp, </a:t>
            </a: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AICP, HNTB PM</a:t>
            </a:r>
            <a:endParaRPr lang="en-US" sz="18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Chandra </a:t>
            </a:r>
            <a:r>
              <a:rPr lang="en-US" sz="1800" dirty="0" err="1" smtClean="0">
                <a:solidFill>
                  <a:schemeClr val="tx1"/>
                </a:solidFill>
                <a:latin typeface="Myriad Pro"/>
                <a:cs typeface="Myriad Pro"/>
              </a:rPr>
              <a:t>Khare</a:t>
            </a: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, HNTB Task Leader</a:t>
            </a:r>
            <a:endParaRPr lang="en-US" sz="18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  <a:latin typeface="Myriad Pro"/>
                <a:cs typeface="Myriad Pro"/>
              </a:rPr>
              <a:t>May 19, 2015</a:t>
            </a:r>
            <a:endParaRPr lang="en-US" sz="1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57" y="440324"/>
            <a:ext cx="43383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92369" y="2133599"/>
            <a:ext cx="8187397" cy="37338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Cost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Quantitative 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Includes Engineering, ROW, and Construction 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Benefit/Cost Ratio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Quantitative 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Benefits include travel time savings and operating cost savings</a:t>
            </a:r>
            <a:endParaRPr lang="en-US" sz="24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3460" y="1104496"/>
            <a:ext cx="7981233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Theme #2: Financial Feasibility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32" y="1160060"/>
            <a:ext cx="914400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6468" y="499364"/>
            <a:ext cx="8797636" cy="660696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Planning Themes and Performance Measures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92369" y="2133599"/>
            <a:ext cx="8187397" cy="37338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Anticipated Reduction of Crashes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Qualitative (High, Moderate and Low)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Evaluation factors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Reduction in congestion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Reduction in conflict points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Queuing reduction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Anticipated Reduction of Incident Response Times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Qualitative (High, Moderate and Low)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Evaluation factors	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Impacts to emergency vehicle accessibility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Lack of accident accommodations (i.e. no shoulder)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3460" y="1104496"/>
            <a:ext cx="7981233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Theme #3: Safety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4" y="1156645"/>
            <a:ext cx="914400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6468" y="499364"/>
            <a:ext cx="8797636" cy="660696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Planning Themes and Performance Measures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92369" y="2270079"/>
            <a:ext cx="8187397" cy="37338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3300" dirty="0" smtClean="0">
                <a:solidFill>
                  <a:schemeClr val="tx1"/>
                </a:solidFill>
                <a:latin typeface="Myriad Pro"/>
                <a:cs typeface="Myriad Pro"/>
              </a:rPr>
              <a:t>Facilitation of Current Major Freight Movement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Qualitative (High, Moderate and Low)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Evaluation factors</a:t>
            </a:r>
          </a:p>
          <a:p>
            <a:pPr marL="1257300" lvl="2" indent="-34131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Improvements to benefit trucks</a:t>
            </a:r>
          </a:p>
          <a:p>
            <a:pPr marL="1257300" lvl="2" indent="-34131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Truck percentage in the area of improvement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3300" dirty="0" smtClean="0">
                <a:solidFill>
                  <a:schemeClr val="tx1"/>
                </a:solidFill>
                <a:latin typeface="Myriad Pro"/>
                <a:cs typeface="Myriad Pro"/>
              </a:rPr>
              <a:t>Connectivity to Current Major Employment Centers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Quantitative 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Evaluated based on proximity to the activity centers and their associated employment numbers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3460" y="1240976"/>
            <a:ext cx="7981233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Theme #4: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System Connectivity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and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Economic Growth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0" y="1160060"/>
            <a:ext cx="914400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6468" y="499364"/>
            <a:ext cx="8797636" cy="660696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Planning Themes and Performance Measures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92369" y="2133599"/>
            <a:ext cx="8187397" cy="37338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System Preservation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Qualitative (High, Moderate and Low)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Evaluated based on extent of damage/change to existing operating facilities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Level of Environmental Impacts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Qualitative (High, Moderate and Low)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Evaluation of Impacts to Environmentally Sensitive Areas (ESA)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Wetlands and streams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Historical properties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Archeological areas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Endangered species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3460" y="1240976"/>
            <a:ext cx="7981233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Theme #5: System Preservation and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Myriad Pro"/>
              <a:cs typeface="Myriad Pro"/>
            </a:endParaRPr>
          </a:p>
          <a:p>
            <a:pPr>
              <a:lnSpc>
                <a:spcPts val="3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Environmental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Sustainability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" y="1160061"/>
            <a:ext cx="914400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6468" y="499364"/>
            <a:ext cx="8797636" cy="660696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Planning Themes and Performance Measures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92369" y="2133599"/>
            <a:ext cx="8187397" cy="37338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Project Readiness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Qualitative (High, Moderate and Low)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Evaluation factors</a:t>
            </a:r>
          </a:p>
          <a:p>
            <a:pPr marL="1257300" lvl="2" indent="-34131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Extent of required studies</a:t>
            </a:r>
          </a:p>
          <a:p>
            <a:pPr marL="1257300" lvl="2" indent="-34131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Extent of required design</a:t>
            </a:r>
          </a:p>
          <a:p>
            <a:pPr marL="1257300" lvl="2" indent="-34131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Is ROW required?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General Constructability And Schedule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Qualitative (High, Moderate and Low)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Evaluation factors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Complexity of construction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Duration of construction</a:t>
            </a:r>
          </a:p>
          <a:p>
            <a:pPr marL="1257300" lvl="2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Maintenance of traffic complexity and duration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3460" y="1104496"/>
            <a:ext cx="7981233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Theme #6: Project Support and Readiness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5" y="1160060"/>
            <a:ext cx="914400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6468" y="499364"/>
            <a:ext cx="8797636" cy="660696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Planning Themes and Performance Measures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54112"/>
            <a:ext cx="8797636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Project Prioritization Tool Overview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92369" y="1762125"/>
            <a:ext cx="8187397" cy="4105275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Spreadsheet-based tool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yriad Pro"/>
                <a:cs typeface="Myriad Pro"/>
              </a:rPr>
              <a:t>User friendly and </a:t>
            </a: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transparent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Provide flexibility to: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Change the themes and performance measures as per the needs of an agency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Provide a variety of project types and ability to expand the number of projects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Re-assign weighting factors on the fly</a:t>
            </a:r>
          </a:p>
          <a:p>
            <a:pPr marL="514350" indent="-514350" algn="l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514350" indent="-514350" algn="l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514350" indent="-514350" algn="l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514350" indent="-514350" algn="l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54112"/>
            <a:ext cx="8797636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Project Ranking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and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  <a:p>
            <a:pPr>
              <a:lnSpc>
                <a:spcPts val="45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Sensitivity Analysis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ubtitle 2"/>
              <p:cNvSpPr txBox="1">
                <a:spLocks/>
              </p:cNvSpPr>
              <p:nvPr/>
            </p:nvSpPr>
            <p:spPr>
              <a:xfrm>
                <a:off x="492369" y="1952626"/>
                <a:ext cx="8187397" cy="4114800"/>
              </a:xfrm>
              <a:prstGeom prst="rect">
                <a:avLst/>
              </a:prstGeom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  <a:latin typeface="Myriad Pro"/>
                    <a:cs typeface="Myriad Pro"/>
                  </a:rPr>
                  <a:t>Using ordinal rating scheme, each project was assigned a score for each performance measure</a:t>
                </a:r>
              </a:p>
              <a:p>
                <a:pPr marL="342900" indent="-342900" algn="l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  <a:latin typeface="Myriad Pro"/>
                    <a:cs typeface="Myriad Pro"/>
                  </a:rPr>
                  <a:t>Assigned weights to planning themes and individual performance measures </a:t>
                </a:r>
              </a:p>
              <a:p>
                <a:pPr marL="342900" indent="-342900" algn="l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  <a:latin typeface="Myriad Pro"/>
                    <a:cs typeface="Myriad Pro"/>
                  </a:rPr>
                  <a:t>Project points for each theme</a:t>
                </a:r>
              </a:p>
              <a:p>
                <a:pPr lvl="1" algn="l">
                  <a:lnSpc>
                    <a:spcPct val="20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𝑃𝑜𝑖𝑛𝑡𝑠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𝑡h𝑒𝑚𝑒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𝑆𝑐𝑜𝑟𝑒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𝑊𝑒𝑖𝑔h𝑡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𝑚𝑒𝑎𝑠𝑢𝑟𝑒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𝑊𝑒𝑖𝑔h𝑡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𝑡h𝑒𝑚𝑒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latin typeface="Myriad Pro"/>
                  <a:cs typeface="Myriad Pro"/>
                </a:endParaRPr>
              </a:p>
              <a:p>
                <a:pPr marL="342900" indent="-342900" algn="l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  <a:latin typeface="Myriad Pro"/>
                    <a:cs typeface="Myriad Pro"/>
                  </a:rPr>
                  <a:t>Total project points</a:t>
                </a:r>
              </a:p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𝑃𝑟𝑜𝑗𝑒𝑐𝑡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𝑃𝑜𝑖𝑛𝑡𝑠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𝑃𝑜𝑖𝑛𝑡𝑠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𝑡h𝑒𝑚𝑒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Myriad Pro"/>
                  <a:cs typeface="Myriad Pro"/>
                </a:endParaRPr>
              </a:p>
              <a:p>
                <a:pPr marL="342900" indent="-342900" algn="l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  <a:latin typeface="Myriad Pro"/>
                    <a:cs typeface="Myriad Pro"/>
                  </a:rPr>
                  <a:t>Ranking established based on total points</a:t>
                </a:r>
              </a:p>
              <a:p>
                <a:pPr marL="342900" indent="-342900" algn="l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  <a:latin typeface="Myriad Pro"/>
                    <a:cs typeface="Myriad Pro"/>
                  </a:rPr>
                  <a:t>Sensitivity analysis was performed to understand impact of each theme – Priority weighting </a:t>
                </a:r>
                <a:r>
                  <a:rPr lang="en-US" sz="2800" dirty="0">
                    <a:solidFill>
                      <a:schemeClr val="tx1"/>
                    </a:solidFill>
                    <a:latin typeface="Myriad Pro"/>
                    <a:cs typeface="Myriad Pro"/>
                  </a:rPr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Myriad Pro"/>
                    <a:cs typeface="Myriad Pro"/>
                  </a:rPr>
                  <a:t>chemes developed</a:t>
                </a:r>
              </a:p>
              <a:p>
                <a:pPr marL="514350" indent="-514350" algn="l">
                  <a:spcBef>
                    <a:spcPts val="600"/>
                  </a:spcBef>
                  <a:buFont typeface="Arial" pitchFamily="34" charset="0"/>
                  <a:buChar char="•"/>
                </a:pPr>
                <a:endParaRPr lang="en-US" sz="2800" dirty="0" smtClean="0">
                  <a:solidFill>
                    <a:schemeClr val="tx1"/>
                  </a:solidFill>
                  <a:latin typeface="Myriad Pro"/>
                  <a:cs typeface="Myriad Pro"/>
                </a:endParaRPr>
              </a:p>
              <a:p>
                <a:pPr marL="514350" indent="-514350" algn="l">
                  <a:spcBef>
                    <a:spcPts val="600"/>
                  </a:spcBef>
                  <a:buFont typeface="Arial" pitchFamily="34" charset="0"/>
                  <a:buChar char="•"/>
                </a:pPr>
                <a:endParaRPr lang="en-US" sz="2800" dirty="0" smtClean="0">
                  <a:solidFill>
                    <a:schemeClr val="tx1"/>
                  </a:solidFill>
                  <a:latin typeface="Myriad Pro"/>
                  <a:cs typeface="Myriad Pro"/>
                </a:endParaRPr>
              </a:p>
              <a:p>
                <a:pPr marL="514350" indent="-514350" algn="l">
                  <a:spcBef>
                    <a:spcPts val="600"/>
                  </a:spcBef>
                  <a:buFont typeface="Arial" pitchFamily="34" charset="0"/>
                  <a:buChar char="•"/>
                </a:pPr>
                <a:endParaRPr lang="en-US" sz="2800" dirty="0" smtClean="0">
                  <a:solidFill>
                    <a:schemeClr val="tx1"/>
                  </a:solidFill>
                  <a:latin typeface="Myriad Pro"/>
                  <a:cs typeface="Myriad Pro"/>
                </a:endParaRPr>
              </a:p>
            </p:txBody>
          </p:sp>
        </mc:Choice>
        <mc:Fallback>
          <p:sp>
            <p:nvSpPr>
              <p:cNvPr id="1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9" y="1952626"/>
                <a:ext cx="8187397" cy="4114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24114"/>
            <a:ext cx="8797636" cy="551543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Priority Weighting Schemes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57728" y="1336653"/>
            <a:ext cx="8777820" cy="5308282"/>
            <a:chOff x="1245888" y="1144747"/>
            <a:chExt cx="13121011" cy="793478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0" t="10305" r="5249" b="9317"/>
            <a:stretch/>
          </p:blipFill>
          <p:spPr bwMode="auto">
            <a:xfrm>
              <a:off x="4521232" y="6393512"/>
              <a:ext cx="9829798" cy="117888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8897" y="1144747"/>
              <a:ext cx="3291840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888" y="1144747"/>
              <a:ext cx="3291840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488" y="1144747"/>
              <a:ext cx="3291840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888" y="3781267"/>
              <a:ext cx="3291840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488" y="3781267"/>
              <a:ext cx="3291840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088" y="3781267"/>
              <a:ext cx="3291840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4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5059" y="3783181"/>
              <a:ext cx="3291840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5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888" y="6427776"/>
              <a:ext cx="3291840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088" y="1144747"/>
              <a:ext cx="3291840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54112"/>
            <a:ext cx="8797636" cy="669863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Prioritization Tool </a:t>
            </a:r>
          </a:p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Inputs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1391" t="18335" r="7833"/>
          <a:stretch/>
        </p:blipFill>
        <p:spPr bwMode="auto">
          <a:xfrm>
            <a:off x="0" y="1676400"/>
            <a:ext cx="9106855" cy="436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93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54112"/>
            <a:ext cx="8797636" cy="669863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Prioritization Tool </a:t>
            </a:r>
          </a:p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Ranking by Scheme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385" t="27197" r="41361" b="1100"/>
          <a:stretch/>
        </p:blipFill>
        <p:spPr bwMode="auto">
          <a:xfrm>
            <a:off x="1190625" y="1457325"/>
            <a:ext cx="679889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2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54112"/>
            <a:ext cx="8797636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Agenda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92369" y="2133599"/>
            <a:ext cx="8187397" cy="37338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/>
                <a:cs typeface="Myriad Pro"/>
              </a:rPr>
              <a:t>Overview of </a:t>
            </a: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OPS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Bottlenecks and projects</a:t>
            </a:r>
            <a:endParaRPr lang="en-US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OPS Project Prioritization Tool</a:t>
            </a:r>
          </a:p>
          <a:p>
            <a:pPr marL="800100" lvl="1" indent="-34131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Project prioritization framework (goals, themes, and performance measures)</a:t>
            </a:r>
          </a:p>
          <a:p>
            <a:pPr marL="800100" lvl="1" indent="-34131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Tool overview</a:t>
            </a:r>
          </a:p>
          <a:p>
            <a:pPr marL="800100" lvl="1" indent="-34131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Project ranking and sensitivity analysis</a:t>
            </a:r>
          </a:p>
          <a:p>
            <a:pPr marL="342900" indent="-34131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Findings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54112"/>
            <a:ext cx="8797636" cy="669863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Prioritization Tool </a:t>
            </a:r>
          </a:p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Project Ranking for various Scenarios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18750" r="24020" b="1563"/>
          <a:stretch/>
        </p:blipFill>
        <p:spPr bwMode="auto">
          <a:xfrm>
            <a:off x="1662112" y="1524000"/>
            <a:ext cx="6013128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0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54112"/>
            <a:ext cx="8797636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Findings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92369" y="2133599"/>
            <a:ext cx="8187397" cy="37338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Higher performing projects consistently rose to the top regardless of the weighting scheme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74 projects were recommended due to being low-cost strategies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Tool helped with prioritizing and phasing projects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Several of these projects are being implemented at this time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514350" indent="-514350" algn="l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514350" indent="-514350" algn="l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514350" indent="-514350" algn="l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514350" indent="-514350" algn="l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380528"/>
            <a:ext cx="8797636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Recommendations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/>
          <a:stretch/>
        </p:blipFill>
        <p:spPr bwMode="auto">
          <a:xfrm>
            <a:off x="300236" y="1128672"/>
            <a:ext cx="8633009" cy="5608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26523" b="5152"/>
          <a:stretch/>
        </p:blipFill>
        <p:spPr bwMode="auto">
          <a:xfrm>
            <a:off x="300433" y="1128672"/>
            <a:ext cx="2291686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544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54112"/>
            <a:ext cx="8797636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QUESTIONS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92369" y="2133599"/>
            <a:ext cx="8187397" cy="37338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Kyle Mote, GDOT PM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GDOT Office of Planning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  <a:hlinkClick r:id="rId3"/>
              </a:rPr>
              <a:t>kmote@dot.ga.gov</a:t>
            </a:r>
            <a:r>
              <a:rPr lang="en-US" sz="28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(404-631-1987)</a:t>
            </a:r>
          </a:p>
          <a:p>
            <a:pPr>
              <a:spcBef>
                <a:spcPts val="600"/>
              </a:spcBef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Keli Kemp, AICP – Consultant PM</a:t>
            </a:r>
            <a:endParaRPr lang="en-US" sz="28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Myriad Pro"/>
                <a:cs typeface="Myriad Pro"/>
              </a:rPr>
              <a:t>HNTB Corporation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  <a:hlinkClick r:id="rId4"/>
              </a:rPr>
              <a:t>kkemp@hntb.com</a:t>
            </a: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Myriad Pro"/>
                <a:cs typeface="Myriad Pro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404-943-5747)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Myriad Pro"/>
                <a:cs typeface="Myriad Pro"/>
              </a:rPr>
              <a:t>Chandra </a:t>
            </a:r>
            <a:r>
              <a:rPr lang="en-US" sz="2800" dirty="0" err="1" smtClean="0">
                <a:solidFill>
                  <a:schemeClr val="tx1"/>
                </a:solidFill>
                <a:latin typeface="Myriad Pro"/>
                <a:cs typeface="Myriad Pro"/>
              </a:rPr>
              <a:t>Khare</a:t>
            </a:r>
            <a:r>
              <a:rPr lang="en-US" sz="2800" dirty="0" smtClean="0">
                <a:solidFill>
                  <a:schemeClr val="tx1"/>
                </a:solidFill>
                <a:latin typeface="Myriad Pro"/>
                <a:cs typeface="Myriad Pro"/>
              </a:rPr>
              <a:t>, Consultant Task Leader</a:t>
            </a:r>
            <a:endParaRPr lang="en-US" sz="28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Myriad Pro"/>
                <a:cs typeface="Myriad Pro"/>
              </a:rPr>
              <a:t>HNTB Corporation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Myriad Pro"/>
                <a:cs typeface="Myriad Pro"/>
                <a:hlinkClick r:id="rId5"/>
              </a:rPr>
              <a:t>ckhare@hntb.com</a:t>
            </a:r>
            <a:r>
              <a:rPr lang="en-US" sz="2800" dirty="0">
                <a:solidFill>
                  <a:schemeClr val="tx1"/>
                </a:solidFill>
                <a:latin typeface="Myriad Pro"/>
                <a:cs typeface="Myriad Pro"/>
              </a:rPr>
              <a:t> (404-943-5797)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54112"/>
            <a:ext cx="8797636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Overview of OPS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92369" y="2133599"/>
            <a:ext cx="8187397" cy="37338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Myriad Pro"/>
                <a:cs typeface="Myriad Pro"/>
              </a:rPr>
              <a:t>Operational </a:t>
            </a:r>
            <a:r>
              <a:rPr lang="en-US" sz="3600" dirty="0">
                <a:solidFill>
                  <a:schemeClr val="tx1"/>
                </a:solidFill>
                <a:latin typeface="Myriad Pro"/>
                <a:cs typeface="Myriad Pro"/>
              </a:rPr>
              <a:t>assessment of the interstate and limited-access system in the metro Atlanta </a:t>
            </a:r>
            <a:r>
              <a:rPr lang="en-US" sz="3600" dirty="0" smtClean="0">
                <a:solidFill>
                  <a:schemeClr val="tx1"/>
                </a:solidFill>
                <a:latin typeface="Myriad Pro"/>
                <a:cs typeface="Myriad Pro"/>
              </a:rPr>
              <a:t>region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/>
                <a:cs typeface="Myriad Pro"/>
              </a:rPr>
              <a:t>Identify bottleneck areas 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/>
                <a:cs typeface="Myriad Pro"/>
              </a:rPr>
              <a:t>Identify and evaluate potential low-cost improvements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/>
                <a:cs typeface="Myriad Pro"/>
              </a:rPr>
              <a:t>Quick implementation – 6 months to 5 years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/>
                <a:cs typeface="Myriad Pro"/>
              </a:rPr>
              <a:t>Document a prioritized list of operational projects</a:t>
            </a:r>
            <a:endParaRPr lang="en-US" dirty="0" smtClean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780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54112"/>
            <a:ext cx="8797636" cy="46732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Study Area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66469" y="1467135"/>
            <a:ext cx="3125372" cy="51979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All limited access facilities in Metro Atlanta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Emphasis on improving the Interstate mainline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yriad Pro"/>
                <a:cs typeface="Myriad Pro"/>
              </a:rPr>
              <a:t>22 Corridors</a:t>
            </a:r>
            <a:endParaRPr lang="en-US" sz="24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1924" r="1602" b="15440"/>
          <a:stretch/>
        </p:blipFill>
        <p:spPr bwMode="auto">
          <a:xfrm>
            <a:off x="3502901" y="1467135"/>
            <a:ext cx="5120640" cy="519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611908"/>
            <a:ext cx="8797636" cy="46732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Identified Bottleneck Locations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/>
          <a:stretch/>
        </p:blipFill>
        <p:spPr>
          <a:xfrm>
            <a:off x="139172" y="1120173"/>
            <a:ext cx="8881996" cy="5605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172" y="1324645"/>
            <a:ext cx="2016867" cy="57598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129</a:t>
            </a:r>
            <a:r>
              <a:rPr lang="en-US" sz="2000" dirty="0" smtClean="0"/>
              <a:t> bottlenecks</a:t>
            </a:r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468156"/>
            <a:ext cx="8797636" cy="46732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16" y="1268852"/>
            <a:ext cx="4239491" cy="54864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" y="1324097"/>
            <a:ext cx="4262755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65286" y="1087878"/>
            <a:ext cx="1130663" cy="36944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74 </a:t>
            </a:r>
            <a:r>
              <a:rPr lang="en-US" dirty="0" smtClean="0"/>
              <a:t>projects at </a:t>
            </a:r>
          </a:p>
          <a:p>
            <a:r>
              <a:rPr lang="en-US" b="1" dirty="0" smtClean="0"/>
              <a:t>60 </a:t>
            </a:r>
            <a:r>
              <a:rPr lang="en-US" dirty="0" smtClean="0"/>
              <a:t>locations</a:t>
            </a:r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6468" y="654112"/>
            <a:ext cx="8797636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Project Prioritization Framework – </a:t>
            </a:r>
          </a:p>
          <a:p>
            <a:pPr>
              <a:lnSpc>
                <a:spcPts val="4500"/>
              </a:lnSpc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Development of OPS Goals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14792" r="6373" b="18334"/>
          <a:stretch/>
        </p:blipFill>
        <p:spPr>
          <a:xfrm>
            <a:off x="14954" y="1933573"/>
            <a:ext cx="91140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6468" y="499364"/>
            <a:ext cx="8797636" cy="660696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Planning Themes and Performance Measures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r="2050" b="4226"/>
          <a:stretch/>
        </p:blipFill>
        <p:spPr bwMode="auto">
          <a:xfrm>
            <a:off x="1625597" y="975993"/>
            <a:ext cx="6629754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4073" y="3671567"/>
            <a:ext cx="7881203" cy="2786381"/>
            <a:chOff x="314073" y="3671567"/>
            <a:chExt cx="7881203" cy="27863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" t="44386" r="1285" b="12692"/>
            <a:stretch/>
          </p:blipFill>
          <p:spPr bwMode="auto">
            <a:xfrm>
              <a:off x="314073" y="3671567"/>
              <a:ext cx="7881202" cy="26821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" t="86070" r="1286" b="4633"/>
            <a:stretch/>
          </p:blipFill>
          <p:spPr bwMode="auto">
            <a:xfrm>
              <a:off x="704850" y="5876925"/>
              <a:ext cx="7490426" cy="58102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DOT_PPTemplate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03460" y="1104496"/>
            <a:ext cx="7981233" cy="90740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Theme #1: Transportation Mobility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92369" y="2133599"/>
            <a:ext cx="8187397" cy="37338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Vehicle Throughput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Number of vehicles in AM and PM peak hours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Travel Time Savings 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Average travel time saved per vehicle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Reduction of Vehicle Delay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Daily total vehicle-hours saved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Facilitation of Transit Options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Qualitative (Yes, No)</a:t>
            </a:r>
          </a:p>
          <a:p>
            <a:pPr marL="8001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Evaluation factors - Availability of transit option at the location of improvement</a:t>
            </a:r>
            <a:endParaRPr lang="en-US" sz="24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44" y="1107813"/>
            <a:ext cx="946150" cy="9461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6468" y="499364"/>
            <a:ext cx="8797636" cy="660696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>Planning Themes and Performance Measures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B4A4B1AD13A409A5D6D4AC2F76699" ma:contentTypeVersion="2" ma:contentTypeDescription="Create a new document." ma:contentTypeScope="" ma:versionID="7cf3a86d19263027ce8a97c831679af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c65cf33cbf93cc46951679f6e6e9ae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7A851-39B7-42A8-AEBA-6F67BA4C1D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9A8921-FCA4-46DF-8145-4C2DEBF7FCF9}">
  <ds:schemaRefs>
    <ds:schemaRef ds:uri="http://purl.org/dc/dcmitype/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AB1F075-3986-46E1-BB1A-65DE1AD16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698</Words>
  <Application>Microsoft Office PowerPoint</Application>
  <PresentationFormat>On-screen Show (4:3)</PresentationFormat>
  <Paragraphs>156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2015 GDOT PowerPoint Title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GDOT PowerPoint Template - 2015</dc:title>
  <dc:creator>c m</dc:creator>
  <cp:lastModifiedBy>Chandra Khare</cp:lastModifiedBy>
  <cp:revision>216</cp:revision>
  <dcterms:created xsi:type="dcterms:W3CDTF">2015-04-21T15:04:52Z</dcterms:created>
  <dcterms:modified xsi:type="dcterms:W3CDTF">2015-05-19T13:27:15Z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0x010100702B4A4B1AD13A409A5D6D4AC2F76699</vt:lpwstr>
  </property>
</Properties>
</file>