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0" r:id="rId3"/>
    <p:sldId id="272" r:id="rId4"/>
    <p:sldId id="295" r:id="rId5"/>
    <p:sldId id="274" r:id="rId6"/>
    <p:sldId id="286" r:id="rId7"/>
    <p:sldId id="291" r:id="rId8"/>
    <p:sldId id="292" r:id="rId9"/>
    <p:sldId id="275" r:id="rId10"/>
    <p:sldId id="287" r:id="rId11"/>
    <p:sldId id="276" r:id="rId12"/>
    <p:sldId id="282" r:id="rId13"/>
    <p:sldId id="281" r:id="rId14"/>
    <p:sldId id="283" r:id="rId15"/>
    <p:sldId id="288" r:id="rId16"/>
    <p:sldId id="293" r:id="rId17"/>
    <p:sldId id="294" r:id="rId18"/>
    <p:sldId id="279" r:id="rId19"/>
    <p:sldId id="297" r:id="rId20"/>
    <p:sldId id="296" r:id="rId21"/>
    <p:sldId id="277" r:id="rId22"/>
    <p:sldId id="284" r:id="rId23"/>
    <p:sldId id="290" r:id="rId24"/>
    <p:sldId id="285" r:id="rId25"/>
    <p:sldId id="289" r:id="rId26"/>
    <p:sldId id="278" r:id="rId27"/>
    <p:sldId id="268" r:id="rId2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1E1E1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19" autoAdjust="0"/>
  </p:normalViewPr>
  <p:slideViewPr>
    <p:cSldViewPr>
      <p:cViewPr varScale="1">
        <p:scale>
          <a:sx n="73" d="100"/>
          <a:sy n="73" d="100"/>
        </p:scale>
        <p:origin x="-16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117043200" cy="117043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0332234111761653E-2"/>
          <c:y val="4.5605928046872926E-2"/>
          <c:w val="0.77425892276285957"/>
          <c:h val="0.78750311514091009"/>
        </c:manualLayout>
      </c:layout>
      <c:barChart>
        <c:barDir val="col"/>
        <c:grouping val="clustered"/>
        <c:ser>
          <c:idx val="0"/>
          <c:order val="0"/>
          <c:tx>
            <c:v>1 Tour</c:v>
          </c:tx>
          <c:cat>
            <c:strRef>
              <c:f>Sheet1!$B$11:$G$11</c:f>
              <c:strCache>
                <c:ptCount val="6"/>
                <c:pt idx="0">
                  <c:v>Survey: No mandatory peg</c:v>
                </c:pt>
                <c:pt idx="1">
                  <c:v>Model: No mandatory peg</c:v>
                </c:pt>
                <c:pt idx="2">
                  <c:v>Survey: before mandatory</c:v>
                </c:pt>
                <c:pt idx="3">
                  <c:v>Model: before mandatory</c:v>
                </c:pt>
                <c:pt idx="4">
                  <c:v>Survey: after mandatory</c:v>
                </c:pt>
                <c:pt idx="5">
                  <c:v>Model: after mandatory</c:v>
                </c:pt>
              </c:strCache>
            </c:strRef>
          </c:cat>
          <c:val>
            <c:numRef>
              <c:f>Sheet1!$B$12:$G$12</c:f>
              <c:numCache>
                <c:formatCode>0.0%</c:formatCode>
                <c:ptCount val="6"/>
                <c:pt idx="0">
                  <c:v>0.61787564766839476</c:v>
                </c:pt>
                <c:pt idx="1">
                  <c:v>0.5024509803921563</c:v>
                </c:pt>
                <c:pt idx="2">
                  <c:v>0.90265486725663713</c:v>
                </c:pt>
                <c:pt idx="3">
                  <c:v>0.89743589743589824</c:v>
                </c:pt>
                <c:pt idx="4">
                  <c:v>0.85692307692307756</c:v>
                </c:pt>
                <c:pt idx="5">
                  <c:v>0.88796680497925307</c:v>
                </c:pt>
              </c:numCache>
            </c:numRef>
          </c:val>
        </c:ser>
        <c:ser>
          <c:idx val="1"/>
          <c:order val="1"/>
          <c:tx>
            <c:v>2 Tours</c:v>
          </c:tx>
          <c:cat>
            <c:strRef>
              <c:f>Sheet1!$B$11:$G$11</c:f>
              <c:strCache>
                <c:ptCount val="6"/>
                <c:pt idx="0">
                  <c:v>Survey: No mandatory peg</c:v>
                </c:pt>
                <c:pt idx="1">
                  <c:v>Model: No mandatory peg</c:v>
                </c:pt>
                <c:pt idx="2">
                  <c:v>Survey: before mandatory</c:v>
                </c:pt>
                <c:pt idx="3">
                  <c:v>Model: before mandatory</c:v>
                </c:pt>
                <c:pt idx="4">
                  <c:v>Survey: after mandatory</c:v>
                </c:pt>
                <c:pt idx="5">
                  <c:v>Model: after mandatory</c:v>
                </c:pt>
              </c:strCache>
            </c:strRef>
          </c:cat>
          <c:val>
            <c:numRef>
              <c:f>Sheet1!$B$13:$G$13</c:f>
              <c:numCache>
                <c:formatCode>0.0%</c:formatCode>
                <c:ptCount val="6"/>
                <c:pt idx="0">
                  <c:v>0.273316062176166</c:v>
                </c:pt>
                <c:pt idx="1">
                  <c:v>0.35392156862745133</c:v>
                </c:pt>
                <c:pt idx="2">
                  <c:v>8.4070796460177025E-2</c:v>
                </c:pt>
                <c:pt idx="3">
                  <c:v>0.1025641025641026</c:v>
                </c:pt>
                <c:pt idx="4">
                  <c:v>0.12769230769230774</c:v>
                </c:pt>
                <c:pt idx="5">
                  <c:v>0.10995850622406635</c:v>
                </c:pt>
              </c:numCache>
            </c:numRef>
          </c:val>
        </c:ser>
        <c:ser>
          <c:idx val="2"/>
          <c:order val="2"/>
          <c:tx>
            <c:v>3+ Tours</c:v>
          </c:tx>
          <c:cat>
            <c:strRef>
              <c:f>Sheet1!$B$11:$G$11</c:f>
              <c:strCache>
                <c:ptCount val="6"/>
                <c:pt idx="0">
                  <c:v>Survey: No mandatory peg</c:v>
                </c:pt>
                <c:pt idx="1">
                  <c:v>Model: No mandatory peg</c:v>
                </c:pt>
                <c:pt idx="2">
                  <c:v>Survey: before mandatory</c:v>
                </c:pt>
                <c:pt idx="3">
                  <c:v>Model: before mandatory</c:v>
                </c:pt>
                <c:pt idx="4">
                  <c:v>Survey: after mandatory</c:v>
                </c:pt>
                <c:pt idx="5">
                  <c:v>Model: after mandatory</c:v>
                </c:pt>
              </c:strCache>
            </c:strRef>
          </c:cat>
          <c:val>
            <c:numRef>
              <c:f>Sheet1!$B$14:$G$14</c:f>
              <c:numCache>
                <c:formatCode>0.0%</c:formatCode>
                <c:ptCount val="6"/>
                <c:pt idx="0">
                  <c:v>0.10880829015544041</c:v>
                </c:pt>
                <c:pt idx="1">
                  <c:v>0.14362745098039226</c:v>
                </c:pt>
                <c:pt idx="2">
                  <c:v>1.3274336283185846E-2</c:v>
                </c:pt>
                <c:pt idx="3">
                  <c:v>0</c:v>
                </c:pt>
                <c:pt idx="4">
                  <c:v>1.5384615384615398E-2</c:v>
                </c:pt>
                <c:pt idx="5">
                  <c:v>2.0746887966805005E-3</c:v>
                </c:pt>
              </c:numCache>
            </c:numRef>
          </c:val>
        </c:ser>
        <c:axId val="73172096"/>
        <c:axId val="73173632"/>
      </c:barChart>
      <c:catAx>
        <c:axId val="73172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173632"/>
        <c:crosses val="autoZero"/>
        <c:auto val="1"/>
        <c:lblAlgn val="ctr"/>
        <c:lblOffset val="100"/>
      </c:catAx>
      <c:valAx>
        <c:axId val="73173632"/>
        <c:scaling>
          <c:orientation val="minMax"/>
        </c:scaling>
        <c:axPos val="l"/>
        <c:majorGridlines/>
        <c:numFmt formatCode="0.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1720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Breakfast Activity Sequencing</a:t>
            </a:r>
            <a:r>
              <a:rPr lang="en-US" baseline="0"/>
              <a:t> (No Mandatory Peg)</a:t>
            </a:r>
            <a:endParaRPr lang="en-US"/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1680119530513232"/>
          <c:y val="9.1239026156213265E-2"/>
          <c:w val="0.76762747605267323"/>
          <c:h val="0.57323011242602262"/>
        </c:manualLayout>
      </c:layout>
      <c:barChart>
        <c:barDir val="col"/>
        <c:grouping val="clustered"/>
        <c:ser>
          <c:idx val="0"/>
          <c:order val="0"/>
          <c:tx>
            <c:strRef>
              <c:f>Sheet2!$B$5</c:f>
              <c:strCache>
                <c:ptCount val="1"/>
                <c:pt idx="0">
                  <c:v>Survey</c:v>
                </c:pt>
              </c:strCache>
            </c:strRef>
          </c:tx>
          <c:cat>
            <c:strRef>
              <c:f>Sheet2!$C$4:$I$4</c:f>
              <c:strCache>
                <c:ptCount val="7"/>
                <c:pt idx="0">
                  <c:v>school escort</c:v>
                </c:pt>
                <c:pt idx="1">
                  <c:v>shop</c:v>
                </c:pt>
                <c:pt idx="2">
                  <c:v>maintenance</c:v>
                </c:pt>
                <c:pt idx="3">
                  <c:v>lunch</c:v>
                </c:pt>
                <c:pt idx="4">
                  <c:v>dinner</c:v>
                </c:pt>
                <c:pt idx="5">
                  <c:v>visiting</c:v>
                </c:pt>
                <c:pt idx="6">
                  <c:v>discretionary</c:v>
                </c:pt>
              </c:strCache>
            </c:strRef>
          </c:cat>
          <c:val>
            <c:numRef>
              <c:f>Sheet2!$C$5:$I$5</c:f>
              <c:numCache>
                <c:formatCode>0.0%</c:formatCode>
                <c:ptCount val="7"/>
                <c:pt idx="0">
                  <c:v>0.63636363636363669</c:v>
                </c:pt>
                <c:pt idx="1">
                  <c:v>0.88785046728971961</c:v>
                </c:pt>
                <c:pt idx="2">
                  <c:v>0.70967741935483908</c:v>
                </c:pt>
                <c:pt idx="3">
                  <c:v>1</c:v>
                </c:pt>
                <c:pt idx="4">
                  <c:v>1</c:v>
                </c:pt>
                <c:pt idx="5">
                  <c:v>0.95000000000000018</c:v>
                </c:pt>
                <c:pt idx="6">
                  <c:v>0.76923076923076927</c:v>
                </c:pt>
              </c:numCache>
            </c:numRef>
          </c:val>
        </c:ser>
        <c:ser>
          <c:idx val="1"/>
          <c:order val="1"/>
          <c:tx>
            <c:strRef>
              <c:f>Sheet2!$B$6</c:f>
              <c:strCache>
                <c:ptCount val="1"/>
                <c:pt idx="0">
                  <c:v>Model</c:v>
                </c:pt>
              </c:strCache>
            </c:strRef>
          </c:tx>
          <c:cat>
            <c:strRef>
              <c:f>Sheet2!$C$4:$I$4</c:f>
              <c:strCache>
                <c:ptCount val="7"/>
                <c:pt idx="0">
                  <c:v>school escort</c:v>
                </c:pt>
                <c:pt idx="1">
                  <c:v>shop</c:v>
                </c:pt>
                <c:pt idx="2">
                  <c:v>maintenance</c:v>
                </c:pt>
                <c:pt idx="3">
                  <c:v>lunch</c:v>
                </c:pt>
                <c:pt idx="4">
                  <c:v>dinner</c:v>
                </c:pt>
                <c:pt idx="5">
                  <c:v>visiting</c:v>
                </c:pt>
                <c:pt idx="6">
                  <c:v>discretionary</c:v>
                </c:pt>
              </c:strCache>
            </c:strRef>
          </c:cat>
          <c:val>
            <c:numRef>
              <c:f>Sheet2!$C$6:$I$6</c:f>
              <c:numCache>
                <c:formatCode>0.0%</c:formatCode>
                <c:ptCount val="7"/>
                <c:pt idx="0">
                  <c:v>0.5</c:v>
                </c:pt>
                <c:pt idx="1">
                  <c:v>0.42196531791907538</c:v>
                </c:pt>
                <c:pt idx="2">
                  <c:v>0.5767441860465119</c:v>
                </c:pt>
                <c:pt idx="3">
                  <c:v>1</c:v>
                </c:pt>
                <c:pt idx="4">
                  <c:v>1</c:v>
                </c:pt>
                <c:pt idx="5">
                  <c:v>0.8</c:v>
                </c:pt>
                <c:pt idx="6">
                  <c:v>0.62162162162162182</c:v>
                </c:pt>
              </c:numCache>
            </c:numRef>
          </c:val>
        </c:ser>
        <c:axId val="73075712"/>
        <c:axId val="73110656"/>
      </c:barChart>
      <c:catAx>
        <c:axId val="730757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Activities after Breakfast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3110656"/>
        <c:crosses val="autoZero"/>
        <c:auto val="1"/>
        <c:lblAlgn val="ctr"/>
        <c:lblOffset val="100"/>
      </c:catAx>
      <c:valAx>
        <c:axId val="731106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Percent</a:t>
                </a:r>
              </a:p>
            </c:rich>
          </c:tx>
          <c:layout/>
        </c:title>
        <c:numFmt formatCode="0.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3075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710534580613299"/>
          <c:y val="0.3701019185049304"/>
          <c:w val="9.5772147071359698E-2"/>
          <c:h val="0.14205015794388187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ln>
      <a:noFill/>
    </a:ln>
  </c:sp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931893-C116-44E5-8B22-C7DD112F25DA}" type="doc">
      <dgm:prSet loTypeId="urn:microsoft.com/office/officeart/2005/8/layout/vList5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5D61F269-B7DD-4B1D-BCA3-8FE02E42E643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Preference or Convenience</a:t>
          </a:r>
          <a:endParaRPr lang="en-US" dirty="0">
            <a:solidFill>
              <a:srgbClr val="000000"/>
            </a:solidFill>
          </a:endParaRPr>
        </a:p>
      </dgm:t>
    </dgm:pt>
    <dgm:pt modelId="{C1FC5030-B8CC-426B-A94A-274D15E174C7}" type="parTrans" cxnId="{F253DFE3-9A14-4AF2-AEA2-9BC987EC1C1E}">
      <dgm:prSet/>
      <dgm:spPr/>
      <dgm:t>
        <a:bodyPr/>
        <a:lstStyle/>
        <a:p>
          <a:endParaRPr lang="en-US"/>
        </a:p>
      </dgm:t>
    </dgm:pt>
    <dgm:pt modelId="{F8D29FE4-14E2-4161-83F4-4CD5C42F20CF}" type="sibTrans" cxnId="{F253DFE3-9A14-4AF2-AEA2-9BC987EC1C1E}">
      <dgm:prSet/>
      <dgm:spPr/>
      <dgm:t>
        <a:bodyPr/>
        <a:lstStyle/>
        <a:p>
          <a:endParaRPr lang="en-US"/>
        </a:p>
      </dgm:t>
    </dgm:pt>
    <dgm:pt modelId="{BBA76F21-7E8D-4063-B709-85DA133C5A38}">
      <dgm:prSet phldrT="[Text]"/>
      <dgm:spPr/>
      <dgm:t>
        <a:bodyPr/>
        <a:lstStyle/>
        <a:p>
          <a:r>
            <a:rPr lang="en-US" dirty="0" smtClean="0"/>
            <a:t>Sequencing relative to pegs</a:t>
          </a:r>
          <a:endParaRPr lang="en-US" dirty="0"/>
        </a:p>
      </dgm:t>
    </dgm:pt>
    <dgm:pt modelId="{F1347F1E-ECEB-4160-915F-6A126B72CDA1}" type="parTrans" cxnId="{6E97EE89-B767-476A-903B-A61EC3821300}">
      <dgm:prSet/>
      <dgm:spPr/>
      <dgm:t>
        <a:bodyPr/>
        <a:lstStyle/>
        <a:p>
          <a:endParaRPr lang="en-US"/>
        </a:p>
      </dgm:t>
    </dgm:pt>
    <dgm:pt modelId="{F6C05E55-51A9-45EE-9F07-9E25FFA4D40A}" type="sibTrans" cxnId="{6E97EE89-B767-476A-903B-A61EC3821300}">
      <dgm:prSet/>
      <dgm:spPr/>
      <dgm:t>
        <a:bodyPr/>
        <a:lstStyle/>
        <a:p>
          <a:endParaRPr lang="en-US"/>
        </a:p>
      </dgm:t>
    </dgm:pt>
    <dgm:pt modelId="{CE412FEE-5013-43F4-AB35-213E95D13089}">
      <dgm:prSet phldrT="[Text]"/>
      <dgm:spPr/>
      <dgm:t>
        <a:bodyPr/>
        <a:lstStyle/>
        <a:p>
          <a:r>
            <a:rPr lang="en-US" dirty="0" smtClean="0"/>
            <a:t>Work flexibility</a:t>
          </a:r>
          <a:endParaRPr lang="en-US" dirty="0"/>
        </a:p>
      </dgm:t>
    </dgm:pt>
    <dgm:pt modelId="{1B203CFD-FA08-47BB-A906-C3219A800734}" type="parTrans" cxnId="{34CBDA3B-5C12-4D1D-9D5A-8367F95839CE}">
      <dgm:prSet/>
      <dgm:spPr/>
      <dgm:t>
        <a:bodyPr/>
        <a:lstStyle/>
        <a:p>
          <a:endParaRPr lang="en-US"/>
        </a:p>
      </dgm:t>
    </dgm:pt>
    <dgm:pt modelId="{95804DB4-A083-4485-9275-5D667B765FCE}" type="sibTrans" cxnId="{34CBDA3B-5C12-4D1D-9D5A-8367F95839CE}">
      <dgm:prSet/>
      <dgm:spPr/>
      <dgm:t>
        <a:bodyPr/>
        <a:lstStyle/>
        <a:p>
          <a:endParaRPr lang="en-US"/>
        </a:p>
      </dgm:t>
    </dgm:pt>
    <dgm:pt modelId="{8785F724-827F-4E91-8FDA-27C7E63DE2FF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Schedule Constraints</a:t>
          </a:r>
          <a:endParaRPr lang="en-US" dirty="0">
            <a:solidFill>
              <a:srgbClr val="000000"/>
            </a:solidFill>
          </a:endParaRPr>
        </a:p>
      </dgm:t>
    </dgm:pt>
    <dgm:pt modelId="{36E83A2A-DCB4-45CF-A5FE-E19C785F518E}" type="parTrans" cxnId="{68858A8F-E85C-41AF-812E-005CBE3BCB39}">
      <dgm:prSet/>
      <dgm:spPr/>
      <dgm:t>
        <a:bodyPr/>
        <a:lstStyle/>
        <a:p>
          <a:endParaRPr lang="en-US"/>
        </a:p>
      </dgm:t>
    </dgm:pt>
    <dgm:pt modelId="{3093E65B-2BA5-42F8-9022-0494E7A6470F}" type="sibTrans" cxnId="{68858A8F-E85C-41AF-812E-005CBE3BCB39}">
      <dgm:prSet/>
      <dgm:spPr/>
      <dgm:t>
        <a:bodyPr/>
        <a:lstStyle/>
        <a:p>
          <a:endParaRPr lang="en-US"/>
        </a:p>
      </dgm:t>
    </dgm:pt>
    <dgm:pt modelId="{A9FBF544-BEAD-4620-825E-C54A8C9C4043}">
      <dgm:prSet phldrT="[Text]"/>
      <dgm:spPr/>
      <dgm:t>
        <a:bodyPr/>
        <a:lstStyle/>
        <a:p>
          <a:r>
            <a:rPr lang="en-US" dirty="0" smtClean="0"/>
            <a:t>Time window availability</a:t>
          </a:r>
          <a:endParaRPr lang="en-US" dirty="0"/>
        </a:p>
      </dgm:t>
    </dgm:pt>
    <dgm:pt modelId="{2ECD6E6B-2FEB-491E-AA0B-958198D9B313}" type="parTrans" cxnId="{ECA08C57-800E-40A5-BA3E-1933D3A4F19F}">
      <dgm:prSet/>
      <dgm:spPr/>
      <dgm:t>
        <a:bodyPr/>
        <a:lstStyle/>
        <a:p>
          <a:endParaRPr lang="en-US"/>
        </a:p>
      </dgm:t>
    </dgm:pt>
    <dgm:pt modelId="{2962EC3C-EFB4-4C1C-8AB6-EFE3A1A5D4BF}" type="sibTrans" cxnId="{ECA08C57-800E-40A5-BA3E-1933D3A4F19F}">
      <dgm:prSet/>
      <dgm:spPr/>
      <dgm:t>
        <a:bodyPr/>
        <a:lstStyle/>
        <a:p>
          <a:endParaRPr lang="en-US"/>
        </a:p>
      </dgm:t>
    </dgm:pt>
    <dgm:pt modelId="{4956B13A-8FE6-4EF2-B05A-5EF53D699D07}">
      <dgm:prSet phldrT="[Text]"/>
      <dgm:spPr/>
      <dgm:t>
        <a:bodyPr/>
        <a:lstStyle/>
        <a:p>
          <a:r>
            <a:rPr lang="en-US" dirty="0" smtClean="0"/>
            <a:t>Clustering of activities</a:t>
          </a:r>
          <a:endParaRPr lang="en-US" dirty="0"/>
        </a:p>
      </dgm:t>
    </dgm:pt>
    <dgm:pt modelId="{8539C6B0-7137-46DF-82D2-99510F7FC852}" type="parTrans" cxnId="{713A9B89-9EE7-416D-AC28-2FC962749B17}">
      <dgm:prSet/>
      <dgm:spPr/>
      <dgm:t>
        <a:bodyPr/>
        <a:lstStyle/>
        <a:p>
          <a:endParaRPr lang="en-US"/>
        </a:p>
      </dgm:t>
    </dgm:pt>
    <dgm:pt modelId="{1456B91A-E399-414C-AA5F-C0E1937ED144}" type="sibTrans" cxnId="{713A9B89-9EE7-416D-AC28-2FC962749B17}">
      <dgm:prSet/>
      <dgm:spPr/>
      <dgm:t>
        <a:bodyPr/>
        <a:lstStyle/>
        <a:p>
          <a:endParaRPr lang="en-US"/>
        </a:p>
      </dgm:t>
    </dgm:pt>
    <dgm:pt modelId="{80CB7054-1DBD-460E-BF63-CDEDAA0E46ED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Spatial Accessibilities</a:t>
          </a:r>
          <a:endParaRPr lang="en-US" dirty="0">
            <a:solidFill>
              <a:srgbClr val="000000"/>
            </a:solidFill>
          </a:endParaRPr>
        </a:p>
      </dgm:t>
    </dgm:pt>
    <dgm:pt modelId="{40FE0BBA-816D-4172-92E7-9A1B28EB47EB}" type="parTrans" cxnId="{C668A6A7-DB94-46F0-94D7-74E80F1462CA}">
      <dgm:prSet/>
      <dgm:spPr/>
      <dgm:t>
        <a:bodyPr/>
        <a:lstStyle/>
        <a:p>
          <a:endParaRPr lang="en-US"/>
        </a:p>
      </dgm:t>
    </dgm:pt>
    <dgm:pt modelId="{DAB3F9AB-E2FF-4FE7-A175-17BF076F16B0}" type="sibTrans" cxnId="{C668A6A7-DB94-46F0-94D7-74E80F1462CA}">
      <dgm:prSet/>
      <dgm:spPr/>
      <dgm:t>
        <a:bodyPr/>
        <a:lstStyle/>
        <a:p>
          <a:endParaRPr lang="en-US"/>
        </a:p>
      </dgm:t>
    </dgm:pt>
    <dgm:pt modelId="{638323C5-96BC-486F-8320-8D45AD9DC68C}">
      <dgm:prSet phldrT="[Text]"/>
      <dgm:spPr/>
      <dgm:t>
        <a:bodyPr/>
        <a:lstStyle/>
        <a:p>
          <a:r>
            <a:rPr lang="en-US" dirty="0" smtClean="0"/>
            <a:t>Accessibility to </a:t>
          </a:r>
          <a:r>
            <a:rPr lang="en-US" dirty="0" smtClean="0"/>
            <a:t>attractions from the peg anchor points </a:t>
          </a:r>
          <a:endParaRPr lang="en-US" dirty="0"/>
        </a:p>
      </dgm:t>
    </dgm:pt>
    <dgm:pt modelId="{6E3780AF-3B46-432D-9A96-B64A7F4712E7}" type="parTrans" cxnId="{143F59AC-DCFB-4FC0-997F-9F7373523ED6}">
      <dgm:prSet/>
      <dgm:spPr/>
      <dgm:t>
        <a:bodyPr/>
        <a:lstStyle/>
        <a:p>
          <a:endParaRPr lang="en-US"/>
        </a:p>
      </dgm:t>
    </dgm:pt>
    <dgm:pt modelId="{1DF4CDF8-53FB-408D-B0FE-CF26AC461E83}" type="sibTrans" cxnId="{143F59AC-DCFB-4FC0-997F-9F7373523ED6}">
      <dgm:prSet/>
      <dgm:spPr/>
      <dgm:t>
        <a:bodyPr/>
        <a:lstStyle/>
        <a:p>
          <a:endParaRPr lang="en-US"/>
        </a:p>
      </dgm:t>
    </dgm:pt>
    <dgm:pt modelId="{2EF36262-4DFB-4F10-9B33-C907ED2BA89C}" type="pres">
      <dgm:prSet presAssocID="{30931893-C116-44E5-8B22-C7DD112F25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27CF22-935B-478E-94B4-0B540589BBDF}" type="pres">
      <dgm:prSet presAssocID="{5D61F269-B7DD-4B1D-BCA3-8FE02E42E643}" presName="linNode" presStyleCnt="0"/>
      <dgm:spPr/>
    </dgm:pt>
    <dgm:pt modelId="{12B34515-B765-40D9-B567-577B69860C3E}" type="pres">
      <dgm:prSet presAssocID="{5D61F269-B7DD-4B1D-BCA3-8FE02E42E64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9E8FC-F5F9-44D6-805F-DF325733B811}" type="pres">
      <dgm:prSet presAssocID="{5D61F269-B7DD-4B1D-BCA3-8FE02E42E64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238BF-5CCA-4E66-A7E6-EE8CAA6D8B1C}" type="pres">
      <dgm:prSet presAssocID="{F8D29FE4-14E2-4161-83F4-4CD5C42F20CF}" presName="sp" presStyleCnt="0"/>
      <dgm:spPr/>
    </dgm:pt>
    <dgm:pt modelId="{DD3B61A8-48D2-4B56-902F-E9982022CCF5}" type="pres">
      <dgm:prSet presAssocID="{8785F724-827F-4E91-8FDA-27C7E63DE2FF}" presName="linNode" presStyleCnt="0"/>
      <dgm:spPr/>
    </dgm:pt>
    <dgm:pt modelId="{30526133-3F40-4271-9D03-D930B7B72A44}" type="pres">
      <dgm:prSet presAssocID="{8785F724-827F-4E91-8FDA-27C7E63DE2F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989AF4-CBB1-4BF4-A32A-3AA1A68951C6}" type="pres">
      <dgm:prSet presAssocID="{8785F724-827F-4E91-8FDA-27C7E63DE2F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FE1AF-DA99-4056-ABDF-7762FF17C23E}" type="pres">
      <dgm:prSet presAssocID="{3093E65B-2BA5-42F8-9022-0494E7A6470F}" presName="sp" presStyleCnt="0"/>
      <dgm:spPr/>
    </dgm:pt>
    <dgm:pt modelId="{BD9CD8F4-B132-4C1B-8A0A-838372F370C2}" type="pres">
      <dgm:prSet presAssocID="{80CB7054-1DBD-460E-BF63-CDEDAA0E46ED}" presName="linNode" presStyleCnt="0"/>
      <dgm:spPr/>
    </dgm:pt>
    <dgm:pt modelId="{A5819ADF-8C3C-449F-8827-3C880AAE6675}" type="pres">
      <dgm:prSet presAssocID="{80CB7054-1DBD-460E-BF63-CDEDAA0E46E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6CB95-F58A-4A77-84D5-13856652E550}" type="pres">
      <dgm:prSet presAssocID="{80CB7054-1DBD-460E-BF63-CDEDAA0E46E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DE99A-048E-4B14-BCCD-F73FEA8E20DB}" type="presOf" srcId="{BBA76F21-7E8D-4063-B709-85DA133C5A38}" destId="{5C99E8FC-F5F9-44D6-805F-DF325733B811}" srcOrd="0" destOrd="0" presId="urn:microsoft.com/office/officeart/2005/8/layout/vList5"/>
    <dgm:cxn modelId="{34CBDA3B-5C12-4D1D-9D5A-8367F95839CE}" srcId="{5D61F269-B7DD-4B1D-BCA3-8FE02E42E643}" destId="{CE412FEE-5013-43F4-AB35-213E95D13089}" srcOrd="1" destOrd="0" parTransId="{1B203CFD-FA08-47BB-A906-C3219A800734}" sibTransId="{95804DB4-A083-4485-9275-5D667B765FCE}"/>
    <dgm:cxn modelId="{68858A8F-E85C-41AF-812E-005CBE3BCB39}" srcId="{30931893-C116-44E5-8B22-C7DD112F25DA}" destId="{8785F724-827F-4E91-8FDA-27C7E63DE2FF}" srcOrd="1" destOrd="0" parTransId="{36E83A2A-DCB4-45CF-A5FE-E19C785F518E}" sibTransId="{3093E65B-2BA5-42F8-9022-0494E7A6470F}"/>
    <dgm:cxn modelId="{D201727C-2467-4B41-B4E4-5F7F8FE91B68}" type="presOf" srcId="{CE412FEE-5013-43F4-AB35-213E95D13089}" destId="{5C99E8FC-F5F9-44D6-805F-DF325733B811}" srcOrd="0" destOrd="1" presId="urn:microsoft.com/office/officeart/2005/8/layout/vList5"/>
    <dgm:cxn modelId="{A6452ECA-83F5-4733-9519-6233BA2D57BC}" type="presOf" srcId="{A9FBF544-BEAD-4620-825E-C54A8C9C4043}" destId="{55989AF4-CBB1-4BF4-A32A-3AA1A68951C6}" srcOrd="0" destOrd="0" presId="urn:microsoft.com/office/officeart/2005/8/layout/vList5"/>
    <dgm:cxn modelId="{143F59AC-DCFB-4FC0-997F-9F7373523ED6}" srcId="{80CB7054-1DBD-460E-BF63-CDEDAA0E46ED}" destId="{638323C5-96BC-486F-8320-8D45AD9DC68C}" srcOrd="0" destOrd="0" parTransId="{6E3780AF-3B46-432D-9A96-B64A7F4712E7}" sibTransId="{1DF4CDF8-53FB-408D-B0FE-CF26AC461E83}"/>
    <dgm:cxn modelId="{BD624B61-70E9-4615-BE15-512DE3E21878}" type="presOf" srcId="{80CB7054-1DBD-460E-BF63-CDEDAA0E46ED}" destId="{A5819ADF-8C3C-449F-8827-3C880AAE6675}" srcOrd="0" destOrd="0" presId="urn:microsoft.com/office/officeart/2005/8/layout/vList5"/>
    <dgm:cxn modelId="{C668A6A7-DB94-46F0-94D7-74E80F1462CA}" srcId="{30931893-C116-44E5-8B22-C7DD112F25DA}" destId="{80CB7054-1DBD-460E-BF63-CDEDAA0E46ED}" srcOrd="2" destOrd="0" parTransId="{40FE0BBA-816D-4172-92E7-9A1B28EB47EB}" sibTransId="{DAB3F9AB-E2FF-4FE7-A175-17BF076F16B0}"/>
    <dgm:cxn modelId="{6E97EE89-B767-476A-903B-A61EC3821300}" srcId="{5D61F269-B7DD-4B1D-BCA3-8FE02E42E643}" destId="{BBA76F21-7E8D-4063-B709-85DA133C5A38}" srcOrd="0" destOrd="0" parTransId="{F1347F1E-ECEB-4160-915F-6A126B72CDA1}" sibTransId="{F6C05E55-51A9-45EE-9F07-9E25FFA4D40A}"/>
    <dgm:cxn modelId="{ECA08C57-800E-40A5-BA3E-1933D3A4F19F}" srcId="{8785F724-827F-4E91-8FDA-27C7E63DE2FF}" destId="{A9FBF544-BEAD-4620-825E-C54A8C9C4043}" srcOrd="0" destOrd="0" parTransId="{2ECD6E6B-2FEB-491E-AA0B-958198D9B313}" sibTransId="{2962EC3C-EFB4-4C1C-8AB6-EFE3A1A5D4BF}"/>
    <dgm:cxn modelId="{713A9B89-9EE7-416D-AC28-2FC962749B17}" srcId="{8785F724-827F-4E91-8FDA-27C7E63DE2FF}" destId="{4956B13A-8FE6-4EF2-B05A-5EF53D699D07}" srcOrd="1" destOrd="0" parTransId="{8539C6B0-7137-46DF-82D2-99510F7FC852}" sibTransId="{1456B91A-E399-414C-AA5F-C0E1937ED144}"/>
    <dgm:cxn modelId="{F253DFE3-9A14-4AF2-AEA2-9BC987EC1C1E}" srcId="{30931893-C116-44E5-8B22-C7DD112F25DA}" destId="{5D61F269-B7DD-4B1D-BCA3-8FE02E42E643}" srcOrd="0" destOrd="0" parTransId="{C1FC5030-B8CC-426B-A94A-274D15E174C7}" sibTransId="{F8D29FE4-14E2-4161-83F4-4CD5C42F20CF}"/>
    <dgm:cxn modelId="{E3BEA04A-9AA6-47D8-B0D9-A959778BC186}" type="presOf" srcId="{638323C5-96BC-486F-8320-8D45AD9DC68C}" destId="{1656CB95-F58A-4A77-84D5-13856652E550}" srcOrd="0" destOrd="0" presId="urn:microsoft.com/office/officeart/2005/8/layout/vList5"/>
    <dgm:cxn modelId="{BFA31F31-7FB9-42FA-A19B-19F379BC1BF4}" type="presOf" srcId="{8785F724-827F-4E91-8FDA-27C7E63DE2FF}" destId="{30526133-3F40-4271-9D03-D930B7B72A44}" srcOrd="0" destOrd="0" presId="urn:microsoft.com/office/officeart/2005/8/layout/vList5"/>
    <dgm:cxn modelId="{48963649-100C-4DFC-82ED-7048E24F919A}" type="presOf" srcId="{30931893-C116-44E5-8B22-C7DD112F25DA}" destId="{2EF36262-4DFB-4F10-9B33-C907ED2BA89C}" srcOrd="0" destOrd="0" presId="urn:microsoft.com/office/officeart/2005/8/layout/vList5"/>
    <dgm:cxn modelId="{444ED5AB-A34C-4337-ABE7-23EEED09F520}" type="presOf" srcId="{5D61F269-B7DD-4B1D-BCA3-8FE02E42E643}" destId="{12B34515-B765-40D9-B567-577B69860C3E}" srcOrd="0" destOrd="0" presId="urn:microsoft.com/office/officeart/2005/8/layout/vList5"/>
    <dgm:cxn modelId="{ECB2402D-CADE-4ACC-A7E2-8AC11A063009}" type="presOf" srcId="{4956B13A-8FE6-4EF2-B05A-5EF53D699D07}" destId="{55989AF4-CBB1-4BF4-A32A-3AA1A68951C6}" srcOrd="0" destOrd="1" presId="urn:microsoft.com/office/officeart/2005/8/layout/vList5"/>
    <dgm:cxn modelId="{C05E9C4C-136A-4D7E-82EB-390D1B5D7C41}" type="presParOf" srcId="{2EF36262-4DFB-4F10-9B33-C907ED2BA89C}" destId="{A727CF22-935B-478E-94B4-0B540589BBDF}" srcOrd="0" destOrd="0" presId="urn:microsoft.com/office/officeart/2005/8/layout/vList5"/>
    <dgm:cxn modelId="{9A1BE732-D559-4F47-943F-9A400D4CE08A}" type="presParOf" srcId="{A727CF22-935B-478E-94B4-0B540589BBDF}" destId="{12B34515-B765-40D9-B567-577B69860C3E}" srcOrd="0" destOrd="0" presId="urn:microsoft.com/office/officeart/2005/8/layout/vList5"/>
    <dgm:cxn modelId="{3829D59D-ED02-4CB8-AFCB-9F135DF1BC6A}" type="presParOf" srcId="{A727CF22-935B-478E-94B4-0B540589BBDF}" destId="{5C99E8FC-F5F9-44D6-805F-DF325733B811}" srcOrd="1" destOrd="0" presId="urn:microsoft.com/office/officeart/2005/8/layout/vList5"/>
    <dgm:cxn modelId="{705C7FA4-B780-4A76-B2DC-9385A7EAB425}" type="presParOf" srcId="{2EF36262-4DFB-4F10-9B33-C907ED2BA89C}" destId="{132238BF-5CCA-4E66-A7E6-EE8CAA6D8B1C}" srcOrd="1" destOrd="0" presId="urn:microsoft.com/office/officeart/2005/8/layout/vList5"/>
    <dgm:cxn modelId="{577C8166-F6F8-466E-8E1C-556A4CD574E4}" type="presParOf" srcId="{2EF36262-4DFB-4F10-9B33-C907ED2BA89C}" destId="{DD3B61A8-48D2-4B56-902F-E9982022CCF5}" srcOrd="2" destOrd="0" presId="urn:microsoft.com/office/officeart/2005/8/layout/vList5"/>
    <dgm:cxn modelId="{096F0969-1807-494F-ABB9-AF84ED5948C0}" type="presParOf" srcId="{DD3B61A8-48D2-4B56-902F-E9982022CCF5}" destId="{30526133-3F40-4271-9D03-D930B7B72A44}" srcOrd="0" destOrd="0" presId="urn:microsoft.com/office/officeart/2005/8/layout/vList5"/>
    <dgm:cxn modelId="{78846E64-B1CF-482B-8387-1CCF7F655482}" type="presParOf" srcId="{DD3B61A8-48D2-4B56-902F-E9982022CCF5}" destId="{55989AF4-CBB1-4BF4-A32A-3AA1A68951C6}" srcOrd="1" destOrd="0" presId="urn:microsoft.com/office/officeart/2005/8/layout/vList5"/>
    <dgm:cxn modelId="{1FE34CF0-C62F-4C1D-AF48-D6D84D94DC82}" type="presParOf" srcId="{2EF36262-4DFB-4F10-9B33-C907ED2BA89C}" destId="{04CFE1AF-DA99-4056-ABDF-7762FF17C23E}" srcOrd="3" destOrd="0" presId="urn:microsoft.com/office/officeart/2005/8/layout/vList5"/>
    <dgm:cxn modelId="{F272B5DE-5A4E-469E-A807-65519A5AE83B}" type="presParOf" srcId="{2EF36262-4DFB-4F10-9B33-C907ED2BA89C}" destId="{BD9CD8F4-B132-4C1B-8A0A-838372F370C2}" srcOrd="4" destOrd="0" presId="urn:microsoft.com/office/officeart/2005/8/layout/vList5"/>
    <dgm:cxn modelId="{4C5EA534-115A-4A70-8E58-0DDB20DFFEB6}" type="presParOf" srcId="{BD9CD8F4-B132-4C1B-8A0A-838372F370C2}" destId="{A5819ADF-8C3C-449F-8827-3C880AAE6675}" srcOrd="0" destOrd="0" presId="urn:microsoft.com/office/officeart/2005/8/layout/vList5"/>
    <dgm:cxn modelId="{5EB92C76-96B4-4E29-85EF-485EFAD43395}" type="presParOf" srcId="{BD9CD8F4-B132-4C1B-8A0A-838372F370C2}" destId="{1656CB95-F58A-4A77-84D5-13856652E55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99E8FC-F5F9-44D6-805F-DF325733B811}">
      <dsp:nvSpPr>
        <dsp:cNvPr id="0" name=""/>
        <dsp:cNvSpPr/>
      </dsp:nvSpPr>
      <dsp:spPr>
        <a:xfrm rot="5400000">
          <a:off x="4576518" y="-1842085"/>
          <a:ext cx="795635" cy="468172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Sequencing relative to pegs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Work flexibility</a:t>
          </a:r>
          <a:endParaRPr lang="en-US" sz="2200" kern="1200" dirty="0"/>
        </a:p>
      </dsp:txBody>
      <dsp:txXfrm rot="5400000">
        <a:off x="4576518" y="-1842085"/>
        <a:ext cx="795635" cy="4681728"/>
      </dsp:txXfrm>
    </dsp:sp>
    <dsp:sp modelId="{12B34515-B765-40D9-B567-577B69860C3E}">
      <dsp:nvSpPr>
        <dsp:cNvPr id="0" name=""/>
        <dsp:cNvSpPr/>
      </dsp:nvSpPr>
      <dsp:spPr>
        <a:xfrm>
          <a:off x="0" y="1506"/>
          <a:ext cx="2633472" cy="9945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000000"/>
              </a:solidFill>
            </a:rPr>
            <a:t>Preference or Convenience</a:t>
          </a:r>
          <a:endParaRPr lang="en-US" sz="2700" kern="1200" dirty="0">
            <a:solidFill>
              <a:srgbClr val="000000"/>
            </a:solidFill>
          </a:endParaRPr>
        </a:p>
      </dsp:txBody>
      <dsp:txXfrm>
        <a:off x="0" y="1506"/>
        <a:ext cx="2633472" cy="994543"/>
      </dsp:txXfrm>
    </dsp:sp>
    <dsp:sp modelId="{55989AF4-CBB1-4BF4-A32A-3AA1A68951C6}">
      <dsp:nvSpPr>
        <dsp:cNvPr id="0" name=""/>
        <dsp:cNvSpPr/>
      </dsp:nvSpPr>
      <dsp:spPr>
        <a:xfrm rot="5400000">
          <a:off x="4576518" y="-797814"/>
          <a:ext cx="795635" cy="468172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Time window availability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Clustering of activities</a:t>
          </a:r>
          <a:endParaRPr lang="en-US" sz="2200" kern="1200" dirty="0"/>
        </a:p>
      </dsp:txBody>
      <dsp:txXfrm rot="5400000">
        <a:off x="4576518" y="-797814"/>
        <a:ext cx="795635" cy="4681728"/>
      </dsp:txXfrm>
    </dsp:sp>
    <dsp:sp modelId="{30526133-3F40-4271-9D03-D930B7B72A44}">
      <dsp:nvSpPr>
        <dsp:cNvPr id="0" name=""/>
        <dsp:cNvSpPr/>
      </dsp:nvSpPr>
      <dsp:spPr>
        <a:xfrm>
          <a:off x="0" y="1045778"/>
          <a:ext cx="2633472" cy="9945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000000"/>
              </a:solidFill>
            </a:rPr>
            <a:t>Schedule Constraints</a:t>
          </a:r>
          <a:endParaRPr lang="en-US" sz="2700" kern="1200" dirty="0">
            <a:solidFill>
              <a:srgbClr val="000000"/>
            </a:solidFill>
          </a:endParaRPr>
        </a:p>
      </dsp:txBody>
      <dsp:txXfrm>
        <a:off x="0" y="1045778"/>
        <a:ext cx="2633472" cy="994543"/>
      </dsp:txXfrm>
    </dsp:sp>
    <dsp:sp modelId="{1656CB95-F58A-4A77-84D5-13856652E550}">
      <dsp:nvSpPr>
        <dsp:cNvPr id="0" name=""/>
        <dsp:cNvSpPr/>
      </dsp:nvSpPr>
      <dsp:spPr>
        <a:xfrm rot="5400000">
          <a:off x="4576518" y="246457"/>
          <a:ext cx="795635" cy="468172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/>
            <a:t>Accessibility to </a:t>
          </a:r>
          <a:r>
            <a:rPr lang="en-US" sz="2200" kern="1200" dirty="0" smtClean="0"/>
            <a:t>attractions from the peg anchor points </a:t>
          </a:r>
          <a:endParaRPr lang="en-US" sz="2200" kern="1200" dirty="0"/>
        </a:p>
      </dsp:txBody>
      <dsp:txXfrm rot="5400000">
        <a:off x="4576518" y="246457"/>
        <a:ext cx="795635" cy="4681728"/>
      </dsp:txXfrm>
    </dsp:sp>
    <dsp:sp modelId="{A5819ADF-8C3C-449F-8827-3C880AAE6675}">
      <dsp:nvSpPr>
        <dsp:cNvPr id="0" name=""/>
        <dsp:cNvSpPr/>
      </dsp:nvSpPr>
      <dsp:spPr>
        <a:xfrm>
          <a:off x="0" y="2090049"/>
          <a:ext cx="2633472" cy="9945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rgbClr val="000000"/>
              </a:solidFill>
            </a:rPr>
            <a:t>Spatial Accessibilities</a:t>
          </a:r>
          <a:endParaRPr lang="en-US" sz="2700" kern="1200" dirty="0">
            <a:solidFill>
              <a:srgbClr val="000000"/>
            </a:solidFill>
          </a:endParaRPr>
        </a:p>
      </dsp:txBody>
      <dsp:txXfrm>
        <a:off x="0" y="2090049"/>
        <a:ext cx="2633472" cy="994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B8C24619-E281-44BE-9E9A-01D1ED23C64F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01EFC1B-E4D3-419B-9F81-B2A0C09DA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00CBD54-5B00-4AA2-9E26-80894BDA9755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2DE41B55-1AB7-4270-84C8-BC2C8048F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Tour structure emerged largely on sequence of available</a:t>
            </a:r>
            <a:r>
              <a:rPr lang="en-US" baseline="0" dirty="0" smtClean="0"/>
              <a:t> locations. This point is somewhat obscured in the conventional tour frequency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Sampling of alternatives based on pivot locations – origin TAZ &amp; final destination TAZ</a:t>
            </a:r>
          </a:p>
          <a:p>
            <a:r>
              <a:rPr lang="en-US" dirty="0" smtClean="0"/>
              <a:t>Utility components: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dirty="0" smtClean="0"/>
              <a:t>Activity Sequence: relative ordering of activities</a:t>
            </a:r>
          </a:p>
          <a:p>
            <a:pPr marL="971550" lvl="2" indent="-514350">
              <a:buFont typeface="Courier New" pitchFamily="49" charset="0"/>
              <a:buChar char="o"/>
            </a:pPr>
            <a:r>
              <a:rPr lang="en-US" dirty="0" smtClean="0"/>
              <a:t>Relative ordering, order </a:t>
            </a:r>
            <a:r>
              <a:rPr lang="en-US" dirty="0" err="1" smtClean="0"/>
              <a:t>w.r.t</a:t>
            </a:r>
            <a:r>
              <a:rPr lang="en-US" dirty="0" smtClean="0"/>
              <a:t>. pegs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dirty="0" smtClean="0"/>
              <a:t>Activity Clustering: grouping of same purposes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dirty="0" smtClean="0"/>
              <a:t>Size Variable: zonal attraction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dirty="0" smtClean="0"/>
              <a:t>Impedance: impedance for location alternatives</a:t>
            </a:r>
          </a:p>
          <a:p>
            <a:pPr marL="971550" lvl="2" indent="-514350">
              <a:buFont typeface="Courier New" pitchFamily="49" charset="0"/>
              <a:buChar char="o"/>
            </a:pPr>
            <a:r>
              <a:rPr lang="en-US" dirty="0" smtClean="0"/>
              <a:t>Impedance </a:t>
            </a:r>
            <a:r>
              <a:rPr lang="en-US" dirty="0" err="1" smtClean="0"/>
              <a:t>w.r.t</a:t>
            </a:r>
            <a:r>
              <a:rPr lang="en-US" dirty="0" smtClean="0"/>
              <a:t>. pivots &amp; interacted with other demographics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dirty="0" smtClean="0"/>
              <a:t>Tour Formation: decision to visit home</a:t>
            </a:r>
          </a:p>
          <a:p>
            <a:pPr marL="971550" lvl="2" indent="-514350">
              <a:buFont typeface="Courier New" pitchFamily="49" charset="0"/>
              <a:buChar char="o"/>
            </a:pPr>
            <a:r>
              <a:rPr lang="en-US" dirty="0" smtClean="0"/>
              <a:t>Distance deviation</a:t>
            </a:r>
          </a:p>
          <a:p>
            <a:pPr marL="231775" indent="-231775"/>
            <a:r>
              <a:rPr lang="en-US" dirty="0" smtClean="0"/>
              <a:t>Time-space constraints :</a:t>
            </a:r>
          </a:p>
          <a:p>
            <a:pPr marL="460375" lvl="1" indent="-231775"/>
            <a:r>
              <a:rPr lang="en-US" dirty="0" smtClean="0"/>
              <a:t>Available time windows</a:t>
            </a:r>
          </a:p>
          <a:p>
            <a:pPr marL="460375" lvl="1" indent="-231775"/>
            <a:r>
              <a:rPr lang="en-US" dirty="0" smtClean="0"/>
              <a:t>Sampling of locations controlled by available time windows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1B55-1AB7-4270-84C8-BC2C8048F96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2999"/>
          </a:xfrm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8001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914400" y="342900"/>
            <a:ext cx="7315200" cy="3543300"/>
          </a:xfrm>
          <a:ln w="101600">
            <a:solidFill>
              <a:srgbClr val="E1E1E1"/>
            </a:solidFill>
            <a:miter lim="800000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Innovations in Travel Modeling, 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6243224"/>
            <a:ext cx="9144000" cy="64008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00300" y="6400800"/>
            <a:ext cx="4343400" cy="3206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Innovations in Travel Modeling, 2014</a:t>
            </a:r>
            <a:endParaRPr lang="en-US" dirty="0"/>
          </a:p>
        </p:txBody>
      </p:sp>
      <p:pic>
        <p:nvPicPr>
          <p:cNvPr id="8" name="Picture 2" descr="C:\Users\vyasg\Desktop\logo_pb_home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78311" y="6304256"/>
            <a:ext cx="1712421" cy="457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7315200" y="6614146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>
                <a:solidFill>
                  <a:schemeClr val="bg1"/>
                </a:solidFill>
              </a:rPr>
              <a:t>Systems Analysis</a:t>
            </a:r>
            <a:r>
              <a:rPr lang="en-US" sz="1100" b="1" i="1" baseline="0" dirty="0" smtClean="0">
                <a:solidFill>
                  <a:schemeClr val="bg1"/>
                </a:solidFill>
              </a:rPr>
              <a:t> Group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paulbm\Documents\TRB\Poster\img_GPEC-MAG-Logos.png"/>
          <p:cNvPicPr>
            <a:picLocks noChangeAspect="1" noChangeArrowheads="1"/>
          </p:cNvPicPr>
          <p:nvPr userDrawn="1"/>
        </p:nvPicPr>
        <p:blipFill>
          <a:blip r:embed="rId14" cstate="print"/>
          <a:srcRect l="10000" t="18654"/>
          <a:stretch>
            <a:fillRect/>
          </a:stretch>
        </p:blipFill>
        <p:spPr bwMode="auto">
          <a:xfrm>
            <a:off x="0" y="6235012"/>
            <a:ext cx="960120" cy="640080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005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b="1" cap="small" dirty="0" smtClean="0"/>
              <a:t>Application Experience of a New Tour Formation Procedure in The MAG Activity-Based Model</a:t>
            </a:r>
            <a:r>
              <a:rPr lang="en-US" b="1" cap="small" dirty="0" smtClean="0"/>
              <a:t/>
            </a:r>
            <a:br>
              <a:rPr lang="en-US" b="1" cap="small" dirty="0" smtClean="0"/>
            </a:br>
            <a:r>
              <a:rPr lang="en-US" b="1" cap="small" dirty="0" smtClean="0"/>
              <a:t/>
            </a:r>
            <a:br>
              <a:rPr lang="en-US" b="1" cap="small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Binny Paul , James Hicks, Peter Vovsha (Parsons Brinckerhoff)</a:t>
            </a:r>
          </a:p>
          <a:p>
            <a:r>
              <a:rPr lang="en-US" dirty="0" smtClean="0"/>
              <a:t>Vladimir Livshits, Kyunghwi Jeon (MAG)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Activity Allocation to Day Segments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00100" y="1485900"/>
            <a:ext cx="7315200" cy="5715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Factors governing segment choice</a:t>
            </a:r>
            <a:endParaRPr lang="en-US" sz="3200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800100" y="2514600"/>
          <a:ext cx="7315200" cy="308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Implemented for each day segment </a:t>
            </a:r>
            <a:r>
              <a:rPr lang="en-US" dirty="0" smtClean="0"/>
              <a:t>separately</a:t>
            </a:r>
          </a:p>
          <a:p>
            <a:pPr lvl="1"/>
            <a:r>
              <a:rPr lang="en-US" dirty="0" smtClean="0"/>
              <a:t>Entire day integrity is ensured by allocation model</a:t>
            </a:r>
            <a:endParaRPr lang="en-US" dirty="0" smtClean="0"/>
          </a:p>
          <a:p>
            <a:r>
              <a:rPr lang="en-US" dirty="0" smtClean="0"/>
              <a:t>Type 1:</a:t>
            </a:r>
          </a:p>
          <a:p>
            <a:pPr lvl="1"/>
            <a:r>
              <a:rPr lang="en-US" dirty="0" smtClean="0"/>
              <a:t>Generates home-based tours. </a:t>
            </a:r>
          </a:p>
          <a:p>
            <a:pPr lvl="1"/>
            <a:r>
              <a:rPr lang="en-US" dirty="0" smtClean="0"/>
              <a:t>Single activity – single destination tour</a:t>
            </a:r>
          </a:p>
          <a:p>
            <a:r>
              <a:rPr lang="en-US" dirty="0" smtClean="0"/>
              <a:t>Type </a:t>
            </a:r>
            <a:r>
              <a:rPr lang="en-US" dirty="0" smtClean="0"/>
              <a:t>2:</a:t>
            </a:r>
            <a:endParaRPr lang="en-US" dirty="0" smtClean="0"/>
          </a:p>
          <a:p>
            <a:pPr lvl="1"/>
            <a:r>
              <a:rPr lang="en-US" dirty="0" smtClean="0"/>
              <a:t>Single activity w/o prioritized activity – additional stop on existing tour</a:t>
            </a:r>
          </a:p>
          <a:p>
            <a:r>
              <a:rPr lang="en-US" dirty="0" smtClean="0"/>
              <a:t>Type 3:</a:t>
            </a:r>
          </a:p>
          <a:p>
            <a:pPr lvl="1"/>
            <a:r>
              <a:rPr lang="en-US" dirty="0" smtClean="0"/>
              <a:t>Single activity w/o prioritized activity – separate at-work </a:t>
            </a:r>
            <a:r>
              <a:rPr lang="en-US" dirty="0" err="1" smtClean="0"/>
              <a:t>subtour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Formation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439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Multiple activities – 3 decisions are modeled:</a:t>
            </a:r>
          </a:p>
          <a:p>
            <a:pPr marL="914400" lvl="2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Sequencing of activities (along with prioritized activities for type 2 &amp; 3 segments)</a:t>
            </a:r>
          </a:p>
          <a:p>
            <a:pPr marL="914400" lvl="2" indent="-457200">
              <a:lnSpc>
                <a:spcPct val="15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Location of activities</a:t>
            </a:r>
          </a:p>
          <a:p>
            <a:pPr marL="91440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Tour structure – single or multiple tours/additional stops at home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Tour Formation Model</a:t>
            </a:r>
            <a:endParaRPr lang="en-US" i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Simultaneous model for sequence, location and tour structure of activities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Tour frequency and stop frequency emerge from modeled choices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Rank Ordered </a:t>
            </a:r>
            <a:r>
              <a:rPr lang="en-US" dirty="0" err="1" smtClean="0"/>
              <a:t>Logit</a:t>
            </a:r>
            <a:r>
              <a:rPr lang="en-US" dirty="0" smtClean="0"/>
              <a:t> based framework</a:t>
            </a:r>
          </a:p>
          <a:p>
            <a:r>
              <a:rPr lang="en-US" dirty="0" smtClean="0"/>
              <a:t>Choice set: union of location alternatives for all activities with option for tour </a:t>
            </a:r>
            <a:r>
              <a:rPr lang="en-US" dirty="0" smtClean="0"/>
              <a:t>break at home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Formation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686800" cy="1600199"/>
          </a:xfrm>
        </p:spPr>
        <p:txBody>
          <a:bodyPr>
            <a:normAutofit fontScale="92500" lnSpcReduction="20000"/>
          </a:bodyPr>
          <a:lstStyle/>
          <a:p>
            <a:pPr indent="3175">
              <a:buNone/>
            </a:pPr>
            <a:r>
              <a:rPr lang="en-US" dirty="0" smtClean="0"/>
              <a:t>1 shopping (S) and 1 maintenance (M) activity allocated to a Type 1 segment</a:t>
            </a:r>
          </a:p>
          <a:p>
            <a:pPr indent="3175">
              <a:buNone/>
            </a:pPr>
            <a:r>
              <a:rPr lang="en-US" dirty="0" smtClean="0"/>
              <a:t>Possible tour formation scenarios:</a:t>
            </a:r>
          </a:p>
          <a:p>
            <a:pPr indent="3175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85800" y="3429000"/>
            <a:ext cx="3886200" cy="342900"/>
            <a:chOff x="685800" y="3429000"/>
            <a:chExt cx="3886200" cy="342900"/>
          </a:xfrm>
        </p:grpSpPr>
        <p:sp>
          <p:nvSpPr>
            <p:cNvPr id="5" name="Flowchart: Connector 4"/>
            <p:cNvSpPr/>
            <p:nvPr/>
          </p:nvSpPr>
          <p:spPr>
            <a:xfrm>
              <a:off x="6858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9" name="Flowchart: Connector 8"/>
            <p:cNvSpPr/>
            <p:nvPr/>
          </p:nvSpPr>
          <p:spPr>
            <a:xfrm>
              <a:off x="16002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10" name="Flowchart: Connector 9"/>
            <p:cNvSpPr/>
            <p:nvPr/>
          </p:nvSpPr>
          <p:spPr>
            <a:xfrm>
              <a:off x="33147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11" name="Flowchart: Connector 10"/>
            <p:cNvSpPr/>
            <p:nvPr/>
          </p:nvSpPr>
          <p:spPr>
            <a:xfrm>
              <a:off x="42291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13" name="Straight Arrow Connector 12"/>
            <p:cNvCxnSpPr>
              <a:stCxn id="5" idx="6"/>
              <a:endCxn id="9" idx="2"/>
            </p:cNvCxnSpPr>
            <p:nvPr/>
          </p:nvCxnSpPr>
          <p:spPr>
            <a:xfrm>
              <a:off x="1028700" y="36004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6"/>
              <a:endCxn id="10" idx="2"/>
            </p:cNvCxnSpPr>
            <p:nvPr/>
          </p:nvCxnSpPr>
          <p:spPr>
            <a:xfrm>
              <a:off x="1943100" y="3600450"/>
              <a:ext cx="1371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6"/>
              <a:endCxn id="11" idx="2"/>
            </p:cNvCxnSpPr>
            <p:nvPr/>
          </p:nvCxnSpPr>
          <p:spPr>
            <a:xfrm>
              <a:off x="3657600" y="36004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685800" y="4114800"/>
            <a:ext cx="3886200" cy="342900"/>
            <a:chOff x="685800" y="3429000"/>
            <a:chExt cx="3886200" cy="342900"/>
          </a:xfrm>
        </p:grpSpPr>
        <p:sp>
          <p:nvSpPr>
            <p:cNvPr id="24" name="Flowchart: Connector 23"/>
            <p:cNvSpPr/>
            <p:nvPr/>
          </p:nvSpPr>
          <p:spPr>
            <a:xfrm>
              <a:off x="6858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16002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33147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42291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28" name="Straight Arrow Connector 27"/>
            <p:cNvCxnSpPr>
              <a:stCxn id="24" idx="6"/>
              <a:endCxn id="25" idx="2"/>
            </p:cNvCxnSpPr>
            <p:nvPr/>
          </p:nvCxnSpPr>
          <p:spPr>
            <a:xfrm>
              <a:off x="1028700" y="36004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5" idx="6"/>
              <a:endCxn id="26" idx="2"/>
            </p:cNvCxnSpPr>
            <p:nvPr/>
          </p:nvCxnSpPr>
          <p:spPr>
            <a:xfrm>
              <a:off x="1943100" y="3600450"/>
              <a:ext cx="1371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6" idx="6"/>
              <a:endCxn id="27" idx="2"/>
            </p:cNvCxnSpPr>
            <p:nvPr/>
          </p:nvCxnSpPr>
          <p:spPr>
            <a:xfrm>
              <a:off x="3657600" y="36004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685800" y="4800600"/>
            <a:ext cx="3886200" cy="342900"/>
            <a:chOff x="685800" y="4800600"/>
            <a:chExt cx="3886200" cy="342900"/>
          </a:xfrm>
        </p:grpSpPr>
        <p:sp>
          <p:nvSpPr>
            <p:cNvPr id="32" name="Flowchart: Connector 31"/>
            <p:cNvSpPr/>
            <p:nvPr/>
          </p:nvSpPr>
          <p:spPr>
            <a:xfrm>
              <a:off x="6858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33" name="Flowchart: Connector 32"/>
            <p:cNvSpPr/>
            <p:nvPr/>
          </p:nvSpPr>
          <p:spPr>
            <a:xfrm>
              <a:off x="16002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33147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42291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36" name="Straight Arrow Connector 35"/>
            <p:cNvCxnSpPr>
              <a:stCxn id="32" idx="6"/>
              <a:endCxn id="33" idx="2"/>
            </p:cNvCxnSpPr>
            <p:nvPr/>
          </p:nvCxnSpPr>
          <p:spPr>
            <a:xfrm>
              <a:off x="10287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4" idx="6"/>
              <a:endCxn id="35" idx="2"/>
            </p:cNvCxnSpPr>
            <p:nvPr/>
          </p:nvCxnSpPr>
          <p:spPr>
            <a:xfrm>
              <a:off x="36576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Flowchart: Connector 54"/>
            <p:cNvSpPr/>
            <p:nvPr/>
          </p:nvSpPr>
          <p:spPr>
            <a:xfrm>
              <a:off x="24003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56" name="Straight Arrow Connector 55"/>
            <p:cNvCxnSpPr>
              <a:stCxn id="33" idx="6"/>
              <a:endCxn id="55" idx="2"/>
            </p:cNvCxnSpPr>
            <p:nvPr/>
          </p:nvCxnSpPr>
          <p:spPr>
            <a:xfrm>
              <a:off x="1943100" y="497205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5" idx="6"/>
              <a:endCxn id="34" idx="2"/>
            </p:cNvCxnSpPr>
            <p:nvPr/>
          </p:nvCxnSpPr>
          <p:spPr>
            <a:xfrm>
              <a:off x="27432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685800" y="5486400"/>
            <a:ext cx="3886200" cy="342900"/>
            <a:chOff x="685800" y="4800600"/>
            <a:chExt cx="3886200" cy="342900"/>
          </a:xfrm>
        </p:grpSpPr>
        <p:sp>
          <p:nvSpPr>
            <p:cNvPr id="71" name="Flowchart: Connector 70"/>
            <p:cNvSpPr/>
            <p:nvPr/>
          </p:nvSpPr>
          <p:spPr>
            <a:xfrm>
              <a:off x="6858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72" name="Flowchart: Connector 71"/>
            <p:cNvSpPr/>
            <p:nvPr/>
          </p:nvSpPr>
          <p:spPr>
            <a:xfrm>
              <a:off x="16002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73" name="Flowchart: Connector 72"/>
            <p:cNvSpPr/>
            <p:nvPr/>
          </p:nvSpPr>
          <p:spPr>
            <a:xfrm>
              <a:off x="33147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74" name="Flowchart: Connector 73"/>
            <p:cNvSpPr/>
            <p:nvPr/>
          </p:nvSpPr>
          <p:spPr>
            <a:xfrm>
              <a:off x="42291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75" name="Straight Arrow Connector 74"/>
            <p:cNvCxnSpPr>
              <a:stCxn id="71" idx="6"/>
              <a:endCxn id="72" idx="2"/>
            </p:cNvCxnSpPr>
            <p:nvPr/>
          </p:nvCxnSpPr>
          <p:spPr>
            <a:xfrm>
              <a:off x="10287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73" idx="6"/>
              <a:endCxn id="74" idx="2"/>
            </p:cNvCxnSpPr>
            <p:nvPr/>
          </p:nvCxnSpPr>
          <p:spPr>
            <a:xfrm>
              <a:off x="36576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Flowchart: Connector 76"/>
            <p:cNvSpPr/>
            <p:nvPr/>
          </p:nvSpPr>
          <p:spPr>
            <a:xfrm>
              <a:off x="2400300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78" name="Straight Arrow Connector 77"/>
            <p:cNvCxnSpPr>
              <a:stCxn id="72" idx="6"/>
              <a:endCxn id="77" idx="2"/>
            </p:cNvCxnSpPr>
            <p:nvPr/>
          </p:nvCxnSpPr>
          <p:spPr>
            <a:xfrm>
              <a:off x="1943100" y="4972050"/>
              <a:ext cx="457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77" idx="6"/>
              <a:endCxn id="73" idx="2"/>
            </p:cNvCxnSpPr>
            <p:nvPr/>
          </p:nvCxnSpPr>
          <p:spPr>
            <a:xfrm>
              <a:off x="2743200" y="4972050"/>
              <a:ext cx="5715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" name="Right Brace 79"/>
          <p:cNvSpPr/>
          <p:nvPr/>
        </p:nvSpPr>
        <p:spPr>
          <a:xfrm>
            <a:off x="5257800" y="3429000"/>
            <a:ext cx="571500" cy="10287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Brace 80"/>
          <p:cNvSpPr/>
          <p:nvPr/>
        </p:nvSpPr>
        <p:spPr>
          <a:xfrm>
            <a:off x="5257800" y="4800600"/>
            <a:ext cx="571500" cy="10287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5943600" y="3771900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Tour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943600" y="5143500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Tours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Tour Formation Choice </a:t>
            </a:r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sp>
        <p:nvSpPr>
          <p:cNvPr id="6" name="Flowchart: Connector 5"/>
          <p:cNvSpPr/>
          <p:nvPr/>
        </p:nvSpPr>
        <p:spPr>
          <a:xfrm>
            <a:off x="914400" y="3429000"/>
            <a:ext cx="342900" cy="3429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Flowchart: Connector 6"/>
          <p:cNvSpPr/>
          <p:nvPr/>
        </p:nvSpPr>
        <p:spPr>
          <a:xfrm>
            <a:off x="2400300" y="1371600"/>
            <a:ext cx="571500" cy="571500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S1</a:t>
            </a:r>
            <a:endParaRPr lang="en-US" sz="1200" dirty="0"/>
          </a:p>
        </p:txBody>
      </p:sp>
      <p:sp>
        <p:nvSpPr>
          <p:cNvPr id="8" name="Flowchart: Connector 7"/>
          <p:cNvSpPr/>
          <p:nvPr/>
        </p:nvSpPr>
        <p:spPr>
          <a:xfrm>
            <a:off x="2400300" y="4686300"/>
            <a:ext cx="571500" cy="571500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M2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6" idx="6"/>
            <a:endCxn id="7" idx="2"/>
          </p:cNvCxnSpPr>
          <p:nvPr/>
        </p:nvCxnSpPr>
        <p:spPr>
          <a:xfrm flipV="1">
            <a:off x="1257300" y="1657350"/>
            <a:ext cx="11430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Connector 14"/>
          <p:cNvSpPr/>
          <p:nvPr/>
        </p:nvSpPr>
        <p:spPr>
          <a:xfrm>
            <a:off x="2400300" y="2171700"/>
            <a:ext cx="571500" cy="571500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S2</a:t>
            </a:r>
            <a:endParaRPr lang="en-US" sz="1200" dirty="0"/>
          </a:p>
        </p:txBody>
      </p:sp>
      <p:sp>
        <p:nvSpPr>
          <p:cNvPr id="16" name="Flowchart: Connector 15"/>
          <p:cNvSpPr/>
          <p:nvPr/>
        </p:nvSpPr>
        <p:spPr>
          <a:xfrm>
            <a:off x="2400300" y="2971800"/>
            <a:ext cx="571500" cy="571500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S3</a:t>
            </a:r>
            <a:endParaRPr lang="en-US" sz="1200" dirty="0"/>
          </a:p>
        </p:txBody>
      </p:sp>
      <p:sp>
        <p:nvSpPr>
          <p:cNvPr id="17" name="Flowchart: Connector 16"/>
          <p:cNvSpPr/>
          <p:nvPr/>
        </p:nvSpPr>
        <p:spPr>
          <a:xfrm>
            <a:off x="2400300" y="3886200"/>
            <a:ext cx="571500" cy="571500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M1</a:t>
            </a:r>
            <a:endParaRPr lang="en-US" sz="1200" dirty="0"/>
          </a:p>
        </p:txBody>
      </p:sp>
      <p:sp>
        <p:nvSpPr>
          <p:cNvPr id="18" name="Flowchart: Connector 17"/>
          <p:cNvSpPr/>
          <p:nvPr/>
        </p:nvSpPr>
        <p:spPr>
          <a:xfrm>
            <a:off x="2400300" y="5486400"/>
            <a:ext cx="571500" cy="571500"/>
          </a:xfrm>
          <a:prstGeom prst="flowChartConnector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M3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6" idx="6"/>
            <a:endCxn id="15" idx="2"/>
          </p:cNvCxnSpPr>
          <p:nvPr/>
        </p:nvCxnSpPr>
        <p:spPr>
          <a:xfrm flipV="1">
            <a:off x="1257300" y="2457450"/>
            <a:ext cx="1143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6"/>
            <a:endCxn id="16" idx="2"/>
          </p:cNvCxnSpPr>
          <p:nvPr/>
        </p:nvCxnSpPr>
        <p:spPr>
          <a:xfrm flipV="1">
            <a:off x="1257300" y="3257550"/>
            <a:ext cx="11430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6"/>
            <a:endCxn id="17" idx="2"/>
          </p:cNvCxnSpPr>
          <p:nvPr/>
        </p:nvCxnSpPr>
        <p:spPr>
          <a:xfrm>
            <a:off x="1257300" y="3600450"/>
            <a:ext cx="11430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6"/>
            <a:endCxn id="8" idx="2"/>
          </p:cNvCxnSpPr>
          <p:nvPr/>
        </p:nvCxnSpPr>
        <p:spPr>
          <a:xfrm>
            <a:off x="1257300" y="3600450"/>
            <a:ext cx="1143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6"/>
            <a:endCxn id="18" idx="2"/>
          </p:cNvCxnSpPr>
          <p:nvPr/>
        </p:nvCxnSpPr>
        <p:spPr>
          <a:xfrm>
            <a:off x="1257300" y="3600450"/>
            <a:ext cx="1143000" cy="2171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Flowchart: Connector 47"/>
          <p:cNvSpPr/>
          <p:nvPr/>
        </p:nvSpPr>
        <p:spPr>
          <a:xfrm>
            <a:off x="2286000" y="2857500"/>
            <a:ext cx="800100" cy="800100"/>
          </a:xfrm>
          <a:prstGeom prst="flowChartConnector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Tour Formation Choice </a:t>
            </a:r>
            <a:r>
              <a:rPr lang="en-US" dirty="0" smtClean="0"/>
              <a:t>Sequence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16" idx="6"/>
            <a:endCxn id="44" idx="2"/>
          </p:cNvCxnSpPr>
          <p:nvPr/>
        </p:nvCxnSpPr>
        <p:spPr>
          <a:xfrm>
            <a:off x="2971800" y="3257550"/>
            <a:ext cx="21717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44" idx="6"/>
            <a:endCxn id="47" idx="2"/>
          </p:cNvCxnSpPr>
          <p:nvPr/>
        </p:nvCxnSpPr>
        <p:spPr>
          <a:xfrm flipV="1">
            <a:off x="5715000" y="3600450"/>
            <a:ext cx="194310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914400" y="1371600"/>
            <a:ext cx="7086600" cy="4686300"/>
            <a:chOff x="914400" y="1371600"/>
            <a:chExt cx="7086600" cy="4686300"/>
          </a:xfrm>
        </p:grpSpPr>
        <p:sp>
          <p:nvSpPr>
            <p:cNvPr id="9" name="Flowchart: Connector 8"/>
            <p:cNvSpPr/>
            <p:nvPr/>
          </p:nvSpPr>
          <p:spPr>
            <a:xfrm>
              <a:off x="4229100" y="2171700"/>
              <a:ext cx="571500" cy="5715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9144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2400300" y="2971800"/>
              <a:ext cx="571500" cy="571500"/>
            </a:xfrm>
            <a:prstGeom prst="flowChartConnector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S3</a:t>
              </a:r>
              <a:endParaRPr lang="en-US" sz="1200" dirty="0"/>
            </a:p>
          </p:txBody>
        </p:sp>
        <p:cxnSp>
          <p:nvCxnSpPr>
            <p:cNvPr id="22" name="Straight Arrow Connector 21"/>
            <p:cNvCxnSpPr>
              <a:stCxn id="6" idx="6"/>
              <a:endCxn id="16" idx="2"/>
            </p:cNvCxnSpPr>
            <p:nvPr/>
          </p:nvCxnSpPr>
          <p:spPr>
            <a:xfrm flipV="1">
              <a:off x="1257300" y="3257550"/>
              <a:ext cx="1143000" cy="3429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Flowchart: Connector 40"/>
            <p:cNvSpPr/>
            <p:nvPr/>
          </p:nvSpPr>
          <p:spPr>
            <a:xfrm>
              <a:off x="5943600" y="13716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M1</a:t>
              </a:r>
              <a:endParaRPr lang="en-US" sz="1200" dirty="0"/>
            </a:p>
          </p:txBody>
        </p:sp>
        <p:sp>
          <p:nvSpPr>
            <p:cNvPr id="42" name="Flowchart: Connector 41"/>
            <p:cNvSpPr/>
            <p:nvPr/>
          </p:nvSpPr>
          <p:spPr>
            <a:xfrm>
              <a:off x="5943600" y="21717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M2</a:t>
              </a:r>
              <a:endParaRPr lang="en-US" sz="1200" dirty="0"/>
            </a:p>
          </p:txBody>
        </p:sp>
        <p:sp>
          <p:nvSpPr>
            <p:cNvPr id="43" name="Flowchart: Connector 42"/>
            <p:cNvSpPr/>
            <p:nvPr/>
          </p:nvSpPr>
          <p:spPr>
            <a:xfrm>
              <a:off x="5943600" y="29718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M3</a:t>
              </a:r>
              <a:endParaRPr lang="en-US" sz="1200" dirty="0"/>
            </a:p>
          </p:txBody>
        </p:sp>
        <p:sp>
          <p:nvSpPr>
            <p:cNvPr id="44" name="Flowchart: Connector 43"/>
            <p:cNvSpPr/>
            <p:nvPr/>
          </p:nvSpPr>
          <p:spPr>
            <a:xfrm>
              <a:off x="5143500" y="38862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M1</a:t>
              </a:r>
              <a:endParaRPr lang="en-US" sz="1200" dirty="0"/>
            </a:p>
          </p:txBody>
        </p:sp>
        <p:sp>
          <p:nvSpPr>
            <p:cNvPr id="45" name="Flowchart: Connector 44"/>
            <p:cNvSpPr/>
            <p:nvPr/>
          </p:nvSpPr>
          <p:spPr>
            <a:xfrm>
              <a:off x="5143500" y="46863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M2</a:t>
              </a:r>
              <a:endParaRPr lang="en-US" sz="1200" dirty="0"/>
            </a:p>
          </p:txBody>
        </p:sp>
        <p:sp>
          <p:nvSpPr>
            <p:cNvPr id="46" name="Flowchart: Connector 45"/>
            <p:cNvSpPr/>
            <p:nvPr/>
          </p:nvSpPr>
          <p:spPr>
            <a:xfrm>
              <a:off x="5143500" y="5486400"/>
              <a:ext cx="571500" cy="5715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M3</a:t>
              </a:r>
              <a:endParaRPr lang="en-US" sz="1200" dirty="0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76581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52" name="Flowchart: Connector 51"/>
            <p:cNvSpPr/>
            <p:nvPr/>
          </p:nvSpPr>
          <p:spPr>
            <a:xfrm>
              <a:off x="4229100" y="1371600"/>
              <a:ext cx="571500" cy="5715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53" name="Flowchart: Connector 52"/>
            <p:cNvSpPr/>
            <p:nvPr/>
          </p:nvSpPr>
          <p:spPr>
            <a:xfrm>
              <a:off x="4229100" y="2971800"/>
              <a:ext cx="571500" cy="5715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60" name="Straight Arrow Connector 59"/>
            <p:cNvCxnSpPr>
              <a:stCxn id="16" idx="6"/>
              <a:endCxn id="53" idx="2"/>
            </p:cNvCxnSpPr>
            <p:nvPr/>
          </p:nvCxnSpPr>
          <p:spPr>
            <a:xfrm>
              <a:off x="2971800" y="3257550"/>
              <a:ext cx="12573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16" idx="6"/>
              <a:endCxn id="9" idx="2"/>
            </p:cNvCxnSpPr>
            <p:nvPr/>
          </p:nvCxnSpPr>
          <p:spPr>
            <a:xfrm flipV="1">
              <a:off x="2971800" y="2457450"/>
              <a:ext cx="12573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16" idx="6"/>
              <a:endCxn id="52" idx="2"/>
            </p:cNvCxnSpPr>
            <p:nvPr/>
          </p:nvCxnSpPr>
          <p:spPr>
            <a:xfrm flipV="1">
              <a:off x="2971800" y="1657350"/>
              <a:ext cx="1257300" cy="1600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16" idx="6"/>
              <a:endCxn id="45" idx="2"/>
            </p:cNvCxnSpPr>
            <p:nvPr/>
          </p:nvCxnSpPr>
          <p:spPr>
            <a:xfrm>
              <a:off x="2971800" y="3257550"/>
              <a:ext cx="2171700" cy="17145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6" idx="6"/>
              <a:endCxn id="46" idx="2"/>
            </p:cNvCxnSpPr>
            <p:nvPr/>
          </p:nvCxnSpPr>
          <p:spPr>
            <a:xfrm>
              <a:off x="2971800" y="3257550"/>
              <a:ext cx="2171700" cy="2514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52" idx="6"/>
              <a:endCxn id="41" idx="2"/>
            </p:cNvCxnSpPr>
            <p:nvPr/>
          </p:nvCxnSpPr>
          <p:spPr>
            <a:xfrm>
              <a:off x="4800600" y="165735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9" idx="6"/>
              <a:endCxn id="42" idx="2"/>
            </p:cNvCxnSpPr>
            <p:nvPr/>
          </p:nvCxnSpPr>
          <p:spPr>
            <a:xfrm>
              <a:off x="4800600" y="245745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53" idx="6"/>
              <a:endCxn id="43" idx="2"/>
            </p:cNvCxnSpPr>
            <p:nvPr/>
          </p:nvCxnSpPr>
          <p:spPr>
            <a:xfrm>
              <a:off x="4800600" y="325755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45" idx="6"/>
              <a:endCxn id="47" idx="2"/>
            </p:cNvCxnSpPr>
            <p:nvPr/>
          </p:nvCxnSpPr>
          <p:spPr>
            <a:xfrm flipV="1">
              <a:off x="5715000" y="3600450"/>
              <a:ext cx="1943100" cy="1371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6" idx="6"/>
              <a:endCxn id="47" idx="2"/>
            </p:cNvCxnSpPr>
            <p:nvPr/>
          </p:nvCxnSpPr>
          <p:spPr>
            <a:xfrm flipV="1">
              <a:off x="5715000" y="3600450"/>
              <a:ext cx="1943100" cy="21717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43" idx="6"/>
              <a:endCxn id="47" idx="2"/>
            </p:cNvCxnSpPr>
            <p:nvPr/>
          </p:nvCxnSpPr>
          <p:spPr>
            <a:xfrm>
              <a:off x="6515100" y="3257550"/>
              <a:ext cx="1143000" cy="3429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42" idx="6"/>
              <a:endCxn id="47" idx="2"/>
            </p:cNvCxnSpPr>
            <p:nvPr/>
          </p:nvCxnSpPr>
          <p:spPr>
            <a:xfrm>
              <a:off x="6515100" y="2457450"/>
              <a:ext cx="11430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stCxn id="41" idx="6"/>
              <a:endCxn id="47" idx="2"/>
            </p:cNvCxnSpPr>
            <p:nvPr/>
          </p:nvCxnSpPr>
          <p:spPr>
            <a:xfrm>
              <a:off x="6515100" y="1657350"/>
              <a:ext cx="1143000" cy="1943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4000500" y="2857500"/>
            <a:ext cx="2628900" cy="800100"/>
          </a:xfrm>
          <a:prstGeom prst="roundRect">
            <a:avLst/>
          </a:prstGeom>
          <a:noFill/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582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Tour Formation Choice </a:t>
            </a:r>
            <a:r>
              <a:rPr lang="en-US" dirty="0" smtClean="0"/>
              <a:t>Sequence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914400" y="2171700"/>
            <a:ext cx="7086600" cy="1600200"/>
            <a:chOff x="914400" y="2171700"/>
            <a:chExt cx="7086600" cy="1600200"/>
          </a:xfrm>
        </p:grpSpPr>
        <p:sp>
          <p:nvSpPr>
            <p:cNvPr id="9" name="Flowchart: Connector 8"/>
            <p:cNvSpPr/>
            <p:nvPr/>
          </p:nvSpPr>
          <p:spPr>
            <a:xfrm>
              <a:off x="4229100" y="2171700"/>
              <a:ext cx="571500" cy="571500"/>
            </a:xfrm>
            <a:prstGeom prst="flowChartConnector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H</a:t>
              </a:r>
              <a:endParaRPr lang="en-US" sz="1200" dirty="0"/>
            </a:p>
          </p:txBody>
        </p:sp>
        <p:sp>
          <p:nvSpPr>
            <p:cNvPr id="6" name="Flowchart: Connector 5"/>
            <p:cNvSpPr/>
            <p:nvPr/>
          </p:nvSpPr>
          <p:spPr>
            <a:xfrm>
              <a:off x="9144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H</a:t>
              </a:r>
              <a:endParaRPr lang="en-US" sz="1200" dirty="0"/>
            </a:p>
          </p:txBody>
        </p:sp>
        <p:sp>
          <p:nvSpPr>
            <p:cNvPr id="16" name="Flowchart: Connector 15"/>
            <p:cNvSpPr/>
            <p:nvPr/>
          </p:nvSpPr>
          <p:spPr>
            <a:xfrm>
              <a:off x="2400300" y="2971800"/>
              <a:ext cx="571500" cy="571500"/>
            </a:xfrm>
            <a:prstGeom prst="flowChartConnector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S3</a:t>
              </a:r>
              <a:endParaRPr lang="en-US" sz="1200" dirty="0"/>
            </a:p>
          </p:txBody>
        </p:sp>
        <p:cxnSp>
          <p:nvCxnSpPr>
            <p:cNvPr id="22" name="Straight Arrow Connector 21"/>
            <p:cNvCxnSpPr>
              <a:stCxn id="6" idx="6"/>
              <a:endCxn id="16" idx="2"/>
            </p:cNvCxnSpPr>
            <p:nvPr/>
          </p:nvCxnSpPr>
          <p:spPr>
            <a:xfrm flipV="1">
              <a:off x="1257300" y="3257550"/>
              <a:ext cx="1143000" cy="3429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Flowchart: Connector 41"/>
            <p:cNvSpPr/>
            <p:nvPr/>
          </p:nvSpPr>
          <p:spPr>
            <a:xfrm>
              <a:off x="5943600" y="2171700"/>
              <a:ext cx="571500" cy="571500"/>
            </a:xfrm>
            <a:prstGeom prst="flowChartConnector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M2</a:t>
              </a:r>
              <a:endParaRPr lang="en-US" sz="1200" dirty="0"/>
            </a:p>
          </p:txBody>
        </p:sp>
        <p:sp>
          <p:nvSpPr>
            <p:cNvPr id="47" name="Flowchart: Connector 46"/>
            <p:cNvSpPr/>
            <p:nvPr/>
          </p:nvSpPr>
          <p:spPr>
            <a:xfrm>
              <a:off x="7658100" y="34290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H</a:t>
              </a:r>
              <a:endParaRPr lang="en-US" sz="1200" dirty="0"/>
            </a:p>
          </p:txBody>
        </p:sp>
        <p:cxnSp>
          <p:nvCxnSpPr>
            <p:cNvPr id="65" name="Straight Arrow Connector 64"/>
            <p:cNvCxnSpPr>
              <a:stCxn id="16" idx="6"/>
              <a:endCxn id="9" idx="2"/>
            </p:cNvCxnSpPr>
            <p:nvPr/>
          </p:nvCxnSpPr>
          <p:spPr>
            <a:xfrm flipV="1">
              <a:off x="2971800" y="2457450"/>
              <a:ext cx="1257300" cy="8001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9" idx="6"/>
              <a:endCxn id="42" idx="2"/>
            </p:cNvCxnSpPr>
            <p:nvPr/>
          </p:nvCxnSpPr>
          <p:spPr>
            <a:xfrm>
              <a:off x="4800600" y="2457450"/>
              <a:ext cx="114300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42" idx="6"/>
              <a:endCxn id="47" idx="2"/>
            </p:cNvCxnSpPr>
            <p:nvPr/>
          </p:nvCxnSpPr>
          <p:spPr>
            <a:xfrm>
              <a:off x="6515100" y="2457450"/>
              <a:ext cx="1143000" cy="11430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6141" y="4229100"/>
            <a:ext cx="7389159" cy="685800"/>
            <a:chOff x="625078" y="4800600"/>
            <a:chExt cx="3925491" cy="342900"/>
          </a:xfrm>
        </p:grpSpPr>
        <p:sp>
          <p:nvSpPr>
            <p:cNvPr id="33" name="Flowchart: Connector 32"/>
            <p:cNvSpPr/>
            <p:nvPr/>
          </p:nvSpPr>
          <p:spPr>
            <a:xfrm>
              <a:off x="625078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H</a:t>
              </a:r>
              <a:endParaRPr lang="en-US" sz="1600" dirty="0"/>
            </a:p>
          </p:txBody>
        </p:sp>
        <p:sp>
          <p:nvSpPr>
            <p:cNvPr id="34" name="Flowchart: Connector 33"/>
            <p:cNvSpPr/>
            <p:nvPr/>
          </p:nvSpPr>
          <p:spPr>
            <a:xfrm>
              <a:off x="1475184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S3</a:t>
              </a:r>
              <a:endParaRPr lang="en-US" sz="1600" dirty="0"/>
            </a:p>
          </p:txBody>
        </p:sp>
        <p:sp>
          <p:nvSpPr>
            <p:cNvPr id="35" name="Flowchart: Connector 34"/>
            <p:cNvSpPr/>
            <p:nvPr/>
          </p:nvSpPr>
          <p:spPr>
            <a:xfrm>
              <a:off x="3357564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dirty="0" smtClean="0"/>
                <a:t>M2</a:t>
              </a:r>
              <a:endParaRPr lang="en-US" sz="1500" dirty="0"/>
            </a:p>
          </p:txBody>
        </p:sp>
        <p:sp>
          <p:nvSpPr>
            <p:cNvPr id="36" name="Flowchart: Connector 35"/>
            <p:cNvSpPr/>
            <p:nvPr/>
          </p:nvSpPr>
          <p:spPr>
            <a:xfrm>
              <a:off x="4207669" y="4800600"/>
              <a:ext cx="342900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H</a:t>
              </a:r>
              <a:endParaRPr lang="en-US" sz="1600" dirty="0"/>
            </a:p>
          </p:txBody>
        </p:sp>
        <p:cxnSp>
          <p:nvCxnSpPr>
            <p:cNvPr id="37" name="Straight Arrow Connector 36"/>
            <p:cNvCxnSpPr>
              <a:stCxn id="33" idx="6"/>
              <a:endCxn id="34" idx="2"/>
            </p:cNvCxnSpPr>
            <p:nvPr/>
          </p:nvCxnSpPr>
          <p:spPr>
            <a:xfrm>
              <a:off x="967978" y="4972050"/>
              <a:ext cx="50720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5" idx="6"/>
              <a:endCxn id="36" idx="2"/>
            </p:cNvCxnSpPr>
            <p:nvPr/>
          </p:nvCxnSpPr>
          <p:spPr>
            <a:xfrm>
              <a:off x="3700463" y="4972050"/>
              <a:ext cx="50720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Flowchart: Connector 38"/>
            <p:cNvSpPr/>
            <p:nvPr/>
          </p:nvSpPr>
          <p:spPr>
            <a:xfrm>
              <a:off x="2446734" y="4800600"/>
              <a:ext cx="350044" cy="342900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H</a:t>
              </a:r>
              <a:endParaRPr lang="en-US" sz="1600" dirty="0"/>
            </a:p>
          </p:txBody>
        </p:sp>
        <p:cxnSp>
          <p:nvCxnSpPr>
            <p:cNvPr id="40" name="Straight Arrow Connector 39"/>
            <p:cNvCxnSpPr>
              <a:stCxn id="34" idx="6"/>
              <a:endCxn id="39" idx="2"/>
            </p:cNvCxnSpPr>
            <p:nvPr/>
          </p:nvCxnSpPr>
          <p:spPr>
            <a:xfrm>
              <a:off x="1818084" y="4972050"/>
              <a:ext cx="6286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39" idx="6"/>
              <a:endCxn id="35" idx="2"/>
            </p:cNvCxnSpPr>
            <p:nvPr/>
          </p:nvCxnSpPr>
          <p:spPr>
            <a:xfrm>
              <a:off x="2796778" y="4972050"/>
              <a:ext cx="56078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457200" y="4000500"/>
            <a:ext cx="8115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ight Brace 68"/>
          <p:cNvSpPr/>
          <p:nvPr/>
        </p:nvSpPr>
        <p:spPr>
          <a:xfrm rot="5400000">
            <a:off x="4114800" y="1257300"/>
            <a:ext cx="571500" cy="76581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342900" y="5372100"/>
            <a:ext cx="85725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srgbClr val="000000"/>
                </a:solidFill>
              </a:rPr>
              <a:t>Shopping (3</a:t>
            </a:r>
            <a:r>
              <a:rPr lang="en-US" sz="2100" baseline="30000" dirty="0" smtClean="0">
                <a:solidFill>
                  <a:srgbClr val="000000"/>
                </a:solidFill>
              </a:rPr>
              <a:t>rd</a:t>
            </a:r>
            <a:r>
              <a:rPr lang="en-US" sz="2100" dirty="0" smtClean="0">
                <a:solidFill>
                  <a:srgbClr val="000000"/>
                </a:solidFill>
              </a:rPr>
              <a:t> location) before maintenance (2</a:t>
            </a:r>
            <a:r>
              <a:rPr lang="en-US" sz="2100" baseline="30000" dirty="0" smtClean="0">
                <a:solidFill>
                  <a:srgbClr val="000000"/>
                </a:solidFill>
              </a:rPr>
              <a:t>nd</a:t>
            </a:r>
            <a:r>
              <a:rPr lang="en-US" sz="2100" dirty="0" smtClean="0">
                <a:solidFill>
                  <a:srgbClr val="000000"/>
                </a:solidFill>
              </a:rPr>
              <a:t> location) &amp; Two Tours</a:t>
            </a:r>
            <a:endParaRPr lang="en-US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Tour Formation Model Components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2286000"/>
            <a:ext cx="44577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Sampling of Alternatives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3086100"/>
            <a:ext cx="44577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Utility Components</a:t>
            </a:r>
            <a:endParaRPr lang="en-US" sz="2800" dirty="0"/>
          </a:p>
        </p:txBody>
      </p:sp>
      <p:sp>
        <p:nvSpPr>
          <p:cNvPr id="9" name="Rounded Rectangle 8"/>
          <p:cNvSpPr/>
          <p:nvPr/>
        </p:nvSpPr>
        <p:spPr>
          <a:xfrm>
            <a:off x="685800" y="1485900"/>
            <a:ext cx="44577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Time-Space Constraints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3886200" y="3771900"/>
            <a:ext cx="4114800" cy="1943100"/>
          </a:xfrm>
          <a:prstGeom prst="roundRect">
            <a:avLst>
              <a:gd name="adj" fmla="val 182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90513" indent="-290513">
              <a:buFont typeface="Arial" pitchFamily="34" charset="0"/>
              <a:buChar char="•"/>
            </a:pPr>
            <a:r>
              <a:rPr lang="en-US" sz="2400" dirty="0" smtClean="0"/>
              <a:t>Activity Sequence</a:t>
            </a:r>
          </a:p>
          <a:p>
            <a:pPr marL="290513" indent="-290513">
              <a:buFont typeface="Arial" pitchFamily="34" charset="0"/>
              <a:buChar char="•"/>
            </a:pPr>
            <a:r>
              <a:rPr lang="en-US" sz="2400" dirty="0" smtClean="0"/>
              <a:t>Activity Clustering</a:t>
            </a:r>
          </a:p>
          <a:p>
            <a:pPr marL="290513" indent="-290513">
              <a:buFont typeface="Arial" pitchFamily="34" charset="0"/>
              <a:buChar char="•"/>
            </a:pPr>
            <a:r>
              <a:rPr lang="en-US" sz="2400" dirty="0" smtClean="0"/>
              <a:t>Location Size </a:t>
            </a:r>
            <a:r>
              <a:rPr lang="en-US" sz="2400" dirty="0" smtClean="0"/>
              <a:t>Variables</a:t>
            </a:r>
          </a:p>
          <a:p>
            <a:pPr marL="290513" indent="-290513">
              <a:buFont typeface="Arial" pitchFamily="34" charset="0"/>
              <a:buChar char="•"/>
            </a:pPr>
            <a:r>
              <a:rPr lang="en-US" sz="2400" dirty="0" smtClean="0"/>
              <a:t>Impedance</a:t>
            </a:r>
          </a:p>
          <a:p>
            <a:pPr marL="290513" indent="-290513">
              <a:buFont typeface="Arial" pitchFamily="34" charset="0"/>
              <a:buChar char="•"/>
            </a:pPr>
            <a:r>
              <a:rPr lang="en-US" sz="2400" dirty="0" smtClean="0"/>
              <a:t>Tour </a:t>
            </a:r>
            <a:r>
              <a:rPr lang="en-US" sz="2400" dirty="0" smtClean="0"/>
              <a:t>Break at Home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Utility Components &amp; Underlying Behavioral </a:t>
            </a:r>
            <a:r>
              <a:rPr lang="en-US" dirty="0" smtClean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90513" indent="-290513"/>
            <a:r>
              <a:rPr lang="en-US" dirty="0" smtClean="0"/>
              <a:t>Activity </a:t>
            </a:r>
            <a:r>
              <a:rPr lang="en-US" dirty="0" smtClean="0"/>
              <a:t>Sequence</a:t>
            </a:r>
          </a:p>
          <a:p>
            <a:pPr marL="519113" lvl="1" indent="-290513"/>
            <a:r>
              <a:rPr lang="en-US" dirty="0" smtClean="0"/>
              <a:t>Certain activities tend to be early/later than others</a:t>
            </a:r>
            <a:endParaRPr lang="en-US" dirty="0" smtClean="0"/>
          </a:p>
          <a:p>
            <a:pPr marL="290513" indent="-290513"/>
            <a:r>
              <a:rPr lang="en-US" dirty="0" smtClean="0"/>
              <a:t>Activity </a:t>
            </a:r>
            <a:r>
              <a:rPr lang="en-US" dirty="0" smtClean="0"/>
              <a:t>Clustering</a:t>
            </a:r>
          </a:p>
          <a:p>
            <a:pPr marL="519113" lvl="1" indent="-290513"/>
            <a:r>
              <a:rPr lang="en-US" dirty="0" smtClean="0"/>
              <a:t>Certain activities tend to be implemented back to back</a:t>
            </a:r>
            <a:endParaRPr lang="en-US" dirty="0" smtClean="0"/>
          </a:p>
          <a:p>
            <a:pPr marL="290513" indent="-290513"/>
            <a:r>
              <a:rPr lang="en-US" dirty="0" smtClean="0"/>
              <a:t>Location Size </a:t>
            </a:r>
            <a:r>
              <a:rPr lang="en-US" dirty="0" smtClean="0"/>
              <a:t>Variables</a:t>
            </a:r>
          </a:p>
          <a:p>
            <a:pPr marL="519113" lvl="1" indent="-290513"/>
            <a:r>
              <a:rPr lang="en-US" dirty="0" smtClean="0"/>
              <a:t>Zones with more attractions are visited more frequently</a:t>
            </a:r>
            <a:endParaRPr lang="en-US" dirty="0" smtClean="0"/>
          </a:p>
          <a:p>
            <a:pPr marL="290513" indent="-290513"/>
            <a:r>
              <a:rPr lang="en-US" dirty="0" smtClean="0"/>
              <a:t>Impedance</a:t>
            </a:r>
          </a:p>
          <a:p>
            <a:pPr marL="519113" lvl="1" indent="-290513"/>
            <a:r>
              <a:rPr lang="en-US" dirty="0" smtClean="0"/>
              <a:t>All else being equal, travelers minimize time</a:t>
            </a:r>
            <a:endParaRPr lang="en-US" dirty="0" smtClean="0"/>
          </a:p>
          <a:p>
            <a:pPr marL="290513" indent="-290513"/>
            <a:r>
              <a:rPr lang="en-US" dirty="0" smtClean="0"/>
              <a:t>Tour Break at Home</a:t>
            </a:r>
          </a:p>
          <a:p>
            <a:pPr lvl="1"/>
            <a:r>
              <a:rPr lang="en-US" dirty="0" smtClean="0"/>
              <a:t>Stop at home is convenient if does not result in a big detour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4457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 definition – central unit of analysis for ABMs are “</a:t>
            </a:r>
            <a:r>
              <a:rPr lang="en-US" b="1" i="1" dirty="0" smtClean="0"/>
              <a:t>activities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Tour and trips emerge from activity participation and corresponding time-space constraints</a:t>
            </a:r>
          </a:p>
          <a:p>
            <a:r>
              <a:rPr lang="en-US" dirty="0" smtClean="0"/>
              <a:t>Most ABMs in research/practice treat “</a:t>
            </a:r>
            <a:r>
              <a:rPr lang="en-US" b="1" i="1" dirty="0" smtClean="0"/>
              <a:t>tours</a:t>
            </a:r>
            <a:r>
              <a:rPr lang="en-US" dirty="0" smtClean="0"/>
              <a:t>” as central unit of analysis</a:t>
            </a:r>
          </a:p>
          <a:p>
            <a:pPr lvl="1"/>
            <a:r>
              <a:rPr lang="en-US" dirty="0" smtClean="0"/>
              <a:t>Tours are generated initially</a:t>
            </a:r>
            <a:r>
              <a:rPr lang="en-US" dirty="0" smtClean="0"/>
              <a:t>, </a:t>
            </a:r>
            <a:r>
              <a:rPr lang="en-US" dirty="0" smtClean="0"/>
              <a:t>location </a:t>
            </a:r>
            <a:r>
              <a:rPr lang="en-US" dirty="0" smtClean="0"/>
              <a:t>and mode are modeled first for the primary </a:t>
            </a:r>
            <a:r>
              <a:rPr lang="en-US" dirty="0" smtClean="0"/>
              <a:t>destination and </a:t>
            </a:r>
            <a:r>
              <a:rPr lang="en-US" dirty="0" smtClean="0"/>
              <a:t>details of stops are added later</a:t>
            </a:r>
          </a:p>
          <a:p>
            <a:pPr lvl="1"/>
            <a:r>
              <a:rPr lang="en-US" dirty="0" smtClean="0"/>
              <a:t>Not </a:t>
            </a:r>
            <a:r>
              <a:rPr lang="en-US" dirty="0" smtClean="0"/>
              <a:t>behaviorally </a:t>
            </a:r>
            <a:r>
              <a:rPr lang="en-US" dirty="0" smtClean="0"/>
              <a:t>appealing</a:t>
            </a:r>
          </a:p>
          <a:p>
            <a:r>
              <a:rPr lang="en-US" dirty="0" smtClean="0"/>
              <a:t>New tour formation procedure - Latest version of CT-RAMP</a:t>
            </a:r>
          </a:p>
          <a:p>
            <a:pPr marL="228600" lvl="1"/>
            <a:r>
              <a:rPr lang="en-US" sz="3100" dirty="0" smtClean="0"/>
              <a:t>Implemented for the Phoenix ABM (MAG) and Ohio 3C (MORPC, NOACA, OKI)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Application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to randomly chosen sample of 4,400 HHs from the synthetic population</a:t>
            </a:r>
          </a:p>
          <a:p>
            <a:r>
              <a:rPr lang="en-US" dirty="0" smtClean="0"/>
              <a:t>Compared to 4,400 HHs available from NHTS 2008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57200"/>
            <a:ext cx="8686800" cy="9604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Application: </a:t>
            </a:r>
            <a:br>
              <a:rPr lang="en-US" dirty="0" smtClean="0"/>
            </a:br>
            <a:r>
              <a:rPr lang="en-US" sz="3600" dirty="0" smtClean="0"/>
              <a:t>Non-Mandatory Tour </a:t>
            </a:r>
            <a:r>
              <a:rPr lang="en-US" sz="3600" dirty="0" smtClean="0"/>
              <a:t>Frequency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14300" y="2171700"/>
          <a:ext cx="8915400" cy="37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" y="1714500"/>
            <a:ext cx="83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Workers </a:t>
            </a:r>
            <a:r>
              <a:rPr lang="en-US" dirty="0" smtClean="0"/>
              <a:t>&amp; University Students (&gt;1 Non-mandatory </a:t>
            </a:r>
            <a:r>
              <a:rPr lang="en-US" dirty="0" smtClean="0"/>
              <a:t>Tours versus mandatory peg)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Model Application: </a:t>
            </a:r>
            <a:br>
              <a:rPr lang="en-US" sz="3600" dirty="0" smtClean="0"/>
            </a:br>
            <a:r>
              <a:rPr lang="en-US" sz="2900" dirty="0" smtClean="0"/>
              <a:t>Pair-wise Activity </a:t>
            </a:r>
            <a:r>
              <a:rPr lang="en-US" sz="2900" dirty="0" smtClean="0"/>
              <a:t>Sequencing (Type 1)</a:t>
            </a:r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00300" y="6400800"/>
            <a:ext cx="4343400" cy="320675"/>
          </a:xfrm>
        </p:spPr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394" y="1257300"/>
          <a:ext cx="7772406" cy="2262870"/>
        </p:xfrm>
        <a:graphic>
          <a:graphicData uri="http://schemas.openxmlformats.org/drawingml/2006/table">
            <a:tbl>
              <a:tblPr/>
              <a:tblGrid>
                <a:gridCol w="1863600"/>
                <a:gridCol w="656534"/>
                <a:gridCol w="656534"/>
                <a:gridCol w="656534"/>
                <a:gridCol w="656534"/>
                <a:gridCol w="656534"/>
                <a:gridCol w="656534"/>
                <a:gridCol w="656534"/>
                <a:gridCol w="656534"/>
                <a:gridCol w="656534"/>
              </a:tblGrid>
              <a:tr h="1814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Earlier Activity Purpose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Later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Activity Purpose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9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school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     </a:t>
                      </a:r>
                    </a:p>
                  </a:txBody>
                  <a:tcPr marL="6210" marR="6210" marT="621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non-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sch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escort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shop    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main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breakfast </a:t>
                      </a: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lunch     </a:t>
                      </a: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dinner    </a:t>
                      </a: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visiting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school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     </a:t>
                      </a: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non-school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 </a:t>
                      </a: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51.1%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46.2%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36.4%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67.9%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60.8%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44.1%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shop    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48.9%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49.4%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84.5%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59.2%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37.8%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maintenance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61.3%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90.4%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69.2%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52.7%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breakfast </a:t>
                      </a: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63.6%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88.8%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76.9%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lunch     </a:t>
                      </a: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53.3%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50.6%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38.7%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69.8%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44.7%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dinner    </a:t>
                      </a: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32.1%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visiting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39.2%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40.8%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30.8%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30.2%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64.5%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47.9%</a:t>
                      </a:r>
                    </a:p>
                  </a:txBody>
                  <a:tcPr marL="6210" marR="6210" marT="621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discretionary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10" marR="6210" marT="62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55.9%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62.2%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47.3%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23.1%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55.3%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76.3%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52.1%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210" marR="6210" marT="6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14394" y="3771900"/>
          <a:ext cx="7772406" cy="2345015"/>
        </p:xfrm>
        <a:graphic>
          <a:graphicData uri="http://schemas.openxmlformats.org/drawingml/2006/table">
            <a:tbl>
              <a:tblPr/>
              <a:tblGrid>
                <a:gridCol w="1828806"/>
                <a:gridCol w="685800"/>
                <a:gridCol w="685800"/>
                <a:gridCol w="571500"/>
                <a:gridCol w="800100"/>
                <a:gridCol w="655132"/>
                <a:gridCol w="602168"/>
                <a:gridCol w="685800"/>
                <a:gridCol w="571500"/>
                <a:gridCol w="685800"/>
              </a:tblGrid>
              <a:tr h="172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Earlier Activity Purpose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Later Activity Purpose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school escort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non-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sch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esc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shop    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main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breakfast 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lunch     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dinner    </a:t>
                      </a:r>
                    </a:p>
                  </a:txBody>
                  <a:tcPr marL="6927" marR="6927" marT="69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visiting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school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     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non-school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 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58.6%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57.7%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72.3%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shop    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57.8%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70.5%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84.8%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maintenance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42.3%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68.8%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85.7%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78.5%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breakfast 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42.2%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57.7%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62.2%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lunch     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41.4%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29.5%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31.2%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70.1%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45.0%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eat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 dinner    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42.3%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38.1%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13.9%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visiting     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27.7%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21.5%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29.9%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61.9%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26.3%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discretionary    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37.8%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55.0%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86.1%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73.7%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27" marR="6927" marT="69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485900"/>
            <a:ext cx="461665" cy="1371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4000500"/>
            <a:ext cx="461665" cy="13716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Sequencing Priority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114300" y="1527810"/>
          <a:ext cx="8915400" cy="4530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Application: </a:t>
            </a:r>
            <a:br>
              <a:rPr lang="en-US" dirty="0" smtClean="0"/>
            </a:br>
            <a:r>
              <a:rPr lang="en-US" sz="3600" dirty="0" smtClean="0"/>
              <a:t>Activity </a:t>
            </a:r>
            <a:r>
              <a:rPr lang="en-US" sz="3600" dirty="0" smtClean="0"/>
              <a:t>Clustering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423115"/>
          <a:ext cx="8229599" cy="3520485"/>
        </p:xfrm>
        <a:graphic>
          <a:graphicData uri="http://schemas.openxmlformats.org/drawingml/2006/table">
            <a:tbl>
              <a:tblPr/>
              <a:tblGrid>
                <a:gridCol w="2057400"/>
                <a:gridCol w="1485900"/>
                <a:gridCol w="1600200"/>
                <a:gridCol w="1485900"/>
                <a:gridCol w="1600199"/>
              </a:tblGrid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Survey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pairs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Clustered Pairs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# pairs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Clustered Pairs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School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Other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Escort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Shopping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Maintenance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Breakfast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Lunch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Dinner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Visiting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Discretionary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71500" y="1710035"/>
            <a:ext cx="742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Activities in Type 1 Segments after Mandatory Peg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Application: </a:t>
            </a:r>
            <a:br>
              <a:rPr lang="en-US" dirty="0" smtClean="0"/>
            </a:br>
            <a:r>
              <a:rPr lang="en-US" sz="3600" dirty="0" smtClean="0"/>
              <a:t>Average </a:t>
            </a:r>
            <a:r>
              <a:rPr lang="en-US" sz="3600" dirty="0" smtClean="0"/>
              <a:t>Tour Distance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057404"/>
          <a:ext cx="8572500" cy="4114796"/>
        </p:xfrm>
        <a:graphic>
          <a:graphicData uri="http://schemas.openxmlformats.org/drawingml/2006/table">
            <a:tbl>
              <a:tblPr/>
              <a:tblGrid>
                <a:gridCol w="2317750"/>
                <a:gridCol w="2317750"/>
                <a:gridCol w="1968500"/>
                <a:gridCol w="1968500"/>
              </a:tblGrid>
              <a:tr h="2939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Average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Round Dist (miles)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39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Destinations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Survey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E1"/>
                    </a:solidFill>
                  </a:tcPr>
                </a:tc>
              </a:tr>
              <a:tr h="2939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Workers &amp; University Students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4+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Non-workers &amp; Retirees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4+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Children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4+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573768"/>
            <a:ext cx="76581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Individual Non-Mandatory Tours – Type I Day Segment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“activity” is the basic unit of analysis in ABMs</a:t>
            </a:r>
          </a:p>
          <a:p>
            <a:r>
              <a:rPr lang="en-US" dirty="0" smtClean="0"/>
              <a:t>Travel is outcome of necessity to partake in activities under spatial and temporal constraints</a:t>
            </a:r>
          </a:p>
          <a:p>
            <a:r>
              <a:rPr lang="en-US" dirty="0" smtClean="0"/>
              <a:t>Modeling framework – accounts for major decision parameters in a coherent way</a:t>
            </a:r>
          </a:p>
          <a:p>
            <a:r>
              <a:rPr lang="en-US" dirty="0" smtClean="0"/>
              <a:t>Important effects like trip chaining and activity sequencing are captured</a:t>
            </a:r>
          </a:p>
          <a:p>
            <a:r>
              <a:rPr lang="en-US" dirty="0" smtClean="0"/>
              <a:t>Behaviorally realistic design ensures higher sensitivity towards </a:t>
            </a:r>
            <a:r>
              <a:rPr lang="en-US" dirty="0" smtClean="0"/>
              <a:t>policies but further testing is planned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Thank You!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Generation and scheduling of </a:t>
            </a:r>
            <a:r>
              <a:rPr lang="en-US" i="1" u="sng" dirty="0" smtClean="0">
                <a:solidFill>
                  <a:srgbClr val="C00000"/>
                </a:solidFill>
              </a:rPr>
              <a:t>prioritized activities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and associated tour skeletons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Formation of individual </a:t>
            </a:r>
            <a:r>
              <a:rPr lang="en-US" i="1" u="sng" dirty="0" smtClean="0">
                <a:solidFill>
                  <a:srgbClr val="C00000"/>
                </a:solidFill>
              </a:rPr>
              <a:t>day segments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u="sng" dirty="0" smtClean="0">
                <a:solidFill>
                  <a:srgbClr val="C00000"/>
                </a:solidFill>
              </a:rPr>
              <a:t>Allocation</a:t>
            </a:r>
            <a:r>
              <a:rPr lang="en-US" i="1" dirty="0" smtClean="0"/>
              <a:t> of other activities to day segments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u="sng" dirty="0" smtClean="0">
                <a:solidFill>
                  <a:srgbClr val="C00000"/>
                </a:solidFill>
              </a:rPr>
              <a:t>Tour formation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dirty="0" smtClean="0"/>
              <a:t>based on temporal, sequential and location preferences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25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Prioritized</a:t>
            </a:r>
          </a:p>
          <a:p>
            <a:pPr lvl="1"/>
            <a:r>
              <a:rPr lang="en-US" dirty="0" smtClean="0"/>
              <a:t>Special events, mandatory, school escorting &amp; joint</a:t>
            </a:r>
          </a:p>
          <a:p>
            <a:pPr lvl="1"/>
            <a:r>
              <a:rPr lang="en-US" dirty="0" smtClean="0"/>
              <a:t>Fixed location, pre-determined schedule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Individual non-mandatory activities</a:t>
            </a:r>
          </a:p>
          <a:p>
            <a:pPr lvl="1"/>
            <a:r>
              <a:rPr lang="en-US" dirty="0" smtClean="0"/>
              <a:t>Flexible schedule &amp; location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Segments &amp;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Prioritized activities &amp; tours: 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Form pegs in the daily schedule</a:t>
            </a:r>
          </a:p>
          <a:p>
            <a:pPr>
              <a:spcAft>
                <a:spcPts val="1200"/>
              </a:spcAft>
            </a:pPr>
            <a:r>
              <a:rPr lang="en-US" i="1" u="sng" dirty="0" smtClean="0"/>
              <a:t>Pegs</a:t>
            </a:r>
            <a:r>
              <a:rPr lang="en-US" dirty="0" smtClean="0"/>
              <a:t> divide the day into 3 distinctive </a:t>
            </a:r>
            <a:r>
              <a:rPr lang="en-US" i="1" u="sng" dirty="0" smtClean="0"/>
              <a:t>segments</a:t>
            </a:r>
            <a:r>
              <a:rPr lang="en-US" dirty="0" smtClean="0"/>
              <a:t>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Type 1: portion between prioritized </a:t>
            </a:r>
            <a:r>
              <a:rPr lang="en-US" dirty="0" smtClean="0"/>
              <a:t>tours</a:t>
            </a: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Type 2: outbound/inbound legs of </a:t>
            </a:r>
            <a:r>
              <a:rPr lang="en-US" dirty="0" smtClean="0"/>
              <a:t>prioritized </a:t>
            </a:r>
            <a:r>
              <a:rPr lang="en-US" dirty="0" smtClean="0"/>
              <a:t>tours</a:t>
            </a:r>
          </a:p>
          <a:p>
            <a:pPr lvl="1">
              <a:spcAft>
                <a:spcPts val="1800"/>
              </a:spcAft>
            </a:pPr>
            <a:r>
              <a:rPr lang="en-US" dirty="0" smtClean="0"/>
              <a:t>Type 3: </a:t>
            </a:r>
            <a:r>
              <a:rPr lang="en-US" dirty="0" smtClean="0"/>
              <a:t>At-work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Segments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28600" y="1714500"/>
            <a:ext cx="85725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Daily TimeLine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228600" y="1714500"/>
            <a:ext cx="8686800" cy="1028700"/>
            <a:chOff x="228600" y="1714500"/>
            <a:chExt cx="8686800" cy="1028700"/>
          </a:xfrm>
        </p:grpSpPr>
        <p:sp>
          <p:nvSpPr>
            <p:cNvPr id="5" name="Rectangle 4"/>
            <p:cNvSpPr/>
            <p:nvPr/>
          </p:nvSpPr>
          <p:spPr>
            <a:xfrm>
              <a:off x="228600" y="2171700"/>
              <a:ext cx="8572500" cy="5715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600" y="2171700"/>
              <a:ext cx="457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43900" y="2171700"/>
              <a:ext cx="457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86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[0]</a:t>
              </a:r>
              <a:endParaRPr lang="en-US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439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[6]</a:t>
              </a:r>
              <a:endParaRPr lang="en-US" b="1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1500" y="2743200"/>
            <a:ext cx="7886700" cy="2426732"/>
            <a:chOff x="571500" y="2743200"/>
            <a:chExt cx="7886700" cy="2426732"/>
          </a:xfrm>
        </p:grpSpPr>
        <p:sp>
          <p:nvSpPr>
            <p:cNvPr id="31" name="Rectangle 30"/>
            <p:cNvSpPr/>
            <p:nvPr/>
          </p:nvSpPr>
          <p:spPr>
            <a:xfrm>
              <a:off x="685800" y="2743200"/>
              <a:ext cx="571500" cy="14859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28800" y="2743200"/>
              <a:ext cx="571500" cy="14859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43500" y="2743200"/>
              <a:ext cx="685800" cy="14859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00800" y="2743200"/>
              <a:ext cx="571500" cy="14859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772400" y="2743200"/>
              <a:ext cx="571500" cy="14859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5800" y="3657600"/>
              <a:ext cx="571500" cy="571500"/>
            </a:xfrm>
            <a:prstGeom prst="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0-1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828800" y="3657600"/>
              <a:ext cx="571500" cy="571500"/>
            </a:xfrm>
            <a:prstGeom prst="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1-2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143500" y="3657600"/>
              <a:ext cx="685800" cy="571500"/>
            </a:xfrm>
            <a:prstGeom prst="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2-3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400800" y="3657600"/>
              <a:ext cx="571500" cy="571500"/>
            </a:xfrm>
            <a:prstGeom prst="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3-4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772400" y="3657600"/>
              <a:ext cx="571500" cy="571500"/>
            </a:xfrm>
            <a:prstGeom prst="rect">
              <a:avLst/>
            </a:prstGeom>
            <a:solidFill>
              <a:srgbClr val="92D05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4-6</a:t>
              </a:r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4314825" y="600075"/>
              <a:ext cx="400050" cy="78867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00400" y="4800600"/>
              <a:ext cx="2628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1 Day Segments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257300" y="1714500"/>
            <a:ext cx="6515100" cy="1028700"/>
            <a:chOff x="1257300" y="1714500"/>
            <a:chExt cx="6515100" cy="1028700"/>
          </a:xfrm>
        </p:grpSpPr>
        <p:sp>
          <p:nvSpPr>
            <p:cNvPr id="19" name="TextBox 18"/>
            <p:cNvSpPr txBox="1"/>
            <p:nvPr/>
          </p:nvSpPr>
          <p:spPr>
            <a:xfrm>
              <a:off x="12573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[1]</a:t>
              </a:r>
              <a:endParaRPr lang="en-US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290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[2]</a:t>
              </a:r>
              <a:endParaRPr lang="en-US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293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[3]</a:t>
              </a:r>
              <a:endParaRPr lang="en-US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0866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[4]</a:t>
              </a:r>
              <a:endParaRPr lang="en-US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57300" y="21717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DO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00300" y="2171700"/>
              <a:ext cx="2743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Mandatory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29300" y="21717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PU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72300" y="2171700"/>
              <a:ext cx="8001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Joint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Segments cont..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28600" y="1371600"/>
            <a:ext cx="8572500" cy="1371600"/>
            <a:chOff x="228600" y="1371600"/>
            <a:chExt cx="8572500" cy="1371600"/>
          </a:xfrm>
        </p:grpSpPr>
        <p:sp>
          <p:nvSpPr>
            <p:cNvPr id="5" name="Rectangle 4"/>
            <p:cNvSpPr/>
            <p:nvPr/>
          </p:nvSpPr>
          <p:spPr>
            <a:xfrm>
              <a:off x="228600" y="2171700"/>
              <a:ext cx="8572500" cy="5715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600" y="2171700"/>
              <a:ext cx="457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257300" y="21717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DO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00300" y="2171700"/>
              <a:ext cx="2743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Mandatory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29300" y="21717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PU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972300" y="2171700"/>
              <a:ext cx="8001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Joint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43900" y="2171700"/>
              <a:ext cx="4572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28600" y="1714500"/>
              <a:ext cx="85725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657600" y="13716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Daily TimeLine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86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[0]</a:t>
              </a:r>
              <a:endParaRPr lang="en-US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573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[1]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[2]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293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[3]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86600" y="1714500"/>
              <a:ext cx="571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[4]</a:t>
              </a:r>
              <a:endParaRPr lang="en-US" b="1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2900" y="2743200"/>
            <a:ext cx="5257800" cy="2883932"/>
            <a:chOff x="342900" y="2743200"/>
            <a:chExt cx="5257800" cy="2883932"/>
          </a:xfrm>
        </p:grpSpPr>
        <p:sp>
          <p:nvSpPr>
            <p:cNvPr id="31" name="Rectangle 30"/>
            <p:cNvSpPr/>
            <p:nvPr/>
          </p:nvSpPr>
          <p:spPr>
            <a:xfrm>
              <a:off x="342900" y="4000500"/>
              <a:ext cx="5257800" cy="5715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342900" y="2743200"/>
              <a:ext cx="914400" cy="12573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828800" y="2743200"/>
              <a:ext cx="3771900" cy="12573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2628900" y="40005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DO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2900" y="4000500"/>
              <a:ext cx="22860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Outbound Leg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200400" y="4000500"/>
              <a:ext cx="24003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Inbound Leg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5" name="Left Brace 44"/>
            <p:cNvSpPr/>
            <p:nvPr/>
          </p:nvSpPr>
          <p:spPr>
            <a:xfrm rot="16200000">
              <a:off x="1285875" y="3743325"/>
              <a:ext cx="400050" cy="22860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4200525" y="3686176"/>
              <a:ext cx="400050" cy="24003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1500" y="52578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2: t2_1o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543300" y="52578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2: t2_1i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Segment cont..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2171700"/>
            <a:ext cx="8572500" cy="571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2171700"/>
            <a:ext cx="4572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57300" y="21717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00300" y="2171700"/>
            <a:ext cx="27432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Mandatory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29300" y="2171700"/>
            <a:ext cx="5715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72300" y="2171700"/>
            <a:ext cx="8001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Joint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43900" y="2171700"/>
            <a:ext cx="4572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8600" y="1714500"/>
            <a:ext cx="85725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57600" y="137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Daily TimeLine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17145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[0]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257300" y="17145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[1]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29000" y="17145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[2]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29300" y="17145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[3]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086600" y="171450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[4]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857500" y="3200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Business Chain : B-W-B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42900" y="2743200"/>
            <a:ext cx="8214360" cy="2883932"/>
            <a:chOff x="342900" y="2743200"/>
            <a:chExt cx="8214360" cy="2883932"/>
          </a:xfrm>
        </p:grpSpPr>
        <p:sp>
          <p:nvSpPr>
            <p:cNvPr id="19" name="Rectangle 18"/>
            <p:cNvSpPr/>
            <p:nvPr/>
          </p:nvSpPr>
          <p:spPr>
            <a:xfrm>
              <a:off x="342900" y="4000500"/>
              <a:ext cx="8115300" cy="5715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42900" y="2743200"/>
              <a:ext cx="2057400" cy="12573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143500" y="2743200"/>
              <a:ext cx="3314700" cy="125730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3543300" y="4000500"/>
              <a:ext cx="14859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WP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2900" y="4000500"/>
              <a:ext cx="17145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Outbound Leg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15100" y="4000500"/>
              <a:ext cx="19431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Inbound Leg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943600" y="40005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B2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57400" y="4000500"/>
              <a:ext cx="571500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B1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28900" y="4000500"/>
              <a:ext cx="9144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029200" y="4000500"/>
              <a:ext cx="914400" cy="5715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4" name="Left Brace 33"/>
            <p:cNvSpPr/>
            <p:nvPr/>
          </p:nvSpPr>
          <p:spPr>
            <a:xfrm rot="16200000">
              <a:off x="1000125" y="4029075"/>
              <a:ext cx="400050" cy="17145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42900" y="5257800"/>
              <a:ext cx="1714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2: t2_2o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6" name="Left Brace 35"/>
            <p:cNvSpPr/>
            <p:nvPr/>
          </p:nvSpPr>
          <p:spPr>
            <a:xfrm rot="16200000">
              <a:off x="7286625" y="3914775"/>
              <a:ext cx="400050" cy="19431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43700" y="5257800"/>
              <a:ext cx="18135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2: t2_2i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8" name="Left Brace 37"/>
            <p:cNvSpPr/>
            <p:nvPr/>
          </p:nvSpPr>
          <p:spPr>
            <a:xfrm rot="5400000">
              <a:off x="4171950" y="1543050"/>
              <a:ext cx="228600" cy="44577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Left Brace 39"/>
            <p:cNvSpPr/>
            <p:nvPr/>
          </p:nvSpPr>
          <p:spPr>
            <a:xfrm rot="16200000">
              <a:off x="4086225" y="2771775"/>
              <a:ext cx="400050" cy="42291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400300" y="5257800"/>
              <a:ext cx="3771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00"/>
                  </a:solidFill>
                </a:rPr>
                <a:t>Type 3: t3_221b, t3_221w, t3_221a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Modeled person allocates non-mandatory activities to the available day segments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 - 1 </a:t>
            </a:r>
            <a:r>
              <a:rPr lang="en-US" dirty="0" smtClean="0"/>
              <a:t>workplace activity &amp; 1 individual shopping activity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TPAC 2015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0" y="2866072"/>
            <a:ext cx="8915400" cy="3191828"/>
            <a:chOff x="0" y="2514600"/>
            <a:chExt cx="8915400" cy="3191828"/>
          </a:xfrm>
        </p:grpSpPr>
        <p:grpSp>
          <p:nvGrpSpPr>
            <p:cNvPr id="20" name="Group 19"/>
            <p:cNvGrpSpPr/>
            <p:nvPr/>
          </p:nvGrpSpPr>
          <p:grpSpPr>
            <a:xfrm>
              <a:off x="1714500" y="2514600"/>
              <a:ext cx="7200900" cy="1371600"/>
              <a:chOff x="685800" y="2286000"/>
              <a:chExt cx="7658100" cy="1485900"/>
            </a:xfrm>
          </p:grpSpPr>
          <p:sp>
            <p:nvSpPr>
              <p:cNvPr id="5" name="Flowchart: Connector 4"/>
              <p:cNvSpPr/>
              <p:nvPr/>
            </p:nvSpPr>
            <p:spPr>
              <a:xfrm>
                <a:off x="685800" y="3314700"/>
                <a:ext cx="457200" cy="45720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</a:t>
                </a:r>
                <a:endParaRPr lang="en-US" dirty="0"/>
              </a:p>
            </p:txBody>
          </p:sp>
          <p:sp>
            <p:nvSpPr>
              <p:cNvPr id="6" name="Flowchart: Connector 5"/>
              <p:cNvSpPr/>
              <p:nvPr/>
            </p:nvSpPr>
            <p:spPr>
              <a:xfrm>
                <a:off x="2857500" y="3314700"/>
                <a:ext cx="457200" cy="45720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</a:t>
                </a:r>
                <a:endParaRPr lang="en-US" dirty="0"/>
              </a:p>
            </p:txBody>
          </p:sp>
          <p:sp>
            <p:nvSpPr>
              <p:cNvPr id="7" name="Flowchart: Connector 6"/>
              <p:cNvSpPr/>
              <p:nvPr/>
            </p:nvSpPr>
            <p:spPr>
              <a:xfrm>
                <a:off x="4229100" y="3314700"/>
                <a:ext cx="457200" cy="457200"/>
              </a:xfrm>
              <a:prstGeom prst="flowChartConnector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W</a:t>
                </a:r>
                <a:endParaRPr lang="en-US" dirty="0"/>
              </a:p>
            </p:txBody>
          </p:sp>
          <p:sp>
            <p:nvSpPr>
              <p:cNvPr id="8" name="Flowchart: Connector 7"/>
              <p:cNvSpPr/>
              <p:nvPr/>
            </p:nvSpPr>
            <p:spPr>
              <a:xfrm>
                <a:off x="5600700" y="3314700"/>
                <a:ext cx="457200" cy="45720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</a:t>
                </a:r>
                <a:endParaRPr lang="en-US" dirty="0"/>
              </a:p>
            </p:txBody>
          </p:sp>
          <p:sp>
            <p:nvSpPr>
              <p:cNvPr id="9" name="Flowchart: Connector 8"/>
              <p:cNvSpPr/>
              <p:nvPr/>
            </p:nvSpPr>
            <p:spPr>
              <a:xfrm>
                <a:off x="7886700" y="3314700"/>
                <a:ext cx="457200" cy="457200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H</a:t>
                </a:r>
                <a:endParaRPr lang="en-US" dirty="0"/>
              </a:p>
            </p:txBody>
          </p:sp>
          <p:sp>
            <p:nvSpPr>
              <p:cNvPr id="10" name="Left-Right Arrow 9"/>
              <p:cNvSpPr/>
              <p:nvPr/>
            </p:nvSpPr>
            <p:spPr>
              <a:xfrm>
                <a:off x="1257300" y="3429000"/>
                <a:ext cx="1485900" cy="228600"/>
              </a:xfrm>
              <a:prstGeom prst="leftRight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Left-Right Arrow 10"/>
              <p:cNvSpPr/>
              <p:nvPr/>
            </p:nvSpPr>
            <p:spPr>
              <a:xfrm>
                <a:off x="6286500" y="3429000"/>
                <a:ext cx="1485900" cy="228600"/>
              </a:xfrm>
              <a:prstGeom prst="leftRightArrow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Left-Right Arrow 11"/>
              <p:cNvSpPr/>
              <p:nvPr/>
            </p:nvSpPr>
            <p:spPr>
              <a:xfrm>
                <a:off x="3429000" y="3429000"/>
                <a:ext cx="685800" cy="228600"/>
              </a:xfrm>
              <a:prstGeom prst="left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Left-Right Arrow 12"/>
              <p:cNvSpPr/>
              <p:nvPr/>
            </p:nvSpPr>
            <p:spPr>
              <a:xfrm>
                <a:off x="4800600" y="3429000"/>
                <a:ext cx="685800" cy="228600"/>
              </a:xfrm>
              <a:prstGeom prst="leftRightArrow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ight Brace 13"/>
              <p:cNvSpPr/>
              <p:nvPr/>
            </p:nvSpPr>
            <p:spPr>
              <a:xfrm rot="16200000">
                <a:off x="4229100" y="1371600"/>
                <a:ext cx="457200" cy="3200400"/>
              </a:xfrm>
              <a:prstGeom prst="rightBrac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873829" y="2286000"/>
                <a:ext cx="328204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Work Tour/Mandatory Peg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3086100"/>
                <a:ext cx="12573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Outbound Leg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686300" y="3086100"/>
                <a:ext cx="1226457" cy="30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Inbound Leg</a:t>
                </a:r>
                <a:endParaRPr lang="en-US" sz="1200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0" y="3314700"/>
              <a:ext cx="14859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Day Schedule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0" y="4229100"/>
              <a:ext cx="18288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Available Day Segments for allocation of shopping activity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86000" y="4343400"/>
              <a:ext cx="1371600" cy="3429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972300" y="4343400"/>
              <a:ext cx="1371600" cy="3429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229100" y="4343400"/>
              <a:ext cx="685800" cy="3429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600700" y="4343400"/>
              <a:ext cx="685800" cy="3429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143500" y="4343400"/>
              <a:ext cx="228600" cy="3429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286000" y="480060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</a:t>
              </a:r>
              <a:r>
                <a:rPr lang="en-US" sz="1400" baseline="30000" dirty="0" smtClean="0"/>
                <a:t>st</a:t>
              </a:r>
              <a:r>
                <a:rPr lang="en-US" sz="1400" dirty="0" smtClean="0"/>
                <a:t> Type 1 Segment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72300" y="480060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2</a:t>
              </a:r>
              <a:r>
                <a:rPr lang="en-US" sz="1400" baseline="30000" dirty="0" smtClean="0"/>
                <a:t>nd</a:t>
              </a:r>
              <a:r>
                <a:rPr lang="en-US" sz="1400" dirty="0" smtClean="0"/>
                <a:t>  Type 1 Segment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14800" y="4800600"/>
              <a:ext cx="1028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Type 2 segment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00700" y="4800600"/>
              <a:ext cx="1028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Type 2 segment</a:t>
              </a:r>
              <a:endParaRPr lang="en-US" sz="1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57700" y="5372100"/>
              <a:ext cx="1600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Type 3 segment</a:t>
              </a:r>
              <a:endParaRPr lang="en-US" sz="1400" dirty="0"/>
            </a:p>
          </p:txBody>
        </p:sp>
        <p:cxnSp>
          <p:nvCxnSpPr>
            <p:cNvPr id="35" name="Straight Arrow Connector 34"/>
            <p:cNvCxnSpPr>
              <a:stCxn id="33" idx="0"/>
            </p:cNvCxnSpPr>
            <p:nvPr/>
          </p:nvCxnSpPr>
          <p:spPr>
            <a:xfrm flipV="1">
              <a:off x="5257800" y="4800600"/>
              <a:ext cx="0" cy="5715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011 PB Corporate">
      <a:dk1>
        <a:srgbClr val="5B6268"/>
      </a:dk1>
      <a:lt1>
        <a:sysClr val="window" lastClr="FFFFFF"/>
      </a:lt1>
      <a:dk2>
        <a:srgbClr val="005D94"/>
      </a:dk2>
      <a:lt2>
        <a:srgbClr val="F4F4F4"/>
      </a:lt2>
      <a:accent1>
        <a:srgbClr val="4BACC6"/>
      </a:accent1>
      <a:accent2>
        <a:srgbClr val="FCBC37"/>
      </a:accent2>
      <a:accent3>
        <a:srgbClr val="0065A2"/>
      </a:accent3>
      <a:accent4>
        <a:srgbClr val="9BBB59"/>
      </a:accent4>
      <a:accent5>
        <a:srgbClr val="8064A2"/>
      </a:accent5>
      <a:accent6>
        <a:srgbClr val="FF7137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16165</TotalTime>
  <Words>1534</Words>
  <Application>Microsoft Office PowerPoint</Application>
  <PresentationFormat>On-screen Show (4:3)</PresentationFormat>
  <Paragraphs>583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Application Experience of a New Tour Formation Procedure in The MAG Activity-Based Model  </vt:lpstr>
      <vt:lpstr>Background &amp; Motivation</vt:lpstr>
      <vt:lpstr>Modeling Approach</vt:lpstr>
      <vt:lpstr>Activities</vt:lpstr>
      <vt:lpstr>Day Segments &amp; Allocation</vt:lpstr>
      <vt:lpstr>Day Segments</vt:lpstr>
      <vt:lpstr>Day Segments cont..</vt:lpstr>
      <vt:lpstr>Day Segment cont..</vt:lpstr>
      <vt:lpstr>Allocation</vt:lpstr>
      <vt:lpstr>Activity Allocation to Day Segments</vt:lpstr>
      <vt:lpstr>Tour Formation</vt:lpstr>
      <vt:lpstr>Tour Formation cont..</vt:lpstr>
      <vt:lpstr>Tour Formation Model</vt:lpstr>
      <vt:lpstr>Tour Formation Example</vt:lpstr>
      <vt:lpstr>Tour Formation Choice Sequence</vt:lpstr>
      <vt:lpstr>Tour Formation Choice Sequence (2)</vt:lpstr>
      <vt:lpstr>Tour Formation Choice Sequence (3)</vt:lpstr>
      <vt:lpstr>Tour Formation Model Components</vt:lpstr>
      <vt:lpstr>Utility Components &amp; Underlying Behavioral Factors</vt:lpstr>
      <vt:lpstr>Model Application Examples</vt:lpstr>
      <vt:lpstr>Model Application:  Non-Mandatory Tour Frequency</vt:lpstr>
      <vt:lpstr>Model Application:  Pair-wise Activity Sequencing (Type 1)</vt:lpstr>
      <vt:lpstr>Example of Sequencing Priority</vt:lpstr>
      <vt:lpstr>Model Application:  Activity Clustering</vt:lpstr>
      <vt:lpstr>Model Application:  Average Tour Distance</vt:lpstr>
      <vt:lpstr>Conclusions</vt:lpstr>
      <vt:lpstr>Slide 27</vt:lpstr>
    </vt:vector>
  </TitlesOfParts>
  <Company>Parsons Brinckerhoff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Cameron Booth</dc:creator>
  <cp:lastModifiedBy>Binny Mathew Paul</cp:lastModifiedBy>
  <cp:revision>494</cp:revision>
  <dcterms:created xsi:type="dcterms:W3CDTF">2011-06-23T21:28:02Z</dcterms:created>
  <dcterms:modified xsi:type="dcterms:W3CDTF">2015-05-18T05:08:32Z</dcterms:modified>
</cp:coreProperties>
</file>