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2" r:id="rId3"/>
    <p:sldId id="267" r:id="rId4"/>
    <p:sldId id="281" r:id="rId5"/>
    <p:sldId id="268" r:id="rId6"/>
    <p:sldId id="269" r:id="rId7"/>
    <p:sldId id="270" r:id="rId8"/>
    <p:sldId id="286" r:id="rId9"/>
    <p:sldId id="284" r:id="rId10"/>
    <p:sldId id="272" r:id="rId11"/>
    <p:sldId id="278" r:id="rId12"/>
    <p:sldId id="275" r:id="rId13"/>
    <p:sldId id="279" r:id="rId14"/>
    <p:sldId id="287" r:id="rId15"/>
    <p:sldId id="285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0"/>
    <a:srgbClr val="DE8708"/>
    <a:srgbClr val="78B832"/>
    <a:srgbClr val="F59509"/>
    <a:srgbClr val="EB9E03"/>
    <a:srgbClr val="D35B2B"/>
    <a:srgbClr val="FFFF97"/>
    <a:srgbClr val="A866F0"/>
    <a:srgbClr val="F7A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8046" autoAdjust="0"/>
    <p:restoredTop sz="93333" autoAdjust="0"/>
  </p:normalViewPr>
  <p:slideViewPr>
    <p:cSldViewPr>
      <p:cViewPr varScale="1">
        <p:scale>
          <a:sx n="108" d="100"/>
          <a:sy n="108" d="100"/>
        </p:scale>
        <p:origin x="214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7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MULTI-THREADED </a:t>
            </a:r>
            <a:r>
              <a:rPr lang="en-US" sz="2400" dirty="0"/>
              <a:t>OPERATIONS RESULTS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'General Multithread'!$C$8</c:f>
              <c:strCache>
                <c:ptCount val="1"/>
                <c:pt idx="0">
                  <c:v>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'General Multithread'!$B$9:$B$13</c:f>
              <c:strCache>
                <c:ptCount val="5"/>
                <c:pt idx="0">
                  <c:v>Highway Skim</c:v>
                </c:pt>
                <c:pt idx="1">
                  <c:v>Transit Skim</c:v>
                </c:pt>
                <c:pt idx="2">
                  <c:v>Matrix Operations</c:v>
                </c:pt>
                <c:pt idx="3">
                  <c:v>Highway Assignment</c:v>
                </c:pt>
                <c:pt idx="4">
                  <c:v>Transit Assignment</c:v>
                </c:pt>
              </c:strCache>
            </c:strRef>
          </c:cat>
          <c:val>
            <c:numRef>
              <c:f>'General Multithread'!$C$9:$C$13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'General Multithread'!$D$8</c:f>
              <c:strCache>
                <c:ptCount val="1"/>
                <c:pt idx="0">
                  <c:v>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'General Multithread'!$B$9:$B$13</c:f>
              <c:strCache>
                <c:ptCount val="5"/>
                <c:pt idx="0">
                  <c:v>Highway Skim</c:v>
                </c:pt>
                <c:pt idx="1">
                  <c:v>Transit Skim</c:v>
                </c:pt>
                <c:pt idx="2">
                  <c:v>Matrix Operations</c:v>
                </c:pt>
                <c:pt idx="3">
                  <c:v>Highway Assignment</c:v>
                </c:pt>
                <c:pt idx="4">
                  <c:v>Transit Assignment</c:v>
                </c:pt>
              </c:strCache>
            </c:strRef>
          </c:cat>
          <c:val>
            <c:numRef>
              <c:f>'General Multithread'!$D$9:$D$13</c:f>
              <c:numCache>
                <c:formatCode>General</c:formatCode>
                <c:ptCount val="5"/>
                <c:pt idx="0">
                  <c:v>0.68470499560710529</c:v>
                </c:pt>
                <c:pt idx="1">
                  <c:v>0.61241693571959177</c:v>
                </c:pt>
                <c:pt idx="2">
                  <c:v>0.49676665689846189</c:v>
                </c:pt>
                <c:pt idx="3">
                  <c:v>0.49521467880385739</c:v>
                </c:pt>
                <c:pt idx="4">
                  <c:v>0.63096161140843887</c:v>
                </c:pt>
              </c:numCache>
            </c:numRef>
          </c:val>
        </c:ser>
        <c:ser>
          <c:idx val="2"/>
          <c:order val="2"/>
          <c:tx>
            <c:strRef>
              <c:f>'General Multithread'!$E$8</c:f>
              <c:strCache>
                <c:ptCount val="1"/>
                <c:pt idx="0">
                  <c:v>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'General Multithread'!$B$9:$B$13</c:f>
              <c:strCache>
                <c:ptCount val="5"/>
                <c:pt idx="0">
                  <c:v>Highway Skim</c:v>
                </c:pt>
                <c:pt idx="1">
                  <c:v>Transit Skim</c:v>
                </c:pt>
                <c:pt idx="2">
                  <c:v>Matrix Operations</c:v>
                </c:pt>
                <c:pt idx="3">
                  <c:v>Highway Assignment</c:v>
                </c:pt>
                <c:pt idx="4">
                  <c:v>Transit Assignment</c:v>
                </c:pt>
              </c:strCache>
            </c:strRef>
          </c:cat>
          <c:val>
            <c:numRef>
              <c:f>'General Multithread'!$E$9:$E$13</c:f>
              <c:numCache>
                <c:formatCode>General</c:formatCode>
                <c:ptCount val="5"/>
                <c:pt idx="0">
                  <c:v>0.53292175908876283</c:v>
                </c:pt>
                <c:pt idx="1">
                  <c:v>0.51029013862863348</c:v>
                </c:pt>
                <c:pt idx="2">
                  <c:v>0.28994520045227823</c:v>
                </c:pt>
                <c:pt idx="3">
                  <c:v>0.29798326939686676</c:v>
                </c:pt>
                <c:pt idx="4">
                  <c:v>0.38266128594959892</c:v>
                </c:pt>
              </c:numCache>
            </c:numRef>
          </c:val>
        </c:ser>
        <c:ser>
          <c:idx val="3"/>
          <c:order val="3"/>
          <c:tx>
            <c:strRef>
              <c:f>'General Multithread'!$F$8</c:f>
              <c:strCache>
                <c:ptCount val="1"/>
                <c:pt idx="0">
                  <c:v>8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'General Multithread'!$B$9:$B$13</c:f>
              <c:strCache>
                <c:ptCount val="5"/>
                <c:pt idx="0">
                  <c:v>Highway Skim</c:v>
                </c:pt>
                <c:pt idx="1">
                  <c:v>Transit Skim</c:v>
                </c:pt>
                <c:pt idx="2">
                  <c:v>Matrix Operations</c:v>
                </c:pt>
                <c:pt idx="3">
                  <c:v>Highway Assignment</c:v>
                </c:pt>
                <c:pt idx="4">
                  <c:v>Transit Assignment</c:v>
                </c:pt>
              </c:strCache>
            </c:strRef>
          </c:cat>
          <c:val>
            <c:numRef>
              <c:f>'General Multithread'!$F$9:$F$13</c:f>
              <c:numCache>
                <c:formatCode>General</c:formatCode>
                <c:ptCount val="5"/>
                <c:pt idx="0">
                  <c:v>0.44762068477481382</c:v>
                </c:pt>
                <c:pt idx="1">
                  <c:v>0.3502002904417002</c:v>
                </c:pt>
                <c:pt idx="2">
                  <c:v>0.21026630085279316</c:v>
                </c:pt>
                <c:pt idx="3">
                  <c:v>0.16805846643073216</c:v>
                </c:pt>
                <c:pt idx="4">
                  <c:v>0.23486692928805464</c:v>
                </c:pt>
              </c:numCache>
            </c:numRef>
          </c:val>
        </c:ser>
        <c:ser>
          <c:idx val="4"/>
          <c:order val="4"/>
          <c:tx>
            <c:strRef>
              <c:f>'General Multithread'!$G$8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'General Multithread'!$B$9:$B$13</c:f>
              <c:strCache>
                <c:ptCount val="5"/>
                <c:pt idx="0">
                  <c:v>Highway Skim</c:v>
                </c:pt>
                <c:pt idx="1">
                  <c:v>Transit Skim</c:v>
                </c:pt>
                <c:pt idx="2">
                  <c:v>Matrix Operations</c:v>
                </c:pt>
                <c:pt idx="3">
                  <c:v>Highway Assignment</c:v>
                </c:pt>
                <c:pt idx="4">
                  <c:v>Transit Assignment</c:v>
                </c:pt>
              </c:strCache>
            </c:strRef>
          </c:cat>
          <c:val>
            <c:numRef>
              <c:f>'General Multithread'!$G$9:$G$13</c:f>
              <c:numCache>
                <c:formatCode>General</c:formatCode>
                <c:ptCount val="5"/>
                <c:pt idx="0">
                  <c:v>0.45532583102141649</c:v>
                </c:pt>
                <c:pt idx="1">
                  <c:v>0.18517847405163856</c:v>
                </c:pt>
                <c:pt idx="2">
                  <c:v>0.24327727414328104</c:v>
                </c:pt>
                <c:pt idx="3">
                  <c:v>0.10320280205498587</c:v>
                </c:pt>
                <c:pt idx="4">
                  <c:v>0.17467446411591608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6379904"/>
        <c:axId val="176380464"/>
      </c:barChart>
      <c:catAx>
        <c:axId val="176379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CORES</a:t>
                </a:r>
              </a:p>
            </c:rich>
          </c:tx>
          <c:layout>
            <c:manualLayout>
              <c:xMode val="edge"/>
              <c:yMode val="edge"/>
              <c:x val="0.44285076512219462"/>
              <c:y val="0.886936935003766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80464"/>
        <c:crosses val="autoZero"/>
        <c:auto val="1"/>
        <c:lblAlgn val="ctr"/>
        <c:lblOffset val="100"/>
        <c:tickMarkSkip val="1"/>
        <c:noMultiLvlLbl val="0"/>
      </c:catAx>
      <c:valAx>
        <c:axId val="1763804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RELATIVE RUN TIME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7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72082412860283"/>
          <c:y val="0.93354778811320982"/>
          <c:w val="0.21004643221761424"/>
          <c:h val="4.6265614611154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400"/>
              <a:t>PARALLEL PROCESSING RESULTS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Beijing!$C$2</c:f>
              <c:strCache>
                <c:ptCount val="1"/>
                <c:pt idx="0">
                  <c:v>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(Beijing!$B$3:$B$8,Beijing!$B$10:$B$11)</c:f>
              <c:strCache>
                <c:ptCount val="8"/>
                <c:pt idx="0">
                  <c:v>Matrix Operation</c:v>
                </c:pt>
                <c:pt idx="1">
                  <c:v>Data Operation</c:v>
                </c:pt>
                <c:pt idx="2">
                  <c:v>Highway Skim and Intrazonal</c:v>
                </c:pt>
                <c:pt idx="3">
                  <c:v>Transit Skim</c:v>
                </c:pt>
                <c:pt idx="4">
                  <c:v>Gravity Model</c:v>
                </c:pt>
                <c:pt idx="5">
                  <c:v>Nested Logit</c:v>
                </c:pt>
                <c:pt idx="6">
                  <c:v>Highway Assignment</c:v>
                </c:pt>
                <c:pt idx="7">
                  <c:v>Transit Assignment</c:v>
                </c:pt>
              </c:strCache>
            </c:strRef>
          </c:cat>
          <c:val>
            <c:numRef>
              <c:f>(Beijing!$C$3:$C$8,Beijing!$C$10:$C$11)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Beijing!$D$2</c:f>
              <c:strCache>
                <c:ptCount val="1"/>
                <c:pt idx="0">
                  <c:v>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(Beijing!$B$3:$B$8,Beijing!$B$10:$B$11)</c:f>
              <c:strCache>
                <c:ptCount val="8"/>
                <c:pt idx="0">
                  <c:v>Matrix Operation</c:v>
                </c:pt>
                <c:pt idx="1">
                  <c:v>Data Operation</c:v>
                </c:pt>
                <c:pt idx="2">
                  <c:v>Highway Skim and Intrazonal</c:v>
                </c:pt>
                <c:pt idx="3">
                  <c:v>Transit Skim</c:v>
                </c:pt>
                <c:pt idx="4">
                  <c:v>Gravity Model</c:v>
                </c:pt>
                <c:pt idx="5">
                  <c:v>Nested Logit</c:v>
                </c:pt>
                <c:pt idx="6">
                  <c:v>Highway Assignment</c:v>
                </c:pt>
                <c:pt idx="7">
                  <c:v>Transit Assignment</c:v>
                </c:pt>
              </c:strCache>
            </c:strRef>
          </c:cat>
          <c:val>
            <c:numRef>
              <c:f>(Beijing!$D$3:$D$8,Beijing!$D$10:$D$11)</c:f>
              <c:numCache>
                <c:formatCode>General</c:formatCode>
                <c:ptCount val="8"/>
                <c:pt idx="0">
                  <c:v>0.63255813953488371</c:v>
                </c:pt>
                <c:pt idx="1">
                  <c:v>0.70232558139534884</c:v>
                </c:pt>
                <c:pt idx="2">
                  <c:v>0.61333333333333329</c:v>
                </c:pt>
                <c:pt idx="3">
                  <c:v>0.66220735785953178</c:v>
                </c:pt>
                <c:pt idx="4">
                  <c:v>0.50937500000000002</c:v>
                </c:pt>
                <c:pt idx="5">
                  <c:v>0.79874213836477981</c:v>
                </c:pt>
                <c:pt idx="6">
                  <c:v>0.79824561403508765</c:v>
                </c:pt>
                <c:pt idx="7">
                  <c:v>0.79190751445086693</c:v>
                </c:pt>
              </c:numCache>
            </c:numRef>
          </c:val>
        </c:ser>
        <c:ser>
          <c:idx val="2"/>
          <c:order val="2"/>
          <c:tx>
            <c:strRef>
              <c:f>Beijing!$E$2</c:f>
              <c:strCache>
                <c:ptCount val="1"/>
                <c:pt idx="0">
                  <c:v>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(Beijing!$B$3:$B$8,Beijing!$B$10:$B$11)</c:f>
              <c:strCache>
                <c:ptCount val="8"/>
                <c:pt idx="0">
                  <c:v>Matrix Operation</c:v>
                </c:pt>
                <c:pt idx="1">
                  <c:v>Data Operation</c:v>
                </c:pt>
                <c:pt idx="2">
                  <c:v>Highway Skim and Intrazonal</c:v>
                </c:pt>
                <c:pt idx="3">
                  <c:v>Transit Skim</c:v>
                </c:pt>
                <c:pt idx="4">
                  <c:v>Gravity Model</c:v>
                </c:pt>
                <c:pt idx="5">
                  <c:v>Nested Logit</c:v>
                </c:pt>
                <c:pt idx="6">
                  <c:v>Highway Assignment</c:v>
                </c:pt>
                <c:pt idx="7">
                  <c:v>Transit Assignment</c:v>
                </c:pt>
              </c:strCache>
            </c:strRef>
          </c:cat>
          <c:val>
            <c:numRef>
              <c:f>(Beijing!$E$3:$E$8,Beijing!$E$10:$E$11)</c:f>
              <c:numCache>
                <c:formatCode>General</c:formatCode>
                <c:ptCount val="8"/>
                <c:pt idx="0">
                  <c:v>0.47906976744186047</c:v>
                </c:pt>
                <c:pt idx="1">
                  <c:v>0.57209302325581401</c:v>
                </c:pt>
                <c:pt idx="2">
                  <c:v>0.37333333333333329</c:v>
                </c:pt>
                <c:pt idx="3">
                  <c:v>0.6488294314381271</c:v>
                </c:pt>
                <c:pt idx="4">
                  <c:v>0.30625000000000002</c:v>
                </c:pt>
                <c:pt idx="5">
                  <c:v>0.61006289308176098</c:v>
                </c:pt>
                <c:pt idx="6">
                  <c:v>0.75</c:v>
                </c:pt>
                <c:pt idx="7">
                  <c:v>0.7052023121387283</c:v>
                </c:pt>
              </c:numCache>
            </c:numRef>
          </c:val>
        </c:ser>
        <c:ser>
          <c:idx val="3"/>
          <c:order val="3"/>
          <c:tx>
            <c:strRef>
              <c:f>Beijing!$F$2</c:f>
              <c:strCache>
                <c:ptCount val="1"/>
                <c:pt idx="0">
                  <c:v>8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(Beijing!$B$3:$B$8,Beijing!$B$10:$B$11)</c:f>
              <c:strCache>
                <c:ptCount val="8"/>
                <c:pt idx="0">
                  <c:v>Matrix Operation</c:v>
                </c:pt>
                <c:pt idx="1">
                  <c:v>Data Operation</c:v>
                </c:pt>
                <c:pt idx="2">
                  <c:v>Highway Skim and Intrazonal</c:v>
                </c:pt>
                <c:pt idx="3">
                  <c:v>Transit Skim</c:v>
                </c:pt>
                <c:pt idx="4">
                  <c:v>Gravity Model</c:v>
                </c:pt>
                <c:pt idx="5">
                  <c:v>Nested Logit</c:v>
                </c:pt>
                <c:pt idx="6">
                  <c:v>Highway Assignment</c:v>
                </c:pt>
                <c:pt idx="7">
                  <c:v>Transit Assignment</c:v>
                </c:pt>
              </c:strCache>
            </c:strRef>
          </c:cat>
          <c:val>
            <c:numRef>
              <c:f>(Beijing!$F$3:$F$8,Beijing!$F$10:$F$11)</c:f>
              <c:numCache>
                <c:formatCode>General</c:formatCode>
                <c:ptCount val="8"/>
                <c:pt idx="0">
                  <c:v>0.49767441860465111</c:v>
                </c:pt>
                <c:pt idx="1">
                  <c:v>0.53488372093023251</c:v>
                </c:pt>
                <c:pt idx="2">
                  <c:v>0.27333333333333332</c:v>
                </c:pt>
                <c:pt idx="3">
                  <c:v>0.66889632107023411</c:v>
                </c:pt>
                <c:pt idx="4">
                  <c:v>0.21875</c:v>
                </c:pt>
                <c:pt idx="5">
                  <c:v>0.62264150943396224</c:v>
                </c:pt>
                <c:pt idx="7">
                  <c:v>0.68786127167630062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9268208"/>
        <c:axId val="79268768"/>
      </c:barChart>
      <c:catAx>
        <c:axId val="79268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parallel processes</a:t>
                </a:r>
              </a:p>
            </c:rich>
          </c:tx>
          <c:layout>
            <c:manualLayout>
              <c:xMode val="edge"/>
              <c:yMode val="edge"/>
              <c:x val="0.36964417276787764"/>
              <c:y val="0.901387379394477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68768"/>
        <c:crosses val="autoZero"/>
        <c:auto val="1"/>
        <c:lblAlgn val="ctr"/>
        <c:lblOffset val="100"/>
        <c:tickMarkSkip val="1"/>
        <c:noMultiLvlLbl val="0"/>
      </c:catAx>
      <c:valAx>
        <c:axId val="792687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relative run time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68208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400"/>
              <a:t>DISTRIBUTED RUN RESULTS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Distributed!$B$1</c:f>
              <c:strCache>
                <c:ptCount val="1"/>
                <c:pt idx="0">
                  <c:v>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Distributed!$A$2:$A$6</c:f>
              <c:strCache>
                <c:ptCount val="5"/>
                <c:pt idx="0">
                  <c:v>NYMTC MDSC</c:v>
                </c:pt>
                <c:pt idx="1">
                  <c:v>NYMTC Assignment</c:v>
                </c:pt>
                <c:pt idx="2">
                  <c:v>SCAG Assignment</c:v>
                </c:pt>
                <c:pt idx="3">
                  <c:v>SCAG Skimming</c:v>
                </c:pt>
                <c:pt idx="4">
                  <c:v>SANDAG Assignment</c:v>
                </c:pt>
              </c:strCache>
            </c:strRef>
          </c:cat>
          <c:val>
            <c:numRef>
              <c:f>Distributed!$B$2:$B$6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Distributed!$C$1</c:f>
              <c:strCache>
                <c:ptCount val="1"/>
                <c:pt idx="0">
                  <c:v>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Distributed!$A$2:$A$6</c:f>
              <c:strCache>
                <c:ptCount val="5"/>
                <c:pt idx="0">
                  <c:v>NYMTC MDSC</c:v>
                </c:pt>
                <c:pt idx="1">
                  <c:v>NYMTC Assignment</c:v>
                </c:pt>
                <c:pt idx="2">
                  <c:v>SCAG Assignment</c:v>
                </c:pt>
                <c:pt idx="3">
                  <c:v>SCAG Skimming</c:v>
                </c:pt>
                <c:pt idx="4">
                  <c:v>SANDAG Assignment</c:v>
                </c:pt>
              </c:strCache>
            </c:strRef>
          </c:cat>
          <c:val>
            <c:numRef>
              <c:f>Distributed!$C$2:$C$6</c:f>
              <c:numCache>
                <c:formatCode>General</c:formatCode>
                <c:ptCount val="5"/>
                <c:pt idx="0">
                  <c:v>0.81052631578947365</c:v>
                </c:pt>
                <c:pt idx="1">
                  <c:v>0.82051282051282048</c:v>
                </c:pt>
              </c:numCache>
            </c:numRef>
          </c:val>
        </c:ser>
        <c:ser>
          <c:idx val="2"/>
          <c:order val="2"/>
          <c:tx>
            <c:strRef>
              <c:f>Distributed!$D$1</c:f>
              <c:strCache>
                <c:ptCount val="1"/>
                <c:pt idx="0">
                  <c:v>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Distributed!$A$2:$A$6</c:f>
              <c:strCache>
                <c:ptCount val="5"/>
                <c:pt idx="0">
                  <c:v>NYMTC MDSC</c:v>
                </c:pt>
                <c:pt idx="1">
                  <c:v>NYMTC Assignment</c:v>
                </c:pt>
                <c:pt idx="2">
                  <c:v>SCAG Assignment</c:v>
                </c:pt>
                <c:pt idx="3">
                  <c:v>SCAG Skimming</c:v>
                </c:pt>
                <c:pt idx="4">
                  <c:v>SANDAG Assignment</c:v>
                </c:pt>
              </c:strCache>
            </c:strRef>
          </c:cat>
          <c:val>
            <c:numRef>
              <c:f>Distributed!$D$2:$D$6</c:f>
              <c:numCache>
                <c:formatCode>General</c:formatCode>
                <c:ptCount val="5"/>
                <c:pt idx="0">
                  <c:v>0.78947368421052633</c:v>
                </c:pt>
                <c:pt idx="1">
                  <c:v>0.75641025641025639</c:v>
                </c:pt>
                <c:pt idx="4">
                  <c:v>0.40277777777777779</c:v>
                </c:pt>
              </c:numCache>
            </c:numRef>
          </c:val>
        </c:ser>
        <c:ser>
          <c:idx val="3"/>
          <c:order val="3"/>
          <c:tx>
            <c:strRef>
              <c:f>Distributed!$E$1</c:f>
              <c:strCache>
                <c:ptCount val="1"/>
                <c:pt idx="0">
                  <c:v>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Distributed!$A$2:$A$6</c:f>
              <c:strCache>
                <c:ptCount val="5"/>
                <c:pt idx="0">
                  <c:v>NYMTC MDSC</c:v>
                </c:pt>
                <c:pt idx="1">
                  <c:v>NYMTC Assignment</c:v>
                </c:pt>
                <c:pt idx="2">
                  <c:v>SCAG Assignment</c:v>
                </c:pt>
                <c:pt idx="3">
                  <c:v>SCAG Skimming</c:v>
                </c:pt>
                <c:pt idx="4">
                  <c:v>SANDAG Assignment</c:v>
                </c:pt>
              </c:strCache>
            </c:strRef>
          </c:cat>
          <c:val>
            <c:numRef>
              <c:f>Distributed!$E$2:$E$6</c:f>
              <c:numCache>
                <c:formatCode>General</c:formatCode>
                <c:ptCount val="5"/>
                <c:pt idx="2">
                  <c:v>0.61869065467266371</c:v>
                </c:pt>
                <c:pt idx="3">
                  <c:v>0.45827984595635429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9272688"/>
        <c:axId val="79273248"/>
      </c:barChart>
      <c:catAx>
        <c:axId val="79272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COMPUTERS</a:t>
                </a:r>
              </a:p>
            </c:rich>
          </c:tx>
          <c:layout>
            <c:manualLayout>
              <c:xMode val="edge"/>
              <c:yMode val="edge"/>
              <c:x val="0.39497869733156049"/>
              <c:y val="0.900789073633255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73248"/>
        <c:crosses val="autoZero"/>
        <c:auto val="1"/>
        <c:lblAlgn val="ctr"/>
        <c:lblOffset val="100"/>
        <c:noMultiLvlLbl val="0"/>
      </c:catAx>
      <c:valAx>
        <c:axId val="792732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RELATIVE</a:t>
                </a:r>
                <a:r>
                  <a:rPr lang="en-US" sz="1400" baseline="0"/>
                  <a:t> RUN TIME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7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IN-MEMORY </a:t>
            </a:r>
            <a:r>
              <a:rPr lang="en-US" dirty="0" smtClean="0"/>
              <a:t>OPERATIONS-DATA OPERATION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Memory!$A$2</c:f>
              <c:strCache>
                <c:ptCount val="1"/>
                <c:pt idx="0">
                  <c:v>Data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Memory!$B$1:$D$1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4</c:v>
                </c:pt>
              </c:numCache>
            </c:numRef>
          </c:cat>
          <c:val>
            <c:numRef>
              <c:f>Memory!$B$2:$D$2</c:f>
              <c:numCache>
                <c:formatCode>General</c:formatCode>
                <c:ptCount val="3"/>
                <c:pt idx="0">
                  <c:v>30.009117</c:v>
                </c:pt>
                <c:pt idx="1">
                  <c:v>19.062066999999999</c:v>
                </c:pt>
                <c:pt idx="2">
                  <c:v>17.264783000000001</c:v>
                </c:pt>
              </c:numCache>
            </c:numRef>
          </c:val>
        </c:ser>
        <c:ser>
          <c:idx val="1"/>
          <c:order val="1"/>
          <c:tx>
            <c:strRef>
              <c:f>Memory!$A$3</c:f>
              <c:strCache>
                <c:ptCount val="1"/>
                <c:pt idx="0">
                  <c:v>Data (In-Memory)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Memory!$B$1:$D$1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4</c:v>
                </c:pt>
              </c:numCache>
            </c:numRef>
          </c:cat>
          <c:val>
            <c:numRef>
              <c:f>Memory!$B$3:$D$3</c:f>
              <c:numCache>
                <c:formatCode>General</c:formatCode>
                <c:ptCount val="3"/>
                <c:pt idx="0">
                  <c:v>16.585267000000002</c:v>
                </c:pt>
                <c:pt idx="1">
                  <c:v>8.5622670000000003</c:v>
                </c:pt>
                <c:pt idx="2">
                  <c:v>5.8433830000000002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9276048"/>
        <c:axId val="79276608"/>
      </c:barChart>
      <c:catAx>
        <c:axId val="79276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PARALLEL</a:t>
                </a:r>
                <a:r>
                  <a:rPr lang="en-US" sz="1400" baseline="0" dirty="0" smtClean="0"/>
                  <a:t> </a:t>
                </a:r>
                <a:r>
                  <a:rPr lang="en-US" sz="1400" dirty="0" smtClean="0"/>
                  <a:t>PROCESSES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35450738796539322"/>
              <c:y val="0.866213812825635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76608"/>
        <c:crosses val="autoZero"/>
        <c:auto val="1"/>
        <c:lblAlgn val="ctr"/>
        <c:lblOffset val="100"/>
        <c:noMultiLvlLbl val="0"/>
      </c:catAx>
      <c:valAx>
        <c:axId val="7927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RUN TIME (MIN)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7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IN-MEMORY OPERATIONS-MATRIX IMPORT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Memory!$A$4:$A$5</c:f>
              <c:strCache>
                <c:ptCount val="2"/>
                <c:pt idx="0">
                  <c:v>Matrix Import</c:v>
                </c:pt>
                <c:pt idx="1">
                  <c:v>Matrix Import (In-Memory)</c:v>
                </c:pt>
              </c:strCache>
            </c:strRef>
          </c:cat>
          <c:val>
            <c:numRef>
              <c:f>Memory!$B$4:$B$5</c:f>
              <c:numCache>
                <c:formatCode>General</c:formatCode>
                <c:ptCount val="2"/>
                <c:pt idx="0">
                  <c:v>1</c:v>
                </c:pt>
                <c:pt idx="1">
                  <c:v>0.17499999999999999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9278848"/>
        <c:axId val="79279408"/>
      </c:barChart>
      <c:catAx>
        <c:axId val="7927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79408"/>
        <c:crosses val="autoZero"/>
        <c:auto val="1"/>
        <c:lblAlgn val="ctr"/>
        <c:lblOffset val="100"/>
        <c:noMultiLvlLbl val="0"/>
      </c:catAx>
      <c:valAx>
        <c:axId val="792794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RELATIVE RUN TIME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7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55" cy="479399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271" y="0"/>
            <a:ext cx="3170255" cy="479399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494109D8-30D1-4C92-8202-E7FB700FBC1A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49"/>
            <a:ext cx="3170255" cy="479399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271" y="9120149"/>
            <a:ext cx="3170255" cy="479399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D4E11457-D2C6-4C00-BA44-7F8E9C60E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12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r">
              <a:defRPr sz="1300"/>
            </a:lvl1pPr>
          </a:lstStyle>
          <a:p>
            <a:fld id="{784A077F-024B-40D2-8610-30CA90156E59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8" rIns="96657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7" tIns="48328" rIns="96657" bIns="483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r">
              <a:defRPr sz="1300"/>
            </a:lvl1pPr>
          </a:lstStyle>
          <a:p>
            <a:fld id="{19EB961D-EA73-40D5-BF85-AB7BBEB0A1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06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above examples shows a combination of multi-threading, parallel processing, and distribution processing which reduces runtime from 19 hours to 5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96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number of cores and number of parallel processes you assign is often limited to the number of available processing cores on your computer</a:t>
            </a:r>
          </a:p>
          <a:p>
            <a:r>
              <a:rPr lang="en-US" dirty="0" smtClean="0"/>
              <a:t>Each additional core and parallel process you assignment requires additional memory, which may be limited</a:t>
            </a:r>
          </a:p>
          <a:p>
            <a:r>
              <a:rPr lang="en-US" dirty="0" smtClean="0"/>
              <a:t>You can generally assign more cores and parallel processes to a faster SSD-like drive over a traditional 7200rpm magnetic drive</a:t>
            </a:r>
          </a:p>
          <a:p>
            <a:r>
              <a:rPr lang="en-US" dirty="0" smtClean="0"/>
              <a:t>Network speed can limit the performance of operations distributed over multiple computers</a:t>
            </a:r>
          </a:p>
          <a:p>
            <a:r>
              <a:rPr lang="en-US" dirty="0" smtClean="0"/>
              <a:t>For parallel processing, looping code may need to be revised if input or output files are accessed simultaneously</a:t>
            </a:r>
          </a:p>
          <a:p>
            <a:r>
              <a:rPr lang="en-US" dirty="0" smtClean="0"/>
              <a:t>Cores and processes assigned will need to be scaled depending upon the available user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46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programming in parallel mode, additional statements can be added to scan the hardware environment and limit the number of parallel processes.</a:t>
            </a:r>
          </a:p>
          <a:p>
            <a:r>
              <a:rPr lang="en-US" dirty="0" smtClean="0"/>
              <a:t>Processes are assigned into a queue that is then drawn from during the parallel run.</a:t>
            </a:r>
          </a:p>
          <a:p>
            <a:r>
              <a:rPr lang="en-US" dirty="0" smtClean="0"/>
              <a:t>A monitor task monitors the status of each task being run and will give instructions to other tasks if error conditions are reached.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31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graphical flowchart interpretation of parallel processing.</a:t>
            </a:r>
          </a:p>
          <a:p>
            <a:r>
              <a:rPr lang="en-US" dirty="0" smtClean="0"/>
              <a:t>In the graphic above, the AM, MD, PM, and NT assignment tasks are all specified at the same level and will be run in parallel.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6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2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2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9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Combination of techniques involves combining multi-threading with parallel, memory management with parallel, multi-threading with parallel and distributed computing, and other combinations.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7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examples are from real life large MPO models like SCAG, NYMTC, and other select MPOs.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5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general, performance improves as the number of cores allocated to the operation increases. </a:t>
            </a:r>
          </a:p>
          <a:p>
            <a:r>
              <a:rPr lang="en-US" dirty="0" smtClean="0"/>
              <a:t>Some operations like highway and transit assignment maintain their efficiency as cores increase.</a:t>
            </a:r>
          </a:p>
          <a:p>
            <a:r>
              <a:rPr lang="en-US" dirty="0" smtClean="0"/>
              <a:t>Some other operations such as matrix operations can experience diminishing returns as input/output and other hardware limitations can cause bottlenecks.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25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Running operations that are already multithreaded in parallel can improve performance further. </a:t>
            </a:r>
          </a:p>
          <a:p>
            <a:r>
              <a:rPr lang="en-US" dirty="0" smtClean="0"/>
              <a:t>Some operations that experienced diminishing returns during multi-threading had good performance results when running in parallel (e.g. Highway Skim and </a:t>
            </a:r>
            <a:r>
              <a:rPr lang="en-US" dirty="0" err="1" smtClean="0"/>
              <a:t>Intrazonal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Other operations such as highway assignment that took up almost 100% of processing power during a single operation run can be further improved when run in parallel, but does see diminishing returns.</a:t>
            </a:r>
          </a:p>
          <a:p>
            <a:r>
              <a:rPr lang="en-US" dirty="0" smtClean="0"/>
              <a:t>Running too many processes in parallel can expose hardware limitations and cause bottlenecks.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42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operations distribute very well.</a:t>
            </a:r>
          </a:p>
          <a:p>
            <a:r>
              <a:rPr lang="en-US" dirty="0" smtClean="0"/>
              <a:t>In some other cases (e.g. NYMTC MDSC), if a single operation within the parallel operations typically take up the bulk of the processing time, the single operation may limit the performance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56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Putting certain operations completely into memory such as data operations and matrix import can dramatically speed up operations that are typically input/output intensive.</a:t>
            </a:r>
          </a:p>
          <a:p>
            <a:r>
              <a:rPr lang="en-US" dirty="0" smtClean="0"/>
              <a:t>Combining in-memory management with parallel operations can further improve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3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133600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Segoe UI (Headings)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>
            <a:lvl1pPr>
              <a:defRPr>
                <a:latin typeface="Segoe UI (Headings)"/>
              </a:defRPr>
            </a:lvl1pPr>
            <a:lvl2pPr>
              <a:defRPr>
                <a:latin typeface="Segoe UI (Headings)"/>
              </a:defRPr>
            </a:lvl2pPr>
            <a:lvl3pPr>
              <a:defRPr>
                <a:latin typeface="Segoe UI (Headings)"/>
              </a:defRPr>
            </a:lvl3pPr>
            <a:lvl4pPr>
              <a:defRPr>
                <a:latin typeface="Segoe UI (Headings)"/>
              </a:defRPr>
            </a:lvl4pPr>
            <a:lvl5pPr>
              <a:defRPr>
                <a:latin typeface="Segoe UI (Headings)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>
            <a:lvl1pPr>
              <a:defRPr u="none">
                <a:solidFill>
                  <a:schemeClr val="bg1"/>
                </a:solidFill>
                <a:latin typeface="Segoe U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410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19600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rgbClr val="002060"/>
                </a:solidFill>
                <a:latin typeface="Segoe U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5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/>
          <a:lstStyle>
            <a:lvl1pPr>
              <a:defRPr>
                <a:latin typeface="Segoe U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>
                <a:latin typeface="Segoe UI (Headings)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715962"/>
          </a:xfrm>
        </p:spPr>
        <p:txBody>
          <a:bodyPr/>
          <a:lstStyle>
            <a:lvl1pPr>
              <a:defRPr u="none">
                <a:solidFill>
                  <a:schemeClr val="bg1"/>
                </a:solidFill>
                <a:latin typeface="Segoe UI (Headings)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 anchor="b"/>
          <a:lstStyle>
            <a:lvl1pPr algn="l">
              <a:defRPr sz="2000" b="1">
                <a:latin typeface="Segoe UI (Headings)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90600"/>
            <a:ext cx="3008313" cy="5135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430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4880" y="6588770"/>
            <a:ext cx="754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0000"/>
                  </a:schemeClr>
                </a:solidFill>
              </a:rPr>
              <a:t>13</a:t>
            </a:r>
            <a:r>
              <a:rPr lang="en-US" sz="800" baseline="30000" dirty="0" smtClean="0">
                <a:solidFill>
                  <a:schemeClr val="bg1">
                    <a:lumMod val="90000"/>
                  </a:schemeClr>
                </a:solidFill>
              </a:rPr>
              <a:t>th</a:t>
            </a:r>
            <a:r>
              <a:rPr lang="en-US" sz="800" dirty="0" smtClean="0">
                <a:solidFill>
                  <a:schemeClr val="bg1">
                    <a:lumMod val="90000"/>
                  </a:schemeClr>
                </a:solidFill>
              </a:rPr>
              <a:t> TRB Transportation Planning Applications Conference, Reno, NV</a:t>
            </a:r>
            <a:endParaRPr lang="en-US" sz="800" dirty="0">
              <a:solidFill>
                <a:schemeClr val="bg1">
                  <a:lumMod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u="none">
          <a:solidFill>
            <a:schemeClr val="bg1"/>
          </a:solidFill>
          <a:latin typeface="Segoe UI (Headings)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Segoe UI (Headings)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Segoe UI (Headings)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Segoe UI (Headings)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Segoe UI (Headings)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Segoe UI (Headings)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2838"/>
            <a:ext cx="9144000" cy="17065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Utilizing Multi-threading, Parallel Processing, and Memory Management Techniques to Improve Transportation Model Performance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399" y="2895362"/>
            <a:ext cx="4114800" cy="2169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latin typeface="Segoe UI (Headings)"/>
              </a:rPr>
              <a:t>Jim Lam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latin typeface="Segoe UI (Headings)"/>
              </a:rPr>
              <a:t>Andres Rabinowicz</a:t>
            </a:r>
          </a:p>
          <a:p>
            <a:pPr algn="ctr">
              <a:spcAft>
                <a:spcPts val="600"/>
              </a:spcAft>
            </a:pPr>
            <a:endParaRPr lang="en-US" sz="2400" b="1" dirty="0" smtClean="0">
              <a:latin typeface="Segoe UI (Headings)"/>
            </a:endParaRPr>
          </a:p>
          <a:p>
            <a:pPr algn="ctr"/>
            <a:endParaRPr lang="en-US" sz="2400" dirty="0" smtClean="0">
              <a:latin typeface="Segoe UI (Headings)"/>
            </a:endParaRPr>
          </a:p>
          <a:p>
            <a:pPr algn="ctr"/>
            <a:r>
              <a:rPr lang="en-US" sz="2400" b="1" dirty="0" smtClean="0">
                <a:latin typeface="Segoe UI (Headings)"/>
              </a:rPr>
              <a:t>Caliper Corporation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5181599"/>
            <a:ext cx="6857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(Headings)"/>
              </a:rPr>
              <a:t>TRB Planning Applications 2015 </a:t>
            </a:r>
            <a:r>
              <a:rPr lang="en-US" sz="1600" b="1" dirty="0">
                <a:latin typeface="Segoe UI (Headings)"/>
              </a:rPr>
              <a:t>Conference</a:t>
            </a:r>
          </a:p>
          <a:p>
            <a:pPr algn="ctr"/>
            <a:r>
              <a:rPr lang="en-US" sz="1600" dirty="0" smtClean="0">
                <a:latin typeface="Segoe UI (Headings)"/>
              </a:rPr>
              <a:t>May 18, 2015</a:t>
            </a:r>
            <a:endParaRPr lang="en-US" sz="1600" dirty="0">
              <a:latin typeface="Segoe UI (Headings)"/>
            </a:endParaRPr>
          </a:p>
          <a:p>
            <a:pPr algn="ctr"/>
            <a:r>
              <a:rPr lang="en-US" sz="1600" dirty="0" smtClean="0">
                <a:latin typeface="Segoe UI (Headings)"/>
              </a:rPr>
              <a:t>Atlantic City, NJ</a:t>
            </a:r>
            <a:endParaRPr lang="en-US" sz="1600" dirty="0">
              <a:latin typeface="Segoe UI (Headings)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001000" cy="792162"/>
          </a:xfrm>
        </p:spPr>
        <p:txBody>
          <a:bodyPr/>
          <a:lstStyle/>
          <a:p>
            <a:r>
              <a:rPr lang="en-US" dirty="0" smtClean="0"/>
              <a:t>Memory Management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007596"/>
              </p:ext>
            </p:extLst>
          </p:nvPr>
        </p:nvGraphicFramePr>
        <p:xfrm>
          <a:off x="304800" y="1143000"/>
          <a:ext cx="4114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870913"/>
              </p:ext>
            </p:extLst>
          </p:nvPr>
        </p:nvGraphicFramePr>
        <p:xfrm>
          <a:off x="4546847" y="1143000"/>
          <a:ext cx="4216153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00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</p:spPr>
        <p:txBody>
          <a:bodyPr/>
          <a:lstStyle/>
          <a:p>
            <a:r>
              <a:rPr lang="en-US" dirty="0" smtClean="0"/>
              <a:t>Data Example : Transit Skims for SCAG ABM</a:t>
            </a:r>
          </a:p>
          <a:p>
            <a:pPr lvl="1"/>
            <a:r>
              <a:rPr lang="en-US" dirty="0" smtClean="0"/>
              <a:t>130 skims for both Trips and Tours</a:t>
            </a:r>
          </a:p>
          <a:p>
            <a:endParaRPr lang="en-US" dirty="0"/>
          </a:p>
          <a:p>
            <a:r>
              <a:rPr lang="en-US" dirty="0" smtClean="0"/>
              <a:t>Multi-threading only: 19 hours</a:t>
            </a:r>
          </a:p>
          <a:p>
            <a:r>
              <a:rPr lang="en-US" dirty="0" smtClean="0"/>
              <a:t>Multi-threading with Parallel: 9 hours</a:t>
            </a:r>
          </a:p>
          <a:p>
            <a:r>
              <a:rPr lang="en-US" dirty="0" smtClean="0"/>
              <a:t>Multi-threading with Parallel with Distributed: 5 hours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691253"/>
            <a:ext cx="7447619" cy="2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792162"/>
          </a:xfrm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</p:spPr>
        <p:txBody>
          <a:bodyPr/>
          <a:lstStyle/>
          <a:p>
            <a:r>
              <a:rPr lang="en-US" dirty="0" smtClean="0"/>
              <a:t>Processing Cores</a:t>
            </a:r>
          </a:p>
          <a:p>
            <a:r>
              <a:rPr lang="en-US" dirty="0" smtClean="0"/>
              <a:t>Available Memory</a:t>
            </a:r>
          </a:p>
          <a:p>
            <a:r>
              <a:rPr lang="en-US" dirty="0" smtClean="0"/>
              <a:t>Disk Speed</a:t>
            </a:r>
          </a:p>
          <a:p>
            <a:r>
              <a:rPr lang="en-US" dirty="0" smtClean="0"/>
              <a:t>Network Speed</a:t>
            </a:r>
          </a:p>
          <a:p>
            <a:r>
              <a:rPr lang="en-US" dirty="0" smtClean="0"/>
              <a:t>File Conflicts</a:t>
            </a:r>
          </a:p>
          <a:p>
            <a:r>
              <a:rPr lang="en-US" dirty="0" smtClean="0"/>
              <a:t>Different User Hardware</a:t>
            </a:r>
          </a:p>
        </p:txBody>
      </p:sp>
    </p:spTree>
    <p:extLst>
      <p:ext uri="{BB962C8B-B14F-4D97-AF65-F5344CB8AC3E}">
        <p14:creationId xmlns:p14="http://schemas.microsoft.com/office/powerpoint/2010/main" val="10552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-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</p:spPr>
        <p:txBody>
          <a:bodyPr/>
          <a:lstStyle/>
          <a:p>
            <a:r>
              <a:rPr lang="en-US" dirty="0" smtClean="0"/>
              <a:t>Traditional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Parallel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65" y="1676400"/>
            <a:ext cx="42291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14" y="3765598"/>
            <a:ext cx="4269588" cy="248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- Graphic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73557"/>
            <a:ext cx="8916666" cy="314908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techniques have potential for dramatic performance improvements</a:t>
            </a:r>
          </a:p>
          <a:p>
            <a:r>
              <a:rPr lang="en-US" dirty="0" smtClean="0"/>
              <a:t>Combining techniques can improve performance even further</a:t>
            </a:r>
          </a:p>
          <a:p>
            <a:r>
              <a:rPr lang="en-US" dirty="0" smtClean="0"/>
              <a:t>Hardware limitations still exist </a:t>
            </a:r>
          </a:p>
          <a:p>
            <a:r>
              <a:rPr lang="en-US" dirty="0" smtClean="0"/>
              <a:t>Additional improvements are still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382000" cy="46482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Motivation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Overview of Techniques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Model Descriptions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Performance Tests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Limitations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Implementation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1635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543800" cy="5410200"/>
          </a:xfrm>
        </p:spPr>
        <p:txBody>
          <a:bodyPr/>
          <a:lstStyle/>
          <a:p>
            <a:r>
              <a:rPr lang="en-US" dirty="0"/>
              <a:t>Many more zones for conventional models </a:t>
            </a:r>
            <a:endParaRPr lang="en-US" dirty="0" smtClean="0"/>
          </a:p>
          <a:p>
            <a:r>
              <a:rPr lang="en-US" dirty="0" smtClean="0"/>
              <a:t>More complex models (Dynamic </a:t>
            </a:r>
            <a:r>
              <a:rPr lang="en-US" dirty="0"/>
              <a:t>Traffic </a:t>
            </a:r>
            <a:r>
              <a:rPr lang="en-US" dirty="0" smtClean="0"/>
              <a:t>Assignments, choice </a:t>
            </a:r>
            <a:r>
              <a:rPr lang="en-US" dirty="0"/>
              <a:t>model </a:t>
            </a:r>
            <a:r>
              <a:rPr lang="en-US" dirty="0" smtClean="0"/>
              <a:t>etc.)</a:t>
            </a:r>
          </a:p>
          <a:p>
            <a:r>
              <a:rPr lang="en-US" dirty="0" smtClean="0"/>
              <a:t>Good modeling practice requires many feedback, calibration, and scenario runs and good assignment convergence</a:t>
            </a:r>
          </a:p>
          <a:p>
            <a:r>
              <a:rPr lang="en-US" dirty="0"/>
              <a:t>Time and budget constraints</a:t>
            </a:r>
          </a:p>
          <a:p>
            <a:r>
              <a:rPr lang="en-US" dirty="0" smtClean="0"/>
              <a:t>Long run times lead to compromises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Multi-core chips with </a:t>
            </a:r>
            <a:r>
              <a:rPr lang="en-US" dirty="0" err="1" smtClean="0"/>
              <a:t>hyperthreading</a:t>
            </a:r>
            <a:endParaRPr lang="en-US" dirty="0" smtClean="0"/>
          </a:p>
          <a:p>
            <a:r>
              <a:rPr lang="en-US" dirty="0" smtClean="0"/>
              <a:t>64-bit programming</a:t>
            </a:r>
          </a:p>
          <a:p>
            <a:r>
              <a:rPr lang="en-US" dirty="0" smtClean="0"/>
              <a:t>More memory</a:t>
            </a:r>
          </a:p>
          <a:p>
            <a:r>
              <a:rPr lang="en-US" dirty="0" smtClean="0"/>
              <a:t>Faster drives</a:t>
            </a:r>
          </a:p>
        </p:txBody>
      </p:sp>
    </p:spTree>
    <p:extLst>
      <p:ext uri="{BB962C8B-B14F-4D97-AF65-F5344CB8AC3E}">
        <p14:creationId xmlns:p14="http://schemas.microsoft.com/office/powerpoint/2010/main" val="23838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</p:spPr>
        <p:txBody>
          <a:bodyPr/>
          <a:lstStyle/>
          <a:p>
            <a:r>
              <a:rPr lang="en-US" dirty="0" smtClean="0"/>
              <a:t>Multi-threading</a:t>
            </a:r>
          </a:p>
          <a:p>
            <a:pPr lvl="1"/>
            <a:r>
              <a:rPr lang="en-US" dirty="0" smtClean="0"/>
              <a:t>Operation is internally broken down and handled simultaneously by processing cores</a:t>
            </a:r>
          </a:p>
          <a:p>
            <a:pPr lvl="1"/>
            <a:r>
              <a:rPr lang="en-US" dirty="0" smtClean="0"/>
              <a:t>Order independent operations</a:t>
            </a:r>
          </a:p>
          <a:p>
            <a:r>
              <a:rPr lang="en-US" dirty="0" smtClean="0"/>
              <a:t>Parallel Processing</a:t>
            </a:r>
          </a:p>
          <a:p>
            <a:pPr lvl="1"/>
            <a:r>
              <a:rPr lang="en-US" dirty="0" smtClean="0"/>
              <a:t>Operations invoked and managed simultaneously</a:t>
            </a:r>
          </a:p>
          <a:p>
            <a:r>
              <a:rPr lang="en-US" dirty="0" smtClean="0"/>
              <a:t>Distributed Computing</a:t>
            </a:r>
          </a:p>
          <a:p>
            <a:pPr lvl="1"/>
            <a:r>
              <a:rPr lang="en-US" dirty="0" smtClean="0"/>
              <a:t>Operations are invoked on different computers simultaneously</a:t>
            </a:r>
            <a:endParaRPr lang="en-US" dirty="0"/>
          </a:p>
          <a:p>
            <a:r>
              <a:rPr lang="en-US" dirty="0" smtClean="0"/>
              <a:t>Memory Management</a:t>
            </a:r>
          </a:p>
          <a:p>
            <a:pPr lvl="1"/>
            <a:r>
              <a:rPr lang="en-US" dirty="0" smtClean="0"/>
              <a:t>Entire datasets are completely processed in memory</a:t>
            </a:r>
            <a:endParaRPr lang="en-US" dirty="0"/>
          </a:p>
          <a:p>
            <a:r>
              <a:rPr lang="en-US" dirty="0" smtClean="0"/>
              <a:t>Combination of Techniques</a:t>
            </a:r>
          </a:p>
        </p:txBody>
      </p:sp>
    </p:spTree>
    <p:extLst>
      <p:ext uri="{BB962C8B-B14F-4D97-AF65-F5344CB8AC3E}">
        <p14:creationId xmlns:p14="http://schemas.microsoft.com/office/powerpoint/2010/main" val="41096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92162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924800" cy="5410200"/>
          </a:xfrm>
        </p:spPr>
        <p:txBody>
          <a:bodyPr/>
          <a:lstStyle/>
          <a:p>
            <a:r>
              <a:rPr lang="en-US" dirty="0" smtClean="0"/>
              <a:t>Matrix Operations</a:t>
            </a:r>
          </a:p>
          <a:p>
            <a:pPr lvl="1"/>
            <a:r>
              <a:rPr lang="en-US" dirty="0" smtClean="0"/>
              <a:t>12,000 x 12,000 x multi cores </a:t>
            </a:r>
            <a:r>
              <a:rPr lang="en-US" dirty="0" err="1" smtClean="0"/>
              <a:t>Exp</a:t>
            </a:r>
            <a:r>
              <a:rPr lang="en-US" dirty="0" smtClean="0"/>
              <a:t>() operation</a:t>
            </a:r>
          </a:p>
          <a:p>
            <a:r>
              <a:rPr lang="en-US" dirty="0" smtClean="0"/>
              <a:t>Data Operations</a:t>
            </a:r>
          </a:p>
          <a:p>
            <a:pPr lvl="1"/>
            <a:r>
              <a:rPr lang="en-US" dirty="0" smtClean="0"/>
              <a:t>170,000 records, 512 fields, reads, writes, formulas</a:t>
            </a:r>
          </a:p>
          <a:p>
            <a:r>
              <a:rPr lang="en-US" dirty="0" smtClean="0"/>
              <a:t>Highway Skim</a:t>
            </a:r>
          </a:p>
          <a:p>
            <a:pPr lvl="1"/>
            <a:r>
              <a:rPr lang="en-US" dirty="0" smtClean="0"/>
              <a:t>12,000 x 12,000 x multi time periods and classes </a:t>
            </a:r>
          </a:p>
          <a:p>
            <a:r>
              <a:rPr lang="en-US" dirty="0" smtClean="0"/>
              <a:t>Transit Skim</a:t>
            </a:r>
          </a:p>
          <a:p>
            <a:pPr lvl="1"/>
            <a:r>
              <a:rPr lang="en-US" dirty="0" smtClean="0"/>
              <a:t>12,000 x 12,000 x multi time periods and classes</a:t>
            </a:r>
          </a:p>
          <a:p>
            <a:r>
              <a:rPr lang="en-US" dirty="0" smtClean="0"/>
              <a:t>Gravity</a:t>
            </a:r>
          </a:p>
          <a:p>
            <a:pPr lvl="1"/>
            <a:r>
              <a:rPr lang="en-US" dirty="0" smtClean="0"/>
              <a:t>12,000 x 12,000 x multi time periods and purposes  </a:t>
            </a:r>
          </a:p>
          <a:p>
            <a:r>
              <a:rPr lang="en-US" dirty="0" smtClean="0"/>
              <a:t>Highway and Transit Assignments</a:t>
            </a:r>
          </a:p>
          <a:p>
            <a:pPr lvl="1"/>
            <a:r>
              <a:rPr lang="en-US" dirty="0" smtClean="0"/>
              <a:t>5,000 x 5,000 x multi time periods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Tests – Multi-threading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988581"/>
              </p:ext>
            </p:extLst>
          </p:nvPr>
        </p:nvGraphicFramePr>
        <p:xfrm>
          <a:off x="304800" y="1143000"/>
          <a:ext cx="8686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13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Processing -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686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70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681111"/>
              </p:ext>
            </p:extLst>
          </p:nvPr>
        </p:nvGraphicFramePr>
        <p:xfrm>
          <a:off x="685800" y="1069759"/>
          <a:ext cx="7915675" cy="550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84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iperTemplate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tEMPLATE.pptx" id="{B099BE25-A15A-4CC2-B1D7-5A111D83764A}" vid="{1119EF9B-DBF2-4034-B3C9-116271AE96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CaliperTemplate</Template>
  <TotalTime>10875</TotalTime>
  <Words>861</Words>
  <Application>Microsoft Office PowerPoint</Application>
  <PresentationFormat>On-screen Show (4:3)</PresentationFormat>
  <Paragraphs>136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Candara</vt:lpstr>
      <vt:lpstr>Segoe UI (Headings)</vt:lpstr>
      <vt:lpstr>Tahoma</vt:lpstr>
      <vt:lpstr>Wingdings</vt:lpstr>
      <vt:lpstr>CaliperTemplate</vt:lpstr>
      <vt:lpstr>Utilizing Multi-threading, Parallel Processing, and Memory Management Techniques to Improve Transportation Model Performance</vt:lpstr>
      <vt:lpstr>Overview</vt:lpstr>
      <vt:lpstr>Motivation</vt:lpstr>
      <vt:lpstr>Hardware Improvements</vt:lpstr>
      <vt:lpstr>Overview of Techniques</vt:lpstr>
      <vt:lpstr>Examples</vt:lpstr>
      <vt:lpstr>Performance Tests – Multi-threading</vt:lpstr>
      <vt:lpstr>Parallel Processing - Results</vt:lpstr>
      <vt:lpstr>Distributed Computing</vt:lpstr>
      <vt:lpstr>Memory Management</vt:lpstr>
      <vt:lpstr>Combined Techniques</vt:lpstr>
      <vt:lpstr>Limitations</vt:lpstr>
      <vt:lpstr>Implementation - Code</vt:lpstr>
      <vt:lpstr>Implementation - Graphic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Morgan</dc:creator>
  <cp:lastModifiedBy>Jim Lam</cp:lastModifiedBy>
  <cp:revision>123</cp:revision>
  <cp:lastPrinted>2011-05-05T19:50:54Z</cp:lastPrinted>
  <dcterms:created xsi:type="dcterms:W3CDTF">2013-04-30T15:55:48Z</dcterms:created>
  <dcterms:modified xsi:type="dcterms:W3CDTF">2015-06-01T19:30:40Z</dcterms:modified>
</cp:coreProperties>
</file>