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7"/>
  </p:notesMasterIdLst>
  <p:sldIdLst>
    <p:sldId id="256" r:id="rId2"/>
    <p:sldId id="257" r:id="rId3"/>
    <p:sldId id="261" r:id="rId4"/>
    <p:sldId id="265" r:id="rId5"/>
    <p:sldId id="266" r:id="rId6"/>
    <p:sldId id="262" r:id="rId7"/>
    <p:sldId id="268" r:id="rId8"/>
    <p:sldId id="267" r:id="rId9"/>
    <p:sldId id="270" r:id="rId10"/>
    <p:sldId id="263" r:id="rId11"/>
    <p:sldId id="271" r:id="rId12"/>
    <p:sldId id="272" r:id="rId13"/>
    <p:sldId id="273" r:id="rId14"/>
    <p:sldId id="269" r:id="rId15"/>
    <p:sldId id="274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4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42" autoAdjust="0"/>
  </p:normalViewPr>
  <p:slideViewPr>
    <p:cSldViewPr snapToGrid="0" snapToObjects="1" showGuides="1">
      <p:cViewPr varScale="1">
        <p:scale>
          <a:sx n="73" d="100"/>
          <a:sy n="73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SELBY\Dropbox\HtsExp\cal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SELBY\Dropbox\HtsExp\calc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BSELBY\Dropbox\HtsExp\calc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SELBY\Dropbox\HtsExp\calc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SELBY\Dropbox\HtsExp\calc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SELBY\Dropbox\HtsExp\calcs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BSELBY\Dropbox\HtsExp\calcs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BSELBY\Dropbox\HtsExp\cal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strRef>
          <c:f>PerChange!$G$1</c:f>
          <c:strCache>
            <c:ptCount val="1"/>
            <c:pt idx="0">
              <c:v>Worker Status</c:v>
            </c:pt>
          </c:strCache>
        </c:strRef>
      </c:tx>
      <c:layout/>
      <c:overlay val="0"/>
      <c:txPr>
        <a:bodyPr/>
        <a:lstStyle/>
        <a:p>
          <a:pPr>
            <a:defRPr sz="2600"/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PerChange!$G$3</c:f>
              <c:strCache>
                <c:ptCount val="1"/>
                <c:pt idx="0">
                  <c:v>Unweighted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cat>
            <c:strRef>
              <c:f>PerChange!$F$4:$F$5</c:f>
              <c:strCache>
                <c:ptCount val="2"/>
                <c:pt idx="0">
                  <c:v>Non-Worker</c:v>
                </c:pt>
                <c:pt idx="1">
                  <c:v>Worker</c:v>
                </c:pt>
              </c:strCache>
            </c:strRef>
          </c:cat>
          <c:val>
            <c:numRef>
              <c:f>PerChange!$G$4:$G$5</c:f>
              <c:numCache>
                <c:formatCode>#,##0</c:formatCode>
                <c:ptCount val="2"/>
                <c:pt idx="0">
                  <c:v>12087.333070380653</c:v>
                </c:pt>
                <c:pt idx="1">
                  <c:v>11800.207036603282</c:v>
                </c:pt>
              </c:numCache>
            </c:numRef>
          </c:val>
        </c:ser>
        <c:ser>
          <c:idx val="1"/>
          <c:order val="1"/>
          <c:tx>
            <c:strRef>
              <c:f>PerChange!$H$3</c:f>
              <c:strCache>
                <c:ptCount val="1"/>
                <c:pt idx="0">
                  <c:v>HH Weight</c:v>
                </c:pt>
              </c:strCache>
            </c:strRef>
          </c:tx>
          <c:spPr>
            <a:ln w="9525">
              <a:solidFill>
                <a:schemeClr val="bg2"/>
              </a:solidFill>
            </a:ln>
          </c:spPr>
          <c:cat>
            <c:strRef>
              <c:f>PerChange!$F$4:$F$5</c:f>
              <c:strCache>
                <c:ptCount val="2"/>
                <c:pt idx="0">
                  <c:v>Non-Worker</c:v>
                </c:pt>
                <c:pt idx="1">
                  <c:v>Worker</c:v>
                </c:pt>
              </c:strCache>
            </c:strRef>
          </c:cat>
          <c:val>
            <c:numRef>
              <c:f>PerChange!$H$4:$H$5</c:f>
              <c:numCache>
                <c:formatCode>#,##0</c:formatCode>
                <c:ptCount val="2"/>
                <c:pt idx="0">
                  <c:v>8240.2247045825752</c:v>
                </c:pt>
                <c:pt idx="1">
                  <c:v>15647.315402400965</c:v>
                </c:pt>
              </c:numCache>
            </c:numRef>
          </c:val>
        </c:ser>
        <c:ser>
          <c:idx val="2"/>
          <c:order val="2"/>
          <c:tx>
            <c:strRef>
              <c:f>PerChange!$I$3</c:f>
              <c:strCache>
                <c:ptCount val="1"/>
                <c:pt idx="0">
                  <c:v>Per Weight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cat>
            <c:strRef>
              <c:f>PerChange!$F$4:$F$5</c:f>
              <c:strCache>
                <c:ptCount val="2"/>
                <c:pt idx="0">
                  <c:v>Non-Worker</c:v>
                </c:pt>
                <c:pt idx="1">
                  <c:v>Worker</c:v>
                </c:pt>
              </c:strCache>
            </c:strRef>
          </c:cat>
          <c:val>
            <c:numRef>
              <c:f>PerChange!$I$4:$I$5</c:f>
              <c:numCache>
                <c:formatCode>#,##0</c:formatCode>
                <c:ptCount val="2"/>
                <c:pt idx="0">
                  <c:v>7094.4263293075128</c:v>
                </c:pt>
                <c:pt idx="1">
                  <c:v>16793.113777676394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strRef>
          <c:f>PerChange!$G$1</c:f>
          <c:strCache>
            <c:ptCount val="1"/>
            <c:pt idx="0">
              <c:v>Worker Status</c:v>
            </c:pt>
          </c:strCache>
        </c:strRef>
      </c:tx>
      <c:layout/>
      <c:overlay val="0"/>
      <c:txPr>
        <a:bodyPr/>
        <a:lstStyle/>
        <a:p>
          <a:pPr>
            <a:defRPr sz="2600"/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PerChange!$G$3</c:f>
              <c:strCache>
                <c:ptCount val="1"/>
                <c:pt idx="0">
                  <c:v>Unweighted</c:v>
                </c:pt>
              </c:strCache>
            </c:strRef>
          </c:tx>
          <c:spPr>
            <a:ln w="63500"/>
          </c:spPr>
          <c:cat>
            <c:strRef>
              <c:f>PerChange!$F$4:$F$5</c:f>
              <c:strCache>
                <c:ptCount val="2"/>
                <c:pt idx="0">
                  <c:v>Worker</c:v>
                </c:pt>
                <c:pt idx="1">
                  <c:v>Non-Worker</c:v>
                </c:pt>
              </c:strCache>
            </c:strRef>
          </c:cat>
          <c:val>
            <c:numRef>
              <c:f>PerChange!$G$4:$G$5</c:f>
              <c:numCache>
                <c:formatCode>#,##0</c:formatCode>
                <c:ptCount val="2"/>
                <c:pt idx="0">
                  <c:v>12087.333070380653</c:v>
                </c:pt>
                <c:pt idx="1">
                  <c:v>11800.207036603282</c:v>
                </c:pt>
              </c:numCache>
            </c:numRef>
          </c:val>
        </c:ser>
        <c:ser>
          <c:idx val="1"/>
          <c:order val="1"/>
          <c:tx>
            <c:strRef>
              <c:f>PerChange!$H$3</c:f>
              <c:strCache>
                <c:ptCount val="1"/>
                <c:pt idx="0">
                  <c:v>HH Weight</c:v>
                </c:pt>
              </c:strCache>
            </c:strRef>
          </c:tx>
          <c:spPr>
            <a:ln w="9525">
              <a:solidFill>
                <a:schemeClr val="bg2"/>
              </a:solidFill>
            </a:ln>
          </c:spPr>
          <c:cat>
            <c:strRef>
              <c:f>PerChange!$F$4:$F$5</c:f>
              <c:strCache>
                <c:ptCount val="2"/>
                <c:pt idx="0">
                  <c:v>Worker</c:v>
                </c:pt>
                <c:pt idx="1">
                  <c:v>Non-Worker</c:v>
                </c:pt>
              </c:strCache>
            </c:strRef>
          </c:cat>
          <c:val>
            <c:numRef>
              <c:f>PerChange!$H$4:$H$5</c:f>
              <c:numCache>
                <c:formatCode>#,##0</c:formatCode>
                <c:ptCount val="2"/>
                <c:pt idx="0">
                  <c:v>8240.2247045825752</c:v>
                </c:pt>
                <c:pt idx="1">
                  <c:v>15647.315402400965</c:v>
                </c:pt>
              </c:numCache>
            </c:numRef>
          </c:val>
        </c:ser>
        <c:ser>
          <c:idx val="2"/>
          <c:order val="2"/>
          <c:tx>
            <c:strRef>
              <c:f>PerChange!$I$3</c:f>
              <c:strCache>
                <c:ptCount val="1"/>
                <c:pt idx="0">
                  <c:v>Per Weight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cat>
            <c:strRef>
              <c:f>PerChange!$F$4:$F$5</c:f>
              <c:strCache>
                <c:ptCount val="2"/>
                <c:pt idx="0">
                  <c:v>Worker</c:v>
                </c:pt>
                <c:pt idx="1">
                  <c:v>Non-Worker</c:v>
                </c:pt>
              </c:strCache>
            </c:strRef>
          </c:cat>
          <c:val>
            <c:numRef>
              <c:f>PerChange!$I$4:$I$5</c:f>
              <c:numCache>
                <c:formatCode>#,##0</c:formatCode>
                <c:ptCount val="2"/>
                <c:pt idx="0">
                  <c:v>7094.4263293075128</c:v>
                </c:pt>
                <c:pt idx="1">
                  <c:v>16793.113777676394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strRef>
          <c:f>PerChange!$K$1</c:f>
          <c:strCache>
            <c:ptCount val="1"/>
            <c:pt idx="0">
              <c:v>Age Group</c:v>
            </c:pt>
          </c:strCache>
        </c:strRef>
      </c:tx>
      <c:layout/>
      <c:overlay val="0"/>
      <c:txPr>
        <a:bodyPr/>
        <a:lstStyle/>
        <a:p>
          <a:pPr>
            <a:defRPr sz="2600"/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PerChange!$K$3</c:f>
              <c:strCache>
                <c:ptCount val="1"/>
                <c:pt idx="0">
                  <c:v>Unweighted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cat>
            <c:strRef>
              <c:f>PerChange!$B$6:$B$11</c:f>
              <c:strCache>
                <c:ptCount val="6"/>
                <c:pt idx="0">
                  <c:v>6-15</c:v>
                </c:pt>
                <c:pt idx="1">
                  <c:v>16-17</c:v>
                </c:pt>
                <c:pt idx="2">
                  <c:v>18-24</c:v>
                </c:pt>
                <c:pt idx="3">
                  <c:v>25-44</c:v>
                </c:pt>
                <c:pt idx="4">
                  <c:v>45-64</c:v>
                </c:pt>
                <c:pt idx="5">
                  <c:v>65+</c:v>
                </c:pt>
              </c:strCache>
            </c:strRef>
          </c:cat>
          <c:val>
            <c:numRef>
              <c:f>PerChange!$K$6:$K$11</c:f>
              <c:numCache>
                <c:formatCode>#,##0</c:formatCode>
                <c:ptCount val="6"/>
                <c:pt idx="0">
                  <c:v>3077.6321745499285</c:v>
                </c:pt>
                <c:pt idx="1">
                  <c:v>574.25206755448983</c:v>
                </c:pt>
                <c:pt idx="2">
                  <c:v>971.29353613709975</c:v>
                </c:pt>
                <c:pt idx="3">
                  <c:v>4818.3337543242415</c:v>
                </c:pt>
                <c:pt idx="4">
                  <c:v>9392.1617455094711</c:v>
                </c:pt>
                <c:pt idx="5">
                  <c:v>5004.5170418516045</c:v>
                </c:pt>
              </c:numCache>
            </c:numRef>
          </c:val>
        </c:ser>
        <c:ser>
          <c:idx val="1"/>
          <c:order val="1"/>
          <c:tx>
            <c:strRef>
              <c:f>PerChange!$L$3</c:f>
              <c:strCache>
                <c:ptCount val="1"/>
                <c:pt idx="0">
                  <c:v>HH Weight</c:v>
                </c:pt>
              </c:strCache>
            </c:strRef>
          </c:tx>
          <c:spPr>
            <a:ln w="9525">
              <a:solidFill>
                <a:schemeClr val="bg2"/>
              </a:solidFill>
            </a:ln>
          </c:spPr>
          <c:cat>
            <c:strRef>
              <c:f>PerChange!$B$6:$B$11</c:f>
              <c:strCache>
                <c:ptCount val="6"/>
                <c:pt idx="0">
                  <c:v>6-15</c:v>
                </c:pt>
                <c:pt idx="1">
                  <c:v>16-17</c:v>
                </c:pt>
                <c:pt idx="2">
                  <c:v>18-24</c:v>
                </c:pt>
                <c:pt idx="3">
                  <c:v>25-44</c:v>
                </c:pt>
                <c:pt idx="4">
                  <c:v>45-64</c:v>
                </c:pt>
                <c:pt idx="5">
                  <c:v>65+</c:v>
                </c:pt>
              </c:strCache>
            </c:strRef>
          </c:cat>
          <c:val>
            <c:numRef>
              <c:f>PerChange!$L$6:$L$11</c:f>
              <c:numCache>
                <c:formatCode>#,##0</c:formatCode>
                <c:ptCount val="6"/>
                <c:pt idx="0">
                  <c:v>4202.0281062530394</c:v>
                </c:pt>
                <c:pt idx="1">
                  <c:v>803.12388700570602</c:v>
                </c:pt>
                <c:pt idx="2">
                  <c:v>1379.2599152442644</c:v>
                </c:pt>
                <c:pt idx="3">
                  <c:v>6078.455566786417</c:v>
                </c:pt>
                <c:pt idx="4">
                  <c:v>9345.5864287881777</c:v>
                </c:pt>
                <c:pt idx="5">
                  <c:v>2043.3970019732956</c:v>
                </c:pt>
              </c:numCache>
            </c:numRef>
          </c:val>
        </c:ser>
        <c:ser>
          <c:idx val="2"/>
          <c:order val="2"/>
          <c:tx>
            <c:strRef>
              <c:f>PerChange!$M$3</c:f>
              <c:strCache>
                <c:ptCount val="1"/>
                <c:pt idx="0">
                  <c:v>Per Weight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cat>
            <c:strRef>
              <c:f>PerChange!$B$6:$B$11</c:f>
              <c:strCache>
                <c:ptCount val="6"/>
                <c:pt idx="0">
                  <c:v>6-15</c:v>
                </c:pt>
                <c:pt idx="1">
                  <c:v>16-17</c:v>
                </c:pt>
                <c:pt idx="2">
                  <c:v>18-24</c:v>
                </c:pt>
                <c:pt idx="3">
                  <c:v>25-44</c:v>
                </c:pt>
                <c:pt idx="4">
                  <c:v>45-64</c:v>
                </c:pt>
                <c:pt idx="5">
                  <c:v>65+</c:v>
                </c:pt>
              </c:strCache>
            </c:strRef>
          </c:cat>
          <c:val>
            <c:numRef>
              <c:f>PerChange!$M$6:$M$11</c:f>
              <c:numCache>
                <c:formatCode>#,##0</c:formatCode>
                <c:ptCount val="6"/>
                <c:pt idx="0">
                  <c:v>3655.5548515310061</c:v>
                </c:pt>
                <c:pt idx="1">
                  <c:v>763.77360555590803</c:v>
                </c:pt>
                <c:pt idx="2">
                  <c:v>2377.4490882810196</c:v>
                </c:pt>
                <c:pt idx="3">
                  <c:v>7472.6183119234447</c:v>
                </c:pt>
                <c:pt idx="4">
                  <c:v>6801.5664547089036</c:v>
                </c:pt>
                <c:pt idx="5">
                  <c:v>2771.6477607877036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strRef>
          <c:f>PerChange!$K$1</c:f>
          <c:strCache>
            <c:ptCount val="1"/>
            <c:pt idx="0">
              <c:v>Age Group</c:v>
            </c:pt>
          </c:strCache>
        </c:strRef>
      </c:tx>
      <c:layout/>
      <c:overlay val="0"/>
      <c:txPr>
        <a:bodyPr/>
        <a:lstStyle/>
        <a:p>
          <a:pPr>
            <a:defRPr sz="2600"/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PerChange!$K$3</c:f>
              <c:strCache>
                <c:ptCount val="1"/>
                <c:pt idx="0">
                  <c:v>Unweighted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cat>
            <c:strRef>
              <c:f>PerChange!$B$6:$B$11</c:f>
              <c:strCache>
                <c:ptCount val="6"/>
                <c:pt idx="0">
                  <c:v>6-15</c:v>
                </c:pt>
                <c:pt idx="1">
                  <c:v>16-17</c:v>
                </c:pt>
                <c:pt idx="2">
                  <c:v>18-24</c:v>
                </c:pt>
                <c:pt idx="3">
                  <c:v>25-44</c:v>
                </c:pt>
                <c:pt idx="4">
                  <c:v>45-64</c:v>
                </c:pt>
                <c:pt idx="5">
                  <c:v>65+</c:v>
                </c:pt>
              </c:strCache>
            </c:strRef>
          </c:cat>
          <c:val>
            <c:numRef>
              <c:f>PerChange!$K$6:$K$11</c:f>
              <c:numCache>
                <c:formatCode>#,##0</c:formatCode>
                <c:ptCount val="6"/>
                <c:pt idx="0">
                  <c:v>3077.6321745499285</c:v>
                </c:pt>
                <c:pt idx="1">
                  <c:v>574.25206755448983</c:v>
                </c:pt>
                <c:pt idx="2">
                  <c:v>971.29353613709975</c:v>
                </c:pt>
                <c:pt idx="3">
                  <c:v>4818.3337543242415</c:v>
                </c:pt>
                <c:pt idx="4">
                  <c:v>9392.1617455094711</c:v>
                </c:pt>
                <c:pt idx="5">
                  <c:v>5004.5170418516045</c:v>
                </c:pt>
              </c:numCache>
            </c:numRef>
          </c:val>
        </c:ser>
        <c:ser>
          <c:idx val="1"/>
          <c:order val="1"/>
          <c:tx>
            <c:strRef>
              <c:f>PerChange!$L$3</c:f>
              <c:strCache>
                <c:ptCount val="1"/>
                <c:pt idx="0">
                  <c:v>HH Weight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cat>
            <c:strRef>
              <c:f>PerChange!$B$6:$B$11</c:f>
              <c:strCache>
                <c:ptCount val="6"/>
                <c:pt idx="0">
                  <c:v>6-15</c:v>
                </c:pt>
                <c:pt idx="1">
                  <c:v>16-17</c:v>
                </c:pt>
                <c:pt idx="2">
                  <c:v>18-24</c:v>
                </c:pt>
                <c:pt idx="3">
                  <c:v>25-44</c:v>
                </c:pt>
                <c:pt idx="4">
                  <c:v>45-64</c:v>
                </c:pt>
                <c:pt idx="5">
                  <c:v>65+</c:v>
                </c:pt>
              </c:strCache>
            </c:strRef>
          </c:cat>
          <c:val>
            <c:numRef>
              <c:f>PerChange!$L$6:$L$11</c:f>
              <c:numCache>
                <c:formatCode>#,##0</c:formatCode>
                <c:ptCount val="6"/>
                <c:pt idx="0">
                  <c:v>4202.0281062530394</c:v>
                </c:pt>
                <c:pt idx="1">
                  <c:v>803.12388700570602</c:v>
                </c:pt>
                <c:pt idx="2">
                  <c:v>1379.2599152442644</c:v>
                </c:pt>
                <c:pt idx="3">
                  <c:v>6078.455566786417</c:v>
                </c:pt>
                <c:pt idx="4">
                  <c:v>9345.5864287881777</c:v>
                </c:pt>
                <c:pt idx="5">
                  <c:v>2043.3970019732956</c:v>
                </c:pt>
              </c:numCache>
            </c:numRef>
          </c:val>
        </c:ser>
        <c:ser>
          <c:idx val="2"/>
          <c:order val="2"/>
          <c:tx>
            <c:strRef>
              <c:f>PerChange!$M$3</c:f>
              <c:strCache>
                <c:ptCount val="1"/>
                <c:pt idx="0">
                  <c:v>Per Weight</c:v>
                </c:pt>
              </c:strCache>
            </c:strRef>
          </c:tx>
          <c:spPr>
            <a:ln w="9525">
              <a:solidFill>
                <a:schemeClr val="bg2"/>
              </a:solidFill>
            </a:ln>
          </c:spPr>
          <c:cat>
            <c:strRef>
              <c:f>PerChange!$B$6:$B$11</c:f>
              <c:strCache>
                <c:ptCount val="6"/>
                <c:pt idx="0">
                  <c:v>6-15</c:v>
                </c:pt>
                <c:pt idx="1">
                  <c:v>16-17</c:v>
                </c:pt>
                <c:pt idx="2">
                  <c:v>18-24</c:v>
                </c:pt>
                <c:pt idx="3">
                  <c:v>25-44</c:v>
                </c:pt>
                <c:pt idx="4">
                  <c:v>45-64</c:v>
                </c:pt>
                <c:pt idx="5">
                  <c:v>65+</c:v>
                </c:pt>
              </c:strCache>
            </c:strRef>
          </c:cat>
          <c:val>
            <c:numRef>
              <c:f>PerChange!$M$6:$M$11</c:f>
              <c:numCache>
                <c:formatCode>#,##0</c:formatCode>
                <c:ptCount val="6"/>
                <c:pt idx="0">
                  <c:v>3655.5548515310061</c:v>
                </c:pt>
                <c:pt idx="1">
                  <c:v>763.77360555590803</c:v>
                </c:pt>
                <c:pt idx="2">
                  <c:v>2377.4490882810196</c:v>
                </c:pt>
                <c:pt idx="3">
                  <c:v>7472.6183119234447</c:v>
                </c:pt>
                <c:pt idx="4">
                  <c:v>6801.5664547089036</c:v>
                </c:pt>
                <c:pt idx="5">
                  <c:v>2771.6477607877036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strRef>
          <c:f>PerChange!$K$1</c:f>
          <c:strCache>
            <c:ptCount val="1"/>
            <c:pt idx="0">
              <c:v>Age Group</c:v>
            </c:pt>
          </c:strCache>
        </c:strRef>
      </c:tx>
      <c:layout/>
      <c:overlay val="0"/>
      <c:txPr>
        <a:bodyPr/>
        <a:lstStyle/>
        <a:p>
          <a:pPr>
            <a:defRPr sz="2600"/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PerChange!$K$3</c:f>
              <c:strCache>
                <c:ptCount val="1"/>
                <c:pt idx="0">
                  <c:v>Unweighted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cat>
            <c:strRef>
              <c:f>PerChange!$B$6:$B$11</c:f>
              <c:strCache>
                <c:ptCount val="6"/>
                <c:pt idx="0">
                  <c:v>6-15</c:v>
                </c:pt>
                <c:pt idx="1">
                  <c:v>16-17</c:v>
                </c:pt>
                <c:pt idx="2">
                  <c:v>18-24</c:v>
                </c:pt>
                <c:pt idx="3">
                  <c:v>25-44</c:v>
                </c:pt>
                <c:pt idx="4">
                  <c:v>45-64</c:v>
                </c:pt>
                <c:pt idx="5">
                  <c:v>65+</c:v>
                </c:pt>
              </c:strCache>
            </c:strRef>
          </c:cat>
          <c:val>
            <c:numRef>
              <c:f>PerChange!$K$6:$K$11</c:f>
              <c:numCache>
                <c:formatCode>#,##0</c:formatCode>
                <c:ptCount val="6"/>
                <c:pt idx="0">
                  <c:v>3077.6321745499285</c:v>
                </c:pt>
                <c:pt idx="1">
                  <c:v>574.25206755448983</c:v>
                </c:pt>
                <c:pt idx="2">
                  <c:v>971.29353613709975</c:v>
                </c:pt>
                <c:pt idx="3">
                  <c:v>4818.3337543242415</c:v>
                </c:pt>
                <c:pt idx="4">
                  <c:v>9392.1617455094711</c:v>
                </c:pt>
                <c:pt idx="5">
                  <c:v>5004.5170418516045</c:v>
                </c:pt>
              </c:numCache>
            </c:numRef>
          </c:val>
        </c:ser>
        <c:ser>
          <c:idx val="1"/>
          <c:order val="1"/>
          <c:tx>
            <c:strRef>
              <c:f>PerChange!$L$3</c:f>
              <c:strCache>
                <c:ptCount val="1"/>
                <c:pt idx="0">
                  <c:v>HH Weight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cat>
            <c:strRef>
              <c:f>PerChange!$B$6:$B$11</c:f>
              <c:strCache>
                <c:ptCount val="6"/>
                <c:pt idx="0">
                  <c:v>6-15</c:v>
                </c:pt>
                <c:pt idx="1">
                  <c:v>16-17</c:v>
                </c:pt>
                <c:pt idx="2">
                  <c:v>18-24</c:v>
                </c:pt>
                <c:pt idx="3">
                  <c:v>25-44</c:v>
                </c:pt>
                <c:pt idx="4">
                  <c:v>45-64</c:v>
                </c:pt>
                <c:pt idx="5">
                  <c:v>65+</c:v>
                </c:pt>
              </c:strCache>
            </c:strRef>
          </c:cat>
          <c:val>
            <c:numRef>
              <c:f>PerChange!$L$6:$L$11</c:f>
              <c:numCache>
                <c:formatCode>#,##0</c:formatCode>
                <c:ptCount val="6"/>
                <c:pt idx="0">
                  <c:v>4202.0281062530394</c:v>
                </c:pt>
                <c:pt idx="1">
                  <c:v>803.12388700570602</c:v>
                </c:pt>
                <c:pt idx="2">
                  <c:v>1379.2599152442644</c:v>
                </c:pt>
                <c:pt idx="3">
                  <c:v>6078.455566786417</c:v>
                </c:pt>
                <c:pt idx="4">
                  <c:v>9345.5864287881777</c:v>
                </c:pt>
                <c:pt idx="5">
                  <c:v>2043.3970019732956</c:v>
                </c:pt>
              </c:numCache>
            </c:numRef>
          </c:val>
        </c:ser>
        <c:ser>
          <c:idx val="2"/>
          <c:order val="2"/>
          <c:tx>
            <c:strRef>
              <c:f>PerChange!$M$3</c:f>
              <c:strCache>
                <c:ptCount val="1"/>
                <c:pt idx="0">
                  <c:v>Per Weight</c:v>
                </c:pt>
              </c:strCache>
            </c:strRef>
          </c:tx>
          <c:spPr>
            <a:ln w="9525">
              <a:solidFill>
                <a:schemeClr val="bg2"/>
              </a:solidFill>
            </a:ln>
          </c:spPr>
          <c:cat>
            <c:strRef>
              <c:f>PerChange!$B$6:$B$11</c:f>
              <c:strCache>
                <c:ptCount val="6"/>
                <c:pt idx="0">
                  <c:v>6-15</c:v>
                </c:pt>
                <c:pt idx="1">
                  <c:v>16-17</c:v>
                </c:pt>
                <c:pt idx="2">
                  <c:v>18-24</c:v>
                </c:pt>
                <c:pt idx="3">
                  <c:v>25-44</c:v>
                </c:pt>
                <c:pt idx="4">
                  <c:v>45-64</c:v>
                </c:pt>
                <c:pt idx="5">
                  <c:v>65+</c:v>
                </c:pt>
              </c:strCache>
            </c:strRef>
          </c:cat>
          <c:val>
            <c:numRef>
              <c:f>PerChange!$M$6:$M$11</c:f>
              <c:numCache>
                <c:formatCode>#,##0</c:formatCode>
                <c:ptCount val="6"/>
                <c:pt idx="0">
                  <c:v>3655.5548515310061</c:v>
                </c:pt>
                <c:pt idx="1">
                  <c:v>763.77360555590803</c:v>
                </c:pt>
                <c:pt idx="2">
                  <c:v>2377.4490882810196</c:v>
                </c:pt>
                <c:pt idx="3">
                  <c:v>7472.6183119234447</c:v>
                </c:pt>
                <c:pt idx="4">
                  <c:v>6801.5664547089036</c:v>
                </c:pt>
                <c:pt idx="5">
                  <c:v>2771.6477607877036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strRef>
          <c:f>PerChange!$C$1</c:f>
          <c:strCache>
            <c:ptCount val="1"/>
            <c:pt idx="0">
              <c:v>Gender</c:v>
            </c:pt>
          </c:strCache>
        </c:strRef>
      </c:tx>
      <c:layout/>
      <c:overlay val="0"/>
      <c:txPr>
        <a:bodyPr/>
        <a:lstStyle/>
        <a:p>
          <a:pPr>
            <a:defRPr sz="2600"/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PerChange!$C$3</c:f>
              <c:strCache>
                <c:ptCount val="1"/>
                <c:pt idx="0">
                  <c:v>Unweighted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elete val="1"/>
          </c:dLbls>
          <c:cat>
            <c:strRef>
              <c:f>PerChange!$B$4:$B$5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PerChange!$C$4:$C$5</c:f>
              <c:numCache>
                <c:formatCode>#,##0</c:formatCode>
                <c:ptCount val="2"/>
                <c:pt idx="0">
                  <c:v>11214.739108354112</c:v>
                </c:pt>
                <c:pt idx="1">
                  <c:v>12654.855621518738</c:v>
                </c:pt>
              </c:numCache>
            </c:numRef>
          </c:val>
        </c:ser>
        <c:ser>
          <c:idx val="1"/>
          <c:order val="1"/>
          <c:tx>
            <c:strRef>
              <c:f>PerChange!$D$3</c:f>
              <c:strCache>
                <c:ptCount val="1"/>
                <c:pt idx="0">
                  <c:v>HH Weight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elete val="1"/>
          </c:dLbls>
          <c:cat>
            <c:strRef>
              <c:f>PerChange!$B$4:$B$5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PerChange!$D$4:$D$5</c:f>
              <c:numCache>
                <c:formatCode>#,##0</c:formatCode>
                <c:ptCount val="2"/>
                <c:pt idx="0">
                  <c:v>11293.756579928271</c:v>
                </c:pt>
                <c:pt idx="1">
                  <c:v>12576.32373383947</c:v>
                </c:pt>
              </c:numCache>
            </c:numRef>
          </c:val>
        </c:ser>
        <c:ser>
          <c:idx val="2"/>
          <c:order val="2"/>
          <c:tx>
            <c:strRef>
              <c:f>PerChange!$E$3</c:f>
              <c:strCache>
                <c:ptCount val="1"/>
                <c:pt idx="0">
                  <c:v>Per Weight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elete val="1"/>
          </c:dLbls>
          <c:cat>
            <c:strRef>
              <c:f>PerChange!$B$4:$B$5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PerChange!$E$4:$E$5</c:f>
              <c:numCache>
                <c:formatCode>#,##0</c:formatCode>
                <c:ptCount val="2"/>
                <c:pt idx="0">
                  <c:v>11750.097523474948</c:v>
                </c:pt>
                <c:pt idx="1">
                  <c:v>12115.057335263888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strRef>
          <c:f>PerChange!$C$1</c:f>
          <c:strCache>
            <c:ptCount val="1"/>
            <c:pt idx="0">
              <c:v>Gender</c:v>
            </c:pt>
          </c:strCache>
        </c:strRef>
      </c:tx>
      <c:layout/>
      <c:overlay val="0"/>
      <c:txPr>
        <a:bodyPr/>
        <a:lstStyle/>
        <a:p>
          <a:pPr>
            <a:defRPr sz="2600"/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PerChange!$C$3</c:f>
              <c:strCache>
                <c:ptCount val="1"/>
                <c:pt idx="0">
                  <c:v>Unweighted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elete val="1"/>
          </c:dLbls>
          <c:cat>
            <c:strRef>
              <c:f>PerChange!$B$4:$B$5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PerChange!$C$4:$C$5</c:f>
              <c:numCache>
                <c:formatCode>#,##0</c:formatCode>
                <c:ptCount val="2"/>
                <c:pt idx="0">
                  <c:v>11214.739108354112</c:v>
                </c:pt>
                <c:pt idx="1">
                  <c:v>12654.855621518738</c:v>
                </c:pt>
              </c:numCache>
            </c:numRef>
          </c:val>
        </c:ser>
        <c:ser>
          <c:idx val="1"/>
          <c:order val="1"/>
          <c:tx>
            <c:strRef>
              <c:f>PerChange!$D$3</c:f>
              <c:strCache>
                <c:ptCount val="1"/>
                <c:pt idx="0">
                  <c:v>HH Weight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elete val="1"/>
          </c:dLbls>
          <c:cat>
            <c:strRef>
              <c:f>PerChange!$B$4:$B$5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PerChange!$D$4:$D$5</c:f>
              <c:numCache>
                <c:formatCode>#,##0</c:formatCode>
                <c:ptCount val="2"/>
                <c:pt idx="0">
                  <c:v>11293.756579928271</c:v>
                </c:pt>
                <c:pt idx="1">
                  <c:v>12576.32373383947</c:v>
                </c:pt>
              </c:numCache>
            </c:numRef>
          </c:val>
        </c:ser>
        <c:ser>
          <c:idx val="2"/>
          <c:order val="2"/>
          <c:tx>
            <c:strRef>
              <c:f>PerChange!$E$3</c:f>
              <c:strCache>
                <c:ptCount val="1"/>
                <c:pt idx="0">
                  <c:v>Per Weight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elete val="1"/>
          </c:dLbls>
          <c:cat>
            <c:strRef>
              <c:f>PerChange!$B$4:$B$5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PerChange!$E$4:$E$5</c:f>
              <c:numCache>
                <c:formatCode>#,##0</c:formatCode>
                <c:ptCount val="2"/>
                <c:pt idx="0">
                  <c:v>11750.097523474948</c:v>
                </c:pt>
                <c:pt idx="1">
                  <c:v>12115.057335263888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strRef>
          <c:f>PerChange!$K$1</c:f>
          <c:strCache>
            <c:ptCount val="1"/>
            <c:pt idx="0">
              <c:v>Age Group</c:v>
            </c:pt>
          </c:strCache>
        </c:strRef>
      </c:tx>
      <c:layout/>
      <c:overlay val="0"/>
      <c:txPr>
        <a:bodyPr/>
        <a:lstStyle/>
        <a:p>
          <a:pPr>
            <a:defRPr sz="2800"/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PerChange!$K$3</c:f>
              <c:strCache>
                <c:ptCount val="1"/>
                <c:pt idx="0">
                  <c:v>Unweighted</c:v>
                </c:pt>
              </c:strCache>
            </c:strRef>
          </c:tx>
          <c:cat>
            <c:strRef>
              <c:f>PerChange!$B$6:$B$11</c:f>
              <c:strCache>
                <c:ptCount val="6"/>
                <c:pt idx="0">
                  <c:v>6-15</c:v>
                </c:pt>
                <c:pt idx="1">
                  <c:v>16-17</c:v>
                </c:pt>
                <c:pt idx="2">
                  <c:v>18-24</c:v>
                </c:pt>
                <c:pt idx="3">
                  <c:v>25-44</c:v>
                </c:pt>
                <c:pt idx="4">
                  <c:v>45-64</c:v>
                </c:pt>
                <c:pt idx="5">
                  <c:v>65+</c:v>
                </c:pt>
              </c:strCache>
            </c:strRef>
          </c:cat>
          <c:val>
            <c:numRef>
              <c:f>PerChange!$K$6:$K$11</c:f>
              <c:numCache>
                <c:formatCode>#,##0</c:formatCode>
                <c:ptCount val="6"/>
                <c:pt idx="0">
                  <c:v>3077.6321745499285</c:v>
                </c:pt>
                <c:pt idx="1">
                  <c:v>574.25206755448983</c:v>
                </c:pt>
                <c:pt idx="2">
                  <c:v>971.29353613709975</c:v>
                </c:pt>
                <c:pt idx="3">
                  <c:v>4818.3337543242415</c:v>
                </c:pt>
                <c:pt idx="4">
                  <c:v>9392.1617455094711</c:v>
                </c:pt>
                <c:pt idx="5">
                  <c:v>5004.5170418516045</c:v>
                </c:pt>
              </c:numCache>
            </c:numRef>
          </c:val>
        </c:ser>
        <c:ser>
          <c:idx val="1"/>
          <c:order val="1"/>
          <c:tx>
            <c:strRef>
              <c:f>PerChange!$L$3</c:f>
              <c:strCache>
                <c:ptCount val="1"/>
                <c:pt idx="0">
                  <c:v>HH Weight</c:v>
                </c:pt>
              </c:strCache>
            </c:strRef>
          </c:tx>
          <c:cat>
            <c:strRef>
              <c:f>PerChange!$B$6:$B$11</c:f>
              <c:strCache>
                <c:ptCount val="6"/>
                <c:pt idx="0">
                  <c:v>6-15</c:v>
                </c:pt>
                <c:pt idx="1">
                  <c:v>16-17</c:v>
                </c:pt>
                <c:pt idx="2">
                  <c:v>18-24</c:v>
                </c:pt>
                <c:pt idx="3">
                  <c:v>25-44</c:v>
                </c:pt>
                <c:pt idx="4">
                  <c:v>45-64</c:v>
                </c:pt>
                <c:pt idx="5">
                  <c:v>65+</c:v>
                </c:pt>
              </c:strCache>
            </c:strRef>
          </c:cat>
          <c:val>
            <c:numRef>
              <c:f>PerChange!$L$6:$L$11</c:f>
              <c:numCache>
                <c:formatCode>#,##0</c:formatCode>
                <c:ptCount val="6"/>
                <c:pt idx="0">
                  <c:v>4202.0281062530394</c:v>
                </c:pt>
                <c:pt idx="1">
                  <c:v>803.12388700570602</c:v>
                </c:pt>
                <c:pt idx="2">
                  <c:v>1379.2599152442644</c:v>
                </c:pt>
                <c:pt idx="3">
                  <c:v>6078.455566786417</c:v>
                </c:pt>
                <c:pt idx="4">
                  <c:v>9345.5864287881777</c:v>
                </c:pt>
                <c:pt idx="5">
                  <c:v>2043.3970019732956</c:v>
                </c:pt>
              </c:numCache>
            </c:numRef>
          </c:val>
        </c:ser>
        <c:ser>
          <c:idx val="2"/>
          <c:order val="2"/>
          <c:tx>
            <c:strRef>
              <c:f>PerChange!$M$3</c:f>
              <c:strCache>
                <c:ptCount val="1"/>
                <c:pt idx="0">
                  <c:v>Per Weight</c:v>
                </c:pt>
              </c:strCache>
            </c:strRef>
          </c:tx>
          <c:cat>
            <c:strRef>
              <c:f>PerChange!$B$6:$B$11</c:f>
              <c:strCache>
                <c:ptCount val="6"/>
                <c:pt idx="0">
                  <c:v>6-15</c:v>
                </c:pt>
                <c:pt idx="1">
                  <c:v>16-17</c:v>
                </c:pt>
                <c:pt idx="2">
                  <c:v>18-24</c:v>
                </c:pt>
                <c:pt idx="3">
                  <c:v>25-44</c:v>
                </c:pt>
                <c:pt idx="4">
                  <c:v>45-64</c:v>
                </c:pt>
                <c:pt idx="5">
                  <c:v>65+</c:v>
                </c:pt>
              </c:strCache>
            </c:strRef>
          </c:cat>
          <c:val>
            <c:numRef>
              <c:f>PerChange!$M$6:$M$11</c:f>
              <c:numCache>
                <c:formatCode>#,##0</c:formatCode>
                <c:ptCount val="6"/>
                <c:pt idx="0">
                  <c:v>3655.5548515310061</c:v>
                </c:pt>
                <c:pt idx="1">
                  <c:v>763.77360555590803</c:v>
                </c:pt>
                <c:pt idx="2">
                  <c:v>2377.4490882810196</c:v>
                </c:pt>
                <c:pt idx="3">
                  <c:v>7472.6183119234447</c:v>
                </c:pt>
                <c:pt idx="4">
                  <c:v>6801.5664547089036</c:v>
                </c:pt>
                <c:pt idx="5">
                  <c:v>2771.6477607877036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0.2104</cdr:x>
      <cdr:y>0.52228</cdr:y>
    </cdr:from>
    <cdr:to>
      <cdr:x>0.5746</cdr:x>
      <cdr:y>0.63125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6629" y="2574136"/>
          <a:ext cx="1984829" cy="537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 err="1" smtClean="0"/>
            <a:t>Unweighted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0.261</cdr:x>
      <cdr:y>0.40787</cdr:y>
    </cdr:from>
    <cdr:to>
      <cdr:x>0.3409</cdr:x>
      <cdr:y>0.54039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422400" y="2010228"/>
          <a:ext cx="435429" cy="65314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0.06656</cdr:y>
    </cdr:from>
    <cdr:to>
      <cdr:x>0.26694</cdr:x>
      <cdr:y>0.29155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-1821833" y="328049"/>
          <a:ext cx="1454767" cy="11088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 smtClean="0"/>
            <a:t>Person Weight</a:t>
          </a:r>
        </a:p>
      </cdr:txBody>
    </cdr:sp>
  </cdr:relSizeAnchor>
  <cdr:relSizeAnchor xmlns:cdr="http://schemas.openxmlformats.org/drawingml/2006/chartDrawing">
    <cdr:from>
      <cdr:x>0.06059</cdr:x>
      <cdr:y>0.22853</cdr:y>
    </cdr:from>
    <cdr:to>
      <cdr:x>0.10714</cdr:x>
      <cdr:y>0.34234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330200" y="1126335"/>
          <a:ext cx="253710" cy="56095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0.21972</cdr:x>
      <cdr:y>0.53259</cdr:y>
    </cdr:from>
    <cdr:to>
      <cdr:x>0.58392</cdr:x>
      <cdr:y>0.64155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97429" y="2624936"/>
          <a:ext cx="1984829" cy="537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 err="1" smtClean="0"/>
            <a:t>Unweighted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0.27032</cdr:x>
      <cdr:y>0.41818</cdr:y>
    </cdr:from>
    <cdr:to>
      <cdr:x>0.35022</cdr:x>
      <cdr:y>0.5507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473200" y="2061028"/>
          <a:ext cx="435429" cy="65314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0.00932</cdr:x>
      <cdr:y>0.07687</cdr:y>
    </cdr:from>
    <cdr:to>
      <cdr:x>0.27626</cdr:x>
      <cdr:y>0.30185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0800" y="378849"/>
          <a:ext cx="1454767" cy="11088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 smtClean="0"/>
            <a:t>Person Weight</a:t>
          </a:r>
        </a:p>
      </cdr:txBody>
    </cdr:sp>
  </cdr:relSizeAnchor>
  <cdr:relSizeAnchor xmlns:cdr="http://schemas.openxmlformats.org/drawingml/2006/chartDrawing">
    <cdr:from>
      <cdr:x>0.06991</cdr:x>
      <cdr:y>0.23884</cdr:y>
    </cdr:from>
    <cdr:to>
      <cdr:x>0.11646</cdr:x>
      <cdr:y>0.35265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381000" y="1177135"/>
          <a:ext cx="253710" cy="56095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0.20913</cdr:x>
      <cdr:y>0.54731</cdr:y>
    </cdr:from>
    <cdr:to>
      <cdr:x>0.57211</cdr:x>
      <cdr:y>0.65627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521" y="2697504"/>
          <a:ext cx="1984826" cy="537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 err="1" smtClean="0"/>
            <a:t>Unweighted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0.24232</cdr:x>
      <cdr:y>0.40545</cdr:y>
    </cdr:from>
    <cdr:to>
      <cdr:x>0.35187</cdr:x>
      <cdr:y>0.56763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325022" y="1998329"/>
          <a:ext cx="599028" cy="79931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0.01858</cdr:x>
      <cdr:y>0.08718</cdr:y>
    </cdr:from>
    <cdr:to>
      <cdr:x>0.28463</cdr:x>
      <cdr:y>0.31216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01592" y="429663"/>
          <a:ext cx="1454776" cy="1108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 smtClean="0"/>
            <a:t>Person Weight</a:t>
          </a:r>
        </a:p>
      </cdr:txBody>
    </cdr:sp>
  </cdr:relSizeAnchor>
  <cdr:relSizeAnchor xmlns:cdr="http://schemas.openxmlformats.org/drawingml/2006/chartDrawing">
    <cdr:from>
      <cdr:x>0.07897</cdr:x>
      <cdr:y>0.24915</cdr:y>
    </cdr:from>
    <cdr:to>
      <cdr:x>0.12803</cdr:x>
      <cdr:y>0.34803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431797" y="1227951"/>
          <a:ext cx="268300" cy="48734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0.21587</cdr:x>
      <cdr:y>0.56247</cdr:y>
    </cdr:from>
    <cdr:to>
      <cdr:x>0.6024</cdr:x>
      <cdr:y>0.67506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24958" y="2682990"/>
          <a:ext cx="2014279" cy="537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 err="1" smtClean="0"/>
            <a:t>Unweighted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0.25383</cdr:x>
      <cdr:y>0.42372</cdr:y>
    </cdr:from>
    <cdr:to>
      <cdr:x>0.33863</cdr:x>
      <cdr:y>0.56065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322767" y="2021134"/>
          <a:ext cx="441902" cy="65314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0.08019</cdr:y>
    </cdr:from>
    <cdr:to>
      <cdr:x>0.2833</cdr:x>
      <cdr:y>0.31265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0" y="382492"/>
          <a:ext cx="1476364" cy="1108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 smtClean="0"/>
            <a:t>Person Weight</a:t>
          </a:r>
        </a:p>
      </cdr:txBody>
    </cdr:sp>
  </cdr:relSizeAnchor>
  <cdr:relSizeAnchor xmlns:cdr="http://schemas.openxmlformats.org/drawingml/2006/chartDrawing">
    <cdr:from>
      <cdr:x>0.0976</cdr:x>
      <cdr:y>0.24321</cdr:y>
    </cdr:from>
    <cdr:to>
      <cdr:x>0.14623</cdr:x>
      <cdr:y>0.37025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508594" y="1160129"/>
          <a:ext cx="253446" cy="60597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A8936-9575-4A7B-96FF-759D075096BF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B0A10-6CCD-44B8-ADDC-B8A3B3A8A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2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ABM –</a:t>
            </a:r>
            <a:r>
              <a:rPr lang="en-US" baseline="0" dirty="0" smtClean="0"/>
              <a:t> future, individual</a:t>
            </a:r>
          </a:p>
          <a:p>
            <a:r>
              <a:rPr lang="en-US" baseline="0" dirty="0" smtClean="0"/>
              <a:t>Must capture survey</a:t>
            </a:r>
          </a:p>
          <a:p>
            <a:r>
              <a:rPr lang="en-US" baseline="0" dirty="0" smtClean="0"/>
              <a:t>Doing only </a:t>
            </a:r>
            <a:r>
              <a:rPr lang="en-US" baseline="0" dirty="0" err="1" smtClean="0"/>
              <a:t>HH</a:t>
            </a:r>
            <a:r>
              <a:rPr lang="en-US" baseline="0" dirty="0" smtClean="0"/>
              <a:t> is insufficient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62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00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Worker/</a:t>
            </a:r>
            <a:r>
              <a:rPr lang="en-US" dirty="0" err="1" smtClean="0"/>
              <a:t>nonworker</a:t>
            </a:r>
            <a:r>
              <a:rPr lang="en-US" dirty="0" smtClean="0"/>
              <a:t> flipped?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66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294" y="0"/>
            <a:ext cx="7772400" cy="113829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294" y="1038540"/>
            <a:ext cx="6400800" cy="560959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new cover slide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981200"/>
            <a:ext cx="9144000" cy="4114800"/>
          </a:xfrm>
          <a:prstGeom prst="rect">
            <a:avLst/>
          </a:prstGeom>
        </p:spPr>
      </p:pic>
      <p:pic>
        <p:nvPicPr>
          <p:cNvPr id="5" name="Picture 21" descr="CS_logo_BW_No tag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363" y="6294438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5148" y="2234153"/>
            <a:ext cx="8034391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0"/>
              </a:spcAft>
            </a:pPr>
            <a:r>
              <a:rPr lang="en-US" sz="1400" b="1" i="1" dirty="0" smtClean="0">
                <a:solidFill>
                  <a:schemeClr val="bg2"/>
                </a:solidFill>
              </a:rPr>
              <a:t>presented</a:t>
            </a:r>
            <a:r>
              <a:rPr lang="en-US" sz="1400" b="1" i="1" baseline="0" dirty="0" smtClean="0">
                <a:solidFill>
                  <a:schemeClr val="bg2"/>
                </a:solidFill>
              </a:rPr>
              <a:t> to</a:t>
            </a:r>
          </a:p>
          <a:p>
            <a:r>
              <a:rPr lang="en-US" sz="1400" b="1" i="1" baseline="0" dirty="0" smtClean="0">
                <a:solidFill>
                  <a:schemeClr val="bg2"/>
                </a:solidFill>
              </a:rPr>
              <a:t>presented by</a:t>
            </a:r>
          </a:p>
          <a:p>
            <a:r>
              <a:rPr lang="en-US" b="1" baseline="0" dirty="0" smtClean="0">
                <a:solidFill>
                  <a:schemeClr val="bg2"/>
                </a:solidFill>
              </a:rPr>
              <a:t>Cambridge Systematics, Inc.</a:t>
            </a:r>
          </a:p>
          <a:p>
            <a:endParaRPr lang="en-US" baseline="0" dirty="0" smtClean="0">
              <a:solidFill>
                <a:schemeClr val="bg2"/>
              </a:solidFill>
            </a:endParaRPr>
          </a:p>
          <a:p>
            <a:endParaRPr lang="en-US" baseline="0" dirty="0" smtClean="0">
              <a:solidFill>
                <a:schemeClr val="bg2"/>
              </a:solidFill>
            </a:endParaRPr>
          </a:p>
          <a:p>
            <a:endParaRPr lang="en-US" baseline="0" dirty="0" smtClean="0">
              <a:solidFill>
                <a:schemeClr val="bg2"/>
              </a:solidFill>
            </a:endParaRPr>
          </a:p>
          <a:p>
            <a:endParaRPr lang="en-US" baseline="0" dirty="0" smtClean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0" y="5732463"/>
            <a:ext cx="3793411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Transportation leadership you can trust.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8505" y="2583353"/>
            <a:ext cx="6032500" cy="470931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z="2400" dirty="0" smtClean="0"/>
              <a:t>Client Name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99651" y="5354638"/>
            <a:ext cx="1857375" cy="377825"/>
          </a:xfrm>
        </p:spPr>
        <p:txBody>
          <a:bodyPr>
            <a:normAutofit/>
          </a:bodyPr>
          <a:lstStyle>
            <a:lvl1pPr>
              <a:buFontTx/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99651" y="3903408"/>
            <a:ext cx="2554288" cy="989096"/>
          </a:xfrm>
        </p:spPr>
        <p:txBody>
          <a:bodyPr>
            <a:noAutofit/>
          </a:bodyPr>
          <a:lstStyle>
            <a:lvl1pPr>
              <a:buFontTx/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Presenters Name(s)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294" y="0"/>
            <a:ext cx="7772400" cy="113829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294" y="1038540"/>
            <a:ext cx="6400800" cy="560959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21" descr="CS_logo_BW_No tag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3" y="6294438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0" y="5732463"/>
            <a:ext cx="3793411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Transportation leadership you can trust.</a:t>
            </a:r>
          </a:p>
        </p:txBody>
      </p:sp>
      <p:pic>
        <p:nvPicPr>
          <p:cNvPr id="7" name="Picture 11" descr="new cover slide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84248"/>
            <a:ext cx="9144000" cy="411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5148" y="2234153"/>
            <a:ext cx="8034391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0"/>
              </a:spcAft>
            </a:pPr>
            <a:r>
              <a:rPr lang="en-US" sz="1400" b="1" i="1" dirty="0" smtClean="0">
                <a:solidFill>
                  <a:schemeClr val="bg2"/>
                </a:solidFill>
              </a:rPr>
              <a:t>presented</a:t>
            </a:r>
            <a:r>
              <a:rPr lang="en-US" sz="1400" b="1" i="1" baseline="0" dirty="0" smtClean="0">
                <a:solidFill>
                  <a:schemeClr val="bg2"/>
                </a:solidFill>
              </a:rPr>
              <a:t> to</a:t>
            </a:r>
          </a:p>
          <a:p>
            <a:r>
              <a:rPr lang="en-US" sz="1400" b="1" i="1" baseline="0" dirty="0" smtClean="0">
                <a:solidFill>
                  <a:schemeClr val="bg2"/>
                </a:solidFill>
              </a:rPr>
              <a:t>presented by</a:t>
            </a:r>
          </a:p>
          <a:p>
            <a:r>
              <a:rPr lang="en-US" b="1" baseline="0" dirty="0" smtClean="0">
                <a:solidFill>
                  <a:schemeClr val="bg2"/>
                </a:solidFill>
              </a:rPr>
              <a:t>Cambridge Systematics, Inc.</a:t>
            </a:r>
          </a:p>
          <a:p>
            <a:endParaRPr lang="en-US" baseline="0" dirty="0" smtClean="0">
              <a:solidFill>
                <a:schemeClr val="bg2"/>
              </a:solidFill>
            </a:endParaRPr>
          </a:p>
          <a:p>
            <a:endParaRPr lang="en-US" baseline="0" dirty="0" smtClean="0">
              <a:solidFill>
                <a:schemeClr val="bg2"/>
              </a:solidFill>
            </a:endParaRPr>
          </a:p>
          <a:p>
            <a:endParaRPr lang="en-US" baseline="0" dirty="0" smtClean="0">
              <a:solidFill>
                <a:schemeClr val="bg2"/>
              </a:solidFill>
            </a:endParaRPr>
          </a:p>
          <a:p>
            <a:endParaRPr lang="en-US" baseline="0" dirty="0" smtClean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8505" y="2583353"/>
            <a:ext cx="6032500" cy="470931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z="2400" dirty="0" smtClean="0"/>
              <a:t>Client Name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99651" y="5354638"/>
            <a:ext cx="1857375" cy="377825"/>
          </a:xfrm>
        </p:spPr>
        <p:txBody>
          <a:bodyPr>
            <a:normAutofit/>
          </a:bodyPr>
          <a:lstStyle>
            <a:lvl1pPr>
              <a:buFontTx/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99651" y="3903408"/>
            <a:ext cx="2554288" cy="989096"/>
          </a:xfrm>
        </p:spPr>
        <p:txBody>
          <a:bodyPr>
            <a:noAutofit/>
          </a:bodyPr>
          <a:lstStyle>
            <a:lvl1pPr>
              <a:buFontTx/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Presenters Name(s)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294" y="0"/>
            <a:ext cx="7772400" cy="113829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294" y="1038540"/>
            <a:ext cx="6400800" cy="560959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21" descr="CS_logo_BW_No tag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3" y="6294438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0" y="5732463"/>
            <a:ext cx="3793411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Transportation leadership you can trust.</a:t>
            </a:r>
          </a:p>
        </p:txBody>
      </p:sp>
      <p:pic>
        <p:nvPicPr>
          <p:cNvPr id="7" name="Picture 11" descr="new cover slide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84248"/>
            <a:ext cx="9144000" cy="411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5148" y="2234153"/>
            <a:ext cx="8034391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0"/>
              </a:spcAft>
            </a:pPr>
            <a:r>
              <a:rPr lang="en-US" sz="1400" b="1" i="1" dirty="0" smtClean="0">
                <a:solidFill>
                  <a:schemeClr val="bg2"/>
                </a:solidFill>
              </a:rPr>
              <a:t>presented</a:t>
            </a:r>
            <a:r>
              <a:rPr lang="en-US" sz="1400" b="1" i="1" baseline="0" dirty="0" smtClean="0">
                <a:solidFill>
                  <a:schemeClr val="bg2"/>
                </a:solidFill>
              </a:rPr>
              <a:t> to</a:t>
            </a:r>
          </a:p>
          <a:p>
            <a:r>
              <a:rPr lang="en-US" sz="1400" b="1" i="1" baseline="0" dirty="0" smtClean="0">
                <a:solidFill>
                  <a:schemeClr val="bg2"/>
                </a:solidFill>
              </a:rPr>
              <a:t>presented by</a:t>
            </a:r>
          </a:p>
          <a:p>
            <a:r>
              <a:rPr lang="en-US" b="1" baseline="0" dirty="0" smtClean="0">
                <a:solidFill>
                  <a:schemeClr val="bg2"/>
                </a:solidFill>
              </a:rPr>
              <a:t>Cambridge Systematics, Inc.</a:t>
            </a:r>
          </a:p>
          <a:p>
            <a:endParaRPr lang="en-US" baseline="0" dirty="0" smtClean="0">
              <a:solidFill>
                <a:schemeClr val="bg2"/>
              </a:solidFill>
            </a:endParaRPr>
          </a:p>
          <a:p>
            <a:endParaRPr lang="en-US" baseline="0" dirty="0" smtClean="0">
              <a:solidFill>
                <a:schemeClr val="bg2"/>
              </a:solidFill>
            </a:endParaRPr>
          </a:p>
          <a:p>
            <a:endParaRPr lang="en-US" baseline="0" dirty="0" smtClean="0">
              <a:solidFill>
                <a:schemeClr val="bg2"/>
              </a:solidFill>
            </a:endParaRPr>
          </a:p>
          <a:p>
            <a:endParaRPr lang="en-US" baseline="0" dirty="0" smtClean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8505" y="2583353"/>
            <a:ext cx="6032500" cy="470931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z="2400" dirty="0" smtClean="0"/>
              <a:t>Client Name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09078" y="5354638"/>
            <a:ext cx="1857375" cy="377825"/>
          </a:xfrm>
        </p:spPr>
        <p:txBody>
          <a:bodyPr>
            <a:normAutofit/>
          </a:bodyPr>
          <a:lstStyle>
            <a:lvl1pPr>
              <a:buFontTx/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99651" y="3903408"/>
            <a:ext cx="2554288" cy="989096"/>
          </a:xfrm>
        </p:spPr>
        <p:txBody>
          <a:bodyPr>
            <a:noAutofit/>
          </a:bodyPr>
          <a:lstStyle>
            <a:lvl1pPr>
              <a:buFontTx/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Presenters Name(s)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294" y="0"/>
            <a:ext cx="7772400" cy="113829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294" y="1038540"/>
            <a:ext cx="6400800" cy="560959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21" descr="CS_logo_BW_No tag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3" y="6294438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0" y="5732463"/>
            <a:ext cx="3793411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Transportation leadership you can trust.</a:t>
            </a:r>
          </a:p>
        </p:txBody>
      </p:sp>
      <p:pic>
        <p:nvPicPr>
          <p:cNvPr id="7" name="Picture 12" descr="Envrinoment_Final"/>
          <p:cNvPicPr>
            <a:picLocks noChangeAspect="1" noChangeArrowheads="1"/>
          </p:cNvPicPr>
          <p:nvPr/>
        </p:nvPicPr>
        <p:blipFill>
          <a:blip r:embed="rId3" cstate="screen">
            <a:lum bright="-18000" contrast="6000"/>
          </a:blip>
          <a:srcRect/>
          <a:stretch>
            <a:fillRect/>
          </a:stretch>
        </p:blipFill>
        <p:spPr bwMode="auto">
          <a:xfrm>
            <a:off x="0" y="1649413"/>
            <a:ext cx="9144000" cy="448468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5148" y="2234153"/>
            <a:ext cx="8034391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0"/>
              </a:spcAft>
            </a:pPr>
            <a:r>
              <a:rPr lang="en-US" sz="1400" b="1" i="1" dirty="0" smtClean="0"/>
              <a:t>presented</a:t>
            </a:r>
            <a:r>
              <a:rPr lang="en-US" sz="1400" b="1" i="1" baseline="0" dirty="0" smtClean="0"/>
              <a:t> to</a:t>
            </a:r>
          </a:p>
          <a:p>
            <a:r>
              <a:rPr lang="en-US" sz="1400" b="1" i="1" baseline="0" dirty="0" smtClean="0"/>
              <a:t>presented by</a:t>
            </a:r>
          </a:p>
          <a:p>
            <a:r>
              <a:rPr lang="en-US" b="1" baseline="0" dirty="0" smtClean="0"/>
              <a:t>Cambridge Systematics, Inc.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8505" y="2583353"/>
            <a:ext cx="6032500" cy="470931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z="2400" dirty="0" smtClean="0"/>
              <a:t>Client Name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99651" y="5354638"/>
            <a:ext cx="1857375" cy="377825"/>
          </a:xfrm>
        </p:spPr>
        <p:txBody>
          <a:bodyPr>
            <a:normAutofit/>
          </a:bodyPr>
          <a:lstStyle>
            <a:lvl1pPr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99651" y="3903408"/>
            <a:ext cx="2554288" cy="989096"/>
          </a:xfrm>
        </p:spPr>
        <p:txBody>
          <a:bodyPr>
            <a:noAutofit/>
          </a:bodyPr>
          <a:lstStyle>
            <a:lvl1pPr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Presenters Name(s)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0"/>
              </a:spcBef>
              <a:defRPr/>
            </a:lvl1pPr>
            <a:lvl2pPr>
              <a:spcBef>
                <a:spcPts val="24"/>
              </a:spcBef>
              <a:defRPr/>
            </a:lvl2pPr>
            <a:lvl3pPr>
              <a:spcBef>
                <a:spcPts val="24"/>
              </a:spcBef>
              <a:defRPr/>
            </a:lvl3pPr>
            <a:lvl4pPr>
              <a:spcBef>
                <a:spcPts val="24"/>
              </a:spcBef>
              <a:defRPr/>
            </a:lvl4pPr>
            <a:lvl5pPr>
              <a:spcBef>
                <a:spcPts val="2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1856" y="6322187"/>
            <a:ext cx="664464" cy="365125"/>
          </a:xfrm>
        </p:spPr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divid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320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7962"/>
            <a:ext cx="7772400" cy="1362075"/>
          </a:xfrm>
        </p:spPr>
        <p:txBody>
          <a:bodyPr anchor="t"/>
          <a:lstStyle>
            <a:lvl1pPr algn="ctr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57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1856" y="6322187"/>
            <a:ext cx="664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 rot="16200000">
            <a:off x="4133056" y="-3172619"/>
            <a:ext cx="19050" cy="8593138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442913" y="-79375"/>
            <a:ext cx="19050" cy="6465888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 rot="5400000">
            <a:off x="7663656" y="5137944"/>
            <a:ext cx="7938" cy="306705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26" descr="CS_logo_BW_No tag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29538" y="6315075"/>
            <a:ext cx="1169987" cy="284163"/>
          </a:xfrm>
          <a:prstGeom prst="rect">
            <a:avLst/>
          </a:prstGeom>
          <a:solidFill>
            <a:schemeClr val="bg1"/>
          </a:solidFill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10" name="Rectangle 21"/>
          <p:cNvSpPr>
            <a:spLocks noChangeArrowheads="1"/>
          </p:cNvSpPr>
          <p:nvPr/>
        </p:nvSpPr>
        <p:spPr bwMode="auto">
          <a:xfrm rot="10800000">
            <a:off x="8982075" y="4611688"/>
            <a:ext cx="6350" cy="2409825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3000"/>
        </a:spcBef>
        <a:buFontTx/>
        <a:buBlip>
          <a:blip r:embed="rId12"/>
        </a:buBlip>
        <a:defRPr sz="2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24"/>
        </a:spcBef>
        <a:buClr>
          <a:schemeClr val="accent5"/>
        </a:buClr>
        <a:buFont typeface="Arial" pitchFamily="34" charset="0"/>
        <a:buChar char="»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24"/>
        </a:spcBef>
        <a:buFont typeface="Arial" pitchFamily="34" charset="0"/>
        <a:buChar char="–"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24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294" y="-1"/>
            <a:ext cx="7772400" cy="1845425"/>
          </a:xfrm>
        </p:spPr>
        <p:txBody>
          <a:bodyPr/>
          <a:lstStyle/>
          <a:p>
            <a:r>
              <a:rPr lang="en-US" sz="3200" dirty="0" smtClean="0"/>
              <a:t>Use </a:t>
            </a:r>
            <a:r>
              <a:rPr lang="en-US" sz="3200" dirty="0"/>
              <a:t>of </a:t>
            </a:r>
            <a:r>
              <a:rPr lang="en-US" sz="3200" dirty="0" smtClean="0"/>
              <a:t>Person-Level </a:t>
            </a:r>
            <a:r>
              <a:rPr lang="en-US" sz="3200" dirty="0"/>
              <a:t>Variables in Household Survey Expansion to </a:t>
            </a:r>
            <a:r>
              <a:rPr lang="en-US" sz="3200" dirty="0" smtClean="0"/>
              <a:t>Support Activity-Based </a:t>
            </a:r>
            <a:r>
              <a:rPr lang="en-US" sz="3200" dirty="0"/>
              <a:t>Models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TRB </a:t>
            </a:r>
            <a:r>
              <a:rPr lang="en-US" dirty="0"/>
              <a:t>National Transportation Planning Applications </a:t>
            </a:r>
            <a:r>
              <a:rPr lang="en-US" dirty="0" smtClean="0"/>
              <a:t>Conference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May 18, 2015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99650" y="3903408"/>
            <a:ext cx="4487985" cy="1384584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en-US" dirty="0" smtClean="0"/>
              <a:t>Brent Selby</a:t>
            </a:r>
          </a:p>
          <a:p>
            <a:pPr marL="0">
              <a:spcBef>
                <a:spcPts val="0"/>
              </a:spcBef>
            </a:pPr>
            <a:r>
              <a:rPr lang="en-US" dirty="0" smtClean="0"/>
              <a:t>Anurag Komanduri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Kimon </a:t>
            </a:r>
            <a:r>
              <a:rPr lang="en-US" dirty="0" smtClean="0"/>
              <a:t>Proussaloglou</a:t>
            </a:r>
          </a:p>
          <a:p>
            <a:pPr marL="0">
              <a:spcBef>
                <a:spcPts val="0"/>
              </a:spcBef>
            </a:pPr>
            <a:r>
              <a:rPr lang="en-US" dirty="0" smtClean="0"/>
              <a:t>with Jonathan Ehrlich</a:t>
            </a:r>
            <a:r>
              <a:rPr lang="en-US" dirty="0"/>
              <a:t>, </a:t>
            </a:r>
            <a:r>
              <a:rPr lang="en-US" dirty="0" smtClean="0"/>
              <a:t>Metropolitan </a:t>
            </a:r>
            <a:r>
              <a:rPr lang="en-US" dirty="0"/>
              <a:t>Council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03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Changes - Person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576209"/>
              </p:ext>
            </p:extLst>
          </p:nvPr>
        </p:nvGraphicFramePr>
        <p:xfrm>
          <a:off x="1801303" y="1306286"/>
          <a:ext cx="5449824" cy="492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566189"/>
              </p:ext>
            </p:extLst>
          </p:nvPr>
        </p:nvGraphicFramePr>
        <p:xfrm>
          <a:off x="457200" y="1514757"/>
          <a:ext cx="3467819" cy="3367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297987"/>
              </p:ext>
            </p:extLst>
          </p:nvPr>
        </p:nvGraphicFramePr>
        <p:xfrm>
          <a:off x="1514039" y="1306286"/>
          <a:ext cx="5449824" cy="492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644344"/>
              </p:ext>
            </p:extLst>
          </p:nvPr>
        </p:nvGraphicFramePr>
        <p:xfrm>
          <a:off x="5166360" y="1517558"/>
          <a:ext cx="3383280" cy="3364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7887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  <p:bldGraphic spid="9" grpId="0">
        <p:bldAsOne/>
      </p:bldGraphic>
      <p:bldGraphic spid="10" grpId="0">
        <p:bldAsOne/>
      </p:bldGraphic>
      <p:bldGraphic spid="10" grpId="1">
        <p:bldAsOne/>
      </p:bldGraphic>
      <p:bldGraphic spid="1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Changes - Person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2461"/>
              </p:ext>
            </p:extLst>
          </p:nvPr>
        </p:nvGraphicFramePr>
        <p:xfrm>
          <a:off x="5164569" y="1517558"/>
          <a:ext cx="3383280" cy="3364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399501"/>
              </p:ext>
            </p:extLst>
          </p:nvPr>
        </p:nvGraphicFramePr>
        <p:xfrm>
          <a:off x="371856" y="1517558"/>
          <a:ext cx="3060700" cy="3506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195344"/>
              </p:ext>
            </p:extLst>
          </p:nvPr>
        </p:nvGraphicFramePr>
        <p:xfrm>
          <a:off x="2430549" y="1278271"/>
          <a:ext cx="5468040" cy="4928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372409"/>
              </p:ext>
            </p:extLst>
          </p:nvPr>
        </p:nvGraphicFramePr>
        <p:xfrm>
          <a:off x="2430549" y="1278271"/>
          <a:ext cx="5211222" cy="476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2794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22" grpId="0">
        <p:bldAsOne/>
      </p:bldGraphic>
      <p:bldGraphic spid="23" grpId="1">
        <p:bldAsOne/>
      </p:bldGraphic>
      <p:bldGraphic spid="24" grpId="0">
        <p:bldAsOne/>
      </p:bldGraphic>
      <p:bldGraphic spid="24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Trip </a:t>
            </a:r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56" y="1241349"/>
            <a:ext cx="3661431" cy="227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868" y="1519193"/>
            <a:ext cx="12573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3524750"/>
            <a:ext cx="4949825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59" y="1241349"/>
            <a:ext cx="3657600" cy="227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382701"/>
              </p:ext>
            </p:extLst>
          </p:nvPr>
        </p:nvGraphicFramePr>
        <p:xfrm>
          <a:off x="5951837" y="3954634"/>
          <a:ext cx="2948321" cy="17652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211"/>
                <a:gridCol w="1292110"/>
              </a:tblGrid>
              <a:tr h="27281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Total Work Trips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3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>
                          <a:effectLst/>
                        </a:rPr>
                        <a:t>Unweighted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 smtClean="0">
                          <a:effectLst/>
                        </a:rPr>
                        <a:t>3.2</a:t>
                      </a:r>
                      <a:r>
                        <a:rPr lang="en-US" sz="1800" b="1" u="none" strike="noStrike" baseline="0" dirty="0" smtClean="0">
                          <a:effectLst/>
                        </a:rPr>
                        <a:t> 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3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>
                          <a:effectLst/>
                        </a:rPr>
                        <a:t>HH</a:t>
                      </a:r>
                      <a:r>
                        <a:rPr lang="en-US" sz="1800" b="1" u="none" strike="noStrike" dirty="0">
                          <a:effectLst/>
                        </a:rPr>
                        <a:t> Weight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 smtClean="0">
                          <a:effectLst/>
                        </a:rPr>
                        <a:t>3.9 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3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Person Weight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 smtClean="0">
                          <a:effectLst/>
                        </a:rPr>
                        <a:t>4.0 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5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Trip </a:t>
            </a:r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56" y="1241349"/>
            <a:ext cx="3661431" cy="227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868" y="1519193"/>
            <a:ext cx="12573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028" y="3580087"/>
            <a:ext cx="607218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59" y="1241349"/>
            <a:ext cx="3657600" cy="227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99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Model the individual - weight th</a:t>
            </a:r>
            <a:r>
              <a:rPr lang="en-US" sz="2800" dirty="0" smtClean="0"/>
              <a:t>e individual</a:t>
            </a:r>
            <a:endParaRPr lang="en-US" sz="2800" dirty="0" smtClean="0"/>
          </a:p>
          <a:p>
            <a:pPr lvl="1"/>
            <a:r>
              <a:rPr lang="en-US" sz="2600" dirty="0" smtClean="0"/>
              <a:t>Calibration at both levels</a:t>
            </a:r>
            <a:endParaRPr lang="en-US" sz="2600" dirty="0" smtClean="0"/>
          </a:p>
          <a:p>
            <a:r>
              <a:rPr lang="en-US" sz="2800" dirty="0" smtClean="0"/>
              <a:t>Effective </a:t>
            </a:r>
            <a:r>
              <a:rPr lang="en-US" sz="2800" dirty="0" smtClean="0"/>
              <a:t>method to match survey to population by </a:t>
            </a:r>
            <a:r>
              <a:rPr lang="en-US" sz="2800" dirty="0" err="1" smtClean="0"/>
              <a:t>HH</a:t>
            </a:r>
            <a:r>
              <a:rPr lang="en-US" sz="2800" dirty="0" smtClean="0"/>
              <a:t> and person segments</a:t>
            </a:r>
          </a:p>
          <a:p>
            <a:r>
              <a:rPr lang="en-US" sz="2800" dirty="0" smtClean="0"/>
              <a:t>Transparent and easy to monitor</a:t>
            </a:r>
          </a:p>
          <a:p>
            <a:r>
              <a:rPr lang="en-US" sz="2800" dirty="0" smtClean="0"/>
              <a:t>Robustness for </a:t>
            </a:r>
            <a:r>
              <a:rPr lang="en-US" sz="2800" smtClean="0"/>
              <a:t>ABM calibrations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6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6" y="1610645"/>
            <a:ext cx="1371600" cy="104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009" y="2741487"/>
            <a:ext cx="1650076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62" y="4138953"/>
            <a:ext cx="166958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" y="2888907"/>
            <a:ext cx="1554112" cy="141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89" y="1326798"/>
            <a:ext cx="171538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87" y="4980017"/>
            <a:ext cx="18074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81" y="1427736"/>
            <a:ext cx="604466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99" y="2297893"/>
            <a:ext cx="140296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935" y="4546476"/>
            <a:ext cx="951822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093" y="3474720"/>
            <a:ext cx="904835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32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Why Expand Data?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Model estimation at individual level</a:t>
            </a:r>
          </a:p>
          <a:p>
            <a:pPr lvl="1"/>
            <a:r>
              <a:rPr lang="en-US" sz="2600" dirty="0" smtClean="0"/>
              <a:t>Activity-based ~ behavioral</a:t>
            </a:r>
          </a:p>
          <a:p>
            <a:r>
              <a:rPr lang="en-US" sz="2800" dirty="0" smtClean="0"/>
              <a:t>Survey responses vs. population</a:t>
            </a:r>
          </a:p>
          <a:p>
            <a:r>
              <a:rPr lang="en-US" sz="2800" dirty="0" smtClean="0"/>
              <a:t>Proper representation of market segments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15154" y="5521691"/>
            <a:ext cx="6804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16" y="4656106"/>
            <a:ext cx="297656" cy="173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083" y="4356068"/>
            <a:ext cx="1078706" cy="233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8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Methodology - 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Match household travel survey (</a:t>
            </a:r>
            <a:r>
              <a:rPr lang="en-US" sz="2800" dirty="0" err="1" smtClean="0"/>
              <a:t>HTS</a:t>
            </a:r>
            <a:r>
              <a:rPr lang="en-US" sz="2800" dirty="0" smtClean="0"/>
              <a:t>) responses to population by demographics</a:t>
            </a:r>
          </a:p>
          <a:p>
            <a:r>
              <a:rPr lang="en-US" sz="2800" dirty="0" smtClean="0"/>
              <a:t>Start at the </a:t>
            </a:r>
            <a:r>
              <a:rPr lang="en-US" sz="2800" dirty="0" err="1" smtClean="0"/>
              <a:t>HH</a:t>
            </a:r>
            <a:r>
              <a:rPr lang="en-US" sz="2800" dirty="0" smtClean="0"/>
              <a:t> level</a:t>
            </a:r>
          </a:p>
          <a:p>
            <a:r>
              <a:rPr lang="en-US" sz="2800" dirty="0" smtClean="0"/>
              <a:t>Finish at the person level</a:t>
            </a:r>
          </a:p>
          <a:p>
            <a:r>
              <a:rPr lang="en-US" sz="2800" dirty="0" smtClean="0"/>
              <a:t>ACS </a:t>
            </a:r>
            <a:r>
              <a:rPr lang="en-US" sz="2800" dirty="0"/>
              <a:t>Public Use </a:t>
            </a:r>
            <a:r>
              <a:rPr lang="en-US" sz="2800" dirty="0" err="1"/>
              <a:t>Microdata</a:t>
            </a:r>
            <a:r>
              <a:rPr lang="en-US" sz="2800" dirty="0"/>
              <a:t> Sample (</a:t>
            </a:r>
            <a:r>
              <a:rPr lang="en-US" sz="2800" dirty="0" err="1"/>
              <a:t>PUMS</a:t>
            </a:r>
            <a:r>
              <a:rPr lang="en-US" sz="2800" dirty="0" smtClean="0"/>
              <a:t>)</a:t>
            </a:r>
          </a:p>
          <a:p>
            <a:pPr lvl="1"/>
            <a:r>
              <a:rPr lang="en-US" sz="2600" dirty="0" smtClean="0"/>
              <a:t>Household and person level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08" y="3562709"/>
            <a:ext cx="1197665" cy="79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5" y="2648634"/>
            <a:ext cx="1095856" cy="103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Household Travel Survey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Address-based</a:t>
            </a:r>
            <a:endParaRPr lang="en-US" sz="2800" dirty="0" smtClean="0"/>
          </a:p>
          <a:p>
            <a:r>
              <a:rPr lang="en-US" sz="2800" dirty="0" smtClean="0"/>
              <a:t>Multi-mode retrieval</a:t>
            </a:r>
          </a:p>
          <a:p>
            <a:r>
              <a:rPr lang="en-US" sz="2800" dirty="0" err="1" smtClean="0"/>
              <a:t>HH</a:t>
            </a:r>
            <a:r>
              <a:rPr lang="en-US" sz="2800" dirty="0" smtClean="0"/>
              <a:t>-level survey targets</a:t>
            </a:r>
          </a:p>
          <a:p>
            <a:pPr lvl="1"/>
            <a:r>
              <a:rPr lang="en-US" sz="2600" dirty="0" smtClean="0"/>
              <a:t>Region (7)</a:t>
            </a:r>
          </a:p>
          <a:p>
            <a:pPr lvl="1"/>
            <a:r>
              <a:rPr lang="en-US" sz="2600" dirty="0" err="1" smtClean="0"/>
              <a:t>HH</a:t>
            </a:r>
            <a:r>
              <a:rPr lang="en-US" sz="2600" dirty="0" smtClean="0"/>
              <a:t> size (4)</a:t>
            </a:r>
          </a:p>
          <a:p>
            <a:pPr lvl="1"/>
            <a:r>
              <a:rPr lang="en-US" sz="2600" dirty="0" err="1" smtClean="0"/>
              <a:t>HH</a:t>
            </a:r>
            <a:r>
              <a:rPr lang="en-US" sz="2600" dirty="0" smtClean="0"/>
              <a:t> vehicles (3)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98" y="1893179"/>
            <a:ext cx="4396008" cy="40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9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26" y="3846523"/>
            <a:ext cx="5486400" cy="25795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Step 1: Household Level Weighting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Iterative proportional fitting (</a:t>
            </a:r>
            <a:r>
              <a:rPr lang="en-US" sz="2800" dirty="0" err="1" smtClean="0"/>
              <a:t>IPF</a:t>
            </a:r>
            <a:r>
              <a:rPr lang="en-US" sz="2800" dirty="0" smtClean="0"/>
              <a:t>) in 4 stages</a:t>
            </a:r>
          </a:p>
          <a:p>
            <a:pPr lvl="1"/>
            <a:r>
              <a:rPr lang="en-US" sz="2600" dirty="0" err="1" smtClean="0"/>
              <a:t>HH</a:t>
            </a:r>
            <a:r>
              <a:rPr lang="en-US" sz="2600" dirty="0" smtClean="0"/>
              <a:t> Type X Region</a:t>
            </a:r>
          </a:p>
          <a:p>
            <a:pPr lvl="1"/>
            <a:r>
              <a:rPr lang="en-US" sz="2600" dirty="0" smtClean="0"/>
              <a:t>Stage 1 X </a:t>
            </a:r>
            <a:r>
              <a:rPr lang="en-US" sz="2600" dirty="0" err="1" smtClean="0"/>
              <a:t>HH</a:t>
            </a:r>
            <a:r>
              <a:rPr lang="en-US" sz="2600" dirty="0" smtClean="0"/>
              <a:t> Size</a:t>
            </a:r>
          </a:p>
          <a:p>
            <a:pPr lvl="1"/>
            <a:r>
              <a:rPr lang="en-US" sz="2600" dirty="0" smtClean="0"/>
              <a:t>Stage 2 X Vehicles</a:t>
            </a:r>
          </a:p>
          <a:p>
            <a:pPr lvl="1"/>
            <a:r>
              <a:rPr lang="en-US" sz="2600" dirty="0" smtClean="0"/>
              <a:t>Stage 3 X Workers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26" y="3846522"/>
            <a:ext cx="5486400" cy="25795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26" y="3846521"/>
            <a:ext cx="5486400" cy="25795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26" y="3846520"/>
            <a:ext cx="5486400" cy="25795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26" y="3846523"/>
            <a:ext cx="5486400" cy="25795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9146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Step 1: Household Level Weighting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Iterations needed: </a:t>
            </a:r>
          </a:p>
          <a:p>
            <a:endParaRPr lang="en-US" sz="2800" dirty="0" smtClean="0"/>
          </a:p>
          <a:p>
            <a:r>
              <a:rPr lang="en-US" sz="2800" dirty="0" smtClean="0"/>
              <a:t>Few </a:t>
            </a:r>
            <a:r>
              <a:rPr lang="en-US" sz="2800" dirty="0" smtClean="0"/>
              <a:t>records (hard to reach):</a:t>
            </a:r>
            <a:endParaRPr lang="en-US" sz="2800" dirty="0" smtClean="0"/>
          </a:p>
          <a:p>
            <a:pPr lvl="1"/>
            <a:r>
              <a:rPr lang="en-US" sz="2600" dirty="0" smtClean="0"/>
              <a:t>Households with children and 2+ workers</a:t>
            </a:r>
          </a:p>
          <a:p>
            <a:pPr lvl="1"/>
            <a:r>
              <a:rPr lang="en-US" sz="2600" dirty="0"/>
              <a:t>Households with children and </a:t>
            </a:r>
            <a:r>
              <a:rPr lang="en-US" sz="2600" dirty="0" smtClean="0"/>
              <a:t>0 vehicles</a:t>
            </a:r>
          </a:p>
          <a:p>
            <a:r>
              <a:rPr lang="en-US" sz="2800" dirty="0" smtClean="0"/>
              <a:t>Many records:</a:t>
            </a:r>
          </a:p>
          <a:p>
            <a:pPr lvl="1"/>
            <a:r>
              <a:rPr lang="en-US" sz="2600" dirty="0" smtClean="0"/>
              <a:t>Non-working households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163071"/>
              </p:ext>
            </p:extLst>
          </p:nvPr>
        </p:nvGraphicFramePr>
        <p:xfrm>
          <a:off x="1036320" y="2251014"/>
          <a:ext cx="6096000" cy="741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Stage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Stage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Stage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Stage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Step 2: Person Level Weighting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1987"/>
          </a:xfrm>
        </p:spPr>
        <p:txBody>
          <a:bodyPr/>
          <a:lstStyle/>
          <a:p>
            <a:r>
              <a:rPr lang="en-US" sz="2800" dirty="0" smtClean="0"/>
              <a:t>Maintain Household Segment Weights</a:t>
            </a:r>
          </a:p>
          <a:p>
            <a:r>
              <a:rPr lang="en-US" sz="2800" dirty="0" smtClean="0"/>
              <a:t>Scale to Person and </a:t>
            </a:r>
            <a:r>
              <a:rPr lang="en-US" sz="2800" dirty="0" err="1" smtClean="0"/>
              <a:t>HH</a:t>
            </a:r>
            <a:r>
              <a:rPr lang="en-US" sz="2800" dirty="0" smtClean="0"/>
              <a:t> Targets with </a:t>
            </a:r>
            <a:r>
              <a:rPr lang="en-US" sz="2800" dirty="0" err="1" smtClean="0"/>
              <a:t>IPF</a:t>
            </a:r>
            <a:endParaRPr lang="en-US" sz="2800" dirty="0"/>
          </a:p>
          <a:p>
            <a:pPr lvl="1"/>
            <a:r>
              <a:rPr lang="en-US" sz="2600" dirty="0" smtClean="0"/>
              <a:t>Single stage – all person variables simultaneously</a:t>
            </a:r>
          </a:p>
          <a:p>
            <a:r>
              <a:rPr lang="en-US" sz="2800" dirty="0" smtClean="0"/>
              <a:t>Segments</a:t>
            </a:r>
          </a:p>
          <a:p>
            <a:pPr lvl="1"/>
            <a:r>
              <a:rPr lang="en-US" sz="2600" dirty="0" smtClean="0"/>
              <a:t>Worker status</a:t>
            </a:r>
          </a:p>
          <a:p>
            <a:pPr lvl="1"/>
            <a:r>
              <a:rPr lang="en-US" sz="2600" dirty="0" smtClean="0"/>
              <a:t>Age</a:t>
            </a:r>
          </a:p>
          <a:p>
            <a:pPr lvl="1"/>
            <a:r>
              <a:rPr lang="en-US" sz="2600" dirty="0" smtClean="0"/>
              <a:t>Gender</a:t>
            </a:r>
          </a:p>
          <a:p>
            <a:pPr lvl="1"/>
            <a:r>
              <a:rPr lang="en-US" sz="2600" dirty="0" smtClean="0"/>
              <a:t>Region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53" y="3726536"/>
            <a:ext cx="3348060" cy="217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58929" y="4807731"/>
            <a:ext cx="188055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0497A"/>
                </a:solidFill>
              </a:rPr>
              <a:t>415 X 157</a:t>
            </a:r>
          </a:p>
        </p:txBody>
      </p:sp>
    </p:spTree>
    <p:extLst>
      <p:ext uri="{BB962C8B-B14F-4D97-AF65-F5344CB8AC3E}">
        <p14:creationId xmlns:p14="http://schemas.microsoft.com/office/powerpoint/2010/main" val="15167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Step 2: Person Level Weighting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20 Iterations</a:t>
            </a:r>
          </a:p>
          <a:p>
            <a:r>
              <a:rPr lang="en-US" sz="2800" dirty="0" smtClean="0"/>
              <a:t>Household segments match exactly</a:t>
            </a:r>
          </a:p>
          <a:p>
            <a:r>
              <a:rPr lang="en-US" sz="2800" dirty="0" smtClean="0"/>
              <a:t>Person segments match </a:t>
            </a:r>
            <a:r>
              <a:rPr lang="en-US" sz="2800" dirty="0" smtClean="0"/>
              <a:t>closely</a:t>
            </a:r>
            <a:endParaRPr lang="en-US" sz="2600" dirty="0" smtClean="0"/>
          </a:p>
          <a:p>
            <a:pPr lvl="1"/>
            <a:r>
              <a:rPr lang="en-US" sz="2600" dirty="0" smtClean="0"/>
              <a:t>Of 154 segments</a:t>
            </a:r>
          </a:p>
          <a:p>
            <a:pPr lvl="2"/>
            <a:r>
              <a:rPr lang="en-US" sz="2400" dirty="0" smtClean="0"/>
              <a:t>75</a:t>
            </a:r>
            <a:r>
              <a:rPr lang="en-US" sz="2400" dirty="0"/>
              <a:t>% of </a:t>
            </a:r>
            <a:r>
              <a:rPr lang="en-US" sz="2400" dirty="0" smtClean="0"/>
              <a:t>within </a:t>
            </a:r>
            <a:r>
              <a:rPr lang="en-US" sz="2400" dirty="0"/>
              <a:t>5% of </a:t>
            </a:r>
            <a:r>
              <a:rPr lang="en-US" sz="2400" dirty="0" smtClean="0"/>
              <a:t>target</a:t>
            </a:r>
          </a:p>
          <a:p>
            <a:pPr lvl="2"/>
            <a:r>
              <a:rPr lang="en-US" sz="2400" dirty="0" smtClean="0"/>
              <a:t>60% within 3%</a:t>
            </a:r>
          </a:p>
          <a:p>
            <a:pPr lvl="2"/>
            <a:r>
              <a:rPr lang="en-US" sz="2400" dirty="0" smtClean="0"/>
              <a:t>None over 9% </a:t>
            </a:r>
            <a:r>
              <a:rPr lang="en-US" sz="2400" dirty="0" smtClean="0"/>
              <a:t>off</a:t>
            </a:r>
          </a:p>
          <a:p>
            <a:r>
              <a:rPr lang="en-US" sz="2800" dirty="0" smtClean="0"/>
              <a:t>Person weights averaged to </a:t>
            </a:r>
            <a:r>
              <a:rPr lang="en-US" sz="2800" dirty="0" err="1" smtClean="0"/>
              <a:t>HH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Changes - Household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02538"/>
            <a:ext cx="5486400" cy="492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8" y="1202538"/>
            <a:ext cx="306705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02538"/>
            <a:ext cx="5486400" cy="496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88" y="1202538"/>
            <a:ext cx="30480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8" y="3847193"/>
            <a:ext cx="30480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88" y="3847193"/>
            <a:ext cx="30353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2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SHandouts">
  <a:themeElements>
    <a:clrScheme name="CSHandout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0099CC"/>
      </a:accent1>
      <a:accent2>
        <a:srgbClr val="B29620"/>
      </a:accent2>
      <a:accent3>
        <a:srgbClr val="C20000"/>
      </a:accent3>
      <a:accent4>
        <a:srgbClr val="30A230"/>
      </a:accent4>
      <a:accent5>
        <a:srgbClr val="DDE278"/>
      </a:accent5>
      <a:accent6>
        <a:srgbClr val="1634CA"/>
      </a:accent6>
      <a:hlink>
        <a:srgbClr val="0000FF"/>
      </a:hlink>
      <a:folHlink>
        <a:srgbClr val="969696"/>
      </a:folHlink>
    </a:clrScheme>
    <a:fontScheme name="CS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SBl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CSHandouts</Template>
  <TotalTime>4376</TotalTime>
  <Words>385</Words>
  <Application>Microsoft Office PowerPoint</Application>
  <PresentationFormat>On-screen Show (4:3)</PresentationFormat>
  <Paragraphs>116</Paragraphs>
  <Slides>15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CSHandouts</vt:lpstr>
      <vt:lpstr>Use of Person-Level Variables in Household Survey Expansion to Support Activity-Based Models</vt:lpstr>
      <vt:lpstr>Why Expand Data?</vt:lpstr>
      <vt:lpstr>Methodology - Overview</vt:lpstr>
      <vt:lpstr>Household Travel Survey</vt:lpstr>
      <vt:lpstr>Step 1: Household Level Weighting</vt:lpstr>
      <vt:lpstr>Step 1: Household Level Weighting</vt:lpstr>
      <vt:lpstr>Step 2: Person Level Weighting</vt:lpstr>
      <vt:lpstr>Step 2: Person Level Weighting</vt:lpstr>
      <vt:lpstr>Demographic Changes - Household</vt:lpstr>
      <vt:lpstr>Demographic Changes - Person</vt:lpstr>
      <vt:lpstr>Demographic Changes - Person</vt:lpstr>
      <vt:lpstr>Results - Trip Changes</vt:lpstr>
      <vt:lpstr>Results - Trip Changes</vt:lpstr>
      <vt:lpstr>Conclusions</vt:lpstr>
      <vt:lpstr>Questions</vt:lpstr>
    </vt:vector>
  </TitlesOfParts>
  <Company>Cambridge Systematics,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 Selby</dc:creator>
  <cp:lastModifiedBy>Brent Selby</cp:lastModifiedBy>
  <cp:revision>119</cp:revision>
  <dcterms:created xsi:type="dcterms:W3CDTF">2015-05-12T01:18:15Z</dcterms:created>
  <dcterms:modified xsi:type="dcterms:W3CDTF">2015-05-18T15:30:22Z</dcterms:modified>
</cp:coreProperties>
</file>