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0" r:id="rId5"/>
    <p:sldId id="300" r:id="rId6"/>
    <p:sldId id="259" r:id="rId7"/>
    <p:sldId id="261" r:id="rId8"/>
    <p:sldId id="262" r:id="rId9"/>
    <p:sldId id="263" r:id="rId10"/>
    <p:sldId id="266" r:id="rId11"/>
    <p:sldId id="303" r:id="rId12"/>
    <p:sldId id="304" r:id="rId13"/>
    <p:sldId id="305" r:id="rId14"/>
    <p:sldId id="287" r:id="rId15"/>
    <p:sldId id="267" r:id="rId16"/>
    <p:sldId id="268" r:id="rId17"/>
    <p:sldId id="302" r:id="rId18"/>
    <p:sldId id="269" r:id="rId19"/>
    <p:sldId id="272" r:id="rId20"/>
    <p:sldId id="273" r:id="rId21"/>
    <p:sldId id="274" r:id="rId22"/>
    <p:sldId id="275" r:id="rId23"/>
    <p:sldId id="299" r:id="rId24"/>
    <p:sldId id="306" r:id="rId25"/>
    <p:sldId id="276" r:id="rId26"/>
    <p:sldId id="291" r:id="rId27"/>
    <p:sldId id="294" r:id="rId28"/>
    <p:sldId id="295" r:id="rId29"/>
    <p:sldId id="298" r:id="rId30"/>
    <p:sldId id="301" r:id="rId31"/>
    <p:sldId id="279" r:id="rId32"/>
    <p:sldId id="285" r:id="rId33"/>
    <p:sldId id="286" r:id="rId34"/>
    <p:sldId id="280" r:id="rId35"/>
    <p:sldId id="281" r:id="rId36"/>
    <p:sldId id="2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84154"/>
  </p:normalViewPr>
  <p:slideViewPr>
    <p:cSldViewPr snapToGrid="0" snapToObjects="1">
      <p:cViewPr varScale="1">
        <p:scale>
          <a:sx n="75" d="100"/>
          <a:sy n="75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9F814-A93D-484A-A83B-8E37EA6F939D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66B2E-EEBC-0147-B7F8-8F33ABC19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an example of accuracy – this map highlights a bridge crossing in Niceville, FL </a:t>
            </a:r>
          </a:p>
          <a:p>
            <a:endParaRPr lang="en-US" dirty="0" smtClean="0"/>
          </a:p>
          <a:p>
            <a:r>
              <a:rPr lang="en-US" dirty="0" smtClean="0"/>
              <a:t>With this project, AirSage was looking at travel patterns and the number of people crossing the bridge.  </a:t>
            </a:r>
          </a:p>
          <a:p>
            <a:endParaRPr lang="en-US" dirty="0" smtClean="0"/>
          </a:p>
          <a:p>
            <a:r>
              <a:rPr lang="en-US" dirty="0" smtClean="0"/>
              <a:t>HDR also had machine counts that validated the AirSage data to within 3%, which is also within the margin of error of machine counts (this is also very consistent with across all these different types of studies we do).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6B2E-EEBC-0147-B7F8-8F33ABC19B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6B2E-EEBC-0147-B7F8-8F33ABC19B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6B2E-EEBC-0147-B7F8-8F33ABC19B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4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6B2E-EEBC-0147-B7F8-8F33ABC19B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44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that much of the data presented can also be seen in the white paper on our site or grab their card after the session and we’ll email them a link.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66B2E-EEBC-0147-B7F8-8F33ABC19B5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1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D56B8-4262-A742-86C5-B772C554AF1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595D-5C27-0541-95A2-04D774C3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D56B8-4262-A742-86C5-B772C554AF1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595D-5C27-0541-95A2-04D774C3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D56B8-4262-A742-86C5-B772C554AF1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595D-5C27-0541-95A2-04D774C3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5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  <a:lvl2pPr>
              <a:lnSpc>
                <a:spcPct val="100000"/>
              </a:lnSpc>
              <a:spcBef>
                <a:spcPts val="1200"/>
              </a:spcBef>
              <a:defRPr/>
            </a:lvl2pPr>
            <a:lvl3pPr>
              <a:lnSpc>
                <a:spcPct val="100000"/>
              </a:lnSpc>
              <a:spcBef>
                <a:spcPts val="1200"/>
              </a:spcBef>
              <a:defRPr/>
            </a:lvl3pPr>
            <a:lvl4pPr>
              <a:lnSpc>
                <a:spcPct val="100000"/>
              </a:lnSpc>
              <a:spcBef>
                <a:spcPts val="1200"/>
              </a:spcBef>
              <a:defRPr/>
            </a:lvl4pPr>
            <a:lvl5pPr>
              <a:lnSpc>
                <a:spcPct val="100000"/>
              </a:lnSpc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D56B8-4262-A742-86C5-B772C554AF1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595D-5C27-0541-95A2-04D774C3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6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D56B8-4262-A742-86C5-B772C554AF1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595D-5C27-0541-95A2-04D774C3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9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D56B8-4262-A742-86C5-B772C554AF1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595D-5C27-0541-95A2-04D774C3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D56B8-4262-A742-86C5-B772C554AF1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595D-5C27-0541-95A2-04D774C3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D56B8-4262-A742-86C5-B772C554AF1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595D-5C27-0541-95A2-04D774C3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57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D56B8-4262-A742-86C5-B772C554AF1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595D-5C27-0541-95A2-04D774C3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D56B8-4262-A742-86C5-B772C554AF1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595D-5C27-0541-95A2-04D774C3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FD56B8-4262-A742-86C5-B772C554AF14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595D-5C27-0541-95A2-04D774C33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7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6029"/>
            <a:ext cx="10515600" cy="4750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595D-5C27-0541-95A2-04D774C336D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IRSAGE_logo_horizontal_notagOP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31" y="6398830"/>
            <a:ext cx="1371537" cy="32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9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IN Condensed" charset="0"/>
          <a:ea typeface="DIN Condensed" charset="0"/>
          <a:cs typeface="DIN Condense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csmith@airsage.com" TargetMode="External"/><Relationship Id="rId4" Type="http://schemas.openxmlformats.org/officeDocument/2006/relationships/hyperlink" Target="http://www.airsage.com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Developing Travel Models in Rural Areas Based on Actual, Current, Local Data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5230"/>
            <a:ext cx="9144000" cy="10298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Cy Smith, </a:t>
            </a:r>
            <a:r>
              <a:rPr lang="en-US" dirty="0" smtClean="0"/>
              <a:t>CEO</a:t>
            </a:r>
          </a:p>
          <a:p>
            <a:r>
              <a:rPr lang="en-US" dirty="0" smtClean="0"/>
              <a:t>Sashi Gandavarapu, Data Services Manager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AirSage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92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SARPC: Outcome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55668"/>
            <a:ext cx="6683756" cy="4787545"/>
          </a:xfrm>
        </p:spPr>
        <p:txBody>
          <a:bodyPr>
            <a:normAutofit fontScale="92500"/>
          </a:bodyPr>
          <a:lstStyle/>
          <a:p>
            <a:pPr>
              <a:spcBef>
                <a:spcPts val="800"/>
              </a:spcBef>
            </a:pPr>
            <a:r>
              <a:rPr lang="en-US" sz="2200" dirty="0" smtClean="0"/>
              <a:t>84% of the total trips were made by resident devices</a:t>
            </a:r>
          </a:p>
          <a:p>
            <a:pPr>
              <a:spcBef>
                <a:spcPts val="800"/>
              </a:spcBef>
            </a:pPr>
            <a:r>
              <a:rPr lang="en-US" sz="2200" dirty="0" smtClean="0"/>
              <a:t>Of those resident trips, 56% were resident commuter (47% of all trips) </a:t>
            </a:r>
          </a:p>
          <a:p>
            <a:pPr>
              <a:spcBef>
                <a:spcPts val="800"/>
              </a:spcBef>
            </a:pPr>
            <a:r>
              <a:rPr lang="en-US" sz="2200" dirty="0" smtClean="0"/>
              <a:t>44% were resident non-commuter (37% of all trips)</a:t>
            </a:r>
          </a:p>
          <a:p>
            <a:pPr>
              <a:spcBef>
                <a:spcPts val="800"/>
              </a:spcBef>
            </a:pPr>
            <a:r>
              <a:rPr lang="en-US" sz="2200" dirty="0" smtClean="0"/>
              <a:t>Planners had hoped to confirm statistics on carpooling, but discovered that 16% of identified trips were made by visitors to the region</a:t>
            </a:r>
          </a:p>
          <a:p>
            <a:pPr>
              <a:spcBef>
                <a:spcPts val="800"/>
              </a:spcBef>
            </a:pPr>
            <a:r>
              <a:rPr lang="en-US" sz="2200" dirty="0" smtClean="0"/>
              <a:t>Validating its model using data from every road – no matter how rural – in the three-county region showed:</a:t>
            </a:r>
          </a:p>
          <a:p>
            <a:pPr lvl="1">
              <a:spcBef>
                <a:spcPts val="800"/>
              </a:spcBef>
            </a:pPr>
            <a:r>
              <a:rPr lang="en-US" sz="1600" dirty="0" smtClean="0"/>
              <a:t>cellular signaling data has the potential to change the way people calibrate their models</a:t>
            </a:r>
          </a:p>
          <a:p>
            <a:pPr lvl="1">
              <a:spcBef>
                <a:spcPts val="800"/>
              </a:spcBef>
            </a:pPr>
            <a:r>
              <a:rPr lang="en-US" sz="1600" dirty="0" smtClean="0"/>
              <a:t>with unprecedented levels of confidence </a:t>
            </a:r>
          </a:p>
          <a:p>
            <a:pPr lvl="1">
              <a:spcBef>
                <a:spcPts val="800"/>
              </a:spcBef>
            </a:pPr>
            <a:r>
              <a:rPr lang="en-US" sz="1600" dirty="0" smtClean="0"/>
              <a:t>and significant cost savings over traditional traffic-planning methods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521956" y="1027906"/>
            <a:ext cx="4266356" cy="5014120"/>
            <a:chOff x="6856937" y="1027906"/>
            <a:chExt cx="4266356" cy="501412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6937" y="1027906"/>
              <a:ext cx="4266356" cy="448627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398821" y="5672694"/>
              <a:ext cx="3182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smtClean="0">
                  <a:solidFill>
                    <a:schemeClr val="bg1">
                      <a:lumMod val="50000"/>
                    </a:schemeClr>
                  </a:solidFill>
                </a:rPr>
                <a:t>Percentages rounded</a:t>
              </a:r>
              <a:endParaRPr lang="en-US" i="1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05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SARPC: Employment Trip Ends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63043" y="2093725"/>
          <a:ext cx="6928746" cy="22242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54791"/>
                <a:gridCol w="1154791"/>
                <a:gridCol w="1154791"/>
                <a:gridCol w="1154791"/>
                <a:gridCol w="1154791"/>
                <a:gridCol w="1154791"/>
              </a:tblGrid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County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Mobile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Baldwin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George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Jackson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Total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Mobile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116,619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5,561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560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2,923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125,662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Baldwin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8,419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44,879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272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53,580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George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2,896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153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5,331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857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9,236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Jackson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3,102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256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784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32,034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36,176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Total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131,036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50,849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6,684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36,085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224,654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3831" y="1367522"/>
            <a:ext cx="984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phone based county-to-county and intra-county trip interchanges compared to the US Census Longitudinal OD Employment Statistics (LODES) data for the Mobile metropolitan area. 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263043" y="4540339"/>
          <a:ext cx="6928746" cy="22242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54791"/>
                <a:gridCol w="1154791"/>
                <a:gridCol w="1154791"/>
                <a:gridCol w="1154791"/>
                <a:gridCol w="1154791"/>
                <a:gridCol w="1154791"/>
              </a:tblGrid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County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Mobile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Baldwin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George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Jackson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Total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Mobile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120,684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8,767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354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87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129,892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Baldwin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17,524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38,554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23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56,108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George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1,970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145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1,755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2,028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5,898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Jackson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985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77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779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28,530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30,371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Total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141,163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47,543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2,911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30,652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222,269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1102661" y="2969560"/>
            <a:ext cx="172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DIN Condensed" charset="0"/>
                <a:ea typeface="DIN Condensed" charset="0"/>
                <a:cs typeface="DIN Condensed" charset="0"/>
              </a:rPr>
              <a:t>AirSage HBW</a:t>
            </a:r>
            <a:endParaRPr lang="en-US" sz="2000" b="1" dirty="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102660" y="5452405"/>
            <a:ext cx="172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DIN Condensed" charset="0"/>
                <a:ea typeface="DIN Condensed" charset="0"/>
                <a:cs typeface="DIN Condensed" charset="0"/>
              </a:rPr>
              <a:t>Census LODES</a:t>
            </a:r>
            <a:endParaRPr lang="en-US" sz="2000" b="1" dirty="0">
              <a:latin typeface="DIN Condensed" charset="0"/>
              <a:ea typeface="DIN Condensed" charset="0"/>
              <a:cs typeface="DIN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9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SARPC: Calibration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1241"/>
            <a:ext cx="10515600" cy="2152608"/>
          </a:xfrm>
        </p:spPr>
        <p:txBody>
          <a:bodyPr/>
          <a:lstStyle/>
          <a:p>
            <a:r>
              <a:rPr lang="en-US" dirty="0" smtClean="0"/>
              <a:t>Trip distribution parameters were tested in the model to determine reasonableness against observed travel behavior.</a:t>
            </a:r>
          </a:p>
          <a:p>
            <a:r>
              <a:rPr lang="en-US" dirty="0" smtClean="0"/>
              <a:t>Trip length frequency distribution (TLFD) curves – analyzed available mobile data to estimate a gamma distribution function describing the shape of the TLFD curve for each trip purpose.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901372" y="3807250"/>
          <a:ext cx="7195128" cy="22250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506846"/>
                <a:gridCol w="1896094"/>
                <a:gridCol w="1896094"/>
                <a:gridCol w="1896094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Trip Length Frequency</a:t>
                      </a:r>
                      <a:r>
                        <a:rPr lang="en-US" baseline="0" dirty="0" smtClean="0"/>
                        <a:t> Distribution Curves (gamma distribution function)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HBW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NHB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Trip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18.1924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15.868876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17.19881006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4.8049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3.3254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4.0215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-0.3190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-0.2725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-0.2919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88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SARPC: Validation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81241"/>
            <a:ext cx="10515600" cy="1748847"/>
          </a:xfrm>
        </p:spPr>
        <p:txBody>
          <a:bodyPr/>
          <a:lstStyle/>
          <a:p>
            <a:r>
              <a:rPr lang="en-US" dirty="0" smtClean="0"/>
              <a:t>After applying the calibrated trip distribution model, results entered into the new 2010 base year traffic assignment model and compared to Alabama DOT 2010 traffic counts by functional class</a:t>
            </a:r>
          </a:p>
          <a:p>
            <a:r>
              <a:rPr lang="en-US" dirty="0" smtClean="0"/>
              <a:t>Final base year 2010 traffic assignment results:</a:t>
            </a:r>
            <a:endParaRPr lang="en-US" dirty="0"/>
          </a:p>
        </p:txBody>
      </p:sp>
      <p:pic>
        <p:nvPicPr>
          <p:cNvPr id="2" name="Picture 1" descr="Screen Shot 2015-05-03 at 6.1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16" y="3431968"/>
            <a:ext cx="7884537" cy="3287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20249" y="3431968"/>
            <a:ext cx="30717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Overall match against counts is within -0.6% at 99.4% of total counted volume and the overall match against VMT is within 0.1% at 100.1% of total counted volume. </a:t>
            </a:r>
          </a:p>
          <a:p>
            <a:endParaRPr lang="en-US" dirty="0" smtClean="0"/>
          </a:p>
          <a:p>
            <a:r>
              <a:rPr lang="en-US" dirty="0" smtClean="0"/>
              <a:t>RMSE% overall is at 33%; the RMSE by category is within acceptable ranges for each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SARPC: Outcome</a:t>
            </a:r>
            <a:endParaRPr lang="en-US" dirty="0"/>
          </a:p>
        </p:txBody>
      </p:sp>
      <p:pic>
        <p:nvPicPr>
          <p:cNvPr id="8" name="Picture 7" descr="Screen Shot 2015-05-03 at 6.46.0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1"/>
          <a:stretch/>
        </p:blipFill>
        <p:spPr>
          <a:xfrm>
            <a:off x="4264231" y="1097935"/>
            <a:ext cx="7476540" cy="5037329"/>
          </a:xfrm>
          <a:prstGeom prst="rect">
            <a:avLst/>
          </a:prstGeom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838201" y="1389413"/>
            <a:ext cx="3199409" cy="3230088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200" dirty="0" smtClean="0"/>
              <a:t>The mobile data also provided the home locations of travelers over the study period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4231" y="5970454"/>
            <a:ext cx="708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Example: Travelers </a:t>
            </a:r>
            <a:r>
              <a:rPr lang="en-US" sz="2400" dirty="0" smtClean="0"/>
              <a:t>Across Mobile Bay, Alabama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67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OKI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2800" b="1" dirty="0" smtClean="0">
                <a:latin typeface="DIN Condensed" charset="0"/>
                <a:ea typeface="DIN Condensed" charset="0"/>
                <a:cs typeface="DIN Condensed" charset="0"/>
              </a:rPr>
              <a:t>Ohio-Kentucky-Indiana </a:t>
            </a:r>
            <a:r>
              <a:rPr lang="en-US" sz="2800" b="1" dirty="0">
                <a:latin typeface="DIN Condensed" charset="0"/>
                <a:ea typeface="DIN Condensed" charset="0"/>
                <a:cs typeface="DIN Condensed" charset="0"/>
              </a:rPr>
              <a:t>Regional Council of </a:t>
            </a:r>
            <a:r>
              <a:rPr lang="en-US" sz="2800" b="1" dirty="0" smtClean="0">
                <a:latin typeface="DIN Condensed" charset="0"/>
                <a:ea typeface="DIN Condensed" charset="0"/>
                <a:cs typeface="DIN Condensed" charset="0"/>
              </a:rPr>
              <a:t>Governments</a:t>
            </a:r>
          </a:p>
        </p:txBody>
      </p:sp>
    </p:spTree>
    <p:extLst>
      <p:ext uri="{BB962C8B-B14F-4D97-AF65-F5344CB8AC3E}">
        <p14:creationId xmlns:p14="http://schemas.microsoft.com/office/powerpoint/2010/main" val="103268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OKI: 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updated travel model for the tri-state area that would accurately document current travel patterns and forecast transportation needs for the next 30 years</a:t>
            </a:r>
          </a:p>
          <a:p>
            <a:r>
              <a:rPr lang="en-US" dirty="0" smtClean="0"/>
              <a:t>Last </a:t>
            </a:r>
            <a:r>
              <a:rPr lang="en-US" dirty="0"/>
              <a:t>similar survey was done in 1995 and relied upon a combination of data sources, including household </a:t>
            </a:r>
            <a:r>
              <a:rPr lang="en-US" dirty="0" smtClean="0"/>
              <a:t>studies, </a:t>
            </a:r>
            <a:r>
              <a:rPr lang="en-US" dirty="0"/>
              <a:t>GPS tracking and freeway surveys. 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last Household </a:t>
            </a:r>
            <a:r>
              <a:rPr lang="en-US" dirty="0"/>
              <a:t>Travel Survey (HHTS) took more than two years to complete and cost </a:t>
            </a:r>
            <a:r>
              <a:rPr lang="en-US" dirty="0" smtClean="0"/>
              <a:t>$</a:t>
            </a:r>
            <a:r>
              <a:rPr lang="en-US" dirty="0"/>
              <a:t>1.2 </a:t>
            </a:r>
            <a:r>
              <a:rPr lang="en-US" dirty="0" smtClean="0"/>
              <a:t>million</a:t>
            </a:r>
          </a:p>
          <a:p>
            <a:r>
              <a:rPr lang="en-US" dirty="0" smtClean="0"/>
              <a:t>New study primary goals: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Measure where people are coming from and going to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Differentiate travelers who are part of the region from travelers simply going through the region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2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OKI: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0714"/>
            <a:ext cx="10515601" cy="2700458"/>
          </a:xfrm>
        </p:spPr>
        <p:txBody>
          <a:bodyPr/>
          <a:lstStyle/>
          <a:p>
            <a:pPr algn="ctr"/>
            <a:r>
              <a:rPr lang="en-US" dirty="0" smtClean="0"/>
              <a:t>No longer had access to a key data source: freeway surveys</a:t>
            </a:r>
          </a:p>
          <a:p>
            <a:pPr algn="ctr"/>
            <a:r>
              <a:rPr lang="en-US" dirty="0" smtClean="0"/>
              <a:t>98% of all traffic in the area travelled on the freeway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1581" y="4639804"/>
            <a:ext cx="3804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/>
              <a:t>- Andrew Rhone, </a:t>
            </a:r>
            <a:r>
              <a:rPr lang="en-US" sz="1400" i="1" dirty="0" smtClean="0"/>
              <a:t>Transportation Modeling Manager and Project Leader for OKI</a:t>
            </a:r>
            <a:endParaRPr lang="en-US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80862" y="3504566"/>
            <a:ext cx="5545015" cy="923330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“If we mess up and the model says it should take 2 lanes and it really needed 4, the cost of getting it wrong could be 10-20 years of people sitting in traffic.”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5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OKI: Data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7785"/>
            <a:ext cx="10515600" cy="4559178"/>
          </a:xfrm>
        </p:spPr>
        <p:txBody>
          <a:bodyPr>
            <a:normAutofit/>
          </a:bodyPr>
          <a:lstStyle/>
          <a:p>
            <a:r>
              <a:rPr lang="en-US" dirty="0"/>
              <a:t>Mobile device data replaced the traditional freeway survey (to comply with legal restrictions) and created the Trip Matrix </a:t>
            </a:r>
            <a:r>
              <a:rPr lang="en-US" dirty="0" smtClean="0"/>
              <a:t>study</a:t>
            </a:r>
          </a:p>
          <a:p>
            <a:r>
              <a:rPr lang="en-US" dirty="0" smtClean="0"/>
              <a:t>Population </a:t>
            </a:r>
            <a:r>
              <a:rPr lang="en-US" dirty="0"/>
              <a:t>movement analytics and trip matrix study for the areas within the eight-county OKI region. </a:t>
            </a:r>
            <a:endParaRPr lang="en-US" dirty="0" smtClean="0"/>
          </a:p>
          <a:p>
            <a:r>
              <a:rPr lang="en-US" dirty="0" smtClean="0"/>
              <a:t>Covered </a:t>
            </a:r>
            <a:r>
              <a:rPr lang="en-US" dirty="0"/>
              <a:t>an area </a:t>
            </a:r>
            <a:r>
              <a:rPr lang="en-US" dirty="0" smtClean="0"/>
              <a:t>serving:</a:t>
            </a:r>
          </a:p>
          <a:p>
            <a:pPr lvl="1"/>
            <a:r>
              <a:rPr lang="en-US" dirty="0" smtClean="0"/>
              <a:t>2+ </a:t>
            </a:r>
            <a:r>
              <a:rPr lang="en-US" dirty="0"/>
              <a:t>million </a:t>
            </a:r>
            <a:r>
              <a:rPr lang="en-US" dirty="0" smtClean="0"/>
              <a:t>people</a:t>
            </a:r>
          </a:p>
          <a:p>
            <a:pPr lvl="1"/>
            <a:r>
              <a:rPr lang="en-US" dirty="0" smtClean="0"/>
              <a:t>1,300+ miles of freeway</a:t>
            </a:r>
          </a:p>
          <a:p>
            <a:r>
              <a:rPr lang="en-US" dirty="0" smtClean="0"/>
              <a:t>The study using mobile data was able to capture (in pure trip count) almost </a:t>
            </a:r>
            <a:r>
              <a:rPr lang="en-US" b="1" dirty="0" smtClean="0"/>
              <a:t>500 times the number of trips </a:t>
            </a:r>
            <a:r>
              <a:rPr lang="en-US" dirty="0" smtClean="0"/>
              <a:t>than the HHTS.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OKI: Outcome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6989" y="1380987"/>
            <a:ext cx="9004011" cy="475093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Captured data from more than 2 million people on 1,300 miles of freeway</a:t>
            </a:r>
          </a:p>
          <a:p>
            <a:r>
              <a:rPr lang="en-US" sz="2000" dirty="0" smtClean="0"/>
              <a:t>Delivered almost 500 times the number of trips from previous HHTS </a:t>
            </a:r>
          </a:p>
          <a:p>
            <a:r>
              <a:rPr lang="en-US" sz="2000" dirty="0" smtClean="0"/>
              <a:t>Previous HHTS took 2+ years to complete at a cost of $1.2 million</a:t>
            </a:r>
          </a:p>
          <a:p>
            <a:r>
              <a:rPr lang="en-US" sz="2000" dirty="0" smtClean="0"/>
              <a:t>The mobile data study was completed in 2 months at 93% cost savings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04" y="3589312"/>
            <a:ext cx="4683317" cy="266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718" y="1023191"/>
            <a:ext cx="2243303" cy="301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mage001.jpe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03" y="3589312"/>
            <a:ext cx="6679747" cy="273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dirty="0" smtClean="0"/>
              <a:t>Examine how cellular data allows less-populated areas to develop travel models based on actual, current, local data versus relying on synthetic models.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Rural traffic planning challenges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 new, passive data are collected and applied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Solutions: review actual case studies and results: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South </a:t>
            </a:r>
            <a:r>
              <a:rPr lang="en-US" dirty="0"/>
              <a:t>Alabama Regional Planning Commission (</a:t>
            </a:r>
            <a:r>
              <a:rPr lang="en-US" dirty="0" smtClean="0"/>
              <a:t>SARPC)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Ohio-Kentucky-Indiana </a:t>
            </a:r>
            <a:r>
              <a:rPr lang="en-US" dirty="0"/>
              <a:t>Regional Council of Governments</a:t>
            </a:r>
            <a:r>
              <a:rPr lang="en-US" dirty="0" smtClean="0">
                <a:effectLst/>
              </a:rPr>
              <a:t> (OKI)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Moore County, North Carolina</a:t>
            </a:r>
          </a:p>
          <a:p>
            <a:pPr lvl="1">
              <a:spcBef>
                <a:spcPts val="12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Moore County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2800" b="1" dirty="0" smtClean="0">
                <a:latin typeface="DIN Condensed" charset="0"/>
                <a:ea typeface="DIN Condensed" charset="0"/>
                <a:cs typeface="DIN Condensed" charset="0"/>
              </a:rPr>
              <a:t>Moore County, North Carolina</a:t>
            </a:r>
          </a:p>
          <a:p>
            <a:pPr marL="0" lvl="1">
              <a:spcBef>
                <a:spcPts val="1000"/>
              </a:spcBef>
            </a:pPr>
            <a:endParaRPr lang="en-US" dirty="0" smtClean="0">
              <a:latin typeface="Avenir Next Condensed Medium" charset="0"/>
              <a:ea typeface="Avenir Next Condensed Medium" charset="0"/>
              <a:cs typeface="Avenir Next Condensed Medium" charset="0"/>
            </a:endParaRPr>
          </a:p>
          <a:p>
            <a:pPr marL="0" lvl="1">
              <a:spcBef>
                <a:spcPts val="0"/>
              </a:spcBef>
            </a:pPr>
            <a:r>
              <a:rPr lang="en-US" sz="2200" dirty="0" smtClean="0">
                <a:latin typeface="Avenir Next Condensed Medium" charset="0"/>
                <a:ea typeface="Avenir Next Condensed Medium" charset="0"/>
                <a:cs typeface="Avenir Next Condensed Medium" charset="0"/>
              </a:rPr>
              <a:t>Rhett </a:t>
            </a:r>
            <a:r>
              <a:rPr lang="en-US" sz="2200" dirty="0" err="1" smtClean="0">
                <a:latin typeface="Avenir Next Condensed Medium" charset="0"/>
                <a:ea typeface="Avenir Next Condensed Medium" charset="0"/>
                <a:cs typeface="Avenir Next Condensed Medium" charset="0"/>
              </a:rPr>
              <a:t>Fussel</a:t>
            </a:r>
            <a:r>
              <a:rPr lang="en-US" sz="2200" dirty="0" smtClean="0">
                <a:latin typeface="Avenir Next Condensed Medium" charset="0"/>
                <a:ea typeface="Avenir Next Condensed Medium" charset="0"/>
                <a:cs typeface="Avenir Next Condensed Medium" charset="0"/>
              </a:rPr>
              <a:t>, Parsons Brinckerhoff</a:t>
            </a:r>
            <a:endParaRPr lang="en-US" sz="2200" dirty="0">
              <a:latin typeface="Avenir Next Condensed Medium" charset="0"/>
              <a:ea typeface="Avenir Next Condensed Medium" charset="0"/>
              <a:cs typeface="Avenir Next Condense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2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County: 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825625"/>
            <a:ext cx="10680865" cy="4351338"/>
          </a:xfrm>
        </p:spPr>
        <p:txBody>
          <a:bodyPr/>
          <a:lstStyle/>
          <a:p>
            <a:r>
              <a:rPr lang="en-US" dirty="0" smtClean="0"/>
              <a:t>Moore </a:t>
            </a:r>
            <a:r>
              <a:rPr lang="en-US" dirty="0"/>
              <a:t>County’s transportation planning did not have access to reliable information about traffic volumes and travelers on U.S. 1, from Aberdeen through Southern </a:t>
            </a:r>
            <a:r>
              <a:rPr lang="en-US" dirty="0" smtClean="0"/>
              <a:t>Pine</a:t>
            </a:r>
            <a:r>
              <a:rPr lang="en-US" dirty="0"/>
              <a:t>  </a:t>
            </a:r>
            <a:endParaRPr lang="en-US" dirty="0" smtClean="0"/>
          </a:p>
          <a:p>
            <a:r>
              <a:rPr lang="en-US" dirty="0" smtClean="0"/>
              <a:t>Household </a:t>
            </a:r>
            <a:r>
              <a:rPr lang="en-US" dirty="0"/>
              <a:t>travel survey was expensive and </a:t>
            </a:r>
            <a:r>
              <a:rPr lang="en-US" dirty="0" smtClean="0"/>
              <a:t>inaccurate</a:t>
            </a:r>
          </a:p>
          <a:p>
            <a:r>
              <a:rPr lang="en-US" dirty="0" smtClean="0"/>
              <a:t>Previous small </a:t>
            </a:r>
            <a:r>
              <a:rPr lang="en-US" dirty="0"/>
              <a:t>sample sizes often </a:t>
            </a:r>
            <a:r>
              <a:rPr lang="en-US" dirty="0" smtClean="0"/>
              <a:t>represented </a:t>
            </a:r>
            <a:r>
              <a:rPr lang="en-US" dirty="0"/>
              <a:t>as few as </a:t>
            </a:r>
            <a:r>
              <a:rPr lang="en-US" dirty="0" smtClean="0"/>
              <a:t>1/100 households</a:t>
            </a:r>
          </a:p>
          <a:p>
            <a:r>
              <a:rPr lang="en-US" dirty="0" smtClean="0"/>
              <a:t>Study gathered 11.6 </a:t>
            </a:r>
            <a:r>
              <a:rPr lang="en-US" dirty="0"/>
              <a:t>million trips representing </a:t>
            </a:r>
            <a:r>
              <a:rPr lang="en-US" dirty="0" smtClean="0"/>
              <a:t>1/6 Moore </a:t>
            </a:r>
            <a:r>
              <a:rPr lang="en-US" dirty="0"/>
              <a:t>County </a:t>
            </a:r>
            <a:r>
              <a:rPr lang="en-US" i="1" dirty="0" smtClean="0"/>
              <a:t>residents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025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County: Data Inputs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OD data collected from cellular devices was compared to the Triangle Regional Model (TRM)</a:t>
            </a:r>
          </a:p>
          <a:p>
            <a:pPr lvl="1"/>
            <a:r>
              <a:rPr lang="en-US" dirty="0" smtClean="0"/>
              <a:t>Included more than 600,000 mobile devices in the TRM over a 60-day period</a:t>
            </a:r>
          </a:p>
          <a:p>
            <a:r>
              <a:rPr lang="en-US" dirty="0" smtClean="0"/>
              <a:t>TRM household survey / travel demand model included:</a:t>
            </a:r>
          </a:p>
          <a:p>
            <a:pPr lvl="1"/>
            <a:r>
              <a:rPr lang="en-US" dirty="0" smtClean="0"/>
              <a:t>2,579 Traffic Analysis Zones (TAZ)</a:t>
            </a:r>
          </a:p>
          <a:p>
            <a:pPr lvl="1"/>
            <a:r>
              <a:rPr lang="en-US" dirty="0" smtClean="0"/>
              <a:t>Covering Wake, Durham, Orange Counties and portions of Chatham, Franklin, Granville, Harnett, Johnston, Nash, and Person Counties</a:t>
            </a:r>
          </a:p>
        </p:txBody>
      </p:sp>
    </p:spTree>
    <p:extLst>
      <p:ext uri="{BB962C8B-B14F-4D97-AF65-F5344CB8AC3E}">
        <p14:creationId xmlns:p14="http://schemas.microsoft.com/office/powerpoint/2010/main" val="10805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County-to-County Flows (Through Trips)</a:t>
            </a:r>
            <a:endParaRPr lang="en-US" dirty="0"/>
          </a:p>
        </p:txBody>
      </p:sp>
      <p:pic>
        <p:nvPicPr>
          <p:cNvPr id="4" name="Content Placeholder 3" descr="Dist 61 circle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1227119"/>
            <a:ext cx="9213440" cy="551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35" y="171450"/>
            <a:ext cx="86296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4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County: Calibration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trip-based model estimated and calibrated using travel survey data collected in 2006</a:t>
            </a:r>
          </a:p>
          <a:p>
            <a:r>
              <a:rPr lang="en-US" dirty="0" smtClean="0"/>
              <a:t>Key data elements supporting this research include:</a:t>
            </a:r>
          </a:p>
          <a:p>
            <a:pPr lvl="1"/>
            <a:r>
              <a:rPr lang="en-US" dirty="0" smtClean="0"/>
              <a:t>Socioeconomic data by TAZ</a:t>
            </a:r>
          </a:p>
          <a:p>
            <a:pPr lvl="1"/>
            <a:r>
              <a:rPr lang="en-US" dirty="0" smtClean="0"/>
              <a:t>Internal and external trip tables by time of day</a:t>
            </a:r>
          </a:p>
          <a:p>
            <a:pPr lvl="1"/>
            <a:r>
              <a:rPr lang="en-US" dirty="0" smtClean="0"/>
              <a:t>Attributed highway network</a:t>
            </a:r>
          </a:p>
        </p:txBody>
      </p:sp>
    </p:spTree>
    <p:extLst>
      <p:ext uri="{BB962C8B-B14F-4D97-AF65-F5344CB8AC3E}">
        <p14:creationId xmlns:p14="http://schemas.microsoft.com/office/powerpoint/2010/main" val="1726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County: Analyzing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337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compare AirSage and TRM data, two separate AM peak hour assignments were performed using this analytical </a:t>
            </a:r>
            <a:r>
              <a:rPr lang="en-US" dirty="0" smtClean="0"/>
              <a:t>process</a:t>
            </a:r>
          </a:p>
        </p:txBody>
      </p:sp>
      <p:pic>
        <p:nvPicPr>
          <p:cNvPr id="2" name="Picture 1" descr="Screen Shot 2015-05-03 at 7.2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38" y="2340181"/>
            <a:ext cx="6194301" cy="43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County: Analyzing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3467"/>
            <a:ext cx="4276348" cy="4351338"/>
          </a:xfrm>
        </p:spPr>
        <p:txBody>
          <a:bodyPr/>
          <a:lstStyle/>
          <a:p>
            <a:r>
              <a:rPr lang="en-US" dirty="0" smtClean="0"/>
              <a:t>The area </a:t>
            </a:r>
            <a:r>
              <a:rPr lang="en-US" dirty="0"/>
              <a:t>where the two methodologies differed greatly was the highway assignment comparisons to traffic counts by functional classification.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rural areas, classifications 23-26, </a:t>
            </a:r>
            <a:r>
              <a:rPr lang="en-US" dirty="0" smtClean="0"/>
              <a:t>mobile data </a:t>
            </a:r>
            <a:r>
              <a:rPr lang="en-US" dirty="0"/>
              <a:t>matched traffic counts more accurately than the TRM.</a:t>
            </a:r>
          </a:p>
        </p:txBody>
      </p:sp>
      <p:pic>
        <p:nvPicPr>
          <p:cNvPr id="4" name="Picture 3" descr="Screen Shot 2015-05-03 at 7.4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48" y="1825625"/>
            <a:ext cx="6896847" cy="41670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1013" y="1344129"/>
            <a:ext cx="610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DIN Condensed" charset="0"/>
                <a:ea typeface="DIN Condensed" charset="0"/>
                <a:cs typeface="DIN Condensed" charset="0"/>
              </a:rPr>
              <a:t>Highway Assignment Comparisons by Functional Class</a:t>
            </a:r>
            <a:endParaRPr lang="en-US" sz="2000" dirty="0">
              <a:latin typeface="DIN Condensed" charset="0"/>
              <a:ea typeface="DIN Condensed" charset="0"/>
              <a:cs typeface="DIN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County: Analyzing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993"/>
            <a:ext cx="3638797" cy="45409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comparing highway assignments to traffic counts by volume group, results between the two methodologies are </a:t>
            </a:r>
            <a:r>
              <a:rPr lang="en-US" dirty="0" smtClean="0"/>
              <a:t>slightly </a:t>
            </a:r>
            <a:r>
              <a:rPr lang="en-US" dirty="0"/>
              <a:t>closer, with </a:t>
            </a:r>
            <a:r>
              <a:rPr lang="en-US" dirty="0" smtClean="0"/>
              <a:t>the mobile data having </a:t>
            </a:r>
            <a:r>
              <a:rPr lang="en-US" dirty="0"/>
              <a:t>a lower margin of error.</a:t>
            </a:r>
          </a:p>
        </p:txBody>
      </p:sp>
      <p:pic>
        <p:nvPicPr>
          <p:cNvPr id="4" name="Picture 3" descr="Screen Shot 2015-05-03 at 7.52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003" y="1878445"/>
            <a:ext cx="7168737" cy="3771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2003" y="1478335"/>
            <a:ext cx="6103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DIN Condensed" charset="0"/>
                <a:ea typeface="DIN Condensed" charset="0"/>
                <a:cs typeface="DIN Condensed" charset="0"/>
              </a:rPr>
              <a:t>Assignment Comparisons by Volume Group</a:t>
            </a:r>
            <a:endParaRPr lang="en-US" sz="2000" dirty="0">
              <a:latin typeface="DIN Condensed" charset="0"/>
              <a:ea typeface="DIN Condensed" charset="0"/>
              <a:cs typeface="DIN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0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 County: Socioeconomic Factors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were able to connect the mobile data with census data</a:t>
            </a:r>
          </a:p>
          <a:p>
            <a:r>
              <a:rPr lang="en-US" dirty="0" smtClean="0"/>
              <a:t>This example compares employment data by type</a:t>
            </a:r>
          </a:p>
          <a:p>
            <a:pPr lvl="1"/>
            <a:r>
              <a:rPr lang="en-US" dirty="0" smtClean="0"/>
              <a:t>shows higher industrial employment for zones covered by rural facilities </a:t>
            </a:r>
          </a:p>
          <a:p>
            <a:pPr lvl="1"/>
            <a:r>
              <a:rPr lang="en-US" dirty="0" smtClean="0"/>
              <a:t>lower totals for office and service employment as compared to zones covered by urban facilities</a:t>
            </a:r>
          </a:p>
          <a:p>
            <a:pPr lvl="1"/>
            <a:r>
              <a:rPr lang="en-US" dirty="0" smtClean="0"/>
              <a:t>Compared county by county in addition to comparing employment type</a:t>
            </a:r>
          </a:p>
          <a:p>
            <a:r>
              <a:rPr lang="en-US" dirty="0" smtClean="0"/>
              <a:t>This data can also be used to compare median income and persons per household</a:t>
            </a:r>
          </a:p>
        </p:txBody>
      </p:sp>
    </p:spTree>
    <p:extLst>
      <p:ext uri="{BB962C8B-B14F-4D97-AF65-F5344CB8AC3E}">
        <p14:creationId xmlns:p14="http://schemas.microsoft.com/office/powerpoint/2010/main" val="10652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Rural Area Traffic Planning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Household travel surveys – expensive, time consuming</a:t>
            </a:r>
          </a:p>
          <a:p>
            <a:r>
              <a:rPr lang="en-US" dirty="0" smtClean="0"/>
              <a:t>Traditional survey methods – often miscount and don’t differentiate between residents and visitors</a:t>
            </a:r>
          </a:p>
          <a:p>
            <a:r>
              <a:rPr lang="en-US" dirty="0" smtClean="0"/>
              <a:t>Difficult to justify time and expense to conduct travel surveys</a:t>
            </a:r>
          </a:p>
          <a:p>
            <a:r>
              <a:rPr lang="en-US" dirty="0" smtClean="0"/>
              <a:t>Data for entire regions or state-to-state to include urban and rural – financially and logistically impossible</a:t>
            </a:r>
          </a:p>
          <a:p>
            <a:r>
              <a:rPr lang="en-US" dirty="0" smtClean="0"/>
              <a:t>Sometimes must resort to using data from nearby or similar areas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8214" y="6282374"/>
            <a:ext cx="6347327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BA0016"/>
                </a:solidFill>
              </a:rPr>
              <a:t>http://</a:t>
            </a:r>
            <a:r>
              <a:rPr lang="en-US" b="1" dirty="0" err="1">
                <a:solidFill>
                  <a:srgbClr val="BA0016"/>
                </a:solidFill>
              </a:rPr>
              <a:t>airsage.com</a:t>
            </a:r>
            <a:r>
              <a:rPr lang="en-US" b="1" dirty="0">
                <a:solidFill>
                  <a:srgbClr val="BA0016"/>
                </a:solidFill>
              </a:rPr>
              <a:t>/News/Nationwide-Commute-Report/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14" y="266278"/>
            <a:ext cx="10515600" cy="8976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the Data – Nationwide Commute Report (Free)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45120" y="1252150"/>
            <a:ext cx="10685585" cy="170180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sz="1800" dirty="0" smtClean="0"/>
              <a:t>AirSage </a:t>
            </a:r>
            <a:r>
              <a:rPr lang="en-US" sz="1800" dirty="0"/>
              <a:t>offers </a:t>
            </a:r>
            <a:r>
              <a:rPr lang="en-US" sz="1800" dirty="0" smtClean="0"/>
              <a:t>free Nationwide </a:t>
            </a:r>
            <a:r>
              <a:rPr lang="en-US" sz="1800" dirty="0"/>
              <a:t>Commute </a:t>
            </a:r>
            <a:r>
              <a:rPr lang="en-US" sz="1800" dirty="0" smtClean="0"/>
              <a:t>data that can answer questions like: </a:t>
            </a:r>
          </a:p>
          <a:p>
            <a:pPr lvl="1">
              <a:spcBef>
                <a:spcPts val="1000"/>
              </a:spcBef>
            </a:pPr>
            <a:r>
              <a:rPr lang="en-US" sz="1800" dirty="0"/>
              <a:t>How many people commute to my county </a:t>
            </a:r>
            <a:r>
              <a:rPr lang="en-US" sz="1800" dirty="0" smtClean="0"/>
              <a:t>and from which counties do they commute?</a:t>
            </a:r>
            <a:endParaRPr lang="en-US" sz="1800" dirty="0"/>
          </a:p>
          <a:p>
            <a:pPr lvl="1">
              <a:spcBef>
                <a:spcPts val="1000"/>
              </a:spcBef>
            </a:pPr>
            <a:r>
              <a:rPr lang="en-US" sz="1800" dirty="0" smtClean="0"/>
              <a:t>Which top 20 counties do people commute from when commuting to my county?</a:t>
            </a:r>
          </a:p>
          <a:p>
            <a:pPr lvl="1">
              <a:spcBef>
                <a:spcPts val="1000"/>
              </a:spcBef>
            </a:pPr>
            <a:r>
              <a:rPr lang="en-US" sz="1800" dirty="0" smtClean="0"/>
              <a:t>Which nationwide counties do people commute to that live in my county?</a:t>
            </a:r>
          </a:p>
          <a:p>
            <a:pPr lvl="1">
              <a:spcBef>
                <a:spcPts val="1000"/>
              </a:spcBef>
            </a:pPr>
            <a:r>
              <a:rPr lang="en-US" sz="1800" dirty="0" smtClean="0"/>
              <a:t>How </a:t>
            </a:r>
            <a:r>
              <a:rPr lang="en-US" sz="1800" dirty="0"/>
              <a:t>can I see indications of the labor market shifting across the nation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pic>
        <p:nvPicPr>
          <p:cNvPr id="5" name="Picture 4" descr="Screen Shot 2015-02-09 at 2.32.44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28" y="3340232"/>
            <a:ext cx="5108561" cy="3386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5119" y="3340232"/>
            <a:ext cx="5539155" cy="2740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3200">
                <a:latin typeface="Myriad Pro "/>
                <a:cs typeface="Myriad Pro "/>
              </a:defRPr>
            </a:lvl1pPr>
            <a:lvl2pPr marL="742950" lvl="1" indent="-285750">
              <a:lnSpc>
                <a:spcPct val="120000"/>
              </a:lnSpc>
              <a:spcBef>
                <a:spcPct val="20000"/>
              </a:spcBef>
              <a:buFont typeface="Arial"/>
              <a:buChar char="–"/>
              <a:defRPr sz="2800">
                <a:latin typeface="Myriad Pro "/>
                <a:cs typeface="Myriad Pro "/>
              </a:defRPr>
            </a:lvl2pPr>
            <a:lvl3pPr marL="1143000" indent="-228600">
              <a:spcBef>
                <a:spcPct val="20000"/>
              </a:spcBef>
              <a:buFont typeface="Arial"/>
              <a:buChar char="•"/>
              <a:defRPr sz="2400">
                <a:latin typeface="Myriad Pro "/>
                <a:cs typeface="Myriad Pro 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Myriad Pro "/>
                <a:cs typeface="Myriad Pro 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Myriad Pro "/>
                <a:cs typeface="Myriad Pro 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latin typeface="Helvetica Neue" charset="0"/>
                <a:ea typeface="Helvetica Neue" charset="0"/>
                <a:cs typeface="Helvetica Neue" charset="0"/>
              </a:rPr>
              <a:t>Use the data to 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help:</a:t>
            </a:r>
            <a:endParaRPr lang="en-US" sz="18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Analyze regional &amp; state</a:t>
            </a:r>
            <a:r>
              <a:rPr lang="en-US" sz="1800" dirty="0">
                <a:latin typeface="Helvetica Neue" charset="0"/>
                <a:ea typeface="Helvetica Neue" charset="0"/>
                <a:cs typeface="Helvetica Neue" charset="0"/>
              </a:rPr>
              <a:t>-wide commute 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patterns </a:t>
            </a:r>
            <a:endParaRPr lang="en-US" sz="18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capital </a:t>
            </a:r>
            <a:r>
              <a:rPr lang="en-US" sz="1800" dirty="0">
                <a:latin typeface="Helvetica Neue" charset="0"/>
                <a:ea typeface="Helvetica Neue" charset="0"/>
                <a:cs typeface="Helvetica Neue" charset="0"/>
              </a:rPr>
              <a:t>project / infrastructure 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prioritization</a:t>
            </a:r>
            <a:endParaRPr lang="en-US" sz="18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latin typeface="Helvetica Neue" charset="0"/>
                <a:ea typeface="Helvetica Neue" charset="0"/>
                <a:cs typeface="Helvetica Neue" charset="0"/>
              </a:rPr>
              <a:t>understand consumer commute 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patterns</a:t>
            </a:r>
            <a:endParaRPr lang="en-US" sz="18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transportation </a:t>
            </a:r>
            <a:r>
              <a:rPr lang="en-US" sz="1800" dirty="0">
                <a:latin typeface="Helvetica Neue" charset="0"/>
                <a:ea typeface="Helvetica Neue" charset="0"/>
                <a:cs typeface="Helvetica Neue" charset="0"/>
              </a:rPr>
              <a:t>model </a:t>
            </a:r>
            <a:r>
              <a:rPr lang="en-US" sz="1800" dirty="0" smtClean="0">
                <a:latin typeface="Helvetica Neue" charset="0"/>
                <a:ea typeface="Helvetica Neue" charset="0"/>
                <a:cs typeface="Helvetica Neue" charset="0"/>
              </a:rPr>
              <a:t>validation</a:t>
            </a:r>
            <a:endParaRPr lang="en-US" sz="180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latin typeface="Helvetica Neue" charset="0"/>
                <a:ea typeface="Helvetica Neue" charset="0"/>
                <a:cs typeface="Helvetica Neue" charset="0"/>
              </a:rPr>
              <a:t>transit planning and more…</a:t>
            </a:r>
          </a:p>
        </p:txBody>
      </p:sp>
    </p:spTree>
    <p:extLst>
      <p:ext uri="{BB962C8B-B14F-4D97-AF65-F5344CB8AC3E}">
        <p14:creationId xmlns:p14="http://schemas.microsoft.com/office/powerpoint/2010/main" val="927376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68" y="1540668"/>
            <a:ext cx="10515600" cy="986937"/>
          </a:xfrm>
        </p:spPr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pic>
        <p:nvPicPr>
          <p:cNvPr id="3" name="Content Placeholder 3" descr="Reg White Paper cov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149" y="572860"/>
            <a:ext cx="4025313" cy="5202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958868" y="3959588"/>
            <a:ext cx="5160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Cy Smith, CEO </a:t>
            </a:r>
          </a:p>
          <a:p>
            <a:r>
              <a:rPr lang="en-US" sz="2800" dirty="0" smtClean="0">
                <a:hlinkClick r:id="rId4"/>
              </a:rPr>
              <a:t>www.airsage.com</a:t>
            </a:r>
            <a:endParaRPr lang="en-US" sz="2800" dirty="0" smtClean="0"/>
          </a:p>
          <a:p>
            <a:r>
              <a:rPr lang="en-US" sz="2800" dirty="0" smtClean="0">
                <a:hlinkClick r:id="rId5"/>
              </a:rPr>
              <a:t>csmith@airsage.com</a:t>
            </a:r>
            <a:endParaRPr lang="en-US" sz="2800" dirty="0" smtClean="0"/>
          </a:p>
          <a:p>
            <a:r>
              <a:rPr lang="en-US" sz="2800" dirty="0" smtClean="0"/>
              <a:t>404-809-2499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357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SARPC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SARPC: Total Trips by Purpose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3831" y="2716304"/>
          <a:ext cx="9844338" cy="31713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6334"/>
                <a:gridCol w="1406334"/>
                <a:gridCol w="1406334"/>
                <a:gridCol w="1406334"/>
                <a:gridCol w="1406334"/>
                <a:gridCol w="1406334"/>
                <a:gridCol w="1406334"/>
              </a:tblGrid>
              <a:tr h="449148">
                <a:tc gridSpan="7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Trip Matrix: Purpose (Internal Trips)</a:t>
                      </a:r>
                      <a:endParaRPr lang="en-US" sz="2400" dirty="0"/>
                    </a:p>
                  </a:txBody>
                  <a:tcPr marL="110749" marR="110749" marT="55374" marB="55374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914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0749" marR="110749" marT="55374" marB="5537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MATS 2007</a:t>
                      </a:r>
                      <a:endParaRPr lang="en-US" sz="2200" b="1" dirty="0"/>
                    </a:p>
                  </a:txBody>
                  <a:tcPr marL="110749" marR="110749" marT="55374" marB="5537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AirSage 2012</a:t>
                      </a:r>
                      <a:endParaRPr lang="en-US" sz="2200" b="1" dirty="0"/>
                    </a:p>
                  </a:txBody>
                  <a:tcPr marL="110749" marR="110749" marT="55374" marB="5537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NCHRP 2009 Ranges</a:t>
                      </a:r>
                      <a:endParaRPr lang="en-US" sz="2200" b="1" dirty="0"/>
                    </a:p>
                  </a:txBody>
                  <a:tcPr marL="110749" marR="110749" marT="55374" marB="5537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49148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Trips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Percent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Trips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Percent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Low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High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</a:tr>
              <a:tr h="449148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HBW</a:t>
                      </a:r>
                      <a:endParaRPr lang="en-US" sz="2200" b="1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279,300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26.13%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124,403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11.0%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14.0%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15.0%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</a:tr>
              <a:tr h="449148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HBO</a:t>
                      </a:r>
                      <a:endParaRPr lang="en-US" sz="2200" b="1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563,900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52.76%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582,190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51.3%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54.0%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56.0%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</a:tr>
              <a:tr h="449148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NHB</a:t>
                      </a:r>
                      <a:endParaRPr lang="en-US" sz="2200" b="1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225,600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21.11%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427,636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37.7%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30.0%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31.0%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</a:tr>
              <a:tr h="449148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Total</a:t>
                      </a:r>
                      <a:endParaRPr lang="en-US" sz="2200" b="1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1,068,800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100.0%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1,134,229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100.0%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-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 smtClean="0"/>
                        <a:t>-</a:t>
                      </a:r>
                      <a:endParaRPr lang="en-US" sz="2200" dirty="0"/>
                    </a:p>
                  </a:txBody>
                  <a:tcPr marL="110749" marR="110749" marT="55374" marB="55374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3831" y="1715324"/>
            <a:ext cx="984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Comparison of trips obtained to the previous Mobile MPO TDM and the proportion of trips by purpose compared to NCHRP reported typical ranges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93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SARPC: Employment Trip Ends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63043" y="2093725"/>
          <a:ext cx="6928746" cy="22242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54791"/>
                <a:gridCol w="1154791"/>
                <a:gridCol w="1154791"/>
                <a:gridCol w="1154791"/>
                <a:gridCol w="1154791"/>
                <a:gridCol w="1154791"/>
              </a:tblGrid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County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Mobile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Baldwin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George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Jackson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Total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Mobile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116,619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5,561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560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2,923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125,662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Baldwin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8,419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44,879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272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53,580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George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2,896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153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5,331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857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9,236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Jackson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3,102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256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784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32,034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36,176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Total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131,036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50,849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6,684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36,085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224,654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3831" y="1367522"/>
            <a:ext cx="984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phone based county-to-county and intra-county trip interchanges compared to the US Census Longitudinal OD Employment Statistics (LODES) data for the Mobile metropolitan area. 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263043" y="4540339"/>
          <a:ext cx="6928746" cy="22242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54791"/>
                <a:gridCol w="1154791"/>
                <a:gridCol w="1154791"/>
                <a:gridCol w="1154791"/>
                <a:gridCol w="1154791"/>
                <a:gridCol w="1154791"/>
              </a:tblGrid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County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Mobile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Baldwin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George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Jackson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Total</a:t>
                      </a:r>
                      <a:endParaRPr lang="en-US" sz="1800" b="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Mobile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120,684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8,767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354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87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129,892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Baldwin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17,524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38,554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23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56,108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George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1,970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145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1,755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2,028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5,898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Jackson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985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77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779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28,530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30,371</a:t>
                      </a:r>
                      <a:endParaRPr lang="en-US" sz="1800" dirty="0"/>
                    </a:p>
                  </a:txBody>
                  <a:tcPr marL="90940" marR="90940" marT="45470" marB="45470"/>
                </a:tc>
              </a:tr>
              <a:tr h="370707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Total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141,163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47,543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2,911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30,652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222,269</a:t>
                      </a:r>
                      <a:endParaRPr lang="en-US" sz="1800" b="1" dirty="0"/>
                    </a:p>
                  </a:txBody>
                  <a:tcPr marL="90940" marR="90940" marT="45470" marB="4547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1102661" y="2969560"/>
            <a:ext cx="172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DIN Condensed" charset="0"/>
                <a:ea typeface="DIN Condensed" charset="0"/>
                <a:cs typeface="DIN Condensed" charset="0"/>
              </a:rPr>
              <a:t>AirSage HBW</a:t>
            </a:r>
            <a:endParaRPr lang="en-US" sz="2000" b="1" dirty="0">
              <a:latin typeface="DIN Condensed" charset="0"/>
              <a:ea typeface="DIN Condensed" charset="0"/>
              <a:cs typeface="DIN Condense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102660" y="5452405"/>
            <a:ext cx="1721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DIN Condensed" charset="0"/>
                <a:ea typeface="DIN Condensed" charset="0"/>
                <a:cs typeface="DIN Condensed" charset="0"/>
              </a:rPr>
              <a:t>Census LODES</a:t>
            </a:r>
            <a:endParaRPr lang="en-US" sz="2000" b="1" dirty="0">
              <a:latin typeface="DIN Condensed" charset="0"/>
              <a:ea typeface="DIN Condensed" charset="0"/>
              <a:cs typeface="DIN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9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SARPC: Employment Trip Ends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73831" y="2473627"/>
          <a:ext cx="9435900" cy="302907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72650"/>
                <a:gridCol w="1572650"/>
                <a:gridCol w="1572650"/>
                <a:gridCol w="1572650"/>
                <a:gridCol w="1572650"/>
                <a:gridCol w="1572650"/>
              </a:tblGrid>
              <a:tr h="502265">
                <a:tc>
                  <a:txBody>
                    <a:bodyPr/>
                    <a:lstStyle/>
                    <a:p>
                      <a:r>
                        <a:rPr lang="en-US" sz="2500" b="0" dirty="0" smtClean="0"/>
                        <a:t>County</a:t>
                      </a:r>
                      <a:endParaRPr lang="en-US" sz="2500" b="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/>
                        <a:t>Mobile</a:t>
                      </a:r>
                      <a:endParaRPr lang="en-US" sz="2500" b="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/>
                        <a:t>Baldwin</a:t>
                      </a:r>
                      <a:endParaRPr lang="en-US" sz="2500" b="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/>
                        <a:t>George</a:t>
                      </a:r>
                      <a:endParaRPr lang="en-US" sz="2500" b="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/>
                        <a:t>Jackson</a:t>
                      </a:r>
                      <a:endParaRPr lang="en-US" sz="2500" b="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0" dirty="0" smtClean="0"/>
                        <a:t>Total</a:t>
                      </a:r>
                      <a:endParaRPr lang="en-US" sz="2500" b="0" dirty="0"/>
                    </a:p>
                  </a:txBody>
                  <a:tcPr marL="123846" marR="123846" marT="61923" marB="61923"/>
                </a:tc>
              </a:tr>
              <a:tr h="502265">
                <a:tc>
                  <a:txBody>
                    <a:bodyPr/>
                    <a:lstStyle/>
                    <a:p>
                      <a:r>
                        <a:rPr lang="en-US" sz="2500" b="0" dirty="0" smtClean="0"/>
                        <a:t>Mobile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-4065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-3,206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206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2,836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-4,230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</a:tr>
              <a:tr h="502265">
                <a:tc>
                  <a:txBody>
                    <a:bodyPr/>
                    <a:lstStyle/>
                    <a:p>
                      <a:r>
                        <a:rPr lang="en-US" sz="2500" b="0" dirty="0" smtClean="0"/>
                        <a:t>Baldwin</a:t>
                      </a:r>
                      <a:endParaRPr lang="en-US" sz="2500" b="1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-9,105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6,325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-14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265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-2,528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</a:tr>
              <a:tr h="502265">
                <a:tc>
                  <a:txBody>
                    <a:bodyPr/>
                    <a:lstStyle/>
                    <a:p>
                      <a:r>
                        <a:rPr lang="en-US" sz="2500" b="0" dirty="0" smtClean="0"/>
                        <a:t>George</a:t>
                      </a:r>
                      <a:endParaRPr lang="en-US" sz="2500" b="1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926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8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3,576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-1,171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3,338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</a:tr>
              <a:tr h="502265">
                <a:tc>
                  <a:txBody>
                    <a:bodyPr/>
                    <a:lstStyle/>
                    <a:p>
                      <a:r>
                        <a:rPr lang="en-US" sz="2500" b="0" dirty="0" smtClean="0"/>
                        <a:t>Jackson</a:t>
                      </a:r>
                      <a:endParaRPr lang="en-US" sz="2500" b="1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2,117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179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5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3,504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dirty="0" smtClean="0"/>
                        <a:t>5,805</a:t>
                      </a:r>
                      <a:endParaRPr lang="en-US" sz="2500" dirty="0"/>
                    </a:p>
                  </a:txBody>
                  <a:tcPr marL="123846" marR="123846" marT="61923" marB="61923"/>
                </a:tc>
              </a:tr>
              <a:tr h="502265">
                <a:tc>
                  <a:txBody>
                    <a:bodyPr/>
                    <a:lstStyle/>
                    <a:p>
                      <a:r>
                        <a:rPr lang="en-US" sz="2500" b="0" dirty="0" smtClean="0"/>
                        <a:t>Total</a:t>
                      </a:r>
                      <a:endParaRPr lang="en-US" sz="2500" b="1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/>
                        <a:t>-10,127</a:t>
                      </a:r>
                      <a:endParaRPr lang="en-US" sz="2500" b="1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/>
                        <a:t>3,306</a:t>
                      </a:r>
                      <a:endParaRPr lang="en-US" sz="2500" b="1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/>
                        <a:t>3,773</a:t>
                      </a:r>
                      <a:endParaRPr lang="en-US" sz="2500" b="1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/>
                        <a:t>5,433</a:t>
                      </a:r>
                      <a:endParaRPr lang="en-US" sz="2500" b="1" dirty="0"/>
                    </a:p>
                  </a:txBody>
                  <a:tcPr marL="123846" marR="123846" marT="61923" marB="6192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500" b="1" dirty="0" smtClean="0"/>
                        <a:t>2,385</a:t>
                      </a:r>
                      <a:endParaRPr lang="en-US" sz="2500" b="1" dirty="0"/>
                    </a:p>
                  </a:txBody>
                  <a:tcPr marL="123846" marR="123846" marT="61923" marB="61923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73831" y="1489693"/>
            <a:ext cx="9844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Difference: </a:t>
            </a:r>
            <a:r>
              <a:rPr lang="en-US" dirty="0" smtClean="0"/>
              <a:t>variance in the total is ~1% of the total trips, the deficit related to trips destined for Mobile County is significant because Mobile County is the core of the study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New, Passive Data is Collected and Applied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Passively collected from the network signaling data between towers and phones</a:t>
            </a:r>
          </a:p>
          <a:p>
            <a:r>
              <a:rPr lang="en-US" dirty="0" smtClean="0"/>
              <a:t>Anonymous mobile signals: all personal information is removed</a:t>
            </a:r>
          </a:p>
          <a:p>
            <a:r>
              <a:rPr lang="en-US" dirty="0" smtClean="0"/>
              <a:t>Data is then geographically located via tower triangulation to yield a time-stamped location (</a:t>
            </a:r>
            <a:r>
              <a:rPr lang="en-US" dirty="0" err="1" smtClean="0"/>
              <a:t>lat</a:t>
            </a:r>
            <a:r>
              <a:rPr lang="en-US" dirty="0" smtClean="0"/>
              <a:t>/long)</a:t>
            </a:r>
          </a:p>
          <a:p>
            <a:r>
              <a:rPr lang="en-US" dirty="0" smtClean="0"/>
              <a:t>The data is also tagged with estimated accuracy and validity of each location</a:t>
            </a:r>
          </a:p>
          <a:p>
            <a:r>
              <a:rPr lang="en-US" dirty="0" smtClean="0"/>
              <a:t>Output then aggregated between census tracts or TAZs</a:t>
            </a:r>
          </a:p>
          <a:p>
            <a:r>
              <a:rPr lang="en-US" dirty="0" smtClean="0"/>
              <a:t>Population is then synthesized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4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Synthesized Population Accuracy: Niceville, FL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445" y="1171930"/>
            <a:ext cx="7822142" cy="495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886642" y="1747360"/>
            <a:ext cx="2467158" cy="3588600"/>
            <a:chOff x="6219642" y="2145945"/>
            <a:chExt cx="2467158" cy="3588600"/>
          </a:xfrm>
        </p:grpSpPr>
        <p:sp>
          <p:nvSpPr>
            <p:cNvPr id="6" name="TextBox 5"/>
            <p:cNvSpPr txBox="1"/>
            <p:nvPr/>
          </p:nvSpPr>
          <p:spPr>
            <a:xfrm>
              <a:off x="6259998" y="2321303"/>
              <a:ext cx="2426802" cy="341324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sz="1400" i="1" dirty="0" smtClean="0"/>
                <a:t>           The </a:t>
              </a:r>
              <a:r>
                <a:rPr lang="en-US" sz="1400" i="1" dirty="0"/>
                <a:t>estimation of traffic flows </a:t>
              </a:r>
              <a:r>
                <a:rPr lang="en-US" sz="1400" i="1" dirty="0" smtClean="0"/>
                <a:t>using </a:t>
              </a:r>
              <a:r>
                <a:rPr lang="en-US" sz="1400" i="1" dirty="0"/>
                <a:t>the </a:t>
              </a:r>
              <a:r>
                <a:rPr lang="en-US" sz="1400" b="1" i="1" dirty="0" smtClean="0">
                  <a:solidFill>
                    <a:schemeClr val="tx2"/>
                  </a:solidFill>
                </a:rPr>
                <a:t>AirSage data compares </a:t>
              </a:r>
              <a:r>
                <a:rPr lang="en-US" sz="1400" b="1" i="1" dirty="0">
                  <a:solidFill>
                    <a:schemeClr val="tx2"/>
                  </a:solidFill>
                </a:rPr>
                <a:t>within 3% of the average daily machine counts </a:t>
              </a:r>
              <a:r>
                <a:rPr lang="en-US" sz="1400" i="1" dirty="0"/>
                <a:t>for the same period.  This is within range of counter error and provides </a:t>
              </a:r>
              <a:r>
                <a:rPr lang="en-US" sz="1400" b="1" i="1" dirty="0">
                  <a:solidFill>
                    <a:schemeClr val="tx2"/>
                  </a:solidFill>
                </a:rPr>
                <a:t>very good correlation with the origin and destination </a:t>
              </a:r>
              <a:endParaRPr lang="en-US" sz="1400" b="1" i="1" dirty="0" smtClean="0">
                <a:solidFill>
                  <a:schemeClr val="tx2"/>
                </a:solidFill>
              </a:endParaRPr>
            </a:p>
            <a:p>
              <a:pPr>
                <a:lnSpc>
                  <a:spcPct val="130000"/>
                </a:lnSpc>
              </a:pPr>
              <a:r>
                <a:rPr lang="en-US" sz="1400" b="1" i="1" dirty="0" smtClean="0">
                  <a:solidFill>
                    <a:schemeClr val="tx2"/>
                  </a:solidFill>
                </a:rPr>
                <a:t>data.</a:t>
              </a:r>
            </a:p>
            <a:p>
              <a:pPr>
                <a:lnSpc>
                  <a:spcPct val="130000"/>
                </a:lnSpc>
              </a:pPr>
              <a:endParaRPr lang="en-US" sz="1400" i="1" dirty="0" smtClean="0"/>
            </a:p>
            <a:p>
              <a:pPr algn="r">
                <a:lnSpc>
                  <a:spcPct val="130000"/>
                </a:lnSpc>
              </a:pPr>
              <a:r>
                <a:rPr lang="en-US" sz="1200" i="1" dirty="0" smtClean="0"/>
                <a:t>   </a:t>
              </a:r>
              <a:r>
                <a:rPr lang="en-US" sz="1100" i="1" dirty="0" smtClean="0"/>
                <a:t>    - Tom Hiles, HDR</a:t>
              </a:r>
              <a:endParaRPr lang="en-US" sz="1100" i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642" y="2145945"/>
              <a:ext cx="79402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919191"/>
                  </a:solidFill>
                  <a:latin typeface="Times New Roman"/>
                  <a:cs typeface="Times New Roman"/>
                </a:rPr>
                <a:t>“</a:t>
              </a:r>
              <a:endParaRPr lang="en-US" sz="5400" b="1" dirty="0">
                <a:solidFill>
                  <a:srgbClr val="919191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86137" y="4641087"/>
              <a:ext cx="7734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919191"/>
                  </a:solidFill>
                  <a:latin typeface="Times New Roman"/>
                  <a:cs typeface="Times New Roman"/>
                </a:rPr>
                <a:t>”</a:t>
              </a:r>
              <a:endParaRPr lang="en-US" sz="5400" b="1" dirty="0">
                <a:solidFill>
                  <a:srgbClr val="919191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3931070" y="4242502"/>
            <a:ext cx="243210" cy="68900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WiSE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"/>
          <a:stretch/>
        </p:blipFill>
        <p:spPr>
          <a:xfrm>
            <a:off x="199276" y="581891"/>
            <a:ext cx="11992724" cy="5415147"/>
          </a:xfrm>
        </p:spPr>
      </p:pic>
    </p:spTree>
    <p:extLst>
      <p:ext uri="{BB962C8B-B14F-4D97-AF65-F5344CB8AC3E}">
        <p14:creationId xmlns:p14="http://schemas.microsoft.com/office/powerpoint/2010/main" val="50757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SARPC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>
              <a:spcBef>
                <a:spcPts val="1000"/>
              </a:spcBef>
            </a:pPr>
            <a:r>
              <a:rPr lang="en-US" sz="2800" b="1" dirty="0" smtClean="0">
                <a:latin typeface="DIN Condensed" charset="0"/>
                <a:ea typeface="DIN Condensed" charset="0"/>
                <a:cs typeface="DIN Condensed" charset="0"/>
              </a:rPr>
              <a:t>South Alabama Regional Planning Commission</a:t>
            </a:r>
          </a:p>
        </p:txBody>
      </p:sp>
    </p:spTree>
    <p:extLst>
      <p:ext uri="{BB962C8B-B14F-4D97-AF65-F5344CB8AC3E}">
        <p14:creationId xmlns:p14="http://schemas.microsoft.com/office/powerpoint/2010/main" val="20707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SARPC: Background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40617"/>
            <a:ext cx="10515600" cy="2829502"/>
          </a:xfrm>
        </p:spPr>
        <p:txBody>
          <a:bodyPr/>
          <a:lstStyle/>
          <a:p>
            <a:r>
              <a:rPr lang="en-US" dirty="0" smtClean="0"/>
              <a:t>The SARPC built a multi-county travel demand model to guide regional transportation construction planning for the next 25 years</a:t>
            </a:r>
          </a:p>
          <a:p>
            <a:r>
              <a:rPr lang="en-US" dirty="0" smtClean="0"/>
              <a:t>Used traditional methods to capture traffic data using pneumatic road tubes, network of traffic counts, and limited HHTS</a:t>
            </a:r>
          </a:p>
          <a:p>
            <a:r>
              <a:rPr lang="en-US" dirty="0" smtClean="0"/>
              <a:t>Before committing the resources for implementation, SARPC used mobile data to capture and analyze one month of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839" y="4206588"/>
            <a:ext cx="5903026" cy="25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SARPC: Data Inputs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Assembled mobile data from carriers for the entire month of June 2012</a:t>
            </a:r>
          </a:p>
          <a:p>
            <a:r>
              <a:rPr lang="en-US" dirty="0" smtClean="0"/>
              <a:t>Identified transactions being carried out by likely trip makers in study area</a:t>
            </a:r>
          </a:p>
          <a:p>
            <a:r>
              <a:rPr lang="en-US" dirty="0" smtClean="0"/>
              <a:t>Aggregated estimated linked trip OD zonal pairs for each identified trip</a:t>
            </a:r>
          </a:p>
          <a:p>
            <a:r>
              <a:rPr lang="en-US" dirty="0" smtClean="0"/>
              <a:t>Trip purpose identified: </a:t>
            </a:r>
          </a:p>
          <a:p>
            <a:pPr lvl="1"/>
            <a:r>
              <a:rPr lang="en-US" dirty="0" smtClean="0"/>
              <a:t>Home-Based Work (HBW)</a:t>
            </a:r>
          </a:p>
          <a:p>
            <a:pPr lvl="1"/>
            <a:r>
              <a:rPr lang="en-US" dirty="0" smtClean="0"/>
              <a:t>Home-Based Other (HBO) </a:t>
            </a:r>
          </a:p>
          <a:p>
            <a:pPr lvl="1"/>
            <a:r>
              <a:rPr lang="en-US" dirty="0" smtClean="0"/>
              <a:t>Non-Home-Based (NHB)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2011</Words>
  <Application>Microsoft Office PowerPoint</Application>
  <PresentationFormat>Widescreen</PresentationFormat>
  <Paragraphs>413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Avenir Next Condensed Medium</vt:lpstr>
      <vt:lpstr>Calibri</vt:lpstr>
      <vt:lpstr>DIN Condensed</vt:lpstr>
      <vt:lpstr>Helvetica Neue</vt:lpstr>
      <vt:lpstr>Times New Roman</vt:lpstr>
      <vt:lpstr>Office Theme</vt:lpstr>
      <vt:lpstr>Developing Travel Models in Rural Areas Based on Actual, Current, Local Data </vt:lpstr>
      <vt:lpstr>Agenda</vt:lpstr>
      <vt:lpstr>Rural Area Traffic Planning Challenges</vt:lpstr>
      <vt:lpstr>How New, Passive Data is Collected and Applied</vt:lpstr>
      <vt:lpstr>Synthesized Population Accuracy: Niceville, FL</vt:lpstr>
      <vt:lpstr>PowerPoint Presentation</vt:lpstr>
      <vt:lpstr>Case Study: SARPC</vt:lpstr>
      <vt:lpstr>SARPC: Background</vt:lpstr>
      <vt:lpstr>SARPC: Data Inputs</vt:lpstr>
      <vt:lpstr>SARPC: Outcome</vt:lpstr>
      <vt:lpstr>SARPC: Employment Trip Ends</vt:lpstr>
      <vt:lpstr>SARPC: Calibration</vt:lpstr>
      <vt:lpstr>SARPC: Validation</vt:lpstr>
      <vt:lpstr>SARPC: Outcome</vt:lpstr>
      <vt:lpstr>Case Study: OKI</vt:lpstr>
      <vt:lpstr>OKI: Background</vt:lpstr>
      <vt:lpstr>OKI: Challenge</vt:lpstr>
      <vt:lpstr>OKI: Data Inputs</vt:lpstr>
      <vt:lpstr>OKI: Outcome</vt:lpstr>
      <vt:lpstr>Case Study: Moore County</vt:lpstr>
      <vt:lpstr>Moore County: Background</vt:lpstr>
      <vt:lpstr>Moore County: Data Inputs</vt:lpstr>
      <vt:lpstr>County-to-County Flows (Through Trips)</vt:lpstr>
      <vt:lpstr>PowerPoint Presentation</vt:lpstr>
      <vt:lpstr>Moore County: Calibration</vt:lpstr>
      <vt:lpstr>Moore County: Analyzing</vt:lpstr>
      <vt:lpstr>Moore County: Analyzing</vt:lpstr>
      <vt:lpstr>Moore County: Analyzing</vt:lpstr>
      <vt:lpstr>Moore County: Socioeconomic Factors</vt:lpstr>
      <vt:lpstr>Test the Data – Nationwide Commute Report (Free)</vt:lpstr>
      <vt:lpstr>Q &amp; A</vt:lpstr>
      <vt:lpstr>Appendix</vt:lpstr>
      <vt:lpstr>Appendix: SARPC</vt:lpstr>
      <vt:lpstr>SARPC: Total Trips by Purpose</vt:lpstr>
      <vt:lpstr>SARPC: Employment Trip Ends</vt:lpstr>
      <vt:lpstr>SARPC: Employment Trip Ends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Travel Models in Rural Areas Based on Actual, Current, Local Data </dc:title>
  <dc:creator>Melissa Mannozzi</dc:creator>
  <cp:lastModifiedBy>Sasanka</cp:lastModifiedBy>
  <cp:revision>68</cp:revision>
  <cp:lastPrinted>2015-05-07T17:17:02Z</cp:lastPrinted>
  <dcterms:created xsi:type="dcterms:W3CDTF">2015-05-03T20:46:15Z</dcterms:created>
  <dcterms:modified xsi:type="dcterms:W3CDTF">2015-05-18T17:07:09Z</dcterms:modified>
</cp:coreProperties>
</file>