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61" r:id="rId4"/>
    <p:sldMasterId id="2147483673" r:id="rId5"/>
  </p:sldMasterIdLst>
  <p:notesMasterIdLst>
    <p:notesMasterId r:id="rId52"/>
  </p:notesMasterIdLst>
  <p:handoutMasterIdLst>
    <p:handoutMasterId r:id="rId53"/>
  </p:handoutMasterIdLst>
  <p:sldIdLst>
    <p:sldId id="256" r:id="rId6"/>
    <p:sldId id="436" r:id="rId7"/>
    <p:sldId id="444" r:id="rId8"/>
    <p:sldId id="470" r:id="rId9"/>
    <p:sldId id="446" r:id="rId10"/>
    <p:sldId id="447" r:id="rId11"/>
    <p:sldId id="448" r:id="rId12"/>
    <p:sldId id="449" r:id="rId13"/>
    <p:sldId id="450" r:id="rId14"/>
    <p:sldId id="464" r:id="rId15"/>
    <p:sldId id="472" r:id="rId16"/>
    <p:sldId id="473" r:id="rId17"/>
    <p:sldId id="437" r:id="rId18"/>
    <p:sldId id="460" r:id="rId19"/>
    <p:sldId id="441" r:id="rId20"/>
    <p:sldId id="463" r:id="rId21"/>
    <p:sldId id="452" r:id="rId22"/>
    <p:sldId id="474" r:id="rId23"/>
    <p:sldId id="475" r:id="rId24"/>
    <p:sldId id="469" r:id="rId25"/>
    <p:sldId id="453" r:id="rId26"/>
    <p:sldId id="415" r:id="rId27"/>
    <p:sldId id="442" r:id="rId28"/>
    <p:sldId id="420" r:id="rId29"/>
    <p:sldId id="465" r:id="rId30"/>
    <p:sldId id="421" r:id="rId31"/>
    <p:sldId id="467" r:id="rId32"/>
    <p:sldId id="422" r:id="rId33"/>
    <p:sldId id="424" r:id="rId34"/>
    <p:sldId id="425" r:id="rId35"/>
    <p:sldId id="466" r:id="rId36"/>
    <p:sldId id="427" r:id="rId37"/>
    <p:sldId id="429" r:id="rId38"/>
    <p:sldId id="443" r:id="rId39"/>
    <p:sldId id="430" r:id="rId40"/>
    <p:sldId id="431" r:id="rId41"/>
    <p:sldId id="426" r:id="rId42"/>
    <p:sldId id="434" r:id="rId43"/>
    <p:sldId id="461" r:id="rId44"/>
    <p:sldId id="432" r:id="rId45"/>
    <p:sldId id="433" r:id="rId46"/>
    <p:sldId id="462" r:id="rId47"/>
    <p:sldId id="459" r:id="rId48"/>
    <p:sldId id="476" r:id="rId49"/>
    <p:sldId id="477" r:id="rId50"/>
    <p:sldId id="410" r:id="rId5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969696"/>
    <a:srgbClr val="DCDDDE"/>
    <a:srgbClr val="FFD457"/>
    <a:srgbClr val="B2B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11" autoAdjust="0"/>
    <p:restoredTop sz="31391" autoAdjust="0"/>
  </p:normalViewPr>
  <p:slideViewPr>
    <p:cSldViewPr snapToGrid="0">
      <p:cViewPr varScale="1">
        <p:scale>
          <a:sx n="91" d="100"/>
          <a:sy n="91" d="100"/>
        </p:scale>
        <p:origin x="1205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90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90" d="100"/>
          <a:sy n="90" d="100"/>
        </p:scale>
        <p:origin x="2573" y="53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56BEC5-BD64-4777-B2C0-B78A1452AB25}" type="datetimeFigureOut">
              <a:rPr lang="en-US" smtClean="0"/>
              <a:pPr/>
              <a:t>5/20/2015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76218-6A5E-40B6-9461-F11F84A1A3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044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3D3A3-1A8F-4784-9D3C-BFFC22B08AD6}" type="datetimeFigureOut">
              <a:rPr lang="en-US" smtClean="0"/>
              <a:pPr/>
              <a:t>5/20/2015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372AC-DB6A-4251-A737-D5FF72325B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47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372AC-DB6A-4251-A737-D5FF72325B6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61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TX is 14</a:t>
            </a:r>
            <a:r>
              <a:rPr lang="en-US" baseline="30000" dirty="0" smtClean="0"/>
              <a:t>th</a:t>
            </a:r>
            <a:r>
              <a:rPr lang="en-US" dirty="0" smtClean="0"/>
              <a:t> largest economy in the world!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372AC-DB6A-4251-A737-D5FF72325B6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95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372AC-DB6A-4251-A737-D5FF72325B6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70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372AC-DB6A-4251-A737-D5FF72325B6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1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372AC-DB6A-4251-A737-D5FF72325B6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66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372AC-DB6A-4251-A737-D5FF72325B6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5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372AC-DB6A-4251-A737-D5FF72325B6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57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372AC-DB6A-4251-A737-D5FF72325B6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34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Q:\Design Catalog\Corporate Templates\Covers\abstract1.jpg"/>
          <p:cNvPicPr>
            <a:picLocks noChangeAspect="1" noChangeArrowheads="1"/>
          </p:cNvPicPr>
          <p:nvPr userDrawn="1"/>
        </p:nvPicPr>
        <p:blipFill>
          <a:blip r:embed="rId2" cstate="email"/>
          <a:stretch>
            <a:fillRect/>
          </a:stretch>
        </p:blipFill>
        <p:spPr bwMode="auto">
          <a:xfrm>
            <a:off x="-132951" y="0"/>
            <a:ext cx="92769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1C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0" y="-2"/>
            <a:ext cx="9164321" cy="6858004"/>
            <a:chOff x="0" y="-2"/>
            <a:chExt cx="9164321" cy="6858004"/>
          </a:xfrm>
        </p:grpSpPr>
        <p:cxnSp>
          <p:nvCxnSpPr>
            <p:cNvPr id="21" name="Straight Connector 20"/>
            <p:cNvCxnSpPr/>
            <p:nvPr/>
          </p:nvCxnSpPr>
          <p:spPr>
            <a:xfrm rot="16200000" flipH="1">
              <a:off x="-2092189" y="2181639"/>
              <a:ext cx="6858002" cy="249472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786850" y="2181639"/>
              <a:ext cx="6858002" cy="249472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518489" y="2181637"/>
              <a:ext cx="6858002" cy="249472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4393098" y="4750907"/>
              <a:ext cx="3081127" cy="1133057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5408543" y="4470952"/>
              <a:ext cx="3498574" cy="1275521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-1105396" y="4474761"/>
              <a:ext cx="3488635" cy="1277842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6438538" y="4193177"/>
              <a:ext cx="3907970" cy="142167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16200000" flipH="1">
              <a:off x="6819900" y="1084580"/>
              <a:ext cx="3429001" cy="1259840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0" y="2413591"/>
              <a:ext cx="9144000" cy="3327990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499241" y="3710152"/>
              <a:ext cx="8644759" cy="3147849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4093779" y="5013434"/>
              <a:ext cx="5050221" cy="1844567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7667297" y="6327228"/>
              <a:ext cx="1476703" cy="530772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0" y="3043491"/>
              <a:ext cx="3809098" cy="1389553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1891862"/>
              <a:ext cx="3384331" cy="123264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0" y="735724"/>
              <a:ext cx="2963917" cy="1080243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0" y="0"/>
              <a:ext cx="1397876" cy="517940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7977352" y="2"/>
              <a:ext cx="604344" cy="199695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8397766" y="1098334"/>
              <a:ext cx="746234" cy="268011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 userDrawn="1"/>
        </p:nvSpPr>
        <p:spPr>
          <a:xfrm>
            <a:off x="6702425" y="0"/>
            <a:ext cx="2441575" cy="6858000"/>
          </a:xfrm>
          <a:prstGeom prst="rect">
            <a:avLst/>
          </a:prstGeom>
          <a:gradFill>
            <a:gsLst>
              <a:gs pos="0">
                <a:srgbClr val="0081C6">
                  <a:alpha val="30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6707188" y="5688281"/>
            <a:ext cx="2436812" cy="7633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461125"/>
            <a:ext cx="9144000" cy="396875"/>
          </a:xfrm>
          <a:prstGeom prst="rect">
            <a:avLst/>
          </a:prstGeom>
          <a:solidFill>
            <a:srgbClr val="00346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6456363"/>
            <a:ext cx="9144000" cy="15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0" y="0"/>
            <a:ext cx="9144000" cy="1828800"/>
          </a:xfrm>
          <a:prstGeom prst="rect">
            <a:avLst/>
          </a:prstGeom>
          <a:gradFill>
            <a:gsLst>
              <a:gs pos="0">
                <a:srgbClr val="0081C6">
                  <a:alpha val="45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1822450"/>
            <a:ext cx="9144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6743700" y="1501579"/>
            <a:ext cx="2317750" cy="267855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65820" y="0"/>
            <a:ext cx="6537960" cy="1380744"/>
          </a:xfrm>
        </p:spPr>
        <p:txBody>
          <a:bodyPr anchor="b">
            <a:normAutofit/>
          </a:bodyPr>
          <a:lstStyle>
            <a:lvl1pPr marL="0" indent="0">
              <a:lnSpc>
                <a:spcPts val="30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166688" y="1265388"/>
            <a:ext cx="6548437" cy="5080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buNone/>
              <a:defRPr sz="2400">
                <a:solidFill>
                  <a:schemeClr val="bg1"/>
                </a:solidFill>
              </a:defRPr>
            </a:lvl2pPr>
            <a:lvl3pPr>
              <a:buNone/>
              <a:defRPr sz="2400">
                <a:solidFill>
                  <a:schemeClr val="bg1"/>
                </a:solidFill>
              </a:defRPr>
            </a:lvl3pPr>
            <a:lvl4pPr>
              <a:buNone/>
              <a:defRPr sz="2400">
                <a:solidFill>
                  <a:schemeClr val="bg1"/>
                </a:solidFill>
              </a:defRPr>
            </a:lvl4pPr>
            <a:lvl5pPr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subtitle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 rot="5400000">
            <a:off x="3274219" y="3429794"/>
            <a:ext cx="6858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6743700" y="86440"/>
            <a:ext cx="2317750" cy="1386100"/>
          </a:xfrm>
        </p:spPr>
        <p:txBody>
          <a:bodyPr>
            <a:noAutofit/>
          </a:bodyPr>
          <a:lstStyle>
            <a:lvl1pPr marL="0" indent="0">
              <a:buNone/>
              <a:defRPr sz="1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presenter(s) name, title and presentation type</a:t>
            </a:r>
          </a:p>
        </p:txBody>
      </p:sp>
      <p:grpSp>
        <p:nvGrpSpPr>
          <p:cNvPr id="1028" name="Group 4"/>
          <p:cNvGrpSpPr>
            <a:grpSpLocks noChangeAspect="1"/>
          </p:cNvGrpSpPr>
          <p:nvPr userDrawn="1"/>
        </p:nvGrpSpPr>
        <p:grpSpPr bwMode="auto">
          <a:xfrm>
            <a:off x="6813550" y="5788025"/>
            <a:ext cx="1368425" cy="604838"/>
            <a:chOff x="4292" y="3646"/>
            <a:chExt cx="862" cy="381"/>
          </a:xfrm>
        </p:grpSpPr>
        <p:sp>
          <p:nvSpPr>
            <p:cNvPr id="1027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292" y="3646"/>
              <a:ext cx="862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9" name="Freeform 5"/>
            <p:cNvSpPr>
              <a:spLocks noEditPoints="1"/>
            </p:cNvSpPr>
            <p:nvPr userDrawn="1"/>
          </p:nvSpPr>
          <p:spPr bwMode="auto">
            <a:xfrm>
              <a:off x="4292" y="3646"/>
              <a:ext cx="586" cy="188"/>
            </a:xfrm>
            <a:custGeom>
              <a:avLst/>
              <a:gdLst/>
              <a:ahLst/>
              <a:cxnLst>
                <a:cxn ang="0">
                  <a:pos x="858" y="137"/>
                </a:cxn>
                <a:cxn ang="0">
                  <a:pos x="1059" y="137"/>
                </a:cxn>
                <a:cxn ang="0">
                  <a:pos x="1009" y="9"/>
                </a:cxn>
                <a:cxn ang="0">
                  <a:pos x="744" y="9"/>
                </a:cxn>
                <a:cxn ang="0">
                  <a:pos x="521" y="100"/>
                </a:cxn>
                <a:cxn ang="0">
                  <a:pos x="569" y="111"/>
                </a:cxn>
                <a:cxn ang="0">
                  <a:pos x="594" y="134"/>
                </a:cxn>
                <a:cxn ang="0">
                  <a:pos x="608" y="176"/>
                </a:cxn>
                <a:cxn ang="0">
                  <a:pos x="605" y="213"/>
                </a:cxn>
                <a:cxn ang="0">
                  <a:pos x="590" y="250"/>
                </a:cxn>
                <a:cxn ang="0">
                  <a:pos x="562" y="269"/>
                </a:cxn>
                <a:cxn ang="0">
                  <a:pos x="486" y="276"/>
                </a:cxn>
                <a:cxn ang="0">
                  <a:pos x="536" y="367"/>
                </a:cxn>
                <a:cxn ang="0">
                  <a:pos x="617" y="355"/>
                </a:cxn>
                <a:cxn ang="0">
                  <a:pos x="675" y="318"/>
                </a:cxn>
                <a:cxn ang="0">
                  <a:pos x="707" y="262"/>
                </a:cxn>
                <a:cxn ang="0">
                  <a:pos x="718" y="188"/>
                </a:cxn>
                <a:cxn ang="0">
                  <a:pos x="713" y="137"/>
                </a:cxn>
                <a:cxn ang="0">
                  <a:pos x="692" y="77"/>
                </a:cxn>
                <a:cxn ang="0">
                  <a:pos x="648" y="32"/>
                </a:cxn>
                <a:cxn ang="0">
                  <a:pos x="578" y="10"/>
                </a:cxn>
                <a:cxn ang="0">
                  <a:pos x="345" y="141"/>
                </a:cxn>
                <a:cxn ang="0">
                  <a:pos x="335" y="95"/>
                </a:cxn>
                <a:cxn ang="0">
                  <a:pos x="307" y="46"/>
                </a:cxn>
                <a:cxn ang="0">
                  <a:pos x="262" y="15"/>
                </a:cxn>
                <a:cxn ang="0">
                  <a:pos x="200" y="0"/>
                </a:cxn>
                <a:cxn ang="0">
                  <a:pos x="142" y="4"/>
                </a:cxn>
                <a:cxn ang="0">
                  <a:pos x="77" y="29"/>
                </a:cxn>
                <a:cxn ang="0">
                  <a:pos x="29" y="78"/>
                </a:cxn>
                <a:cxn ang="0">
                  <a:pos x="4" y="148"/>
                </a:cxn>
                <a:cxn ang="0">
                  <a:pos x="1" y="207"/>
                </a:cxn>
                <a:cxn ang="0">
                  <a:pos x="19" y="278"/>
                </a:cxn>
                <a:cxn ang="0">
                  <a:pos x="60" y="334"/>
                </a:cxn>
                <a:cxn ang="0">
                  <a:pos x="122" y="367"/>
                </a:cxn>
                <a:cxn ang="0">
                  <a:pos x="183" y="376"/>
                </a:cxn>
                <a:cxn ang="0">
                  <a:pos x="252" y="362"/>
                </a:cxn>
                <a:cxn ang="0">
                  <a:pos x="303" y="328"/>
                </a:cxn>
                <a:cxn ang="0">
                  <a:pos x="335" y="280"/>
                </a:cxn>
                <a:cxn ang="0">
                  <a:pos x="346" y="227"/>
                </a:cxn>
                <a:cxn ang="0">
                  <a:pos x="231" y="250"/>
                </a:cxn>
                <a:cxn ang="0">
                  <a:pos x="203" y="282"/>
                </a:cxn>
                <a:cxn ang="0">
                  <a:pos x="170" y="285"/>
                </a:cxn>
                <a:cxn ang="0">
                  <a:pos x="140" y="273"/>
                </a:cxn>
                <a:cxn ang="0">
                  <a:pos x="122" y="247"/>
                </a:cxn>
                <a:cxn ang="0">
                  <a:pos x="111" y="188"/>
                </a:cxn>
                <a:cxn ang="0">
                  <a:pos x="119" y="135"/>
                </a:cxn>
                <a:cxn ang="0">
                  <a:pos x="135" y="107"/>
                </a:cxn>
                <a:cxn ang="0">
                  <a:pos x="162" y="91"/>
                </a:cxn>
                <a:cxn ang="0">
                  <a:pos x="187" y="90"/>
                </a:cxn>
                <a:cxn ang="0">
                  <a:pos x="213" y="99"/>
                </a:cxn>
                <a:cxn ang="0">
                  <a:pos x="234" y="128"/>
                </a:cxn>
              </a:cxnLst>
              <a:rect l="0" t="0" r="r" b="b"/>
              <a:pathLst>
                <a:path w="1172" h="376">
                  <a:moveTo>
                    <a:pt x="744" y="367"/>
                  </a:moveTo>
                  <a:lnTo>
                    <a:pt x="856" y="367"/>
                  </a:lnTo>
                  <a:lnTo>
                    <a:pt x="856" y="137"/>
                  </a:lnTo>
                  <a:lnTo>
                    <a:pt x="858" y="137"/>
                  </a:lnTo>
                  <a:lnTo>
                    <a:pt x="907" y="367"/>
                  </a:lnTo>
                  <a:lnTo>
                    <a:pt x="1004" y="367"/>
                  </a:lnTo>
                  <a:lnTo>
                    <a:pt x="1057" y="137"/>
                  </a:lnTo>
                  <a:lnTo>
                    <a:pt x="1059" y="137"/>
                  </a:lnTo>
                  <a:lnTo>
                    <a:pt x="1059" y="322"/>
                  </a:lnTo>
                  <a:lnTo>
                    <a:pt x="1172" y="322"/>
                  </a:lnTo>
                  <a:lnTo>
                    <a:pt x="1172" y="9"/>
                  </a:lnTo>
                  <a:lnTo>
                    <a:pt x="1009" y="9"/>
                  </a:lnTo>
                  <a:lnTo>
                    <a:pt x="958" y="219"/>
                  </a:lnTo>
                  <a:lnTo>
                    <a:pt x="957" y="219"/>
                  </a:lnTo>
                  <a:lnTo>
                    <a:pt x="906" y="9"/>
                  </a:lnTo>
                  <a:lnTo>
                    <a:pt x="744" y="9"/>
                  </a:lnTo>
                  <a:lnTo>
                    <a:pt x="744" y="367"/>
                  </a:lnTo>
                  <a:close/>
                  <a:moveTo>
                    <a:pt x="486" y="100"/>
                  </a:moveTo>
                  <a:lnTo>
                    <a:pt x="521" y="100"/>
                  </a:lnTo>
                  <a:lnTo>
                    <a:pt x="521" y="100"/>
                  </a:lnTo>
                  <a:lnTo>
                    <a:pt x="536" y="101"/>
                  </a:lnTo>
                  <a:lnTo>
                    <a:pt x="548" y="102"/>
                  </a:lnTo>
                  <a:lnTo>
                    <a:pt x="559" y="106"/>
                  </a:lnTo>
                  <a:lnTo>
                    <a:pt x="569" y="111"/>
                  </a:lnTo>
                  <a:lnTo>
                    <a:pt x="577" y="116"/>
                  </a:lnTo>
                  <a:lnTo>
                    <a:pt x="584" y="122"/>
                  </a:lnTo>
                  <a:lnTo>
                    <a:pt x="589" y="128"/>
                  </a:lnTo>
                  <a:lnTo>
                    <a:pt x="594" y="134"/>
                  </a:lnTo>
                  <a:lnTo>
                    <a:pt x="599" y="141"/>
                  </a:lnTo>
                  <a:lnTo>
                    <a:pt x="601" y="149"/>
                  </a:lnTo>
                  <a:lnTo>
                    <a:pt x="606" y="163"/>
                  </a:lnTo>
                  <a:lnTo>
                    <a:pt x="608" y="176"/>
                  </a:lnTo>
                  <a:lnTo>
                    <a:pt x="609" y="185"/>
                  </a:lnTo>
                  <a:lnTo>
                    <a:pt x="609" y="185"/>
                  </a:lnTo>
                  <a:lnTo>
                    <a:pt x="608" y="199"/>
                  </a:lnTo>
                  <a:lnTo>
                    <a:pt x="605" y="213"/>
                  </a:lnTo>
                  <a:lnTo>
                    <a:pt x="601" y="229"/>
                  </a:lnTo>
                  <a:lnTo>
                    <a:pt x="598" y="237"/>
                  </a:lnTo>
                  <a:lnTo>
                    <a:pt x="594" y="243"/>
                  </a:lnTo>
                  <a:lnTo>
                    <a:pt x="590" y="250"/>
                  </a:lnTo>
                  <a:lnTo>
                    <a:pt x="584" y="256"/>
                  </a:lnTo>
                  <a:lnTo>
                    <a:pt x="578" y="261"/>
                  </a:lnTo>
                  <a:lnTo>
                    <a:pt x="571" y="266"/>
                  </a:lnTo>
                  <a:lnTo>
                    <a:pt x="562" y="269"/>
                  </a:lnTo>
                  <a:lnTo>
                    <a:pt x="553" y="273"/>
                  </a:lnTo>
                  <a:lnTo>
                    <a:pt x="542" y="274"/>
                  </a:lnTo>
                  <a:lnTo>
                    <a:pt x="530" y="276"/>
                  </a:lnTo>
                  <a:lnTo>
                    <a:pt x="486" y="276"/>
                  </a:lnTo>
                  <a:lnTo>
                    <a:pt x="486" y="100"/>
                  </a:lnTo>
                  <a:close/>
                  <a:moveTo>
                    <a:pt x="375" y="367"/>
                  </a:moveTo>
                  <a:lnTo>
                    <a:pt x="536" y="367"/>
                  </a:lnTo>
                  <a:lnTo>
                    <a:pt x="536" y="367"/>
                  </a:lnTo>
                  <a:lnTo>
                    <a:pt x="558" y="367"/>
                  </a:lnTo>
                  <a:lnTo>
                    <a:pt x="580" y="365"/>
                  </a:lnTo>
                  <a:lnTo>
                    <a:pt x="599" y="360"/>
                  </a:lnTo>
                  <a:lnTo>
                    <a:pt x="617" y="355"/>
                  </a:lnTo>
                  <a:lnTo>
                    <a:pt x="633" y="347"/>
                  </a:lnTo>
                  <a:lnTo>
                    <a:pt x="649" y="339"/>
                  </a:lnTo>
                  <a:lnTo>
                    <a:pt x="662" y="329"/>
                  </a:lnTo>
                  <a:lnTo>
                    <a:pt x="675" y="318"/>
                  </a:lnTo>
                  <a:lnTo>
                    <a:pt x="684" y="306"/>
                  </a:lnTo>
                  <a:lnTo>
                    <a:pt x="694" y="293"/>
                  </a:lnTo>
                  <a:lnTo>
                    <a:pt x="701" y="278"/>
                  </a:lnTo>
                  <a:lnTo>
                    <a:pt x="707" y="262"/>
                  </a:lnTo>
                  <a:lnTo>
                    <a:pt x="712" y="245"/>
                  </a:lnTo>
                  <a:lnTo>
                    <a:pt x="716" y="227"/>
                  </a:lnTo>
                  <a:lnTo>
                    <a:pt x="718" y="207"/>
                  </a:lnTo>
                  <a:lnTo>
                    <a:pt x="718" y="188"/>
                  </a:lnTo>
                  <a:lnTo>
                    <a:pt x="718" y="188"/>
                  </a:lnTo>
                  <a:lnTo>
                    <a:pt x="718" y="171"/>
                  </a:lnTo>
                  <a:lnTo>
                    <a:pt x="717" y="154"/>
                  </a:lnTo>
                  <a:lnTo>
                    <a:pt x="713" y="137"/>
                  </a:lnTo>
                  <a:lnTo>
                    <a:pt x="710" y="121"/>
                  </a:lnTo>
                  <a:lnTo>
                    <a:pt x="705" y="106"/>
                  </a:lnTo>
                  <a:lnTo>
                    <a:pt x="699" y="90"/>
                  </a:lnTo>
                  <a:lnTo>
                    <a:pt x="692" y="77"/>
                  </a:lnTo>
                  <a:lnTo>
                    <a:pt x="683" y="63"/>
                  </a:lnTo>
                  <a:lnTo>
                    <a:pt x="672" y="51"/>
                  </a:lnTo>
                  <a:lnTo>
                    <a:pt x="661" y="41"/>
                  </a:lnTo>
                  <a:lnTo>
                    <a:pt x="648" y="32"/>
                  </a:lnTo>
                  <a:lnTo>
                    <a:pt x="633" y="23"/>
                  </a:lnTo>
                  <a:lnTo>
                    <a:pt x="616" y="17"/>
                  </a:lnTo>
                  <a:lnTo>
                    <a:pt x="598" y="12"/>
                  </a:lnTo>
                  <a:lnTo>
                    <a:pt x="578" y="10"/>
                  </a:lnTo>
                  <a:lnTo>
                    <a:pt x="556" y="9"/>
                  </a:lnTo>
                  <a:lnTo>
                    <a:pt x="375" y="9"/>
                  </a:lnTo>
                  <a:lnTo>
                    <a:pt x="375" y="367"/>
                  </a:lnTo>
                  <a:close/>
                  <a:moveTo>
                    <a:pt x="345" y="141"/>
                  </a:moveTo>
                  <a:lnTo>
                    <a:pt x="345" y="141"/>
                  </a:lnTo>
                  <a:lnTo>
                    <a:pt x="342" y="126"/>
                  </a:lnTo>
                  <a:lnTo>
                    <a:pt x="338" y="110"/>
                  </a:lnTo>
                  <a:lnTo>
                    <a:pt x="335" y="95"/>
                  </a:lnTo>
                  <a:lnTo>
                    <a:pt x="329" y="82"/>
                  </a:lnTo>
                  <a:lnTo>
                    <a:pt x="323" y="69"/>
                  </a:lnTo>
                  <a:lnTo>
                    <a:pt x="315" y="57"/>
                  </a:lnTo>
                  <a:lnTo>
                    <a:pt x="307" y="46"/>
                  </a:lnTo>
                  <a:lnTo>
                    <a:pt x="297" y="38"/>
                  </a:lnTo>
                  <a:lnTo>
                    <a:pt x="286" y="29"/>
                  </a:lnTo>
                  <a:lnTo>
                    <a:pt x="274" y="21"/>
                  </a:lnTo>
                  <a:lnTo>
                    <a:pt x="262" y="15"/>
                  </a:lnTo>
                  <a:lnTo>
                    <a:pt x="248" y="10"/>
                  </a:lnTo>
                  <a:lnTo>
                    <a:pt x="233" y="5"/>
                  </a:lnTo>
                  <a:lnTo>
                    <a:pt x="217" y="2"/>
                  </a:lnTo>
                  <a:lnTo>
                    <a:pt x="200" y="0"/>
                  </a:lnTo>
                  <a:lnTo>
                    <a:pt x="183" y="0"/>
                  </a:lnTo>
                  <a:lnTo>
                    <a:pt x="183" y="0"/>
                  </a:lnTo>
                  <a:lnTo>
                    <a:pt x="162" y="0"/>
                  </a:lnTo>
                  <a:lnTo>
                    <a:pt x="142" y="4"/>
                  </a:lnTo>
                  <a:lnTo>
                    <a:pt x="124" y="7"/>
                  </a:lnTo>
                  <a:lnTo>
                    <a:pt x="107" y="13"/>
                  </a:lnTo>
                  <a:lnTo>
                    <a:pt x="91" y="21"/>
                  </a:lnTo>
                  <a:lnTo>
                    <a:pt x="77" y="29"/>
                  </a:lnTo>
                  <a:lnTo>
                    <a:pt x="62" y="40"/>
                  </a:lnTo>
                  <a:lnTo>
                    <a:pt x="50" y="51"/>
                  </a:lnTo>
                  <a:lnTo>
                    <a:pt x="39" y="65"/>
                  </a:lnTo>
                  <a:lnTo>
                    <a:pt x="29" y="78"/>
                  </a:lnTo>
                  <a:lnTo>
                    <a:pt x="21" y="94"/>
                  </a:lnTo>
                  <a:lnTo>
                    <a:pt x="13" y="111"/>
                  </a:lnTo>
                  <a:lnTo>
                    <a:pt x="7" y="128"/>
                  </a:lnTo>
                  <a:lnTo>
                    <a:pt x="4" y="148"/>
                  </a:lnTo>
                  <a:lnTo>
                    <a:pt x="1" y="167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1" y="207"/>
                  </a:lnTo>
                  <a:lnTo>
                    <a:pt x="4" y="227"/>
                  </a:lnTo>
                  <a:lnTo>
                    <a:pt x="7" y="245"/>
                  </a:lnTo>
                  <a:lnTo>
                    <a:pt x="12" y="262"/>
                  </a:lnTo>
                  <a:lnTo>
                    <a:pt x="19" y="278"/>
                  </a:lnTo>
                  <a:lnTo>
                    <a:pt x="27" y="294"/>
                  </a:lnTo>
                  <a:lnTo>
                    <a:pt x="37" y="308"/>
                  </a:lnTo>
                  <a:lnTo>
                    <a:pt x="47" y="322"/>
                  </a:lnTo>
                  <a:lnTo>
                    <a:pt x="60" y="334"/>
                  </a:lnTo>
                  <a:lnTo>
                    <a:pt x="74" y="344"/>
                  </a:lnTo>
                  <a:lnTo>
                    <a:pt x="89" y="354"/>
                  </a:lnTo>
                  <a:lnTo>
                    <a:pt x="105" y="361"/>
                  </a:lnTo>
                  <a:lnTo>
                    <a:pt x="122" y="367"/>
                  </a:lnTo>
                  <a:lnTo>
                    <a:pt x="141" y="372"/>
                  </a:lnTo>
                  <a:lnTo>
                    <a:pt x="161" y="374"/>
                  </a:lnTo>
                  <a:lnTo>
                    <a:pt x="183" y="376"/>
                  </a:lnTo>
                  <a:lnTo>
                    <a:pt x="183" y="376"/>
                  </a:lnTo>
                  <a:lnTo>
                    <a:pt x="201" y="376"/>
                  </a:lnTo>
                  <a:lnTo>
                    <a:pt x="219" y="372"/>
                  </a:lnTo>
                  <a:lnTo>
                    <a:pt x="236" y="368"/>
                  </a:lnTo>
                  <a:lnTo>
                    <a:pt x="252" y="362"/>
                  </a:lnTo>
                  <a:lnTo>
                    <a:pt x="267" y="356"/>
                  </a:lnTo>
                  <a:lnTo>
                    <a:pt x="280" y="347"/>
                  </a:lnTo>
                  <a:lnTo>
                    <a:pt x="292" y="339"/>
                  </a:lnTo>
                  <a:lnTo>
                    <a:pt x="303" y="328"/>
                  </a:lnTo>
                  <a:lnTo>
                    <a:pt x="313" y="317"/>
                  </a:lnTo>
                  <a:lnTo>
                    <a:pt x="321" y="306"/>
                  </a:lnTo>
                  <a:lnTo>
                    <a:pt x="329" y="293"/>
                  </a:lnTo>
                  <a:lnTo>
                    <a:pt x="335" y="280"/>
                  </a:lnTo>
                  <a:lnTo>
                    <a:pt x="340" y="267"/>
                  </a:lnTo>
                  <a:lnTo>
                    <a:pt x="343" y="254"/>
                  </a:lnTo>
                  <a:lnTo>
                    <a:pt x="346" y="240"/>
                  </a:lnTo>
                  <a:lnTo>
                    <a:pt x="346" y="227"/>
                  </a:lnTo>
                  <a:lnTo>
                    <a:pt x="237" y="227"/>
                  </a:lnTo>
                  <a:lnTo>
                    <a:pt x="237" y="227"/>
                  </a:lnTo>
                  <a:lnTo>
                    <a:pt x="235" y="239"/>
                  </a:lnTo>
                  <a:lnTo>
                    <a:pt x="231" y="250"/>
                  </a:lnTo>
                  <a:lnTo>
                    <a:pt x="226" y="260"/>
                  </a:lnTo>
                  <a:lnTo>
                    <a:pt x="220" y="269"/>
                  </a:lnTo>
                  <a:lnTo>
                    <a:pt x="212" y="277"/>
                  </a:lnTo>
                  <a:lnTo>
                    <a:pt x="203" y="282"/>
                  </a:lnTo>
                  <a:lnTo>
                    <a:pt x="192" y="285"/>
                  </a:lnTo>
                  <a:lnTo>
                    <a:pt x="179" y="287"/>
                  </a:lnTo>
                  <a:lnTo>
                    <a:pt x="179" y="287"/>
                  </a:lnTo>
                  <a:lnTo>
                    <a:pt x="170" y="285"/>
                  </a:lnTo>
                  <a:lnTo>
                    <a:pt x="162" y="284"/>
                  </a:lnTo>
                  <a:lnTo>
                    <a:pt x="153" y="282"/>
                  </a:lnTo>
                  <a:lnTo>
                    <a:pt x="147" y="278"/>
                  </a:lnTo>
                  <a:lnTo>
                    <a:pt x="140" y="273"/>
                  </a:lnTo>
                  <a:lnTo>
                    <a:pt x="135" y="268"/>
                  </a:lnTo>
                  <a:lnTo>
                    <a:pt x="130" y="262"/>
                  </a:lnTo>
                  <a:lnTo>
                    <a:pt x="125" y="255"/>
                  </a:lnTo>
                  <a:lnTo>
                    <a:pt x="122" y="247"/>
                  </a:lnTo>
                  <a:lnTo>
                    <a:pt x="119" y="240"/>
                  </a:lnTo>
                  <a:lnTo>
                    <a:pt x="114" y="223"/>
                  </a:lnTo>
                  <a:lnTo>
                    <a:pt x="112" y="206"/>
                  </a:lnTo>
                  <a:lnTo>
                    <a:pt x="111" y="188"/>
                  </a:lnTo>
                  <a:lnTo>
                    <a:pt x="111" y="188"/>
                  </a:lnTo>
                  <a:lnTo>
                    <a:pt x="112" y="169"/>
                  </a:lnTo>
                  <a:lnTo>
                    <a:pt x="114" y="152"/>
                  </a:lnTo>
                  <a:lnTo>
                    <a:pt x="119" y="135"/>
                  </a:lnTo>
                  <a:lnTo>
                    <a:pt x="122" y="128"/>
                  </a:lnTo>
                  <a:lnTo>
                    <a:pt x="125" y="121"/>
                  </a:lnTo>
                  <a:lnTo>
                    <a:pt x="130" y="113"/>
                  </a:lnTo>
                  <a:lnTo>
                    <a:pt x="135" y="107"/>
                  </a:lnTo>
                  <a:lnTo>
                    <a:pt x="140" y="102"/>
                  </a:lnTo>
                  <a:lnTo>
                    <a:pt x="147" y="98"/>
                  </a:lnTo>
                  <a:lnTo>
                    <a:pt x="153" y="94"/>
                  </a:lnTo>
                  <a:lnTo>
                    <a:pt x="162" y="91"/>
                  </a:lnTo>
                  <a:lnTo>
                    <a:pt x="170" y="90"/>
                  </a:lnTo>
                  <a:lnTo>
                    <a:pt x="179" y="89"/>
                  </a:lnTo>
                  <a:lnTo>
                    <a:pt x="179" y="89"/>
                  </a:lnTo>
                  <a:lnTo>
                    <a:pt x="187" y="90"/>
                  </a:lnTo>
                  <a:lnTo>
                    <a:pt x="195" y="91"/>
                  </a:lnTo>
                  <a:lnTo>
                    <a:pt x="201" y="93"/>
                  </a:lnTo>
                  <a:lnTo>
                    <a:pt x="207" y="95"/>
                  </a:lnTo>
                  <a:lnTo>
                    <a:pt x="213" y="99"/>
                  </a:lnTo>
                  <a:lnTo>
                    <a:pt x="217" y="102"/>
                  </a:lnTo>
                  <a:lnTo>
                    <a:pt x="224" y="111"/>
                  </a:lnTo>
                  <a:lnTo>
                    <a:pt x="230" y="119"/>
                  </a:lnTo>
                  <a:lnTo>
                    <a:pt x="234" y="128"/>
                  </a:lnTo>
                  <a:lnTo>
                    <a:pt x="236" y="137"/>
                  </a:lnTo>
                  <a:lnTo>
                    <a:pt x="237" y="141"/>
                  </a:lnTo>
                  <a:lnTo>
                    <a:pt x="345" y="14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0" name="Rectangle 6"/>
            <p:cNvSpPr>
              <a:spLocks noChangeArrowheads="1"/>
            </p:cNvSpPr>
            <p:nvPr userDrawn="1"/>
          </p:nvSpPr>
          <p:spPr bwMode="auto">
            <a:xfrm>
              <a:off x="4822" y="3869"/>
              <a:ext cx="56" cy="15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1" name="Freeform 7"/>
            <p:cNvSpPr>
              <a:spLocks/>
            </p:cNvSpPr>
            <p:nvPr userDrawn="1"/>
          </p:nvSpPr>
          <p:spPr bwMode="auto">
            <a:xfrm>
              <a:off x="4553" y="3865"/>
              <a:ext cx="249" cy="155"/>
            </a:xfrm>
            <a:custGeom>
              <a:avLst/>
              <a:gdLst/>
              <a:ahLst/>
              <a:cxnLst>
                <a:cxn ang="0">
                  <a:pos x="115" y="309"/>
                </a:cxn>
                <a:cxn ang="0">
                  <a:pos x="115" y="146"/>
                </a:cxn>
                <a:cxn ang="0">
                  <a:pos x="117" y="124"/>
                </a:cxn>
                <a:cxn ang="0">
                  <a:pos x="124" y="107"/>
                </a:cxn>
                <a:cxn ang="0">
                  <a:pos x="135" y="96"/>
                </a:cxn>
                <a:cxn ang="0">
                  <a:pos x="155" y="91"/>
                </a:cxn>
                <a:cxn ang="0">
                  <a:pos x="166" y="92"/>
                </a:cxn>
                <a:cxn ang="0">
                  <a:pos x="182" y="101"/>
                </a:cxn>
                <a:cxn ang="0">
                  <a:pos x="189" y="117"/>
                </a:cxn>
                <a:cxn ang="0">
                  <a:pos x="192" y="135"/>
                </a:cxn>
                <a:cxn ang="0">
                  <a:pos x="192" y="309"/>
                </a:cxn>
                <a:cxn ang="0">
                  <a:pos x="307" y="146"/>
                </a:cxn>
                <a:cxn ang="0">
                  <a:pos x="308" y="135"/>
                </a:cxn>
                <a:cxn ang="0">
                  <a:pos x="312" y="116"/>
                </a:cxn>
                <a:cxn ang="0">
                  <a:pos x="322" y="101"/>
                </a:cxn>
                <a:cxn ang="0">
                  <a:pos x="336" y="92"/>
                </a:cxn>
                <a:cxn ang="0">
                  <a:pos x="347" y="91"/>
                </a:cxn>
                <a:cxn ang="0">
                  <a:pos x="368" y="96"/>
                </a:cxn>
                <a:cxn ang="0">
                  <a:pos x="379" y="108"/>
                </a:cxn>
                <a:cxn ang="0">
                  <a:pos x="384" y="125"/>
                </a:cxn>
                <a:cxn ang="0">
                  <a:pos x="385" y="146"/>
                </a:cxn>
                <a:cxn ang="0">
                  <a:pos x="499" y="309"/>
                </a:cxn>
                <a:cxn ang="0">
                  <a:pos x="499" y="102"/>
                </a:cxn>
                <a:cxn ang="0">
                  <a:pos x="497" y="74"/>
                </a:cxn>
                <a:cxn ang="0">
                  <a:pos x="492" y="57"/>
                </a:cxn>
                <a:cxn ang="0">
                  <a:pos x="482" y="40"/>
                </a:cxn>
                <a:cxn ang="0">
                  <a:pos x="470" y="25"/>
                </a:cxn>
                <a:cxn ang="0">
                  <a:pos x="454" y="13"/>
                </a:cxn>
                <a:cxn ang="0">
                  <a:pos x="435" y="5"/>
                </a:cxn>
                <a:cxn ang="0">
                  <a:pos x="410" y="0"/>
                </a:cxn>
                <a:cxn ang="0">
                  <a:pos x="396" y="0"/>
                </a:cxn>
                <a:cxn ang="0">
                  <a:pos x="370" y="1"/>
                </a:cxn>
                <a:cxn ang="0">
                  <a:pos x="348" y="6"/>
                </a:cxn>
                <a:cxn ang="0">
                  <a:pos x="331" y="13"/>
                </a:cxn>
                <a:cxn ang="0">
                  <a:pos x="308" y="30"/>
                </a:cxn>
                <a:cxn ang="0">
                  <a:pos x="294" y="47"/>
                </a:cxn>
                <a:cxn ang="0">
                  <a:pos x="286" y="36"/>
                </a:cxn>
                <a:cxn ang="0">
                  <a:pos x="269" y="18"/>
                </a:cxn>
                <a:cxn ang="0">
                  <a:pos x="247" y="7"/>
                </a:cxn>
                <a:cxn ang="0">
                  <a:pos x="224" y="0"/>
                </a:cxn>
                <a:cxn ang="0">
                  <a:pos x="211" y="0"/>
                </a:cxn>
                <a:cxn ang="0">
                  <a:pos x="182" y="2"/>
                </a:cxn>
                <a:cxn ang="0">
                  <a:pos x="155" y="11"/>
                </a:cxn>
                <a:cxn ang="0">
                  <a:pos x="132" y="25"/>
                </a:cxn>
                <a:cxn ang="0">
                  <a:pos x="112" y="47"/>
                </a:cxn>
                <a:cxn ang="0">
                  <a:pos x="111" y="7"/>
                </a:cxn>
                <a:cxn ang="0">
                  <a:pos x="0" y="309"/>
                </a:cxn>
              </a:cxnLst>
              <a:rect l="0" t="0" r="r" b="b"/>
              <a:pathLst>
                <a:path w="499" h="309">
                  <a:moveTo>
                    <a:pt x="0" y="309"/>
                  </a:moveTo>
                  <a:lnTo>
                    <a:pt x="115" y="309"/>
                  </a:lnTo>
                  <a:lnTo>
                    <a:pt x="115" y="146"/>
                  </a:lnTo>
                  <a:lnTo>
                    <a:pt x="115" y="146"/>
                  </a:lnTo>
                  <a:lnTo>
                    <a:pt x="116" y="135"/>
                  </a:lnTo>
                  <a:lnTo>
                    <a:pt x="117" y="124"/>
                  </a:lnTo>
                  <a:lnTo>
                    <a:pt x="119" y="116"/>
                  </a:lnTo>
                  <a:lnTo>
                    <a:pt x="124" y="107"/>
                  </a:lnTo>
                  <a:lnTo>
                    <a:pt x="129" y="101"/>
                  </a:lnTo>
                  <a:lnTo>
                    <a:pt x="135" y="96"/>
                  </a:lnTo>
                  <a:lnTo>
                    <a:pt x="144" y="92"/>
                  </a:lnTo>
                  <a:lnTo>
                    <a:pt x="155" y="91"/>
                  </a:lnTo>
                  <a:lnTo>
                    <a:pt x="155" y="91"/>
                  </a:lnTo>
                  <a:lnTo>
                    <a:pt x="166" y="92"/>
                  </a:lnTo>
                  <a:lnTo>
                    <a:pt x="175" y="96"/>
                  </a:lnTo>
                  <a:lnTo>
                    <a:pt x="182" y="101"/>
                  </a:lnTo>
                  <a:lnTo>
                    <a:pt x="186" y="108"/>
                  </a:lnTo>
                  <a:lnTo>
                    <a:pt x="189" y="117"/>
                  </a:lnTo>
                  <a:lnTo>
                    <a:pt x="191" y="125"/>
                  </a:lnTo>
                  <a:lnTo>
                    <a:pt x="192" y="135"/>
                  </a:lnTo>
                  <a:lnTo>
                    <a:pt x="192" y="146"/>
                  </a:lnTo>
                  <a:lnTo>
                    <a:pt x="192" y="309"/>
                  </a:lnTo>
                  <a:lnTo>
                    <a:pt x="307" y="309"/>
                  </a:lnTo>
                  <a:lnTo>
                    <a:pt x="307" y="146"/>
                  </a:lnTo>
                  <a:lnTo>
                    <a:pt x="307" y="146"/>
                  </a:lnTo>
                  <a:lnTo>
                    <a:pt x="308" y="135"/>
                  </a:lnTo>
                  <a:lnTo>
                    <a:pt x="309" y="124"/>
                  </a:lnTo>
                  <a:lnTo>
                    <a:pt x="312" y="116"/>
                  </a:lnTo>
                  <a:lnTo>
                    <a:pt x="317" y="107"/>
                  </a:lnTo>
                  <a:lnTo>
                    <a:pt x="322" y="101"/>
                  </a:lnTo>
                  <a:lnTo>
                    <a:pt x="328" y="96"/>
                  </a:lnTo>
                  <a:lnTo>
                    <a:pt x="336" y="92"/>
                  </a:lnTo>
                  <a:lnTo>
                    <a:pt x="347" y="91"/>
                  </a:lnTo>
                  <a:lnTo>
                    <a:pt x="347" y="91"/>
                  </a:lnTo>
                  <a:lnTo>
                    <a:pt x="358" y="92"/>
                  </a:lnTo>
                  <a:lnTo>
                    <a:pt x="368" y="96"/>
                  </a:lnTo>
                  <a:lnTo>
                    <a:pt x="374" y="101"/>
                  </a:lnTo>
                  <a:lnTo>
                    <a:pt x="379" y="108"/>
                  </a:lnTo>
                  <a:lnTo>
                    <a:pt x="381" y="117"/>
                  </a:lnTo>
                  <a:lnTo>
                    <a:pt x="384" y="125"/>
                  </a:lnTo>
                  <a:lnTo>
                    <a:pt x="385" y="135"/>
                  </a:lnTo>
                  <a:lnTo>
                    <a:pt x="385" y="146"/>
                  </a:lnTo>
                  <a:lnTo>
                    <a:pt x="385" y="309"/>
                  </a:lnTo>
                  <a:lnTo>
                    <a:pt x="499" y="309"/>
                  </a:lnTo>
                  <a:lnTo>
                    <a:pt x="499" y="102"/>
                  </a:lnTo>
                  <a:lnTo>
                    <a:pt x="499" y="102"/>
                  </a:lnTo>
                  <a:lnTo>
                    <a:pt x="498" y="84"/>
                  </a:lnTo>
                  <a:lnTo>
                    <a:pt x="497" y="74"/>
                  </a:lnTo>
                  <a:lnTo>
                    <a:pt x="494" y="66"/>
                  </a:lnTo>
                  <a:lnTo>
                    <a:pt x="492" y="57"/>
                  </a:lnTo>
                  <a:lnTo>
                    <a:pt x="487" y="48"/>
                  </a:lnTo>
                  <a:lnTo>
                    <a:pt x="482" y="40"/>
                  </a:lnTo>
                  <a:lnTo>
                    <a:pt x="477" y="33"/>
                  </a:lnTo>
                  <a:lnTo>
                    <a:pt x="470" y="25"/>
                  </a:lnTo>
                  <a:lnTo>
                    <a:pt x="463" y="19"/>
                  </a:lnTo>
                  <a:lnTo>
                    <a:pt x="454" y="13"/>
                  </a:lnTo>
                  <a:lnTo>
                    <a:pt x="444" y="8"/>
                  </a:lnTo>
                  <a:lnTo>
                    <a:pt x="435" y="5"/>
                  </a:lnTo>
                  <a:lnTo>
                    <a:pt x="423" y="2"/>
                  </a:lnTo>
                  <a:lnTo>
                    <a:pt x="410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82" y="0"/>
                  </a:lnTo>
                  <a:lnTo>
                    <a:pt x="370" y="1"/>
                  </a:lnTo>
                  <a:lnTo>
                    <a:pt x="359" y="3"/>
                  </a:lnTo>
                  <a:lnTo>
                    <a:pt x="348" y="6"/>
                  </a:lnTo>
                  <a:lnTo>
                    <a:pt x="340" y="9"/>
                  </a:lnTo>
                  <a:lnTo>
                    <a:pt x="331" y="13"/>
                  </a:lnTo>
                  <a:lnTo>
                    <a:pt x="318" y="22"/>
                  </a:lnTo>
                  <a:lnTo>
                    <a:pt x="308" y="30"/>
                  </a:lnTo>
                  <a:lnTo>
                    <a:pt x="301" y="37"/>
                  </a:lnTo>
                  <a:lnTo>
                    <a:pt x="294" y="47"/>
                  </a:lnTo>
                  <a:lnTo>
                    <a:pt x="294" y="47"/>
                  </a:lnTo>
                  <a:lnTo>
                    <a:pt x="286" y="36"/>
                  </a:lnTo>
                  <a:lnTo>
                    <a:pt x="279" y="27"/>
                  </a:lnTo>
                  <a:lnTo>
                    <a:pt x="269" y="18"/>
                  </a:lnTo>
                  <a:lnTo>
                    <a:pt x="259" y="12"/>
                  </a:lnTo>
                  <a:lnTo>
                    <a:pt x="247" y="7"/>
                  </a:lnTo>
                  <a:lnTo>
                    <a:pt x="236" y="2"/>
                  </a:lnTo>
                  <a:lnTo>
                    <a:pt x="224" y="0"/>
                  </a:lnTo>
                  <a:lnTo>
                    <a:pt x="211" y="0"/>
                  </a:lnTo>
                  <a:lnTo>
                    <a:pt x="211" y="0"/>
                  </a:lnTo>
                  <a:lnTo>
                    <a:pt x="196" y="0"/>
                  </a:lnTo>
                  <a:lnTo>
                    <a:pt x="182" y="2"/>
                  </a:lnTo>
                  <a:lnTo>
                    <a:pt x="168" y="6"/>
                  </a:lnTo>
                  <a:lnTo>
                    <a:pt x="155" y="11"/>
                  </a:lnTo>
                  <a:lnTo>
                    <a:pt x="143" y="17"/>
                  </a:lnTo>
                  <a:lnTo>
                    <a:pt x="132" y="25"/>
                  </a:lnTo>
                  <a:lnTo>
                    <a:pt x="122" y="35"/>
                  </a:lnTo>
                  <a:lnTo>
                    <a:pt x="112" y="47"/>
                  </a:lnTo>
                  <a:lnTo>
                    <a:pt x="111" y="47"/>
                  </a:lnTo>
                  <a:lnTo>
                    <a:pt x="111" y="7"/>
                  </a:lnTo>
                  <a:lnTo>
                    <a:pt x="0" y="7"/>
                  </a:lnTo>
                  <a:lnTo>
                    <a:pt x="0" y="30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2" name="Freeform 8"/>
            <p:cNvSpPr>
              <a:spLocks/>
            </p:cNvSpPr>
            <p:nvPr userDrawn="1"/>
          </p:nvSpPr>
          <p:spPr bwMode="auto">
            <a:xfrm>
              <a:off x="4374" y="3837"/>
              <a:ext cx="165" cy="190"/>
            </a:xfrm>
            <a:custGeom>
              <a:avLst/>
              <a:gdLst/>
              <a:ahLst/>
              <a:cxnLst>
                <a:cxn ang="0">
                  <a:pos x="322" y="97"/>
                </a:cxn>
                <a:cxn ang="0">
                  <a:pos x="307" y="57"/>
                </a:cxn>
                <a:cxn ang="0">
                  <a:pos x="280" y="29"/>
                </a:cxn>
                <a:cxn ang="0">
                  <a:pos x="244" y="12"/>
                </a:cxn>
                <a:cxn ang="0">
                  <a:pos x="203" y="2"/>
                </a:cxn>
                <a:cxn ang="0">
                  <a:pos x="163" y="0"/>
                </a:cxn>
                <a:cxn ang="0">
                  <a:pos x="111" y="4"/>
                </a:cxn>
                <a:cxn ang="0">
                  <a:pos x="73" y="17"/>
                </a:cxn>
                <a:cxn ang="0">
                  <a:pos x="39" y="39"/>
                </a:cxn>
                <a:cxn ang="0">
                  <a:pos x="17" y="70"/>
                </a:cxn>
                <a:cxn ang="0">
                  <a:pos x="7" y="115"/>
                </a:cxn>
                <a:cxn ang="0">
                  <a:pos x="10" y="137"/>
                </a:cxn>
                <a:cxn ang="0">
                  <a:pos x="20" y="165"/>
                </a:cxn>
                <a:cxn ang="0">
                  <a:pos x="39" y="189"/>
                </a:cxn>
                <a:cxn ang="0">
                  <a:pos x="68" y="207"/>
                </a:cxn>
                <a:cxn ang="0">
                  <a:pos x="109" y="222"/>
                </a:cxn>
                <a:cxn ang="0">
                  <a:pos x="178" y="236"/>
                </a:cxn>
                <a:cxn ang="0">
                  <a:pos x="205" y="248"/>
                </a:cxn>
                <a:cxn ang="0">
                  <a:pos x="212" y="267"/>
                </a:cxn>
                <a:cxn ang="0">
                  <a:pos x="207" y="280"/>
                </a:cxn>
                <a:cxn ang="0">
                  <a:pos x="190" y="291"/>
                </a:cxn>
                <a:cxn ang="0">
                  <a:pos x="169" y="295"/>
                </a:cxn>
                <a:cxn ang="0">
                  <a:pos x="141" y="289"/>
                </a:cxn>
                <a:cxn ang="0">
                  <a:pos x="129" y="278"/>
                </a:cxn>
                <a:cxn ang="0">
                  <a:pos x="121" y="252"/>
                </a:cxn>
                <a:cxn ang="0">
                  <a:pos x="1" y="269"/>
                </a:cxn>
                <a:cxn ang="0">
                  <a:pos x="16" y="312"/>
                </a:cxn>
                <a:cxn ang="0">
                  <a:pos x="43" y="343"/>
                </a:cxn>
                <a:cxn ang="0">
                  <a:pos x="79" y="364"/>
                </a:cxn>
                <a:cxn ang="0">
                  <a:pos x="121" y="376"/>
                </a:cxn>
                <a:cxn ang="0">
                  <a:pos x="165" y="380"/>
                </a:cxn>
                <a:cxn ang="0">
                  <a:pos x="210" y="376"/>
                </a:cxn>
                <a:cxn ang="0">
                  <a:pos x="252" y="365"/>
                </a:cxn>
                <a:cxn ang="0">
                  <a:pos x="290" y="346"/>
                </a:cxn>
                <a:cxn ang="0">
                  <a:pos x="317" y="314"/>
                </a:cxn>
                <a:cxn ang="0">
                  <a:pos x="331" y="270"/>
                </a:cxn>
                <a:cxn ang="0">
                  <a:pos x="331" y="241"/>
                </a:cxn>
                <a:cxn ang="0">
                  <a:pos x="325" y="213"/>
                </a:cxn>
                <a:cxn ang="0">
                  <a:pos x="313" y="191"/>
                </a:cxn>
                <a:cxn ang="0">
                  <a:pos x="283" y="164"/>
                </a:cxn>
                <a:cxn ang="0">
                  <a:pos x="253" y="151"/>
                </a:cxn>
                <a:cxn ang="0">
                  <a:pos x="190" y="135"/>
                </a:cxn>
                <a:cxn ang="0">
                  <a:pos x="143" y="123"/>
                </a:cxn>
                <a:cxn ang="0">
                  <a:pos x="133" y="117"/>
                </a:cxn>
                <a:cxn ang="0">
                  <a:pos x="128" y="104"/>
                </a:cxn>
                <a:cxn ang="0">
                  <a:pos x="135" y="85"/>
                </a:cxn>
                <a:cxn ang="0">
                  <a:pos x="154" y="78"/>
                </a:cxn>
                <a:cxn ang="0">
                  <a:pos x="174" y="78"/>
                </a:cxn>
                <a:cxn ang="0">
                  <a:pos x="194" y="87"/>
                </a:cxn>
                <a:cxn ang="0">
                  <a:pos x="205" y="98"/>
                </a:cxn>
                <a:cxn ang="0">
                  <a:pos x="323" y="114"/>
                </a:cxn>
              </a:cxnLst>
              <a:rect l="0" t="0" r="r" b="b"/>
              <a:pathLst>
                <a:path w="331" h="380">
                  <a:moveTo>
                    <a:pt x="323" y="114"/>
                  </a:moveTo>
                  <a:lnTo>
                    <a:pt x="323" y="114"/>
                  </a:lnTo>
                  <a:lnTo>
                    <a:pt x="322" y="97"/>
                  </a:lnTo>
                  <a:lnTo>
                    <a:pt x="318" y="83"/>
                  </a:lnTo>
                  <a:lnTo>
                    <a:pt x="313" y="69"/>
                  </a:lnTo>
                  <a:lnTo>
                    <a:pt x="307" y="57"/>
                  </a:lnTo>
                  <a:lnTo>
                    <a:pt x="298" y="47"/>
                  </a:lnTo>
                  <a:lnTo>
                    <a:pt x="290" y="37"/>
                  </a:lnTo>
                  <a:lnTo>
                    <a:pt x="280" y="29"/>
                  </a:lnTo>
                  <a:lnTo>
                    <a:pt x="268" y="23"/>
                  </a:lnTo>
                  <a:lnTo>
                    <a:pt x="257" y="17"/>
                  </a:lnTo>
                  <a:lnTo>
                    <a:pt x="244" y="12"/>
                  </a:lnTo>
                  <a:lnTo>
                    <a:pt x="231" y="8"/>
                  </a:lnTo>
                  <a:lnTo>
                    <a:pt x="218" y="4"/>
                  </a:lnTo>
                  <a:lnTo>
                    <a:pt x="203" y="2"/>
                  </a:lnTo>
                  <a:lnTo>
                    <a:pt x="190" y="1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38" y="1"/>
                  </a:lnTo>
                  <a:lnTo>
                    <a:pt x="124" y="3"/>
                  </a:lnTo>
                  <a:lnTo>
                    <a:pt x="111" y="4"/>
                  </a:lnTo>
                  <a:lnTo>
                    <a:pt x="98" y="8"/>
                  </a:lnTo>
                  <a:lnTo>
                    <a:pt x="85" y="12"/>
                  </a:lnTo>
                  <a:lnTo>
                    <a:pt x="73" y="17"/>
                  </a:lnTo>
                  <a:lnTo>
                    <a:pt x="61" y="23"/>
                  </a:lnTo>
                  <a:lnTo>
                    <a:pt x="50" y="30"/>
                  </a:lnTo>
                  <a:lnTo>
                    <a:pt x="39" y="39"/>
                  </a:lnTo>
                  <a:lnTo>
                    <a:pt x="31" y="48"/>
                  </a:lnTo>
                  <a:lnTo>
                    <a:pt x="23" y="58"/>
                  </a:lnTo>
                  <a:lnTo>
                    <a:pt x="17" y="70"/>
                  </a:lnTo>
                  <a:lnTo>
                    <a:pt x="12" y="84"/>
                  </a:lnTo>
                  <a:lnTo>
                    <a:pt x="9" y="98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9" y="126"/>
                  </a:lnTo>
                  <a:lnTo>
                    <a:pt x="10" y="137"/>
                  </a:lnTo>
                  <a:lnTo>
                    <a:pt x="12" y="147"/>
                  </a:lnTo>
                  <a:lnTo>
                    <a:pt x="16" y="157"/>
                  </a:lnTo>
                  <a:lnTo>
                    <a:pt x="20" y="165"/>
                  </a:lnTo>
                  <a:lnTo>
                    <a:pt x="26" y="174"/>
                  </a:lnTo>
                  <a:lnTo>
                    <a:pt x="32" y="181"/>
                  </a:lnTo>
                  <a:lnTo>
                    <a:pt x="39" y="189"/>
                  </a:lnTo>
                  <a:lnTo>
                    <a:pt x="48" y="195"/>
                  </a:lnTo>
                  <a:lnTo>
                    <a:pt x="57" y="201"/>
                  </a:lnTo>
                  <a:lnTo>
                    <a:pt x="68" y="207"/>
                  </a:lnTo>
                  <a:lnTo>
                    <a:pt x="81" y="212"/>
                  </a:lnTo>
                  <a:lnTo>
                    <a:pt x="94" y="217"/>
                  </a:lnTo>
                  <a:lnTo>
                    <a:pt x="109" y="222"/>
                  </a:lnTo>
                  <a:lnTo>
                    <a:pt x="143" y="229"/>
                  </a:lnTo>
                  <a:lnTo>
                    <a:pt x="143" y="229"/>
                  </a:lnTo>
                  <a:lnTo>
                    <a:pt x="178" y="236"/>
                  </a:lnTo>
                  <a:lnTo>
                    <a:pt x="190" y="240"/>
                  </a:lnTo>
                  <a:lnTo>
                    <a:pt x="199" y="243"/>
                  </a:lnTo>
                  <a:lnTo>
                    <a:pt x="205" y="248"/>
                  </a:lnTo>
                  <a:lnTo>
                    <a:pt x="208" y="253"/>
                  </a:lnTo>
                  <a:lnTo>
                    <a:pt x="211" y="259"/>
                  </a:lnTo>
                  <a:lnTo>
                    <a:pt x="212" y="267"/>
                  </a:lnTo>
                  <a:lnTo>
                    <a:pt x="212" y="267"/>
                  </a:lnTo>
                  <a:lnTo>
                    <a:pt x="211" y="274"/>
                  </a:lnTo>
                  <a:lnTo>
                    <a:pt x="207" y="280"/>
                  </a:lnTo>
                  <a:lnTo>
                    <a:pt x="202" y="285"/>
                  </a:lnTo>
                  <a:lnTo>
                    <a:pt x="196" y="289"/>
                  </a:lnTo>
                  <a:lnTo>
                    <a:pt x="190" y="291"/>
                  </a:lnTo>
                  <a:lnTo>
                    <a:pt x="183" y="293"/>
                  </a:lnTo>
                  <a:lnTo>
                    <a:pt x="169" y="295"/>
                  </a:lnTo>
                  <a:lnTo>
                    <a:pt x="169" y="295"/>
                  </a:lnTo>
                  <a:lnTo>
                    <a:pt x="158" y="293"/>
                  </a:lnTo>
                  <a:lnTo>
                    <a:pt x="149" y="292"/>
                  </a:lnTo>
                  <a:lnTo>
                    <a:pt x="141" y="289"/>
                  </a:lnTo>
                  <a:lnTo>
                    <a:pt x="135" y="285"/>
                  </a:lnTo>
                  <a:lnTo>
                    <a:pt x="135" y="285"/>
                  </a:lnTo>
                  <a:lnTo>
                    <a:pt x="129" y="278"/>
                  </a:lnTo>
                  <a:lnTo>
                    <a:pt x="124" y="269"/>
                  </a:lnTo>
                  <a:lnTo>
                    <a:pt x="122" y="262"/>
                  </a:lnTo>
                  <a:lnTo>
                    <a:pt x="121" y="252"/>
                  </a:lnTo>
                  <a:lnTo>
                    <a:pt x="0" y="252"/>
                  </a:lnTo>
                  <a:lnTo>
                    <a:pt x="0" y="252"/>
                  </a:lnTo>
                  <a:lnTo>
                    <a:pt x="1" y="269"/>
                  </a:lnTo>
                  <a:lnTo>
                    <a:pt x="5" y="285"/>
                  </a:lnTo>
                  <a:lnTo>
                    <a:pt x="10" y="298"/>
                  </a:lnTo>
                  <a:lnTo>
                    <a:pt x="16" y="312"/>
                  </a:lnTo>
                  <a:lnTo>
                    <a:pt x="23" y="323"/>
                  </a:lnTo>
                  <a:lnTo>
                    <a:pt x="33" y="334"/>
                  </a:lnTo>
                  <a:lnTo>
                    <a:pt x="43" y="343"/>
                  </a:lnTo>
                  <a:lnTo>
                    <a:pt x="54" y="351"/>
                  </a:lnTo>
                  <a:lnTo>
                    <a:pt x="66" y="358"/>
                  </a:lnTo>
                  <a:lnTo>
                    <a:pt x="79" y="364"/>
                  </a:lnTo>
                  <a:lnTo>
                    <a:pt x="93" y="369"/>
                  </a:lnTo>
                  <a:lnTo>
                    <a:pt x="106" y="373"/>
                  </a:lnTo>
                  <a:lnTo>
                    <a:pt x="121" y="376"/>
                  </a:lnTo>
                  <a:lnTo>
                    <a:pt x="135" y="378"/>
                  </a:lnTo>
                  <a:lnTo>
                    <a:pt x="150" y="379"/>
                  </a:lnTo>
                  <a:lnTo>
                    <a:pt x="165" y="380"/>
                  </a:lnTo>
                  <a:lnTo>
                    <a:pt x="165" y="380"/>
                  </a:lnTo>
                  <a:lnTo>
                    <a:pt x="195" y="379"/>
                  </a:lnTo>
                  <a:lnTo>
                    <a:pt x="210" y="376"/>
                  </a:lnTo>
                  <a:lnTo>
                    <a:pt x="224" y="374"/>
                  </a:lnTo>
                  <a:lnTo>
                    <a:pt x="239" y="370"/>
                  </a:lnTo>
                  <a:lnTo>
                    <a:pt x="252" y="365"/>
                  </a:lnTo>
                  <a:lnTo>
                    <a:pt x="266" y="360"/>
                  </a:lnTo>
                  <a:lnTo>
                    <a:pt x="278" y="353"/>
                  </a:lnTo>
                  <a:lnTo>
                    <a:pt x="290" y="346"/>
                  </a:lnTo>
                  <a:lnTo>
                    <a:pt x="300" y="336"/>
                  </a:lnTo>
                  <a:lnTo>
                    <a:pt x="309" y="326"/>
                  </a:lnTo>
                  <a:lnTo>
                    <a:pt x="317" y="314"/>
                  </a:lnTo>
                  <a:lnTo>
                    <a:pt x="323" y="301"/>
                  </a:lnTo>
                  <a:lnTo>
                    <a:pt x="328" y="286"/>
                  </a:lnTo>
                  <a:lnTo>
                    <a:pt x="331" y="270"/>
                  </a:lnTo>
                  <a:lnTo>
                    <a:pt x="331" y="252"/>
                  </a:lnTo>
                  <a:lnTo>
                    <a:pt x="331" y="252"/>
                  </a:lnTo>
                  <a:lnTo>
                    <a:pt x="331" y="241"/>
                  </a:lnTo>
                  <a:lnTo>
                    <a:pt x="330" y="231"/>
                  </a:lnTo>
                  <a:lnTo>
                    <a:pt x="328" y="223"/>
                  </a:lnTo>
                  <a:lnTo>
                    <a:pt x="325" y="213"/>
                  </a:lnTo>
                  <a:lnTo>
                    <a:pt x="322" y="206"/>
                  </a:lnTo>
                  <a:lnTo>
                    <a:pt x="318" y="198"/>
                  </a:lnTo>
                  <a:lnTo>
                    <a:pt x="313" y="191"/>
                  </a:lnTo>
                  <a:lnTo>
                    <a:pt x="308" y="185"/>
                  </a:lnTo>
                  <a:lnTo>
                    <a:pt x="296" y="174"/>
                  </a:lnTo>
                  <a:lnTo>
                    <a:pt x="283" y="164"/>
                  </a:lnTo>
                  <a:lnTo>
                    <a:pt x="269" y="157"/>
                  </a:lnTo>
                  <a:lnTo>
                    <a:pt x="253" y="151"/>
                  </a:lnTo>
                  <a:lnTo>
                    <a:pt x="253" y="151"/>
                  </a:lnTo>
                  <a:lnTo>
                    <a:pt x="238" y="146"/>
                  </a:lnTo>
                  <a:lnTo>
                    <a:pt x="222" y="142"/>
                  </a:lnTo>
                  <a:lnTo>
                    <a:pt x="190" y="135"/>
                  </a:lnTo>
                  <a:lnTo>
                    <a:pt x="163" y="130"/>
                  </a:lnTo>
                  <a:lnTo>
                    <a:pt x="152" y="126"/>
                  </a:lnTo>
                  <a:lnTo>
                    <a:pt x="143" y="123"/>
                  </a:lnTo>
                  <a:lnTo>
                    <a:pt x="143" y="123"/>
                  </a:lnTo>
                  <a:lnTo>
                    <a:pt x="138" y="120"/>
                  </a:lnTo>
                  <a:lnTo>
                    <a:pt x="133" y="117"/>
                  </a:lnTo>
                  <a:lnTo>
                    <a:pt x="129" y="112"/>
                  </a:lnTo>
                  <a:lnTo>
                    <a:pt x="128" y="104"/>
                  </a:lnTo>
                  <a:lnTo>
                    <a:pt x="128" y="104"/>
                  </a:lnTo>
                  <a:lnTo>
                    <a:pt x="129" y="96"/>
                  </a:lnTo>
                  <a:lnTo>
                    <a:pt x="132" y="90"/>
                  </a:lnTo>
                  <a:lnTo>
                    <a:pt x="135" y="85"/>
                  </a:lnTo>
                  <a:lnTo>
                    <a:pt x="140" y="81"/>
                  </a:lnTo>
                  <a:lnTo>
                    <a:pt x="146" y="79"/>
                  </a:lnTo>
                  <a:lnTo>
                    <a:pt x="154" y="78"/>
                  </a:lnTo>
                  <a:lnTo>
                    <a:pt x="167" y="76"/>
                  </a:lnTo>
                  <a:lnTo>
                    <a:pt x="167" y="76"/>
                  </a:lnTo>
                  <a:lnTo>
                    <a:pt x="174" y="78"/>
                  </a:lnTo>
                  <a:lnTo>
                    <a:pt x="182" y="79"/>
                  </a:lnTo>
                  <a:lnTo>
                    <a:pt x="188" y="83"/>
                  </a:lnTo>
                  <a:lnTo>
                    <a:pt x="194" y="87"/>
                  </a:lnTo>
                  <a:lnTo>
                    <a:pt x="194" y="87"/>
                  </a:lnTo>
                  <a:lnTo>
                    <a:pt x="200" y="92"/>
                  </a:lnTo>
                  <a:lnTo>
                    <a:pt x="205" y="98"/>
                  </a:lnTo>
                  <a:lnTo>
                    <a:pt x="207" y="106"/>
                  </a:lnTo>
                  <a:lnTo>
                    <a:pt x="208" y="114"/>
                  </a:lnTo>
                  <a:lnTo>
                    <a:pt x="323" y="1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3" name="Freeform 9"/>
            <p:cNvSpPr>
              <a:spLocks/>
            </p:cNvSpPr>
            <p:nvPr userDrawn="1"/>
          </p:nvSpPr>
          <p:spPr bwMode="auto">
            <a:xfrm>
              <a:off x="4998" y="3809"/>
              <a:ext cx="156" cy="211"/>
            </a:xfrm>
            <a:custGeom>
              <a:avLst/>
              <a:gdLst/>
              <a:ahLst/>
              <a:cxnLst>
                <a:cxn ang="0">
                  <a:pos x="0" y="423"/>
                </a:cxn>
                <a:cxn ang="0">
                  <a:pos x="117" y="423"/>
                </a:cxn>
                <a:cxn ang="0">
                  <a:pos x="117" y="276"/>
                </a:cxn>
                <a:cxn ang="0">
                  <a:pos x="117" y="276"/>
                </a:cxn>
                <a:cxn ang="0">
                  <a:pos x="117" y="258"/>
                </a:cxn>
                <a:cxn ang="0">
                  <a:pos x="120" y="241"/>
                </a:cxn>
                <a:cxn ang="0">
                  <a:pos x="125" y="229"/>
                </a:cxn>
                <a:cxn ang="0">
                  <a:pos x="127" y="224"/>
                </a:cxn>
                <a:cxn ang="0">
                  <a:pos x="129" y="219"/>
                </a:cxn>
                <a:cxn ang="0">
                  <a:pos x="129" y="219"/>
                </a:cxn>
                <a:cxn ang="0">
                  <a:pos x="134" y="213"/>
                </a:cxn>
                <a:cxn ang="0">
                  <a:pos x="142" y="208"/>
                </a:cxn>
                <a:cxn ang="0">
                  <a:pos x="149" y="204"/>
                </a:cxn>
                <a:cxn ang="0">
                  <a:pos x="156" y="203"/>
                </a:cxn>
                <a:cxn ang="0">
                  <a:pos x="156" y="203"/>
                </a:cxn>
                <a:cxn ang="0">
                  <a:pos x="166" y="203"/>
                </a:cxn>
                <a:cxn ang="0">
                  <a:pos x="173" y="206"/>
                </a:cxn>
                <a:cxn ang="0">
                  <a:pos x="179" y="209"/>
                </a:cxn>
                <a:cxn ang="0">
                  <a:pos x="185" y="215"/>
                </a:cxn>
                <a:cxn ang="0">
                  <a:pos x="185" y="215"/>
                </a:cxn>
                <a:cxn ang="0">
                  <a:pos x="190" y="221"/>
                </a:cxn>
                <a:cxn ang="0">
                  <a:pos x="193" y="231"/>
                </a:cxn>
                <a:cxn ang="0">
                  <a:pos x="195" y="242"/>
                </a:cxn>
                <a:cxn ang="0">
                  <a:pos x="195" y="256"/>
                </a:cxn>
                <a:cxn ang="0">
                  <a:pos x="195" y="423"/>
                </a:cxn>
                <a:cxn ang="0">
                  <a:pos x="312" y="423"/>
                </a:cxn>
                <a:cxn ang="0">
                  <a:pos x="312" y="230"/>
                </a:cxn>
                <a:cxn ang="0">
                  <a:pos x="312" y="230"/>
                </a:cxn>
                <a:cxn ang="0">
                  <a:pos x="312" y="215"/>
                </a:cxn>
                <a:cxn ang="0">
                  <a:pos x="311" y="202"/>
                </a:cxn>
                <a:cxn ang="0">
                  <a:pos x="308" y="189"/>
                </a:cxn>
                <a:cxn ang="0">
                  <a:pos x="306" y="178"/>
                </a:cxn>
                <a:cxn ang="0">
                  <a:pos x="301" y="167"/>
                </a:cxn>
                <a:cxn ang="0">
                  <a:pos x="297" y="157"/>
                </a:cxn>
                <a:cxn ang="0">
                  <a:pos x="291" y="148"/>
                </a:cxn>
                <a:cxn ang="0">
                  <a:pos x="285" y="141"/>
                </a:cxn>
                <a:cxn ang="0">
                  <a:pos x="285" y="141"/>
                </a:cxn>
                <a:cxn ang="0">
                  <a:pos x="278" y="134"/>
                </a:cxn>
                <a:cxn ang="0">
                  <a:pos x="271" y="129"/>
                </a:cxn>
                <a:cxn ang="0">
                  <a:pos x="262" y="124"/>
                </a:cxn>
                <a:cxn ang="0">
                  <a:pos x="252" y="119"/>
                </a:cxn>
                <a:cxn ang="0">
                  <a:pos x="243" y="117"/>
                </a:cxn>
                <a:cxn ang="0">
                  <a:pos x="233" y="114"/>
                </a:cxn>
                <a:cxn ang="0">
                  <a:pos x="222" y="113"/>
                </a:cxn>
                <a:cxn ang="0">
                  <a:pos x="211" y="112"/>
                </a:cxn>
                <a:cxn ang="0">
                  <a:pos x="211" y="112"/>
                </a:cxn>
                <a:cxn ang="0">
                  <a:pos x="196" y="113"/>
                </a:cxn>
                <a:cxn ang="0">
                  <a:pos x="183" y="114"/>
                </a:cxn>
                <a:cxn ang="0">
                  <a:pos x="170" y="117"/>
                </a:cxn>
                <a:cxn ang="0">
                  <a:pos x="155" y="123"/>
                </a:cxn>
                <a:cxn ang="0">
                  <a:pos x="155" y="123"/>
                </a:cxn>
                <a:cxn ang="0">
                  <a:pos x="145" y="129"/>
                </a:cxn>
                <a:cxn ang="0">
                  <a:pos x="137" y="135"/>
                </a:cxn>
                <a:cxn ang="0">
                  <a:pos x="127" y="143"/>
                </a:cxn>
                <a:cxn ang="0">
                  <a:pos x="117" y="153"/>
                </a:cxn>
                <a:cxn ang="0">
                  <a:pos x="117" y="0"/>
                </a:cxn>
                <a:cxn ang="0">
                  <a:pos x="0" y="0"/>
                </a:cxn>
                <a:cxn ang="0">
                  <a:pos x="0" y="423"/>
                </a:cxn>
              </a:cxnLst>
              <a:rect l="0" t="0" r="r" b="b"/>
              <a:pathLst>
                <a:path w="312" h="423">
                  <a:moveTo>
                    <a:pt x="0" y="423"/>
                  </a:moveTo>
                  <a:lnTo>
                    <a:pt x="117" y="423"/>
                  </a:lnTo>
                  <a:lnTo>
                    <a:pt x="117" y="276"/>
                  </a:lnTo>
                  <a:lnTo>
                    <a:pt x="117" y="276"/>
                  </a:lnTo>
                  <a:lnTo>
                    <a:pt x="117" y="258"/>
                  </a:lnTo>
                  <a:lnTo>
                    <a:pt x="120" y="241"/>
                  </a:lnTo>
                  <a:lnTo>
                    <a:pt x="125" y="229"/>
                  </a:lnTo>
                  <a:lnTo>
                    <a:pt x="127" y="224"/>
                  </a:lnTo>
                  <a:lnTo>
                    <a:pt x="129" y="219"/>
                  </a:lnTo>
                  <a:lnTo>
                    <a:pt x="129" y="219"/>
                  </a:lnTo>
                  <a:lnTo>
                    <a:pt x="134" y="213"/>
                  </a:lnTo>
                  <a:lnTo>
                    <a:pt x="142" y="208"/>
                  </a:lnTo>
                  <a:lnTo>
                    <a:pt x="149" y="204"/>
                  </a:lnTo>
                  <a:lnTo>
                    <a:pt x="156" y="203"/>
                  </a:lnTo>
                  <a:lnTo>
                    <a:pt x="156" y="203"/>
                  </a:lnTo>
                  <a:lnTo>
                    <a:pt x="166" y="203"/>
                  </a:lnTo>
                  <a:lnTo>
                    <a:pt x="173" y="206"/>
                  </a:lnTo>
                  <a:lnTo>
                    <a:pt x="179" y="209"/>
                  </a:lnTo>
                  <a:lnTo>
                    <a:pt x="185" y="215"/>
                  </a:lnTo>
                  <a:lnTo>
                    <a:pt x="185" y="215"/>
                  </a:lnTo>
                  <a:lnTo>
                    <a:pt x="190" y="221"/>
                  </a:lnTo>
                  <a:lnTo>
                    <a:pt x="193" y="231"/>
                  </a:lnTo>
                  <a:lnTo>
                    <a:pt x="195" y="242"/>
                  </a:lnTo>
                  <a:lnTo>
                    <a:pt x="195" y="256"/>
                  </a:lnTo>
                  <a:lnTo>
                    <a:pt x="195" y="423"/>
                  </a:lnTo>
                  <a:lnTo>
                    <a:pt x="312" y="423"/>
                  </a:lnTo>
                  <a:lnTo>
                    <a:pt x="312" y="230"/>
                  </a:lnTo>
                  <a:lnTo>
                    <a:pt x="312" y="230"/>
                  </a:lnTo>
                  <a:lnTo>
                    <a:pt x="312" y="215"/>
                  </a:lnTo>
                  <a:lnTo>
                    <a:pt x="311" y="202"/>
                  </a:lnTo>
                  <a:lnTo>
                    <a:pt x="308" y="189"/>
                  </a:lnTo>
                  <a:lnTo>
                    <a:pt x="306" y="178"/>
                  </a:lnTo>
                  <a:lnTo>
                    <a:pt x="301" y="167"/>
                  </a:lnTo>
                  <a:lnTo>
                    <a:pt x="297" y="157"/>
                  </a:lnTo>
                  <a:lnTo>
                    <a:pt x="291" y="148"/>
                  </a:lnTo>
                  <a:lnTo>
                    <a:pt x="285" y="141"/>
                  </a:lnTo>
                  <a:lnTo>
                    <a:pt x="285" y="141"/>
                  </a:lnTo>
                  <a:lnTo>
                    <a:pt x="278" y="134"/>
                  </a:lnTo>
                  <a:lnTo>
                    <a:pt x="271" y="129"/>
                  </a:lnTo>
                  <a:lnTo>
                    <a:pt x="262" y="124"/>
                  </a:lnTo>
                  <a:lnTo>
                    <a:pt x="252" y="119"/>
                  </a:lnTo>
                  <a:lnTo>
                    <a:pt x="243" y="117"/>
                  </a:lnTo>
                  <a:lnTo>
                    <a:pt x="233" y="114"/>
                  </a:lnTo>
                  <a:lnTo>
                    <a:pt x="222" y="113"/>
                  </a:lnTo>
                  <a:lnTo>
                    <a:pt x="211" y="112"/>
                  </a:lnTo>
                  <a:lnTo>
                    <a:pt x="211" y="112"/>
                  </a:lnTo>
                  <a:lnTo>
                    <a:pt x="196" y="113"/>
                  </a:lnTo>
                  <a:lnTo>
                    <a:pt x="183" y="114"/>
                  </a:lnTo>
                  <a:lnTo>
                    <a:pt x="170" y="117"/>
                  </a:lnTo>
                  <a:lnTo>
                    <a:pt x="155" y="123"/>
                  </a:lnTo>
                  <a:lnTo>
                    <a:pt x="155" y="123"/>
                  </a:lnTo>
                  <a:lnTo>
                    <a:pt x="145" y="129"/>
                  </a:lnTo>
                  <a:lnTo>
                    <a:pt x="137" y="135"/>
                  </a:lnTo>
                  <a:lnTo>
                    <a:pt x="127" y="143"/>
                  </a:lnTo>
                  <a:lnTo>
                    <a:pt x="117" y="153"/>
                  </a:lnTo>
                  <a:lnTo>
                    <a:pt x="117" y="0"/>
                  </a:lnTo>
                  <a:lnTo>
                    <a:pt x="0" y="0"/>
                  </a:lnTo>
                  <a:lnTo>
                    <a:pt x="0" y="4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" name="Freeform 10"/>
            <p:cNvSpPr>
              <a:spLocks/>
            </p:cNvSpPr>
            <p:nvPr userDrawn="1"/>
          </p:nvSpPr>
          <p:spPr bwMode="auto">
            <a:xfrm>
              <a:off x="4898" y="3822"/>
              <a:ext cx="81" cy="20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3"/>
                </a:cxn>
                <a:cxn ang="0">
                  <a:pos x="0" y="178"/>
                </a:cxn>
                <a:cxn ang="0">
                  <a:pos x="0" y="284"/>
                </a:cxn>
                <a:cxn ang="0">
                  <a:pos x="0" y="284"/>
                </a:cxn>
                <a:cxn ang="0">
                  <a:pos x="0" y="308"/>
                </a:cxn>
                <a:cxn ang="0">
                  <a:pos x="3" y="328"/>
                </a:cxn>
                <a:cxn ang="0">
                  <a:pos x="7" y="345"/>
                </a:cxn>
                <a:cxn ang="0">
                  <a:pos x="11" y="360"/>
                </a:cxn>
                <a:cxn ang="0">
                  <a:pos x="11" y="360"/>
                </a:cxn>
                <a:cxn ang="0">
                  <a:pos x="17" y="371"/>
                </a:cxn>
                <a:cxn ang="0">
                  <a:pos x="24" y="380"/>
                </a:cxn>
                <a:cxn ang="0">
                  <a:pos x="32" y="386"/>
                </a:cxn>
                <a:cxn ang="0">
                  <a:pos x="41" y="392"/>
                </a:cxn>
                <a:cxn ang="0">
                  <a:pos x="41" y="392"/>
                </a:cxn>
                <a:cxn ang="0">
                  <a:pos x="52" y="397"/>
                </a:cxn>
                <a:cxn ang="0">
                  <a:pos x="65" y="400"/>
                </a:cxn>
                <a:cxn ang="0">
                  <a:pos x="81" y="403"/>
                </a:cxn>
                <a:cxn ang="0">
                  <a:pos x="100" y="403"/>
                </a:cxn>
                <a:cxn ang="0">
                  <a:pos x="100" y="403"/>
                </a:cxn>
                <a:cxn ang="0">
                  <a:pos x="114" y="403"/>
                </a:cxn>
                <a:cxn ang="0">
                  <a:pos x="129" y="400"/>
                </a:cxn>
                <a:cxn ang="0">
                  <a:pos x="147" y="398"/>
                </a:cxn>
                <a:cxn ang="0">
                  <a:pos x="162" y="393"/>
                </a:cxn>
                <a:cxn ang="0">
                  <a:pos x="162" y="317"/>
                </a:cxn>
                <a:cxn ang="0">
                  <a:pos x="162" y="317"/>
                </a:cxn>
                <a:cxn ang="0">
                  <a:pos x="157" y="319"/>
                </a:cxn>
                <a:cxn ang="0">
                  <a:pos x="149" y="320"/>
                </a:cxn>
                <a:cxn ang="0">
                  <a:pos x="132" y="321"/>
                </a:cxn>
                <a:cxn ang="0">
                  <a:pos x="132" y="321"/>
                </a:cxn>
                <a:cxn ang="0">
                  <a:pos x="126" y="320"/>
                </a:cxn>
                <a:cxn ang="0">
                  <a:pos x="121" y="316"/>
                </a:cxn>
                <a:cxn ang="0">
                  <a:pos x="119" y="314"/>
                </a:cxn>
                <a:cxn ang="0">
                  <a:pos x="116" y="311"/>
                </a:cxn>
                <a:cxn ang="0">
                  <a:pos x="116" y="311"/>
                </a:cxn>
                <a:cxn ang="0">
                  <a:pos x="115" y="308"/>
                </a:cxn>
                <a:cxn ang="0">
                  <a:pos x="114" y="301"/>
                </a:cxn>
                <a:cxn ang="0">
                  <a:pos x="112" y="286"/>
                </a:cxn>
                <a:cxn ang="0">
                  <a:pos x="112" y="178"/>
                </a:cxn>
                <a:cxn ang="0">
                  <a:pos x="162" y="178"/>
                </a:cxn>
                <a:cxn ang="0">
                  <a:pos x="162" y="93"/>
                </a:cxn>
                <a:cxn ang="0">
                  <a:pos x="112" y="93"/>
                </a:cxn>
                <a:cxn ang="0">
                  <a:pos x="112" y="0"/>
                </a:cxn>
                <a:cxn ang="0">
                  <a:pos x="0" y="0"/>
                </a:cxn>
              </a:cxnLst>
              <a:rect l="0" t="0" r="r" b="b"/>
              <a:pathLst>
                <a:path w="162" h="403">
                  <a:moveTo>
                    <a:pt x="0" y="0"/>
                  </a:moveTo>
                  <a:lnTo>
                    <a:pt x="0" y="93"/>
                  </a:lnTo>
                  <a:lnTo>
                    <a:pt x="0" y="178"/>
                  </a:lnTo>
                  <a:lnTo>
                    <a:pt x="0" y="284"/>
                  </a:lnTo>
                  <a:lnTo>
                    <a:pt x="0" y="284"/>
                  </a:lnTo>
                  <a:lnTo>
                    <a:pt x="0" y="308"/>
                  </a:lnTo>
                  <a:lnTo>
                    <a:pt x="3" y="328"/>
                  </a:lnTo>
                  <a:lnTo>
                    <a:pt x="7" y="345"/>
                  </a:lnTo>
                  <a:lnTo>
                    <a:pt x="11" y="360"/>
                  </a:lnTo>
                  <a:lnTo>
                    <a:pt x="11" y="360"/>
                  </a:lnTo>
                  <a:lnTo>
                    <a:pt x="17" y="371"/>
                  </a:lnTo>
                  <a:lnTo>
                    <a:pt x="24" y="380"/>
                  </a:lnTo>
                  <a:lnTo>
                    <a:pt x="32" y="386"/>
                  </a:lnTo>
                  <a:lnTo>
                    <a:pt x="41" y="392"/>
                  </a:lnTo>
                  <a:lnTo>
                    <a:pt x="41" y="392"/>
                  </a:lnTo>
                  <a:lnTo>
                    <a:pt x="52" y="397"/>
                  </a:lnTo>
                  <a:lnTo>
                    <a:pt x="65" y="400"/>
                  </a:lnTo>
                  <a:lnTo>
                    <a:pt x="81" y="403"/>
                  </a:lnTo>
                  <a:lnTo>
                    <a:pt x="100" y="403"/>
                  </a:lnTo>
                  <a:lnTo>
                    <a:pt x="100" y="403"/>
                  </a:lnTo>
                  <a:lnTo>
                    <a:pt x="114" y="403"/>
                  </a:lnTo>
                  <a:lnTo>
                    <a:pt x="129" y="400"/>
                  </a:lnTo>
                  <a:lnTo>
                    <a:pt x="147" y="398"/>
                  </a:lnTo>
                  <a:lnTo>
                    <a:pt x="162" y="393"/>
                  </a:lnTo>
                  <a:lnTo>
                    <a:pt x="162" y="317"/>
                  </a:lnTo>
                  <a:lnTo>
                    <a:pt x="162" y="317"/>
                  </a:lnTo>
                  <a:lnTo>
                    <a:pt x="157" y="319"/>
                  </a:lnTo>
                  <a:lnTo>
                    <a:pt x="149" y="320"/>
                  </a:lnTo>
                  <a:lnTo>
                    <a:pt x="132" y="321"/>
                  </a:lnTo>
                  <a:lnTo>
                    <a:pt x="132" y="321"/>
                  </a:lnTo>
                  <a:lnTo>
                    <a:pt x="126" y="320"/>
                  </a:lnTo>
                  <a:lnTo>
                    <a:pt x="121" y="316"/>
                  </a:lnTo>
                  <a:lnTo>
                    <a:pt x="119" y="314"/>
                  </a:lnTo>
                  <a:lnTo>
                    <a:pt x="116" y="311"/>
                  </a:lnTo>
                  <a:lnTo>
                    <a:pt x="116" y="311"/>
                  </a:lnTo>
                  <a:lnTo>
                    <a:pt x="115" y="308"/>
                  </a:lnTo>
                  <a:lnTo>
                    <a:pt x="114" y="301"/>
                  </a:lnTo>
                  <a:lnTo>
                    <a:pt x="112" y="286"/>
                  </a:lnTo>
                  <a:lnTo>
                    <a:pt x="112" y="178"/>
                  </a:lnTo>
                  <a:lnTo>
                    <a:pt x="162" y="178"/>
                  </a:lnTo>
                  <a:lnTo>
                    <a:pt x="162" y="93"/>
                  </a:lnTo>
                  <a:lnTo>
                    <a:pt x="112" y="93"/>
                  </a:lnTo>
                  <a:lnTo>
                    <a:pt x="1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5" name="Rectangle 11"/>
            <p:cNvSpPr>
              <a:spLocks noChangeArrowheads="1"/>
            </p:cNvSpPr>
            <p:nvPr userDrawn="1"/>
          </p:nvSpPr>
          <p:spPr bwMode="auto">
            <a:xfrm>
              <a:off x="4822" y="3822"/>
              <a:ext cx="56" cy="31"/>
            </a:xfrm>
            <a:prstGeom prst="rect">
              <a:avLst/>
            </a:prstGeom>
            <a:solidFill>
              <a:srgbClr val="7AC14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 sz="3200"/>
            </a:lvl1pPr>
            <a:lvl2pPr>
              <a:lnSpc>
                <a:spcPct val="100000"/>
              </a:lnSpc>
              <a:defRPr sz="2800"/>
            </a:lvl2pPr>
            <a:lvl3pPr>
              <a:lnSpc>
                <a:spcPct val="100000"/>
              </a:lnSpc>
              <a:defRPr sz="2800"/>
            </a:lvl3pPr>
            <a:lvl4pPr>
              <a:lnSpc>
                <a:spcPct val="100000"/>
              </a:lnSpc>
              <a:defRPr sz="3200"/>
            </a:lvl4pPr>
            <a:lvl5pPr>
              <a:lnSpc>
                <a:spcPct val="100000"/>
              </a:lnSpc>
              <a:defRPr sz="3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484781" y="6324302"/>
            <a:ext cx="45672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E61BB-8530-4252-86B7-C5DA304DFA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71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362200"/>
            <a:ext cx="38100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62200"/>
            <a:ext cx="38100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484781" y="6324302"/>
            <a:ext cx="45672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E61BB-8530-4252-86B7-C5DA304DFA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84781" y="6324302"/>
            <a:ext cx="456720" cy="365125"/>
          </a:xfrm>
        </p:spPr>
        <p:txBody>
          <a:bodyPr/>
          <a:lstStyle/>
          <a:p>
            <a:fld id="{B933F274-2988-4B89-87F5-41E2BBBF21DB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Q:\Design Catalog\Corporate Templates\Covers\abstract1.jpg"/>
          <p:cNvPicPr>
            <a:picLocks noChangeAspect="1" noChangeArrowheads="1"/>
          </p:cNvPicPr>
          <p:nvPr userDrawn="1"/>
        </p:nvPicPr>
        <p:blipFill>
          <a:blip r:embed="rId2" cstate="email"/>
          <a:stretch>
            <a:fillRect/>
          </a:stretch>
        </p:blipFill>
        <p:spPr bwMode="auto">
          <a:xfrm>
            <a:off x="-120594" y="0"/>
            <a:ext cx="92645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1C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6" name="Group 35"/>
          <p:cNvGrpSpPr/>
          <p:nvPr userDrawn="1"/>
        </p:nvGrpSpPr>
        <p:grpSpPr>
          <a:xfrm>
            <a:off x="0" y="-2"/>
            <a:ext cx="9164321" cy="6858004"/>
            <a:chOff x="0" y="-2"/>
            <a:chExt cx="9164321" cy="6858004"/>
          </a:xfrm>
        </p:grpSpPr>
        <p:cxnSp>
          <p:nvCxnSpPr>
            <p:cNvPr id="37" name="Straight Connector 36"/>
            <p:cNvCxnSpPr/>
            <p:nvPr/>
          </p:nvCxnSpPr>
          <p:spPr>
            <a:xfrm rot="16200000" flipH="1">
              <a:off x="-2092189" y="2181639"/>
              <a:ext cx="6858002" cy="249472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-786850" y="2181639"/>
              <a:ext cx="6858002" cy="249472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518489" y="2181637"/>
              <a:ext cx="6858002" cy="249472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4393098" y="4750907"/>
              <a:ext cx="3081127" cy="1133057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16200000" flipH="1">
              <a:off x="5408543" y="4470952"/>
              <a:ext cx="3498574" cy="1275521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6200000" flipH="1">
              <a:off x="-1105396" y="4474761"/>
              <a:ext cx="3488635" cy="1277842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6200000" flipH="1">
              <a:off x="6438538" y="4193177"/>
              <a:ext cx="3907970" cy="142167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6200000" flipH="1">
              <a:off x="6819900" y="1084580"/>
              <a:ext cx="3429001" cy="1259840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0" y="2413591"/>
              <a:ext cx="9144000" cy="3327990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499241" y="3710152"/>
              <a:ext cx="8644759" cy="3147849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4093779" y="5013434"/>
              <a:ext cx="5050221" cy="1844567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7667297" y="6327228"/>
              <a:ext cx="1476703" cy="530772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0" y="3043491"/>
              <a:ext cx="3809098" cy="1389553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0" y="1891862"/>
              <a:ext cx="3384331" cy="123264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0" y="735724"/>
              <a:ext cx="2963917" cy="1080243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0" y="0"/>
              <a:ext cx="1397876" cy="517940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7977352" y="2"/>
              <a:ext cx="604344" cy="199695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8397766" y="1098334"/>
              <a:ext cx="746234" cy="268011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 userDrawn="1"/>
        </p:nvSpPr>
        <p:spPr>
          <a:xfrm>
            <a:off x="0" y="0"/>
            <a:ext cx="9144000" cy="1828800"/>
          </a:xfrm>
          <a:prstGeom prst="rect">
            <a:avLst/>
          </a:prstGeom>
          <a:gradFill>
            <a:gsLst>
              <a:gs pos="0">
                <a:srgbClr val="0081C6">
                  <a:alpha val="45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65820" y="0"/>
            <a:ext cx="6537960" cy="1380744"/>
          </a:xfrm>
        </p:spPr>
        <p:txBody>
          <a:bodyPr anchor="b">
            <a:normAutofit/>
          </a:bodyPr>
          <a:lstStyle>
            <a:lvl1pPr marL="0" indent="0">
              <a:lnSpc>
                <a:spcPts val="30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166688" y="1265388"/>
            <a:ext cx="6548437" cy="5080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buNone/>
              <a:defRPr sz="2400">
                <a:solidFill>
                  <a:schemeClr val="bg1"/>
                </a:solidFill>
              </a:defRPr>
            </a:lvl2pPr>
            <a:lvl3pPr>
              <a:buNone/>
              <a:defRPr sz="2400">
                <a:solidFill>
                  <a:schemeClr val="bg1"/>
                </a:solidFill>
              </a:defRPr>
            </a:lvl3pPr>
            <a:lvl4pPr>
              <a:buNone/>
              <a:defRPr sz="2400">
                <a:solidFill>
                  <a:schemeClr val="bg1"/>
                </a:solidFill>
              </a:defRPr>
            </a:lvl4pPr>
            <a:lvl5pPr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6702425" y="0"/>
            <a:ext cx="2441575" cy="6858000"/>
          </a:xfrm>
          <a:prstGeom prst="rect">
            <a:avLst/>
          </a:prstGeom>
          <a:gradFill>
            <a:gsLst>
              <a:gs pos="0">
                <a:srgbClr val="0081C6">
                  <a:alpha val="30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461125"/>
            <a:ext cx="9144000" cy="396875"/>
          </a:xfrm>
          <a:prstGeom prst="rect">
            <a:avLst/>
          </a:prstGeom>
          <a:solidFill>
            <a:srgbClr val="00346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1822450"/>
            <a:ext cx="9144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6743700" y="1501579"/>
            <a:ext cx="2317750" cy="267855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</a:p>
        </p:txBody>
      </p:sp>
      <p:sp>
        <p:nvSpPr>
          <p:cNvPr id="56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6743700" y="86440"/>
            <a:ext cx="2317750" cy="1386100"/>
          </a:xfrm>
        </p:spPr>
        <p:txBody>
          <a:bodyPr>
            <a:noAutofit/>
          </a:bodyPr>
          <a:lstStyle>
            <a:lvl1pPr marL="0" indent="0">
              <a:buNone/>
              <a:defRPr sz="1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presenter(s) name, title and presentation type</a:t>
            </a:r>
          </a:p>
        </p:txBody>
      </p:sp>
      <p:sp>
        <p:nvSpPr>
          <p:cNvPr id="57" name="Rectangle 56"/>
          <p:cNvSpPr/>
          <p:nvPr userDrawn="1"/>
        </p:nvSpPr>
        <p:spPr>
          <a:xfrm>
            <a:off x="6707188" y="5688281"/>
            <a:ext cx="2436812" cy="7633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6456363"/>
            <a:ext cx="9144000" cy="15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rot="5400000">
            <a:off x="3274219" y="3429794"/>
            <a:ext cx="6858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6813550" y="5788025"/>
            <a:ext cx="1368425" cy="604838"/>
            <a:chOff x="4292" y="3646"/>
            <a:chExt cx="862" cy="381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292" y="3646"/>
              <a:ext cx="862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 noEditPoints="1"/>
            </p:cNvSpPr>
            <p:nvPr userDrawn="1"/>
          </p:nvSpPr>
          <p:spPr bwMode="auto">
            <a:xfrm>
              <a:off x="4292" y="3646"/>
              <a:ext cx="586" cy="188"/>
            </a:xfrm>
            <a:custGeom>
              <a:avLst/>
              <a:gdLst/>
              <a:ahLst/>
              <a:cxnLst>
                <a:cxn ang="0">
                  <a:pos x="858" y="137"/>
                </a:cxn>
                <a:cxn ang="0">
                  <a:pos x="1059" y="137"/>
                </a:cxn>
                <a:cxn ang="0">
                  <a:pos x="1009" y="9"/>
                </a:cxn>
                <a:cxn ang="0">
                  <a:pos x="744" y="9"/>
                </a:cxn>
                <a:cxn ang="0">
                  <a:pos x="521" y="100"/>
                </a:cxn>
                <a:cxn ang="0">
                  <a:pos x="569" y="111"/>
                </a:cxn>
                <a:cxn ang="0">
                  <a:pos x="594" y="134"/>
                </a:cxn>
                <a:cxn ang="0">
                  <a:pos x="608" y="176"/>
                </a:cxn>
                <a:cxn ang="0">
                  <a:pos x="605" y="213"/>
                </a:cxn>
                <a:cxn ang="0">
                  <a:pos x="590" y="250"/>
                </a:cxn>
                <a:cxn ang="0">
                  <a:pos x="562" y="269"/>
                </a:cxn>
                <a:cxn ang="0">
                  <a:pos x="486" y="276"/>
                </a:cxn>
                <a:cxn ang="0">
                  <a:pos x="536" y="367"/>
                </a:cxn>
                <a:cxn ang="0">
                  <a:pos x="617" y="355"/>
                </a:cxn>
                <a:cxn ang="0">
                  <a:pos x="675" y="318"/>
                </a:cxn>
                <a:cxn ang="0">
                  <a:pos x="707" y="262"/>
                </a:cxn>
                <a:cxn ang="0">
                  <a:pos x="718" y="188"/>
                </a:cxn>
                <a:cxn ang="0">
                  <a:pos x="713" y="137"/>
                </a:cxn>
                <a:cxn ang="0">
                  <a:pos x="692" y="77"/>
                </a:cxn>
                <a:cxn ang="0">
                  <a:pos x="648" y="32"/>
                </a:cxn>
                <a:cxn ang="0">
                  <a:pos x="578" y="10"/>
                </a:cxn>
                <a:cxn ang="0">
                  <a:pos x="345" y="141"/>
                </a:cxn>
                <a:cxn ang="0">
                  <a:pos x="335" y="95"/>
                </a:cxn>
                <a:cxn ang="0">
                  <a:pos x="307" y="46"/>
                </a:cxn>
                <a:cxn ang="0">
                  <a:pos x="262" y="15"/>
                </a:cxn>
                <a:cxn ang="0">
                  <a:pos x="200" y="0"/>
                </a:cxn>
                <a:cxn ang="0">
                  <a:pos x="142" y="4"/>
                </a:cxn>
                <a:cxn ang="0">
                  <a:pos x="77" y="29"/>
                </a:cxn>
                <a:cxn ang="0">
                  <a:pos x="29" y="78"/>
                </a:cxn>
                <a:cxn ang="0">
                  <a:pos x="4" y="148"/>
                </a:cxn>
                <a:cxn ang="0">
                  <a:pos x="1" y="207"/>
                </a:cxn>
                <a:cxn ang="0">
                  <a:pos x="19" y="278"/>
                </a:cxn>
                <a:cxn ang="0">
                  <a:pos x="60" y="334"/>
                </a:cxn>
                <a:cxn ang="0">
                  <a:pos x="122" y="367"/>
                </a:cxn>
                <a:cxn ang="0">
                  <a:pos x="183" y="376"/>
                </a:cxn>
                <a:cxn ang="0">
                  <a:pos x="252" y="362"/>
                </a:cxn>
                <a:cxn ang="0">
                  <a:pos x="303" y="328"/>
                </a:cxn>
                <a:cxn ang="0">
                  <a:pos x="335" y="280"/>
                </a:cxn>
                <a:cxn ang="0">
                  <a:pos x="346" y="227"/>
                </a:cxn>
                <a:cxn ang="0">
                  <a:pos x="231" y="250"/>
                </a:cxn>
                <a:cxn ang="0">
                  <a:pos x="203" y="282"/>
                </a:cxn>
                <a:cxn ang="0">
                  <a:pos x="170" y="285"/>
                </a:cxn>
                <a:cxn ang="0">
                  <a:pos x="140" y="273"/>
                </a:cxn>
                <a:cxn ang="0">
                  <a:pos x="122" y="247"/>
                </a:cxn>
                <a:cxn ang="0">
                  <a:pos x="111" y="188"/>
                </a:cxn>
                <a:cxn ang="0">
                  <a:pos x="119" y="135"/>
                </a:cxn>
                <a:cxn ang="0">
                  <a:pos x="135" y="107"/>
                </a:cxn>
                <a:cxn ang="0">
                  <a:pos x="162" y="91"/>
                </a:cxn>
                <a:cxn ang="0">
                  <a:pos x="187" y="90"/>
                </a:cxn>
                <a:cxn ang="0">
                  <a:pos x="213" y="99"/>
                </a:cxn>
                <a:cxn ang="0">
                  <a:pos x="234" y="128"/>
                </a:cxn>
              </a:cxnLst>
              <a:rect l="0" t="0" r="r" b="b"/>
              <a:pathLst>
                <a:path w="1172" h="376">
                  <a:moveTo>
                    <a:pt x="744" y="367"/>
                  </a:moveTo>
                  <a:lnTo>
                    <a:pt x="856" y="367"/>
                  </a:lnTo>
                  <a:lnTo>
                    <a:pt x="856" y="137"/>
                  </a:lnTo>
                  <a:lnTo>
                    <a:pt x="858" y="137"/>
                  </a:lnTo>
                  <a:lnTo>
                    <a:pt x="907" y="367"/>
                  </a:lnTo>
                  <a:lnTo>
                    <a:pt x="1004" y="367"/>
                  </a:lnTo>
                  <a:lnTo>
                    <a:pt x="1057" y="137"/>
                  </a:lnTo>
                  <a:lnTo>
                    <a:pt x="1059" y="137"/>
                  </a:lnTo>
                  <a:lnTo>
                    <a:pt x="1059" y="322"/>
                  </a:lnTo>
                  <a:lnTo>
                    <a:pt x="1172" y="322"/>
                  </a:lnTo>
                  <a:lnTo>
                    <a:pt x="1172" y="9"/>
                  </a:lnTo>
                  <a:lnTo>
                    <a:pt x="1009" y="9"/>
                  </a:lnTo>
                  <a:lnTo>
                    <a:pt x="958" y="219"/>
                  </a:lnTo>
                  <a:lnTo>
                    <a:pt x="957" y="219"/>
                  </a:lnTo>
                  <a:lnTo>
                    <a:pt x="906" y="9"/>
                  </a:lnTo>
                  <a:lnTo>
                    <a:pt x="744" y="9"/>
                  </a:lnTo>
                  <a:lnTo>
                    <a:pt x="744" y="367"/>
                  </a:lnTo>
                  <a:close/>
                  <a:moveTo>
                    <a:pt x="486" y="100"/>
                  </a:moveTo>
                  <a:lnTo>
                    <a:pt x="521" y="100"/>
                  </a:lnTo>
                  <a:lnTo>
                    <a:pt x="521" y="100"/>
                  </a:lnTo>
                  <a:lnTo>
                    <a:pt x="536" y="101"/>
                  </a:lnTo>
                  <a:lnTo>
                    <a:pt x="548" y="102"/>
                  </a:lnTo>
                  <a:lnTo>
                    <a:pt x="559" y="106"/>
                  </a:lnTo>
                  <a:lnTo>
                    <a:pt x="569" y="111"/>
                  </a:lnTo>
                  <a:lnTo>
                    <a:pt x="577" y="116"/>
                  </a:lnTo>
                  <a:lnTo>
                    <a:pt x="584" y="122"/>
                  </a:lnTo>
                  <a:lnTo>
                    <a:pt x="589" y="128"/>
                  </a:lnTo>
                  <a:lnTo>
                    <a:pt x="594" y="134"/>
                  </a:lnTo>
                  <a:lnTo>
                    <a:pt x="599" y="141"/>
                  </a:lnTo>
                  <a:lnTo>
                    <a:pt x="601" y="149"/>
                  </a:lnTo>
                  <a:lnTo>
                    <a:pt x="606" y="163"/>
                  </a:lnTo>
                  <a:lnTo>
                    <a:pt x="608" y="176"/>
                  </a:lnTo>
                  <a:lnTo>
                    <a:pt x="609" y="185"/>
                  </a:lnTo>
                  <a:lnTo>
                    <a:pt x="609" y="185"/>
                  </a:lnTo>
                  <a:lnTo>
                    <a:pt x="608" y="199"/>
                  </a:lnTo>
                  <a:lnTo>
                    <a:pt x="605" y="213"/>
                  </a:lnTo>
                  <a:lnTo>
                    <a:pt x="601" y="229"/>
                  </a:lnTo>
                  <a:lnTo>
                    <a:pt x="598" y="237"/>
                  </a:lnTo>
                  <a:lnTo>
                    <a:pt x="594" y="243"/>
                  </a:lnTo>
                  <a:lnTo>
                    <a:pt x="590" y="250"/>
                  </a:lnTo>
                  <a:lnTo>
                    <a:pt x="584" y="256"/>
                  </a:lnTo>
                  <a:lnTo>
                    <a:pt x="578" y="261"/>
                  </a:lnTo>
                  <a:lnTo>
                    <a:pt x="571" y="266"/>
                  </a:lnTo>
                  <a:lnTo>
                    <a:pt x="562" y="269"/>
                  </a:lnTo>
                  <a:lnTo>
                    <a:pt x="553" y="273"/>
                  </a:lnTo>
                  <a:lnTo>
                    <a:pt x="542" y="274"/>
                  </a:lnTo>
                  <a:lnTo>
                    <a:pt x="530" y="276"/>
                  </a:lnTo>
                  <a:lnTo>
                    <a:pt x="486" y="276"/>
                  </a:lnTo>
                  <a:lnTo>
                    <a:pt x="486" y="100"/>
                  </a:lnTo>
                  <a:close/>
                  <a:moveTo>
                    <a:pt x="375" y="367"/>
                  </a:moveTo>
                  <a:lnTo>
                    <a:pt x="536" y="367"/>
                  </a:lnTo>
                  <a:lnTo>
                    <a:pt x="536" y="367"/>
                  </a:lnTo>
                  <a:lnTo>
                    <a:pt x="558" y="367"/>
                  </a:lnTo>
                  <a:lnTo>
                    <a:pt x="580" y="365"/>
                  </a:lnTo>
                  <a:lnTo>
                    <a:pt x="599" y="360"/>
                  </a:lnTo>
                  <a:lnTo>
                    <a:pt x="617" y="355"/>
                  </a:lnTo>
                  <a:lnTo>
                    <a:pt x="633" y="347"/>
                  </a:lnTo>
                  <a:lnTo>
                    <a:pt x="649" y="339"/>
                  </a:lnTo>
                  <a:lnTo>
                    <a:pt x="662" y="329"/>
                  </a:lnTo>
                  <a:lnTo>
                    <a:pt x="675" y="318"/>
                  </a:lnTo>
                  <a:lnTo>
                    <a:pt x="684" y="306"/>
                  </a:lnTo>
                  <a:lnTo>
                    <a:pt x="694" y="293"/>
                  </a:lnTo>
                  <a:lnTo>
                    <a:pt x="701" y="278"/>
                  </a:lnTo>
                  <a:lnTo>
                    <a:pt x="707" y="262"/>
                  </a:lnTo>
                  <a:lnTo>
                    <a:pt x="712" y="245"/>
                  </a:lnTo>
                  <a:lnTo>
                    <a:pt x="716" y="227"/>
                  </a:lnTo>
                  <a:lnTo>
                    <a:pt x="718" y="207"/>
                  </a:lnTo>
                  <a:lnTo>
                    <a:pt x="718" y="188"/>
                  </a:lnTo>
                  <a:lnTo>
                    <a:pt x="718" y="188"/>
                  </a:lnTo>
                  <a:lnTo>
                    <a:pt x="718" y="171"/>
                  </a:lnTo>
                  <a:lnTo>
                    <a:pt x="717" y="154"/>
                  </a:lnTo>
                  <a:lnTo>
                    <a:pt x="713" y="137"/>
                  </a:lnTo>
                  <a:lnTo>
                    <a:pt x="710" y="121"/>
                  </a:lnTo>
                  <a:lnTo>
                    <a:pt x="705" y="106"/>
                  </a:lnTo>
                  <a:lnTo>
                    <a:pt x="699" y="90"/>
                  </a:lnTo>
                  <a:lnTo>
                    <a:pt x="692" y="77"/>
                  </a:lnTo>
                  <a:lnTo>
                    <a:pt x="683" y="63"/>
                  </a:lnTo>
                  <a:lnTo>
                    <a:pt x="672" y="51"/>
                  </a:lnTo>
                  <a:lnTo>
                    <a:pt x="661" y="41"/>
                  </a:lnTo>
                  <a:lnTo>
                    <a:pt x="648" y="32"/>
                  </a:lnTo>
                  <a:lnTo>
                    <a:pt x="633" y="23"/>
                  </a:lnTo>
                  <a:lnTo>
                    <a:pt x="616" y="17"/>
                  </a:lnTo>
                  <a:lnTo>
                    <a:pt x="598" y="12"/>
                  </a:lnTo>
                  <a:lnTo>
                    <a:pt x="578" y="10"/>
                  </a:lnTo>
                  <a:lnTo>
                    <a:pt x="556" y="9"/>
                  </a:lnTo>
                  <a:lnTo>
                    <a:pt x="375" y="9"/>
                  </a:lnTo>
                  <a:lnTo>
                    <a:pt x="375" y="367"/>
                  </a:lnTo>
                  <a:close/>
                  <a:moveTo>
                    <a:pt x="345" y="141"/>
                  </a:moveTo>
                  <a:lnTo>
                    <a:pt x="345" y="141"/>
                  </a:lnTo>
                  <a:lnTo>
                    <a:pt x="342" y="126"/>
                  </a:lnTo>
                  <a:lnTo>
                    <a:pt x="338" y="110"/>
                  </a:lnTo>
                  <a:lnTo>
                    <a:pt x="335" y="95"/>
                  </a:lnTo>
                  <a:lnTo>
                    <a:pt x="329" y="82"/>
                  </a:lnTo>
                  <a:lnTo>
                    <a:pt x="323" y="69"/>
                  </a:lnTo>
                  <a:lnTo>
                    <a:pt x="315" y="57"/>
                  </a:lnTo>
                  <a:lnTo>
                    <a:pt x="307" y="46"/>
                  </a:lnTo>
                  <a:lnTo>
                    <a:pt x="297" y="38"/>
                  </a:lnTo>
                  <a:lnTo>
                    <a:pt x="286" y="29"/>
                  </a:lnTo>
                  <a:lnTo>
                    <a:pt x="274" y="21"/>
                  </a:lnTo>
                  <a:lnTo>
                    <a:pt x="262" y="15"/>
                  </a:lnTo>
                  <a:lnTo>
                    <a:pt x="248" y="10"/>
                  </a:lnTo>
                  <a:lnTo>
                    <a:pt x="233" y="5"/>
                  </a:lnTo>
                  <a:lnTo>
                    <a:pt x="217" y="2"/>
                  </a:lnTo>
                  <a:lnTo>
                    <a:pt x="200" y="0"/>
                  </a:lnTo>
                  <a:lnTo>
                    <a:pt x="183" y="0"/>
                  </a:lnTo>
                  <a:lnTo>
                    <a:pt x="183" y="0"/>
                  </a:lnTo>
                  <a:lnTo>
                    <a:pt x="162" y="0"/>
                  </a:lnTo>
                  <a:lnTo>
                    <a:pt x="142" y="4"/>
                  </a:lnTo>
                  <a:lnTo>
                    <a:pt x="124" y="7"/>
                  </a:lnTo>
                  <a:lnTo>
                    <a:pt x="107" y="13"/>
                  </a:lnTo>
                  <a:lnTo>
                    <a:pt x="91" y="21"/>
                  </a:lnTo>
                  <a:lnTo>
                    <a:pt x="77" y="29"/>
                  </a:lnTo>
                  <a:lnTo>
                    <a:pt x="62" y="40"/>
                  </a:lnTo>
                  <a:lnTo>
                    <a:pt x="50" y="51"/>
                  </a:lnTo>
                  <a:lnTo>
                    <a:pt x="39" y="65"/>
                  </a:lnTo>
                  <a:lnTo>
                    <a:pt x="29" y="78"/>
                  </a:lnTo>
                  <a:lnTo>
                    <a:pt x="21" y="94"/>
                  </a:lnTo>
                  <a:lnTo>
                    <a:pt x="13" y="111"/>
                  </a:lnTo>
                  <a:lnTo>
                    <a:pt x="7" y="128"/>
                  </a:lnTo>
                  <a:lnTo>
                    <a:pt x="4" y="148"/>
                  </a:lnTo>
                  <a:lnTo>
                    <a:pt x="1" y="167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1" y="207"/>
                  </a:lnTo>
                  <a:lnTo>
                    <a:pt x="4" y="227"/>
                  </a:lnTo>
                  <a:lnTo>
                    <a:pt x="7" y="245"/>
                  </a:lnTo>
                  <a:lnTo>
                    <a:pt x="12" y="262"/>
                  </a:lnTo>
                  <a:lnTo>
                    <a:pt x="19" y="278"/>
                  </a:lnTo>
                  <a:lnTo>
                    <a:pt x="27" y="294"/>
                  </a:lnTo>
                  <a:lnTo>
                    <a:pt x="37" y="308"/>
                  </a:lnTo>
                  <a:lnTo>
                    <a:pt x="47" y="322"/>
                  </a:lnTo>
                  <a:lnTo>
                    <a:pt x="60" y="334"/>
                  </a:lnTo>
                  <a:lnTo>
                    <a:pt x="74" y="344"/>
                  </a:lnTo>
                  <a:lnTo>
                    <a:pt x="89" y="354"/>
                  </a:lnTo>
                  <a:lnTo>
                    <a:pt x="105" y="361"/>
                  </a:lnTo>
                  <a:lnTo>
                    <a:pt x="122" y="367"/>
                  </a:lnTo>
                  <a:lnTo>
                    <a:pt x="141" y="372"/>
                  </a:lnTo>
                  <a:lnTo>
                    <a:pt x="161" y="374"/>
                  </a:lnTo>
                  <a:lnTo>
                    <a:pt x="183" y="376"/>
                  </a:lnTo>
                  <a:lnTo>
                    <a:pt x="183" y="376"/>
                  </a:lnTo>
                  <a:lnTo>
                    <a:pt x="201" y="376"/>
                  </a:lnTo>
                  <a:lnTo>
                    <a:pt x="219" y="372"/>
                  </a:lnTo>
                  <a:lnTo>
                    <a:pt x="236" y="368"/>
                  </a:lnTo>
                  <a:lnTo>
                    <a:pt x="252" y="362"/>
                  </a:lnTo>
                  <a:lnTo>
                    <a:pt x="267" y="356"/>
                  </a:lnTo>
                  <a:lnTo>
                    <a:pt x="280" y="347"/>
                  </a:lnTo>
                  <a:lnTo>
                    <a:pt x="292" y="339"/>
                  </a:lnTo>
                  <a:lnTo>
                    <a:pt x="303" y="328"/>
                  </a:lnTo>
                  <a:lnTo>
                    <a:pt x="313" y="317"/>
                  </a:lnTo>
                  <a:lnTo>
                    <a:pt x="321" y="306"/>
                  </a:lnTo>
                  <a:lnTo>
                    <a:pt x="329" y="293"/>
                  </a:lnTo>
                  <a:lnTo>
                    <a:pt x="335" y="280"/>
                  </a:lnTo>
                  <a:lnTo>
                    <a:pt x="340" y="267"/>
                  </a:lnTo>
                  <a:lnTo>
                    <a:pt x="343" y="254"/>
                  </a:lnTo>
                  <a:lnTo>
                    <a:pt x="346" y="240"/>
                  </a:lnTo>
                  <a:lnTo>
                    <a:pt x="346" y="227"/>
                  </a:lnTo>
                  <a:lnTo>
                    <a:pt x="237" y="227"/>
                  </a:lnTo>
                  <a:lnTo>
                    <a:pt x="237" y="227"/>
                  </a:lnTo>
                  <a:lnTo>
                    <a:pt x="235" y="239"/>
                  </a:lnTo>
                  <a:lnTo>
                    <a:pt x="231" y="250"/>
                  </a:lnTo>
                  <a:lnTo>
                    <a:pt x="226" y="260"/>
                  </a:lnTo>
                  <a:lnTo>
                    <a:pt x="220" y="269"/>
                  </a:lnTo>
                  <a:lnTo>
                    <a:pt x="212" y="277"/>
                  </a:lnTo>
                  <a:lnTo>
                    <a:pt x="203" y="282"/>
                  </a:lnTo>
                  <a:lnTo>
                    <a:pt x="192" y="285"/>
                  </a:lnTo>
                  <a:lnTo>
                    <a:pt x="179" y="287"/>
                  </a:lnTo>
                  <a:lnTo>
                    <a:pt x="179" y="287"/>
                  </a:lnTo>
                  <a:lnTo>
                    <a:pt x="170" y="285"/>
                  </a:lnTo>
                  <a:lnTo>
                    <a:pt x="162" y="284"/>
                  </a:lnTo>
                  <a:lnTo>
                    <a:pt x="153" y="282"/>
                  </a:lnTo>
                  <a:lnTo>
                    <a:pt x="147" y="278"/>
                  </a:lnTo>
                  <a:lnTo>
                    <a:pt x="140" y="273"/>
                  </a:lnTo>
                  <a:lnTo>
                    <a:pt x="135" y="268"/>
                  </a:lnTo>
                  <a:lnTo>
                    <a:pt x="130" y="262"/>
                  </a:lnTo>
                  <a:lnTo>
                    <a:pt x="125" y="255"/>
                  </a:lnTo>
                  <a:lnTo>
                    <a:pt x="122" y="247"/>
                  </a:lnTo>
                  <a:lnTo>
                    <a:pt x="119" y="240"/>
                  </a:lnTo>
                  <a:lnTo>
                    <a:pt x="114" y="223"/>
                  </a:lnTo>
                  <a:lnTo>
                    <a:pt x="112" y="206"/>
                  </a:lnTo>
                  <a:lnTo>
                    <a:pt x="111" y="188"/>
                  </a:lnTo>
                  <a:lnTo>
                    <a:pt x="111" y="188"/>
                  </a:lnTo>
                  <a:lnTo>
                    <a:pt x="112" y="169"/>
                  </a:lnTo>
                  <a:lnTo>
                    <a:pt x="114" y="152"/>
                  </a:lnTo>
                  <a:lnTo>
                    <a:pt x="119" y="135"/>
                  </a:lnTo>
                  <a:lnTo>
                    <a:pt x="122" y="128"/>
                  </a:lnTo>
                  <a:lnTo>
                    <a:pt x="125" y="121"/>
                  </a:lnTo>
                  <a:lnTo>
                    <a:pt x="130" y="113"/>
                  </a:lnTo>
                  <a:lnTo>
                    <a:pt x="135" y="107"/>
                  </a:lnTo>
                  <a:lnTo>
                    <a:pt x="140" y="102"/>
                  </a:lnTo>
                  <a:lnTo>
                    <a:pt x="147" y="98"/>
                  </a:lnTo>
                  <a:lnTo>
                    <a:pt x="153" y="94"/>
                  </a:lnTo>
                  <a:lnTo>
                    <a:pt x="162" y="91"/>
                  </a:lnTo>
                  <a:lnTo>
                    <a:pt x="170" y="90"/>
                  </a:lnTo>
                  <a:lnTo>
                    <a:pt x="179" y="89"/>
                  </a:lnTo>
                  <a:lnTo>
                    <a:pt x="179" y="89"/>
                  </a:lnTo>
                  <a:lnTo>
                    <a:pt x="187" y="90"/>
                  </a:lnTo>
                  <a:lnTo>
                    <a:pt x="195" y="91"/>
                  </a:lnTo>
                  <a:lnTo>
                    <a:pt x="201" y="93"/>
                  </a:lnTo>
                  <a:lnTo>
                    <a:pt x="207" y="95"/>
                  </a:lnTo>
                  <a:lnTo>
                    <a:pt x="213" y="99"/>
                  </a:lnTo>
                  <a:lnTo>
                    <a:pt x="217" y="102"/>
                  </a:lnTo>
                  <a:lnTo>
                    <a:pt x="224" y="111"/>
                  </a:lnTo>
                  <a:lnTo>
                    <a:pt x="230" y="119"/>
                  </a:lnTo>
                  <a:lnTo>
                    <a:pt x="234" y="128"/>
                  </a:lnTo>
                  <a:lnTo>
                    <a:pt x="236" y="137"/>
                  </a:lnTo>
                  <a:lnTo>
                    <a:pt x="237" y="141"/>
                  </a:lnTo>
                  <a:lnTo>
                    <a:pt x="345" y="14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2" name="Rectangle 6"/>
            <p:cNvSpPr>
              <a:spLocks noChangeArrowheads="1"/>
            </p:cNvSpPr>
            <p:nvPr userDrawn="1"/>
          </p:nvSpPr>
          <p:spPr bwMode="auto">
            <a:xfrm>
              <a:off x="4822" y="3869"/>
              <a:ext cx="56" cy="15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3" name="Freeform 7"/>
            <p:cNvSpPr>
              <a:spLocks/>
            </p:cNvSpPr>
            <p:nvPr userDrawn="1"/>
          </p:nvSpPr>
          <p:spPr bwMode="auto">
            <a:xfrm>
              <a:off x="4553" y="3865"/>
              <a:ext cx="249" cy="155"/>
            </a:xfrm>
            <a:custGeom>
              <a:avLst/>
              <a:gdLst/>
              <a:ahLst/>
              <a:cxnLst>
                <a:cxn ang="0">
                  <a:pos x="115" y="309"/>
                </a:cxn>
                <a:cxn ang="0">
                  <a:pos x="115" y="146"/>
                </a:cxn>
                <a:cxn ang="0">
                  <a:pos x="117" y="124"/>
                </a:cxn>
                <a:cxn ang="0">
                  <a:pos x="124" y="107"/>
                </a:cxn>
                <a:cxn ang="0">
                  <a:pos x="135" y="96"/>
                </a:cxn>
                <a:cxn ang="0">
                  <a:pos x="155" y="91"/>
                </a:cxn>
                <a:cxn ang="0">
                  <a:pos x="166" y="92"/>
                </a:cxn>
                <a:cxn ang="0">
                  <a:pos x="182" y="101"/>
                </a:cxn>
                <a:cxn ang="0">
                  <a:pos x="189" y="117"/>
                </a:cxn>
                <a:cxn ang="0">
                  <a:pos x="192" y="135"/>
                </a:cxn>
                <a:cxn ang="0">
                  <a:pos x="192" y="309"/>
                </a:cxn>
                <a:cxn ang="0">
                  <a:pos x="307" y="146"/>
                </a:cxn>
                <a:cxn ang="0">
                  <a:pos x="308" y="135"/>
                </a:cxn>
                <a:cxn ang="0">
                  <a:pos x="312" y="116"/>
                </a:cxn>
                <a:cxn ang="0">
                  <a:pos x="322" y="101"/>
                </a:cxn>
                <a:cxn ang="0">
                  <a:pos x="336" y="92"/>
                </a:cxn>
                <a:cxn ang="0">
                  <a:pos x="347" y="91"/>
                </a:cxn>
                <a:cxn ang="0">
                  <a:pos x="368" y="96"/>
                </a:cxn>
                <a:cxn ang="0">
                  <a:pos x="379" y="108"/>
                </a:cxn>
                <a:cxn ang="0">
                  <a:pos x="384" y="125"/>
                </a:cxn>
                <a:cxn ang="0">
                  <a:pos x="385" y="146"/>
                </a:cxn>
                <a:cxn ang="0">
                  <a:pos x="499" y="309"/>
                </a:cxn>
                <a:cxn ang="0">
                  <a:pos x="499" y="102"/>
                </a:cxn>
                <a:cxn ang="0">
                  <a:pos x="497" y="74"/>
                </a:cxn>
                <a:cxn ang="0">
                  <a:pos x="492" y="57"/>
                </a:cxn>
                <a:cxn ang="0">
                  <a:pos x="482" y="40"/>
                </a:cxn>
                <a:cxn ang="0">
                  <a:pos x="470" y="25"/>
                </a:cxn>
                <a:cxn ang="0">
                  <a:pos x="454" y="13"/>
                </a:cxn>
                <a:cxn ang="0">
                  <a:pos x="435" y="5"/>
                </a:cxn>
                <a:cxn ang="0">
                  <a:pos x="410" y="0"/>
                </a:cxn>
                <a:cxn ang="0">
                  <a:pos x="396" y="0"/>
                </a:cxn>
                <a:cxn ang="0">
                  <a:pos x="370" y="1"/>
                </a:cxn>
                <a:cxn ang="0">
                  <a:pos x="348" y="6"/>
                </a:cxn>
                <a:cxn ang="0">
                  <a:pos x="331" y="13"/>
                </a:cxn>
                <a:cxn ang="0">
                  <a:pos x="308" y="30"/>
                </a:cxn>
                <a:cxn ang="0">
                  <a:pos x="294" y="47"/>
                </a:cxn>
                <a:cxn ang="0">
                  <a:pos x="286" y="36"/>
                </a:cxn>
                <a:cxn ang="0">
                  <a:pos x="269" y="18"/>
                </a:cxn>
                <a:cxn ang="0">
                  <a:pos x="247" y="7"/>
                </a:cxn>
                <a:cxn ang="0">
                  <a:pos x="224" y="0"/>
                </a:cxn>
                <a:cxn ang="0">
                  <a:pos x="211" y="0"/>
                </a:cxn>
                <a:cxn ang="0">
                  <a:pos x="182" y="2"/>
                </a:cxn>
                <a:cxn ang="0">
                  <a:pos x="155" y="11"/>
                </a:cxn>
                <a:cxn ang="0">
                  <a:pos x="132" y="25"/>
                </a:cxn>
                <a:cxn ang="0">
                  <a:pos x="112" y="47"/>
                </a:cxn>
                <a:cxn ang="0">
                  <a:pos x="111" y="7"/>
                </a:cxn>
                <a:cxn ang="0">
                  <a:pos x="0" y="309"/>
                </a:cxn>
              </a:cxnLst>
              <a:rect l="0" t="0" r="r" b="b"/>
              <a:pathLst>
                <a:path w="499" h="309">
                  <a:moveTo>
                    <a:pt x="0" y="309"/>
                  </a:moveTo>
                  <a:lnTo>
                    <a:pt x="115" y="309"/>
                  </a:lnTo>
                  <a:lnTo>
                    <a:pt x="115" y="146"/>
                  </a:lnTo>
                  <a:lnTo>
                    <a:pt x="115" y="146"/>
                  </a:lnTo>
                  <a:lnTo>
                    <a:pt x="116" y="135"/>
                  </a:lnTo>
                  <a:lnTo>
                    <a:pt x="117" y="124"/>
                  </a:lnTo>
                  <a:lnTo>
                    <a:pt x="119" y="116"/>
                  </a:lnTo>
                  <a:lnTo>
                    <a:pt x="124" y="107"/>
                  </a:lnTo>
                  <a:lnTo>
                    <a:pt x="129" y="101"/>
                  </a:lnTo>
                  <a:lnTo>
                    <a:pt x="135" y="96"/>
                  </a:lnTo>
                  <a:lnTo>
                    <a:pt x="144" y="92"/>
                  </a:lnTo>
                  <a:lnTo>
                    <a:pt x="155" y="91"/>
                  </a:lnTo>
                  <a:lnTo>
                    <a:pt x="155" y="91"/>
                  </a:lnTo>
                  <a:lnTo>
                    <a:pt x="166" y="92"/>
                  </a:lnTo>
                  <a:lnTo>
                    <a:pt x="175" y="96"/>
                  </a:lnTo>
                  <a:lnTo>
                    <a:pt x="182" y="101"/>
                  </a:lnTo>
                  <a:lnTo>
                    <a:pt x="186" y="108"/>
                  </a:lnTo>
                  <a:lnTo>
                    <a:pt x="189" y="117"/>
                  </a:lnTo>
                  <a:lnTo>
                    <a:pt x="191" y="125"/>
                  </a:lnTo>
                  <a:lnTo>
                    <a:pt x="192" y="135"/>
                  </a:lnTo>
                  <a:lnTo>
                    <a:pt x="192" y="146"/>
                  </a:lnTo>
                  <a:lnTo>
                    <a:pt x="192" y="309"/>
                  </a:lnTo>
                  <a:lnTo>
                    <a:pt x="307" y="309"/>
                  </a:lnTo>
                  <a:lnTo>
                    <a:pt x="307" y="146"/>
                  </a:lnTo>
                  <a:lnTo>
                    <a:pt x="307" y="146"/>
                  </a:lnTo>
                  <a:lnTo>
                    <a:pt x="308" y="135"/>
                  </a:lnTo>
                  <a:lnTo>
                    <a:pt x="309" y="124"/>
                  </a:lnTo>
                  <a:lnTo>
                    <a:pt x="312" y="116"/>
                  </a:lnTo>
                  <a:lnTo>
                    <a:pt x="317" y="107"/>
                  </a:lnTo>
                  <a:lnTo>
                    <a:pt x="322" y="101"/>
                  </a:lnTo>
                  <a:lnTo>
                    <a:pt x="328" y="96"/>
                  </a:lnTo>
                  <a:lnTo>
                    <a:pt x="336" y="92"/>
                  </a:lnTo>
                  <a:lnTo>
                    <a:pt x="347" y="91"/>
                  </a:lnTo>
                  <a:lnTo>
                    <a:pt x="347" y="91"/>
                  </a:lnTo>
                  <a:lnTo>
                    <a:pt x="358" y="92"/>
                  </a:lnTo>
                  <a:lnTo>
                    <a:pt x="368" y="96"/>
                  </a:lnTo>
                  <a:lnTo>
                    <a:pt x="374" y="101"/>
                  </a:lnTo>
                  <a:lnTo>
                    <a:pt x="379" y="108"/>
                  </a:lnTo>
                  <a:lnTo>
                    <a:pt x="381" y="117"/>
                  </a:lnTo>
                  <a:lnTo>
                    <a:pt x="384" y="125"/>
                  </a:lnTo>
                  <a:lnTo>
                    <a:pt x="385" y="135"/>
                  </a:lnTo>
                  <a:lnTo>
                    <a:pt x="385" y="146"/>
                  </a:lnTo>
                  <a:lnTo>
                    <a:pt x="385" y="309"/>
                  </a:lnTo>
                  <a:lnTo>
                    <a:pt x="499" y="309"/>
                  </a:lnTo>
                  <a:lnTo>
                    <a:pt x="499" y="102"/>
                  </a:lnTo>
                  <a:lnTo>
                    <a:pt x="499" y="102"/>
                  </a:lnTo>
                  <a:lnTo>
                    <a:pt x="498" y="84"/>
                  </a:lnTo>
                  <a:lnTo>
                    <a:pt x="497" y="74"/>
                  </a:lnTo>
                  <a:lnTo>
                    <a:pt x="494" y="66"/>
                  </a:lnTo>
                  <a:lnTo>
                    <a:pt x="492" y="57"/>
                  </a:lnTo>
                  <a:lnTo>
                    <a:pt x="487" y="48"/>
                  </a:lnTo>
                  <a:lnTo>
                    <a:pt x="482" y="40"/>
                  </a:lnTo>
                  <a:lnTo>
                    <a:pt x="477" y="33"/>
                  </a:lnTo>
                  <a:lnTo>
                    <a:pt x="470" y="25"/>
                  </a:lnTo>
                  <a:lnTo>
                    <a:pt x="463" y="19"/>
                  </a:lnTo>
                  <a:lnTo>
                    <a:pt x="454" y="13"/>
                  </a:lnTo>
                  <a:lnTo>
                    <a:pt x="444" y="8"/>
                  </a:lnTo>
                  <a:lnTo>
                    <a:pt x="435" y="5"/>
                  </a:lnTo>
                  <a:lnTo>
                    <a:pt x="423" y="2"/>
                  </a:lnTo>
                  <a:lnTo>
                    <a:pt x="410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82" y="0"/>
                  </a:lnTo>
                  <a:lnTo>
                    <a:pt x="370" y="1"/>
                  </a:lnTo>
                  <a:lnTo>
                    <a:pt x="359" y="3"/>
                  </a:lnTo>
                  <a:lnTo>
                    <a:pt x="348" y="6"/>
                  </a:lnTo>
                  <a:lnTo>
                    <a:pt x="340" y="9"/>
                  </a:lnTo>
                  <a:lnTo>
                    <a:pt x="331" y="13"/>
                  </a:lnTo>
                  <a:lnTo>
                    <a:pt x="318" y="22"/>
                  </a:lnTo>
                  <a:lnTo>
                    <a:pt x="308" y="30"/>
                  </a:lnTo>
                  <a:lnTo>
                    <a:pt x="301" y="37"/>
                  </a:lnTo>
                  <a:lnTo>
                    <a:pt x="294" y="47"/>
                  </a:lnTo>
                  <a:lnTo>
                    <a:pt x="294" y="47"/>
                  </a:lnTo>
                  <a:lnTo>
                    <a:pt x="286" y="36"/>
                  </a:lnTo>
                  <a:lnTo>
                    <a:pt x="279" y="27"/>
                  </a:lnTo>
                  <a:lnTo>
                    <a:pt x="269" y="18"/>
                  </a:lnTo>
                  <a:lnTo>
                    <a:pt x="259" y="12"/>
                  </a:lnTo>
                  <a:lnTo>
                    <a:pt x="247" y="7"/>
                  </a:lnTo>
                  <a:lnTo>
                    <a:pt x="236" y="2"/>
                  </a:lnTo>
                  <a:lnTo>
                    <a:pt x="224" y="0"/>
                  </a:lnTo>
                  <a:lnTo>
                    <a:pt x="211" y="0"/>
                  </a:lnTo>
                  <a:lnTo>
                    <a:pt x="211" y="0"/>
                  </a:lnTo>
                  <a:lnTo>
                    <a:pt x="196" y="0"/>
                  </a:lnTo>
                  <a:lnTo>
                    <a:pt x="182" y="2"/>
                  </a:lnTo>
                  <a:lnTo>
                    <a:pt x="168" y="6"/>
                  </a:lnTo>
                  <a:lnTo>
                    <a:pt x="155" y="11"/>
                  </a:lnTo>
                  <a:lnTo>
                    <a:pt x="143" y="17"/>
                  </a:lnTo>
                  <a:lnTo>
                    <a:pt x="132" y="25"/>
                  </a:lnTo>
                  <a:lnTo>
                    <a:pt x="122" y="35"/>
                  </a:lnTo>
                  <a:lnTo>
                    <a:pt x="112" y="47"/>
                  </a:lnTo>
                  <a:lnTo>
                    <a:pt x="111" y="47"/>
                  </a:lnTo>
                  <a:lnTo>
                    <a:pt x="111" y="7"/>
                  </a:lnTo>
                  <a:lnTo>
                    <a:pt x="0" y="7"/>
                  </a:lnTo>
                  <a:lnTo>
                    <a:pt x="0" y="30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4" name="Freeform 8"/>
            <p:cNvSpPr>
              <a:spLocks/>
            </p:cNvSpPr>
            <p:nvPr userDrawn="1"/>
          </p:nvSpPr>
          <p:spPr bwMode="auto">
            <a:xfrm>
              <a:off x="4374" y="3837"/>
              <a:ext cx="165" cy="190"/>
            </a:xfrm>
            <a:custGeom>
              <a:avLst/>
              <a:gdLst/>
              <a:ahLst/>
              <a:cxnLst>
                <a:cxn ang="0">
                  <a:pos x="322" y="97"/>
                </a:cxn>
                <a:cxn ang="0">
                  <a:pos x="307" y="57"/>
                </a:cxn>
                <a:cxn ang="0">
                  <a:pos x="280" y="29"/>
                </a:cxn>
                <a:cxn ang="0">
                  <a:pos x="244" y="12"/>
                </a:cxn>
                <a:cxn ang="0">
                  <a:pos x="203" y="2"/>
                </a:cxn>
                <a:cxn ang="0">
                  <a:pos x="163" y="0"/>
                </a:cxn>
                <a:cxn ang="0">
                  <a:pos x="111" y="4"/>
                </a:cxn>
                <a:cxn ang="0">
                  <a:pos x="73" y="17"/>
                </a:cxn>
                <a:cxn ang="0">
                  <a:pos x="39" y="39"/>
                </a:cxn>
                <a:cxn ang="0">
                  <a:pos x="17" y="70"/>
                </a:cxn>
                <a:cxn ang="0">
                  <a:pos x="7" y="115"/>
                </a:cxn>
                <a:cxn ang="0">
                  <a:pos x="10" y="137"/>
                </a:cxn>
                <a:cxn ang="0">
                  <a:pos x="20" y="165"/>
                </a:cxn>
                <a:cxn ang="0">
                  <a:pos x="39" y="189"/>
                </a:cxn>
                <a:cxn ang="0">
                  <a:pos x="68" y="207"/>
                </a:cxn>
                <a:cxn ang="0">
                  <a:pos x="109" y="222"/>
                </a:cxn>
                <a:cxn ang="0">
                  <a:pos x="178" y="236"/>
                </a:cxn>
                <a:cxn ang="0">
                  <a:pos x="205" y="248"/>
                </a:cxn>
                <a:cxn ang="0">
                  <a:pos x="212" y="267"/>
                </a:cxn>
                <a:cxn ang="0">
                  <a:pos x="207" y="280"/>
                </a:cxn>
                <a:cxn ang="0">
                  <a:pos x="190" y="291"/>
                </a:cxn>
                <a:cxn ang="0">
                  <a:pos x="169" y="295"/>
                </a:cxn>
                <a:cxn ang="0">
                  <a:pos x="141" y="289"/>
                </a:cxn>
                <a:cxn ang="0">
                  <a:pos x="129" y="278"/>
                </a:cxn>
                <a:cxn ang="0">
                  <a:pos x="121" y="252"/>
                </a:cxn>
                <a:cxn ang="0">
                  <a:pos x="1" y="269"/>
                </a:cxn>
                <a:cxn ang="0">
                  <a:pos x="16" y="312"/>
                </a:cxn>
                <a:cxn ang="0">
                  <a:pos x="43" y="343"/>
                </a:cxn>
                <a:cxn ang="0">
                  <a:pos x="79" y="364"/>
                </a:cxn>
                <a:cxn ang="0">
                  <a:pos x="121" y="376"/>
                </a:cxn>
                <a:cxn ang="0">
                  <a:pos x="165" y="380"/>
                </a:cxn>
                <a:cxn ang="0">
                  <a:pos x="210" y="376"/>
                </a:cxn>
                <a:cxn ang="0">
                  <a:pos x="252" y="365"/>
                </a:cxn>
                <a:cxn ang="0">
                  <a:pos x="290" y="346"/>
                </a:cxn>
                <a:cxn ang="0">
                  <a:pos x="317" y="314"/>
                </a:cxn>
                <a:cxn ang="0">
                  <a:pos x="331" y="270"/>
                </a:cxn>
                <a:cxn ang="0">
                  <a:pos x="331" y="241"/>
                </a:cxn>
                <a:cxn ang="0">
                  <a:pos x="325" y="213"/>
                </a:cxn>
                <a:cxn ang="0">
                  <a:pos x="313" y="191"/>
                </a:cxn>
                <a:cxn ang="0">
                  <a:pos x="283" y="164"/>
                </a:cxn>
                <a:cxn ang="0">
                  <a:pos x="253" y="151"/>
                </a:cxn>
                <a:cxn ang="0">
                  <a:pos x="190" y="135"/>
                </a:cxn>
                <a:cxn ang="0">
                  <a:pos x="143" y="123"/>
                </a:cxn>
                <a:cxn ang="0">
                  <a:pos x="133" y="117"/>
                </a:cxn>
                <a:cxn ang="0">
                  <a:pos x="128" y="104"/>
                </a:cxn>
                <a:cxn ang="0">
                  <a:pos x="135" y="85"/>
                </a:cxn>
                <a:cxn ang="0">
                  <a:pos x="154" y="78"/>
                </a:cxn>
                <a:cxn ang="0">
                  <a:pos x="174" y="78"/>
                </a:cxn>
                <a:cxn ang="0">
                  <a:pos x="194" y="87"/>
                </a:cxn>
                <a:cxn ang="0">
                  <a:pos x="205" y="98"/>
                </a:cxn>
                <a:cxn ang="0">
                  <a:pos x="323" y="114"/>
                </a:cxn>
              </a:cxnLst>
              <a:rect l="0" t="0" r="r" b="b"/>
              <a:pathLst>
                <a:path w="331" h="380">
                  <a:moveTo>
                    <a:pt x="323" y="114"/>
                  </a:moveTo>
                  <a:lnTo>
                    <a:pt x="323" y="114"/>
                  </a:lnTo>
                  <a:lnTo>
                    <a:pt x="322" y="97"/>
                  </a:lnTo>
                  <a:lnTo>
                    <a:pt x="318" y="83"/>
                  </a:lnTo>
                  <a:lnTo>
                    <a:pt x="313" y="69"/>
                  </a:lnTo>
                  <a:lnTo>
                    <a:pt x="307" y="57"/>
                  </a:lnTo>
                  <a:lnTo>
                    <a:pt x="298" y="47"/>
                  </a:lnTo>
                  <a:lnTo>
                    <a:pt x="290" y="37"/>
                  </a:lnTo>
                  <a:lnTo>
                    <a:pt x="280" y="29"/>
                  </a:lnTo>
                  <a:lnTo>
                    <a:pt x="268" y="23"/>
                  </a:lnTo>
                  <a:lnTo>
                    <a:pt x="257" y="17"/>
                  </a:lnTo>
                  <a:lnTo>
                    <a:pt x="244" y="12"/>
                  </a:lnTo>
                  <a:lnTo>
                    <a:pt x="231" y="8"/>
                  </a:lnTo>
                  <a:lnTo>
                    <a:pt x="218" y="4"/>
                  </a:lnTo>
                  <a:lnTo>
                    <a:pt x="203" y="2"/>
                  </a:lnTo>
                  <a:lnTo>
                    <a:pt x="190" y="1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38" y="1"/>
                  </a:lnTo>
                  <a:lnTo>
                    <a:pt x="124" y="3"/>
                  </a:lnTo>
                  <a:lnTo>
                    <a:pt x="111" y="4"/>
                  </a:lnTo>
                  <a:lnTo>
                    <a:pt x="98" y="8"/>
                  </a:lnTo>
                  <a:lnTo>
                    <a:pt x="85" y="12"/>
                  </a:lnTo>
                  <a:lnTo>
                    <a:pt x="73" y="17"/>
                  </a:lnTo>
                  <a:lnTo>
                    <a:pt x="61" y="23"/>
                  </a:lnTo>
                  <a:lnTo>
                    <a:pt x="50" y="30"/>
                  </a:lnTo>
                  <a:lnTo>
                    <a:pt x="39" y="39"/>
                  </a:lnTo>
                  <a:lnTo>
                    <a:pt x="31" y="48"/>
                  </a:lnTo>
                  <a:lnTo>
                    <a:pt x="23" y="58"/>
                  </a:lnTo>
                  <a:lnTo>
                    <a:pt x="17" y="70"/>
                  </a:lnTo>
                  <a:lnTo>
                    <a:pt x="12" y="84"/>
                  </a:lnTo>
                  <a:lnTo>
                    <a:pt x="9" y="98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9" y="126"/>
                  </a:lnTo>
                  <a:lnTo>
                    <a:pt x="10" y="137"/>
                  </a:lnTo>
                  <a:lnTo>
                    <a:pt x="12" y="147"/>
                  </a:lnTo>
                  <a:lnTo>
                    <a:pt x="16" y="157"/>
                  </a:lnTo>
                  <a:lnTo>
                    <a:pt x="20" y="165"/>
                  </a:lnTo>
                  <a:lnTo>
                    <a:pt x="26" y="174"/>
                  </a:lnTo>
                  <a:lnTo>
                    <a:pt x="32" y="181"/>
                  </a:lnTo>
                  <a:lnTo>
                    <a:pt x="39" y="189"/>
                  </a:lnTo>
                  <a:lnTo>
                    <a:pt x="48" y="195"/>
                  </a:lnTo>
                  <a:lnTo>
                    <a:pt x="57" y="201"/>
                  </a:lnTo>
                  <a:lnTo>
                    <a:pt x="68" y="207"/>
                  </a:lnTo>
                  <a:lnTo>
                    <a:pt x="81" y="212"/>
                  </a:lnTo>
                  <a:lnTo>
                    <a:pt x="94" y="217"/>
                  </a:lnTo>
                  <a:lnTo>
                    <a:pt x="109" y="222"/>
                  </a:lnTo>
                  <a:lnTo>
                    <a:pt x="143" y="229"/>
                  </a:lnTo>
                  <a:lnTo>
                    <a:pt x="143" y="229"/>
                  </a:lnTo>
                  <a:lnTo>
                    <a:pt x="178" y="236"/>
                  </a:lnTo>
                  <a:lnTo>
                    <a:pt x="190" y="240"/>
                  </a:lnTo>
                  <a:lnTo>
                    <a:pt x="199" y="243"/>
                  </a:lnTo>
                  <a:lnTo>
                    <a:pt x="205" y="248"/>
                  </a:lnTo>
                  <a:lnTo>
                    <a:pt x="208" y="253"/>
                  </a:lnTo>
                  <a:lnTo>
                    <a:pt x="211" y="259"/>
                  </a:lnTo>
                  <a:lnTo>
                    <a:pt x="212" y="267"/>
                  </a:lnTo>
                  <a:lnTo>
                    <a:pt x="212" y="267"/>
                  </a:lnTo>
                  <a:lnTo>
                    <a:pt x="211" y="274"/>
                  </a:lnTo>
                  <a:lnTo>
                    <a:pt x="207" y="280"/>
                  </a:lnTo>
                  <a:lnTo>
                    <a:pt x="202" y="285"/>
                  </a:lnTo>
                  <a:lnTo>
                    <a:pt x="196" y="289"/>
                  </a:lnTo>
                  <a:lnTo>
                    <a:pt x="190" y="291"/>
                  </a:lnTo>
                  <a:lnTo>
                    <a:pt x="183" y="293"/>
                  </a:lnTo>
                  <a:lnTo>
                    <a:pt x="169" y="295"/>
                  </a:lnTo>
                  <a:lnTo>
                    <a:pt x="169" y="295"/>
                  </a:lnTo>
                  <a:lnTo>
                    <a:pt x="158" y="293"/>
                  </a:lnTo>
                  <a:lnTo>
                    <a:pt x="149" y="292"/>
                  </a:lnTo>
                  <a:lnTo>
                    <a:pt x="141" y="289"/>
                  </a:lnTo>
                  <a:lnTo>
                    <a:pt x="135" y="285"/>
                  </a:lnTo>
                  <a:lnTo>
                    <a:pt x="135" y="285"/>
                  </a:lnTo>
                  <a:lnTo>
                    <a:pt x="129" y="278"/>
                  </a:lnTo>
                  <a:lnTo>
                    <a:pt x="124" y="269"/>
                  </a:lnTo>
                  <a:lnTo>
                    <a:pt x="122" y="262"/>
                  </a:lnTo>
                  <a:lnTo>
                    <a:pt x="121" y="252"/>
                  </a:lnTo>
                  <a:lnTo>
                    <a:pt x="0" y="252"/>
                  </a:lnTo>
                  <a:lnTo>
                    <a:pt x="0" y="252"/>
                  </a:lnTo>
                  <a:lnTo>
                    <a:pt x="1" y="269"/>
                  </a:lnTo>
                  <a:lnTo>
                    <a:pt x="5" y="285"/>
                  </a:lnTo>
                  <a:lnTo>
                    <a:pt x="10" y="298"/>
                  </a:lnTo>
                  <a:lnTo>
                    <a:pt x="16" y="312"/>
                  </a:lnTo>
                  <a:lnTo>
                    <a:pt x="23" y="323"/>
                  </a:lnTo>
                  <a:lnTo>
                    <a:pt x="33" y="334"/>
                  </a:lnTo>
                  <a:lnTo>
                    <a:pt x="43" y="343"/>
                  </a:lnTo>
                  <a:lnTo>
                    <a:pt x="54" y="351"/>
                  </a:lnTo>
                  <a:lnTo>
                    <a:pt x="66" y="358"/>
                  </a:lnTo>
                  <a:lnTo>
                    <a:pt x="79" y="364"/>
                  </a:lnTo>
                  <a:lnTo>
                    <a:pt x="93" y="369"/>
                  </a:lnTo>
                  <a:lnTo>
                    <a:pt x="106" y="373"/>
                  </a:lnTo>
                  <a:lnTo>
                    <a:pt x="121" y="376"/>
                  </a:lnTo>
                  <a:lnTo>
                    <a:pt x="135" y="378"/>
                  </a:lnTo>
                  <a:lnTo>
                    <a:pt x="150" y="379"/>
                  </a:lnTo>
                  <a:lnTo>
                    <a:pt x="165" y="380"/>
                  </a:lnTo>
                  <a:lnTo>
                    <a:pt x="165" y="380"/>
                  </a:lnTo>
                  <a:lnTo>
                    <a:pt x="195" y="379"/>
                  </a:lnTo>
                  <a:lnTo>
                    <a:pt x="210" y="376"/>
                  </a:lnTo>
                  <a:lnTo>
                    <a:pt x="224" y="374"/>
                  </a:lnTo>
                  <a:lnTo>
                    <a:pt x="239" y="370"/>
                  </a:lnTo>
                  <a:lnTo>
                    <a:pt x="252" y="365"/>
                  </a:lnTo>
                  <a:lnTo>
                    <a:pt x="266" y="360"/>
                  </a:lnTo>
                  <a:lnTo>
                    <a:pt x="278" y="353"/>
                  </a:lnTo>
                  <a:lnTo>
                    <a:pt x="290" y="346"/>
                  </a:lnTo>
                  <a:lnTo>
                    <a:pt x="300" y="336"/>
                  </a:lnTo>
                  <a:lnTo>
                    <a:pt x="309" y="326"/>
                  </a:lnTo>
                  <a:lnTo>
                    <a:pt x="317" y="314"/>
                  </a:lnTo>
                  <a:lnTo>
                    <a:pt x="323" y="301"/>
                  </a:lnTo>
                  <a:lnTo>
                    <a:pt x="328" y="286"/>
                  </a:lnTo>
                  <a:lnTo>
                    <a:pt x="331" y="270"/>
                  </a:lnTo>
                  <a:lnTo>
                    <a:pt x="331" y="252"/>
                  </a:lnTo>
                  <a:lnTo>
                    <a:pt x="331" y="252"/>
                  </a:lnTo>
                  <a:lnTo>
                    <a:pt x="331" y="241"/>
                  </a:lnTo>
                  <a:lnTo>
                    <a:pt x="330" y="231"/>
                  </a:lnTo>
                  <a:lnTo>
                    <a:pt x="328" y="223"/>
                  </a:lnTo>
                  <a:lnTo>
                    <a:pt x="325" y="213"/>
                  </a:lnTo>
                  <a:lnTo>
                    <a:pt x="322" y="206"/>
                  </a:lnTo>
                  <a:lnTo>
                    <a:pt x="318" y="198"/>
                  </a:lnTo>
                  <a:lnTo>
                    <a:pt x="313" y="191"/>
                  </a:lnTo>
                  <a:lnTo>
                    <a:pt x="308" y="185"/>
                  </a:lnTo>
                  <a:lnTo>
                    <a:pt x="296" y="174"/>
                  </a:lnTo>
                  <a:lnTo>
                    <a:pt x="283" y="164"/>
                  </a:lnTo>
                  <a:lnTo>
                    <a:pt x="269" y="157"/>
                  </a:lnTo>
                  <a:lnTo>
                    <a:pt x="253" y="151"/>
                  </a:lnTo>
                  <a:lnTo>
                    <a:pt x="253" y="151"/>
                  </a:lnTo>
                  <a:lnTo>
                    <a:pt x="238" y="146"/>
                  </a:lnTo>
                  <a:lnTo>
                    <a:pt x="222" y="142"/>
                  </a:lnTo>
                  <a:lnTo>
                    <a:pt x="190" y="135"/>
                  </a:lnTo>
                  <a:lnTo>
                    <a:pt x="163" y="130"/>
                  </a:lnTo>
                  <a:lnTo>
                    <a:pt x="152" y="126"/>
                  </a:lnTo>
                  <a:lnTo>
                    <a:pt x="143" y="123"/>
                  </a:lnTo>
                  <a:lnTo>
                    <a:pt x="143" y="123"/>
                  </a:lnTo>
                  <a:lnTo>
                    <a:pt x="138" y="120"/>
                  </a:lnTo>
                  <a:lnTo>
                    <a:pt x="133" y="117"/>
                  </a:lnTo>
                  <a:lnTo>
                    <a:pt x="129" y="112"/>
                  </a:lnTo>
                  <a:lnTo>
                    <a:pt x="128" y="104"/>
                  </a:lnTo>
                  <a:lnTo>
                    <a:pt x="128" y="104"/>
                  </a:lnTo>
                  <a:lnTo>
                    <a:pt x="129" y="96"/>
                  </a:lnTo>
                  <a:lnTo>
                    <a:pt x="132" y="90"/>
                  </a:lnTo>
                  <a:lnTo>
                    <a:pt x="135" y="85"/>
                  </a:lnTo>
                  <a:lnTo>
                    <a:pt x="140" y="81"/>
                  </a:lnTo>
                  <a:lnTo>
                    <a:pt x="146" y="79"/>
                  </a:lnTo>
                  <a:lnTo>
                    <a:pt x="154" y="78"/>
                  </a:lnTo>
                  <a:lnTo>
                    <a:pt x="167" y="76"/>
                  </a:lnTo>
                  <a:lnTo>
                    <a:pt x="167" y="76"/>
                  </a:lnTo>
                  <a:lnTo>
                    <a:pt x="174" y="78"/>
                  </a:lnTo>
                  <a:lnTo>
                    <a:pt x="182" y="79"/>
                  </a:lnTo>
                  <a:lnTo>
                    <a:pt x="188" y="83"/>
                  </a:lnTo>
                  <a:lnTo>
                    <a:pt x="194" y="87"/>
                  </a:lnTo>
                  <a:lnTo>
                    <a:pt x="194" y="87"/>
                  </a:lnTo>
                  <a:lnTo>
                    <a:pt x="200" y="92"/>
                  </a:lnTo>
                  <a:lnTo>
                    <a:pt x="205" y="98"/>
                  </a:lnTo>
                  <a:lnTo>
                    <a:pt x="207" y="106"/>
                  </a:lnTo>
                  <a:lnTo>
                    <a:pt x="208" y="114"/>
                  </a:lnTo>
                  <a:lnTo>
                    <a:pt x="323" y="1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5" name="Freeform 9"/>
            <p:cNvSpPr>
              <a:spLocks/>
            </p:cNvSpPr>
            <p:nvPr userDrawn="1"/>
          </p:nvSpPr>
          <p:spPr bwMode="auto">
            <a:xfrm>
              <a:off x="4998" y="3809"/>
              <a:ext cx="156" cy="211"/>
            </a:xfrm>
            <a:custGeom>
              <a:avLst/>
              <a:gdLst/>
              <a:ahLst/>
              <a:cxnLst>
                <a:cxn ang="0">
                  <a:pos x="0" y="423"/>
                </a:cxn>
                <a:cxn ang="0">
                  <a:pos x="117" y="423"/>
                </a:cxn>
                <a:cxn ang="0">
                  <a:pos x="117" y="276"/>
                </a:cxn>
                <a:cxn ang="0">
                  <a:pos x="117" y="276"/>
                </a:cxn>
                <a:cxn ang="0">
                  <a:pos x="117" y="258"/>
                </a:cxn>
                <a:cxn ang="0">
                  <a:pos x="120" y="241"/>
                </a:cxn>
                <a:cxn ang="0">
                  <a:pos x="125" y="229"/>
                </a:cxn>
                <a:cxn ang="0">
                  <a:pos x="127" y="224"/>
                </a:cxn>
                <a:cxn ang="0">
                  <a:pos x="129" y="219"/>
                </a:cxn>
                <a:cxn ang="0">
                  <a:pos x="129" y="219"/>
                </a:cxn>
                <a:cxn ang="0">
                  <a:pos x="134" y="213"/>
                </a:cxn>
                <a:cxn ang="0">
                  <a:pos x="142" y="208"/>
                </a:cxn>
                <a:cxn ang="0">
                  <a:pos x="149" y="204"/>
                </a:cxn>
                <a:cxn ang="0">
                  <a:pos x="156" y="203"/>
                </a:cxn>
                <a:cxn ang="0">
                  <a:pos x="156" y="203"/>
                </a:cxn>
                <a:cxn ang="0">
                  <a:pos x="166" y="203"/>
                </a:cxn>
                <a:cxn ang="0">
                  <a:pos x="173" y="206"/>
                </a:cxn>
                <a:cxn ang="0">
                  <a:pos x="179" y="209"/>
                </a:cxn>
                <a:cxn ang="0">
                  <a:pos x="185" y="215"/>
                </a:cxn>
                <a:cxn ang="0">
                  <a:pos x="185" y="215"/>
                </a:cxn>
                <a:cxn ang="0">
                  <a:pos x="190" y="221"/>
                </a:cxn>
                <a:cxn ang="0">
                  <a:pos x="193" y="231"/>
                </a:cxn>
                <a:cxn ang="0">
                  <a:pos x="195" y="242"/>
                </a:cxn>
                <a:cxn ang="0">
                  <a:pos x="195" y="256"/>
                </a:cxn>
                <a:cxn ang="0">
                  <a:pos x="195" y="423"/>
                </a:cxn>
                <a:cxn ang="0">
                  <a:pos x="312" y="423"/>
                </a:cxn>
                <a:cxn ang="0">
                  <a:pos x="312" y="230"/>
                </a:cxn>
                <a:cxn ang="0">
                  <a:pos x="312" y="230"/>
                </a:cxn>
                <a:cxn ang="0">
                  <a:pos x="312" y="215"/>
                </a:cxn>
                <a:cxn ang="0">
                  <a:pos x="311" y="202"/>
                </a:cxn>
                <a:cxn ang="0">
                  <a:pos x="308" y="189"/>
                </a:cxn>
                <a:cxn ang="0">
                  <a:pos x="306" y="178"/>
                </a:cxn>
                <a:cxn ang="0">
                  <a:pos x="301" y="167"/>
                </a:cxn>
                <a:cxn ang="0">
                  <a:pos x="297" y="157"/>
                </a:cxn>
                <a:cxn ang="0">
                  <a:pos x="291" y="148"/>
                </a:cxn>
                <a:cxn ang="0">
                  <a:pos x="285" y="141"/>
                </a:cxn>
                <a:cxn ang="0">
                  <a:pos x="285" y="141"/>
                </a:cxn>
                <a:cxn ang="0">
                  <a:pos x="278" y="134"/>
                </a:cxn>
                <a:cxn ang="0">
                  <a:pos x="271" y="129"/>
                </a:cxn>
                <a:cxn ang="0">
                  <a:pos x="262" y="124"/>
                </a:cxn>
                <a:cxn ang="0">
                  <a:pos x="252" y="119"/>
                </a:cxn>
                <a:cxn ang="0">
                  <a:pos x="243" y="117"/>
                </a:cxn>
                <a:cxn ang="0">
                  <a:pos x="233" y="114"/>
                </a:cxn>
                <a:cxn ang="0">
                  <a:pos x="222" y="113"/>
                </a:cxn>
                <a:cxn ang="0">
                  <a:pos x="211" y="112"/>
                </a:cxn>
                <a:cxn ang="0">
                  <a:pos x="211" y="112"/>
                </a:cxn>
                <a:cxn ang="0">
                  <a:pos x="196" y="113"/>
                </a:cxn>
                <a:cxn ang="0">
                  <a:pos x="183" y="114"/>
                </a:cxn>
                <a:cxn ang="0">
                  <a:pos x="170" y="117"/>
                </a:cxn>
                <a:cxn ang="0">
                  <a:pos x="155" y="123"/>
                </a:cxn>
                <a:cxn ang="0">
                  <a:pos x="155" y="123"/>
                </a:cxn>
                <a:cxn ang="0">
                  <a:pos x="145" y="129"/>
                </a:cxn>
                <a:cxn ang="0">
                  <a:pos x="137" y="135"/>
                </a:cxn>
                <a:cxn ang="0">
                  <a:pos x="127" y="143"/>
                </a:cxn>
                <a:cxn ang="0">
                  <a:pos x="117" y="153"/>
                </a:cxn>
                <a:cxn ang="0">
                  <a:pos x="117" y="0"/>
                </a:cxn>
                <a:cxn ang="0">
                  <a:pos x="0" y="0"/>
                </a:cxn>
                <a:cxn ang="0">
                  <a:pos x="0" y="423"/>
                </a:cxn>
              </a:cxnLst>
              <a:rect l="0" t="0" r="r" b="b"/>
              <a:pathLst>
                <a:path w="312" h="423">
                  <a:moveTo>
                    <a:pt x="0" y="423"/>
                  </a:moveTo>
                  <a:lnTo>
                    <a:pt x="117" y="423"/>
                  </a:lnTo>
                  <a:lnTo>
                    <a:pt x="117" y="276"/>
                  </a:lnTo>
                  <a:lnTo>
                    <a:pt x="117" y="276"/>
                  </a:lnTo>
                  <a:lnTo>
                    <a:pt x="117" y="258"/>
                  </a:lnTo>
                  <a:lnTo>
                    <a:pt x="120" y="241"/>
                  </a:lnTo>
                  <a:lnTo>
                    <a:pt x="125" y="229"/>
                  </a:lnTo>
                  <a:lnTo>
                    <a:pt x="127" y="224"/>
                  </a:lnTo>
                  <a:lnTo>
                    <a:pt x="129" y="219"/>
                  </a:lnTo>
                  <a:lnTo>
                    <a:pt x="129" y="219"/>
                  </a:lnTo>
                  <a:lnTo>
                    <a:pt x="134" y="213"/>
                  </a:lnTo>
                  <a:lnTo>
                    <a:pt x="142" y="208"/>
                  </a:lnTo>
                  <a:lnTo>
                    <a:pt x="149" y="204"/>
                  </a:lnTo>
                  <a:lnTo>
                    <a:pt x="156" y="203"/>
                  </a:lnTo>
                  <a:lnTo>
                    <a:pt x="156" y="203"/>
                  </a:lnTo>
                  <a:lnTo>
                    <a:pt x="166" y="203"/>
                  </a:lnTo>
                  <a:lnTo>
                    <a:pt x="173" y="206"/>
                  </a:lnTo>
                  <a:lnTo>
                    <a:pt x="179" y="209"/>
                  </a:lnTo>
                  <a:lnTo>
                    <a:pt x="185" y="215"/>
                  </a:lnTo>
                  <a:lnTo>
                    <a:pt x="185" y="215"/>
                  </a:lnTo>
                  <a:lnTo>
                    <a:pt x="190" y="221"/>
                  </a:lnTo>
                  <a:lnTo>
                    <a:pt x="193" y="231"/>
                  </a:lnTo>
                  <a:lnTo>
                    <a:pt x="195" y="242"/>
                  </a:lnTo>
                  <a:lnTo>
                    <a:pt x="195" y="256"/>
                  </a:lnTo>
                  <a:lnTo>
                    <a:pt x="195" y="423"/>
                  </a:lnTo>
                  <a:lnTo>
                    <a:pt x="312" y="423"/>
                  </a:lnTo>
                  <a:lnTo>
                    <a:pt x="312" y="230"/>
                  </a:lnTo>
                  <a:lnTo>
                    <a:pt x="312" y="230"/>
                  </a:lnTo>
                  <a:lnTo>
                    <a:pt x="312" y="215"/>
                  </a:lnTo>
                  <a:lnTo>
                    <a:pt x="311" y="202"/>
                  </a:lnTo>
                  <a:lnTo>
                    <a:pt x="308" y="189"/>
                  </a:lnTo>
                  <a:lnTo>
                    <a:pt x="306" y="178"/>
                  </a:lnTo>
                  <a:lnTo>
                    <a:pt x="301" y="167"/>
                  </a:lnTo>
                  <a:lnTo>
                    <a:pt x="297" y="157"/>
                  </a:lnTo>
                  <a:lnTo>
                    <a:pt x="291" y="148"/>
                  </a:lnTo>
                  <a:lnTo>
                    <a:pt x="285" y="141"/>
                  </a:lnTo>
                  <a:lnTo>
                    <a:pt x="285" y="141"/>
                  </a:lnTo>
                  <a:lnTo>
                    <a:pt x="278" y="134"/>
                  </a:lnTo>
                  <a:lnTo>
                    <a:pt x="271" y="129"/>
                  </a:lnTo>
                  <a:lnTo>
                    <a:pt x="262" y="124"/>
                  </a:lnTo>
                  <a:lnTo>
                    <a:pt x="252" y="119"/>
                  </a:lnTo>
                  <a:lnTo>
                    <a:pt x="243" y="117"/>
                  </a:lnTo>
                  <a:lnTo>
                    <a:pt x="233" y="114"/>
                  </a:lnTo>
                  <a:lnTo>
                    <a:pt x="222" y="113"/>
                  </a:lnTo>
                  <a:lnTo>
                    <a:pt x="211" y="112"/>
                  </a:lnTo>
                  <a:lnTo>
                    <a:pt x="211" y="112"/>
                  </a:lnTo>
                  <a:lnTo>
                    <a:pt x="196" y="113"/>
                  </a:lnTo>
                  <a:lnTo>
                    <a:pt x="183" y="114"/>
                  </a:lnTo>
                  <a:lnTo>
                    <a:pt x="170" y="117"/>
                  </a:lnTo>
                  <a:lnTo>
                    <a:pt x="155" y="123"/>
                  </a:lnTo>
                  <a:lnTo>
                    <a:pt x="155" y="123"/>
                  </a:lnTo>
                  <a:lnTo>
                    <a:pt x="145" y="129"/>
                  </a:lnTo>
                  <a:lnTo>
                    <a:pt x="137" y="135"/>
                  </a:lnTo>
                  <a:lnTo>
                    <a:pt x="127" y="143"/>
                  </a:lnTo>
                  <a:lnTo>
                    <a:pt x="117" y="153"/>
                  </a:lnTo>
                  <a:lnTo>
                    <a:pt x="117" y="0"/>
                  </a:lnTo>
                  <a:lnTo>
                    <a:pt x="0" y="0"/>
                  </a:lnTo>
                  <a:lnTo>
                    <a:pt x="0" y="4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6" name="Freeform 10"/>
            <p:cNvSpPr>
              <a:spLocks/>
            </p:cNvSpPr>
            <p:nvPr userDrawn="1"/>
          </p:nvSpPr>
          <p:spPr bwMode="auto">
            <a:xfrm>
              <a:off x="4898" y="3822"/>
              <a:ext cx="81" cy="20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3"/>
                </a:cxn>
                <a:cxn ang="0">
                  <a:pos x="0" y="178"/>
                </a:cxn>
                <a:cxn ang="0">
                  <a:pos x="0" y="284"/>
                </a:cxn>
                <a:cxn ang="0">
                  <a:pos x="0" y="284"/>
                </a:cxn>
                <a:cxn ang="0">
                  <a:pos x="0" y="308"/>
                </a:cxn>
                <a:cxn ang="0">
                  <a:pos x="3" y="328"/>
                </a:cxn>
                <a:cxn ang="0">
                  <a:pos x="7" y="345"/>
                </a:cxn>
                <a:cxn ang="0">
                  <a:pos x="11" y="360"/>
                </a:cxn>
                <a:cxn ang="0">
                  <a:pos x="11" y="360"/>
                </a:cxn>
                <a:cxn ang="0">
                  <a:pos x="17" y="371"/>
                </a:cxn>
                <a:cxn ang="0">
                  <a:pos x="24" y="380"/>
                </a:cxn>
                <a:cxn ang="0">
                  <a:pos x="32" y="386"/>
                </a:cxn>
                <a:cxn ang="0">
                  <a:pos x="41" y="392"/>
                </a:cxn>
                <a:cxn ang="0">
                  <a:pos x="41" y="392"/>
                </a:cxn>
                <a:cxn ang="0">
                  <a:pos x="52" y="397"/>
                </a:cxn>
                <a:cxn ang="0">
                  <a:pos x="65" y="400"/>
                </a:cxn>
                <a:cxn ang="0">
                  <a:pos x="81" y="403"/>
                </a:cxn>
                <a:cxn ang="0">
                  <a:pos x="100" y="403"/>
                </a:cxn>
                <a:cxn ang="0">
                  <a:pos x="100" y="403"/>
                </a:cxn>
                <a:cxn ang="0">
                  <a:pos x="114" y="403"/>
                </a:cxn>
                <a:cxn ang="0">
                  <a:pos x="129" y="400"/>
                </a:cxn>
                <a:cxn ang="0">
                  <a:pos x="147" y="398"/>
                </a:cxn>
                <a:cxn ang="0">
                  <a:pos x="162" y="393"/>
                </a:cxn>
                <a:cxn ang="0">
                  <a:pos x="162" y="317"/>
                </a:cxn>
                <a:cxn ang="0">
                  <a:pos x="162" y="317"/>
                </a:cxn>
                <a:cxn ang="0">
                  <a:pos x="157" y="319"/>
                </a:cxn>
                <a:cxn ang="0">
                  <a:pos x="149" y="320"/>
                </a:cxn>
                <a:cxn ang="0">
                  <a:pos x="132" y="321"/>
                </a:cxn>
                <a:cxn ang="0">
                  <a:pos x="132" y="321"/>
                </a:cxn>
                <a:cxn ang="0">
                  <a:pos x="126" y="320"/>
                </a:cxn>
                <a:cxn ang="0">
                  <a:pos x="121" y="316"/>
                </a:cxn>
                <a:cxn ang="0">
                  <a:pos x="119" y="314"/>
                </a:cxn>
                <a:cxn ang="0">
                  <a:pos x="116" y="311"/>
                </a:cxn>
                <a:cxn ang="0">
                  <a:pos x="116" y="311"/>
                </a:cxn>
                <a:cxn ang="0">
                  <a:pos x="115" y="308"/>
                </a:cxn>
                <a:cxn ang="0">
                  <a:pos x="114" y="301"/>
                </a:cxn>
                <a:cxn ang="0">
                  <a:pos x="112" y="286"/>
                </a:cxn>
                <a:cxn ang="0">
                  <a:pos x="112" y="178"/>
                </a:cxn>
                <a:cxn ang="0">
                  <a:pos x="162" y="178"/>
                </a:cxn>
                <a:cxn ang="0">
                  <a:pos x="162" y="93"/>
                </a:cxn>
                <a:cxn ang="0">
                  <a:pos x="112" y="93"/>
                </a:cxn>
                <a:cxn ang="0">
                  <a:pos x="112" y="0"/>
                </a:cxn>
                <a:cxn ang="0">
                  <a:pos x="0" y="0"/>
                </a:cxn>
              </a:cxnLst>
              <a:rect l="0" t="0" r="r" b="b"/>
              <a:pathLst>
                <a:path w="162" h="403">
                  <a:moveTo>
                    <a:pt x="0" y="0"/>
                  </a:moveTo>
                  <a:lnTo>
                    <a:pt x="0" y="93"/>
                  </a:lnTo>
                  <a:lnTo>
                    <a:pt x="0" y="178"/>
                  </a:lnTo>
                  <a:lnTo>
                    <a:pt x="0" y="284"/>
                  </a:lnTo>
                  <a:lnTo>
                    <a:pt x="0" y="284"/>
                  </a:lnTo>
                  <a:lnTo>
                    <a:pt x="0" y="308"/>
                  </a:lnTo>
                  <a:lnTo>
                    <a:pt x="3" y="328"/>
                  </a:lnTo>
                  <a:lnTo>
                    <a:pt x="7" y="345"/>
                  </a:lnTo>
                  <a:lnTo>
                    <a:pt x="11" y="360"/>
                  </a:lnTo>
                  <a:lnTo>
                    <a:pt x="11" y="360"/>
                  </a:lnTo>
                  <a:lnTo>
                    <a:pt x="17" y="371"/>
                  </a:lnTo>
                  <a:lnTo>
                    <a:pt x="24" y="380"/>
                  </a:lnTo>
                  <a:lnTo>
                    <a:pt x="32" y="386"/>
                  </a:lnTo>
                  <a:lnTo>
                    <a:pt x="41" y="392"/>
                  </a:lnTo>
                  <a:lnTo>
                    <a:pt x="41" y="392"/>
                  </a:lnTo>
                  <a:lnTo>
                    <a:pt x="52" y="397"/>
                  </a:lnTo>
                  <a:lnTo>
                    <a:pt x="65" y="400"/>
                  </a:lnTo>
                  <a:lnTo>
                    <a:pt x="81" y="403"/>
                  </a:lnTo>
                  <a:lnTo>
                    <a:pt x="100" y="403"/>
                  </a:lnTo>
                  <a:lnTo>
                    <a:pt x="100" y="403"/>
                  </a:lnTo>
                  <a:lnTo>
                    <a:pt x="114" y="403"/>
                  </a:lnTo>
                  <a:lnTo>
                    <a:pt x="129" y="400"/>
                  </a:lnTo>
                  <a:lnTo>
                    <a:pt x="147" y="398"/>
                  </a:lnTo>
                  <a:lnTo>
                    <a:pt x="162" y="393"/>
                  </a:lnTo>
                  <a:lnTo>
                    <a:pt x="162" y="317"/>
                  </a:lnTo>
                  <a:lnTo>
                    <a:pt x="162" y="317"/>
                  </a:lnTo>
                  <a:lnTo>
                    <a:pt x="157" y="319"/>
                  </a:lnTo>
                  <a:lnTo>
                    <a:pt x="149" y="320"/>
                  </a:lnTo>
                  <a:lnTo>
                    <a:pt x="132" y="321"/>
                  </a:lnTo>
                  <a:lnTo>
                    <a:pt x="132" y="321"/>
                  </a:lnTo>
                  <a:lnTo>
                    <a:pt x="126" y="320"/>
                  </a:lnTo>
                  <a:lnTo>
                    <a:pt x="121" y="316"/>
                  </a:lnTo>
                  <a:lnTo>
                    <a:pt x="119" y="314"/>
                  </a:lnTo>
                  <a:lnTo>
                    <a:pt x="116" y="311"/>
                  </a:lnTo>
                  <a:lnTo>
                    <a:pt x="116" y="311"/>
                  </a:lnTo>
                  <a:lnTo>
                    <a:pt x="115" y="308"/>
                  </a:lnTo>
                  <a:lnTo>
                    <a:pt x="114" y="301"/>
                  </a:lnTo>
                  <a:lnTo>
                    <a:pt x="112" y="286"/>
                  </a:lnTo>
                  <a:lnTo>
                    <a:pt x="112" y="178"/>
                  </a:lnTo>
                  <a:lnTo>
                    <a:pt x="162" y="178"/>
                  </a:lnTo>
                  <a:lnTo>
                    <a:pt x="162" y="93"/>
                  </a:lnTo>
                  <a:lnTo>
                    <a:pt x="112" y="93"/>
                  </a:lnTo>
                  <a:lnTo>
                    <a:pt x="1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7" name="Rectangle 11"/>
            <p:cNvSpPr>
              <a:spLocks noChangeArrowheads="1"/>
            </p:cNvSpPr>
            <p:nvPr userDrawn="1"/>
          </p:nvSpPr>
          <p:spPr bwMode="auto">
            <a:xfrm>
              <a:off x="4822" y="3822"/>
              <a:ext cx="56" cy="31"/>
            </a:xfrm>
            <a:prstGeom prst="rect">
              <a:avLst/>
            </a:prstGeom>
            <a:solidFill>
              <a:srgbClr val="7AC14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538484" y="6324302"/>
            <a:ext cx="938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4781" y="6324302"/>
            <a:ext cx="456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3C6C858-49D8-4E91-970D-07AADC86026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FFD457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324850" y="0"/>
            <a:ext cx="819150" cy="6858000"/>
          </a:xfrm>
          <a:prstGeom prst="rect">
            <a:avLst/>
          </a:prstGeom>
          <a:solidFill>
            <a:srgbClr val="0081C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1C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8324850" y="0"/>
            <a:ext cx="819150" cy="2838450"/>
          </a:xfrm>
          <a:prstGeom prst="rect">
            <a:avLst/>
          </a:prstGeom>
          <a:solidFill>
            <a:srgbClr val="0081C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334375" y="6356350"/>
            <a:ext cx="809625" cy="365125"/>
          </a:xfrm>
          <a:prstGeom prst="rect">
            <a:avLst/>
          </a:prstGeom>
        </p:spPr>
        <p:txBody>
          <a:bodyPr/>
          <a:lstStyle>
            <a:lvl1pPr algn="ctr">
              <a:defRPr smtClean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D7E5F9BB-FFBE-4F5F-9291-32DE783096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 rot="5400000">
            <a:off x="4898233" y="3429796"/>
            <a:ext cx="6858000" cy="15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 userDrawn="1"/>
        </p:nvGrpSpPr>
        <p:grpSpPr>
          <a:xfrm>
            <a:off x="0" y="-13648"/>
            <a:ext cx="5009566" cy="6871650"/>
            <a:chOff x="0" y="-13648"/>
            <a:chExt cx="5009566" cy="6871650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0" y="0"/>
              <a:ext cx="5009566" cy="1828800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0" y="-13648"/>
              <a:ext cx="1433015" cy="520890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0" y="4243974"/>
              <a:ext cx="515504" cy="187561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0" y="5398525"/>
              <a:ext cx="933199" cy="34126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526055" y="6556242"/>
              <a:ext cx="825472" cy="301758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286762" y="4107058"/>
              <a:ext cx="4037706" cy="1464181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136220" y="6558940"/>
              <a:ext cx="435281" cy="162842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206363" y="483884"/>
              <a:ext cx="1526372" cy="55860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1225724" y="350460"/>
              <a:ext cx="1113052" cy="405016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663146" y="218814"/>
              <a:ext cx="685502" cy="24787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4095233" y="88950"/>
              <a:ext cx="268624" cy="90728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120678"/>
            <a:ext cx="8324850" cy="722376"/>
          </a:xfrm>
        </p:spPr>
        <p:txBody>
          <a:bodyPr anchor="t">
            <a:normAutofit/>
          </a:bodyPr>
          <a:lstStyle>
            <a:lvl1pPr algn="ctr">
              <a:defRPr sz="3700" b="0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0" y="1651849"/>
            <a:ext cx="8324850" cy="466344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1" y="6356350"/>
            <a:ext cx="127635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2833688"/>
            <a:ext cx="9144000" cy="15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916" y="1600200"/>
            <a:ext cx="4261104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61104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538484" y="6324302"/>
            <a:ext cx="938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4781" y="6324302"/>
            <a:ext cx="456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3C6C858-49D8-4E91-970D-07AADC86026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FFD457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7538484" y="6324302"/>
            <a:ext cx="938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484781" y="6324302"/>
            <a:ext cx="456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3C6C858-49D8-4E91-970D-07AADC86026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FFD457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538484" y="6324302"/>
            <a:ext cx="938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4781" y="6324302"/>
            <a:ext cx="456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3C6C858-49D8-4E91-970D-07AADC86026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FFD457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7538484" y="6324302"/>
            <a:ext cx="938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4781" y="6324302"/>
            <a:ext cx="456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3C6C858-49D8-4E91-970D-07AADC86026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FFD457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D9248-A979-4803-B1F4-61C773C74C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538484" y="6324302"/>
            <a:ext cx="938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4781" y="6324302"/>
            <a:ext cx="456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3C6C858-49D8-4E91-970D-07AADC86026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FFD457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538484" y="6324302"/>
            <a:ext cx="938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4781" y="6324302"/>
            <a:ext cx="456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3C6C858-49D8-4E91-970D-07AADC86026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FFD457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 flipV="1">
            <a:off x="0" y="0"/>
            <a:ext cx="9143999" cy="6858000"/>
          </a:xfrm>
          <a:prstGeom prst="rect">
            <a:avLst/>
          </a:prstGeom>
          <a:gradFill>
            <a:gsLst>
              <a:gs pos="0">
                <a:srgbClr val="0081C6">
                  <a:alpha val="45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0" y="-13648"/>
            <a:ext cx="5009566" cy="6871650"/>
            <a:chOff x="0" y="-13648"/>
            <a:chExt cx="5009566" cy="6871650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0" y="0"/>
              <a:ext cx="5009566" cy="1828800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0" y="-13648"/>
              <a:ext cx="1433015" cy="520890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0" y="4243974"/>
              <a:ext cx="515504" cy="187561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0" y="5398525"/>
              <a:ext cx="933199" cy="34126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526055" y="6556242"/>
              <a:ext cx="825472" cy="301758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286762" y="4107058"/>
              <a:ext cx="4037706" cy="1464181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136220" y="6558940"/>
              <a:ext cx="435281" cy="162842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-206363" y="483884"/>
              <a:ext cx="1526372" cy="55860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1225724" y="350460"/>
              <a:ext cx="1113052" cy="405016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16200000" flipH="1">
              <a:off x="2663146" y="218814"/>
              <a:ext cx="685502" cy="24787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16200000" flipH="1">
              <a:off x="4095233" y="88950"/>
              <a:ext cx="268624" cy="90728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 userDrawn="1"/>
        </p:nvSpPr>
        <p:spPr>
          <a:xfrm flipV="1">
            <a:off x="0" y="0"/>
            <a:ext cx="9143999" cy="6858000"/>
          </a:xfrm>
          <a:prstGeom prst="rect">
            <a:avLst/>
          </a:prstGeom>
          <a:gradFill>
            <a:gsLst>
              <a:gs pos="0">
                <a:srgbClr val="0081C6">
                  <a:alpha val="44000"/>
                </a:srgbClr>
              </a:gs>
              <a:gs pos="100000">
                <a:srgbClr val="00539B">
                  <a:alpha val="6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 flipV="1">
            <a:off x="8324850" y="0"/>
            <a:ext cx="819150" cy="6858000"/>
          </a:xfrm>
          <a:prstGeom prst="rect">
            <a:avLst/>
          </a:prstGeom>
          <a:gradFill>
            <a:gsLst>
              <a:gs pos="0">
                <a:srgbClr val="0081C6">
                  <a:alpha val="44000"/>
                </a:srgbClr>
              </a:gs>
              <a:gs pos="100000">
                <a:srgbClr val="00539B">
                  <a:alpha val="6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" y="6356350"/>
            <a:ext cx="1246188" cy="365125"/>
          </a:xfrm>
        </p:spPr>
        <p:txBody>
          <a:bodyPr/>
          <a:lstStyle>
            <a:lvl1pPr algn="ctr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315324" y="6356350"/>
            <a:ext cx="828675" cy="365125"/>
          </a:xfrm>
        </p:spPr>
        <p:txBody>
          <a:bodyPr/>
          <a:lstStyle>
            <a:lvl1pPr algn="ctr">
              <a:defRPr smtClean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575C7AD1-B91A-495D-8BD9-2621078223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2120678"/>
            <a:ext cx="8324850" cy="722376"/>
          </a:xfrm>
        </p:spPr>
        <p:txBody>
          <a:bodyPr anchor="t">
            <a:normAutofit/>
          </a:bodyPr>
          <a:lstStyle>
            <a:lvl1pPr algn="ctr">
              <a:defRPr sz="3700" b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0" y="1651849"/>
            <a:ext cx="8324850" cy="466344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FFC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Rectangle 19"/>
          <p:cNvSpPr/>
          <p:nvPr userDrawn="1"/>
        </p:nvSpPr>
        <p:spPr>
          <a:xfrm flipV="1">
            <a:off x="8324850" y="0"/>
            <a:ext cx="819150" cy="2838450"/>
          </a:xfrm>
          <a:prstGeom prst="rect">
            <a:avLst/>
          </a:prstGeom>
          <a:solidFill>
            <a:srgbClr val="003399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0" y="2833688"/>
            <a:ext cx="9144000" cy="1587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rot="5400000">
            <a:off x="4898232" y="3429795"/>
            <a:ext cx="6858000" cy="1587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6559" y="1600200"/>
            <a:ext cx="4261104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600200"/>
            <a:ext cx="4261023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97A40-DD7E-46FE-9178-E2F396D253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F9293-B493-4ECB-9736-CDFF9A3F0D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C2887-3BB5-4847-8D62-8CB27F454B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969696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969696"/>
                </a:solidFill>
              </a:defRPr>
            </a:lvl1pPr>
          </a:lstStyle>
          <a:p>
            <a:pPr>
              <a:defRPr/>
            </a:pPr>
            <a:fld id="{6D871CAA-ABC5-4586-9EE6-19B15771CA7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2F6AB-6EE9-4292-B7D0-6B83CD3B52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E61BB-8530-4252-86B7-C5DA304DFA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81C6">
                  <a:alpha val="0"/>
                </a:srgbClr>
              </a:gs>
              <a:gs pos="100000">
                <a:srgbClr val="00539B">
                  <a:alpha val="2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0" y="-13648"/>
            <a:ext cx="5009566" cy="6871650"/>
            <a:chOff x="0" y="-13648"/>
            <a:chExt cx="5009566" cy="6871650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0" y="0"/>
              <a:ext cx="5009566" cy="1828800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0" y="-13648"/>
              <a:ext cx="1433015" cy="520890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0" y="4243974"/>
              <a:ext cx="515504" cy="187561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0" y="5398525"/>
              <a:ext cx="933199" cy="34126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526055" y="6556242"/>
              <a:ext cx="825472" cy="301758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6200000" flipH="1">
              <a:off x="-1286762" y="4107058"/>
              <a:ext cx="4037706" cy="1464181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36220" y="6558940"/>
              <a:ext cx="435281" cy="162842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206363" y="483884"/>
              <a:ext cx="1526372" cy="55860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1225724" y="350460"/>
              <a:ext cx="1113052" cy="405016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2663146" y="218814"/>
              <a:ext cx="685502" cy="24787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4095233" y="88950"/>
              <a:ext cx="268624" cy="90728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70025"/>
            <a:ext cx="8229600" cy="479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38484" y="6324302"/>
            <a:ext cx="938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4781" y="6324302"/>
            <a:ext cx="456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pPr>
              <a:defRPr/>
            </a:pPr>
            <a:fld id="{13C6C858-49D8-4E91-970D-07AADC86026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353175"/>
            <a:ext cx="9144000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6643798"/>
            <a:ext cx="9144000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7395525" y="6501725"/>
            <a:ext cx="293006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8226883" y="6603447"/>
            <a:ext cx="509105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33" r:id="rId2"/>
    <p:sldLayoutId id="214748374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54" r:id="rId10"/>
    <p:sldLayoutId id="2147483756" r:id="rId11"/>
    <p:sldLayoutId id="2147483757" r:id="rId12"/>
  </p:sldLayoutIdLst>
  <p:hf hdr="0" ftr="0" dt="0"/>
  <p:txStyles>
    <p:titleStyle>
      <a:lvl1pPr algn="ctr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kern="1200">
          <a:solidFill>
            <a:srgbClr val="003399"/>
          </a:solidFill>
          <a:latin typeface="+mj-lt"/>
          <a:ea typeface="+mj-ea"/>
          <a:cs typeface="+mj-cs"/>
        </a:defRPr>
      </a:lvl1pPr>
      <a:lvl2pPr algn="ctr" rtl="0" eaLnBrk="1" fontAlgn="base" hangingPunct="1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Calibri" pitchFamily="34" charset="0"/>
        </a:defRPr>
      </a:lvl2pPr>
      <a:lvl3pPr algn="ctr" rtl="0" eaLnBrk="1" fontAlgn="base" hangingPunct="1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Calibri" pitchFamily="34" charset="0"/>
        </a:defRPr>
      </a:lvl3pPr>
      <a:lvl4pPr algn="ctr" rtl="0" eaLnBrk="1" fontAlgn="base" hangingPunct="1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Calibri" pitchFamily="34" charset="0"/>
        </a:defRPr>
      </a:lvl4pPr>
      <a:lvl5pPr algn="ctr" rtl="0" eaLnBrk="1" fontAlgn="base" hangingPunct="1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Calibri" pitchFamily="34" charset="0"/>
        </a:defRPr>
      </a:lvl5pPr>
      <a:lvl6pPr marL="457200" algn="ctr" rtl="0" eaLnBrk="1" fontAlgn="base" hangingPunct="1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Calibri" pitchFamily="34" charset="0"/>
        </a:defRPr>
      </a:lvl6pPr>
      <a:lvl7pPr marL="914400" algn="ctr" rtl="0" eaLnBrk="1" fontAlgn="base" hangingPunct="1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Calibri" pitchFamily="34" charset="0"/>
        </a:defRPr>
      </a:lvl7pPr>
      <a:lvl8pPr marL="1371600" algn="ctr" rtl="0" eaLnBrk="1" fontAlgn="base" hangingPunct="1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Calibri" pitchFamily="34" charset="0"/>
        </a:defRPr>
      </a:lvl8pPr>
      <a:lvl9pPr marL="1828800" algn="ctr" rtl="0" eaLnBrk="1" fontAlgn="base" hangingPunct="1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Font typeface="Arial" charset="0"/>
        <a:buChar char="–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Font typeface="Arial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Font typeface="Arial" charset="0"/>
        <a:buChar char="»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81C6">
                  <a:alpha val="45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0" y="-13648"/>
            <a:ext cx="5009566" cy="6871650"/>
            <a:chOff x="0" y="-13648"/>
            <a:chExt cx="5009566" cy="6871650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0" y="0"/>
              <a:ext cx="5009566" cy="1828800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0" y="-13648"/>
              <a:ext cx="1433015" cy="520890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0" y="4243974"/>
              <a:ext cx="515504" cy="187561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0" y="5398525"/>
              <a:ext cx="933199" cy="34126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526055" y="6556242"/>
              <a:ext cx="825472" cy="301758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1286762" y="4107058"/>
              <a:ext cx="4037706" cy="1464181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-136220" y="6558940"/>
              <a:ext cx="435281" cy="162842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-206363" y="483884"/>
              <a:ext cx="1526372" cy="55860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16200000" flipH="1">
              <a:off x="1225724" y="350460"/>
              <a:ext cx="1113052" cy="405016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16200000" flipH="1">
              <a:off x="2663146" y="218814"/>
              <a:ext cx="685502" cy="24787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4095233" y="88950"/>
              <a:ext cx="268624" cy="90728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81C6">
                  <a:alpha val="44000"/>
                </a:srgbClr>
              </a:gs>
              <a:gs pos="100000">
                <a:srgbClr val="00539B">
                  <a:alpha val="6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89075"/>
            <a:ext cx="8229600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054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538484" y="6324302"/>
            <a:ext cx="938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4781" y="6324302"/>
            <a:ext cx="456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3C6C858-49D8-4E91-970D-07AADC86026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6353175"/>
            <a:ext cx="9144000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6643798"/>
            <a:ext cx="9144000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7395525" y="6501725"/>
            <a:ext cx="293006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8226883" y="6603447"/>
            <a:ext cx="509105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466725" y="6396038"/>
            <a:ext cx="482600" cy="212725"/>
            <a:chOff x="294" y="4029"/>
            <a:chExt cx="304" cy="134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294" y="4029"/>
              <a:ext cx="30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 noEditPoints="1"/>
            </p:cNvSpPr>
            <p:nvPr userDrawn="1"/>
          </p:nvSpPr>
          <p:spPr bwMode="auto">
            <a:xfrm>
              <a:off x="294" y="4029"/>
              <a:ext cx="207" cy="66"/>
            </a:xfrm>
            <a:custGeom>
              <a:avLst/>
              <a:gdLst/>
              <a:ahLst/>
              <a:cxnLst>
                <a:cxn ang="0">
                  <a:pos x="757" y="120"/>
                </a:cxn>
                <a:cxn ang="0">
                  <a:pos x="934" y="120"/>
                </a:cxn>
                <a:cxn ang="0">
                  <a:pos x="890" y="8"/>
                </a:cxn>
                <a:cxn ang="0">
                  <a:pos x="656" y="8"/>
                </a:cxn>
                <a:cxn ang="0">
                  <a:pos x="459" y="88"/>
                </a:cxn>
                <a:cxn ang="0">
                  <a:pos x="501" y="98"/>
                </a:cxn>
                <a:cxn ang="0">
                  <a:pos x="524" y="118"/>
                </a:cxn>
                <a:cxn ang="0">
                  <a:pos x="536" y="154"/>
                </a:cxn>
                <a:cxn ang="0">
                  <a:pos x="534" y="188"/>
                </a:cxn>
                <a:cxn ang="0">
                  <a:pos x="521" y="220"/>
                </a:cxn>
                <a:cxn ang="0">
                  <a:pos x="496" y="237"/>
                </a:cxn>
                <a:cxn ang="0">
                  <a:pos x="428" y="242"/>
                </a:cxn>
                <a:cxn ang="0">
                  <a:pos x="472" y="323"/>
                </a:cxn>
                <a:cxn ang="0">
                  <a:pos x="544" y="312"/>
                </a:cxn>
                <a:cxn ang="0">
                  <a:pos x="595" y="280"/>
                </a:cxn>
                <a:cxn ang="0">
                  <a:pos x="624" y="230"/>
                </a:cxn>
                <a:cxn ang="0">
                  <a:pos x="633" y="165"/>
                </a:cxn>
                <a:cxn ang="0">
                  <a:pos x="629" y="120"/>
                </a:cxn>
                <a:cxn ang="0">
                  <a:pos x="610" y="68"/>
                </a:cxn>
                <a:cxn ang="0">
                  <a:pos x="571" y="28"/>
                </a:cxn>
                <a:cxn ang="0">
                  <a:pos x="510" y="9"/>
                </a:cxn>
                <a:cxn ang="0">
                  <a:pos x="304" y="124"/>
                </a:cxn>
                <a:cxn ang="0">
                  <a:pos x="295" y="84"/>
                </a:cxn>
                <a:cxn ang="0">
                  <a:pos x="271" y="41"/>
                </a:cxn>
                <a:cxn ang="0">
                  <a:pos x="231" y="13"/>
                </a:cxn>
                <a:cxn ang="0">
                  <a:pos x="176" y="0"/>
                </a:cxn>
                <a:cxn ang="0">
                  <a:pos x="126" y="3"/>
                </a:cxn>
                <a:cxn ang="0">
                  <a:pos x="68" y="26"/>
                </a:cxn>
                <a:cxn ang="0">
                  <a:pos x="26" y="69"/>
                </a:cxn>
                <a:cxn ang="0">
                  <a:pos x="3" y="130"/>
                </a:cxn>
                <a:cxn ang="0">
                  <a:pos x="1" y="182"/>
                </a:cxn>
                <a:cxn ang="0">
                  <a:pos x="17" y="244"/>
                </a:cxn>
                <a:cxn ang="0">
                  <a:pos x="53" y="294"/>
                </a:cxn>
                <a:cxn ang="0">
                  <a:pos x="107" y="323"/>
                </a:cxn>
                <a:cxn ang="0">
                  <a:pos x="161" y="330"/>
                </a:cxn>
                <a:cxn ang="0">
                  <a:pos x="222" y="318"/>
                </a:cxn>
                <a:cxn ang="0">
                  <a:pos x="267" y="288"/>
                </a:cxn>
                <a:cxn ang="0">
                  <a:pos x="295" y="247"/>
                </a:cxn>
                <a:cxn ang="0">
                  <a:pos x="305" y="199"/>
                </a:cxn>
                <a:cxn ang="0">
                  <a:pos x="204" y="220"/>
                </a:cxn>
                <a:cxn ang="0">
                  <a:pos x="179" y="248"/>
                </a:cxn>
                <a:cxn ang="0">
                  <a:pos x="150" y="251"/>
                </a:cxn>
                <a:cxn ang="0">
                  <a:pos x="123" y="240"/>
                </a:cxn>
                <a:cxn ang="0">
                  <a:pos x="107" y="218"/>
                </a:cxn>
                <a:cxn ang="0">
                  <a:pos x="98" y="165"/>
                </a:cxn>
                <a:cxn ang="0">
                  <a:pos x="105" y="119"/>
                </a:cxn>
                <a:cxn ang="0">
                  <a:pos x="119" y="94"/>
                </a:cxn>
                <a:cxn ang="0">
                  <a:pos x="143" y="80"/>
                </a:cxn>
                <a:cxn ang="0">
                  <a:pos x="165" y="79"/>
                </a:cxn>
                <a:cxn ang="0">
                  <a:pos x="188" y="87"/>
                </a:cxn>
                <a:cxn ang="0">
                  <a:pos x="206" y="113"/>
                </a:cxn>
              </a:cxnLst>
              <a:rect l="0" t="0" r="r" b="b"/>
              <a:pathLst>
                <a:path w="1034" h="330">
                  <a:moveTo>
                    <a:pt x="656" y="323"/>
                  </a:moveTo>
                  <a:lnTo>
                    <a:pt x="755" y="323"/>
                  </a:lnTo>
                  <a:lnTo>
                    <a:pt x="755" y="120"/>
                  </a:lnTo>
                  <a:lnTo>
                    <a:pt x="757" y="120"/>
                  </a:lnTo>
                  <a:lnTo>
                    <a:pt x="800" y="323"/>
                  </a:lnTo>
                  <a:lnTo>
                    <a:pt x="886" y="323"/>
                  </a:lnTo>
                  <a:lnTo>
                    <a:pt x="932" y="120"/>
                  </a:lnTo>
                  <a:lnTo>
                    <a:pt x="934" y="120"/>
                  </a:lnTo>
                  <a:lnTo>
                    <a:pt x="934" y="283"/>
                  </a:lnTo>
                  <a:lnTo>
                    <a:pt x="1034" y="283"/>
                  </a:lnTo>
                  <a:lnTo>
                    <a:pt x="1034" y="8"/>
                  </a:lnTo>
                  <a:lnTo>
                    <a:pt x="890" y="8"/>
                  </a:lnTo>
                  <a:lnTo>
                    <a:pt x="845" y="193"/>
                  </a:lnTo>
                  <a:lnTo>
                    <a:pt x="844" y="193"/>
                  </a:lnTo>
                  <a:lnTo>
                    <a:pt x="799" y="8"/>
                  </a:lnTo>
                  <a:lnTo>
                    <a:pt x="656" y="8"/>
                  </a:lnTo>
                  <a:lnTo>
                    <a:pt x="656" y="323"/>
                  </a:lnTo>
                  <a:close/>
                  <a:moveTo>
                    <a:pt x="428" y="88"/>
                  </a:moveTo>
                  <a:lnTo>
                    <a:pt x="459" y="88"/>
                  </a:lnTo>
                  <a:lnTo>
                    <a:pt x="459" y="88"/>
                  </a:lnTo>
                  <a:lnTo>
                    <a:pt x="472" y="89"/>
                  </a:lnTo>
                  <a:lnTo>
                    <a:pt x="483" y="90"/>
                  </a:lnTo>
                  <a:lnTo>
                    <a:pt x="493" y="93"/>
                  </a:lnTo>
                  <a:lnTo>
                    <a:pt x="501" y="98"/>
                  </a:lnTo>
                  <a:lnTo>
                    <a:pt x="509" y="102"/>
                  </a:lnTo>
                  <a:lnTo>
                    <a:pt x="515" y="107"/>
                  </a:lnTo>
                  <a:lnTo>
                    <a:pt x="520" y="113"/>
                  </a:lnTo>
                  <a:lnTo>
                    <a:pt x="524" y="118"/>
                  </a:lnTo>
                  <a:lnTo>
                    <a:pt x="528" y="124"/>
                  </a:lnTo>
                  <a:lnTo>
                    <a:pt x="530" y="131"/>
                  </a:lnTo>
                  <a:lnTo>
                    <a:pt x="535" y="144"/>
                  </a:lnTo>
                  <a:lnTo>
                    <a:pt x="536" y="154"/>
                  </a:lnTo>
                  <a:lnTo>
                    <a:pt x="537" y="163"/>
                  </a:lnTo>
                  <a:lnTo>
                    <a:pt x="537" y="163"/>
                  </a:lnTo>
                  <a:lnTo>
                    <a:pt x="536" y="175"/>
                  </a:lnTo>
                  <a:lnTo>
                    <a:pt x="534" y="188"/>
                  </a:lnTo>
                  <a:lnTo>
                    <a:pt x="530" y="202"/>
                  </a:lnTo>
                  <a:lnTo>
                    <a:pt x="527" y="208"/>
                  </a:lnTo>
                  <a:lnTo>
                    <a:pt x="524" y="213"/>
                  </a:lnTo>
                  <a:lnTo>
                    <a:pt x="521" y="220"/>
                  </a:lnTo>
                  <a:lnTo>
                    <a:pt x="515" y="225"/>
                  </a:lnTo>
                  <a:lnTo>
                    <a:pt x="510" y="229"/>
                  </a:lnTo>
                  <a:lnTo>
                    <a:pt x="503" y="234"/>
                  </a:lnTo>
                  <a:lnTo>
                    <a:pt x="496" y="237"/>
                  </a:lnTo>
                  <a:lnTo>
                    <a:pt x="487" y="240"/>
                  </a:lnTo>
                  <a:lnTo>
                    <a:pt x="478" y="241"/>
                  </a:lnTo>
                  <a:lnTo>
                    <a:pt x="467" y="242"/>
                  </a:lnTo>
                  <a:lnTo>
                    <a:pt x="428" y="242"/>
                  </a:lnTo>
                  <a:lnTo>
                    <a:pt x="428" y="88"/>
                  </a:lnTo>
                  <a:close/>
                  <a:moveTo>
                    <a:pt x="331" y="323"/>
                  </a:moveTo>
                  <a:lnTo>
                    <a:pt x="472" y="323"/>
                  </a:lnTo>
                  <a:lnTo>
                    <a:pt x="472" y="323"/>
                  </a:lnTo>
                  <a:lnTo>
                    <a:pt x="492" y="323"/>
                  </a:lnTo>
                  <a:lnTo>
                    <a:pt x="511" y="321"/>
                  </a:lnTo>
                  <a:lnTo>
                    <a:pt x="528" y="316"/>
                  </a:lnTo>
                  <a:lnTo>
                    <a:pt x="544" y="312"/>
                  </a:lnTo>
                  <a:lnTo>
                    <a:pt x="558" y="306"/>
                  </a:lnTo>
                  <a:lnTo>
                    <a:pt x="572" y="298"/>
                  </a:lnTo>
                  <a:lnTo>
                    <a:pt x="584" y="289"/>
                  </a:lnTo>
                  <a:lnTo>
                    <a:pt x="595" y="280"/>
                  </a:lnTo>
                  <a:lnTo>
                    <a:pt x="603" y="269"/>
                  </a:lnTo>
                  <a:lnTo>
                    <a:pt x="612" y="257"/>
                  </a:lnTo>
                  <a:lnTo>
                    <a:pt x="618" y="244"/>
                  </a:lnTo>
                  <a:lnTo>
                    <a:pt x="624" y="230"/>
                  </a:lnTo>
                  <a:lnTo>
                    <a:pt x="628" y="215"/>
                  </a:lnTo>
                  <a:lnTo>
                    <a:pt x="631" y="199"/>
                  </a:lnTo>
                  <a:lnTo>
                    <a:pt x="633" y="182"/>
                  </a:lnTo>
                  <a:lnTo>
                    <a:pt x="633" y="165"/>
                  </a:lnTo>
                  <a:lnTo>
                    <a:pt x="633" y="165"/>
                  </a:lnTo>
                  <a:lnTo>
                    <a:pt x="633" y="150"/>
                  </a:lnTo>
                  <a:lnTo>
                    <a:pt x="632" y="135"/>
                  </a:lnTo>
                  <a:lnTo>
                    <a:pt x="629" y="120"/>
                  </a:lnTo>
                  <a:lnTo>
                    <a:pt x="626" y="106"/>
                  </a:lnTo>
                  <a:lnTo>
                    <a:pt x="622" y="93"/>
                  </a:lnTo>
                  <a:lnTo>
                    <a:pt x="616" y="79"/>
                  </a:lnTo>
                  <a:lnTo>
                    <a:pt x="610" y="68"/>
                  </a:lnTo>
                  <a:lnTo>
                    <a:pt x="602" y="56"/>
                  </a:lnTo>
                  <a:lnTo>
                    <a:pt x="593" y="45"/>
                  </a:lnTo>
                  <a:lnTo>
                    <a:pt x="583" y="36"/>
                  </a:lnTo>
                  <a:lnTo>
                    <a:pt x="571" y="28"/>
                  </a:lnTo>
                  <a:lnTo>
                    <a:pt x="558" y="20"/>
                  </a:lnTo>
                  <a:lnTo>
                    <a:pt x="543" y="15"/>
                  </a:lnTo>
                  <a:lnTo>
                    <a:pt x="527" y="11"/>
                  </a:lnTo>
                  <a:lnTo>
                    <a:pt x="510" y="9"/>
                  </a:lnTo>
                  <a:lnTo>
                    <a:pt x="491" y="8"/>
                  </a:lnTo>
                  <a:lnTo>
                    <a:pt x="331" y="8"/>
                  </a:lnTo>
                  <a:lnTo>
                    <a:pt x="331" y="323"/>
                  </a:lnTo>
                  <a:close/>
                  <a:moveTo>
                    <a:pt x="304" y="124"/>
                  </a:moveTo>
                  <a:lnTo>
                    <a:pt x="304" y="124"/>
                  </a:lnTo>
                  <a:lnTo>
                    <a:pt x="302" y="110"/>
                  </a:lnTo>
                  <a:lnTo>
                    <a:pt x="298" y="96"/>
                  </a:lnTo>
                  <a:lnTo>
                    <a:pt x="295" y="84"/>
                  </a:lnTo>
                  <a:lnTo>
                    <a:pt x="290" y="72"/>
                  </a:lnTo>
                  <a:lnTo>
                    <a:pt x="284" y="61"/>
                  </a:lnTo>
                  <a:lnTo>
                    <a:pt x="278" y="50"/>
                  </a:lnTo>
                  <a:lnTo>
                    <a:pt x="271" y="41"/>
                  </a:lnTo>
                  <a:lnTo>
                    <a:pt x="262" y="33"/>
                  </a:lnTo>
                  <a:lnTo>
                    <a:pt x="252" y="26"/>
                  </a:lnTo>
                  <a:lnTo>
                    <a:pt x="242" y="18"/>
                  </a:lnTo>
                  <a:lnTo>
                    <a:pt x="231" y="13"/>
                  </a:lnTo>
                  <a:lnTo>
                    <a:pt x="219" y="9"/>
                  </a:lnTo>
                  <a:lnTo>
                    <a:pt x="205" y="4"/>
                  </a:lnTo>
                  <a:lnTo>
                    <a:pt x="191" y="2"/>
                  </a:lnTo>
                  <a:lnTo>
                    <a:pt x="176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43" y="0"/>
                  </a:lnTo>
                  <a:lnTo>
                    <a:pt x="126" y="3"/>
                  </a:lnTo>
                  <a:lnTo>
                    <a:pt x="109" y="6"/>
                  </a:lnTo>
                  <a:lnTo>
                    <a:pt x="94" y="12"/>
                  </a:lnTo>
                  <a:lnTo>
                    <a:pt x="81" y="18"/>
                  </a:lnTo>
                  <a:lnTo>
                    <a:pt x="68" y="26"/>
                  </a:lnTo>
                  <a:lnTo>
                    <a:pt x="55" y="35"/>
                  </a:lnTo>
                  <a:lnTo>
                    <a:pt x="44" y="45"/>
                  </a:lnTo>
                  <a:lnTo>
                    <a:pt x="34" y="57"/>
                  </a:lnTo>
                  <a:lnTo>
                    <a:pt x="26" y="69"/>
                  </a:lnTo>
                  <a:lnTo>
                    <a:pt x="18" y="83"/>
                  </a:lnTo>
                  <a:lnTo>
                    <a:pt x="12" y="98"/>
                  </a:lnTo>
                  <a:lnTo>
                    <a:pt x="6" y="113"/>
                  </a:lnTo>
                  <a:lnTo>
                    <a:pt x="3" y="130"/>
                  </a:lnTo>
                  <a:lnTo>
                    <a:pt x="1" y="147"/>
                  </a:lnTo>
                  <a:lnTo>
                    <a:pt x="0" y="165"/>
                  </a:lnTo>
                  <a:lnTo>
                    <a:pt x="0" y="165"/>
                  </a:lnTo>
                  <a:lnTo>
                    <a:pt x="1" y="182"/>
                  </a:lnTo>
                  <a:lnTo>
                    <a:pt x="3" y="199"/>
                  </a:lnTo>
                  <a:lnTo>
                    <a:pt x="6" y="215"/>
                  </a:lnTo>
                  <a:lnTo>
                    <a:pt x="11" y="230"/>
                  </a:lnTo>
                  <a:lnTo>
                    <a:pt x="17" y="244"/>
                  </a:lnTo>
                  <a:lnTo>
                    <a:pt x="24" y="258"/>
                  </a:lnTo>
                  <a:lnTo>
                    <a:pt x="32" y="271"/>
                  </a:lnTo>
                  <a:lnTo>
                    <a:pt x="42" y="283"/>
                  </a:lnTo>
                  <a:lnTo>
                    <a:pt x="53" y="294"/>
                  </a:lnTo>
                  <a:lnTo>
                    <a:pt x="65" y="302"/>
                  </a:lnTo>
                  <a:lnTo>
                    <a:pt x="78" y="311"/>
                  </a:lnTo>
                  <a:lnTo>
                    <a:pt x="92" y="317"/>
                  </a:lnTo>
                  <a:lnTo>
                    <a:pt x="107" y="323"/>
                  </a:lnTo>
                  <a:lnTo>
                    <a:pt x="125" y="327"/>
                  </a:lnTo>
                  <a:lnTo>
                    <a:pt x="142" y="329"/>
                  </a:lnTo>
                  <a:lnTo>
                    <a:pt x="161" y="330"/>
                  </a:lnTo>
                  <a:lnTo>
                    <a:pt x="161" y="330"/>
                  </a:lnTo>
                  <a:lnTo>
                    <a:pt x="177" y="330"/>
                  </a:lnTo>
                  <a:lnTo>
                    <a:pt x="193" y="327"/>
                  </a:lnTo>
                  <a:lnTo>
                    <a:pt x="208" y="324"/>
                  </a:lnTo>
                  <a:lnTo>
                    <a:pt x="222" y="318"/>
                  </a:lnTo>
                  <a:lnTo>
                    <a:pt x="235" y="313"/>
                  </a:lnTo>
                  <a:lnTo>
                    <a:pt x="247" y="306"/>
                  </a:lnTo>
                  <a:lnTo>
                    <a:pt x="258" y="298"/>
                  </a:lnTo>
                  <a:lnTo>
                    <a:pt x="267" y="288"/>
                  </a:lnTo>
                  <a:lnTo>
                    <a:pt x="276" y="279"/>
                  </a:lnTo>
                  <a:lnTo>
                    <a:pt x="283" y="269"/>
                  </a:lnTo>
                  <a:lnTo>
                    <a:pt x="290" y="257"/>
                  </a:lnTo>
                  <a:lnTo>
                    <a:pt x="295" y="247"/>
                  </a:lnTo>
                  <a:lnTo>
                    <a:pt x="299" y="235"/>
                  </a:lnTo>
                  <a:lnTo>
                    <a:pt x="303" y="223"/>
                  </a:lnTo>
                  <a:lnTo>
                    <a:pt x="305" y="211"/>
                  </a:lnTo>
                  <a:lnTo>
                    <a:pt x="305" y="199"/>
                  </a:lnTo>
                  <a:lnTo>
                    <a:pt x="209" y="199"/>
                  </a:lnTo>
                  <a:lnTo>
                    <a:pt x="209" y="199"/>
                  </a:lnTo>
                  <a:lnTo>
                    <a:pt x="207" y="210"/>
                  </a:lnTo>
                  <a:lnTo>
                    <a:pt x="204" y="220"/>
                  </a:lnTo>
                  <a:lnTo>
                    <a:pt x="200" y="228"/>
                  </a:lnTo>
                  <a:lnTo>
                    <a:pt x="194" y="237"/>
                  </a:lnTo>
                  <a:lnTo>
                    <a:pt x="187" y="243"/>
                  </a:lnTo>
                  <a:lnTo>
                    <a:pt x="179" y="248"/>
                  </a:lnTo>
                  <a:lnTo>
                    <a:pt x="170" y="251"/>
                  </a:lnTo>
                  <a:lnTo>
                    <a:pt x="158" y="252"/>
                  </a:lnTo>
                  <a:lnTo>
                    <a:pt x="158" y="252"/>
                  </a:lnTo>
                  <a:lnTo>
                    <a:pt x="150" y="251"/>
                  </a:lnTo>
                  <a:lnTo>
                    <a:pt x="143" y="250"/>
                  </a:lnTo>
                  <a:lnTo>
                    <a:pt x="135" y="248"/>
                  </a:lnTo>
                  <a:lnTo>
                    <a:pt x="130" y="244"/>
                  </a:lnTo>
                  <a:lnTo>
                    <a:pt x="123" y="240"/>
                  </a:lnTo>
                  <a:lnTo>
                    <a:pt x="119" y="236"/>
                  </a:lnTo>
                  <a:lnTo>
                    <a:pt x="115" y="230"/>
                  </a:lnTo>
                  <a:lnTo>
                    <a:pt x="111" y="224"/>
                  </a:lnTo>
                  <a:lnTo>
                    <a:pt x="107" y="218"/>
                  </a:lnTo>
                  <a:lnTo>
                    <a:pt x="105" y="211"/>
                  </a:lnTo>
                  <a:lnTo>
                    <a:pt x="101" y="196"/>
                  </a:lnTo>
                  <a:lnTo>
                    <a:pt x="99" y="181"/>
                  </a:lnTo>
                  <a:lnTo>
                    <a:pt x="98" y="165"/>
                  </a:lnTo>
                  <a:lnTo>
                    <a:pt x="98" y="165"/>
                  </a:lnTo>
                  <a:lnTo>
                    <a:pt x="99" y="149"/>
                  </a:lnTo>
                  <a:lnTo>
                    <a:pt x="101" y="134"/>
                  </a:lnTo>
                  <a:lnTo>
                    <a:pt x="105" y="119"/>
                  </a:lnTo>
                  <a:lnTo>
                    <a:pt x="107" y="113"/>
                  </a:lnTo>
                  <a:lnTo>
                    <a:pt x="111" y="106"/>
                  </a:lnTo>
                  <a:lnTo>
                    <a:pt x="115" y="100"/>
                  </a:lnTo>
                  <a:lnTo>
                    <a:pt x="119" y="94"/>
                  </a:lnTo>
                  <a:lnTo>
                    <a:pt x="123" y="90"/>
                  </a:lnTo>
                  <a:lnTo>
                    <a:pt x="130" y="86"/>
                  </a:lnTo>
                  <a:lnTo>
                    <a:pt x="135" y="83"/>
                  </a:lnTo>
                  <a:lnTo>
                    <a:pt x="143" y="80"/>
                  </a:lnTo>
                  <a:lnTo>
                    <a:pt x="150" y="79"/>
                  </a:lnTo>
                  <a:lnTo>
                    <a:pt x="158" y="78"/>
                  </a:lnTo>
                  <a:lnTo>
                    <a:pt x="158" y="78"/>
                  </a:lnTo>
                  <a:lnTo>
                    <a:pt x="165" y="79"/>
                  </a:lnTo>
                  <a:lnTo>
                    <a:pt x="172" y="80"/>
                  </a:lnTo>
                  <a:lnTo>
                    <a:pt x="177" y="81"/>
                  </a:lnTo>
                  <a:lnTo>
                    <a:pt x="182" y="84"/>
                  </a:lnTo>
                  <a:lnTo>
                    <a:pt x="188" y="87"/>
                  </a:lnTo>
                  <a:lnTo>
                    <a:pt x="191" y="90"/>
                  </a:lnTo>
                  <a:lnTo>
                    <a:pt x="198" y="98"/>
                  </a:lnTo>
                  <a:lnTo>
                    <a:pt x="203" y="105"/>
                  </a:lnTo>
                  <a:lnTo>
                    <a:pt x="206" y="113"/>
                  </a:lnTo>
                  <a:lnTo>
                    <a:pt x="208" y="120"/>
                  </a:lnTo>
                  <a:lnTo>
                    <a:pt x="209" y="124"/>
                  </a:lnTo>
                  <a:lnTo>
                    <a:pt x="304" y="1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8" name="Rectangle 6"/>
            <p:cNvSpPr>
              <a:spLocks noChangeArrowheads="1"/>
            </p:cNvSpPr>
            <p:nvPr userDrawn="1"/>
          </p:nvSpPr>
          <p:spPr bwMode="auto">
            <a:xfrm>
              <a:off x="481" y="4107"/>
              <a:ext cx="20" cy="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9" name="Freeform 7"/>
            <p:cNvSpPr>
              <a:spLocks/>
            </p:cNvSpPr>
            <p:nvPr userDrawn="1"/>
          </p:nvSpPr>
          <p:spPr bwMode="auto">
            <a:xfrm>
              <a:off x="386" y="4106"/>
              <a:ext cx="88" cy="54"/>
            </a:xfrm>
            <a:custGeom>
              <a:avLst/>
              <a:gdLst/>
              <a:ahLst/>
              <a:cxnLst>
                <a:cxn ang="0">
                  <a:pos x="101" y="272"/>
                </a:cxn>
                <a:cxn ang="0">
                  <a:pos x="101" y="128"/>
                </a:cxn>
                <a:cxn ang="0">
                  <a:pos x="103" y="109"/>
                </a:cxn>
                <a:cxn ang="0">
                  <a:pos x="110" y="94"/>
                </a:cxn>
                <a:cxn ang="0">
                  <a:pos x="120" y="85"/>
                </a:cxn>
                <a:cxn ang="0">
                  <a:pos x="137" y="80"/>
                </a:cxn>
                <a:cxn ang="0">
                  <a:pos x="146" y="81"/>
                </a:cxn>
                <a:cxn ang="0">
                  <a:pos x="160" y="89"/>
                </a:cxn>
                <a:cxn ang="0">
                  <a:pos x="167" y="103"/>
                </a:cxn>
                <a:cxn ang="0">
                  <a:pos x="170" y="119"/>
                </a:cxn>
                <a:cxn ang="0">
                  <a:pos x="170" y="272"/>
                </a:cxn>
                <a:cxn ang="0">
                  <a:pos x="271" y="128"/>
                </a:cxn>
                <a:cxn ang="0">
                  <a:pos x="272" y="119"/>
                </a:cxn>
                <a:cxn ang="0">
                  <a:pos x="275" y="102"/>
                </a:cxn>
                <a:cxn ang="0">
                  <a:pos x="284" y="89"/>
                </a:cxn>
                <a:cxn ang="0">
                  <a:pos x="297" y="81"/>
                </a:cxn>
                <a:cxn ang="0">
                  <a:pos x="306" y="80"/>
                </a:cxn>
                <a:cxn ang="0">
                  <a:pos x="325" y="85"/>
                </a:cxn>
                <a:cxn ang="0">
                  <a:pos x="334" y="95"/>
                </a:cxn>
                <a:cxn ang="0">
                  <a:pos x="339" y="110"/>
                </a:cxn>
                <a:cxn ang="0">
                  <a:pos x="340" y="128"/>
                </a:cxn>
                <a:cxn ang="0">
                  <a:pos x="441" y="272"/>
                </a:cxn>
                <a:cxn ang="0">
                  <a:pos x="441" y="90"/>
                </a:cxn>
                <a:cxn ang="0">
                  <a:pos x="438" y="65"/>
                </a:cxn>
                <a:cxn ang="0">
                  <a:pos x="434" y="50"/>
                </a:cxn>
                <a:cxn ang="0">
                  <a:pos x="426" y="35"/>
                </a:cxn>
                <a:cxn ang="0">
                  <a:pos x="415" y="22"/>
                </a:cxn>
                <a:cxn ang="0">
                  <a:pos x="401" y="12"/>
                </a:cxn>
                <a:cxn ang="0">
                  <a:pos x="384" y="4"/>
                </a:cxn>
                <a:cxn ang="0">
                  <a:pos x="362" y="0"/>
                </a:cxn>
                <a:cxn ang="0">
                  <a:pos x="349" y="0"/>
                </a:cxn>
                <a:cxn ang="0">
                  <a:pos x="327" y="1"/>
                </a:cxn>
                <a:cxn ang="0">
                  <a:pos x="307" y="5"/>
                </a:cxn>
                <a:cxn ang="0">
                  <a:pos x="292" y="12"/>
                </a:cxn>
                <a:cxn ang="0">
                  <a:pos x="272" y="27"/>
                </a:cxn>
                <a:cxn ang="0">
                  <a:pos x="259" y="42"/>
                </a:cxn>
                <a:cxn ang="0">
                  <a:pos x="253" y="32"/>
                </a:cxn>
                <a:cxn ang="0">
                  <a:pos x="238" y="16"/>
                </a:cxn>
                <a:cxn ang="0">
                  <a:pos x="218" y="6"/>
                </a:cxn>
                <a:cxn ang="0">
                  <a:pos x="198" y="0"/>
                </a:cxn>
                <a:cxn ang="0">
                  <a:pos x="186" y="0"/>
                </a:cxn>
                <a:cxn ang="0">
                  <a:pos x="160" y="2"/>
                </a:cxn>
                <a:cxn ang="0">
                  <a:pos x="137" y="9"/>
                </a:cxn>
                <a:cxn ang="0">
                  <a:pos x="116" y="22"/>
                </a:cxn>
                <a:cxn ang="0">
                  <a:pos x="99" y="42"/>
                </a:cxn>
                <a:cxn ang="0">
                  <a:pos x="98" y="6"/>
                </a:cxn>
                <a:cxn ang="0">
                  <a:pos x="0" y="272"/>
                </a:cxn>
              </a:cxnLst>
              <a:rect l="0" t="0" r="r" b="b"/>
              <a:pathLst>
                <a:path w="441" h="272">
                  <a:moveTo>
                    <a:pt x="0" y="272"/>
                  </a:moveTo>
                  <a:lnTo>
                    <a:pt x="101" y="272"/>
                  </a:lnTo>
                  <a:lnTo>
                    <a:pt x="101" y="128"/>
                  </a:lnTo>
                  <a:lnTo>
                    <a:pt x="101" y="128"/>
                  </a:lnTo>
                  <a:lnTo>
                    <a:pt x="102" y="119"/>
                  </a:lnTo>
                  <a:lnTo>
                    <a:pt x="103" y="109"/>
                  </a:lnTo>
                  <a:lnTo>
                    <a:pt x="106" y="102"/>
                  </a:lnTo>
                  <a:lnTo>
                    <a:pt x="110" y="94"/>
                  </a:lnTo>
                  <a:lnTo>
                    <a:pt x="114" y="89"/>
                  </a:lnTo>
                  <a:lnTo>
                    <a:pt x="120" y="85"/>
                  </a:lnTo>
                  <a:lnTo>
                    <a:pt x="127" y="81"/>
                  </a:lnTo>
                  <a:lnTo>
                    <a:pt x="137" y="80"/>
                  </a:lnTo>
                  <a:lnTo>
                    <a:pt x="137" y="80"/>
                  </a:lnTo>
                  <a:lnTo>
                    <a:pt x="146" y="81"/>
                  </a:lnTo>
                  <a:lnTo>
                    <a:pt x="155" y="85"/>
                  </a:lnTo>
                  <a:lnTo>
                    <a:pt x="160" y="89"/>
                  </a:lnTo>
                  <a:lnTo>
                    <a:pt x="165" y="95"/>
                  </a:lnTo>
                  <a:lnTo>
                    <a:pt x="167" y="103"/>
                  </a:lnTo>
                  <a:lnTo>
                    <a:pt x="169" y="110"/>
                  </a:lnTo>
                  <a:lnTo>
                    <a:pt x="170" y="119"/>
                  </a:lnTo>
                  <a:lnTo>
                    <a:pt x="170" y="128"/>
                  </a:lnTo>
                  <a:lnTo>
                    <a:pt x="170" y="272"/>
                  </a:lnTo>
                  <a:lnTo>
                    <a:pt x="271" y="272"/>
                  </a:lnTo>
                  <a:lnTo>
                    <a:pt x="271" y="128"/>
                  </a:lnTo>
                  <a:lnTo>
                    <a:pt x="271" y="128"/>
                  </a:lnTo>
                  <a:lnTo>
                    <a:pt x="272" y="119"/>
                  </a:lnTo>
                  <a:lnTo>
                    <a:pt x="273" y="109"/>
                  </a:lnTo>
                  <a:lnTo>
                    <a:pt x="275" y="102"/>
                  </a:lnTo>
                  <a:lnTo>
                    <a:pt x="280" y="94"/>
                  </a:lnTo>
                  <a:lnTo>
                    <a:pt x="284" y="89"/>
                  </a:lnTo>
                  <a:lnTo>
                    <a:pt x="289" y="85"/>
                  </a:lnTo>
                  <a:lnTo>
                    <a:pt x="297" y="81"/>
                  </a:lnTo>
                  <a:lnTo>
                    <a:pt x="306" y="80"/>
                  </a:lnTo>
                  <a:lnTo>
                    <a:pt x="306" y="80"/>
                  </a:lnTo>
                  <a:lnTo>
                    <a:pt x="316" y="81"/>
                  </a:lnTo>
                  <a:lnTo>
                    <a:pt x="325" y="85"/>
                  </a:lnTo>
                  <a:lnTo>
                    <a:pt x="330" y="89"/>
                  </a:lnTo>
                  <a:lnTo>
                    <a:pt x="334" y="95"/>
                  </a:lnTo>
                  <a:lnTo>
                    <a:pt x="336" y="103"/>
                  </a:lnTo>
                  <a:lnTo>
                    <a:pt x="339" y="110"/>
                  </a:lnTo>
                  <a:lnTo>
                    <a:pt x="340" y="119"/>
                  </a:lnTo>
                  <a:lnTo>
                    <a:pt x="340" y="128"/>
                  </a:lnTo>
                  <a:lnTo>
                    <a:pt x="340" y="272"/>
                  </a:lnTo>
                  <a:lnTo>
                    <a:pt x="441" y="272"/>
                  </a:lnTo>
                  <a:lnTo>
                    <a:pt x="441" y="90"/>
                  </a:lnTo>
                  <a:lnTo>
                    <a:pt x="441" y="90"/>
                  </a:lnTo>
                  <a:lnTo>
                    <a:pt x="439" y="74"/>
                  </a:lnTo>
                  <a:lnTo>
                    <a:pt x="438" y="65"/>
                  </a:lnTo>
                  <a:lnTo>
                    <a:pt x="436" y="58"/>
                  </a:lnTo>
                  <a:lnTo>
                    <a:pt x="434" y="50"/>
                  </a:lnTo>
                  <a:lnTo>
                    <a:pt x="430" y="43"/>
                  </a:lnTo>
                  <a:lnTo>
                    <a:pt x="426" y="35"/>
                  </a:lnTo>
                  <a:lnTo>
                    <a:pt x="421" y="29"/>
                  </a:lnTo>
                  <a:lnTo>
                    <a:pt x="415" y="22"/>
                  </a:lnTo>
                  <a:lnTo>
                    <a:pt x="408" y="17"/>
                  </a:lnTo>
                  <a:lnTo>
                    <a:pt x="401" y="12"/>
                  </a:lnTo>
                  <a:lnTo>
                    <a:pt x="392" y="7"/>
                  </a:lnTo>
                  <a:lnTo>
                    <a:pt x="384" y="4"/>
                  </a:lnTo>
                  <a:lnTo>
                    <a:pt x="373" y="2"/>
                  </a:lnTo>
                  <a:lnTo>
                    <a:pt x="362" y="0"/>
                  </a:lnTo>
                  <a:lnTo>
                    <a:pt x="349" y="0"/>
                  </a:lnTo>
                  <a:lnTo>
                    <a:pt x="349" y="0"/>
                  </a:lnTo>
                  <a:lnTo>
                    <a:pt x="337" y="0"/>
                  </a:lnTo>
                  <a:lnTo>
                    <a:pt x="327" y="1"/>
                  </a:lnTo>
                  <a:lnTo>
                    <a:pt x="317" y="3"/>
                  </a:lnTo>
                  <a:lnTo>
                    <a:pt x="307" y="5"/>
                  </a:lnTo>
                  <a:lnTo>
                    <a:pt x="300" y="8"/>
                  </a:lnTo>
                  <a:lnTo>
                    <a:pt x="292" y="12"/>
                  </a:lnTo>
                  <a:lnTo>
                    <a:pt x="281" y="19"/>
                  </a:lnTo>
                  <a:lnTo>
                    <a:pt x="272" y="27"/>
                  </a:lnTo>
                  <a:lnTo>
                    <a:pt x="266" y="33"/>
                  </a:lnTo>
                  <a:lnTo>
                    <a:pt x="259" y="42"/>
                  </a:lnTo>
                  <a:lnTo>
                    <a:pt x="259" y="42"/>
                  </a:lnTo>
                  <a:lnTo>
                    <a:pt x="253" y="32"/>
                  </a:lnTo>
                  <a:lnTo>
                    <a:pt x="246" y="23"/>
                  </a:lnTo>
                  <a:lnTo>
                    <a:pt x="238" y="16"/>
                  </a:lnTo>
                  <a:lnTo>
                    <a:pt x="229" y="11"/>
                  </a:lnTo>
                  <a:lnTo>
                    <a:pt x="218" y="6"/>
                  </a:lnTo>
                  <a:lnTo>
                    <a:pt x="209" y="2"/>
                  </a:lnTo>
                  <a:lnTo>
                    <a:pt x="198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73" y="0"/>
                  </a:lnTo>
                  <a:lnTo>
                    <a:pt x="160" y="2"/>
                  </a:lnTo>
                  <a:lnTo>
                    <a:pt x="149" y="5"/>
                  </a:lnTo>
                  <a:lnTo>
                    <a:pt x="137" y="9"/>
                  </a:lnTo>
                  <a:lnTo>
                    <a:pt x="126" y="15"/>
                  </a:lnTo>
                  <a:lnTo>
                    <a:pt x="116" y="22"/>
                  </a:lnTo>
                  <a:lnTo>
                    <a:pt x="108" y="31"/>
                  </a:lnTo>
                  <a:lnTo>
                    <a:pt x="99" y="42"/>
                  </a:lnTo>
                  <a:lnTo>
                    <a:pt x="98" y="42"/>
                  </a:lnTo>
                  <a:lnTo>
                    <a:pt x="98" y="6"/>
                  </a:lnTo>
                  <a:lnTo>
                    <a:pt x="0" y="6"/>
                  </a:lnTo>
                  <a:lnTo>
                    <a:pt x="0" y="27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0" name="Freeform 8"/>
            <p:cNvSpPr>
              <a:spLocks/>
            </p:cNvSpPr>
            <p:nvPr userDrawn="1"/>
          </p:nvSpPr>
          <p:spPr bwMode="auto">
            <a:xfrm>
              <a:off x="323" y="4096"/>
              <a:ext cx="58" cy="67"/>
            </a:xfrm>
            <a:custGeom>
              <a:avLst/>
              <a:gdLst/>
              <a:ahLst/>
              <a:cxnLst>
                <a:cxn ang="0">
                  <a:pos x="283" y="85"/>
                </a:cxn>
                <a:cxn ang="0">
                  <a:pos x="270" y="50"/>
                </a:cxn>
                <a:cxn ang="0">
                  <a:pos x="247" y="25"/>
                </a:cxn>
                <a:cxn ang="0">
                  <a:pos x="215" y="10"/>
                </a:cxn>
                <a:cxn ang="0">
                  <a:pos x="179" y="2"/>
                </a:cxn>
                <a:cxn ang="0">
                  <a:pos x="144" y="0"/>
                </a:cxn>
                <a:cxn ang="0">
                  <a:pos x="98" y="4"/>
                </a:cxn>
                <a:cxn ang="0">
                  <a:pos x="64" y="15"/>
                </a:cxn>
                <a:cxn ang="0">
                  <a:pos x="34" y="34"/>
                </a:cxn>
                <a:cxn ang="0">
                  <a:pos x="15" y="62"/>
                </a:cxn>
                <a:cxn ang="0">
                  <a:pos x="6" y="101"/>
                </a:cxn>
                <a:cxn ang="0">
                  <a:pos x="8" y="121"/>
                </a:cxn>
                <a:cxn ang="0">
                  <a:pos x="17" y="145"/>
                </a:cxn>
                <a:cxn ang="0">
                  <a:pos x="34" y="166"/>
                </a:cxn>
                <a:cxn ang="0">
                  <a:pos x="60" y="182"/>
                </a:cxn>
                <a:cxn ang="0">
                  <a:pos x="95" y="195"/>
                </a:cxn>
                <a:cxn ang="0">
                  <a:pos x="157" y="208"/>
                </a:cxn>
                <a:cxn ang="0">
                  <a:pos x="180" y="218"/>
                </a:cxn>
                <a:cxn ang="0">
                  <a:pos x="187" y="234"/>
                </a:cxn>
                <a:cxn ang="0">
                  <a:pos x="182" y="246"/>
                </a:cxn>
                <a:cxn ang="0">
                  <a:pos x="167" y="256"/>
                </a:cxn>
                <a:cxn ang="0">
                  <a:pos x="149" y="259"/>
                </a:cxn>
                <a:cxn ang="0">
                  <a:pos x="124" y="254"/>
                </a:cxn>
                <a:cxn ang="0">
                  <a:pos x="114" y="244"/>
                </a:cxn>
                <a:cxn ang="0">
                  <a:pos x="106" y="221"/>
                </a:cxn>
                <a:cxn ang="0">
                  <a:pos x="1" y="236"/>
                </a:cxn>
                <a:cxn ang="0">
                  <a:pos x="14" y="274"/>
                </a:cxn>
                <a:cxn ang="0">
                  <a:pos x="37" y="302"/>
                </a:cxn>
                <a:cxn ang="0">
                  <a:pos x="70" y="320"/>
                </a:cxn>
                <a:cxn ang="0">
                  <a:pos x="106" y="331"/>
                </a:cxn>
                <a:cxn ang="0">
                  <a:pos x="145" y="334"/>
                </a:cxn>
                <a:cxn ang="0">
                  <a:pos x="184" y="331"/>
                </a:cxn>
                <a:cxn ang="0">
                  <a:pos x="222" y="321"/>
                </a:cxn>
                <a:cxn ang="0">
                  <a:pos x="255" y="304"/>
                </a:cxn>
                <a:cxn ang="0">
                  <a:pos x="279" y="276"/>
                </a:cxn>
                <a:cxn ang="0">
                  <a:pos x="292" y="238"/>
                </a:cxn>
                <a:cxn ang="0">
                  <a:pos x="292" y="212"/>
                </a:cxn>
                <a:cxn ang="0">
                  <a:pos x="286" y="187"/>
                </a:cxn>
                <a:cxn ang="0">
                  <a:pos x="276" y="168"/>
                </a:cxn>
                <a:cxn ang="0">
                  <a:pos x="249" y="144"/>
                </a:cxn>
                <a:cxn ang="0">
                  <a:pos x="223" y="132"/>
                </a:cxn>
                <a:cxn ang="0">
                  <a:pos x="167" y="119"/>
                </a:cxn>
                <a:cxn ang="0">
                  <a:pos x="125" y="108"/>
                </a:cxn>
                <a:cxn ang="0">
                  <a:pos x="117" y="102"/>
                </a:cxn>
                <a:cxn ang="0">
                  <a:pos x="113" y="92"/>
                </a:cxn>
                <a:cxn ang="0">
                  <a:pos x="119" y="75"/>
                </a:cxn>
                <a:cxn ang="0">
                  <a:pos x="135" y="68"/>
                </a:cxn>
                <a:cxn ang="0">
                  <a:pos x="153" y="68"/>
                </a:cxn>
                <a:cxn ang="0">
                  <a:pos x="171" y="77"/>
                </a:cxn>
                <a:cxn ang="0">
                  <a:pos x="180" y="86"/>
                </a:cxn>
                <a:cxn ang="0">
                  <a:pos x="284" y="100"/>
                </a:cxn>
              </a:cxnLst>
              <a:rect l="0" t="0" r="r" b="b"/>
              <a:pathLst>
                <a:path w="292" h="334">
                  <a:moveTo>
                    <a:pt x="284" y="100"/>
                  </a:moveTo>
                  <a:lnTo>
                    <a:pt x="284" y="100"/>
                  </a:lnTo>
                  <a:lnTo>
                    <a:pt x="283" y="85"/>
                  </a:lnTo>
                  <a:lnTo>
                    <a:pt x="280" y="72"/>
                  </a:lnTo>
                  <a:lnTo>
                    <a:pt x="276" y="61"/>
                  </a:lnTo>
                  <a:lnTo>
                    <a:pt x="270" y="50"/>
                  </a:lnTo>
                  <a:lnTo>
                    <a:pt x="263" y="41"/>
                  </a:lnTo>
                  <a:lnTo>
                    <a:pt x="255" y="33"/>
                  </a:lnTo>
                  <a:lnTo>
                    <a:pt x="247" y="25"/>
                  </a:lnTo>
                  <a:lnTo>
                    <a:pt x="236" y="20"/>
                  </a:lnTo>
                  <a:lnTo>
                    <a:pt x="226" y="15"/>
                  </a:lnTo>
                  <a:lnTo>
                    <a:pt x="215" y="10"/>
                  </a:lnTo>
                  <a:lnTo>
                    <a:pt x="204" y="7"/>
                  </a:lnTo>
                  <a:lnTo>
                    <a:pt x="192" y="4"/>
                  </a:lnTo>
                  <a:lnTo>
                    <a:pt x="179" y="2"/>
                  </a:lnTo>
                  <a:lnTo>
                    <a:pt x="167" y="1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21" y="1"/>
                  </a:lnTo>
                  <a:lnTo>
                    <a:pt x="109" y="3"/>
                  </a:lnTo>
                  <a:lnTo>
                    <a:pt x="98" y="4"/>
                  </a:lnTo>
                  <a:lnTo>
                    <a:pt x="86" y="7"/>
                  </a:lnTo>
                  <a:lnTo>
                    <a:pt x="75" y="10"/>
                  </a:lnTo>
                  <a:lnTo>
                    <a:pt x="64" y="15"/>
                  </a:lnTo>
                  <a:lnTo>
                    <a:pt x="54" y="20"/>
                  </a:lnTo>
                  <a:lnTo>
                    <a:pt x="44" y="26"/>
                  </a:lnTo>
                  <a:lnTo>
                    <a:pt x="34" y="34"/>
                  </a:lnTo>
                  <a:lnTo>
                    <a:pt x="27" y="42"/>
                  </a:lnTo>
                  <a:lnTo>
                    <a:pt x="20" y="51"/>
                  </a:lnTo>
                  <a:lnTo>
                    <a:pt x="15" y="62"/>
                  </a:lnTo>
                  <a:lnTo>
                    <a:pt x="11" y="74"/>
                  </a:lnTo>
                  <a:lnTo>
                    <a:pt x="7" y="86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7" y="111"/>
                  </a:lnTo>
                  <a:lnTo>
                    <a:pt x="8" y="121"/>
                  </a:lnTo>
                  <a:lnTo>
                    <a:pt x="11" y="129"/>
                  </a:lnTo>
                  <a:lnTo>
                    <a:pt x="14" y="138"/>
                  </a:lnTo>
                  <a:lnTo>
                    <a:pt x="17" y="145"/>
                  </a:lnTo>
                  <a:lnTo>
                    <a:pt x="22" y="153"/>
                  </a:lnTo>
                  <a:lnTo>
                    <a:pt x="28" y="159"/>
                  </a:lnTo>
                  <a:lnTo>
                    <a:pt x="34" y="166"/>
                  </a:lnTo>
                  <a:lnTo>
                    <a:pt x="42" y="171"/>
                  </a:lnTo>
                  <a:lnTo>
                    <a:pt x="50" y="176"/>
                  </a:lnTo>
                  <a:lnTo>
                    <a:pt x="60" y="182"/>
                  </a:lnTo>
                  <a:lnTo>
                    <a:pt x="71" y="186"/>
                  </a:lnTo>
                  <a:lnTo>
                    <a:pt x="82" y="190"/>
                  </a:lnTo>
                  <a:lnTo>
                    <a:pt x="95" y="195"/>
                  </a:lnTo>
                  <a:lnTo>
                    <a:pt x="125" y="201"/>
                  </a:lnTo>
                  <a:lnTo>
                    <a:pt x="125" y="201"/>
                  </a:lnTo>
                  <a:lnTo>
                    <a:pt x="157" y="208"/>
                  </a:lnTo>
                  <a:lnTo>
                    <a:pt x="167" y="211"/>
                  </a:lnTo>
                  <a:lnTo>
                    <a:pt x="175" y="214"/>
                  </a:lnTo>
                  <a:lnTo>
                    <a:pt x="180" y="218"/>
                  </a:lnTo>
                  <a:lnTo>
                    <a:pt x="183" y="223"/>
                  </a:lnTo>
                  <a:lnTo>
                    <a:pt x="186" y="228"/>
                  </a:lnTo>
                  <a:lnTo>
                    <a:pt x="187" y="234"/>
                  </a:lnTo>
                  <a:lnTo>
                    <a:pt x="187" y="234"/>
                  </a:lnTo>
                  <a:lnTo>
                    <a:pt x="186" y="241"/>
                  </a:lnTo>
                  <a:lnTo>
                    <a:pt x="182" y="246"/>
                  </a:lnTo>
                  <a:lnTo>
                    <a:pt x="178" y="250"/>
                  </a:lnTo>
                  <a:lnTo>
                    <a:pt x="173" y="254"/>
                  </a:lnTo>
                  <a:lnTo>
                    <a:pt x="167" y="256"/>
                  </a:lnTo>
                  <a:lnTo>
                    <a:pt x="161" y="258"/>
                  </a:lnTo>
                  <a:lnTo>
                    <a:pt x="149" y="259"/>
                  </a:lnTo>
                  <a:lnTo>
                    <a:pt x="149" y="259"/>
                  </a:lnTo>
                  <a:lnTo>
                    <a:pt x="139" y="258"/>
                  </a:lnTo>
                  <a:lnTo>
                    <a:pt x="131" y="257"/>
                  </a:lnTo>
                  <a:lnTo>
                    <a:pt x="124" y="254"/>
                  </a:lnTo>
                  <a:lnTo>
                    <a:pt x="119" y="250"/>
                  </a:lnTo>
                  <a:lnTo>
                    <a:pt x="119" y="250"/>
                  </a:lnTo>
                  <a:lnTo>
                    <a:pt x="114" y="244"/>
                  </a:lnTo>
                  <a:lnTo>
                    <a:pt x="109" y="236"/>
                  </a:lnTo>
                  <a:lnTo>
                    <a:pt x="107" y="230"/>
                  </a:lnTo>
                  <a:lnTo>
                    <a:pt x="106" y="221"/>
                  </a:lnTo>
                  <a:lnTo>
                    <a:pt x="0" y="221"/>
                  </a:lnTo>
                  <a:lnTo>
                    <a:pt x="0" y="221"/>
                  </a:lnTo>
                  <a:lnTo>
                    <a:pt x="1" y="236"/>
                  </a:lnTo>
                  <a:lnTo>
                    <a:pt x="4" y="250"/>
                  </a:lnTo>
                  <a:lnTo>
                    <a:pt x="8" y="262"/>
                  </a:lnTo>
                  <a:lnTo>
                    <a:pt x="14" y="274"/>
                  </a:lnTo>
                  <a:lnTo>
                    <a:pt x="20" y="284"/>
                  </a:lnTo>
                  <a:lnTo>
                    <a:pt x="29" y="293"/>
                  </a:lnTo>
                  <a:lnTo>
                    <a:pt x="37" y="302"/>
                  </a:lnTo>
                  <a:lnTo>
                    <a:pt x="47" y="308"/>
                  </a:lnTo>
                  <a:lnTo>
                    <a:pt x="58" y="315"/>
                  </a:lnTo>
                  <a:lnTo>
                    <a:pt x="70" y="320"/>
                  </a:lnTo>
                  <a:lnTo>
                    <a:pt x="81" y="324"/>
                  </a:lnTo>
                  <a:lnTo>
                    <a:pt x="93" y="328"/>
                  </a:lnTo>
                  <a:lnTo>
                    <a:pt x="106" y="331"/>
                  </a:lnTo>
                  <a:lnTo>
                    <a:pt x="119" y="332"/>
                  </a:lnTo>
                  <a:lnTo>
                    <a:pt x="132" y="333"/>
                  </a:lnTo>
                  <a:lnTo>
                    <a:pt x="145" y="334"/>
                  </a:lnTo>
                  <a:lnTo>
                    <a:pt x="145" y="334"/>
                  </a:lnTo>
                  <a:lnTo>
                    <a:pt x="172" y="333"/>
                  </a:lnTo>
                  <a:lnTo>
                    <a:pt x="184" y="331"/>
                  </a:lnTo>
                  <a:lnTo>
                    <a:pt x="197" y="329"/>
                  </a:lnTo>
                  <a:lnTo>
                    <a:pt x="210" y="325"/>
                  </a:lnTo>
                  <a:lnTo>
                    <a:pt x="222" y="321"/>
                  </a:lnTo>
                  <a:lnTo>
                    <a:pt x="234" y="317"/>
                  </a:lnTo>
                  <a:lnTo>
                    <a:pt x="245" y="310"/>
                  </a:lnTo>
                  <a:lnTo>
                    <a:pt x="255" y="304"/>
                  </a:lnTo>
                  <a:lnTo>
                    <a:pt x="264" y="295"/>
                  </a:lnTo>
                  <a:lnTo>
                    <a:pt x="272" y="287"/>
                  </a:lnTo>
                  <a:lnTo>
                    <a:pt x="279" y="276"/>
                  </a:lnTo>
                  <a:lnTo>
                    <a:pt x="284" y="264"/>
                  </a:lnTo>
                  <a:lnTo>
                    <a:pt x="289" y="251"/>
                  </a:lnTo>
                  <a:lnTo>
                    <a:pt x="292" y="238"/>
                  </a:lnTo>
                  <a:lnTo>
                    <a:pt x="292" y="221"/>
                  </a:lnTo>
                  <a:lnTo>
                    <a:pt x="292" y="221"/>
                  </a:lnTo>
                  <a:lnTo>
                    <a:pt x="292" y="212"/>
                  </a:lnTo>
                  <a:lnTo>
                    <a:pt x="291" y="203"/>
                  </a:lnTo>
                  <a:lnTo>
                    <a:pt x="289" y="196"/>
                  </a:lnTo>
                  <a:lnTo>
                    <a:pt x="286" y="187"/>
                  </a:lnTo>
                  <a:lnTo>
                    <a:pt x="283" y="181"/>
                  </a:lnTo>
                  <a:lnTo>
                    <a:pt x="280" y="174"/>
                  </a:lnTo>
                  <a:lnTo>
                    <a:pt x="276" y="168"/>
                  </a:lnTo>
                  <a:lnTo>
                    <a:pt x="271" y="162"/>
                  </a:lnTo>
                  <a:lnTo>
                    <a:pt x="261" y="153"/>
                  </a:lnTo>
                  <a:lnTo>
                    <a:pt x="249" y="144"/>
                  </a:lnTo>
                  <a:lnTo>
                    <a:pt x="237" y="138"/>
                  </a:lnTo>
                  <a:lnTo>
                    <a:pt x="223" y="132"/>
                  </a:lnTo>
                  <a:lnTo>
                    <a:pt x="223" y="132"/>
                  </a:lnTo>
                  <a:lnTo>
                    <a:pt x="209" y="128"/>
                  </a:lnTo>
                  <a:lnTo>
                    <a:pt x="195" y="125"/>
                  </a:lnTo>
                  <a:lnTo>
                    <a:pt x="167" y="119"/>
                  </a:lnTo>
                  <a:lnTo>
                    <a:pt x="144" y="114"/>
                  </a:lnTo>
                  <a:lnTo>
                    <a:pt x="134" y="111"/>
                  </a:lnTo>
                  <a:lnTo>
                    <a:pt x="125" y="108"/>
                  </a:lnTo>
                  <a:lnTo>
                    <a:pt x="125" y="108"/>
                  </a:lnTo>
                  <a:lnTo>
                    <a:pt x="121" y="106"/>
                  </a:lnTo>
                  <a:lnTo>
                    <a:pt x="117" y="102"/>
                  </a:lnTo>
                  <a:lnTo>
                    <a:pt x="114" y="98"/>
                  </a:lnTo>
                  <a:lnTo>
                    <a:pt x="113" y="92"/>
                  </a:lnTo>
                  <a:lnTo>
                    <a:pt x="113" y="92"/>
                  </a:lnTo>
                  <a:lnTo>
                    <a:pt x="114" y="84"/>
                  </a:lnTo>
                  <a:lnTo>
                    <a:pt x="116" y="79"/>
                  </a:lnTo>
                  <a:lnTo>
                    <a:pt x="119" y="75"/>
                  </a:lnTo>
                  <a:lnTo>
                    <a:pt x="123" y="71"/>
                  </a:lnTo>
                  <a:lnTo>
                    <a:pt x="129" y="69"/>
                  </a:lnTo>
                  <a:lnTo>
                    <a:pt x="135" y="68"/>
                  </a:lnTo>
                  <a:lnTo>
                    <a:pt x="147" y="67"/>
                  </a:lnTo>
                  <a:lnTo>
                    <a:pt x="147" y="67"/>
                  </a:lnTo>
                  <a:lnTo>
                    <a:pt x="153" y="68"/>
                  </a:lnTo>
                  <a:lnTo>
                    <a:pt x="160" y="69"/>
                  </a:lnTo>
                  <a:lnTo>
                    <a:pt x="165" y="72"/>
                  </a:lnTo>
                  <a:lnTo>
                    <a:pt x="171" y="77"/>
                  </a:lnTo>
                  <a:lnTo>
                    <a:pt x="171" y="77"/>
                  </a:lnTo>
                  <a:lnTo>
                    <a:pt x="176" y="81"/>
                  </a:lnTo>
                  <a:lnTo>
                    <a:pt x="180" y="86"/>
                  </a:lnTo>
                  <a:lnTo>
                    <a:pt x="182" y="93"/>
                  </a:lnTo>
                  <a:lnTo>
                    <a:pt x="183" y="100"/>
                  </a:lnTo>
                  <a:lnTo>
                    <a:pt x="284" y="1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1" name="Freeform 9"/>
            <p:cNvSpPr>
              <a:spLocks/>
            </p:cNvSpPr>
            <p:nvPr userDrawn="1"/>
          </p:nvSpPr>
          <p:spPr bwMode="auto">
            <a:xfrm>
              <a:off x="543" y="4086"/>
              <a:ext cx="55" cy="75"/>
            </a:xfrm>
            <a:custGeom>
              <a:avLst/>
              <a:gdLst/>
              <a:ahLst/>
              <a:cxnLst>
                <a:cxn ang="0">
                  <a:pos x="0" y="372"/>
                </a:cxn>
                <a:cxn ang="0">
                  <a:pos x="103" y="372"/>
                </a:cxn>
                <a:cxn ang="0">
                  <a:pos x="103" y="244"/>
                </a:cxn>
                <a:cxn ang="0">
                  <a:pos x="103" y="244"/>
                </a:cxn>
                <a:cxn ang="0">
                  <a:pos x="103" y="227"/>
                </a:cxn>
                <a:cxn ang="0">
                  <a:pos x="105" y="212"/>
                </a:cxn>
                <a:cxn ang="0">
                  <a:pos x="110" y="202"/>
                </a:cxn>
                <a:cxn ang="0">
                  <a:pos x="112" y="197"/>
                </a:cxn>
                <a:cxn ang="0">
                  <a:pos x="114" y="193"/>
                </a:cxn>
                <a:cxn ang="0">
                  <a:pos x="114" y="193"/>
                </a:cxn>
                <a:cxn ang="0">
                  <a:pos x="118" y="188"/>
                </a:cxn>
                <a:cxn ang="0">
                  <a:pos x="125" y="184"/>
                </a:cxn>
                <a:cxn ang="0">
                  <a:pos x="131" y="180"/>
                </a:cxn>
                <a:cxn ang="0">
                  <a:pos x="138" y="179"/>
                </a:cxn>
                <a:cxn ang="0">
                  <a:pos x="138" y="179"/>
                </a:cxn>
                <a:cxn ang="0">
                  <a:pos x="146" y="179"/>
                </a:cxn>
                <a:cxn ang="0">
                  <a:pos x="153" y="181"/>
                </a:cxn>
                <a:cxn ang="0">
                  <a:pos x="158" y="185"/>
                </a:cxn>
                <a:cxn ang="0">
                  <a:pos x="163" y="190"/>
                </a:cxn>
                <a:cxn ang="0">
                  <a:pos x="163" y="190"/>
                </a:cxn>
                <a:cxn ang="0">
                  <a:pos x="168" y="195"/>
                </a:cxn>
                <a:cxn ang="0">
                  <a:pos x="170" y="204"/>
                </a:cxn>
                <a:cxn ang="0">
                  <a:pos x="172" y="214"/>
                </a:cxn>
                <a:cxn ang="0">
                  <a:pos x="172" y="225"/>
                </a:cxn>
                <a:cxn ang="0">
                  <a:pos x="172" y="372"/>
                </a:cxn>
                <a:cxn ang="0">
                  <a:pos x="275" y="372"/>
                </a:cxn>
                <a:cxn ang="0">
                  <a:pos x="275" y="203"/>
                </a:cxn>
                <a:cxn ang="0">
                  <a:pos x="275" y="203"/>
                </a:cxn>
                <a:cxn ang="0">
                  <a:pos x="275" y="190"/>
                </a:cxn>
                <a:cxn ang="0">
                  <a:pos x="274" y="178"/>
                </a:cxn>
                <a:cxn ang="0">
                  <a:pos x="272" y="166"/>
                </a:cxn>
                <a:cxn ang="0">
                  <a:pos x="270" y="157"/>
                </a:cxn>
                <a:cxn ang="0">
                  <a:pos x="265" y="147"/>
                </a:cxn>
                <a:cxn ang="0">
                  <a:pos x="262" y="139"/>
                </a:cxn>
                <a:cxn ang="0">
                  <a:pos x="257" y="131"/>
                </a:cxn>
                <a:cxn ang="0">
                  <a:pos x="251" y="125"/>
                </a:cxn>
                <a:cxn ang="0">
                  <a:pos x="251" y="125"/>
                </a:cxn>
                <a:cxn ang="0">
                  <a:pos x="245" y="118"/>
                </a:cxn>
                <a:cxn ang="0">
                  <a:pos x="239" y="114"/>
                </a:cxn>
                <a:cxn ang="0">
                  <a:pos x="231" y="110"/>
                </a:cxn>
                <a:cxn ang="0">
                  <a:pos x="222" y="105"/>
                </a:cxn>
                <a:cxn ang="0">
                  <a:pos x="214" y="103"/>
                </a:cxn>
                <a:cxn ang="0">
                  <a:pos x="205" y="101"/>
                </a:cxn>
                <a:cxn ang="0">
                  <a:pos x="196" y="100"/>
                </a:cxn>
                <a:cxn ang="0">
                  <a:pos x="186" y="99"/>
                </a:cxn>
                <a:cxn ang="0">
                  <a:pos x="186" y="99"/>
                </a:cxn>
                <a:cxn ang="0">
                  <a:pos x="173" y="100"/>
                </a:cxn>
                <a:cxn ang="0">
                  <a:pos x="161" y="101"/>
                </a:cxn>
                <a:cxn ang="0">
                  <a:pos x="149" y="103"/>
                </a:cxn>
                <a:cxn ang="0">
                  <a:pos x="137" y="108"/>
                </a:cxn>
                <a:cxn ang="0">
                  <a:pos x="137" y="108"/>
                </a:cxn>
                <a:cxn ang="0">
                  <a:pos x="128" y="114"/>
                </a:cxn>
                <a:cxn ang="0">
                  <a:pos x="120" y="119"/>
                </a:cxn>
                <a:cxn ang="0">
                  <a:pos x="112" y="127"/>
                </a:cxn>
                <a:cxn ang="0">
                  <a:pos x="103" y="135"/>
                </a:cxn>
                <a:cxn ang="0">
                  <a:pos x="103" y="0"/>
                </a:cxn>
                <a:cxn ang="0">
                  <a:pos x="0" y="0"/>
                </a:cxn>
                <a:cxn ang="0">
                  <a:pos x="0" y="372"/>
                </a:cxn>
              </a:cxnLst>
              <a:rect l="0" t="0" r="r" b="b"/>
              <a:pathLst>
                <a:path w="275" h="372">
                  <a:moveTo>
                    <a:pt x="0" y="372"/>
                  </a:moveTo>
                  <a:lnTo>
                    <a:pt x="103" y="372"/>
                  </a:lnTo>
                  <a:lnTo>
                    <a:pt x="103" y="244"/>
                  </a:lnTo>
                  <a:lnTo>
                    <a:pt x="103" y="244"/>
                  </a:lnTo>
                  <a:lnTo>
                    <a:pt x="103" y="227"/>
                  </a:lnTo>
                  <a:lnTo>
                    <a:pt x="105" y="212"/>
                  </a:lnTo>
                  <a:lnTo>
                    <a:pt x="110" y="202"/>
                  </a:lnTo>
                  <a:lnTo>
                    <a:pt x="112" y="197"/>
                  </a:lnTo>
                  <a:lnTo>
                    <a:pt x="114" y="193"/>
                  </a:lnTo>
                  <a:lnTo>
                    <a:pt x="114" y="193"/>
                  </a:lnTo>
                  <a:lnTo>
                    <a:pt x="118" y="188"/>
                  </a:lnTo>
                  <a:lnTo>
                    <a:pt x="125" y="184"/>
                  </a:lnTo>
                  <a:lnTo>
                    <a:pt x="131" y="180"/>
                  </a:lnTo>
                  <a:lnTo>
                    <a:pt x="138" y="179"/>
                  </a:lnTo>
                  <a:lnTo>
                    <a:pt x="138" y="179"/>
                  </a:lnTo>
                  <a:lnTo>
                    <a:pt x="146" y="179"/>
                  </a:lnTo>
                  <a:lnTo>
                    <a:pt x="153" y="181"/>
                  </a:lnTo>
                  <a:lnTo>
                    <a:pt x="158" y="185"/>
                  </a:lnTo>
                  <a:lnTo>
                    <a:pt x="163" y="190"/>
                  </a:lnTo>
                  <a:lnTo>
                    <a:pt x="163" y="190"/>
                  </a:lnTo>
                  <a:lnTo>
                    <a:pt x="168" y="195"/>
                  </a:lnTo>
                  <a:lnTo>
                    <a:pt x="170" y="204"/>
                  </a:lnTo>
                  <a:lnTo>
                    <a:pt x="172" y="214"/>
                  </a:lnTo>
                  <a:lnTo>
                    <a:pt x="172" y="225"/>
                  </a:lnTo>
                  <a:lnTo>
                    <a:pt x="172" y="372"/>
                  </a:lnTo>
                  <a:lnTo>
                    <a:pt x="275" y="372"/>
                  </a:lnTo>
                  <a:lnTo>
                    <a:pt x="275" y="203"/>
                  </a:lnTo>
                  <a:lnTo>
                    <a:pt x="275" y="203"/>
                  </a:lnTo>
                  <a:lnTo>
                    <a:pt x="275" y="190"/>
                  </a:lnTo>
                  <a:lnTo>
                    <a:pt x="274" y="178"/>
                  </a:lnTo>
                  <a:lnTo>
                    <a:pt x="272" y="166"/>
                  </a:lnTo>
                  <a:lnTo>
                    <a:pt x="270" y="157"/>
                  </a:lnTo>
                  <a:lnTo>
                    <a:pt x="265" y="147"/>
                  </a:lnTo>
                  <a:lnTo>
                    <a:pt x="262" y="139"/>
                  </a:lnTo>
                  <a:lnTo>
                    <a:pt x="257" y="131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245" y="118"/>
                  </a:lnTo>
                  <a:lnTo>
                    <a:pt x="239" y="114"/>
                  </a:lnTo>
                  <a:lnTo>
                    <a:pt x="231" y="110"/>
                  </a:lnTo>
                  <a:lnTo>
                    <a:pt x="222" y="105"/>
                  </a:lnTo>
                  <a:lnTo>
                    <a:pt x="214" y="103"/>
                  </a:lnTo>
                  <a:lnTo>
                    <a:pt x="205" y="101"/>
                  </a:lnTo>
                  <a:lnTo>
                    <a:pt x="196" y="100"/>
                  </a:lnTo>
                  <a:lnTo>
                    <a:pt x="186" y="99"/>
                  </a:lnTo>
                  <a:lnTo>
                    <a:pt x="186" y="99"/>
                  </a:lnTo>
                  <a:lnTo>
                    <a:pt x="173" y="100"/>
                  </a:lnTo>
                  <a:lnTo>
                    <a:pt x="161" y="101"/>
                  </a:lnTo>
                  <a:lnTo>
                    <a:pt x="149" y="103"/>
                  </a:lnTo>
                  <a:lnTo>
                    <a:pt x="137" y="108"/>
                  </a:lnTo>
                  <a:lnTo>
                    <a:pt x="137" y="108"/>
                  </a:lnTo>
                  <a:lnTo>
                    <a:pt x="128" y="114"/>
                  </a:lnTo>
                  <a:lnTo>
                    <a:pt x="120" y="119"/>
                  </a:lnTo>
                  <a:lnTo>
                    <a:pt x="112" y="127"/>
                  </a:lnTo>
                  <a:lnTo>
                    <a:pt x="103" y="135"/>
                  </a:lnTo>
                  <a:lnTo>
                    <a:pt x="103" y="0"/>
                  </a:lnTo>
                  <a:lnTo>
                    <a:pt x="0" y="0"/>
                  </a:lnTo>
                  <a:lnTo>
                    <a:pt x="0" y="37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2" name="Freeform 10"/>
            <p:cNvSpPr>
              <a:spLocks/>
            </p:cNvSpPr>
            <p:nvPr userDrawn="1"/>
          </p:nvSpPr>
          <p:spPr bwMode="auto">
            <a:xfrm>
              <a:off x="508" y="4091"/>
              <a:ext cx="28" cy="7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1"/>
                </a:cxn>
                <a:cxn ang="0">
                  <a:pos x="0" y="156"/>
                </a:cxn>
                <a:cxn ang="0">
                  <a:pos x="0" y="250"/>
                </a:cxn>
                <a:cxn ang="0">
                  <a:pos x="0" y="250"/>
                </a:cxn>
                <a:cxn ang="0">
                  <a:pos x="0" y="270"/>
                </a:cxn>
                <a:cxn ang="0">
                  <a:pos x="2" y="288"/>
                </a:cxn>
                <a:cxn ang="0">
                  <a:pos x="5" y="303"/>
                </a:cxn>
                <a:cxn ang="0">
                  <a:pos x="10" y="316"/>
                </a:cxn>
                <a:cxn ang="0">
                  <a:pos x="10" y="316"/>
                </a:cxn>
                <a:cxn ang="0">
                  <a:pos x="15" y="326"/>
                </a:cxn>
                <a:cxn ang="0">
                  <a:pos x="20" y="333"/>
                </a:cxn>
                <a:cxn ang="0">
                  <a:pos x="28" y="339"/>
                </a:cxn>
                <a:cxn ang="0">
                  <a:pos x="36" y="344"/>
                </a:cxn>
                <a:cxn ang="0">
                  <a:pos x="36" y="344"/>
                </a:cxn>
                <a:cxn ang="0">
                  <a:pos x="45" y="348"/>
                </a:cxn>
                <a:cxn ang="0">
                  <a:pos x="57" y="351"/>
                </a:cxn>
                <a:cxn ang="0">
                  <a:pos x="71" y="354"/>
                </a:cxn>
                <a:cxn ang="0">
                  <a:pos x="88" y="354"/>
                </a:cxn>
                <a:cxn ang="0">
                  <a:pos x="88" y="354"/>
                </a:cxn>
                <a:cxn ang="0">
                  <a:pos x="100" y="354"/>
                </a:cxn>
                <a:cxn ang="0">
                  <a:pos x="114" y="351"/>
                </a:cxn>
                <a:cxn ang="0">
                  <a:pos x="129" y="349"/>
                </a:cxn>
                <a:cxn ang="0">
                  <a:pos x="143" y="345"/>
                </a:cxn>
                <a:cxn ang="0">
                  <a:pos x="143" y="279"/>
                </a:cxn>
                <a:cxn ang="0">
                  <a:pos x="143" y="279"/>
                </a:cxn>
                <a:cxn ang="0">
                  <a:pos x="139" y="280"/>
                </a:cxn>
                <a:cxn ang="0">
                  <a:pos x="131" y="281"/>
                </a:cxn>
                <a:cxn ang="0">
                  <a:pos x="116" y="282"/>
                </a:cxn>
                <a:cxn ang="0">
                  <a:pos x="116" y="282"/>
                </a:cxn>
                <a:cxn ang="0">
                  <a:pos x="111" y="281"/>
                </a:cxn>
                <a:cxn ang="0">
                  <a:pos x="106" y="277"/>
                </a:cxn>
                <a:cxn ang="0">
                  <a:pos x="104" y="275"/>
                </a:cxn>
                <a:cxn ang="0">
                  <a:pos x="102" y="273"/>
                </a:cxn>
                <a:cxn ang="0">
                  <a:pos x="102" y="273"/>
                </a:cxn>
                <a:cxn ang="0">
                  <a:pos x="101" y="270"/>
                </a:cxn>
                <a:cxn ang="0">
                  <a:pos x="100" y="265"/>
                </a:cxn>
                <a:cxn ang="0">
                  <a:pos x="99" y="251"/>
                </a:cxn>
                <a:cxn ang="0">
                  <a:pos x="99" y="156"/>
                </a:cxn>
                <a:cxn ang="0">
                  <a:pos x="143" y="156"/>
                </a:cxn>
                <a:cxn ang="0">
                  <a:pos x="143" y="81"/>
                </a:cxn>
                <a:cxn ang="0">
                  <a:pos x="99" y="81"/>
                </a:cxn>
                <a:cxn ang="0">
                  <a:pos x="99" y="0"/>
                </a:cxn>
                <a:cxn ang="0">
                  <a:pos x="0" y="0"/>
                </a:cxn>
              </a:cxnLst>
              <a:rect l="0" t="0" r="r" b="b"/>
              <a:pathLst>
                <a:path w="143" h="354">
                  <a:moveTo>
                    <a:pt x="0" y="0"/>
                  </a:moveTo>
                  <a:lnTo>
                    <a:pt x="0" y="81"/>
                  </a:lnTo>
                  <a:lnTo>
                    <a:pt x="0" y="156"/>
                  </a:lnTo>
                  <a:lnTo>
                    <a:pt x="0" y="250"/>
                  </a:lnTo>
                  <a:lnTo>
                    <a:pt x="0" y="250"/>
                  </a:lnTo>
                  <a:lnTo>
                    <a:pt x="0" y="270"/>
                  </a:lnTo>
                  <a:lnTo>
                    <a:pt x="2" y="288"/>
                  </a:lnTo>
                  <a:lnTo>
                    <a:pt x="5" y="303"/>
                  </a:lnTo>
                  <a:lnTo>
                    <a:pt x="10" y="316"/>
                  </a:lnTo>
                  <a:lnTo>
                    <a:pt x="10" y="316"/>
                  </a:lnTo>
                  <a:lnTo>
                    <a:pt x="15" y="326"/>
                  </a:lnTo>
                  <a:lnTo>
                    <a:pt x="20" y="333"/>
                  </a:lnTo>
                  <a:lnTo>
                    <a:pt x="28" y="339"/>
                  </a:lnTo>
                  <a:lnTo>
                    <a:pt x="36" y="344"/>
                  </a:lnTo>
                  <a:lnTo>
                    <a:pt x="36" y="344"/>
                  </a:lnTo>
                  <a:lnTo>
                    <a:pt x="45" y="348"/>
                  </a:lnTo>
                  <a:lnTo>
                    <a:pt x="57" y="351"/>
                  </a:lnTo>
                  <a:lnTo>
                    <a:pt x="71" y="354"/>
                  </a:lnTo>
                  <a:lnTo>
                    <a:pt x="88" y="354"/>
                  </a:lnTo>
                  <a:lnTo>
                    <a:pt x="88" y="354"/>
                  </a:lnTo>
                  <a:lnTo>
                    <a:pt x="100" y="354"/>
                  </a:lnTo>
                  <a:lnTo>
                    <a:pt x="114" y="351"/>
                  </a:lnTo>
                  <a:lnTo>
                    <a:pt x="129" y="349"/>
                  </a:lnTo>
                  <a:lnTo>
                    <a:pt x="143" y="345"/>
                  </a:lnTo>
                  <a:lnTo>
                    <a:pt x="143" y="279"/>
                  </a:lnTo>
                  <a:lnTo>
                    <a:pt x="143" y="279"/>
                  </a:lnTo>
                  <a:lnTo>
                    <a:pt x="139" y="280"/>
                  </a:lnTo>
                  <a:lnTo>
                    <a:pt x="131" y="281"/>
                  </a:lnTo>
                  <a:lnTo>
                    <a:pt x="116" y="282"/>
                  </a:lnTo>
                  <a:lnTo>
                    <a:pt x="116" y="282"/>
                  </a:lnTo>
                  <a:lnTo>
                    <a:pt x="111" y="281"/>
                  </a:lnTo>
                  <a:lnTo>
                    <a:pt x="106" y="277"/>
                  </a:lnTo>
                  <a:lnTo>
                    <a:pt x="104" y="275"/>
                  </a:lnTo>
                  <a:lnTo>
                    <a:pt x="102" y="273"/>
                  </a:lnTo>
                  <a:lnTo>
                    <a:pt x="102" y="273"/>
                  </a:lnTo>
                  <a:lnTo>
                    <a:pt x="101" y="270"/>
                  </a:lnTo>
                  <a:lnTo>
                    <a:pt x="100" y="265"/>
                  </a:lnTo>
                  <a:lnTo>
                    <a:pt x="99" y="251"/>
                  </a:lnTo>
                  <a:lnTo>
                    <a:pt x="99" y="156"/>
                  </a:lnTo>
                  <a:lnTo>
                    <a:pt x="143" y="156"/>
                  </a:lnTo>
                  <a:lnTo>
                    <a:pt x="143" y="81"/>
                  </a:lnTo>
                  <a:lnTo>
                    <a:pt x="99" y="81"/>
                  </a:lnTo>
                  <a:lnTo>
                    <a:pt x="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3" name="Rectangle 11"/>
            <p:cNvSpPr>
              <a:spLocks noChangeArrowheads="1"/>
            </p:cNvSpPr>
            <p:nvPr userDrawn="1"/>
          </p:nvSpPr>
          <p:spPr bwMode="auto">
            <a:xfrm>
              <a:off x="481" y="4091"/>
              <a:ext cx="20" cy="11"/>
            </a:xfrm>
            <a:prstGeom prst="rect">
              <a:avLst/>
            </a:prstGeom>
            <a:solidFill>
              <a:srgbClr val="7AC14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</p:sldLayoutIdLst>
  <p:hf hdr="0" ftr="0" dt="0"/>
  <p:txStyles>
    <p:titleStyle>
      <a:lvl1pPr algn="ctr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3200" kern="1200">
          <a:solidFill>
            <a:srgbClr val="FFD457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</a:defRPr>
      </a:lvl2pPr>
      <a:lvl3pPr algn="ctr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</a:defRPr>
      </a:lvl3pPr>
      <a:lvl4pPr algn="ctr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</a:defRPr>
      </a:lvl4pPr>
      <a:lvl5pPr algn="ctr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</a:defRPr>
      </a:lvl5pPr>
      <a:lvl6pPr marL="457200" algn="ctr" rtl="0" fontAlgn="base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</a:defRPr>
      </a:lvl6pPr>
      <a:lvl7pPr marL="914400" algn="ctr" rtl="0" fontAlgn="base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</a:defRPr>
      </a:lvl7pPr>
      <a:lvl8pPr marL="1371600" algn="ctr" rtl="0" fontAlgn="base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</a:defRPr>
      </a:lvl8pPr>
      <a:lvl9pPr marL="1828800" algn="ctr" rtl="0" fontAlgn="base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D457"/>
        </a:buClr>
        <a:buFont typeface="Arial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D457"/>
        </a:buClr>
        <a:buFont typeface="Arial" charset="0"/>
        <a:buChar char="–"/>
        <a:defRPr sz="22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D457"/>
        </a:buClr>
        <a:buFont typeface="Arial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D457"/>
        </a:buClr>
        <a:buFont typeface="Arial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D457"/>
        </a:buClr>
        <a:buFont typeface="Arial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khuranam@cdmsmith.com" TargetMode="External"/><Relationship Id="rId2" Type="http://schemas.openxmlformats.org/officeDocument/2006/relationships/hyperlink" Target="mailto:bostromnr@cdmsmith.com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mailto:amarer@cdmsmith.com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249694"/>
            <a:ext cx="6740356" cy="117573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Texas Freight Forecasting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6826250" y="100361"/>
            <a:ext cx="2317750" cy="1705549"/>
          </a:xfrm>
        </p:spPr>
        <p:txBody>
          <a:bodyPr/>
          <a:lstStyle/>
          <a:p>
            <a:r>
              <a:rPr lang="en-US" dirty="0" smtClean="0"/>
              <a:t>Rob Bostrom</a:t>
            </a:r>
          </a:p>
          <a:p>
            <a:r>
              <a:rPr lang="en-US" dirty="0" err="1" smtClean="0"/>
              <a:t>Monisha</a:t>
            </a:r>
            <a:r>
              <a:rPr lang="en-US" dirty="0" smtClean="0"/>
              <a:t> </a:t>
            </a:r>
            <a:r>
              <a:rPr lang="en-US" dirty="0" err="1" smtClean="0"/>
              <a:t>Khurana</a:t>
            </a:r>
            <a:endParaRPr lang="en-US" dirty="0" smtClean="0"/>
          </a:p>
          <a:p>
            <a:r>
              <a:rPr lang="en-US" dirty="0" smtClean="0"/>
              <a:t>Liza Amar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914400" y="1436579"/>
            <a:ext cx="5609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Planning Applications Conference 2015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6743700" y="1706137"/>
            <a:ext cx="2317750" cy="63297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2040: Population &amp; Employment Density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Within 5 mile buffer of Primary Freight Network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136643"/>
            <a:ext cx="3869949" cy="28551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314" y="2136645"/>
            <a:ext cx="3865336" cy="285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1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Forecast Framework Data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Framework was basically a series of spreadsheets with input from all available data sources</a:t>
            </a:r>
          </a:p>
          <a:p>
            <a:r>
              <a:rPr lang="en-US" dirty="0" smtClean="0"/>
              <a:t>Key data/tools included</a:t>
            </a:r>
          </a:p>
          <a:p>
            <a:pPr lvl="1"/>
            <a:r>
              <a:rPr lang="en-US" dirty="0" smtClean="0"/>
              <a:t>The  Texas statewide model (TX SAM v3)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TRANSEARCH</a:t>
            </a:r>
            <a:r>
              <a:rPr lang="en-US" sz="2000" dirty="0" smtClean="0">
                <a:solidFill>
                  <a:schemeClr val="accent6"/>
                </a:solidFill>
              </a:rPr>
              <a:t>®</a:t>
            </a:r>
            <a:endParaRPr lang="en-US" dirty="0" smtClean="0"/>
          </a:p>
          <a:p>
            <a:pPr lvl="1"/>
            <a:r>
              <a:rPr lang="en-US" dirty="0" smtClean="0"/>
              <a:t>Many others: FAF</a:t>
            </a:r>
            <a:r>
              <a:rPr lang="en-US" smtClean="0"/>
              <a:t>, USACE, </a:t>
            </a:r>
            <a:r>
              <a:rPr lang="en-US" dirty="0" smtClean="0"/>
              <a:t>traffic counts/vehicle class data</a:t>
            </a:r>
          </a:p>
          <a:p>
            <a:r>
              <a:rPr lang="en-US" dirty="0" smtClean="0"/>
              <a:t>Partial list shown on table on next slide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62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Sources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338" y="1378911"/>
            <a:ext cx="6754078" cy="535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99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Statewide 2014 Texas Freight 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8" t="24565" r="27635" b="25794"/>
          <a:stretch/>
        </p:blipFill>
        <p:spPr bwMode="auto">
          <a:xfrm>
            <a:off x="1245542" y="2310166"/>
            <a:ext cx="7159156" cy="360425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457200" y="998290"/>
            <a:ext cx="8229600" cy="5267573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</a:rPr>
              <a:t>2014</a:t>
            </a:r>
            <a:r>
              <a:rPr lang="en-US" sz="2400" dirty="0" smtClean="0"/>
              <a:t>: Over </a:t>
            </a:r>
            <a:r>
              <a:rPr lang="en-US" sz="2400" dirty="0" smtClean="0"/>
              <a:t>two</a:t>
            </a:r>
            <a:r>
              <a:rPr lang="en-US" sz="2400" dirty="0" smtClean="0"/>
              <a:t> </a:t>
            </a:r>
            <a:r>
              <a:rPr lang="en-US" sz="2400" dirty="0" smtClean="0"/>
              <a:t>billion tons of freight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/>
              <a:t>2014 breakdown of surface modes: truck is dominant mode for tonnage and value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903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2014: Freight Tonnage by Commodity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08141" y="1417638"/>
            <a:ext cx="6461761" cy="453298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2040 Texas Forecast 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933F274-2988-4B89-87F5-41E2BBBF21D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2" t="28617" r="25214" b="17189"/>
          <a:stretch/>
        </p:blipFill>
        <p:spPr bwMode="auto">
          <a:xfrm>
            <a:off x="969539" y="2454442"/>
            <a:ext cx="7041290" cy="377310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0395" y="1155032"/>
            <a:ext cx="74595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6"/>
                </a:solidFill>
                <a:latin typeface="+mn-lt"/>
              </a:rPr>
              <a:t>Four surface modes: 2 billion tons in 2014 to 3.76 billion tons in 2040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6"/>
                </a:solidFill>
                <a:latin typeface="+mn-lt"/>
              </a:rPr>
              <a:t>Truck mode: 59% of tonnage in 2040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71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 and 2040 Total Freight Tonnage by Direction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933F274-2988-4B89-87F5-41E2BBBF21D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631" y="1623219"/>
            <a:ext cx="8831870" cy="449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9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Trucks/Highways: </a:t>
            </a:r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933F274-2988-4B89-87F5-41E2BBBF21D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3"/>
          <p:cNvSpPr txBox="1">
            <a:spLocks noGrp="1"/>
          </p:cNvSpPr>
          <p:nvPr>
            <p:ph idx="1"/>
          </p:nvPr>
        </p:nvSpPr>
        <p:spPr>
          <a:xfrm>
            <a:off x="457200" y="998539"/>
            <a:ext cx="5058076" cy="504716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–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Get base data for current year</a:t>
            </a:r>
          </a:p>
          <a:p>
            <a:r>
              <a:rPr lang="en-US" dirty="0" smtClean="0"/>
              <a:t>Develop forecasting framework</a:t>
            </a:r>
          </a:p>
          <a:p>
            <a:r>
              <a:rPr lang="en-US" dirty="0" smtClean="0"/>
              <a:t>Aggregate from link level to segment level</a:t>
            </a:r>
          </a:p>
          <a:p>
            <a:r>
              <a:rPr lang="en-US" dirty="0" smtClean="0"/>
              <a:t>Aggregate to corridor sections</a:t>
            </a:r>
          </a:p>
          <a:p>
            <a:r>
              <a:rPr lang="en-US" dirty="0" smtClean="0"/>
              <a:t>Develop growth rates for 2040</a:t>
            </a:r>
          </a:p>
          <a:p>
            <a:r>
              <a:rPr lang="en-US" dirty="0" smtClean="0"/>
              <a:t>Smooth results</a:t>
            </a:r>
          </a:p>
          <a:p>
            <a:r>
              <a:rPr lang="en-US" dirty="0" smtClean="0"/>
              <a:t>Produce levels of service</a:t>
            </a:r>
          </a:p>
          <a:p>
            <a:r>
              <a:rPr lang="en-US" dirty="0" smtClean="0"/>
              <a:t>Identify deficiencies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911" y="998539"/>
            <a:ext cx="2561905" cy="49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7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Trucks/Highways: Methodology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362" y="1203982"/>
            <a:ext cx="4177717" cy="482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74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I-35 Prototype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12" y="1191237"/>
            <a:ext cx="8783273" cy="484337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Project Overview of Texas Freight Mobility Plan</a:t>
            </a:r>
          </a:p>
          <a:p>
            <a:r>
              <a:rPr lang="en-US" dirty="0" smtClean="0"/>
              <a:t>Methodology</a:t>
            </a:r>
          </a:p>
          <a:p>
            <a:r>
              <a:rPr lang="en-US" dirty="0" smtClean="0"/>
              <a:t>Forecasts by mode/deficiency analysis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8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Highway Capacity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Modified TX SAM highway capacity to fit forecasting framework.</a:t>
            </a:r>
          </a:p>
          <a:p>
            <a:r>
              <a:rPr lang="en-US" dirty="0" smtClean="0"/>
              <a:t>Capacity adjustments:</a:t>
            </a:r>
          </a:p>
          <a:p>
            <a:pPr lvl="1"/>
            <a:r>
              <a:rPr lang="en-US" dirty="0"/>
              <a:t>Parameterized and defined new alpha and beta values by functional class for the VDF</a:t>
            </a:r>
          </a:p>
          <a:p>
            <a:pPr lvl="1"/>
            <a:r>
              <a:rPr lang="en-US" dirty="0"/>
              <a:t>Parameterized and defined K-factor of 10 to convert hourly capacity to daily capacity</a:t>
            </a:r>
          </a:p>
          <a:p>
            <a:pPr lvl="1"/>
            <a:r>
              <a:rPr lang="en-US" dirty="0"/>
              <a:t>VC ratios calculated in terms of daily PCE / </a:t>
            </a:r>
            <a:r>
              <a:rPr lang="en-US" dirty="0" smtClean="0"/>
              <a:t>capacity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7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5C7AD1-B91A-495D-8BD9-26210782230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Forecasts by Mode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2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Trucks/Highways: Data Sources and Corridors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3875" y="3493970"/>
            <a:ext cx="3750244" cy="28490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05651" y="1395663"/>
            <a:ext cx="309933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6"/>
                </a:solidFill>
                <a:latin typeface="+mn-lt"/>
              </a:rPr>
              <a:t>TRANSEARCH®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6"/>
                </a:solidFill>
                <a:latin typeface="+mn-lt"/>
              </a:rPr>
              <a:t>SAMv3 Travel Demand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6"/>
                </a:solidFill>
                <a:latin typeface="+mn-lt"/>
              </a:rPr>
              <a:t>RHiNO</a:t>
            </a:r>
            <a:r>
              <a:rPr lang="en-US" sz="2400" dirty="0" smtClean="0">
                <a:solidFill>
                  <a:schemeClr val="accent6"/>
                </a:solidFill>
                <a:latin typeface="+mn-lt"/>
              </a:rPr>
              <a:t> (counts)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6" name="Picture 31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5" y="1038208"/>
            <a:ext cx="4535817" cy="3505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03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Trucks/Highway: 2010 vs. 2040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87" y="1264039"/>
            <a:ext cx="4183714" cy="303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379" y="1294500"/>
            <a:ext cx="4023359" cy="300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9705" y="4580634"/>
            <a:ext cx="82151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accent6"/>
                </a:solidFill>
                <a:latin typeface="+mn-lt"/>
              </a:rPr>
              <a:t>The highest increases in truck volumes are on I-35, I-10, I-45 </a:t>
            </a:r>
            <a:r>
              <a:rPr lang="en-US" altLang="en-US" sz="2400">
                <a:solidFill>
                  <a:schemeClr val="accent6"/>
                </a:solidFill>
                <a:latin typeface="+mn-lt"/>
              </a:rPr>
              <a:t>and </a:t>
            </a:r>
            <a:r>
              <a:rPr lang="en-US" altLang="en-US" sz="2400" smtClean="0">
                <a:solidFill>
                  <a:schemeClr val="accent6"/>
                </a:solidFill>
                <a:latin typeface="+mn-lt"/>
              </a:rPr>
              <a:t>I-40.</a:t>
            </a:r>
            <a:endParaRPr lang="en-US" altLang="en-US" sz="2400" dirty="0">
              <a:solidFill>
                <a:schemeClr val="accent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860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7181"/>
          </a:xfrm>
        </p:spPr>
        <p:txBody>
          <a:bodyPr/>
          <a:lstStyle/>
          <a:p>
            <a:r>
              <a:rPr lang="en-US" dirty="0"/>
              <a:t>Trucks/Highways: </a:t>
            </a:r>
            <a:r>
              <a:rPr lang="en-US" dirty="0" smtClean="0"/>
              <a:t>Forecasts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01" y="886670"/>
            <a:ext cx="5935307" cy="2839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912" y="3862975"/>
            <a:ext cx="3723522" cy="225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25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Trucks/Highways: LOS and Deficiency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5" r="24265" b="23710"/>
          <a:stretch/>
        </p:blipFill>
        <p:spPr bwMode="auto">
          <a:xfrm>
            <a:off x="1306874" y="3053471"/>
            <a:ext cx="6504360" cy="1459795"/>
          </a:xfrm>
          <a:prstGeom prst="rect">
            <a:avLst/>
          </a:prstGeom>
          <a:noFill/>
          <a:ln w="317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22958" y="1321415"/>
            <a:ext cx="80034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chemeClr val="accent6"/>
                </a:solidFill>
                <a:latin typeface="+mj-lt"/>
              </a:rPr>
              <a:t>Deficient = LOS E/F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chemeClr val="accent6"/>
                </a:solidFill>
                <a:latin typeface="+mj-lt"/>
              </a:rPr>
              <a:t>45.7</a:t>
            </a:r>
            <a:r>
              <a:rPr lang="en-US" altLang="en-US" sz="2400" dirty="0">
                <a:solidFill>
                  <a:schemeClr val="accent6"/>
                </a:solidFill>
                <a:latin typeface="+mj-lt"/>
              </a:rPr>
              <a:t>% of the Primary Freight Network and 11% of the Secondary Freight Network will be deficient </a:t>
            </a:r>
            <a:r>
              <a:rPr lang="en-US" altLang="en-US" sz="2400" dirty="0" smtClean="0">
                <a:solidFill>
                  <a:schemeClr val="accent6"/>
                </a:solidFill>
                <a:latin typeface="+mj-lt"/>
              </a:rPr>
              <a:t>by 2040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chemeClr val="accent6"/>
                </a:solidFill>
                <a:latin typeface="+mj-lt"/>
              </a:rPr>
              <a:t>2014: 19.4% of Primary Freight Network is deficient </a:t>
            </a:r>
            <a:endParaRPr lang="en-US" altLang="en-US" sz="2400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110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Trucks/Highways: </a:t>
            </a:r>
            <a:r>
              <a:rPr lang="en-US" dirty="0" smtClean="0"/>
              <a:t>LOS and Deficiency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606" y="1508526"/>
            <a:ext cx="6222788" cy="479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88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Trucks/Highways: </a:t>
            </a:r>
            <a:r>
              <a:rPr lang="en-US" dirty="0" smtClean="0"/>
              <a:t>LOS and Deficiency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Highway sections predicted as unacceptable LOS in 2040 include: </a:t>
            </a:r>
          </a:p>
          <a:p>
            <a:pPr lvl="1"/>
            <a:r>
              <a:rPr lang="en-US" dirty="0" smtClean="0"/>
              <a:t>I-10 </a:t>
            </a:r>
            <a:r>
              <a:rPr lang="en-US" dirty="0"/>
              <a:t>from I-20 to El Paso.</a:t>
            </a:r>
          </a:p>
          <a:p>
            <a:pPr lvl="1"/>
            <a:r>
              <a:rPr lang="en-US" dirty="0"/>
              <a:t>I-10 from Houston to San Antonio.</a:t>
            </a:r>
          </a:p>
          <a:p>
            <a:pPr lvl="1"/>
            <a:r>
              <a:rPr lang="en-US" dirty="0"/>
              <a:t>I-20 from Fort Worth to US 84.</a:t>
            </a:r>
          </a:p>
          <a:p>
            <a:pPr lvl="1"/>
            <a:r>
              <a:rPr lang="en-US" dirty="0"/>
              <a:t>I-35 from Dallas-Fort Worth to Laredo.</a:t>
            </a:r>
          </a:p>
          <a:p>
            <a:pPr lvl="1"/>
            <a:r>
              <a:rPr lang="en-US" dirty="0"/>
              <a:t>I-45 from Dallas-Fort Worth to Houston.</a:t>
            </a:r>
          </a:p>
          <a:p>
            <a:pPr lvl="1"/>
            <a:r>
              <a:rPr lang="en-US" dirty="0"/>
              <a:t>US 59 from I-20 to Houston.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7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Rail: Data Sources &amp; Corridors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3907"/>
            <a:ext cx="8229600" cy="1414914"/>
          </a:xfrm>
        </p:spPr>
        <p:txBody>
          <a:bodyPr/>
          <a:lstStyle/>
          <a:p>
            <a:r>
              <a:rPr lang="en-US" dirty="0" smtClean="0"/>
              <a:t>SAMv3 Travel Demand Model</a:t>
            </a:r>
          </a:p>
          <a:p>
            <a:r>
              <a:rPr lang="en-US" dirty="0"/>
              <a:t>TRANSEARCH </a:t>
            </a:r>
            <a:r>
              <a:rPr lang="en-US" dirty="0" smtClean="0"/>
              <a:t>® </a:t>
            </a:r>
          </a:p>
          <a:p>
            <a:r>
              <a:rPr lang="en-US" dirty="0" smtClean="0"/>
              <a:t>TX-NAFF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554" y="2799223"/>
            <a:ext cx="4475747" cy="345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980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Rail: Forecasts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23" y="1249798"/>
            <a:ext cx="4328535" cy="3218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182" y="1249798"/>
            <a:ext cx="4310063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99447" y="4613255"/>
            <a:ext cx="80034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chemeClr val="accent6"/>
                </a:solidFill>
                <a:latin typeface="+mj-lt"/>
              </a:rPr>
              <a:t>2014: 397.5 million tons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chemeClr val="accent6"/>
                </a:solidFill>
                <a:latin typeface="+mj-lt"/>
              </a:rPr>
              <a:t>2040: 764.3 million tons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chemeClr val="accent6"/>
                </a:solidFill>
                <a:latin typeface="+mj-lt"/>
              </a:rPr>
              <a:t>92 percent increase in tonnage </a:t>
            </a:r>
            <a:endParaRPr lang="en-US" altLang="en-US" sz="2400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58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overview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0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Rail: LOS and Deficiency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93" y="1470026"/>
            <a:ext cx="6187510" cy="479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95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Rail: LOS and Deficiency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401" y="4211342"/>
            <a:ext cx="6517189" cy="146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66824" y="1292539"/>
            <a:ext cx="83691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accent6"/>
                </a:solidFill>
                <a:latin typeface="+mn-lt"/>
              </a:rPr>
              <a:t>Deficient = LOS E/F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chemeClr val="accent6"/>
                </a:solidFill>
                <a:latin typeface="+mn-lt"/>
              </a:rPr>
              <a:t>2010: 2 out of 41 sections are at LOS E/F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chemeClr val="accent6"/>
                </a:solidFill>
                <a:latin typeface="+mn-lt"/>
              </a:rPr>
              <a:t>5% corridor miles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chemeClr val="accent6"/>
                </a:solidFill>
                <a:latin typeface="+mn-lt"/>
              </a:rPr>
              <a:t>2040: 10 out of 41 sections are at LOS E/F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chemeClr val="accent6"/>
                </a:solidFill>
                <a:latin typeface="+mn-lt"/>
              </a:rPr>
              <a:t>24% corridor miles</a:t>
            </a:r>
          </a:p>
          <a:p>
            <a:pPr eaLnBrk="1" hangingPunct="1"/>
            <a:endParaRPr lang="en-US" altLang="en-US" sz="2400" dirty="0">
              <a:solidFill>
                <a:schemeClr val="accent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702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Water: Data Sources and Methodology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TRANSEARCH ®, SAMv3 and U.S. Army Corps of Engineers all provide tonnage data at the port or county level</a:t>
            </a:r>
          </a:p>
          <a:p>
            <a:r>
              <a:rPr lang="en-US" dirty="0" smtClean="0"/>
              <a:t>County vs. port unit discrepancy between sources</a:t>
            </a:r>
          </a:p>
          <a:p>
            <a:pPr lvl="1"/>
            <a:r>
              <a:rPr lang="en-US" dirty="0" smtClean="0"/>
              <a:t>TRANSEARCH® and SAMv3: County level</a:t>
            </a:r>
          </a:p>
          <a:p>
            <a:pPr lvl="1"/>
            <a:r>
              <a:rPr lang="en-US" dirty="0" smtClean="0"/>
              <a:t>USACE: Port level</a:t>
            </a:r>
          </a:p>
          <a:p>
            <a:r>
              <a:rPr lang="en-US" dirty="0" smtClean="0"/>
              <a:t>Base TRANSEARCH ® tonnage adjusted to account for international tonnage (captured in the U.S. Army Corps of Engineers data) </a:t>
            </a:r>
          </a:p>
          <a:p>
            <a:r>
              <a:rPr lang="en-US" dirty="0" smtClean="0"/>
              <a:t>Forecasted to 2040 based on TRANSEARCH® growth rates and county-level forecasts adjusted to reflect statewide totals </a:t>
            </a:r>
          </a:p>
          <a:p>
            <a:r>
              <a:rPr lang="en-US" dirty="0" smtClean="0"/>
              <a:t>Gulf Intracoastal Waterway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20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Water: 2040 Forecasts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Expected to increase by 43% (797 million tons in 2040)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233" y="2281187"/>
            <a:ext cx="6990615" cy="35132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727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Air: Data Sources and Methodology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TRANSEARCH ®, SAMv3 and </a:t>
            </a:r>
            <a:r>
              <a:rPr lang="en-US" dirty="0" smtClean="0"/>
              <a:t>Air Carrier Statistics</a:t>
            </a:r>
            <a:endParaRPr lang="en-US" dirty="0"/>
          </a:p>
          <a:p>
            <a:r>
              <a:rPr lang="en-US" dirty="0"/>
              <a:t>County vs. </a:t>
            </a:r>
            <a:r>
              <a:rPr lang="en-US" dirty="0" smtClean="0"/>
              <a:t>airport </a:t>
            </a:r>
            <a:r>
              <a:rPr lang="en-US" dirty="0"/>
              <a:t>unit discrepancy between sources</a:t>
            </a:r>
          </a:p>
          <a:p>
            <a:r>
              <a:rPr lang="en-US" dirty="0"/>
              <a:t>Base TRANSEARCH ® tonnage adjusted to account for international tonnage (captured in the </a:t>
            </a:r>
            <a:r>
              <a:rPr lang="en-US" dirty="0" smtClean="0"/>
              <a:t>Air Carrier Statistics data</a:t>
            </a:r>
            <a:r>
              <a:rPr lang="en-US" dirty="0"/>
              <a:t>) </a:t>
            </a:r>
          </a:p>
          <a:p>
            <a:r>
              <a:rPr lang="en-US" dirty="0"/>
              <a:t>Forecasted to 2040 based on TRANSEARCH</a:t>
            </a:r>
            <a:r>
              <a:rPr lang="en-US" dirty="0" smtClean="0"/>
              <a:t>® and/or SAMv3 </a:t>
            </a:r>
            <a:r>
              <a:rPr lang="en-US" dirty="0"/>
              <a:t>growth </a:t>
            </a:r>
            <a:r>
              <a:rPr lang="en-US" dirty="0" smtClean="0"/>
              <a:t>rates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84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Air: 2040 Forecasts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10" y="1849510"/>
            <a:ext cx="6268153" cy="444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96956" y="1032492"/>
            <a:ext cx="69606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6"/>
                </a:solidFill>
                <a:latin typeface="+mn-lt"/>
              </a:rPr>
              <a:t>1.2 million tons </a:t>
            </a:r>
            <a:r>
              <a:rPr lang="en-US" sz="2400" dirty="0">
                <a:solidFill>
                  <a:schemeClr val="accent6"/>
                </a:solidFill>
                <a:latin typeface="+mn-lt"/>
              </a:rPr>
              <a:t>in 2014 to 3.6 </a:t>
            </a:r>
            <a:r>
              <a:rPr lang="en-US" sz="2400" dirty="0" smtClean="0">
                <a:solidFill>
                  <a:schemeClr val="accent6"/>
                </a:solidFill>
                <a:latin typeface="+mn-lt"/>
              </a:rPr>
              <a:t>million tons </a:t>
            </a:r>
            <a:r>
              <a:rPr lang="en-US" sz="2400" dirty="0">
                <a:solidFill>
                  <a:schemeClr val="accent6"/>
                </a:solidFill>
                <a:latin typeface="+mn-lt"/>
              </a:rPr>
              <a:t>in </a:t>
            </a:r>
            <a:r>
              <a:rPr lang="en-US" sz="2400" dirty="0" smtClean="0">
                <a:solidFill>
                  <a:schemeClr val="accent6"/>
                </a:solidFill>
                <a:latin typeface="+mn-lt"/>
              </a:rPr>
              <a:t>2040: 197.4% increase . </a:t>
            </a:r>
            <a:endParaRPr lang="en-US" sz="2400" dirty="0">
              <a:solidFill>
                <a:schemeClr val="accent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245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Air: LOS Deficiency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618" y="1681781"/>
            <a:ext cx="6201514" cy="479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80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Pipelines: Data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Energy Information Administration (EIA)</a:t>
            </a:r>
          </a:p>
          <a:p>
            <a:r>
              <a:rPr lang="en-US" dirty="0" smtClean="0"/>
              <a:t>TRANSEARCH ® </a:t>
            </a:r>
          </a:p>
          <a:p>
            <a:r>
              <a:rPr lang="en-US" dirty="0" smtClean="0"/>
              <a:t>FAF (Freight Analysis Framework)</a:t>
            </a:r>
          </a:p>
          <a:p>
            <a:r>
              <a:rPr lang="en-US" dirty="0" smtClean="0"/>
              <a:t>Railroad Commission Data</a:t>
            </a:r>
          </a:p>
          <a:p>
            <a:r>
              <a:rPr lang="en-US" dirty="0" smtClean="0"/>
              <a:t>Secondary sources including BTS Economic Indicators, reports from universities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5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Pipelines: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Extreme differences in magnitude and growth rates between sources </a:t>
            </a:r>
          </a:p>
          <a:p>
            <a:r>
              <a:rPr lang="en-US" dirty="0" smtClean="0"/>
              <a:t>Private investment: difficult to forecast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72" y="3137835"/>
            <a:ext cx="3900304" cy="3003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513" y="3137835"/>
            <a:ext cx="3899493" cy="302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56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Freight in Texas, with pipelines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2014, data based on Freight Analysis Framework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7890"/>
          <a:stretch/>
        </p:blipFill>
        <p:spPr>
          <a:xfrm>
            <a:off x="1132113" y="2040158"/>
            <a:ext cx="3854213" cy="45892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26161"/>
          <a:stretch/>
        </p:blipFill>
        <p:spPr>
          <a:xfrm>
            <a:off x="4602572" y="1987771"/>
            <a:ext cx="5216341" cy="453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Overview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40904"/>
            <a:ext cx="8229600" cy="5488496"/>
          </a:xfrm>
        </p:spPr>
        <p:txBody>
          <a:bodyPr/>
          <a:lstStyle/>
          <a:p>
            <a:r>
              <a:rPr lang="en-US" sz="2000" dirty="0" smtClean="0"/>
              <a:t>Client: Texas Department of Transportation</a:t>
            </a:r>
          </a:p>
          <a:p>
            <a:pPr lvl="1"/>
            <a:r>
              <a:rPr lang="en-US" sz="1800" dirty="0" smtClean="0"/>
              <a:t>CDM Smith Team</a:t>
            </a:r>
          </a:p>
          <a:p>
            <a:pPr lvl="1"/>
            <a:r>
              <a:rPr lang="en-US" sz="1600" dirty="0" smtClean="0"/>
              <a:t>Partnered with Atkins</a:t>
            </a:r>
          </a:p>
          <a:p>
            <a:pPr lvl="1"/>
            <a:r>
              <a:rPr lang="en-US" sz="1600" dirty="0" smtClean="0"/>
              <a:t>Used expertise in modeling/forecasting/data </a:t>
            </a:r>
            <a:endParaRPr lang="en-US" sz="1600" dirty="0"/>
          </a:p>
          <a:p>
            <a:r>
              <a:rPr lang="en-US" sz="2000" dirty="0"/>
              <a:t>Scope: First statewide freight plan for the state of Texas</a:t>
            </a:r>
          </a:p>
          <a:p>
            <a:pPr lvl="1"/>
            <a:r>
              <a:rPr lang="en-US" sz="2000" dirty="0"/>
              <a:t>Inventory of freight assets</a:t>
            </a:r>
          </a:p>
          <a:p>
            <a:pPr lvl="1"/>
            <a:r>
              <a:rPr lang="en-US" sz="2000" dirty="0"/>
              <a:t>Forecasting</a:t>
            </a:r>
          </a:p>
          <a:p>
            <a:pPr lvl="1"/>
            <a:r>
              <a:rPr lang="en-US" sz="2000" dirty="0"/>
              <a:t>Economic Analysis</a:t>
            </a:r>
          </a:p>
          <a:p>
            <a:pPr lvl="1"/>
            <a:r>
              <a:rPr lang="en-US" sz="2000" dirty="0"/>
              <a:t>Stakeholder engagement</a:t>
            </a:r>
          </a:p>
          <a:p>
            <a:r>
              <a:rPr lang="en-US" dirty="0"/>
              <a:t>Forecasting Task included: </a:t>
            </a:r>
          </a:p>
          <a:p>
            <a:pPr lvl="1"/>
            <a:r>
              <a:rPr lang="en-US" sz="2000" dirty="0"/>
              <a:t>Modes: Highways, Rail, Water, Air, Pipelines, Border Crossings (International and Interstate), Special Generators</a:t>
            </a:r>
          </a:p>
          <a:p>
            <a:pPr lvl="1"/>
            <a:r>
              <a:rPr lang="en-US" sz="2000" dirty="0"/>
              <a:t>Years of Analysis: 2010/2014 (base year), 2040 (forecast year) </a:t>
            </a:r>
          </a:p>
          <a:p>
            <a:r>
              <a:rPr lang="en-US" dirty="0"/>
              <a:t>Deliverables</a:t>
            </a:r>
          </a:p>
          <a:p>
            <a:pPr lvl="1"/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933F274-2988-4B89-87F5-41E2BBBF21D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8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Generators: Data Sources and Methodology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340" y="1428537"/>
            <a:ext cx="5468876" cy="4221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5642" y="1337912"/>
            <a:ext cx="240631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/>
                </a:solidFill>
                <a:latin typeface="+mn-lt"/>
              </a:rPr>
              <a:t>Data available from SAMv3 and Freight Finder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/>
                </a:solidFill>
                <a:latin typeface="+mn-lt"/>
              </a:rPr>
              <a:t>Employment and industry information from Department of Labor and Texas Workforce Commission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/>
                </a:solidFill>
                <a:latin typeface="+mn-lt"/>
              </a:rPr>
              <a:t>Focus on: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/>
                </a:solidFill>
                <a:latin typeface="+mn-lt"/>
              </a:rPr>
              <a:t>Intermodal connectors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/>
                </a:solidFill>
                <a:latin typeface="+mn-lt"/>
              </a:rPr>
              <a:t>Fracking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47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Generators: Forecasts and Deficiency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313" y="1421899"/>
            <a:ext cx="5079376" cy="405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5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Border Crossings: 2014-2040 growth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2489" y="2198681"/>
            <a:ext cx="5597809" cy="412562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5642" y="1151300"/>
            <a:ext cx="7487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6"/>
                </a:solidFill>
                <a:latin typeface="+mn-lt"/>
              </a:rPr>
              <a:t>Trucks: 178% growth in daily heavy truck volume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6"/>
                </a:solidFill>
                <a:latin typeface="+mn-lt"/>
              </a:rPr>
              <a:t>Rail: 18.4 % growth in tonnage</a:t>
            </a:r>
            <a:endParaRPr lang="en-US" sz="2400" dirty="0">
              <a:solidFill>
                <a:schemeClr val="accent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499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5C7AD1-B91A-495D-8BD9-262107822309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Overall Deficiency and Conclusions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829" y="1075389"/>
            <a:ext cx="8229600" cy="4795838"/>
          </a:xfrm>
        </p:spPr>
        <p:txBody>
          <a:bodyPr/>
          <a:lstStyle/>
          <a:p>
            <a:r>
              <a:rPr lang="en-US" sz="2000" b="1" dirty="0" smtClean="0"/>
              <a:t>Key drivers of freight</a:t>
            </a:r>
            <a:r>
              <a:rPr lang="en-US" sz="2000" dirty="0" smtClean="0"/>
              <a:t>: Population and employment growth </a:t>
            </a:r>
          </a:p>
          <a:p>
            <a:r>
              <a:rPr lang="en-US" sz="2000" b="1" dirty="0" smtClean="0"/>
              <a:t>Highway </a:t>
            </a:r>
            <a:r>
              <a:rPr lang="en-US" sz="2000" b="1" dirty="0"/>
              <a:t>Corridors</a:t>
            </a:r>
            <a:r>
              <a:rPr lang="en-US" sz="2000" dirty="0"/>
              <a:t>: </a:t>
            </a:r>
            <a:r>
              <a:rPr lang="en-US" sz="2000" dirty="0" smtClean="0"/>
              <a:t>46% </a:t>
            </a:r>
            <a:r>
              <a:rPr lang="en-US" sz="2000" dirty="0"/>
              <a:t>are in high deficiency </a:t>
            </a:r>
            <a:r>
              <a:rPr lang="en-US" sz="2000" dirty="0" smtClean="0"/>
              <a:t>category</a:t>
            </a:r>
          </a:p>
          <a:p>
            <a:r>
              <a:rPr lang="en-US" sz="2000" b="1" dirty="0" smtClean="0"/>
              <a:t>Rail </a:t>
            </a:r>
            <a:r>
              <a:rPr lang="en-US" sz="2000" b="1" dirty="0"/>
              <a:t>Corridors</a:t>
            </a:r>
            <a:r>
              <a:rPr lang="en-US" sz="2000" dirty="0"/>
              <a:t>: 10 lines (~1,400 track miles) deficient, </a:t>
            </a:r>
            <a:endParaRPr lang="en-US" sz="2000" dirty="0" smtClean="0"/>
          </a:p>
          <a:p>
            <a:r>
              <a:rPr lang="en-US" sz="2000" b="1" dirty="0" smtClean="0"/>
              <a:t>Water</a:t>
            </a:r>
            <a:r>
              <a:rPr lang="en-US" sz="2000" dirty="0"/>
              <a:t>: </a:t>
            </a:r>
            <a:r>
              <a:rPr lang="en-US" sz="2000" dirty="0" smtClean="0"/>
              <a:t>Key markets show </a:t>
            </a:r>
            <a:r>
              <a:rPr lang="en-US" sz="2000" dirty="0"/>
              <a:t>high deficiencies, </a:t>
            </a:r>
          </a:p>
          <a:p>
            <a:r>
              <a:rPr lang="en-US" sz="2000" b="1" dirty="0" smtClean="0">
                <a:solidFill>
                  <a:schemeClr val="accent6"/>
                </a:solidFill>
              </a:rPr>
              <a:t>Other – </a:t>
            </a:r>
            <a:r>
              <a:rPr lang="en-US" sz="2000" dirty="0" smtClean="0">
                <a:solidFill>
                  <a:schemeClr val="accent6"/>
                </a:solidFill>
              </a:rPr>
              <a:t>air, special generators, border crossings, also need improvements</a:t>
            </a:r>
            <a:endParaRPr lang="en-US" sz="2000" b="1" dirty="0" smtClean="0">
              <a:solidFill>
                <a:schemeClr val="accent6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1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Future Opportunities/Additional Analyses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Scenario analyses and corridor studies using framework</a:t>
            </a:r>
          </a:p>
          <a:p>
            <a:r>
              <a:rPr lang="en-US" dirty="0" smtClean="0"/>
              <a:t>Data collection for intermodal connectors </a:t>
            </a:r>
            <a:r>
              <a:rPr lang="en-US" smtClean="0"/>
              <a:t>and non-highway modes</a:t>
            </a:r>
            <a:endParaRPr lang="en-US" dirty="0" smtClean="0"/>
          </a:p>
          <a:p>
            <a:r>
              <a:rPr lang="en-US" dirty="0" smtClean="0"/>
              <a:t>Improved definition of LOS for various modes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7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Rob </a:t>
            </a:r>
            <a:r>
              <a:rPr lang="en-US" sz="2000" dirty="0"/>
              <a:t>Bostrom, PE, </a:t>
            </a:r>
            <a:r>
              <a:rPr lang="en-US" sz="2000" dirty="0">
                <a:hlinkClick r:id="rId2"/>
              </a:rPr>
              <a:t>bostromnr@cdmsmith.com</a:t>
            </a:r>
            <a:r>
              <a:rPr lang="en-US" sz="2000" dirty="0"/>
              <a:t>, </a:t>
            </a:r>
            <a:r>
              <a:rPr lang="en-US" sz="2000" dirty="0" smtClean="0"/>
              <a:t>859-244-8882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Monisha Khurana, AICP, </a:t>
            </a:r>
            <a:r>
              <a:rPr lang="en-US" sz="2000" dirty="0" smtClean="0">
                <a:hlinkClick r:id="rId3"/>
              </a:rPr>
              <a:t>khuranam@cdmsmith.com</a:t>
            </a:r>
            <a:r>
              <a:rPr lang="en-US" sz="2000" dirty="0" smtClean="0"/>
              <a:t>, 713-423-7436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Liza Amar, AICP, </a:t>
            </a:r>
            <a:r>
              <a:rPr lang="en-US" sz="2000" dirty="0" smtClean="0">
                <a:hlinkClick r:id="rId4"/>
              </a:rPr>
              <a:t>amarer@cdmsmith.com</a:t>
            </a:r>
            <a:r>
              <a:rPr lang="en-US" sz="2000" dirty="0" smtClean="0"/>
              <a:t>, 713-423-7421</a:t>
            </a:r>
            <a:endParaRPr lang="en-US" sz="2000" dirty="0"/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0D4E61BB-8530-4252-86B7-C5DA304DFA05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2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5C7AD1-B91A-495D-8BD9-26210782230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	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Task: </a:t>
            </a:r>
            <a:r>
              <a:rPr lang="en-US" b="1" dirty="0" smtClean="0"/>
              <a:t>Freight forecasts for all freight modes for the base year and future year.  Perform a deficiency analysis based on those forecasts.</a:t>
            </a:r>
          </a:p>
          <a:p>
            <a:r>
              <a:rPr lang="en-US" dirty="0" smtClean="0"/>
              <a:t>Goal: to create a forecasting framework to cover:</a:t>
            </a:r>
          </a:p>
          <a:p>
            <a:pPr lvl="1"/>
            <a:r>
              <a:rPr lang="en-US" dirty="0" smtClean="0"/>
              <a:t>All Texas freight modes</a:t>
            </a:r>
          </a:p>
          <a:p>
            <a:pPr lvl="1"/>
            <a:r>
              <a:rPr lang="en-US" dirty="0" smtClean="0"/>
              <a:t>Base year of 2014 &amp; future year of 2040</a:t>
            </a:r>
          </a:p>
          <a:p>
            <a:pPr lvl="1"/>
            <a:r>
              <a:rPr lang="en-US" dirty="0" smtClean="0"/>
              <a:t>Data &amp; Tools</a:t>
            </a:r>
          </a:p>
          <a:p>
            <a:r>
              <a:rPr lang="en-US" dirty="0" smtClean="0"/>
              <a:t>Forecasts developed at two levels:</a:t>
            </a:r>
          </a:p>
          <a:p>
            <a:pPr lvl="1"/>
            <a:r>
              <a:rPr lang="en-US" dirty="0" smtClean="0"/>
              <a:t>Statewide</a:t>
            </a:r>
          </a:p>
          <a:p>
            <a:pPr lvl="1"/>
            <a:r>
              <a:rPr lang="en-US" dirty="0" smtClean="0"/>
              <a:t>Detailed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75C7AD1-B91A-495D-8BD9-26210782230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7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80394" y="112729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34" charset="0"/>
              </a:defRPr>
            </a:lvl9pPr>
          </a:lstStyle>
          <a:p>
            <a:r>
              <a:rPr lang="en-US" sz="3600" dirty="0" smtClean="0">
                <a:solidFill>
                  <a:srgbClr val="003399"/>
                </a:solidFill>
              </a:rPr>
              <a:t>Forecast Modes and Geographic Levels</a:t>
            </a:r>
            <a:endParaRPr lang="en-US" sz="3600" dirty="0">
              <a:solidFill>
                <a:srgbClr val="0033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F274-2988-4B89-87F5-41E2BBBF21D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52717" y="1019175"/>
            <a:ext cx="4547908" cy="52197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–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600" dirty="0" smtClean="0"/>
              <a:t>Highways: </a:t>
            </a:r>
            <a:r>
              <a:rPr lang="en-US" sz="2000" dirty="0" smtClean="0"/>
              <a:t>corridors</a:t>
            </a:r>
          </a:p>
          <a:p>
            <a:pPr lvl="1"/>
            <a:r>
              <a:rPr lang="en-US" sz="2600" dirty="0" smtClean="0"/>
              <a:t>Rail: </a:t>
            </a:r>
            <a:r>
              <a:rPr lang="en-US" sz="2000" dirty="0" smtClean="0"/>
              <a:t>corridors</a:t>
            </a:r>
          </a:p>
          <a:p>
            <a:pPr lvl="1"/>
            <a:r>
              <a:rPr lang="en-US" sz="2600" dirty="0" smtClean="0"/>
              <a:t>Water: </a:t>
            </a:r>
            <a:r>
              <a:rPr lang="en-US" sz="2000" dirty="0" smtClean="0"/>
              <a:t>counties</a:t>
            </a:r>
          </a:p>
          <a:p>
            <a:pPr lvl="1"/>
            <a:r>
              <a:rPr lang="en-US" sz="2600" dirty="0" smtClean="0"/>
              <a:t>Air: </a:t>
            </a:r>
            <a:r>
              <a:rPr lang="en-US" sz="2000" dirty="0" smtClean="0"/>
              <a:t>counties</a:t>
            </a:r>
          </a:p>
          <a:p>
            <a:pPr lvl="1"/>
            <a:r>
              <a:rPr lang="en-US" sz="2600" dirty="0" smtClean="0"/>
              <a:t>Pipelines: </a:t>
            </a:r>
            <a:r>
              <a:rPr lang="en-US" sz="2000" dirty="0" smtClean="0"/>
              <a:t>Point of </a:t>
            </a:r>
            <a:r>
              <a:rPr lang="en-US" sz="2000" dirty="0" smtClean="0"/>
              <a:t>Entry, lines</a:t>
            </a:r>
            <a:endParaRPr lang="en-US" sz="2000" dirty="0" smtClean="0"/>
          </a:p>
          <a:p>
            <a:pPr lvl="1"/>
            <a:r>
              <a:rPr lang="en-US" sz="2600" dirty="0" smtClean="0"/>
              <a:t>Border Crossing (International and Interstate): </a:t>
            </a:r>
            <a:r>
              <a:rPr lang="en-US" sz="2000" dirty="0" smtClean="0"/>
              <a:t>Point of Entry for Highway/Rail</a:t>
            </a:r>
          </a:p>
          <a:p>
            <a:pPr lvl="1"/>
            <a:r>
              <a:rPr lang="en-US" sz="2600" dirty="0" smtClean="0"/>
              <a:t>Special generators:  </a:t>
            </a:r>
            <a:r>
              <a:rPr lang="en-US" sz="2000" dirty="0"/>
              <a:t>c</a:t>
            </a:r>
            <a:r>
              <a:rPr lang="en-US" sz="2000" dirty="0" smtClean="0"/>
              <a:t>ounties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19391" t="15670" r="26122" b="6553"/>
          <a:stretch/>
        </p:blipFill>
        <p:spPr bwMode="auto">
          <a:xfrm>
            <a:off x="5181608" y="1255728"/>
            <a:ext cx="3666966" cy="288033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2195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80394" y="112729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34" charset="0"/>
              </a:defRPr>
            </a:lvl9pPr>
          </a:lstStyle>
          <a:p>
            <a:r>
              <a:rPr lang="en-US" sz="3600" dirty="0" smtClean="0">
                <a:solidFill>
                  <a:srgbClr val="003399"/>
                </a:solidFill>
              </a:rPr>
              <a:t>Forecast Areas</a:t>
            </a:r>
            <a:endParaRPr lang="en-US" sz="3600" dirty="0">
              <a:solidFill>
                <a:srgbClr val="0033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F274-2988-4B89-87F5-41E2BBBF21D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19391" t="15385" r="25961" b="6837"/>
          <a:stretch/>
        </p:blipFill>
        <p:spPr bwMode="auto">
          <a:xfrm>
            <a:off x="209551" y="914197"/>
            <a:ext cx="3171824" cy="256032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C:\Users\khuranam\Documents\TFMP\Port_forecasting_task\GIS\TXcounties_porttonnage_v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1" b="3300"/>
          <a:stretch/>
        </p:blipFill>
        <p:spPr bwMode="auto">
          <a:xfrm>
            <a:off x="3526838" y="853890"/>
            <a:ext cx="2248178" cy="27521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1" y="3845735"/>
            <a:ext cx="3853619" cy="261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755" y="3721603"/>
            <a:ext cx="2960370" cy="28651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" t="3360" r="1913" b="3294"/>
          <a:stretch/>
        </p:blipFill>
        <p:spPr bwMode="auto">
          <a:xfrm>
            <a:off x="5963940" y="1060337"/>
            <a:ext cx="3006735" cy="22680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828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Projected Growth in Texas: 2014-2040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2D9248-A979-4803-B1F4-61C773C74C9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idx="1"/>
          </p:nvPr>
        </p:nvSpPr>
        <p:spPr>
          <a:xfrm>
            <a:off x="457200" y="998290"/>
            <a:ext cx="8229600" cy="5267573"/>
          </a:xfrm>
        </p:spPr>
        <p:txBody>
          <a:bodyPr/>
          <a:lstStyle/>
          <a:p>
            <a:pPr lvl="1"/>
            <a:r>
              <a:rPr lang="en-US" dirty="0" smtClean="0"/>
              <a:t>Population: 48.8% growth</a:t>
            </a:r>
            <a:r>
              <a:rPr lang="en-US" dirty="0"/>
              <a:t> </a:t>
            </a:r>
            <a:r>
              <a:rPr lang="en-US" dirty="0" smtClean="0"/>
              <a:t>from 2014 to 2040</a:t>
            </a:r>
          </a:p>
          <a:p>
            <a:pPr lvl="2"/>
            <a:r>
              <a:rPr lang="en-US" dirty="0" smtClean="0"/>
              <a:t>2014: 27.2 million people</a:t>
            </a:r>
          </a:p>
          <a:p>
            <a:pPr lvl="2"/>
            <a:r>
              <a:rPr lang="en-US" dirty="0" smtClean="0"/>
              <a:t>2040: 40.5 million people</a:t>
            </a:r>
          </a:p>
          <a:p>
            <a:pPr lvl="1"/>
            <a:r>
              <a:rPr lang="en-US" dirty="0" smtClean="0"/>
              <a:t>Employment: 62.4% growth from 2014 to 2040</a:t>
            </a:r>
          </a:p>
          <a:p>
            <a:pPr lvl="2"/>
            <a:r>
              <a:rPr lang="en-US" dirty="0" smtClean="0"/>
              <a:t>2014: 9.7 million jobs</a:t>
            </a:r>
            <a:endParaRPr lang="en-US" dirty="0"/>
          </a:p>
          <a:p>
            <a:pPr lvl="2"/>
            <a:r>
              <a:rPr lang="en-US" dirty="0" smtClean="0"/>
              <a:t>2040: 15.8 million jobs</a:t>
            </a:r>
          </a:p>
          <a:p>
            <a:pPr lvl="2"/>
            <a:endParaRPr lang="en-US" sz="1400" dirty="0"/>
          </a:p>
        </p:txBody>
      </p:sp>
      <p:pic>
        <p:nvPicPr>
          <p:cNvPr id="9" name="Picture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5"/>
          <a:stretch/>
        </p:blipFill>
        <p:spPr bwMode="auto">
          <a:xfrm>
            <a:off x="501963" y="3385226"/>
            <a:ext cx="3982488" cy="293907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016" y="3385226"/>
            <a:ext cx="4001418" cy="293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94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FT_FRM_Presentation-Basic">
  <a:themeElements>
    <a:clrScheme name="Splash">
      <a:dk1>
        <a:srgbClr val="003399"/>
      </a:dk1>
      <a:lt1>
        <a:srgbClr val="FFFFFF"/>
      </a:lt1>
      <a:dk2>
        <a:srgbClr val="000000"/>
      </a:dk2>
      <a:lt2>
        <a:srgbClr val="FFFFFF"/>
      </a:lt2>
      <a:accent1>
        <a:srgbClr val="00314C"/>
      </a:accent1>
      <a:accent2>
        <a:srgbClr val="9BCEF0"/>
      </a:accent2>
      <a:accent3>
        <a:srgbClr val="003399"/>
      </a:accent3>
      <a:accent4>
        <a:srgbClr val="A3A5A8"/>
      </a:accent4>
      <a:accent5>
        <a:srgbClr val="33DBFF"/>
      </a:accent5>
      <a:accent6>
        <a:srgbClr val="000000"/>
      </a:accent6>
      <a:hlink>
        <a:srgbClr val="003399"/>
      </a:hlink>
      <a:folHlink>
        <a:srgbClr val="C2E1F6"/>
      </a:folHlink>
    </a:clrScheme>
    <a:fontScheme name="CDM LF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ramework Dark">
  <a:themeElements>
    <a:clrScheme name="Splash">
      <a:dk1>
        <a:srgbClr val="003399"/>
      </a:dk1>
      <a:lt1>
        <a:srgbClr val="FFFFFF"/>
      </a:lt1>
      <a:dk2>
        <a:srgbClr val="000000"/>
      </a:dk2>
      <a:lt2>
        <a:srgbClr val="FFFFFF"/>
      </a:lt2>
      <a:accent1>
        <a:srgbClr val="00314C"/>
      </a:accent1>
      <a:accent2>
        <a:srgbClr val="9BCEF0"/>
      </a:accent2>
      <a:accent3>
        <a:srgbClr val="003399"/>
      </a:accent3>
      <a:accent4>
        <a:srgbClr val="A3A5A8"/>
      </a:accent4>
      <a:accent5>
        <a:srgbClr val="33DBFF"/>
      </a:accent5>
      <a:accent6>
        <a:srgbClr val="000000"/>
      </a:accent6>
      <a:hlink>
        <a:srgbClr val="003399"/>
      </a:hlink>
      <a:folHlink>
        <a:srgbClr val="C2E1F6"/>
      </a:folHlink>
    </a:clrScheme>
    <a:fontScheme name="LFT Presentation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4C7DDF731A7245BD9C9D6BB8130A5F" ma:contentTypeVersion="6" ma:contentTypeDescription="Create a new document." ma:contentTypeScope="" ma:versionID="18a35025eef8fc3423081b5ce7085327">
  <xsd:schema xmlns:xsd="http://www.w3.org/2001/XMLSchema" xmlns:xs="http://www.w3.org/2001/XMLSchema" xmlns:p="http://schemas.microsoft.com/office/2006/metadata/properties" xmlns:ns2="e82d9c9c-0106-4092-b4b0-0a0a115e3169" targetNamespace="http://schemas.microsoft.com/office/2006/metadata/properties" ma:root="true" ma:fieldsID="49a9e9858634b921b0e61c881ba2b417" ns2:_="">
    <xsd:import namespace="e82d9c9c-0106-4092-b4b0-0a0a115e3169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Design_x0020_Theme" minOccurs="0"/>
                <xsd:element ref="ns2:Size" minOccurs="0"/>
                <xsd:element ref="ns2:Orientation" minOccurs="0"/>
                <xsd:element ref="ns2:Produc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2d9c9c-0106-4092-b4b0-0a0a115e3169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1" nillable="true" ma:displayName="Document Type" ma:format="RadioButtons" ma:internalName="Document_x0020_Type">
      <xsd:simpleType>
        <xsd:restriction base="dms:Choice">
          <xsd:enumeration value="InDesign"/>
          <xsd:enumeration value="Word"/>
          <xsd:enumeration value="PowerPoint"/>
          <xsd:enumeration value="Other"/>
        </xsd:restriction>
      </xsd:simpleType>
    </xsd:element>
    <xsd:element name="Design_x0020_Theme" ma:index="2" nillable="true" ma:displayName="Design Theme" ma:format="RadioButtons" ma:internalName="Design_x0020_Theme">
      <xsd:simpleType>
        <xsd:restriction base="dms:Choice">
          <xsd:enumeration value="Foundation"/>
          <xsd:enumeration value="Framework"/>
          <xsd:enumeration value="Focus"/>
          <xsd:enumeration value="N/A"/>
        </xsd:restriction>
      </xsd:simpleType>
    </xsd:element>
    <xsd:element name="Size" ma:index="3" nillable="true" ma:displayName="Size" ma:format="RadioButtons" ma:internalName="Size">
      <xsd:simpleType>
        <xsd:restriction base="dms:Choice">
          <xsd:enumeration value="US Letter"/>
          <xsd:enumeration value="A4"/>
          <xsd:enumeration value="Binder"/>
          <xsd:enumeration value="Other"/>
        </xsd:restriction>
      </xsd:simpleType>
    </xsd:element>
    <xsd:element name="Orientation" ma:index="4" nillable="true" ma:displayName="Orientation" ma:default="Portrait" ma:format="RadioButtons" ma:internalName="Orientation">
      <xsd:simpleType>
        <xsd:restriction base="dms:Choice">
          <xsd:enumeration value="Portrait"/>
          <xsd:enumeration value="Landscape"/>
        </xsd:restriction>
      </xsd:simpleType>
    </xsd:element>
    <xsd:element name="Product" ma:index="5" nillable="true" ma:displayName="Product" ma:format="RadioButtons" ma:internalName="Product">
      <xsd:simpleType>
        <xsd:restriction base="dms:Choice">
          <xsd:enumeration value="Covers"/>
          <xsd:enumeration value="Tabs"/>
          <xsd:enumeration value="CDs"/>
          <xsd:enumeration value="Brochures"/>
          <xsd:enumeration value="Leave-behinds"/>
          <xsd:enumeration value="PPT Presentations"/>
          <xsd:enumeration value="Exhibit Booth"/>
          <xsd:enumeration value="Fact Sheet"/>
          <xsd:enumeration value="Ads"/>
          <xsd:enumeration value="SPIN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ientation xmlns="e82d9c9c-0106-4092-b4b0-0a0a115e3169">Landscape</Orientation>
    <Size xmlns="e82d9c9c-0106-4092-b4b0-0a0a115e3169">Other</Size>
    <Product xmlns="e82d9c9c-0106-4092-b4b0-0a0a115e3169">PPT Presentations</Product>
    <Design_x0020_Theme xmlns="e82d9c9c-0106-4092-b4b0-0a0a115e3169">Framework</Design_x0020_Theme>
    <Document_x0020_Type xmlns="e82d9c9c-0106-4092-b4b0-0a0a115e3169">PowerPoint</Document_x0020_Type>
  </documentManagement>
</p:properties>
</file>

<file path=customXml/itemProps1.xml><?xml version="1.0" encoding="utf-8"?>
<ds:datastoreItem xmlns:ds="http://schemas.openxmlformats.org/officeDocument/2006/customXml" ds:itemID="{82DCD9DC-EB33-4673-ACCC-61E7A6281B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A55F48-931E-4D28-8295-AED1856A6F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2d9c9c-0106-4092-b4b0-0a0a115e31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04A5B98-52B7-49E9-8B92-97763BF99AC2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e82d9c9c-0106-4092-b4b0-0a0a115e3169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LFT_FRM_Presentation-Basic</Template>
  <TotalTime>8859</TotalTime>
  <Words>1186</Words>
  <Application>Microsoft Office PowerPoint</Application>
  <PresentationFormat>On-screen Show (4:3)</PresentationFormat>
  <Paragraphs>232</Paragraphs>
  <Slides>46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LFT_FRM_Presentation-Basic</vt:lpstr>
      <vt:lpstr>Framework Dark</vt:lpstr>
      <vt:lpstr>PowerPoint Presentation</vt:lpstr>
      <vt:lpstr>Presentation Overview</vt:lpstr>
      <vt:lpstr>Project overview</vt:lpstr>
      <vt:lpstr>Project Overview</vt:lpstr>
      <vt:lpstr>Methodology</vt:lpstr>
      <vt:lpstr>Methodology </vt:lpstr>
      <vt:lpstr>PowerPoint Presentation</vt:lpstr>
      <vt:lpstr>PowerPoint Presentation</vt:lpstr>
      <vt:lpstr>Projected Growth in Texas: 2014-2040</vt:lpstr>
      <vt:lpstr>2040: Population &amp; Employment Density</vt:lpstr>
      <vt:lpstr>Forecast Framework Data Sources</vt:lpstr>
      <vt:lpstr>Data Sources </vt:lpstr>
      <vt:lpstr>Statewide 2014 Texas Freight Summary</vt:lpstr>
      <vt:lpstr>2014: Freight Tonnage by Commodity</vt:lpstr>
      <vt:lpstr>2040 Texas Forecast Summary</vt:lpstr>
      <vt:lpstr>2014 and 2040 Total Freight Tonnage by Direction</vt:lpstr>
      <vt:lpstr>Trucks/Highways: Methodology</vt:lpstr>
      <vt:lpstr>Trucks/Highways: Methodology</vt:lpstr>
      <vt:lpstr>I-35 Prototype</vt:lpstr>
      <vt:lpstr>Highway Capacity</vt:lpstr>
      <vt:lpstr>Forecasts by Mode </vt:lpstr>
      <vt:lpstr>Trucks/Highways: Data Sources and Corridors</vt:lpstr>
      <vt:lpstr>Trucks/Highway: 2010 vs. 2040</vt:lpstr>
      <vt:lpstr>Trucks/Highways: Forecasts</vt:lpstr>
      <vt:lpstr>Trucks/Highways: LOS and Deficiency Analysis</vt:lpstr>
      <vt:lpstr>Trucks/Highways: LOS and Deficiency Analysis</vt:lpstr>
      <vt:lpstr>Trucks/Highways: LOS and Deficiency Analysis</vt:lpstr>
      <vt:lpstr>Rail: Data Sources &amp; Corridors</vt:lpstr>
      <vt:lpstr>Rail: Forecasts</vt:lpstr>
      <vt:lpstr>Rail: LOS and Deficiency Analysis</vt:lpstr>
      <vt:lpstr>Rail: LOS and Deficiency Analysis</vt:lpstr>
      <vt:lpstr>Water: Data Sources and Methodology</vt:lpstr>
      <vt:lpstr>Water: 2040 Forecasts </vt:lpstr>
      <vt:lpstr>Air: Data Sources and Methodology</vt:lpstr>
      <vt:lpstr>Air: 2040 Forecasts </vt:lpstr>
      <vt:lpstr>Air: LOS Deficiency Analysis</vt:lpstr>
      <vt:lpstr>Pipelines: Data Sources</vt:lpstr>
      <vt:lpstr>Pipelines: Challenges</vt:lpstr>
      <vt:lpstr>Freight in Texas, with pipelines</vt:lpstr>
      <vt:lpstr>Special Generators: Data Sources and Methodology</vt:lpstr>
      <vt:lpstr>Special Generators: Forecasts and Deficiency Analysis</vt:lpstr>
      <vt:lpstr>International Border Crossings: 2014-2040 growth</vt:lpstr>
      <vt:lpstr>Conclusions </vt:lpstr>
      <vt:lpstr>Overall Deficiency and Conclusions</vt:lpstr>
      <vt:lpstr>Future Opportunities/Additional Analyses</vt:lpstr>
      <vt:lpstr>Questions?</vt:lpstr>
    </vt:vector>
  </TitlesOfParts>
  <Company>Wilbur Smith Associates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jcarroll</dc:creator>
  <cp:lastModifiedBy>Bostrom, Niels Robert</cp:lastModifiedBy>
  <cp:revision>308</cp:revision>
  <cp:lastPrinted>2015-05-12T16:39:13Z</cp:lastPrinted>
  <dcterms:created xsi:type="dcterms:W3CDTF">2012-01-05T14:45:14Z</dcterms:created>
  <dcterms:modified xsi:type="dcterms:W3CDTF">2015-05-20T11:49:08Z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0x010100A04C7DDF731A7245BD9C9D6BB8130A5F</vt:lpwstr>
  </property>
  <property fmtid="{D5CDD505-2E9C-101B-9397-08002B2CF9AE}" pid="3" name="Order">
    <vt:r8>4000</vt:r8>
  </property>
  <property fmtid="{D5CDD505-2E9C-101B-9397-08002B2CF9AE}" pid="4" name="TemplateUrl">
    <vt:lpwstr/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</Properties>
</file>