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84" r:id="rId4"/>
    <p:sldId id="259" r:id="rId5"/>
    <p:sldId id="278" r:id="rId6"/>
    <p:sldId id="286" r:id="rId7"/>
    <p:sldId id="287" r:id="rId8"/>
    <p:sldId id="293" r:id="rId9"/>
    <p:sldId id="282" r:id="rId10"/>
    <p:sldId id="290" r:id="rId11"/>
    <p:sldId id="277" r:id="rId12"/>
    <p:sldId id="294" r:id="rId13"/>
    <p:sldId id="288" r:id="rId14"/>
    <p:sldId id="292" r:id="rId15"/>
    <p:sldId id="291" r:id="rId16"/>
    <p:sldId id="266" r:id="rId17"/>
    <p:sldId id="280" r:id="rId18"/>
    <p:sldId id="269" r:id="rId19"/>
    <p:sldId id="272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5" autoAdjust="0"/>
    <p:restoredTop sz="88304" autoAdjust="0"/>
  </p:normalViewPr>
  <p:slideViewPr>
    <p:cSldViewPr>
      <p:cViewPr varScale="1">
        <p:scale>
          <a:sx n="100" d="100"/>
          <a:sy n="100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C638A-C5BC-49CA-8C4C-A916F5A534E7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273C1-5BA2-4CAA-BFAB-2E8E25CC9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81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273C1-5BA2-4CAA-BFAB-2E8E25CC923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51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273C1-5BA2-4CAA-BFAB-2E8E25CC923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44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273C1-5BA2-4CAA-BFAB-2E8E25CC923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50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3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0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2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7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8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3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4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2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0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9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250E3-B9EF-4DE0-81C9-D130C62A0FA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F79C1-EC81-4800-9FEB-E8DA9FEA3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1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We Talking About Here?</a:t>
            </a:r>
            <a:br>
              <a:rPr lang="en-US" dirty="0" smtClean="0"/>
            </a:br>
            <a:r>
              <a:rPr lang="en-US" sz="3600" dirty="0" smtClean="0"/>
              <a:t>Getting Real about Data and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Jeremy Raw</a:t>
            </a:r>
          </a:p>
          <a:p>
            <a:r>
              <a:rPr lang="en-US" dirty="0" smtClean="0"/>
              <a:t>May 19,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Ontology of Automated Vehicles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Ontology establishes rules for “the road”</a:t>
            </a:r>
          </a:p>
          <a:p>
            <a:r>
              <a:rPr lang="en-US" dirty="0" smtClean="0"/>
              <a:t>Specify basic concepts and expectations</a:t>
            </a:r>
          </a:p>
          <a:p>
            <a:pPr lvl="1"/>
            <a:r>
              <a:rPr lang="en-US" dirty="0" smtClean="0"/>
              <a:t>Lanes, Roadway Elements</a:t>
            </a:r>
          </a:p>
          <a:p>
            <a:pPr lvl="1"/>
            <a:r>
              <a:rPr lang="en-US" dirty="0" smtClean="0"/>
              <a:t>Relationships between elements</a:t>
            </a:r>
          </a:p>
          <a:p>
            <a:pPr lvl="1"/>
            <a:r>
              <a:rPr lang="en-US" dirty="0" smtClean="0"/>
              <a:t>Operational concepts</a:t>
            </a:r>
          </a:p>
          <a:p>
            <a:r>
              <a:rPr lang="en-US" dirty="0" smtClean="0"/>
              <a:t>Ontology is relevant whenever information must be shared among unrelated systems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965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Interpretation</a:t>
            </a:r>
          </a:p>
          <a:p>
            <a:r>
              <a:rPr lang="en-US" dirty="0" smtClean="0"/>
              <a:t>Data Analysis</a:t>
            </a:r>
          </a:p>
          <a:p>
            <a:r>
              <a:rPr lang="en-US" dirty="0" smtClean="0"/>
              <a:t>Model transferability</a:t>
            </a:r>
          </a:p>
          <a:p>
            <a:r>
              <a:rPr lang="en-US" dirty="0" smtClean="0"/>
              <a:t>Model interoperability</a:t>
            </a:r>
          </a:p>
          <a:p>
            <a:endParaRPr lang="en-US" dirty="0"/>
          </a:p>
          <a:p>
            <a:r>
              <a:rPr lang="en-US" dirty="0" smtClean="0"/>
              <a:t>Differs from data schemas in that ontology defines expectations, not implementations</a:t>
            </a:r>
          </a:p>
        </p:txBody>
      </p:sp>
    </p:spTree>
    <p:extLst>
      <p:ext uri="{BB962C8B-B14F-4D97-AF65-F5344CB8AC3E}">
        <p14:creationId xmlns:p14="http://schemas.microsoft.com/office/powerpoint/2010/main" val="3753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Infeasible to catalog everything</a:t>
            </a:r>
          </a:p>
          <a:p>
            <a:r>
              <a:rPr lang="en-US" dirty="0" smtClean="0"/>
              <a:t>Need to select the “right things”</a:t>
            </a:r>
          </a:p>
          <a:p>
            <a:pPr lvl="1"/>
            <a:r>
              <a:rPr lang="en-US" dirty="0" smtClean="0"/>
              <a:t>Things that exist (“what?”)</a:t>
            </a:r>
          </a:p>
          <a:p>
            <a:pPr lvl="1"/>
            <a:r>
              <a:rPr lang="en-US" dirty="0" smtClean="0"/>
              <a:t>Things we can measure (“how?”)</a:t>
            </a:r>
          </a:p>
          <a:p>
            <a:pPr lvl="1"/>
            <a:r>
              <a:rPr lang="en-US" dirty="0" smtClean="0"/>
              <a:t>Things that are relevant (“why?”)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Ontology</a:t>
            </a:r>
          </a:p>
          <a:p>
            <a:pPr lvl="1"/>
            <a:r>
              <a:rPr lang="en-US" dirty="0" smtClean="0"/>
              <a:t>What objects and relationships exist?</a:t>
            </a:r>
          </a:p>
          <a:p>
            <a:pPr marL="457200" lvl="1" indent="0">
              <a:buNone/>
            </a:pPr>
            <a:r>
              <a:rPr lang="en-US" b="1" dirty="0" smtClean="0"/>
              <a:t>	</a:t>
            </a:r>
          </a:p>
          <a:p>
            <a:r>
              <a:rPr lang="en-US" dirty="0" smtClean="0"/>
              <a:t>Epistemology</a:t>
            </a:r>
          </a:p>
          <a:p>
            <a:pPr lvl="1"/>
            <a:r>
              <a:rPr lang="en-US" dirty="0" smtClean="0"/>
              <a:t>How do we learn about (recognize) an object?</a:t>
            </a:r>
          </a:p>
          <a:p>
            <a:pPr marL="457200" lvl="1" indent="0">
              <a:buNone/>
            </a:pPr>
            <a:r>
              <a:rPr lang="en-US" b="1" dirty="0" smtClean="0"/>
              <a:t>	</a:t>
            </a:r>
            <a:endParaRPr lang="en-US" dirty="0" smtClean="0"/>
          </a:p>
          <a:p>
            <a:r>
              <a:rPr lang="en-US" dirty="0"/>
              <a:t>Teleology</a:t>
            </a:r>
          </a:p>
          <a:p>
            <a:pPr lvl="1"/>
            <a:r>
              <a:rPr lang="en-US" dirty="0"/>
              <a:t>Which objects </a:t>
            </a:r>
            <a:r>
              <a:rPr lang="en-US" dirty="0" smtClean="0"/>
              <a:t>are relevant to </a:t>
            </a:r>
            <a:r>
              <a:rPr lang="en-US" dirty="0"/>
              <a:t>our purpose?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77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Ontology</a:t>
            </a:r>
          </a:p>
          <a:p>
            <a:pPr lvl="1"/>
            <a:r>
              <a:rPr lang="en-US" dirty="0" smtClean="0"/>
              <a:t>What objects and relationships exist?</a:t>
            </a:r>
          </a:p>
          <a:p>
            <a:pPr marL="457200" lvl="1" indent="0">
              <a:buNone/>
            </a:pPr>
            <a:r>
              <a:rPr lang="en-US" b="1" dirty="0" smtClean="0"/>
              <a:t>	Cannot Enumerate Every Possible Object</a:t>
            </a:r>
          </a:p>
          <a:p>
            <a:r>
              <a:rPr lang="en-US" dirty="0" smtClean="0"/>
              <a:t>Epistemology</a:t>
            </a:r>
          </a:p>
          <a:p>
            <a:pPr lvl="1"/>
            <a:r>
              <a:rPr lang="en-US" dirty="0" smtClean="0"/>
              <a:t>How do we learn about (recognize) an object?</a:t>
            </a:r>
          </a:p>
          <a:p>
            <a:pPr marL="457200" lvl="1" indent="0">
              <a:buNone/>
            </a:pPr>
            <a:r>
              <a:rPr lang="en-US" b="1" dirty="0" smtClean="0"/>
              <a:t>	Cannot Have Perfect Certainty</a:t>
            </a:r>
            <a:endParaRPr lang="en-US" dirty="0" smtClean="0"/>
          </a:p>
          <a:p>
            <a:r>
              <a:rPr lang="en-US" dirty="0"/>
              <a:t>Teleology</a:t>
            </a:r>
          </a:p>
          <a:p>
            <a:pPr lvl="1"/>
            <a:r>
              <a:rPr lang="en-US" dirty="0"/>
              <a:t>Which objects serve our purpose?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No Model (or Survey) Can Do it All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Ontology</a:t>
            </a:r>
          </a:p>
          <a:p>
            <a:pPr lvl="1"/>
            <a:r>
              <a:rPr lang="en-US" dirty="0" smtClean="0"/>
              <a:t>What objects and relationships exist?</a:t>
            </a:r>
          </a:p>
          <a:p>
            <a:pPr marL="457200" lvl="1" indent="0">
              <a:buNone/>
            </a:pPr>
            <a:r>
              <a:rPr lang="en-US" b="1" dirty="0" smtClean="0"/>
              <a:t>	Data Structures</a:t>
            </a:r>
          </a:p>
          <a:p>
            <a:r>
              <a:rPr lang="en-US" dirty="0" smtClean="0"/>
              <a:t>Epistemology</a:t>
            </a:r>
          </a:p>
          <a:p>
            <a:pPr lvl="1"/>
            <a:r>
              <a:rPr lang="en-US" dirty="0" smtClean="0"/>
              <a:t>How do we learn about (recognize) an object?</a:t>
            </a:r>
          </a:p>
          <a:p>
            <a:pPr marL="457200" lvl="1" indent="0">
              <a:buNone/>
            </a:pPr>
            <a:r>
              <a:rPr lang="en-US" b="1" dirty="0" smtClean="0"/>
              <a:t>	Measurement Methods</a:t>
            </a:r>
            <a:endParaRPr lang="en-US" dirty="0" smtClean="0"/>
          </a:p>
          <a:p>
            <a:r>
              <a:rPr lang="en-US" dirty="0"/>
              <a:t>Teleology</a:t>
            </a:r>
          </a:p>
          <a:p>
            <a:pPr lvl="1"/>
            <a:r>
              <a:rPr lang="en-US" dirty="0"/>
              <a:t>Which objects serve our purpose?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Analysis Goals</a:t>
            </a: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Long, Strange “Trip”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</a:t>
            </a:r>
            <a:r>
              <a:rPr lang="en-US" dirty="0"/>
              <a:t>T</a:t>
            </a:r>
            <a:r>
              <a:rPr lang="en-US" dirty="0" smtClean="0"/>
              <a:t>rip” is a movement of person or vehicle</a:t>
            </a:r>
          </a:p>
          <a:p>
            <a:pPr lvl="1"/>
            <a:r>
              <a:rPr lang="en-US" dirty="0" smtClean="0"/>
              <a:t>Can be observed physically</a:t>
            </a:r>
          </a:p>
          <a:p>
            <a:r>
              <a:rPr lang="en-US" dirty="0" smtClean="0"/>
              <a:t>“Trip” is a unit of travel demand</a:t>
            </a:r>
          </a:p>
          <a:p>
            <a:pPr lvl="1"/>
            <a:r>
              <a:rPr lang="en-US" dirty="0" smtClean="0"/>
              <a:t>May be “latent” (Volume/Capacity &gt; 1.0)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Presuming “identity” is problematic!</a:t>
            </a:r>
          </a:p>
          <a:p>
            <a:r>
              <a:rPr lang="en-US" dirty="0" smtClean="0"/>
              <a:t>Defining terms is critical!</a:t>
            </a:r>
          </a:p>
          <a:p>
            <a:r>
              <a:rPr lang="en-US" dirty="0" smtClean="0"/>
              <a:t>More data and better computation</a:t>
            </a:r>
            <a:r>
              <a:rPr lang="en-US" dirty="0"/>
              <a:t> </a:t>
            </a:r>
            <a:r>
              <a:rPr lang="en-US" dirty="0" smtClean="0"/>
              <a:t>will not help!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6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of Mishandling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data may just confuse things</a:t>
            </a:r>
          </a:p>
          <a:p>
            <a:r>
              <a:rPr lang="en-US" dirty="0" smtClean="0"/>
              <a:t>Can’t distinguish “unknown” from “error”</a:t>
            </a:r>
          </a:p>
          <a:p>
            <a:r>
              <a:rPr lang="en-US" dirty="0" smtClean="0"/>
              <a:t>Interoperating models don’t “play nice”</a:t>
            </a:r>
          </a:p>
          <a:p>
            <a:r>
              <a:rPr lang="en-US" dirty="0" smtClean="0"/>
              <a:t>Outputs are misinterpreted</a:t>
            </a:r>
          </a:p>
        </p:txBody>
      </p:sp>
      <p:pic>
        <p:nvPicPr>
          <p:cNvPr id="5" name="Picture 2" descr="C:\Users\jeremy.raw\AppData\Local\Microsoft\Windows\Temporary Internet Files\Content.IE5\Q4ISG7ZU\bigstock-Cartoon-OUCH-Vector-201473722_thumb[8]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530" b="3497"/>
          <a:stretch/>
        </p:blipFill>
        <p:spPr bwMode="auto">
          <a:xfrm>
            <a:off x="5562600" y="4191000"/>
            <a:ext cx="2822331" cy="202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29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Ontology and Interoperability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Interoperability happens at the </a:t>
            </a:r>
            <a:r>
              <a:rPr lang="en-US" i="1" dirty="0" smtClean="0"/>
              <a:t>intersection</a:t>
            </a:r>
            <a:r>
              <a:rPr lang="en-US" dirty="0" smtClean="0"/>
              <a:t> of ontologies, not at the </a:t>
            </a:r>
            <a:r>
              <a:rPr lang="en-US" i="1" dirty="0" smtClean="0"/>
              <a:t>union</a:t>
            </a:r>
            <a:r>
              <a:rPr lang="en-US" dirty="0" smtClean="0"/>
              <a:t> of ontologies</a:t>
            </a:r>
          </a:p>
          <a:p>
            <a:pPr lvl="1"/>
            <a:r>
              <a:rPr lang="en-US" dirty="0" smtClean="0"/>
              <a:t>Must have a common ontology to work together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Ontology is a property of the problem domain</a:t>
            </a:r>
          </a:p>
          <a:p>
            <a:pPr lvl="1"/>
            <a:r>
              <a:rPr lang="en-US" dirty="0" smtClean="0"/>
              <a:t>The subset of “external reality” that is modeled</a:t>
            </a:r>
          </a:p>
          <a:p>
            <a:pPr lvl="1"/>
            <a:r>
              <a:rPr lang="en-US" dirty="0" smtClean="0"/>
              <a:t>Furnishes criteria for verifying model correctness</a:t>
            </a:r>
          </a:p>
          <a:p>
            <a:pPr lvl="1"/>
            <a:r>
              <a:rPr lang="en-US" dirty="0" smtClean="0"/>
              <a:t>Establishes realm of applicability of the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in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Specify </a:t>
            </a:r>
            <a:r>
              <a:rPr lang="en-US" dirty="0"/>
              <a:t>the universe being </a:t>
            </a:r>
            <a:r>
              <a:rPr lang="en-US" dirty="0" smtClean="0"/>
              <a:t>modeled first</a:t>
            </a:r>
            <a:endParaRPr lang="en-US" dirty="0"/>
          </a:p>
          <a:p>
            <a:r>
              <a:rPr lang="en-US" dirty="0"/>
              <a:t>Make sure everyone </a:t>
            </a:r>
            <a:r>
              <a:rPr lang="en-US" dirty="0" smtClean="0"/>
              <a:t>(and their models) agree</a:t>
            </a:r>
          </a:p>
          <a:p>
            <a:r>
              <a:rPr lang="en-US" dirty="0" smtClean="0"/>
              <a:t>A model’s ontology is its only claim to realism!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“real world” is bigger than any model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More Detail </a:t>
            </a:r>
            <a:r>
              <a:rPr lang="en-US" sz="3200" b="1" dirty="0" smtClean="0"/>
              <a:t>≠</a:t>
            </a:r>
            <a:r>
              <a:rPr lang="en-US" dirty="0" smtClean="0"/>
              <a:t> </a:t>
            </a:r>
            <a:r>
              <a:rPr lang="en-US" dirty="0" smtClean="0"/>
              <a:t>More Reality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Correct concepts </a:t>
            </a:r>
            <a:r>
              <a:rPr lang="en-US" sz="3200" b="1" dirty="0" smtClean="0"/>
              <a:t>&gt;</a:t>
            </a:r>
            <a:r>
              <a:rPr lang="en-US" dirty="0" smtClean="0"/>
              <a:t> Increased precision</a:t>
            </a:r>
          </a:p>
        </p:txBody>
      </p:sp>
    </p:spTree>
    <p:extLst>
      <p:ext uri="{BB962C8B-B14F-4D97-AF65-F5344CB8AC3E}">
        <p14:creationId xmlns:p14="http://schemas.microsoft.com/office/powerpoint/2010/main" val="41500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and Reality</a:t>
            </a:r>
          </a:p>
          <a:p>
            <a:r>
              <a:rPr lang="en-US" dirty="0" smtClean="0"/>
              <a:t>Ontology, Epistemology and Teleology</a:t>
            </a:r>
          </a:p>
          <a:p>
            <a:r>
              <a:rPr lang="en-US" dirty="0" smtClean="0"/>
              <a:t>Practical Challenges</a:t>
            </a:r>
          </a:p>
          <a:p>
            <a:r>
              <a:rPr lang="en-US" dirty="0" smtClean="0"/>
              <a:t>Getting it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1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William Kent (1978, 2000), </a:t>
            </a:r>
            <a:r>
              <a:rPr lang="en-US" i="1" dirty="0" smtClean="0"/>
              <a:t>Data and Reality</a:t>
            </a:r>
          </a:p>
          <a:p>
            <a:pPr marL="457200" lvl="1" indent="0">
              <a:buNone/>
            </a:pPr>
            <a:r>
              <a:rPr lang="en-US" b="1" dirty="0" smtClean="0"/>
              <a:t>www.bkent.net/Doc/darxrp.htm</a:t>
            </a:r>
          </a:p>
          <a:p>
            <a:pPr>
              <a:spcBef>
                <a:spcPts val="2400"/>
              </a:spcBef>
            </a:pPr>
            <a:r>
              <a:rPr lang="en-US" dirty="0" err="1" smtClean="0"/>
              <a:t>Turnitsa</a:t>
            </a:r>
            <a:r>
              <a:rPr lang="en-US" dirty="0" smtClean="0"/>
              <a:t>, </a:t>
            </a:r>
            <a:r>
              <a:rPr lang="en-US" dirty="0" err="1" smtClean="0"/>
              <a:t>Tolk</a:t>
            </a:r>
            <a:r>
              <a:rPr lang="en-US" dirty="0" smtClean="0"/>
              <a:t> and Padilla (2010), </a:t>
            </a:r>
            <a:r>
              <a:rPr lang="en-US" i="1" dirty="0" smtClean="0"/>
              <a:t>“Ontologies for Modeling and Simulation”</a:t>
            </a:r>
          </a:p>
          <a:p>
            <a:pPr marL="457200" lvl="1" indent="0">
              <a:buNone/>
            </a:pPr>
            <a:r>
              <a:rPr lang="en-US" b="1" dirty="0" smtClean="0"/>
              <a:t>www.academia.edu/3321687/Ontology_for_modeling_and_simulation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Object Modeling Group “Ontology </a:t>
            </a:r>
            <a:r>
              <a:rPr lang="en-US" dirty="0"/>
              <a:t>Action Team</a:t>
            </a:r>
            <a:r>
              <a:rPr lang="en-US" dirty="0" smtClean="0"/>
              <a:t>” website</a:t>
            </a:r>
          </a:p>
          <a:p>
            <a:pPr marL="457200" lvl="1" indent="0">
              <a:buNone/>
            </a:pPr>
            <a:r>
              <a:rPr lang="en-US" b="1" dirty="0" smtClean="0"/>
              <a:t>www.omgwiki.org/MBSE/doku.php?id=mbse:ontology</a:t>
            </a:r>
            <a:br>
              <a:rPr lang="en-US" b="1" dirty="0" smtClean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105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“Real World”: First Attempt</a:t>
            </a:r>
          </a:p>
          <a:p>
            <a:pPr lvl="1"/>
            <a:r>
              <a:rPr lang="en-US" dirty="0" smtClean="0"/>
              <a:t>We inhabit a “real” world</a:t>
            </a:r>
          </a:p>
          <a:p>
            <a:pPr lvl="1"/>
            <a:r>
              <a:rPr lang="en-US" dirty="0" smtClean="0"/>
              <a:t>We interact with “things”</a:t>
            </a:r>
          </a:p>
          <a:p>
            <a:pPr lvl="1"/>
            <a:r>
              <a:rPr lang="en-US" dirty="0" smtClean="0"/>
              <a:t>Things in the world “are what they are”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But the world is not always what it seems</a:t>
            </a:r>
          </a:p>
          <a:p>
            <a:pPr lvl="1"/>
            <a:r>
              <a:rPr lang="en-US" dirty="0" smtClean="0"/>
              <a:t>Things appear to us through our senses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/>
              <a:t>move easily </a:t>
            </a:r>
            <a:r>
              <a:rPr lang="en-US" dirty="0" smtClean="0"/>
              <a:t>through appearances to </a:t>
            </a:r>
            <a:r>
              <a:rPr lang="en-US" dirty="0" smtClean="0"/>
              <a:t>“reality”</a:t>
            </a:r>
            <a:endParaRPr lang="en-US" dirty="0" smtClean="0"/>
          </a:p>
          <a:p>
            <a:pPr lvl="1"/>
            <a:r>
              <a:rPr lang="en-US" dirty="0" smtClean="0"/>
              <a:t>“Appearances” matter only when they go wrong</a:t>
            </a:r>
          </a:p>
        </p:txBody>
      </p:sp>
    </p:spTree>
    <p:extLst>
      <p:ext uri="{BB962C8B-B14F-4D97-AF65-F5344CB8AC3E}">
        <p14:creationId xmlns:p14="http://schemas.microsoft.com/office/powerpoint/2010/main" val="16814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Reality is independent of what we think of it</a:t>
            </a:r>
          </a:p>
          <a:p>
            <a:r>
              <a:rPr lang="en-US" dirty="0"/>
              <a:t>The “structure” of reality is something we bring to it, not something it brings to us</a:t>
            </a:r>
          </a:p>
          <a:p>
            <a:r>
              <a:rPr lang="en-US" dirty="0" smtClean="0"/>
              <a:t>It </a:t>
            </a:r>
            <a:r>
              <a:rPr lang="en-US" dirty="0"/>
              <a:t>tells us </a:t>
            </a:r>
            <a:r>
              <a:rPr lang="en-US" i="1" dirty="0"/>
              <a:t>that </a:t>
            </a:r>
            <a:r>
              <a:rPr lang="en-US" dirty="0"/>
              <a:t>it is, not </a:t>
            </a:r>
            <a:r>
              <a:rPr lang="en-US" i="1" dirty="0"/>
              <a:t>what </a:t>
            </a:r>
            <a:r>
              <a:rPr lang="en-US" dirty="0"/>
              <a:t>it is</a:t>
            </a:r>
          </a:p>
          <a:p>
            <a:r>
              <a:rPr lang="en-US" dirty="0" smtClean="0"/>
              <a:t>“Reality is what we stub our toes on”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C:\Users\jeremy.raw\AppData\Local\Microsoft\Windows\Temporary Internet Files\Content.IE5\Q4ISG7ZU\bigstock-Cartoon-OUCH-Vector-201473722_thumb[8]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530" b="3497"/>
          <a:stretch/>
        </p:blipFill>
        <p:spPr bwMode="auto">
          <a:xfrm>
            <a:off x="5791200" y="4495800"/>
            <a:ext cx="2822331" cy="202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Reality?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93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Properties of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Identity</a:t>
            </a:r>
          </a:p>
          <a:p>
            <a:r>
              <a:rPr lang="en-US" dirty="0" smtClean="0"/>
              <a:t>Persistence</a:t>
            </a:r>
          </a:p>
          <a:p>
            <a:r>
              <a:rPr lang="en-US" dirty="0" smtClean="0"/>
              <a:t>Continuity</a:t>
            </a:r>
          </a:p>
          <a:p>
            <a:r>
              <a:rPr lang="en-US" dirty="0" smtClean="0"/>
              <a:t>Completeness</a:t>
            </a:r>
          </a:p>
          <a:p>
            <a:r>
              <a:rPr lang="en-US" dirty="0" smtClean="0"/>
              <a:t>Independence</a:t>
            </a:r>
          </a:p>
          <a:p>
            <a:endParaRPr lang="en-US" dirty="0"/>
          </a:p>
          <a:p>
            <a:r>
              <a:rPr lang="en-US" dirty="0" smtClean="0"/>
              <a:t>How to get “reality” into models and data?</a:t>
            </a:r>
          </a:p>
          <a:p>
            <a:r>
              <a:rPr lang="en-US" dirty="0" smtClean="0"/>
              <a:t>Hint:  reality is “external” not “internal”</a:t>
            </a:r>
          </a:p>
        </p:txBody>
      </p:sp>
    </p:spTree>
    <p:extLst>
      <p:ext uri="{BB962C8B-B14F-4D97-AF65-F5344CB8AC3E}">
        <p14:creationId xmlns:p14="http://schemas.microsoft.com/office/powerpoint/2010/main" val="59144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Machines do not manipulate reality</a:t>
            </a:r>
          </a:p>
          <a:p>
            <a:r>
              <a:rPr lang="en-US" dirty="0" smtClean="0"/>
              <a:t>They manipulate symbolic representations</a:t>
            </a:r>
          </a:p>
          <a:p>
            <a:r>
              <a:rPr lang="en-US" dirty="0" smtClean="0"/>
              <a:t>Discrepancies lead to “separate realities”</a:t>
            </a:r>
          </a:p>
          <a:p>
            <a:r>
              <a:rPr lang="en-US" dirty="0" smtClean="0"/>
              <a:t>Misinterpretation of data or model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51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Solution: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systematic catalog of things that exist and how they relate to each other</a:t>
            </a:r>
          </a:p>
          <a:p>
            <a:r>
              <a:rPr lang="en-US" dirty="0" smtClean="0"/>
              <a:t>A common vocabulary for models and data</a:t>
            </a:r>
          </a:p>
          <a:p>
            <a:r>
              <a:rPr lang="en-US" dirty="0" smtClean="0"/>
              <a:t>The ontology defines the problem domain (and the solution space)</a:t>
            </a:r>
          </a:p>
          <a:p>
            <a:r>
              <a:rPr lang="en-US" dirty="0" smtClean="0"/>
              <a:t>If it’s not part of the ontology, it doesn’t exist!</a:t>
            </a:r>
          </a:p>
        </p:txBody>
      </p:sp>
    </p:spTree>
    <p:extLst>
      <p:ext uri="{BB962C8B-B14F-4D97-AF65-F5344CB8AC3E}">
        <p14:creationId xmlns:p14="http://schemas.microsoft.com/office/powerpoint/2010/main" val="12545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Everyday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in Point:  What is an “employee”</a:t>
            </a:r>
          </a:p>
          <a:p>
            <a:pPr lvl="1"/>
            <a:r>
              <a:rPr lang="en-US" dirty="0" smtClean="0"/>
              <a:t>Someone who has a job?</a:t>
            </a:r>
          </a:p>
          <a:p>
            <a:pPr lvl="1"/>
            <a:r>
              <a:rPr lang="en-US" dirty="0" smtClean="0"/>
              <a:t>Someone who gets paid for that job?</a:t>
            </a:r>
          </a:p>
          <a:p>
            <a:pPr lvl="1"/>
            <a:r>
              <a:rPr lang="en-US" dirty="0" smtClean="0"/>
              <a:t>What about a “contractor”?</a:t>
            </a:r>
          </a:p>
          <a:p>
            <a:pPr lvl="1"/>
            <a:r>
              <a:rPr lang="en-US" dirty="0" smtClean="0"/>
              <a:t>What about “part-timers”?</a:t>
            </a:r>
          </a:p>
          <a:p>
            <a:pPr lvl="1"/>
            <a:r>
              <a:rPr lang="en-US" dirty="0" smtClean="0"/>
              <a:t>Employer location versus duty location?</a:t>
            </a:r>
          </a:p>
          <a:p>
            <a:pPr lvl="1"/>
            <a:r>
              <a:rPr lang="en-US" dirty="0" smtClean="0"/>
              <a:t>Is “employee” an economic relationship or a travel relationship?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04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Ontology of Automated Vehicles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Autonomous cars on “digital infrastructure”</a:t>
            </a:r>
          </a:p>
          <a:p>
            <a:r>
              <a:rPr lang="en-US" dirty="0" smtClean="0"/>
              <a:t>Ontology describes the things that exist and how they are presumed to work together</a:t>
            </a:r>
          </a:p>
          <a:p>
            <a:r>
              <a:rPr lang="en-US" dirty="0" smtClean="0"/>
              <a:t>Is each vehicle operating on the same “road”?</a:t>
            </a:r>
          </a:p>
          <a:p>
            <a:r>
              <a:rPr lang="en-US" dirty="0" smtClean="0"/>
              <a:t>What happens if it’s not?</a:t>
            </a:r>
          </a:p>
          <a:p>
            <a:endParaRPr lang="en-US" dirty="0" smtClean="0"/>
          </a:p>
        </p:txBody>
      </p:sp>
      <p:pic>
        <p:nvPicPr>
          <p:cNvPr id="1026" name="Picture 2" descr="C:\Users\jeremy.raw\AppData\Local\Microsoft\Windows\Temporary Internet Files\Content.IE5\Q4ISG7ZU\bigstock-Cartoon-OUCH-Vector-201473722_thumb[8]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530" b="3497"/>
          <a:stretch/>
        </p:blipFill>
        <p:spPr bwMode="auto">
          <a:xfrm>
            <a:off x="5562600" y="4191000"/>
            <a:ext cx="2822331" cy="202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17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712</Words>
  <Application>Microsoft Office PowerPoint</Application>
  <PresentationFormat>On-screen Show (4:3)</PresentationFormat>
  <Paragraphs>149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What are We Talking About Here? Getting Real about Data and Models</vt:lpstr>
      <vt:lpstr>Overview</vt:lpstr>
      <vt:lpstr>Reality</vt:lpstr>
      <vt:lpstr>What is Reality?</vt:lpstr>
      <vt:lpstr>Some Properties of Reality</vt:lpstr>
      <vt:lpstr>So What is the Problem?</vt:lpstr>
      <vt:lpstr>The Solution: Ontology</vt:lpstr>
      <vt:lpstr>Everyday Ontology</vt:lpstr>
      <vt:lpstr>The Ontology of Automated Vehicles</vt:lpstr>
      <vt:lpstr>The Ontology of Automated Vehicles</vt:lpstr>
      <vt:lpstr>Applications of Ontology</vt:lpstr>
      <vt:lpstr>Building an Ontology</vt:lpstr>
      <vt:lpstr>Building an Ontology</vt:lpstr>
      <vt:lpstr>Building an Ontology</vt:lpstr>
      <vt:lpstr>Building an Ontology</vt:lpstr>
      <vt:lpstr>The Long, Strange “Trip”</vt:lpstr>
      <vt:lpstr>Risks of Mishandling Ontology</vt:lpstr>
      <vt:lpstr>Ontology and Interoperability</vt:lpstr>
      <vt:lpstr>Lessons in Ontology</vt:lpstr>
      <vt:lpstr>Additional Resources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Raw</dc:creator>
  <cp:lastModifiedBy>Jeremy Raw</cp:lastModifiedBy>
  <cp:revision>55</cp:revision>
  <dcterms:created xsi:type="dcterms:W3CDTF">2015-04-29T16:00:41Z</dcterms:created>
  <dcterms:modified xsi:type="dcterms:W3CDTF">2015-05-14T14:39:27Z</dcterms:modified>
</cp:coreProperties>
</file>