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8" r:id="rId2"/>
  </p:sldMasterIdLst>
  <p:notesMasterIdLst>
    <p:notesMasterId r:id="rId24"/>
  </p:notesMasterIdLst>
  <p:handoutMasterIdLst>
    <p:handoutMasterId r:id="rId25"/>
  </p:handoutMasterIdLst>
  <p:sldIdLst>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29" autoAdjust="0"/>
  </p:normalViewPr>
  <p:slideViewPr>
    <p:cSldViewPr showGuides="1">
      <p:cViewPr varScale="1">
        <p:scale>
          <a:sx n="74" d="100"/>
          <a:sy n="74" d="100"/>
        </p:scale>
        <p:origin x="378"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5/18/2015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5/18/2015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9063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C7CF4-390F-45FB-94A2-27D5C8CDDF16}" type="slidenum">
              <a:rPr lang="en-US" smtClean="0"/>
              <a:pPr/>
              <a:t>15</a:t>
            </a:fld>
            <a:endParaRPr lang="en-US" dirty="0"/>
          </a:p>
        </p:txBody>
      </p:sp>
    </p:spTree>
    <p:extLst>
      <p:ext uri="{BB962C8B-B14F-4D97-AF65-F5344CB8AC3E}">
        <p14:creationId xmlns:p14="http://schemas.microsoft.com/office/powerpoint/2010/main" val="284039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C7CF4-390F-45FB-94A2-27D5C8CDDF16}" type="slidenum">
              <a:rPr lang="en-US" smtClean="0"/>
              <a:pPr/>
              <a:t>16</a:t>
            </a:fld>
            <a:endParaRPr lang="en-US" dirty="0"/>
          </a:p>
        </p:txBody>
      </p:sp>
    </p:spTree>
    <p:extLst>
      <p:ext uri="{BB962C8B-B14F-4D97-AF65-F5344CB8AC3E}">
        <p14:creationId xmlns:p14="http://schemas.microsoft.com/office/powerpoint/2010/main" val="243873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C7CF4-390F-45FB-94A2-27D5C8CDDF16}" type="slidenum">
              <a:rPr lang="en-US" smtClean="0"/>
              <a:pPr/>
              <a:t>17</a:t>
            </a:fld>
            <a:endParaRPr lang="en-US" dirty="0"/>
          </a:p>
        </p:txBody>
      </p:sp>
    </p:spTree>
    <p:extLst>
      <p:ext uri="{BB962C8B-B14F-4D97-AF65-F5344CB8AC3E}">
        <p14:creationId xmlns:p14="http://schemas.microsoft.com/office/powerpoint/2010/main" val="183040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C7CF4-390F-45FB-94A2-27D5C8CDDF16}" type="slidenum">
              <a:rPr lang="en-US" smtClean="0"/>
              <a:pPr/>
              <a:t>18</a:t>
            </a:fld>
            <a:endParaRPr lang="en-US" dirty="0"/>
          </a:p>
        </p:txBody>
      </p:sp>
    </p:spTree>
    <p:extLst>
      <p:ext uri="{BB962C8B-B14F-4D97-AF65-F5344CB8AC3E}">
        <p14:creationId xmlns:p14="http://schemas.microsoft.com/office/powerpoint/2010/main" val="415726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smtClean="0"/>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06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NCTCOG</a:t>
            </a:r>
            <a:endParaRPr lang="en-US" dirty="0"/>
          </a:p>
        </p:txBody>
      </p:sp>
      <p:sp>
        <p:nvSpPr>
          <p:cNvPr id="6" name="Footer Placeholder 5"/>
          <p:cNvSpPr>
            <a:spLocks noGrp="1"/>
          </p:cNvSpPr>
          <p:nvPr>
            <p:ph type="ftr" sz="quarter" idx="11"/>
          </p:nvPr>
        </p:nvSpPr>
        <p:spPr/>
        <p:txBody>
          <a:bodyPr/>
          <a:lstStyle/>
          <a:p>
            <a:r>
              <a:rPr lang="en-US" smtClean="0"/>
              <a:t>NCTCOG</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69432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59434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216637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982829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smtClean="0"/>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NCTCOG</a:t>
            </a:r>
            <a:endParaRPr lang="en-US" dirty="0"/>
          </a:p>
        </p:txBody>
      </p:sp>
      <p:sp>
        <p:nvSpPr>
          <p:cNvPr id="4"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0678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smtClean="0"/>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NCTCOG</a:t>
            </a:r>
            <a:endParaRPr lang="en-US" dirty="0"/>
          </a:p>
        </p:txBody>
      </p:sp>
      <p:sp>
        <p:nvSpPr>
          <p:cNvPr id="4"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970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97369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5705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6625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Footer Placeholder 4"/>
          <p:cNvSpPr>
            <a:spLocks noGrp="1"/>
          </p:cNvSpPr>
          <p:nvPr>
            <p:ph type="ftr" sz="quarter" idx="11"/>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3979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NCTCOG</a:t>
            </a:r>
            <a:endParaRPr lang="en-US" dirty="0"/>
          </a:p>
        </p:txBody>
      </p:sp>
      <p:sp>
        <p:nvSpPr>
          <p:cNvPr id="6" name="Footer Placeholder 5"/>
          <p:cNvSpPr>
            <a:spLocks noGrp="1"/>
          </p:cNvSpPr>
          <p:nvPr>
            <p:ph type="ftr" sz="quarter" idx="11"/>
          </p:nvPr>
        </p:nvSpPr>
        <p:spPr/>
        <p:txBody>
          <a:bodyPr/>
          <a:lstStyle/>
          <a:p>
            <a:r>
              <a:rPr lang="en-US" smtClean="0"/>
              <a:t>NCTCOG</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2575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NCTCOG</a:t>
            </a:r>
            <a:endParaRPr lang="en-US" dirty="0"/>
          </a:p>
        </p:txBody>
      </p:sp>
      <p:sp>
        <p:nvSpPr>
          <p:cNvPr id="8" name="Footer Placeholder 7"/>
          <p:cNvSpPr>
            <a:spLocks noGrp="1"/>
          </p:cNvSpPr>
          <p:nvPr>
            <p:ph type="ftr" sz="quarter" idx="11"/>
          </p:nvPr>
        </p:nvSpPr>
        <p:spPr/>
        <p:txBody>
          <a:bodyPr/>
          <a:lstStyle/>
          <a:p>
            <a:r>
              <a:rPr lang="en-US" smtClean="0"/>
              <a:t>NCTCOG</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6959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r>
              <a:rPr lang="en-US" smtClean="0"/>
              <a:t>NCTCOG</a:t>
            </a:r>
            <a:endParaRPr lang="en-US" dirty="0"/>
          </a:p>
        </p:txBody>
      </p:sp>
      <p:sp>
        <p:nvSpPr>
          <p:cNvPr id="5" name="Footer Placeholder 3"/>
          <p:cNvSpPr>
            <a:spLocks noGrp="1"/>
          </p:cNvSpPr>
          <p:nvPr>
            <p:ph type="ftr" sz="quarter" idx="11"/>
          </p:nvPr>
        </p:nvSpPr>
        <p:spPr/>
        <p:txBody>
          <a:bodyPr/>
          <a:lstStyle/>
          <a:p>
            <a:r>
              <a:rPr lang="en-US" smtClean="0"/>
              <a:t>NCTCOG</a:t>
            </a:r>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152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NCTCOG</a:t>
            </a:r>
            <a:endParaRPr lang="en-US" dirty="0"/>
          </a:p>
        </p:txBody>
      </p:sp>
      <p:sp>
        <p:nvSpPr>
          <p:cNvPr id="5" name="Footer Placeholder 2"/>
          <p:cNvSpPr>
            <a:spLocks noGrp="1"/>
          </p:cNvSpPr>
          <p:nvPr>
            <p:ph type="ftr" sz="quarter" idx="11"/>
          </p:nvPr>
        </p:nvSpPr>
        <p:spPr/>
        <p:txBody>
          <a:bodyPr/>
          <a:lstStyle/>
          <a:p>
            <a:r>
              <a:rPr lang="en-US" smtClean="0"/>
              <a:t>NCTCOG</a:t>
            </a:r>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1408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r>
              <a:rPr lang="en-US" smtClean="0"/>
              <a:t>NCTCOG</a:t>
            </a:r>
            <a:endParaRPr lang="en-US" dirty="0"/>
          </a:p>
        </p:txBody>
      </p:sp>
      <p:sp>
        <p:nvSpPr>
          <p:cNvPr id="5" name="Footer Placeholder 5"/>
          <p:cNvSpPr>
            <a:spLocks noGrp="1"/>
          </p:cNvSpPr>
          <p:nvPr>
            <p:ph type="ftr" sz="quarter" idx="11"/>
          </p:nvPr>
        </p:nvSpPr>
        <p:spPr/>
        <p:txBody>
          <a:bodyPr/>
          <a:lstStyle/>
          <a:p>
            <a:r>
              <a:rPr lang="en-US" smtClean="0"/>
              <a:t>NCTCOG</a:t>
            </a:r>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5226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NCTCOG</a:t>
            </a:r>
            <a:endParaRPr lang="en-US" dirty="0"/>
          </a:p>
        </p:txBody>
      </p:sp>
      <p:sp>
        <p:nvSpPr>
          <p:cNvPr id="6" name="Footer Placeholder 5"/>
          <p:cNvSpPr>
            <a:spLocks noGrp="1"/>
          </p:cNvSpPr>
          <p:nvPr>
            <p:ph type="ftr" sz="quarter" idx="11"/>
          </p:nvPr>
        </p:nvSpPr>
        <p:spPr/>
        <p:txBody>
          <a:bodyPr/>
          <a:lstStyle/>
          <a:p>
            <a:r>
              <a:rPr lang="en-US" smtClean="0"/>
              <a:t>NCTCOG</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939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NCTCOG</a:t>
            </a:r>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NCTCOG</a:t>
            </a:r>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620768883"/>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NHTS 2008-09 in</a:t>
            </a:r>
            <a:br>
              <a:rPr lang="en-US" dirty="0" smtClean="0"/>
            </a:br>
            <a:r>
              <a:rPr lang="en-US" dirty="0" smtClean="0"/>
              <a:t>Dallas Fort Worth</a:t>
            </a:r>
            <a:endParaRPr lang="en-US" dirty="0"/>
          </a:p>
        </p:txBody>
      </p:sp>
      <p:sp>
        <p:nvSpPr>
          <p:cNvPr id="3" name="Subtitle 2"/>
          <p:cNvSpPr>
            <a:spLocks noGrp="1"/>
          </p:cNvSpPr>
          <p:nvPr>
            <p:ph type="subTitle" idx="1"/>
          </p:nvPr>
        </p:nvSpPr>
        <p:spPr>
          <a:xfrm>
            <a:off x="1154654" y="4777380"/>
            <a:ext cx="8823360" cy="1547220"/>
          </a:xfrm>
        </p:spPr>
        <p:txBody>
          <a:bodyPr>
            <a:normAutofit fontScale="92500" lnSpcReduction="10000"/>
          </a:bodyPr>
          <a:lstStyle/>
          <a:p>
            <a:endParaRPr lang="en-US" dirty="0" smtClean="0"/>
          </a:p>
          <a:p>
            <a:r>
              <a:rPr lang="en-US" dirty="0" smtClean="0"/>
              <a:t>Arash Mirzaei, </a:t>
            </a:r>
            <a:fld id="{FADDF603-2B86-4AB8-8F1D-46330C00832C}" type="slidenum">
              <a:rPr lang="en-US" smtClean="0"/>
              <a:t>0</a:t>
            </a:fld>
            <a:fld id="{24D91728-9E07-4263-A689-A195F1677310}" type="slidenum">
              <a:rPr lang="en-US" smtClean="0"/>
              <a:t>0</a:t>
            </a:fld>
            <a:fld id="{F610739F-7CFB-4779-8B28-C6D548609BF5}" type="slidenum">
              <a:rPr lang="en-US" smtClean="0"/>
              <a:t>0</a:t>
            </a:fld>
            <a:r>
              <a:rPr lang="en-US" dirty="0" smtClean="0"/>
              <a:t>Kathy </a:t>
            </a:r>
            <a:r>
              <a:rPr lang="en-US" dirty="0" err="1" smtClean="0"/>
              <a:t>yu</a:t>
            </a:r>
            <a:r>
              <a:rPr lang="en-US" dirty="0" smtClean="0"/>
              <a:t>, </a:t>
            </a:r>
            <a:r>
              <a:rPr lang="en-US" dirty="0" err="1" smtClean="0"/>
              <a:t>Behruz</a:t>
            </a:r>
            <a:r>
              <a:rPr lang="en-US" dirty="0" smtClean="0"/>
              <a:t> </a:t>
            </a:r>
            <a:r>
              <a:rPr lang="en-US" dirty="0" err="1" smtClean="0"/>
              <a:t>paschai</a:t>
            </a:r>
            <a:endParaRPr lang="en-US" dirty="0" smtClean="0"/>
          </a:p>
          <a:p>
            <a:r>
              <a:rPr lang="en-US" dirty="0" smtClean="0"/>
              <a:t>NCTCOG</a:t>
            </a:r>
          </a:p>
          <a:p>
            <a:r>
              <a:rPr lang="en-US" dirty="0" smtClean="0"/>
              <a:t>TRB Planning application conference 2015</a:t>
            </a:r>
          </a:p>
          <a:p>
            <a:endParaRPr lang="en-US" dirty="0"/>
          </a:p>
        </p:txBody>
      </p:sp>
    </p:spTree>
    <p:extLst>
      <p:ext uri="{BB962C8B-B14F-4D97-AF65-F5344CB8AC3E}">
        <p14:creationId xmlns:p14="http://schemas.microsoft.com/office/powerpoint/2010/main" val="38603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65923"/>
            <a:ext cx="12188825" cy="1325218"/>
          </a:xfrm>
        </p:spPr>
        <p:txBody>
          <a:bodyPr>
            <a:normAutofit fontScale="90000"/>
          </a:bodyPr>
          <a:lstStyle/>
          <a:p>
            <a:pPr algn="ctr"/>
            <a:r>
              <a:rPr lang="en-US" dirty="0" smtClean="0"/>
              <a:t>HH Variable - Worker by HH </a:t>
            </a:r>
            <a:r>
              <a:rPr lang="en-US" dirty="0" err="1" smtClean="0"/>
              <a:t>Veh</a:t>
            </a:r>
            <a:r>
              <a:rPr lang="en-US" dirty="0" smtClean="0"/>
              <a:t> by Geography</a:t>
            </a:r>
            <a:endParaRPr lang="en-US" dirty="0"/>
          </a:p>
        </p:txBody>
      </p:sp>
      <p:sp>
        <p:nvSpPr>
          <p:cNvPr id="5" name="Content Placeholder 4"/>
          <p:cNvSpPr>
            <a:spLocks noGrp="1"/>
          </p:cNvSpPr>
          <p:nvPr>
            <p:ph idx="1"/>
          </p:nvPr>
        </p:nvSpPr>
        <p:spPr/>
        <p:txBody>
          <a:bodyPr/>
          <a:lstStyle/>
          <a:p>
            <a:endParaRPr lang="en-US"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70528648"/>
              </p:ext>
            </p:extLst>
          </p:nvPr>
        </p:nvGraphicFramePr>
        <p:xfrm>
          <a:off x="1370012" y="1371600"/>
          <a:ext cx="8887288" cy="5250362"/>
        </p:xfrm>
        <a:graphic>
          <a:graphicData uri="http://schemas.openxmlformats.org/drawingml/2006/table">
            <a:tbl>
              <a:tblPr>
                <a:tableStyleId>{5C22544A-7EE6-4342-B048-85BDC9FD1C3A}</a:tableStyleId>
              </a:tblPr>
              <a:tblGrid>
                <a:gridCol w="1239334"/>
                <a:gridCol w="689717"/>
                <a:gridCol w="689717"/>
                <a:gridCol w="689717"/>
                <a:gridCol w="689717"/>
                <a:gridCol w="689717"/>
                <a:gridCol w="718454"/>
                <a:gridCol w="722047"/>
                <a:gridCol w="689717"/>
                <a:gridCol w="689717"/>
                <a:gridCol w="689717"/>
                <a:gridCol w="689717"/>
              </a:tblGrid>
              <a:tr h="176296">
                <a:tc>
                  <a:txBody>
                    <a:bodyPr/>
                    <a:lstStyle/>
                    <a:p>
                      <a:pPr algn="ctr" fontAlgn="ctr"/>
                      <a:r>
                        <a:rPr lang="en-US" sz="1100" u="none" strike="noStrike" dirty="0">
                          <a:effectLst/>
                        </a:rPr>
                        <a:t>#Workers \ # </a:t>
                      </a:r>
                      <a:r>
                        <a:rPr lang="en-US" sz="1100" u="none" strike="noStrike" dirty="0" err="1">
                          <a:effectLst/>
                        </a:rPr>
                        <a:t>Veh</a:t>
                      </a:r>
                      <a:endParaRPr lang="en-US" sz="1100" b="1" i="0" u="none" strike="noStrike" dirty="0">
                        <a:solidFill>
                          <a:srgbClr val="000000"/>
                        </a:solidFill>
                        <a:effectLst/>
                        <a:latin typeface="Calibri" panose="020F0502020204030204" pitchFamily="34" charset="0"/>
                      </a:endParaRPr>
                    </a:p>
                  </a:txBody>
                  <a:tcPr marL="7550" marR="7550" marT="7550" marB="0" anchor="ctr"/>
                </a:tc>
                <a:tc gridSpan="2">
                  <a:txBody>
                    <a:bodyPr/>
                    <a:lstStyle/>
                    <a:p>
                      <a:pPr algn="ctr" fontAlgn="b"/>
                      <a:r>
                        <a:rPr lang="en-US" sz="1100" u="none" strike="noStrike">
                          <a:effectLst/>
                        </a:rPr>
                        <a:t>0</a:t>
                      </a:r>
                      <a:endParaRPr lang="en-US" sz="1100" b="1"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4+</a:t>
                      </a:r>
                      <a:endParaRPr lang="en-US" sz="1100" b="1"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a:txBody>
                    <a:bodyPr/>
                    <a:lstStyle/>
                    <a:p>
                      <a:pPr algn="ctr"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b"/>
                </a:tc>
              </a:tr>
              <a:tr h="160872">
                <a:tc rowSpan="8">
                  <a:txBody>
                    <a:bodyPr/>
                    <a:lstStyle/>
                    <a:p>
                      <a:pPr algn="ctr" fontAlgn="ctr"/>
                      <a:r>
                        <a:rPr lang="en-US" sz="1100" u="none" strike="noStrike" dirty="0">
                          <a:effectLst/>
                        </a:rPr>
                        <a:t>0</a:t>
                      </a:r>
                      <a:endParaRPr lang="en-US" sz="1100" b="1" i="0" u="none" strike="noStrike" dirty="0">
                        <a:solidFill>
                          <a:srgbClr val="000000"/>
                        </a:solidFill>
                        <a:effectLst/>
                        <a:latin typeface="Calibri" panose="020F0502020204030204" pitchFamily="34" charset="0"/>
                      </a:endParaRPr>
                    </a:p>
                  </a:txBody>
                  <a:tcPr marL="7550" marR="7550" marT="7550" marB="0" anchor="ctr"/>
                </a:tc>
                <a:tc rowSpan="8">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8">
                  <a:txBody>
                    <a:bodyPr/>
                    <a:lstStyle/>
                    <a:p>
                      <a:pPr algn="ctr" fontAlgn="ctr"/>
                      <a:r>
                        <a:rPr lang="en-US" sz="1100" u="none" strike="noStrike" dirty="0">
                          <a:effectLst/>
                        </a:rPr>
                        <a:t>77</a:t>
                      </a:r>
                      <a:endParaRPr lang="en-US" sz="1100" b="1" i="0" u="none" strike="noStrike" dirty="0">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550" marR="7550" marT="7550" marB="0" anchor="ctr"/>
                </a:tc>
                <a:tc rowSpan="4">
                  <a:txBody>
                    <a:bodyPr/>
                    <a:lstStyle/>
                    <a:p>
                      <a:pPr algn="ctr" fontAlgn="ctr"/>
                      <a:r>
                        <a:rPr lang="en-US" sz="1100" u="none" strike="noStrike">
                          <a:effectLst/>
                        </a:rPr>
                        <a:t>Core</a:t>
                      </a:r>
                      <a:endParaRPr lang="en-US" sz="1100" b="0" i="0" u="none" strike="noStrike">
                        <a:solidFill>
                          <a:srgbClr val="000000"/>
                        </a:solidFill>
                        <a:effectLst/>
                        <a:latin typeface="Calibri" panose="020F0502020204030204" pitchFamily="34" charset="0"/>
                      </a:endParaRPr>
                    </a:p>
                  </a:txBody>
                  <a:tcPr marL="7550" marR="7550" marT="7550" marB="0" anchor="ctr"/>
                </a:tc>
                <a:tc rowSpan="4">
                  <a:txBody>
                    <a:bodyPr/>
                    <a:lstStyle/>
                    <a:p>
                      <a:pPr algn="ctr" fontAlgn="ctr"/>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550" marR="7550" marT="7550" marB="0" anchor="ctr"/>
                </a:tc>
                <a:tc rowSpan="8">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8">
                  <a:txBody>
                    <a:bodyPr/>
                    <a:lstStyle/>
                    <a:p>
                      <a:pPr algn="ctr" fontAlgn="ctr"/>
                      <a:r>
                        <a:rPr lang="en-US" sz="1100" u="none" strike="noStrike">
                          <a:effectLst/>
                        </a:rPr>
                        <a:t>24</a:t>
                      </a:r>
                      <a:endParaRPr lang="en-US" sz="1100" b="1" i="0" u="none" strike="noStrike">
                        <a:solidFill>
                          <a:srgbClr val="000000"/>
                        </a:solidFill>
                        <a:effectLst/>
                        <a:latin typeface="Calibri" panose="020F0502020204030204" pitchFamily="34" charset="0"/>
                      </a:endParaRPr>
                    </a:p>
                  </a:txBody>
                  <a:tcPr marL="7550" marR="7550" marT="7550" marB="0" anchor="ctr"/>
                </a:tc>
                <a:tc rowSpan="8">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550" marR="7550" marT="7550" marB="0" anchor="b"/>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550" marR="7550" marT="7550" marB="0" anchor="ctr"/>
                </a:tc>
                <a:tc rowSpan="3">
                  <a:txBody>
                    <a:bodyPr/>
                    <a:lstStyle/>
                    <a:p>
                      <a:pPr algn="ctr" fontAlgn="ctr"/>
                      <a:r>
                        <a:rPr lang="en-US" sz="1100" u="none" strike="noStrike" dirty="0" smtClean="0">
                          <a:effectLst/>
                        </a:rPr>
                        <a:t>No</a:t>
                      </a:r>
                      <a:r>
                        <a:rPr lang="en-US" sz="1100" u="none" strike="noStrike" baseline="0" dirty="0" smtClean="0">
                          <a:effectLst/>
                        </a:rPr>
                        <a:t>n</a:t>
                      </a:r>
                      <a:r>
                        <a:rPr lang="en-US" sz="1100" u="none" strike="noStrike" dirty="0" smtClean="0">
                          <a:effectLst/>
                        </a:rPr>
                        <a:t>-Core</a:t>
                      </a:r>
                      <a:endParaRPr lang="en-US" sz="1100" b="0" i="0" u="none" strike="noStrike" dirty="0">
                        <a:solidFill>
                          <a:srgbClr val="000000"/>
                        </a:solidFill>
                        <a:effectLst/>
                        <a:latin typeface="Calibri" panose="020F0502020204030204" pitchFamily="34" charset="0"/>
                      </a:endParaRPr>
                    </a:p>
                  </a:txBody>
                  <a:tcPr marL="7550" marR="7550" marT="7550" marB="0" anchor="ctr"/>
                </a:tc>
                <a:tc rowSpan="3">
                  <a:txBody>
                    <a:bodyPr/>
                    <a:lstStyle/>
                    <a:p>
                      <a:pPr algn="ctr" fontAlgn="ctr"/>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449</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289</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71</a:t>
                      </a:r>
                      <a:endParaRPr lang="en-US" sz="1100" b="1"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0872">
                <a:tc rowSpan="9">
                  <a:txBody>
                    <a:bodyPr/>
                    <a:lstStyle/>
                    <a:p>
                      <a:pPr algn="ctr" fontAlgn="ctr"/>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7550" marR="7550" marT="7550" marB="0" anchor="ctr"/>
                </a:tc>
                <a:tc rowSpan="19">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19">
                  <a:txBody>
                    <a:bodyPr/>
                    <a:lstStyle/>
                    <a:p>
                      <a:pPr algn="ctr" fontAlgn="ctr"/>
                      <a:r>
                        <a:rPr lang="en-US" sz="1100" u="none" strike="noStrike">
                          <a:effectLst/>
                        </a:rPr>
                        <a:t>17</a:t>
                      </a:r>
                      <a:endParaRPr lang="en-US" sz="1100" b="1"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b"/>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7550" marR="7550" marT="7550" marB="0" anchor="b"/>
                </a:tc>
                <a:tc rowSpan="4">
                  <a:txBody>
                    <a:bodyPr/>
                    <a:lstStyle/>
                    <a:p>
                      <a:pPr algn="ctr" fontAlgn="ctr"/>
                      <a:r>
                        <a:rPr lang="en-US" sz="1100" u="none" strike="noStrike">
                          <a:effectLst/>
                        </a:rPr>
                        <a:t>Core</a:t>
                      </a:r>
                      <a:endParaRPr lang="en-US" sz="1100" b="0" i="0" u="none" strike="noStrike">
                        <a:solidFill>
                          <a:srgbClr val="000000"/>
                        </a:solidFill>
                        <a:effectLst/>
                        <a:latin typeface="Calibri" panose="020F0502020204030204" pitchFamily="34" charset="0"/>
                      </a:endParaRPr>
                    </a:p>
                  </a:txBody>
                  <a:tcPr marL="7550" marR="7550" marT="7550" marB="0" anchor="ctr"/>
                </a:tc>
                <a:tc rowSpan="4">
                  <a:txBody>
                    <a:bodyPr/>
                    <a:lstStyle/>
                    <a:p>
                      <a:pPr algn="ctr" fontAlgn="ctr"/>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ctr"/>
                      <a:r>
                        <a:rPr lang="en-US" sz="1100" u="none" strike="noStrike">
                          <a:effectLst/>
                        </a:rPr>
                        <a:t>52</a:t>
                      </a:r>
                      <a:endParaRPr lang="en-US" sz="1100" b="1"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r>
              <a:tr h="1608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169</a:t>
                      </a:r>
                      <a:endParaRPr lang="en-US" sz="1100" b="0" i="0" u="none" strike="noStrike">
                        <a:solidFill>
                          <a:srgbClr val="000000"/>
                        </a:solidFill>
                        <a:effectLst/>
                        <a:latin typeface="Calibri" panose="020F0502020204030204" pitchFamily="34" charset="0"/>
                      </a:endParaRPr>
                    </a:p>
                  </a:txBody>
                  <a:tcPr marL="7550" marR="7550" marT="755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143</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b"/>
                      <a:r>
                        <a:rPr lang="en-US" sz="1100" u="none" strike="noStrike" dirty="0">
                          <a:effectLst/>
                        </a:rPr>
                        <a:t>Denton</a:t>
                      </a:r>
                      <a:endParaRPr lang="en-US" sz="1100" b="0" i="0" u="none" strike="noStrike" dirty="0">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550" marR="7550" marT="755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165</a:t>
                      </a:r>
                      <a:endParaRPr lang="en-US" sz="1100" b="0" i="0" u="none" strike="noStrike">
                        <a:solidFill>
                          <a:srgbClr val="000000"/>
                        </a:solidFill>
                        <a:effectLst/>
                        <a:latin typeface="Calibri" panose="020F0502020204030204" pitchFamily="34" charset="0"/>
                      </a:endParaRPr>
                    </a:p>
                  </a:txBody>
                  <a:tcPr marL="7550" marR="7550" marT="755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b"/>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7550" marR="7550" marT="7550" marB="0" anchor="b"/>
                </a:tc>
                <a:tc rowSpan="4">
                  <a:txBody>
                    <a:bodyPr/>
                    <a:lstStyle/>
                    <a:p>
                      <a:pPr algn="ctr" fontAlgn="ctr"/>
                      <a:r>
                        <a:rPr lang="en-US" sz="1100" u="none" strike="noStrike" dirty="0" smtClean="0">
                          <a:effectLst/>
                        </a:rPr>
                        <a:t>Non-Core</a:t>
                      </a:r>
                      <a:endParaRPr lang="en-US" sz="1100" b="0" i="0" u="none" strike="noStrike" dirty="0">
                        <a:solidFill>
                          <a:srgbClr val="000000"/>
                        </a:solidFill>
                        <a:effectLst/>
                        <a:latin typeface="Calibri" panose="020F0502020204030204" pitchFamily="34" charset="0"/>
                      </a:endParaRPr>
                    </a:p>
                  </a:txBody>
                  <a:tcPr marL="7550" marR="7550" marT="7550" marB="0" anchor="ctr"/>
                </a:tc>
                <a:tc rowSpan="4">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550" marR="7550" marT="7550"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550" marR="7550" marT="755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349</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151</a:t>
                      </a:r>
                      <a:endParaRPr lang="en-US" sz="1100" b="1"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7902">
                <a:tc rowSpan="9">
                  <a:txBody>
                    <a:bodyPr/>
                    <a:lstStyle/>
                    <a:p>
                      <a:pPr algn="ctr" fontAlgn="ctr"/>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rowSpan="9">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ctr"/>
                      <a:r>
                        <a:rPr lang="en-US" sz="1100" u="none" strike="noStrike">
                          <a:effectLst/>
                        </a:rPr>
                        <a:t>26</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ctr"/>
                      <a:r>
                        <a:rPr lang="en-US" sz="1100" u="none" strike="noStrike">
                          <a:effectLst/>
                        </a:rPr>
                        <a:t>98</a:t>
                      </a:r>
                      <a:endParaRPr lang="en-US" sz="1100" b="1" i="0" u="none" strike="noStrike">
                        <a:solidFill>
                          <a:srgbClr val="000000"/>
                        </a:solidFill>
                        <a:effectLst/>
                        <a:latin typeface="Calibri" panose="020F0502020204030204" pitchFamily="34" charset="0"/>
                      </a:endParaRPr>
                    </a:p>
                  </a:txBody>
                  <a:tcPr marL="7550" marR="7550" marT="7550" marB="0" anchor="ctr"/>
                </a:tc>
                <a:tc rowSpan="9">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dirty="0">
                          <a:effectLst/>
                        </a:rPr>
                        <a:t>Dallas</a:t>
                      </a:r>
                      <a:endParaRPr lang="en-US" sz="1100" b="0" i="0" u="none" strike="noStrike" dirty="0">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79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550" marR="7550" marT="7550" marB="0" anchor="ctr"/>
                </a:tc>
                <a:tc rowSpan="2">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608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7629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555</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217</a:t>
                      </a:r>
                      <a:endParaRPr lang="en-US" sz="1100" b="1"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313348">
                <a:tc>
                  <a:txBody>
                    <a:bodyPr/>
                    <a:lstStyle/>
                    <a:p>
                      <a:pPr algn="ctr" fontAlgn="ctr"/>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7550" marR="7550" marT="7550" marB="0" anchor="ctr"/>
                </a:tc>
                <a:tc vMerge="1">
                  <a:txBody>
                    <a:bodyPr/>
                    <a:lstStyle/>
                    <a:p>
                      <a:endParaRPr lang="en-US"/>
                    </a:p>
                  </a:txBody>
                  <a:tcPr/>
                </a:tc>
                <a:tc vMerge="1">
                  <a:txBody>
                    <a:bodyPr/>
                    <a:lstStyle/>
                    <a:p>
                      <a:endParaRPr lang="en-US"/>
                    </a:p>
                  </a:txBody>
                  <a:tcPr/>
                </a:tc>
                <a:tc gridSpan="2">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hMerge="1">
                  <a:txBody>
                    <a:bodyPr/>
                    <a:lstStyle/>
                    <a:p>
                      <a:endParaRPr lang="en-US"/>
                    </a:p>
                  </a:txBody>
                  <a:tcPr/>
                </a:tc>
                <a:tc gridSpan="2">
                  <a:txBody>
                    <a:bodyPr/>
                    <a:lstStyle/>
                    <a:p>
                      <a:pPr algn="ctr" fontAlgn="ctr"/>
                      <a:r>
                        <a:rPr lang="en-US" sz="1100" u="none" strike="noStrike">
                          <a:effectLst/>
                        </a:rPr>
                        <a:t>20</a:t>
                      </a:r>
                      <a:endParaRPr lang="en-US" sz="1100" b="1" i="0" u="none" strike="noStrike">
                        <a:solidFill>
                          <a:srgbClr val="000000"/>
                        </a:solidFill>
                        <a:effectLst/>
                        <a:latin typeface="Calibri" panose="020F0502020204030204" pitchFamily="34" charset="0"/>
                      </a:endParaRPr>
                    </a:p>
                  </a:txBody>
                  <a:tcPr marL="7550" marR="7550" marT="7550" marB="0" anchor="ctr"/>
                </a:tc>
                <a:tc hMerge="1">
                  <a:txBody>
                    <a:bodyPr/>
                    <a:lstStyle/>
                    <a:p>
                      <a:endParaRPr lang="en-US"/>
                    </a:p>
                  </a:txBody>
                  <a:tcPr/>
                </a:tc>
                <a:tc>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58</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dirty="0">
                          <a:effectLst/>
                        </a:rPr>
                        <a:t>All Counties</a:t>
                      </a:r>
                      <a:endParaRPr lang="en-US" sz="1100" b="1" i="0" u="none" strike="noStrike" dirty="0">
                        <a:solidFill>
                          <a:srgbClr val="000000"/>
                        </a:solidFill>
                        <a:effectLst/>
                        <a:latin typeface="Calibri" panose="020F0502020204030204" pitchFamily="34" charset="0"/>
                      </a:endParaRPr>
                    </a:p>
                  </a:txBody>
                  <a:tcPr marL="7550" marR="7550" marT="7550" marB="0" anchor="ctr"/>
                </a:tc>
                <a:tc>
                  <a:txBody>
                    <a:bodyPr/>
                    <a:lstStyle/>
                    <a:p>
                      <a:pPr algn="ctr" fontAlgn="ctr"/>
                      <a:r>
                        <a:rPr lang="en-US" sz="1100" u="none" strike="noStrike">
                          <a:effectLst/>
                        </a:rPr>
                        <a:t>37</a:t>
                      </a:r>
                      <a:endParaRPr lang="en-US" sz="1100" b="1" i="0" u="none" strike="noStrike">
                        <a:solidFill>
                          <a:srgbClr val="000000"/>
                        </a:solidFill>
                        <a:effectLst/>
                        <a:latin typeface="Calibri" panose="020F0502020204030204" pitchFamily="34" charset="0"/>
                      </a:endParaRPr>
                    </a:p>
                  </a:txBody>
                  <a:tcPr marL="7550" marR="7550" marT="7550" marB="0" anchor="ctr"/>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550" marR="7550" marT="7550" marB="0" anchor="b"/>
                </a:tc>
              </a:tr>
              <a:tr h="167902">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550" marR="7550" marT="7550" marB="0" anchor="ctr"/>
                </a:tc>
                <a:tc gridSpan="2">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gridSpan="2">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550" marR="7550" marT="7550" marB="0" anchor="b"/>
                </a:tc>
                <a:tc hMerge="1">
                  <a:txBody>
                    <a:bodyPr/>
                    <a:lstStyle/>
                    <a:p>
                      <a:endParaRPr lang="en-US"/>
                    </a:p>
                  </a:txBody>
                  <a:tcPr/>
                </a:tc>
                <a:tc>
                  <a:txBody>
                    <a:bodyPr/>
                    <a:lstStyle/>
                    <a:p>
                      <a:pPr algn="r" fontAlgn="b"/>
                      <a:r>
                        <a:rPr lang="en-US" sz="1100" u="none" strike="noStrike" dirty="0">
                          <a:effectLst/>
                        </a:rPr>
                        <a:t>3,053</a:t>
                      </a:r>
                      <a:endParaRPr lang="en-US" sz="1100" b="1" i="0" u="none" strike="noStrike" dirty="0">
                        <a:solidFill>
                          <a:srgbClr val="000000"/>
                        </a:solidFill>
                        <a:effectLst/>
                        <a:latin typeface="Calibri" panose="020F0502020204030204" pitchFamily="34" charset="0"/>
                      </a:endParaRPr>
                    </a:p>
                  </a:txBody>
                  <a:tcPr marL="7550" marR="7550" marT="7550" marB="0" anchor="b"/>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9</a:t>
            </a:fld>
            <a:endParaRPr lang="en-US" dirty="0"/>
          </a:p>
        </p:txBody>
      </p:sp>
    </p:spTree>
    <p:extLst>
      <p:ext uri="{BB962C8B-B14F-4D97-AF65-F5344CB8AC3E}">
        <p14:creationId xmlns:p14="http://schemas.microsoft.com/office/powerpoint/2010/main" val="28194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65923"/>
            <a:ext cx="12188825" cy="1325218"/>
          </a:xfrm>
        </p:spPr>
        <p:txBody>
          <a:bodyPr>
            <a:normAutofit fontScale="90000"/>
          </a:bodyPr>
          <a:lstStyle/>
          <a:p>
            <a:pPr algn="ctr"/>
            <a:r>
              <a:rPr lang="en-US" dirty="0" smtClean="0"/>
              <a:t>HH Variable – HH Size by Worker by Geography</a:t>
            </a:r>
            <a:endParaRPr lang="en-US" dirty="0"/>
          </a:p>
        </p:txBody>
      </p:sp>
      <p:sp>
        <p:nvSpPr>
          <p:cNvPr id="5" name="Content Placeholder 4"/>
          <p:cNvSpPr>
            <a:spLocks noGrp="1"/>
          </p:cNvSpPr>
          <p:nvPr>
            <p:ph idx="1"/>
          </p:nvPr>
        </p:nvSpPr>
        <p:spPr/>
        <p:txBody>
          <a:bodyPr/>
          <a:lstStyle/>
          <a:p>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06520851"/>
              </p:ext>
            </p:extLst>
          </p:nvPr>
        </p:nvGraphicFramePr>
        <p:xfrm>
          <a:off x="1370010" y="1350295"/>
          <a:ext cx="8222904" cy="5507705"/>
        </p:xfrm>
        <a:graphic>
          <a:graphicData uri="http://schemas.openxmlformats.org/drawingml/2006/table">
            <a:tbl>
              <a:tblPr>
                <a:tableStyleId>{5C22544A-7EE6-4342-B048-85BDC9FD1C3A}</a:tableStyleId>
              </a:tblPr>
              <a:tblGrid>
                <a:gridCol w="1534097"/>
                <a:gridCol w="833901"/>
                <a:gridCol w="774087"/>
                <a:gridCol w="774087"/>
                <a:gridCol w="802234"/>
                <a:gridCol w="802234"/>
                <a:gridCol w="675566"/>
                <a:gridCol w="675566"/>
                <a:gridCol w="675566"/>
                <a:gridCol w="675566"/>
              </a:tblGrid>
              <a:tr h="343088">
                <a:tc>
                  <a:txBody>
                    <a:bodyPr/>
                    <a:lstStyle/>
                    <a:p>
                      <a:pPr algn="ctr" fontAlgn="b"/>
                      <a:r>
                        <a:rPr lang="en-US" sz="1100" b="1" u="none" strike="noStrike" dirty="0">
                          <a:effectLst/>
                        </a:rPr>
                        <a:t>HHPERS \ WRKCOUNT</a:t>
                      </a:r>
                      <a:endParaRPr lang="en-US" sz="1100" b="1" i="0" u="none" strike="noStrike" dirty="0">
                        <a:solidFill>
                          <a:srgbClr val="000000"/>
                        </a:solidFill>
                        <a:effectLst/>
                        <a:latin typeface="Calibri" panose="020F0502020204030204" pitchFamily="34" charset="0"/>
                      </a:endParaRPr>
                    </a:p>
                  </a:txBody>
                  <a:tcPr marL="7895" marR="7895" marT="7895" marB="0" anchor="b"/>
                </a:tc>
                <a:tc gridSpan="2">
                  <a:txBody>
                    <a:bodyPr/>
                    <a:lstStyle/>
                    <a:p>
                      <a:pPr algn="ctr" fontAlgn="ctr"/>
                      <a:r>
                        <a:rPr lang="en-US" sz="1100" b="1" u="none" strike="noStrike">
                          <a:effectLst/>
                        </a:rPr>
                        <a:t>0</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1</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2</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3</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7895" marR="7895" marT="7895" marB="0" anchor="b"/>
                </a:tc>
              </a:tr>
              <a:tr h="181249">
                <a:tc rowSpan="6">
                  <a:txBody>
                    <a:bodyPr/>
                    <a:lstStyle/>
                    <a:p>
                      <a:pPr algn="ctr" fontAlgn="b"/>
                      <a:r>
                        <a:rPr lang="en-US" sz="1100" b="1" u="none" strike="noStrike" dirty="0">
                          <a:effectLst/>
                        </a:rPr>
                        <a:t>1</a:t>
                      </a:r>
                      <a:endParaRPr lang="en-US" sz="1100" b="1" i="0" u="none" strike="noStrike" dirty="0">
                        <a:solidFill>
                          <a:srgbClr val="000000"/>
                        </a:solidFill>
                        <a:effectLst/>
                        <a:latin typeface="Calibri" panose="020F0502020204030204" pitchFamily="34" charset="0"/>
                      </a:endParaRPr>
                    </a:p>
                  </a:txBody>
                  <a:tcPr marL="7895" marR="7895" marT="7895" marB="0" anchor="b"/>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7895" marR="7895" marT="7895" marB="0" anchor="ctr"/>
                </a:tc>
                <a:tc rowSpan="6" gridSpan="2">
                  <a:txBody>
                    <a:bodyPr/>
                    <a:lstStyle/>
                    <a:p>
                      <a:pPr algn="ctr" fontAlgn="ctr"/>
                      <a:r>
                        <a:rPr lang="en-US" sz="1100" u="none" strike="noStrike" dirty="0">
                          <a:effectLst/>
                        </a:rPr>
                        <a:t> </a:t>
                      </a:r>
                      <a:endParaRPr lang="en-US" sz="1100" b="0" i="0" u="none" strike="noStrike" dirty="0">
                        <a:solidFill>
                          <a:srgbClr val="808080"/>
                        </a:solidFill>
                        <a:effectLst/>
                        <a:latin typeface="Calibri" panose="020F0502020204030204" pitchFamily="34" charset="0"/>
                      </a:endParaRPr>
                    </a:p>
                  </a:txBody>
                  <a:tcPr marL="7895" marR="7895" marT="7895" marB="0" anchor="ctr"/>
                </a:tc>
                <a:tc rowSpan="6" hMerge="1">
                  <a:txBody>
                    <a:bodyPr/>
                    <a:lstStyle/>
                    <a:p>
                      <a:endParaRPr lang="en-US"/>
                    </a:p>
                  </a:txBody>
                  <a:tcPr/>
                </a:tc>
                <a:tc rowSpan="6" gridSpan="2">
                  <a:txBody>
                    <a:bodyPr/>
                    <a:lstStyle/>
                    <a:p>
                      <a:pPr algn="ctr" fontAlgn="ctr"/>
                      <a:r>
                        <a:rPr lang="en-US" sz="1100" u="none" strike="noStrike">
                          <a:effectLst/>
                        </a:rPr>
                        <a:t> </a:t>
                      </a:r>
                      <a:endParaRPr lang="en-US" sz="1100" b="0" i="0" u="none" strike="noStrike">
                        <a:solidFill>
                          <a:srgbClr val="808080"/>
                        </a:solidFill>
                        <a:effectLst/>
                        <a:latin typeface="Calibri" panose="020F0502020204030204" pitchFamily="34" charset="0"/>
                      </a:endParaRPr>
                    </a:p>
                  </a:txBody>
                  <a:tcPr marL="7895" marR="7895" marT="7895" marB="0" anchor="ctr"/>
                </a:tc>
                <a:tc rowSpan="6" hMerge="1">
                  <a:txBody>
                    <a:bodyPr/>
                    <a:lstStyle/>
                    <a:p>
                      <a:endParaRPr lang="en-US"/>
                    </a:p>
                  </a:txBody>
                  <a:tcPr/>
                </a:tc>
                <a:tc rowSpan="6">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895" marR="7895" marT="7895" marB="0" anchor="b"/>
                </a:tc>
              </a:tr>
              <a:tr h="181249">
                <a:tc vMerge="1">
                  <a:txBody>
                    <a:bodyPr/>
                    <a:lstStyle/>
                    <a:p>
                      <a:endParaRPr lang="en-US"/>
                    </a:p>
                  </a:txBody>
                  <a:tcP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166</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81249">
                <a:tc vMerge="1">
                  <a:txBody>
                    <a:bodyPr/>
                    <a:lstStyle/>
                    <a:p>
                      <a:endParaRPr lang="en-US"/>
                    </a:p>
                  </a:txBody>
                  <a:tcP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119</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81</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204636">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424</a:t>
                      </a:r>
                      <a:endParaRPr lang="en-US" sz="1100" b="1"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305</a:t>
                      </a:r>
                      <a:endParaRPr lang="en-US" sz="1100" b="1"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rowSpan="8">
                  <a:txBody>
                    <a:bodyPr/>
                    <a:lstStyle/>
                    <a:p>
                      <a:pPr algn="ct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7895" marR="7895" marT="7895" marB="0" anchor="b"/>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Collin</a:t>
                      </a:r>
                      <a:endParaRPr lang="en-US" sz="1100" b="0"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895" marR="7895" marT="7895" marB="0" anchor="ctr"/>
                </a:tc>
                <a:tc rowSpan="8" gridSpan="2">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895" marR="7895" marT="7895" marB="0" anchor="ctr"/>
                </a:tc>
                <a:tc rowSpan="8" hMerge="1">
                  <a:txBody>
                    <a:bodyPr/>
                    <a:lstStyle/>
                    <a:p>
                      <a:endParaRPr lang="en-US"/>
                    </a:p>
                  </a:txBody>
                  <a:tcPr/>
                </a:tc>
                <a:tc rowSpan="8">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895" marR="7895" marT="7895" marB="0" anchor="b"/>
                </a:tc>
              </a:tr>
              <a:tr h="194891">
                <a:tc vMerge="1">
                  <a:txBody>
                    <a:bodyPr/>
                    <a:lstStyle/>
                    <a:p>
                      <a:endParaRPr lang="en-US"/>
                    </a:p>
                  </a:txBody>
                  <a:tcP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131</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138</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145</a:t>
                      </a:r>
                      <a:endParaRPr lang="en-US" sz="1100" b="0"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127</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South</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94891">
                <a:tc vMerge="1">
                  <a:txBody>
                    <a:bodyPr/>
                    <a:lstStyle/>
                    <a:p>
                      <a:endParaRPr lang="en-US"/>
                    </a:p>
                  </a:txBody>
                  <a:tcP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West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81249">
                <a:tc vMerge="1">
                  <a:txBody>
                    <a:bodyPr/>
                    <a:lstStyle/>
                    <a:p>
                      <a:endParaRPr lang="en-US"/>
                    </a:p>
                  </a:txBody>
                  <a:tcPr/>
                </a:tc>
                <a:tc>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East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204636">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436</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451</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441</a:t>
                      </a:r>
                      <a:endParaRPr lang="en-US" sz="1100" b="1" i="0" u="none" strike="noStrike">
                        <a:solidFill>
                          <a:srgbClr val="000000"/>
                        </a:solidFill>
                        <a:effectLst/>
                        <a:latin typeface="Calibri" panose="020F0502020204030204" pitchFamily="34" charset="0"/>
                      </a:endParaRPr>
                    </a:p>
                  </a:txBody>
                  <a:tcPr marL="7895" marR="7895" marT="7895" marB="0" anchor="ct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81249">
                <a:tc rowSpan="6">
                  <a:txBody>
                    <a:bodyPr/>
                    <a:lstStyle/>
                    <a:p>
                      <a:pPr algn="ctr" fontAlgn="b"/>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L="7895" marR="7895" marT="7895" marB="0" anchor="b"/>
                </a:tc>
                <a:tc rowSpan="12">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895" marR="7895" marT="7895" marB="0" anchor="ctr"/>
                </a:tc>
                <a:tc rowSpan="12">
                  <a:txBody>
                    <a:bodyPr/>
                    <a:lstStyle/>
                    <a:p>
                      <a:pPr algn="ctr" fontAlgn="ctr"/>
                      <a:r>
                        <a:rPr lang="en-US" sz="1100" u="none" strike="noStrike">
                          <a:effectLst/>
                        </a:rPr>
                        <a:t>50</a:t>
                      </a:r>
                      <a:endParaRPr lang="en-US" sz="1100" b="1"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a:effectLst/>
                        </a:rPr>
                        <a:t>154</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a:effectLst/>
                        </a:rPr>
                        <a:t>51</a:t>
                      </a:r>
                      <a:endParaRPr lang="en-US" sz="1100" b="1"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895" marR="7895" marT="7895" marB="0" anchor="b"/>
                </a:tc>
              </a:tr>
              <a:tr h="1812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rPr>
                        <a:t>Dallas</a:t>
                      </a:r>
                      <a:endParaRPr lang="en-US" sz="1100" b="0" i="0" u="none" strike="noStrike" dirty="0">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812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94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94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046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213</a:t>
                      </a:r>
                      <a:endParaRPr lang="en-US" sz="1100" b="1" i="0" u="none" strike="noStrike">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81249">
                <a:tc rowSpan="6">
                  <a:txBody>
                    <a:bodyPr/>
                    <a:lstStyle/>
                    <a:p>
                      <a:pPr algn="ct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L="7895" marR="7895" marT="7895" marB="0" anchor="b"/>
                </a:tc>
                <a:tc vMerge="1">
                  <a:txBody>
                    <a:bodyPr/>
                    <a:lstStyle/>
                    <a:p>
                      <a:endParaRPr lang="en-US"/>
                    </a:p>
                  </a:txBody>
                  <a:tcPr/>
                </a:tc>
                <a:tc vMerge="1">
                  <a:txBody>
                    <a:bodyPr/>
                    <a:lstStyle/>
                    <a:p>
                      <a:endParaRPr lang="en-US"/>
                    </a:p>
                  </a:txBody>
                  <a:tcPr/>
                </a:tc>
                <a:tc rowSpan="2">
                  <a:txBody>
                    <a:bodyPr/>
                    <a:lstStyle/>
                    <a:p>
                      <a:pPr algn="ctr" fontAlgn="ctr"/>
                      <a:r>
                        <a:rPr lang="en-US" sz="1100" u="none" strike="noStrike">
                          <a:effectLst/>
                        </a:rPr>
                        <a:t>Core</a:t>
                      </a:r>
                      <a:endParaRPr lang="en-US" sz="1100" b="0" i="0" u="none" strike="noStrike">
                        <a:solidFill>
                          <a:srgbClr val="000000"/>
                        </a:solidFill>
                        <a:effectLst/>
                        <a:latin typeface="Calibri" panose="020F0502020204030204" pitchFamily="34" charset="0"/>
                      </a:endParaRPr>
                    </a:p>
                  </a:txBody>
                  <a:tcPr marL="7895" marR="7895" marT="7895" marB="0" anchor="ctr"/>
                </a:tc>
                <a:tc rowSpan="2">
                  <a:txBody>
                    <a:bodyPr/>
                    <a:lstStyle/>
                    <a:p>
                      <a:pPr algn="ctr" fontAlgn="ctr"/>
                      <a:r>
                        <a:rPr lang="en-US" sz="1100" u="none" strike="noStrike">
                          <a:effectLst/>
                        </a:rPr>
                        <a:t>182</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Collin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a:effectLst/>
                        </a:rPr>
                        <a:t>All Counties</a:t>
                      </a:r>
                      <a:endParaRPr lang="en-US" sz="1100" b="1" i="0" u="none" strike="noStrike">
                        <a:solidFill>
                          <a:srgbClr val="000000"/>
                        </a:solidFill>
                        <a:effectLst/>
                        <a:latin typeface="Calibri" panose="020F0502020204030204" pitchFamily="34" charset="0"/>
                      </a:endParaRPr>
                    </a:p>
                  </a:txBody>
                  <a:tcPr marL="7895" marR="7895" marT="7895" marB="0" anchor="ctr"/>
                </a:tc>
                <a:tc rowSpan="6">
                  <a:txBody>
                    <a:bodyPr/>
                    <a:lstStyle/>
                    <a:p>
                      <a:pPr algn="ctr" fontAlgn="ctr"/>
                      <a:r>
                        <a:rPr lang="en-US" sz="1100" u="none" strike="noStrike" dirty="0">
                          <a:effectLst/>
                        </a:rPr>
                        <a:t>65</a:t>
                      </a:r>
                      <a:endParaRPr lang="en-US" sz="1100" b="1" i="0" u="none" strike="noStrike" dirty="0">
                        <a:solidFill>
                          <a:srgbClr val="000000"/>
                        </a:solidFill>
                        <a:effectLst/>
                        <a:latin typeface="Calibri" panose="020F0502020204030204" pitchFamily="34" charset="0"/>
                      </a:endParaRPr>
                    </a:p>
                  </a:txBody>
                  <a:tcPr marL="7895" marR="7895" marT="7895" marB="0" anchor="ctr"/>
                </a:tc>
                <a:tc rowSpan="6">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895" marR="7895" marT="7895" marB="0" anchor="b"/>
                </a:tc>
              </a:tr>
              <a:tr h="1812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Dallas</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81249">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1100" u="none" strike="noStrike">
                          <a:effectLst/>
                        </a:rPr>
                        <a:t>Not-Core</a:t>
                      </a:r>
                      <a:endParaRPr lang="en-US" sz="1100" b="0" i="0" u="none" strike="noStrike">
                        <a:solidFill>
                          <a:srgbClr val="000000"/>
                        </a:solidFill>
                        <a:effectLst/>
                        <a:latin typeface="Calibri" panose="020F0502020204030204" pitchFamily="34" charset="0"/>
                      </a:endParaRPr>
                    </a:p>
                  </a:txBody>
                  <a:tcPr marL="7895" marR="7895" marT="7895" marB="0" anchor="ctr"/>
                </a:tc>
                <a:tc rowSpan="3">
                  <a:txBody>
                    <a:bodyPr/>
                    <a:lstStyle/>
                    <a:p>
                      <a:pPr algn="ctr" fontAlgn="ctr"/>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Denton</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41</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94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Tarrant</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948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Non-Core</a:t>
                      </a:r>
                      <a:endParaRPr lang="en-US" sz="1100" b="0"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33</a:t>
                      </a:r>
                      <a:endParaRPr lang="en-US" sz="1100" b="0"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046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218</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ctr"/>
                </a:tc>
                <a:tc>
                  <a:txBody>
                    <a:bodyPr/>
                    <a:lstStyle/>
                    <a:p>
                      <a:pPr algn="ctr" fontAlgn="ctr"/>
                      <a:r>
                        <a:rPr lang="en-US" sz="1100" u="none" strike="noStrike" dirty="0">
                          <a:effectLst/>
                        </a:rPr>
                        <a:t>245</a:t>
                      </a:r>
                      <a:endParaRPr lang="en-US" sz="1100" b="1" i="0" u="none" strike="noStrike" dirty="0">
                        <a:solidFill>
                          <a:srgbClr val="000000"/>
                        </a:solidFill>
                        <a:effectLst/>
                        <a:latin typeface="Calibri" panose="020F0502020204030204" pitchFamily="34" charset="0"/>
                      </a:endParaRPr>
                    </a:p>
                  </a:txBody>
                  <a:tcPr marL="7895" marR="7895" marT="7895"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94891">
                <a:tc>
                  <a:txBody>
                    <a:bodyPr/>
                    <a:lstStyle/>
                    <a:p>
                      <a:pPr algn="l" fontAlgn="b"/>
                      <a:r>
                        <a:rPr lang="en-US" sz="1100" b="1" u="none" strike="noStrike">
                          <a:effectLst/>
                        </a:rPr>
                        <a:t>Total</a:t>
                      </a:r>
                      <a:endParaRPr lang="en-US" sz="1100" b="1" i="0" u="none" strike="noStrike">
                        <a:solidFill>
                          <a:srgbClr val="000000"/>
                        </a:solidFill>
                        <a:effectLst/>
                        <a:latin typeface="Calibri" panose="020F0502020204030204" pitchFamily="34" charset="0"/>
                      </a:endParaRPr>
                    </a:p>
                  </a:txBody>
                  <a:tcPr marL="7895" marR="7895" marT="7895" marB="0" anchor="b"/>
                </a:tc>
                <a:tc gridSpan="2">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gridSpan="2">
                  <a:txBody>
                    <a:bodyPr/>
                    <a:lstStyle/>
                    <a:p>
                      <a:pPr algn="ctr" fontAlgn="ctr"/>
                      <a:r>
                        <a:rPr lang="en-US" sz="1100" b="1" u="none" strike="noStrike">
                          <a:effectLst/>
                        </a:rPr>
                        <a:t> </a:t>
                      </a:r>
                      <a:endParaRPr lang="en-US" sz="1100" b="1" i="0" u="none" strike="noStrike">
                        <a:solidFill>
                          <a:srgbClr val="000000"/>
                        </a:solidFill>
                        <a:effectLst/>
                        <a:latin typeface="Calibri" panose="020F0502020204030204" pitchFamily="34" charset="0"/>
                      </a:endParaRPr>
                    </a:p>
                  </a:txBody>
                  <a:tcPr marL="7895" marR="7895" marT="7895" marB="0" anchor="ctr"/>
                </a:tc>
                <a:tc hMerge="1">
                  <a:txBody>
                    <a:bodyPr/>
                    <a:lstStyle/>
                    <a:p>
                      <a:endParaRPr lang="en-US"/>
                    </a:p>
                  </a:txBody>
                  <a:tcPr/>
                </a:tc>
                <a:tc>
                  <a:txBody>
                    <a:bodyPr/>
                    <a:lstStyle/>
                    <a:p>
                      <a:pPr algn="r" fontAlgn="b"/>
                      <a:r>
                        <a:rPr lang="en-US" sz="1100" b="1" u="none" strike="noStrike" dirty="0">
                          <a:effectLst/>
                        </a:rPr>
                        <a:t>3,053</a:t>
                      </a:r>
                      <a:endParaRPr lang="en-US" sz="1100" b="1" i="0" u="none" strike="noStrike" dirty="0">
                        <a:solidFill>
                          <a:srgbClr val="000000"/>
                        </a:solidFill>
                        <a:effectLst/>
                        <a:latin typeface="Calibri" panose="020F0502020204030204" pitchFamily="34" charset="0"/>
                      </a:endParaRPr>
                    </a:p>
                  </a:txBody>
                  <a:tcPr marL="7895" marR="7895" marT="7895" marB="0" anchor="b"/>
                </a:tc>
              </a:tr>
            </a:tbl>
          </a:graphicData>
        </a:graphic>
      </p:graphicFrame>
      <p:sp>
        <p:nvSpPr>
          <p:cNvPr id="2" name="Date Placeholder 1"/>
          <p:cNvSpPr>
            <a:spLocks noGrp="1"/>
          </p:cNvSpPr>
          <p:nvPr>
            <p:ph type="dt" sz="half" idx="10"/>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10</a:t>
            </a:fld>
            <a:endParaRPr lang="en-US" dirty="0"/>
          </a:p>
        </p:txBody>
      </p:sp>
    </p:spTree>
    <p:extLst>
      <p:ext uri="{BB962C8B-B14F-4D97-AF65-F5344CB8AC3E}">
        <p14:creationId xmlns:p14="http://schemas.microsoft.com/office/powerpoint/2010/main" val="263602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2" y="452718"/>
            <a:ext cx="10020469" cy="918882"/>
          </a:xfrm>
        </p:spPr>
        <p:txBody>
          <a:bodyPr/>
          <a:lstStyle/>
          <a:p>
            <a:r>
              <a:rPr lang="en-US" sz="3800" dirty="0" smtClean="0"/>
              <a:t>Person Variable – Sex by Age by Geo.</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962188"/>
              </p:ext>
            </p:extLst>
          </p:nvPr>
        </p:nvGraphicFramePr>
        <p:xfrm>
          <a:off x="836612" y="1600200"/>
          <a:ext cx="10512852" cy="4927304"/>
        </p:xfrm>
        <a:graphic>
          <a:graphicData uri="http://schemas.openxmlformats.org/drawingml/2006/table">
            <a:tbl>
              <a:tblPr bandCol="1">
                <a:tableStyleId>{00A15C55-8517-42AA-B614-E9B94910E393}</a:tableStyleId>
              </a:tblPr>
              <a:tblGrid>
                <a:gridCol w="858894"/>
                <a:gridCol w="858894"/>
                <a:gridCol w="732922"/>
                <a:gridCol w="732922"/>
                <a:gridCol w="732922"/>
                <a:gridCol w="732922"/>
                <a:gridCol w="732922"/>
                <a:gridCol w="732922"/>
                <a:gridCol w="732922"/>
                <a:gridCol w="732922"/>
                <a:gridCol w="732922"/>
                <a:gridCol w="732922"/>
                <a:gridCol w="732922"/>
                <a:gridCol w="732922"/>
              </a:tblGrid>
              <a:tr h="233614">
                <a:tc>
                  <a:txBody>
                    <a:bodyPr/>
                    <a:lstStyle/>
                    <a:p>
                      <a:pPr algn="ctr" fontAlgn="b"/>
                      <a:r>
                        <a:rPr lang="en-US" sz="1400" b="1" u="none" strike="noStrike" dirty="0" smtClean="0">
                          <a:effectLst/>
                        </a:rPr>
                        <a:t>SEX\AGE</a:t>
                      </a:r>
                      <a:endParaRPr lang="en-US" sz="1400" b="1" i="0" u="none" strike="noStrike" dirty="0">
                        <a:solidFill>
                          <a:srgbClr val="000000"/>
                        </a:solidFill>
                        <a:effectLst/>
                        <a:latin typeface="Calibri" panose="020F0502020204030204" pitchFamily="34" charset="0"/>
                      </a:endParaRPr>
                    </a:p>
                  </a:txBody>
                  <a:tcPr marL="9523" marR="9523" marT="9523" marB="0" anchor="b">
                    <a:solidFill>
                      <a:schemeClr val="accent4">
                        <a:lumMod val="60000"/>
                        <a:lumOff val="40000"/>
                      </a:schemeClr>
                    </a:solidFill>
                  </a:tcPr>
                </a:tc>
                <a:tc gridSpan="2">
                  <a:txBody>
                    <a:bodyPr/>
                    <a:lstStyle/>
                    <a:p>
                      <a:pPr algn="ctr" fontAlgn="ctr"/>
                      <a:r>
                        <a:rPr lang="en-US" sz="1400" b="1" u="none" strike="noStrike" dirty="0">
                          <a:effectLst/>
                        </a:rPr>
                        <a:t>&lt;5</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400" b="1" u="none" strike="noStrike" dirty="0">
                          <a:effectLst/>
                        </a:rPr>
                        <a:t>5-17</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400" b="1" u="none" strike="noStrike" dirty="0">
                          <a:effectLst/>
                        </a:rPr>
                        <a:t>18-29</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400" b="1" u="none" strike="noStrike" dirty="0">
                          <a:effectLst/>
                        </a:rPr>
                        <a:t>30-49</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400" b="1" u="none" strike="noStrike" dirty="0">
                          <a:effectLst/>
                        </a:rPr>
                        <a:t>50-64</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400" b="1" u="none" strike="noStrike" dirty="0">
                          <a:effectLst/>
                        </a:rPr>
                        <a:t>65+</a:t>
                      </a:r>
                      <a:endParaRPr lang="en-US" sz="1400" b="1" i="0" u="none" strike="noStrike" dirty="0">
                        <a:solidFill>
                          <a:srgbClr val="000000"/>
                        </a:solidFill>
                        <a:effectLst/>
                        <a:latin typeface="Calibri" panose="020F0502020204030204" pitchFamily="34" charset="0"/>
                      </a:endParaRPr>
                    </a:p>
                  </a:txBody>
                  <a:tcPr marL="9523" marR="9523" marT="9523" marB="0" anchor="ctr">
                    <a:solidFill>
                      <a:schemeClr val="accent4">
                        <a:lumMod val="60000"/>
                        <a:lumOff val="40000"/>
                      </a:schemeClr>
                    </a:solidFill>
                  </a:tcPr>
                </a:tc>
                <a:tc hMerge="1">
                  <a:txBody>
                    <a:bodyPr/>
                    <a:lstStyle/>
                    <a:p>
                      <a:endParaRPr lang="en-US"/>
                    </a:p>
                  </a:txBody>
                  <a:tcPr/>
                </a:tc>
                <a:tc>
                  <a:txBody>
                    <a:bodyPr/>
                    <a:lstStyle/>
                    <a:p>
                      <a:pPr algn="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3" marR="9523" marT="9523" marB="0" anchor="b">
                    <a:solidFill>
                      <a:schemeClr val="accent4">
                        <a:lumMod val="60000"/>
                        <a:lumOff val="40000"/>
                      </a:schemeClr>
                    </a:solidFill>
                  </a:tcPr>
                </a:tc>
              </a:tr>
              <a:tr h="222827">
                <a:tc rowSpan="9">
                  <a:txBody>
                    <a:bodyPr/>
                    <a:lstStyle/>
                    <a:p>
                      <a:pPr algn="ctr" fontAlgn="b"/>
                      <a:r>
                        <a:rPr lang="en-US" sz="1400" b="1" u="none" strike="noStrike" dirty="0">
                          <a:effectLst/>
                        </a:rPr>
                        <a:t>Male</a:t>
                      </a:r>
                      <a:endParaRPr lang="en-US" sz="1400" b="1" i="0" u="none" strike="noStrike" dirty="0">
                        <a:solidFill>
                          <a:srgbClr val="000000"/>
                        </a:solidFill>
                        <a:effectLst/>
                        <a:latin typeface="Calibri" panose="020F0502020204030204" pitchFamily="34" charset="0"/>
                      </a:endParaRPr>
                    </a:p>
                  </a:txBody>
                  <a:tcPr marL="9523" marR="9523" marT="9523" marB="0" anchor="b">
                    <a:solidFill>
                      <a:schemeClr val="accent4">
                        <a:lumMod val="60000"/>
                        <a:lumOff val="40000"/>
                      </a:schemeClr>
                    </a:solidFill>
                  </a:tcPr>
                </a:tc>
                <a:tc rowSpan="2">
                  <a:txBody>
                    <a:bodyPr/>
                    <a:lstStyle/>
                    <a:p>
                      <a:pPr algn="ctr" fontAlgn="ctr"/>
                      <a:r>
                        <a:rPr lang="en-US" sz="1400" u="none" strike="noStrike" dirty="0">
                          <a:effectLst/>
                        </a:rPr>
                        <a:t>Collin</a:t>
                      </a:r>
                      <a:endParaRPr lang="en-US" sz="1400" b="0" i="0" u="none" strike="noStrike" dirty="0">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Core</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Collin</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123</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Collin</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76</a:t>
                      </a:r>
                      <a:endParaRPr lang="en-US" sz="1400" b="0" i="0" u="none" strike="noStrike" dirty="0">
                        <a:solidFill>
                          <a:srgbClr val="000000"/>
                        </a:solidFill>
                        <a:effectLst/>
                        <a:latin typeface="Calibri" panose="020F0502020204030204" pitchFamily="34" charset="0"/>
                      </a:endParaRPr>
                    </a:p>
                  </a:txBody>
                  <a:tcPr marL="9523" marR="9523" marT="9523" marB="0" anchor="ctr"/>
                </a:tc>
                <a:tc rowSpan="9">
                  <a:txBody>
                    <a:bodyPr/>
                    <a:lstStyle/>
                    <a:p>
                      <a:pPr algn="r" fontAlgn="b"/>
                      <a:r>
                        <a:rPr lang="en-US" sz="1400" b="1" u="none" strike="noStrike" dirty="0">
                          <a:effectLst/>
                        </a:rPr>
                        <a:t>3,373</a:t>
                      </a:r>
                      <a:endParaRPr lang="en-US" sz="1400" b="1" i="0" u="none" strike="noStrike" dirty="0">
                        <a:solidFill>
                          <a:srgbClr val="000000"/>
                        </a:solidFill>
                        <a:effectLst/>
                        <a:latin typeface="Calibri" panose="020F0502020204030204" pitchFamily="34" charset="0"/>
                      </a:endParaRPr>
                    </a:p>
                  </a:txBody>
                  <a:tcPr marL="9523" marR="9523" marT="9523" marB="0" anchor="b"/>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189</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259</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220</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rowSpan="2">
                  <a:txBody>
                    <a:bodyPr/>
                    <a:lstStyle/>
                    <a:p>
                      <a:pPr algn="ctr" fontAlgn="ctr"/>
                      <a:r>
                        <a:rPr lang="en-US" sz="1400" u="none" strike="noStrike" dirty="0">
                          <a:effectLst/>
                        </a:rPr>
                        <a:t>Dallas</a:t>
                      </a:r>
                      <a:endParaRPr lang="en-US" sz="1400" b="0" i="0" u="none" strike="noStrike" dirty="0">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111</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182</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261</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269</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225</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rowSpan="2">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dirty="0">
                          <a:effectLst/>
                        </a:rPr>
                        <a:t>Non-Core</a:t>
                      </a:r>
                      <a:endParaRPr lang="en-US" sz="1400" b="0" i="0" u="none" strike="noStrike" dirty="0">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49</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45</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49</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dirty="0">
                          <a:effectLst/>
                        </a:rPr>
                        <a:t>East</a:t>
                      </a:r>
                      <a:endParaRPr lang="en-US" sz="1400" b="0" i="0" u="none" strike="noStrike" dirty="0">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322610">
                <a:tc vMerge="1">
                  <a:txBody>
                    <a:bodyPr/>
                    <a:lstStyle/>
                    <a:p>
                      <a:endParaRPr lang="en-US"/>
                    </a:p>
                  </a:txBody>
                  <a:tcPr/>
                </a:tc>
                <a:tc>
                  <a:txBody>
                    <a:bodyPr/>
                    <a:lstStyle/>
                    <a:p>
                      <a:pPr algn="ctr" fontAlgn="ctr"/>
                      <a:r>
                        <a:rPr lang="en-US" sz="1400" u="none" strike="noStrike">
                          <a:effectLst/>
                        </a:rPr>
                        <a:t>Non-Core</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28</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3614">
                <a:tc vMerge="1">
                  <a:txBody>
                    <a:bodyPr/>
                    <a:lstStyle/>
                    <a:p>
                      <a:endParaRPr lang="en-US"/>
                    </a:p>
                  </a:txBody>
                  <a:tcP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183</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576</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188</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828</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897</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701</a:t>
                      </a:r>
                      <a:endParaRPr lang="en-US" sz="1400" b="1"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rowSpan="9">
                  <a:txBody>
                    <a:bodyPr/>
                    <a:lstStyle/>
                    <a:p>
                      <a:pPr algn="ctr" fontAlgn="b"/>
                      <a:r>
                        <a:rPr lang="en-US" sz="1400" b="1" u="none" strike="noStrike" dirty="0">
                          <a:effectLst/>
                        </a:rPr>
                        <a:t>Female</a:t>
                      </a:r>
                      <a:endParaRPr lang="en-US" sz="1400" b="1" i="0" u="none" strike="noStrike" dirty="0">
                        <a:solidFill>
                          <a:srgbClr val="000000"/>
                        </a:solidFill>
                        <a:effectLst/>
                        <a:latin typeface="Calibri" panose="020F0502020204030204" pitchFamily="34" charset="0"/>
                      </a:endParaRPr>
                    </a:p>
                  </a:txBody>
                  <a:tcPr marL="9523" marR="9523" marT="9523" marB="0" anchor="b">
                    <a:solidFill>
                      <a:schemeClr val="accent4">
                        <a:lumMod val="60000"/>
                        <a:lumOff val="40000"/>
                      </a:schemeClr>
                    </a:solidFill>
                  </a:tcPr>
                </a:tc>
                <a:tc rowSpan="2">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Core</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202</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142</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154</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Collin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69</a:t>
                      </a:r>
                      <a:endParaRPr lang="en-US" sz="1400" b="0" i="0" u="none" strike="noStrike">
                        <a:solidFill>
                          <a:srgbClr val="000000"/>
                        </a:solidFill>
                        <a:effectLst/>
                        <a:latin typeface="Calibri" panose="020F0502020204030204" pitchFamily="34" charset="0"/>
                      </a:endParaRPr>
                    </a:p>
                  </a:txBody>
                  <a:tcPr marL="9523" marR="9523" marT="9523" marB="0" anchor="ctr"/>
                </a:tc>
                <a:tc rowSpan="9">
                  <a:txBody>
                    <a:bodyPr/>
                    <a:lstStyle/>
                    <a:p>
                      <a:pPr algn="r" fontAlgn="b"/>
                      <a:r>
                        <a:rPr lang="en-US" sz="1400" b="1" u="none" strike="noStrike" dirty="0">
                          <a:effectLst/>
                        </a:rPr>
                        <a:t>3,829</a:t>
                      </a:r>
                      <a:endParaRPr lang="en-US" sz="1400" b="1" i="0" u="none" strike="noStrike" dirty="0">
                        <a:solidFill>
                          <a:srgbClr val="000000"/>
                        </a:solidFill>
                        <a:effectLst/>
                        <a:latin typeface="Calibri" panose="020F0502020204030204" pitchFamily="34" charset="0"/>
                      </a:endParaRPr>
                    </a:p>
                  </a:txBody>
                  <a:tcPr marL="9523" marR="9523" marT="9523" marB="0" anchor="b"/>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147</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217</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Dallas</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344</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298</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rowSpan="2">
                  <a:txBody>
                    <a:bodyPr/>
                    <a:lstStyle/>
                    <a:p>
                      <a:pPr algn="ctr" fontAlgn="ctr"/>
                      <a:r>
                        <a:rPr lang="en-US" sz="1400" u="none" strike="noStrike">
                          <a:effectLst/>
                        </a:rPr>
                        <a:t>Dallas</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107</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Denton</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61</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174</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284</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310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Tarrant</a:t>
                      </a:r>
                      <a:endParaRPr lang="en-US" sz="14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275</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rowSpan="2">
                  <a:txBody>
                    <a:bodyPr/>
                    <a:lstStyle/>
                    <a:p>
                      <a:pPr algn="ctr" fontAlgn="ctr"/>
                      <a:r>
                        <a:rPr lang="en-US" sz="1400" u="none" strike="noStrike">
                          <a:effectLst/>
                        </a:rPr>
                        <a:t>Denton</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Non-Core</a:t>
                      </a:r>
                      <a:endParaRPr lang="en-US" sz="1400" b="0" i="0" u="none" strike="noStrike">
                        <a:solidFill>
                          <a:srgbClr val="000000"/>
                        </a:solidFill>
                        <a:effectLst/>
                        <a:latin typeface="Calibri" panose="020F0502020204030204" pitchFamily="34" charset="0"/>
                      </a:endParaRPr>
                    </a:p>
                  </a:txBody>
                  <a:tcPr marL="9523" marR="9523" marT="9523" marB="0" anchor="ctr"/>
                </a:tc>
                <a:tc rowSpan="4">
                  <a:txBody>
                    <a:bodyPr/>
                    <a:lstStyle/>
                    <a:p>
                      <a:pPr algn="ctr" fontAlgn="ctr"/>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46</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South</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West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22827">
                <a:tc vMerge="1">
                  <a:txBody>
                    <a:bodyPr/>
                    <a:lstStyle/>
                    <a:p>
                      <a:endParaRPr lang="en-US"/>
                    </a:p>
                  </a:txBody>
                  <a:tcPr/>
                </a:tc>
                <a:tc>
                  <a:txBody>
                    <a:bodyPr/>
                    <a:lstStyle/>
                    <a:p>
                      <a:pPr algn="ctr" fontAlgn="ctr"/>
                      <a:r>
                        <a:rPr lang="en-US" sz="1400" u="none" strike="noStrike">
                          <a:effectLst/>
                        </a:rPr>
                        <a:t>Tarrant</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a:effectLst/>
                        </a:rPr>
                        <a:t>East</a:t>
                      </a:r>
                      <a:endParaRPr lang="en-US" sz="1400" b="0" i="0" u="none" strike="noStrike">
                        <a:solidFill>
                          <a:srgbClr val="000000"/>
                        </a:solidFill>
                        <a:effectLst/>
                        <a:latin typeface="Calibri" panose="020F0502020204030204" pitchFamily="34" charset="0"/>
                      </a:endParaRPr>
                    </a:p>
                  </a:txBody>
                  <a:tcPr marL="9523" marR="9523" marT="9523" marB="0" anchor="ctr"/>
                </a:tc>
                <a:tc rowSpan="2">
                  <a:txBody>
                    <a:bodyPr/>
                    <a:lstStyle/>
                    <a:p>
                      <a:pPr algn="ctr" fontAlgn="ctr"/>
                      <a:r>
                        <a:rPr lang="en-US" sz="1400" u="none" strike="noStrike" dirty="0">
                          <a:effectLst/>
                        </a:rPr>
                        <a:t>52</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66987">
                <a:tc vMerge="1">
                  <a:txBody>
                    <a:bodyPr/>
                    <a:lstStyle/>
                    <a:p>
                      <a:endParaRPr lang="en-US"/>
                    </a:p>
                  </a:txBody>
                  <a:tcPr/>
                </a:tc>
                <a:tc>
                  <a:txBody>
                    <a:bodyPr/>
                    <a:lstStyle/>
                    <a:p>
                      <a:pPr algn="ctr" fontAlgn="ctr"/>
                      <a:r>
                        <a:rPr lang="en-US" sz="1400" u="none" strike="noStrike">
                          <a:effectLst/>
                        </a:rPr>
                        <a:t>Non-Core</a:t>
                      </a:r>
                      <a:endParaRPr lang="en-US" sz="1400" b="0"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3614">
                <a:tc vMerge="1">
                  <a:txBody>
                    <a:bodyPr/>
                    <a:lstStyle/>
                    <a:p>
                      <a:endParaRPr lang="en-US"/>
                    </a:p>
                  </a:txBody>
                  <a:tcP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187</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565</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230</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898</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1,081</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3" marR="9523" marT="9523" marB="0" anchor="ctr"/>
                </a:tc>
                <a:tc>
                  <a:txBody>
                    <a:bodyPr/>
                    <a:lstStyle/>
                    <a:p>
                      <a:pPr algn="ctr" fontAlgn="ctr"/>
                      <a:r>
                        <a:rPr lang="en-US" sz="1400" u="none" strike="noStrike" dirty="0">
                          <a:effectLst/>
                        </a:rPr>
                        <a:t>868</a:t>
                      </a:r>
                      <a:endParaRPr lang="en-US" sz="1400" b="1" i="0" u="none" strike="noStrike" dirty="0">
                        <a:solidFill>
                          <a:srgbClr val="000000"/>
                        </a:solidFill>
                        <a:effectLst/>
                        <a:latin typeface="Calibri" panose="020F0502020204030204" pitchFamily="34" charset="0"/>
                      </a:endParaRPr>
                    </a:p>
                  </a:txBody>
                  <a:tcPr marL="9523" marR="9523" marT="9523" marB="0" anchor="ctr"/>
                </a:tc>
                <a:tc vMerge="1">
                  <a:txBody>
                    <a:bodyPr/>
                    <a:lstStyle/>
                    <a:p>
                      <a:endParaRPr lang="en-US"/>
                    </a:p>
                  </a:txBody>
                  <a:tcPr/>
                </a:tc>
              </a:tr>
              <a:tr h="233614">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3" marR="9523" marT="9523" marB="0" anchor="b">
                    <a:solidFill>
                      <a:schemeClr val="accent4">
                        <a:lumMod val="60000"/>
                        <a:lumOff val="40000"/>
                      </a:schemeClr>
                    </a:solidFill>
                  </a:tcPr>
                </a:tc>
                <a:tc gridSpan="2">
                  <a:txBody>
                    <a:bodyPr/>
                    <a:lstStyle/>
                    <a:p>
                      <a:pPr algn="ctr" fontAlgn="ctr"/>
                      <a:r>
                        <a:rPr lang="en-US" sz="1400" b="1" u="none" strike="noStrike">
                          <a:effectLst/>
                        </a:rPr>
                        <a:t>370</a:t>
                      </a:r>
                      <a:endParaRPr lang="en-US" sz="1400" b="1" i="0" u="none" strike="noStrike">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gridSpan="2">
                  <a:txBody>
                    <a:bodyPr/>
                    <a:lstStyle/>
                    <a:p>
                      <a:pPr algn="ctr" fontAlgn="ctr"/>
                      <a:r>
                        <a:rPr lang="en-US" sz="1400" b="1" u="none" strike="noStrike" dirty="0">
                          <a:effectLst/>
                        </a:rPr>
                        <a:t>1,141</a:t>
                      </a:r>
                      <a:endParaRPr lang="en-US" sz="1400" b="1" i="0" u="none" strike="noStrike" dirty="0">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gridSpan="2">
                  <a:txBody>
                    <a:bodyPr/>
                    <a:lstStyle/>
                    <a:p>
                      <a:pPr algn="ctr" fontAlgn="ctr"/>
                      <a:r>
                        <a:rPr lang="en-US" sz="1400" b="1" u="none" strike="noStrike" dirty="0">
                          <a:effectLst/>
                        </a:rPr>
                        <a:t>418</a:t>
                      </a:r>
                      <a:endParaRPr lang="en-US" sz="1400" b="1" i="0" u="none" strike="noStrike" dirty="0">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gridSpan="2">
                  <a:txBody>
                    <a:bodyPr/>
                    <a:lstStyle/>
                    <a:p>
                      <a:pPr algn="ctr" fontAlgn="ctr"/>
                      <a:r>
                        <a:rPr lang="en-US" sz="1400" b="1" u="none" strike="noStrike">
                          <a:effectLst/>
                        </a:rPr>
                        <a:t>1,726</a:t>
                      </a:r>
                      <a:endParaRPr lang="en-US" sz="1400" b="1" i="0" u="none" strike="noStrike">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gridSpan="2">
                  <a:txBody>
                    <a:bodyPr/>
                    <a:lstStyle/>
                    <a:p>
                      <a:pPr algn="ctr" fontAlgn="ctr"/>
                      <a:r>
                        <a:rPr lang="en-US" sz="1400" b="1" u="none" strike="noStrike" dirty="0">
                          <a:effectLst/>
                        </a:rPr>
                        <a:t>1,978</a:t>
                      </a:r>
                      <a:endParaRPr lang="en-US" sz="1400" b="1" i="0" u="none" strike="noStrike" dirty="0">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gridSpan="2">
                  <a:txBody>
                    <a:bodyPr/>
                    <a:lstStyle/>
                    <a:p>
                      <a:pPr algn="ctr" fontAlgn="ctr"/>
                      <a:r>
                        <a:rPr lang="en-US" sz="1400" b="1" u="none" strike="noStrike" dirty="0">
                          <a:effectLst/>
                        </a:rPr>
                        <a:t>1,569</a:t>
                      </a:r>
                      <a:endParaRPr lang="en-US" sz="1400" b="1" i="0" u="none" strike="noStrike" dirty="0">
                        <a:solidFill>
                          <a:srgbClr val="000000"/>
                        </a:solidFill>
                        <a:effectLst/>
                        <a:latin typeface="Calibri" panose="020F0502020204030204" pitchFamily="34" charset="0"/>
                      </a:endParaRPr>
                    </a:p>
                  </a:txBody>
                  <a:tcPr marL="9523" marR="9523" marT="9523" marB="0" anchor="ctr"/>
                </a:tc>
                <a:tc hMerge="1">
                  <a:txBody>
                    <a:bodyPr/>
                    <a:lstStyle/>
                    <a:p>
                      <a:endParaRPr lang="en-US"/>
                    </a:p>
                  </a:txBody>
                  <a:tcPr/>
                </a:tc>
                <a:tc>
                  <a:txBody>
                    <a:bodyPr/>
                    <a:lstStyle/>
                    <a:p>
                      <a:pPr algn="r" fontAlgn="ctr"/>
                      <a:r>
                        <a:rPr lang="en-US" sz="1400" b="1" u="none" strike="noStrike" dirty="0">
                          <a:effectLst/>
                        </a:rPr>
                        <a:t>7,202</a:t>
                      </a:r>
                      <a:endParaRPr lang="en-US" sz="1400" b="1" i="0" u="none" strike="noStrike" dirty="0">
                        <a:solidFill>
                          <a:srgbClr val="000000"/>
                        </a:solidFill>
                        <a:effectLst/>
                        <a:latin typeface="Calibri" panose="020F0502020204030204" pitchFamily="34" charset="0"/>
                      </a:endParaRPr>
                    </a:p>
                  </a:txBody>
                  <a:tcPr marL="9523" marR="9523" marT="9523" marB="0" anchor="ctr"/>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11</a:t>
            </a:fld>
            <a:endParaRPr lang="en-US" dirty="0"/>
          </a:p>
        </p:txBody>
      </p:sp>
    </p:spTree>
    <p:extLst>
      <p:ext uri="{BB962C8B-B14F-4D97-AF65-F5344CB8AC3E}">
        <p14:creationId xmlns:p14="http://schemas.microsoft.com/office/powerpoint/2010/main" val="24578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452718"/>
            <a:ext cx="9402274" cy="918882"/>
          </a:xfrm>
        </p:spPr>
        <p:txBody>
          <a:bodyPr/>
          <a:lstStyle/>
          <a:p>
            <a:r>
              <a:rPr lang="en-US" sz="3800" dirty="0" smtClean="0"/>
              <a:t>Person Variable– Sex by Age by Geo.</a:t>
            </a:r>
            <a:endParaRPr lang="en-US" sz="3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1710100"/>
              </p:ext>
            </p:extLst>
          </p:nvPr>
        </p:nvGraphicFramePr>
        <p:xfrm>
          <a:off x="150812" y="1356575"/>
          <a:ext cx="11918823" cy="5199630"/>
        </p:xfrm>
        <a:graphic>
          <a:graphicData uri="http://schemas.openxmlformats.org/drawingml/2006/table">
            <a:tbl>
              <a:tblPr bandCol="1">
                <a:tableStyleId>{00A15C55-8517-42AA-B614-E9B94910E393}</a:tableStyleId>
              </a:tblPr>
              <a:tblGrid>
                <a:gridCol w="807201"/>
                <a:gridCol w="963268"/>
                <a:gridCol w="1099309"/>
                <a:gridCol w="856304"/>
                <a:gridCol w="786873"/>
                <a:gridCol w="891019"/>
                <a:gridCol w="902590"/>
                <a:gridCol w="729015"/>
                <a:gridCol w="891019"/>
                <a:gridCol w="717443"/>
                <a:gridCol w="844732"/>
                <a:gridCol w="821589"/>
                <a:gridCol w="682728"/>
                <a:gridCol w="925733"/>
              </a:tblGrid>
              <a:tr h="237510">
                <a:tc>
                  <a:txBody>
                    <a:bodyPr/>
                    <a:lstStyle/>
                    <a:p>
                      <a:pPr algn="l" fontAlgn="b"/>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c gridSpan="13">
                  <a:txBody>
                    <a:bodyPr/>
                    <a:lstStyle/>
                    <a:p>
                      <a:pPr algn="ctr" fontAlgn="b"/>
                      <a:r>
                        <a:rPr lang="en-US" sz="1500" b="1" u="none" strike="noStrike" dirty="0">
                          <a:effectLst/>
                        </a:rPr>
                        <a:t>AGE</a:t>
                      </a:r>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510">
                <a:tc>
                  <a:txBody>
                    <a:bodyPr/>
                    <a:lstStyle/>
                    <a:p>
                      <a:pPr algn="ctr" fontAlgn="b"/>
                      <a:r>
                        <a:rPr lang="en-US" sz="1500" b="1" u="none" strike="noStrike">
                          <a:effectLst/>
                        </a:rPr>
                        <a:t>SEX</a:t>
                      </a:r>
                      <a:endParaRPr lang="en-US" sz="1500" b="1" i="0" u="none" strike="noStrike">
                        <a:solidFill>
                          <a:srgbClr val="000000"/>
                        </a:solidFill>
                        <a:effectLst/>
                        <a:latin typeface="+mn-lt"/>
                      </a:endParaRPr>
                    </a:p>
                  </a:txBody>
                  <a:tcPr marL="8970" marR="8970" marT="8970" marB="0" anchor="b">
                    <a:solidFill>
                      <a:schemeClr val="accent4">
                        <a:lumMod val="60000"/>
                        <a:lumOff val="40000"/>
                      </a:schemeClr>
                    </a:solidFill>
                  </a:tcPr>
                </a:tc>
                <a:tc gridSpan="2">
                  <a:txBody>
                    <a:bodyPr/>
                    <a:lstStyle/>
                    <a:p>
                      <a:pPr algn="ctr" fontAlgn="ctr"/>
                      <a:r>
                        <a:rPr lang="en-US" sz="1500" b="1" u="none" strike="noStrike">
                          <a:effectLst/>
                        </a:rPr>
                        <a:t>&lt;5</a:t>
                      </a:r>
                      <a:endParaRPr lang="en-US" sz="1500" b="1" i="0" u="none" strike="noStrike">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500" b="1" u="none" strike="noStrike">
                          <a:effectLst/>
                        </a:rPr>
                        <a:t>5-17</a:t>
                      </a:r>
                      <a:endParaRPr lang="en-US" sz="1500" b="1" i="0" u="none" strike="noStrike">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500" b="1" u="none" strike="noStrike" dirty="0">
                          <a:effectLst/>
                        </a:rPr>
                        <a:t>18-29</a:t>
                      </a:r>
                      <a:endParaRPr lang="en-US" sz="1500" b="1" i="0" u="none" strike="noStrike" dirty="0">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500" b="1" u="none" strike="noStrike" dirty="0">
                          <a:effectLst/>
                        </a:rPr>
                        <a:t>30-49</a:t>
                      </a:r>
                      <a:endParaRPr lang="en-US" sz="1500" b="1" i="0" u="none" strike="noStrike" dirty="0">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500" b="1" u="none" strike="noStrike" dirty="0">
                          <a:effectLst/>
                        </a:rPr>
                        <a:t>50-64</a:t>
                      </a:r>
                      <a:endParaRPr lang="en-US" sz="1500" b="1" i="0" u="none" strike="noStrike" dirty="0">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gridSpan="2">
                  <a:txBody>
                    <a:bodyPr/>
                    <a:lstStyle/>
                    <a:p>
                      <a:pPr algn="ctr" fontAlgn="ctr"/>
                      <a:r>
                        <a:rPr lang="en-US" sz="1500" b="1" u="none" strike="noStrike" dirty="0">
                          <a:effectLst/>
                        </a:rPr>
                        <a:t>65+</a:t>
                      </a:r>
                      <a:endParaRPr lang="en-US" sz="1500" b="1" i="0" u="none" strike="noStrike" dirty="0">
                        <a:solidFill>
                          <a:srgbClr val="000000"/>
                        </a:solidFill>
                        <a:effectLst/>
                        <a:latin typeface="+mn-lt"/>
                      </a:endParaRPr>
                    </a:p>
                  </a:txBody>
                  <a:tcPr marL="8970" marR="8970" marT="8970" marB="0" anchor="ctr">
                    <a:solidFill>
                      <a:schemeClr val="accent4">
                        <a:lumMod val="60000"/>
                        <a:lumOff val="40000"/>
                      </a:schemeClr>
                    </a:solidFill>
                  </a:tcPr>
                </a:tc>
                <a:tc hMerge="1">
                  <a:txBody>
                    <a:bodyPr/>
                    <a:lstStyle/>
                    <a:p>
                      <a:endParaRPr lang="en-US"/>
                    </a:p>
                  </a:txBody>
                  <a:tcPr/>
                </a:tc>
                <a:tc>
                  <a:txBody>
                    <a:bodyPr/>
                    <a:lstStyle/>
                    <a:p>
                      <a:pPr algn="ctr" fontAlgn="b"/>
                      <a:r>
                        <a:rPr lang="en-US" sz="1500" b="1" u="none" strike="noStrike" dirty="0">
                          <a:effectLst/>
                        </a:rPr>
                        <a:t>TOTAL</a:t>
                      </a:r>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r>
              <a:tr h="237510">
                <a:tc rowSpan="8">
                  <a:txBody>
                    <a:bodyPr/>
                    <a:lstStyle/>
                    <a:p>
                      <a:pPr algn="ctr" fontAlgn="b"/>
                      <a:r>
                        <a:rPr lang="en-US" sz="1500" b="1" u="none" strike="noStrike" dirty="0">
                          <a:effectLst/>
                        </a:rPr>
                        <a:t>Male</a:t>
                      </a:r>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c>
                  <a:txBody>
                    <a:bodyPr/>
                    <a:lstStyle/>
                    <a:p>
                      <a:pPr algn="ctr" fontAlgn="ctr"/>
                      <a:r>
                        <a:rPr lang="en-US" sz="1500" u="none" strike="noStrike" dirty="0">
                          <a:effectLst/>
                        </a:rPr>
                        <a:t>Collin</a:t>
                      </a:r>
                      <a:endParaRPr lang="en-US" sz="1500" b="0"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29,980</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82,038</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Core</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481,900</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126,301</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60,059</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25,117</a:t>
                      </a:r>
                      <a:endParaRPr lang="en-US" sz="1500" b="0" i="0" u="none" strike="noStrike">
                        <a:solidFill>
                          <a:srgbClr val="000000"/>
                        </a:solidFill>
                        <a:effectLst/>
                        <a:latin typeface="+mn-lt"/>
                      </a:endParaRPr>
                    </a:p>
                  </a:txBody>
                  <a:tcPr marL="8970" marR="8970" marT="8970" marB="0" anchor="ctr"/>
                </a:tc>
                <a:tc rowSpan="8">
                  <a:txBody>
                    <a:bodyPr/>
                    <a:lstStyle/>
                    <a:p>
                      <a:pPr algn="ctr" fontAlgn="b"/>
                      <a:r>
                        <a:rPr lang="en-US" sz="1500" b="1" u="none" strike="noStrike" dirty="0">
                          <a:effectLst/>
                        </a:rPr>
                        <a:t>3,122,375</a:t>
                      </a:r>
                      <a:endParaRPr lang="en-US" sz="1500" b="1" i="0" u="none" strike="noStrike" dirty="0">
                        <a:solidFill>
                          <a:srgbClr val="000000"/>
                        </a:solidFill>
                        <a:effectLst/>
                        <a:latin typeface="+mn-lt"/>
                      </a:endParaRPr>
                    </a:p>
                  </a:txBody>
                  <a:tcPr marL="8970" marR="8970" marT="8970" marB="0" anchor="b"/>
                </a:tc>
              </a:tr>
              <a:tr h="237510">
                <a:tc vMerge="1">
                  <a:txBody>
                    <a:bodyPr/>
                    <a:lstStyle/>
                    <a:p>
                      <a:endParaRPr lang="en-US"/>
                    </a:p>
                  </a:txBody>
                  <a:tcP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99,350</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232,970</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348,788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177,013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84,704</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25,457</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66,045</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102,918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48,573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19,074</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72,479</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182,391</a:t>
                      </a:r>
                      <a:endParaRPr lang="en-US" sz="1500" b="0" i="0" u="none" strike="noStrike">
                        <a:solidFill>
                          <a:srgbClr val="000000"/>
                        </a:solidFill>
                        <a:effectLst/>
                        <a:latin typeface="+mn-lt"/>
                      </a:endParaRPr>
                    </a:p>
                  </a:txBody>
                  <a:tcPr marL="8970" marR="8970" marT="8970" marB="0" anchor="ctr"/>
                </a:tc>
                <a:tc rowSpan="4">
                  <a:txBody>
                    <a:bodyPr/>
                    <a:lstStyle/>
                    <a:p>
                      <a:pPr algn="ctr" fontAlgn="ctr"/>
                      <a:r>
                        <a:rPr lang="en-US" sz="1500" u="none" strike="noStrike">
                          <a:effectLst/>
                        </a:rPr>
                        <a:t>Non-Core</a:t>
                      </a:r>
                      <a:endParaRPr lang="en-US" sz="1500" b="0" i="0" u="none" strike="noStrike">
                        <a:solidFill>
                          <a:srgbClr val="000000"/>
                        </a:solidFill>
                        <a:effectLst/>
                        <a:latin typeface="+mn-lt"/>
                      </a:endParaRPr>
                    </a:p>
                  </a:txBody>
                  <a:tcPr marL="8970" marR="8970" marT="8970" marB="0" anchor="ctr"/>
                </a:tc>
                <a:tc rowSpan="4">
                  <a:txBody>
                    <a:bodyPr/>
                    <a:lstStyle/>
                    <a:p>
                      <a:pPr algn="ctr" fontAlgn="ctr"/>
                      <a:r>
                        <a:rPr lang="en-US" sz="1500" u="none" strike="noStrike">
                          <a:effectLst/>
                        </a:rPr>
                        <a:t>57,195</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258,302</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142,737</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66,283</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rowSpan="3">
                  <a:txBody>
                    <a:bodyPr/>
                    <a:lstStyle/>
                    <a:p>
                      <a:pPr algn="ctr" fontAlgn="ctr"/>
                      <a:r>
                        <a:rPr lang="en-US" sz="1500" u="none" strike="noStrike">
                          <a:effectLst/>
                        </a:rPr>
                        <a:t>Non-Core</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27,868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20,480</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25,919</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18,719</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11,242</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34,692</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46,714</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30,583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17,492</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26,288</a:t>
                      </a:r>
                      <a:endParaRPr lang="en-US" sz="1500" b="0" i="0" u="none" strike="noStrike" dirty="0">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35,968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23,866</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12,870</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255,134</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644,904</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539,095</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944,910</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TOTAL</a:t>
                      </a:r>
                      <a:endParaRPr lang="en-US" sz="1500" b="1"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501,550</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236,782</a:t>
                      </a:r>
                      <a:endParaRPr lang="en-US" sz="1500" b="1" i="0" u="none" strike="noStrike">
                        <a:solidFill>
                          <a:srgbClr val="000000"/>
                        </a:solidFill>
                        <a:effectLst/>
                        <a:latin typeface="+mn-lt"/>
                      </a:endParaRPr>
                    </a:p>
                  </a:txBody>
                  <a:tcPr marL="8970" marR="8970" marT="8970" marB="0" anchor="ctr"/>
                </a:tc>
                <a:tc vMerge="1">
                  <a:txBody>
                    <a:bodyPr/>
                    <a:lstStyle/>
                    <a:p>
                      <a:endParaRPr lang="en-US"/>
                    </a:p>
                  </a:txBody>
                  <a:tcPr/>
                </a:tc>
              </a:tr>
              <a:tr h="237510">
                <a:tc rowSpan="8">
                  <a:txBody>
                    <a:bodyPr/>
                    <a:lstStyle/>
                    <a:p>
                      <a:pPr algn="ctr" fontAlgn="b"/>
                      <a:r>
                        <a:rPr lang="en-US" sz="1500" b="1" u="none" strike="noStrike" dirty="0">
                          <a:effectLst/>
                        </a:rPr>
                        <a:t>Female</a:t>
                      </a:r>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28,603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78,678</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Core</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479,445</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131,693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64,080</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Collin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32,039</a:t>
                      </a:r>
                      <a:endParaRPr lang="en-US" sz="1500" b="0" i="0" u="none" strike="noStrike">
                        <a:solidFill>
                          <a:srgbClr val="000000"/>
                        </a:solidFill>
                        <a:effectLst/>
                        <a:latin typeface="+mn-lt"/>
                      </a:endParaRPr>
                    </a:p>
                  </a:txBody>
                  <a:tcPr marL="8970" marR="8970" marT="8970" marB="0" anchor="ctr"/>
                </a:tc>
                <a:tc rowSpan="8">
                  <a:txBody>
                    <a:bodyPr/>
                    <a:lstStyle/>
                    <a:p>
                      <a:pPr algn="ctr" fontAlgn="b"/>
                      <a:r>
                        <a:rPr lang="en-US" sz="1500" b="1" u="none" strike="noStrike" dirty="0">
                          <a:effectLst/>
                        </a:rPr>
                        <a:t>3,203,571</a:t>
                      </a:r>
                      <a:endParaRPr lang="en-US" sz="1500" b="1" i="0" u="none" strike="noStrike" dirty="0">
                        <a:solidFill>
                          <a:srgbClr val="000000"/>
                        </a:solidFill>
                        <a:effectLst/>
                        <a:latin typeface="+mn-lt"/>
                      </a:endParaRPr>
                    </a:p>
                  </a:txBody>
                  <a:tcPr marL="8970" marR="8970" marT="8970" marB="0" anchor="b"/>
                </a:tc>
              </a:tr>
              <a:tr h="237510">
                <a:tc vMerge="1">
                  <a:txBody>
                    <a:bodyPr/>
                    <a:lstStyle/>
                    <a:p>
                      <a:endParaRPr lang="en-US"/>
                    </a:p>
                  </a:txBody>
                  <a:tcP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94,649</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223,140</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dirty="0">
                          <a:effectLst/>
                        </a:rPr>
                        <a:t>Dallas</a:t>
                      </a:r>
                      <a:endParaRPr lang="en-US" sz="1500" b="0"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345,531</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190,832</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Dallas</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119,095</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24,236</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63,114</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105,531</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51,683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Denton</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24,763</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69,860</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174,560</a:t>
                      </a:r>
                      <a:endParaRPr lang="en-US" sz="1500" b="0" i="0" u="none" strike="noStrike">
                        <a:solidFill>
                          <a:srgbClr val="000000"/>
                        </a:solidFill>
                        <a:effectLst/>
                        <a:latin typeface="+mn-lt"/>
                      </a:endParaRPr>
                    </a:p>
                  </a:txBody>
                  <a:tcPr marL="8970" marR="8970" marT="8970" marB="0" anchor="ctr"/>
                </a:tc>
                <a:tc rowSpan="4">
                  <a:txBody>
                    <a:bodyPr/>
                    <a:lstStyle/>
                    <a:p>
                      <a:pPr algn="ctr" fontAlgn="ctr"/>
                      <a:r>
                        <a:rPr lang="en-US" sz="1500" u="none" strike="noStrike">
                          <a:effectLst/>
                        </a:rPr>
                        <a:t>Non-Core</a:t>
                      </a:r>
                      <a:endParaRPr lang="en-US" sz="1500" b="0" i="0" u="none" strike="noStrike">
                        <a:solidFill>
                          <a:srgbClr val="000000"/>
                        </a:solidFill>
                        <a:effectLst/>
                        <a:latin typeface="+mn-lt"/>
                      </a:endParaRPr>
                    </a:p>
                  </a:txBody>
                  <a:tcPr marL="8970" marR="8970" marT="8970" marB="0" anchor="ctr"/>
                </a:tc>
                <a:tc rowSpan="4">
                  <a:txBody>
                    <a:bodyPr/>
                    <a:lstStyle/>
                    <a:p>
                      <a:pPr algn="ctr" fontAlgn="ctr"/>
                      <a:r>
                        <a:rPr lang="en-US" sz="1500" u="none" strike="noStrike">
                          <a:effectLst/>
                        </a:rPr>
                        <a:t>54,603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266,502</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Tarrant</a:t>
                      </a:r>
                      <a:endParaRPr lang="en-US" sz="1500" b="0"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151,156</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Tarrant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90,627</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rowSpan="3">
                  <a:txBody>
                    <a:bodyPr/>
                    <a:lstStyle/>
                    <a:p>
                      <a:pPr algn="ctr" fontAlgn="ctr"/>
                      <a:r>
                        <a:rPr lang="en-US" sz="1500" u="none" strike="noStrike">
                          <a:effectLst/>
                        </a:rPr>
                        <a:t>Non-Core</a:t>
                      </a:r>
                      <a:endParaRPr lang="en-US" sz="1500" b="0" i="0" u="none" strike="noStrike">
                        <a:solidFill>
                          <a:srgbClr val="000000"/>
                        </a:solidFill>
                        <a:effectLst/>
                        <a:latin typeface="+mn-lt"/>
                      </a:endParaRPr>
                    </a:p>
                  </a:txBody>
                  <a:tcPr marL="8970" marR="8970" marT="8970" marB="0" anchor="ctr"/>
                </a:tc>
                <a:tc rowSpan="3">
                  <a:txBody>
                    <a:bodyPr/>
                    <a:lstStyle/>
                    <a:p>
                      <a:pPr algn="ctr" fontAlgn="ctr"/>
                      <a:r>
                        <a:rPr lang="en-US" sz="1500" u="none" strike="noStrike">
                          <a:effectLst/>
                        </a:rPr>
                        <a:t>26,852</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19,261</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26,958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19,416</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South</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13,690</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32,614</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47,168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West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31,323</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West</a:t>
                      </a:r>
                      <a:endParaRPr lang="en-US" sz="1500" b="0"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21,412</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24,767</a:t>
                      </a:r>
                      <a:endParaRPr lang="en-US" sz="1500" b="0" i="0" u="none" strike="noStrike" dirty="0">
                        <a:solidFill>
                          <a:srgbClr val="000000"/>
                        </a:solidFill>
                        <a:effectLst/>
                        <a:latin typeface="+mn-lt"/>
                      </a:endParaRPr>
                    </a:p>
                  </a:txBody>
                  <a:tcPr marL="8970" marR="8970" marT="8970" marB="0" anchor="ctr"/>
                </a:tc>
                <a:tc vMerge="1">
                  <a:txBody>
                    <a:bodyPr/>
                    <a:lstStyle/>
                    <a:p>
                      <a:endParaRPr lang="en-US"/>
                    </a:p>
                  </a:txBody>
                  <a:tcPr/>
                </a:tc>
                <a:tc vMerge="1">
                  <a:txBody>
                    <a:bodyPr/>
                    <a:lstStyle/>
                    <a:p>
                      <a:endParaRPr lang="en-US"/>
                    </a:p>
                  </a:txBody>
                  <a:tcP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36,406</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24,068</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East</a:t>
                      </a:r>
                      <a:endParaRPr lang="en-US" sz="1500" b="0"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15,216</a:t>
                      </a:r>
                      <a:endParaRPr lang="en-US" sz="1500" b="0" i="0" u="none" strike="noStrike">
                        <a:solidFill>
                          <a:srgbClr val="000000"/>
                        </a:solidFill>
                        <a:effectLst/>
                        <a:latin typeface="+mn-lt"/>
                      </a:endParaRPr>
                    </a:p>
                  </a:txBody>
                  <a:tcPr marL="8970" marR="8970" marT="8970" marB="0" anchor="ctr"/>
                </a:tc>
                <a:tc vMerge="1">
                  <a:txBody>
                    <a:bodyPr/>
                    <a:lstStyle/>
                    <a:p>
                      <a:endParaRPr lang="en-US"/>
                    </a:p>
                  </a:txBody>
                  <a:tcPr/>
                </a:tc>
              </a:tr>
              <a:tr h="237510">
                <a:tc vMerge="1">
                  <a:txBody>
                    <a:bodyPr/>
                    <a:lstStyle/>
                    <a:p>
                      <a:endParaRPr lang="en-US"/>
                    </a:p>
                  </a:txBody>
                  <a:tcP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244,200</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616,134</a:t>
                      </a:r>
                      <a:endParaRPr lang="en-US" sz="1500" b="1"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dirty="0">
                          <a:effectLst/>
                        </a:rPr>
                        <a:t>TOTAL</a:t>
                      </a:r>
                      <a:endParaRPr lang="en-US" sz="1500" b="1" i="0" u="none" strike="noStrike" dirty="0">
                        <a:solidFill>
                          <a:srgbClr val="000000"/>
                        </a:solidFill>
                        <a:effectLst/>
                        <a:latin typeface="+mn-lt"/>
                      </a:endParaRPr>
                    </a:p>
                  </a:txBody>
                  <a:tcPr marL="8970" marR="8970" marT="8970" marB="0" anchor="ctr"/>
                </a:tc>
                <a:tc>
                  <a:txBody>
                    <a:bodyPr/>
                    <a:lstStyle/>
                    <a:p>
                      <a:pPr algn="ctr" fontAlgn="ctr"/>
                      <a:r>
                        <a:rPr lang="en-US" sz="1500" u="none" strike="noStrike">
                          <a:effectLst/>
                        </a:rPr>
                        <a:t>534,048</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959,789</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532,558</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a:effectLst/>
                        </a:rPr>
                        <a:t>TOTAL</a:t>
                      </a:r>
                      <a:endParaRPr lang="en-US" sz="1500" b="1" i="0" u="none" strike="noStrike">
                        <a:solidFill>
                          <a:srgbClr val="000000"/>
                        </a:solidFill>
                        <a:effectLst/>
                        <a:latin typeface="+mn-lt"/>
                      </a:endParaRPr>
                    </a:p>
                  </a:txBody>
                  <a:tcPr marL="8970" marR="8970" marT="8970" marB="0" anchor="ctr"/>
                </a:tc>
                <a:tc>
                  <a:txBody>
                    <a:bodyPr/>
                    <a:lstStyle/>
                    <a:p>
                      <a:pPr algn="ctr" fontAlgn="ctr"/>
                      <a:r>
                        <a:rPr lang="en-US" sz="1500" u="none" strike="noStrike" dirty="0">
                          <a:effectLst/>
                        </a:rPr>
                        <a:t>316,842</a:t>
                      </a:r>
                      <a:endParaRPr lang="en-US" sz="1500" b="1" i="0" u="none" strike="noStrike" dirty="0">
                        <a:solidFill>
                          <a:srgbClr val="000000"/>
                        </a:solidFill>
                        <a:effectLst/>
                        <a:latin typeface="+mn-lt"/>
                      </a:endParaRPr>
                    </a:p>
                  </a:txBody>
                  <a:tcPr marL="8970" marR="8970" marT="8970" marB="0" anchor="ctr"/>
                </a:tc>
                <a:tc vMerge="1">
                  <a:txBody>
                    <a:bodyPr/>
                    <a:lstStyle/>
                    <a:p>
                      <a:endParaRPr lang="en-US"/>
                    </a:p>
                  </a:txBody>
                  <a:tcPr/>
                </a:tc>
              </a:tr>
              <a:tr h="237510">
                <a:tc>
                  <a:txBody>
                    <a:bodyPr/>
                    <a:lstStyle/>
                    <a:p>
                      <a:pPr algn="ctr" fontAlgn="b"/>
                      <a:r>
                        <a:rPr lang="en-US" sz="1500" b="1" u="none" strike="noStrike" dirty="0">
                          <a:effectLst/>
                        </a:rPr>
                        <a:t>Total</a:t>
                      </a:r>
                      <a:endParaRPr lang="en-US" sz="1500" b="1" i="0" u="none" strike="noStrike" dirty="0">
                        <a:solidFill>
                          <a:srgbClr val="000000"/>
                        </a:solidFill>
                        <a:effectLst/>
                        <a:latin typeface="+mn-lt"/>
                      </a:endParaRPr>
                    </a:p>
                  </a:txBody>
                  <a:tcPr marL="8970" marR="8970" marT="8970" marB="0" anchor="b">
                    <a:solidFill>
                      <a:schemeClr val="accent4">
                        <a:lumMod val="60000"/>
                        <a:lumOff val="40000"/>
                      </a:schemeClr>
                    </a:solidFill>
                  </a:tcPr>
                </a:tc>
                <a:tc gridSpan="2">
                  <a:txBody>
                    <a:bodyPr/>
                    <a:lstStyle/>
                    <a:p>
                      <a:pPr algn="ctr" fontAlgn="ctr"/>
                      <a:r>
                        <a:rPr lang="en-US" sz="1500" b="1" u="none" strike="noStrike">
                          <a:effectLst/>
                        </a:rPr>
                        <a:t>499,334</a:t>
                      </a:r>
                      <a:endParaRPr lang="en-US" sz="1500" b="1" i="0" u="none" strike="noStrike">
                        <a:solidFill>
                          <a:srgbClr val="000000"/>
                        </a:solidFill>
                        <a:effectLst/>
                        <a:latin typeface="+mn-lt"/>
                      </a:endParaRPr>
                    </a:p>
                  </a:txBody>
                  <a:tcPr marL="8970" marR="8970" marT="8970" marB="0" anchor="ctr"/>
                </a:tc>
                <a:tc hMerge="1">
                  <a:txBody>
                    <a:bodyPr/>
                    <a:lstStyle/>
                    <a:p>
                      <a:endParaRPr lang="en-US"/>
                    </a:p>
                  </a:txBody>
                  <a:tcPr/>
                </a:tc>
                <a:tc gridSpan="2">
                  <a:txBody>
                    <a:bodyPr/>
                    <a:lstStyle/>
                    <a:p>
                      <a:pPr algn="ctr" fontAlgn="ctr"/>
                      <a:r>
                        <a:rPr lang="en-US" sz="1500" b="1" u="none" strike="noStrike" dirty="0">
                          <a:effectLst/>
                        </a:rPr>
                        <a:t>1,261,038</a:t>
                      </a:r>
                      <a:endParaRPr lang="en-US" sz="1500" b="1" i="0" u="none" strike="noStrike" dirty="0">
                        <a:solidFill>
                          <a:srgbClr val="000000"/>
                        </a:solidFill>
                        <a:effectLst/>
                        <a:latin typeface="+mn-lt"/>
                      </a:endParaRPr>
                    </a:p>
                  </a:txBody>
                  <a:tcPr marL="8970" marR="8970" marT="8970" marB="0" anchor="ctr"/>
                </a:tc>
                <a:tc hMerge="1">
                  <a:txBody>
                    <a:bodyPr/>
                    <a:lstStyle/>
                    <a:p>
                      <a:endParaRPr lang="en-US"/>
                    </a:p>
                  </a:txBody>
                  <a:tcPr/>
                </a:tc>
                <a:tc gridSpan="2">
                  <a:txBody>
                    <a:bodyPr/>
                    <a:lstStyle/>
                    <a:p>
                      <a:pPr algn="ctr" fontAlgn="ctr"/>
                      <a:r>
                        <a:rPr lang="en-US" sz="1500" b="1" u="none" strike="noStrike" dirty="0">
                          <a:effectLst/>
                        </a:rPr>
                        <a:t>1,073,143</a:t>
                      </a:r>
                      <a:endParaRPr lang="en-US" sz="1500" b="1" i="0" u="none" strike="noStrike" dirty="0">
                        <a:solidFill>
                          <a:srgbClr val="000000"/>
                        </a:solidFill>
                        <a:effectLst/>
                        <a:latin typeface="+mn-lt"/>
                      </a:endParaRPr>
                    </a:p>
                  </a:txBody>
                  <a:tcPr marL="8970" marR="8970" marT="8970" marB="0" anchor="ctr"/>
                </a:tc>
                <a:tc hMerge="1">
                  <a:txBody>
                    <a:bodyPr/>
                    <a:lstStyle/>
                    <a:p>
                      <a:endParaRPr lang="en-US"/>
                    </a:p>
                  </a:txBody>
                  <a:tcPr/>
                </a:tc>
                <a:tc gridSpan="2">
                  <a:txBody>
                    <a:bodyPr/>
                    <a:lstStyle/>
                    <a:p>
                      <a:pPr algn="ctr" fontAlgn="ctr"/>
                      <a:r>
                        <a:rPr lang="en-US" sz="1500" b="1" u="none" strike="noStrike" dirty="0">
                          <a:effectLst/>
                        </a:rPr>
                        <a:t>1,904,699</a:t>
                      </a:r>
                      <a:endParaRPr lang="en-US" sz="1500" b="1" i="0" u="none" strike="noStrike" dirty="0">
                        <a:solidFill>
                          <a:srgbClr val="000000"/>
                        </a:solidFill>
                        <a:effectLst/>
                        <a:latin typeface="+mn-lt"/>
                      </a:endParaRPr>
                    </a:p>
                  </a:txBody>
                  <a:tcPr marL="8970" marR="8970" marT="8970" marB="0" anchor="ctr"/>
                </a:tc>
                <a:tc hMerge="1">
                  <a:txBody>
                    <a:bodyPr/>
                    <a:lstStyle/>
                    <a:p>
                      <a:endParaRPr lang="en-US"/>
                    </a:p>
                  </a:txBody>
                  <a:tcPr/>
                </a:tc>
                <a:tc gridSpan="2">
                  <a:txBody>
                    <a:bodyPr/>
                    <a:lstStyle/>
                    <a:p>
                      <a:pPr algn="ctr" fontAlgn="ctr"/>
                      <a:r>
                        <a:rPr lang="en-US" sz="1500" b="1" u="none" strike="noStrike" dirty="0">
                          <a:effectLst/>
                        </a:rPr>
                        <a:t>1,034,108</a:t>
                      </a:r>
                      <a:endParaRPr lang="en-US" sz="1500" b="1" i="0" u="none" strike="noStrike" dirty="0">
                        <a:solidFill>
                          <a:srgbClr val="000000"/>
                        </a:solidFill>
                        <a:effectLst/>
                        <a:latin typeface="+mn-lt"/>
                      </a:endParaRPr>
                    </a:p>
                  </a:txBody>
                  <a:tcPr marL="8970" marR="8970" marT="8970" marB="0" anchor="ctr"/>
                </a:tc>
                <a:tc hMerge="1">
                  <a:txBody>
                    <a:bodyPr/>
                    <a:lstStyle/>
                    <a:p>
                      <a:endParaRPr lang="en-US"/>
                    </a:p>
                  </a:txBody>
                  <a:tcPr/>
                </a:tc>
                <a:tc gridSpan="2">
                  <a:txBody>
                    <a:bodyPr/>
                    <a:lstStyle/>
                    <a:p>
                      <a:pPr algn="ctr" fontAlgn="ctr"/>
                      <a:r>
                        <a:rPr lang="en-US" sz="1500" b="1" u="none" strike="noStrike" dirty="0">
                          <a:effectLst/>
                        </a:rPr>
                        <a:t>553,624</a:t>
                      </a:r>
                      <a:endParaRPr lang="en-US" sz="1500" b="1" i="0" u="none" strike="noStrike" dirty="0">
                        <a:solidFill>
                          <a:srgbClr val="000000"/>
                        </a:solidFill>
                        <a:effectLst/>
                        <a:latin typeface="+mn-lt"/>
                      </a:endParaRPr>
                    </a:p>
                  </a:txBody>
                  <a:tcPr marL="8970" marR="8970" marT="8970" marB="0" anchor="ctr"/>
                </a:tc>
                <a:tc hMerge="1">
                  <a:txBody>
                    <a:bodyPr/>
                    <a:lstStyle/>
                    <a:p>
                      <a:endParaRPr lang="en-US"/>
                    </a:p>
                  </a:txBody>
                  <a:tcPr/>
                </a:tc>
                <a:tc>
                  <a:txBody>
                    <a:bodyPr/>
                    <a:lstStyle/>
                    <a:p>
                      <a:pPr algn="ctr" fontAlgn="ctr"/>
                      <a:r>
                        <a:rPr lang="en-US" sz="1500" b="1" u="none" strike="noStrike" dirty="0">
                          <a:effectLst/>
                        </a:rPr>
                        <a:t>6,325,946</a:t>
                      </a:r>
                      <a:endParaRPr lang="en-US" sz="1500" b="1" i="0" u="none" strike="noStrike" dirty="0">
                        <a:solidFill>
                          <a:srgbClr val="000000"/>
                        </a:solidFill>
                        <a:effectLst/>
                        <a:latin typeface="+mn-lt"/>
                      </a:endParaRPr>
                    </a:p>
                  </a:txBody>
                  <a:tcPr marL="8970" marR="8970" marT="8970" marB="0" anchor="ctr"/>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12</a:t>
            </a:fld>
            <a:endParaRPr lang="en-US" dirty="0"/>
          </a:p>
        </p:txBody>
      </p:sp>
    </p:spTree>
    <p:extLst>
      <p:ext uri="{BB962C8B-B14F-4D97-AF65-F5344CB8AC3E}">
        <p14:creationId xmlns:p14="http://schemas.microsoft.com/office/powerpoint/2010/main" val="35708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Weight Freq. Distribution</a:t>
            </a:r>
            <a:endParaRPr lang="en-US" dirty="0"/>
          </a:p>
        </p:txBody>
      </p:sp>
      <p:pic>
        <p:nvPicPr>
          <p:cNvPr id="4" name="Content Placeholder 3"/>
          <p:cNvPicPr>
            <a:picLocks noGrp="1" noChangeAspect="1"/>
          </p:cNvPicPr>
          <p:nvPr>
            <p:ph idx="1"/>
          </p:nvPr>
        </p:nvPicPr>
        <p:blipFill>
          <a:blip r:embed="rId2"/>
          <a:stretch>
            <a:fillRect/>
          </a:stretch>
        </p:blipFill>
        <p:spPr>
          <a:xfrm>
            <a:off x="2685546" y="1676401"/>
            <a:ext cx="7988590" cy="38763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78717025"/>
              </p:ext>
            </p:extLst>
          </p:nvPr>
        </p:nvGraphicFramePr>
        <p:xfrm>
          <a:off x="6932612" y="2590800"/>
          <a:ext cx="2262450" cy="571350"/>
        </p:xfrm>
        <a:graphic>
          <a:graphicData uri="http://schemas.openxmlformats.org/drawingml/2006/table">
            <a:tbl>
              <a:tblPr>
                <a:tableStyleId>{5C22544A-7EE6-4342-B048-85BDC9FD1C3A}</a:tableStyleId>
              </a:tblPr>
              <a:tblGrid>
                <a:gridCol w="1043568"/>
                <a:gridCol w="609441"/>
                <a:gridCol w="609441"/>
              </a:tblGrid>
              <a:tr h="19045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l" fontAlgn="b"/>
                      <a:r>
                        <a:rPr lang="en-US" sz="1100" u="none" strike="noStrike">
                          <a:effectLst/>
                        </a:rPr>
                        <a:t>Avg</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l" fontAlgn="b"/>
                      <a:r>
                        <a:rPr lang="en-US" sz="1100" u="none" strike="noStrike">
                          <a:effectLst/>
                        </a:rPr>
                        <a:t>Std.Dev</a:t>
                      </a:r>
                      <a:endParaRPr lang="en-US" sz="1100" b="0" i="0" u="none" strike="noStrike">
                        <a:solidFill>
                          <a:srgbClr val="000000"/>
                        </a:solidFill>
                        <a:effectLst/>
                        <a:latin typeface="Calibri" panose="020F0502020204030204" pitchFamily="34" charset="0"/>
                      </a:endParaRPr>
                    </a:p>
                  </a:txBody>
                  <a:tcPr marL="9523" marR="9523" marT="9523" marB="0" anchor="b"/>
                </a:tc>
              </a:tr>
              <a:tr h="190450">
                <a:tc>
                  <a:txBody>
                    <a:bodyPr/>
                    <a:lstStyle/>
                    <a:p>
                      <a:pPr algn="l" fontAlgn="b"/>
                      <a:r>
                        <a:rPr lang="en-US" sz="1100" u="none" strike="noStrike">
                          <a:effectLst/>
                        </a:rPr>
                        <a:t>2009 NHTS</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100" u="none" strike="noStrike">
                          <a:effectLst/>
                        </a:rPr>
                        <a:t>383.89</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100" u="none" strike="noStrike">
                          <a:effectLst/>
                        </a:rPr>
                        <a:t>415.6768</a:t>
                      </a:r>
                      <a:endParaRPr lang="en-US" sz="1100" b="0" i="0" u="none" strike="noStrike">
                        <a:solidFill>
                          <a:srgbClr val="000000"/>
                        </a:solidFill>
                        <a:effectLst/>
                        <a:latin typeface="Calibri" panose="020F0502020204030204" pitchFamily="34" charset="0"/>
                      </a:endParaRPr>
                    </a:p>
                  </a:txBody>
                  <a:tcPr marL="9523" marR="9523" marT="9523" marB="0" anchor="b"/>
                </a:tc>
              </a:tr>
              <a:tr h="190450">
                <a:tc>
                  <a:txBody>
                    <a:bodyPr/>
                    <a:lstStyle/>
                    <a:p>
                      <a:pPr algn="l" fontAlgn="b"/>
                      <a:r>
                        <a:rPr lang="en-US" sz="1100" u="none" strike="noStrike">
                          <a:effectLst/>
                        </a:rPr>
                        <a:t>NCTCOG NHTS</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100" u="none" strike="noStrike">
                          <a:effectLst/>
                        </a:rPr>
                        <a:t>742.05</a:t>
                      </a:r>
                      <a:endParaRPr lang="en-US" sz="11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100" u="none" strike="noStrike" dirty="0">
                          <a:effectLst/>
                        </a:rPr>
                        <a:t>415.696</a:t>
                      </a:r>
                      <a:endParaRPr lang="en-US" sz="1100" b="0" i="0" u="none" strike="noStrike" dirty="0">
                        <a:solidFill>
                          <a:srgbClr val="000000"/>
                        </a:solidFill>
                        <a:effectLst/>
                        <a:latin typeface="Calibri" panose="020F0502020204030204" pitchFamily="34" charset="0"/>
                      </a:endParaRPr>
                    </a:p>
                  </a:txBody>
                  <a:tcPr marL="9523" marR="9523" marT="9523" marB="0" anchor="b"/>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13</a:t>
            </a:fld>
            <a:endParaRPr lang="en-US" dirty="0"/>
          </a:p>
        </p:txBody>
      </p:sp>
    </p:spTree>
    <p:extLst>
      <p:ext uri="{BB962C8B-B14F-4D97-AF65-F5344CB8AC3E}">
        <p14:creationId xmlns:p14="http://schemas.microsoft.com/office/powerpoint/2010/main" val="9580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Output- Trip Rates by Income</a:t>
            </a:r>
            <a:endParaRPr lang="en-US" dirty="0"/>
          </a:p>
        </p:txBody>
      </p:sp>
      <p:pic>
        <p:nvPicPr>
          <p:cNvPr id="4" name="Content Placeholder 3"/>
          <p:cNvPicPr>
            <a:picLocks noGrp="1" noChangeAspect="1"/>
          </p:cNvPicPr>
          <p:nvPr>
            <p:ph idx="1"/>
          </p:nvPr>
        </p:nvPicPr>
        <p:blipFill>
          <a:blip r:embed="rId2"/>
          <a:stretch>
            <a:fillRect/>
          </a:stretch>
        </p:blipFill>
        <p:spPr>
          <a:xfrm>
            <a:off x="2524200" y="2052638"/>
            <a:ext cx="6102201" cy="4195762"/>
          </a:xfrm>
          <a:prstGeom prst="rect">
            <a:avLst/>
          </a:prstGeom>
        </p:spPr>
      </p:pic>
      <p:sp>
        <p:nvSpPr>
          <p:cNvPr id="3" name="Date Placeholder 2"/>
          <p:cNvSpPr>
            <a:spLocks noGrp="1"/>
          </p:cNvSpPr>
          <p:nvPr>
            <p:ph type="dt" sz="half" idx="10"/>
          </p:nvPr>
        </p:nvSpPr>
        <p:spPr/>
        <p:txBody>
          <a:bodyPr/>
          <a:lstStyle/>
          <a:p>
            <a:r>
              <a:rPr lang="en-US" smtClean="0"/>
              <a:t>NCTCOG</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14</a:t>
            </a:fld>
            <a:endParaRPr lang="en-US" dirty="0"/>
          </a:p>
        </p:txBody>
      </p:sp>
    </p:spTree>
    <p:extLst>
      <p:ext uri="{BB962C8B-B14F-4D97-AF65-F5344CB8AC3E}">
        <p14:creationId xmlns:p14="http://schemas.microsoft.com/office/powerpoint/2010/main" val="389951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04800"/>
            <a:ext cx="8534400" cy="1143000"/>
          </a:xfrm>
        </p:spPr>
        <p:txBody>
          <a:bodyPr/>
          <a:lstStyle/>
          <a:p>
            <a:r>
              <a:rPr lang="en-US" sz="4000" dirty="0"/>
              <a:t>Household Survey Comparison	</a:t>
            </a:r>
          </a:p>
        </p:txBody>
      </p:sp>
      <p:sp>
        <p:nvSpPr>
          <p:cNvPr id="6" name="Slide Number Placeholder 5"/>
          <p:cNvSpPr>
            <a:spLocks noGrp="1"/>
          </p:cNvSpPr>
          <p:nvPr>
            <p:ph type="sldNum" sz="quarter" idx="12"/>
          </p:nvPr>
        </p:nvSpPr>
        <p:spPr/>
        <p:txBody>
          <a:bodyPr/>
          <a:lstStyle/>
          <a:p>
            <a:fld id="{EE954E4C-1E5F-47A2-B7DE-859CDD4E88CF}" type="slidenum">
              <a:rPr lang="en-US" smtClean="0"/>
              <a:pPr/>
              <a:t>15</a:t>
            </a:fld>
            <a:endParaRPr lang="en-US" dirty="0"/>
          </a:p>
        </p:txBody>
      </p:sp>
      <p:graphicFrame>
        <p:nvGraphicFramePr>
          <p:cNvPr id="8" name="Table 7"/>
          <p:cNvGraphicFramePr>
            <a:graphicFrameLocks noGrp="1"/>
          </p:cNvGraphicFramePr>
          <p:nvPr>
            <p:extLst/>
          </p:nvPr>
        </p:nvGraphicFramePr>
        <p:xfrm>
          <a:off x="2589212" y="2057400"/>
          <a:ext cx="6781800" cy="2362200"/>
        </p:xfrm>
        <a:graphic>
          <a:graphicData uri="http://schemas.openxmlformats.org/drawingml/2006/table">
            <a:tbl>
              <a:tblPr/>
              <a:tblGrid>
                <a:gridCol w="1697164"/>
                <a:gridCol w="1536020"/>
                <a:gridCol w="1872216"/>
                <a:gridCol w="1676400"/>
              </a:tblGrid>
              <a:tr h="783748">
                <a:tc>
                  <a:txBody>
                    <a:bodyPr/>
                    <a:lstStyle/>
                    <a:p>
                      <a:pPr algn="l" fontAlgn="b"/>
                      <a:r>
                        <a:rPr lang="en-US" sz="20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2000" b="1" i="0" u="none" strike="noStrike" dirty="0" smtClean="0">
                          <a:solidFill>
                            <a:srgbClr val="FFFFFF"/>
                          </a:solidFill>
                          <a:effectLst/>
                          <a:latin typeface="Calibri" panose="020F0502020204030204" pitchFamily="34" charset="0"/>
                        </a:rPr>
                        <a:t>1996 HHS</a:t>
                      </a:r>
                    </a:p>
                    <a:p>
                      <a:pPr algn="ctr" fontAlgn="b"/>
                      <a:endParaRPr lang="en-US" sz="20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2000" b="1" i="0" u="none" strike="noStrike" dirty="0">
                          <a:solidFill>
                            <a:srgbClr val="FFFFFF"/>
                          </a:solidFill>
                          <a:effectLst/>
                          <a:latin typeface="Calibri" panose="020F0502020204030204" pitchFamily="34" charset="0"/>
                        </a:rPr>
                        <a:t>2009 NCTCOG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2000" b="1" i="0" u="none" strike="noStrike" dirty="0" smtClean="0">
                          <a:solidFill>
                            <a:srgbClr val="FFFFFF"/>
                          </a:solidFill>
                          <a:effectLst/>
                          <a:latin typeface="Calibri" panose="020F0502020204030204" pitchFamily="34" charset="0"/>
                        </a:rPr>
                        <a:t>2009 </a:t>
                      </a:r>
                      <a:r>
                        <a:rPr lang="en-US" sz="2000" b="1" i="0" u="none" strike="noStrike" dirty="0">
                          <a:solidFill>
                            <a:srgbClr val="FFFFFF"/>
                          </a:solidFill>
                          <a:effectLst/>
                          <a:latin typeface="Calibri" panose="020F0502020204030204" pitchFamily="34" charset="0"/>
                        </a:rPr>
                        <a:t>National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r>
              <a:tr h="525193">
                <a:tc>
                  <a:txBody>
                    <a:bodyPr/>
                    <a:lstStyle/>
                    <a:p>
                      <a:pPr algn="l" fontAlgn="b"/>
                      <a:r>
                        <a:rPr lang="en-US" sz="2000" b="1" i="0" u="none" strike="noStrike">
                          <a:solidFill>
                            <a:srgbClr val="000000"/>
                          </a:solidFill>
                          <a:effectLst/>
                          <a:latin typeface="Calibri" panose="020F0502020204030204" pitchFamily="34" charset="0"/>
                        </a:rPr>
                        <a:t>Households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3,394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3,053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150,147</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19859">
                <a:tc>
                  <a:txBody>
                    <a:bodyPr/>
                    <a:lstStyle/>
                    <a:p>
                      <a:pPr algn="l" fontAlgn="b"/>
                      <a:r>
                        <a:rPr lang="en-US" sz="2000" b="1" i="0" u="none" strike="noStrike">
                          <a:solidFill>
                            <a:srgbClr val="000000"/>
                          </a:solidFill>
                          <a:effectLst/>
                          <a:latin typeface="Calibri" panose="020F0502020204030204" pitchFamily="34" charset="0"/>
                        </a:rPr>
                        <a:t>Persons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panose="020F0502020204030204" pitchFamily="34" charset="0"/>
                        </a:rPr>
                        <a:t>7,658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7,202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l" fontAlgn="b"/>
                      <a:r>
                        <a:rPr lang="en-US" sz="2000" b="1" i="0" u="none" strike="noStrike">
                          <a:solidFill>
                            <a:srgbClr val="000000"/>
                          </a:solidFill>
                          <a:effectLst/>
                          <a:latin typeface="Calibri" panose="020F0502020204030204" pitchFamily="34" charset="0"/>
                        </a:rPr>
                        <a:t>Trips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31,928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2000" b="0" i="0" u="none" strike="noStrike" dirty="0">
                          <a:solidFill>
                            <a:srgbClr val="000000"/>
                          </a:solidFill>
                          <a:effectLst/>
                          <a:latin typeface="Calibri" panose="020F0502020204030204" pitchFamily="34" charset="0"/>
                        </a:rPr>
                        <a:t>27,066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137530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360612" y="16002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110000"/>
              <a:buFont typeface="Wingdings" pitchFamily="2" charset="2"/>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lvl="1">
              <a:buClr>
                <a:schemeClr val="bg2">
                  <a:lumMod val="50000"/>
                </a:schemeClr>
              </a:buClr>
              <a:buFont typeface="Wingdings" pitchFamily="2" charset="2"/>
              <a:buChar char="§"/>
            </a:pPr>
            <a:endParaRPr lang="en-US" sz="2000" dirty="0">
              <a:latin typeface="Tahoma" pitchFamily="34" charset="0"/>
              <a:cs typeface="Tahoma" pitchFamily="34" charset="0"/>
            </a:endParaRPr>
          </a:p>
          <a:p>
            <a:pPr marL="0" indent="0">
              <a:buClr>
                <a:schemeClr val="bg2">
                  <a:lumMod val="50000"/>
                </a:schemeClr>
              </a:buClr>
              <a:buNone/>
            </a:pPr>
            <a:r>
              <a:rPr lang="en-US" sz="2400" dirty="0">
                <a:latin typeface="Tahoma" pitchFamily="34" charset="0"/>
                <a:cs typeface="Tahoma" pitchFamily="34" charset="0"/>
              </a:rPr>
              <a:t>Trip Rates by Purpose</a:t>
            </a: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a:buClr>
                <a:schemeClr val="bg2">
                  <a:lumMod val="50000"/>
                </a:schemeClr>
              </a:buClr>
              <a:buFont typeface="Wingdings" pitchFamily="2" charset="2"/>
              <a:buChar char="§"/>
            </a:pPr>
            <a:endParaRPr lang="en-US" sz="2400" dirty="0">
              <a:solidFill>
                <a:srgbClr val="C00000"/>
              </a:solidFill>
              <a:latin typeface="Tahoma" pitchFamily="34" charset="0"/>
              <a:cs typeface="Tahoma" pitchFamily="34" charset="0"/>
            </a:endParaRPr>
          </a:p>
          <a:p>
            <a:pPr>
              <a:buClr>
                <a:schemeClr val="bg2">
                  <a:lumMod val="50000"/>
                </a:schemeClr>
              </a:buClr>
              <a:buFont typeface="Wingdings" pitchFamily="2" charset="2"/>
              <a:buChar char="§"/>
            </a:pPr>
            <a:endParaRPr lang="en-US" sz="2400" dirty="0">
              <a:solidFill>
                <a:srgbClr val="C00000"/>
              </a:solidFill>
              <a:latin typeface="Tahoma" pitchFamily="34" charset="0"/>
              <a:cs typeface="Tahoma" pitchFamily="34" charset="0"/>
            </a:endParaRPr>
          </a:p>
          <a:p>
            <a:pPr>
              <a:buClr>
                <a:schemeClr val="bg2">
                  <a:lumMod val="50000"/>
                </a:schemeClr>
              </a:buClr>
              <a:buFont typeface="Wingdings" pitchFamily="2" charset="2"/>
              <a:buChar char="§"/>
            </a:pPr>
            <a:endParaRPr lang="en-US" sz="2400" dirty="0">
              <a:latin typeface="Tahoma" pitchFamily="34" charset="0"/>
              <a:cs typeface="Tahoma" pitchFamily="34" charset="0"/>
            </a:endParaRPr>
          </a:p>
        </p:txBody>
      </p:sp>
      <p:sp>
        <p:nvSpPr>
          <p:cNvPr id="2" name="Title 1"/>
          <p:cNvSpPr>
            <a:spLocks noGrp="1"/>
          </p:cNvSpPr>
          <p:nvPr>
            <p:ph type="title"/>
          </p:nvPr>
        </p:nvSpPr>
        <p:spPr>
          <a:xfrm>
            <a:off x="2132012" y="304800"/>
            <a:ext cx="8534400" cy="1143000"/>
          </a:xfrm>
        </p:spPr>
        <p:txBody>
          <a:bodyPr/>
          <a:lstStyle/>
          <a:p>
            <a:r>
              <a:rPr lang="en-US" sz="4000" dirty="0"/>
              <a:t>Household Survey Comparison	</a:t>
            </a:r>
          </a:p>
        </p:txBody>
      </p:sp>
      <p:sp>
        <p:nvSpPr>
          <p:cNvPr id="6" name="Slide Number Placeholder 5"/>
          <p:cNvSpPr>
            <a:spLocks noGrp="1"/>
          </p:cNvSpPr>
          <p:nvPr>
            <p:ph type="sldNum" sz="quarter" idx="12"/>
          </p:nvPr>
        </p:nvSpPr>
        <p:spPr/>
        <p:txBody>
          <a:bodyPr/>
          <a:lstStyle/>
          <a:p>
            <a:fld id="{EE954E4C-1E5F-47A2-B7DE-859CDD4E88CF}" type="slidenum">
              <a:rPr lang="en-US" smtClean="0"/>
              <a:pPr/>
              <a:t>16</a:t>
            </a:fld>
            <a:endParaRPr lang="en-US" dirty="0"/>
          </a:p>
        </p:txBody>
      </p:sp>
      <p:graphicFrame>
        <p:nvGraphicFramePr>
          <p:cNvPr id="4" name="Table 3"/>
          <p:cNvGraphicFramePr>
            <a:graphicFrameLocks noGrp="1"/>
          </p:cNvGraphicFramePr>
          <p:nvPr>
            <p:extLst/>
          </p:nvPr>
        </p:nvGraphicFramePr>
        <p:xfrm>
          <a:off x="2741613" y="2590800"/>
          <a:ext cx="6629399" cy="2819400"/>
        </p:xfrm>
        <a:graphic>
          <a:graphicData uri="http://schemas.openxmlformats.org/drawingml/2006/table">
            <a:tbl>
              <a:tblPr/>
              <a:tblGrid>
                <a:gridCol w="1018553"/>
                <a:gridCol w="1038847"/>
                <a:gridCol w="914400"/>
                <a:gridCol w="914400"/>
                <a:gridCol w="1106311"/>
                <a:gridCol w="1636888"/>
              </a:tblGrid>
              <a:tr h="950100">
                <a:tc>
                  <a:txBody>
                    <a:bodyPr/>
                    <a:lstStyle/>
                    <a:p>
                      <a:pPr algn="ctr" fontAlgn="b"/>
                      <a:r>
                        <a:rPr lang="en-US" sz="1800" b="1" i="0" u="none" strike="noStrike" dirty="0">
                          <a:solidFill>
                            <a:srgbClr val="000000"/>
                          </a:solidFill>
                          <a:effectLst/>
                          <a:latin typeface="Calibri" panose="020F0502020204030204" pitchFamily="34" charset="0"/>
                        </a:rPr>
                        <a:t>Trip </a:t>
                      </a:r>
                      <a:r>
                        <a:rPr lang="en-US" sz="1800" b="1" i="0" u="none" strike="noStrike" dirty="0" smtClean="0">
                          <a:solidFill>
                            <a:srgbClr val="000000"/>
                          </a:solidFill>
                          <a:effectLst/>
                          <a:latin typeface="Calibri" panose="020F0502020204030204" pitchFamily="34" charset="0"/>
                        </a:rPr>
                        <a:t>Rate</a:t>
                      </a:r>
                    </a:p>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800" b="1" i="0" u="none" strike="noStrike" dirty="0" smtClean="0">
                          <a:solidFill>
                            <a:srgbClr val="000000"/>
                          </a:solidFill>
                          <a:effectLst/>
                          <a:latin typeface="Calibri" panose="020F0502020204030204" pitchFamily="34" charset="0"/>
                        </a:rPr>
                        <a:t>NCTCOG </a:t>
                      </a:r>
                    </a:p>
                    <a:p>
                      <a:pPr algn="ctr" fontAlgn="b"/>
                      <a:r>
                        <a:rPr lang="en-US" sz="1800" b="1" i="0" u="none" strike="noStrike" dirty="0" smtClean="0">
                          <a:solidFill>
                            <a:srgbClr val="000000"/>
                          </a:solidFill>
                          <a:effectLst/>
                          <a:latin typeface="Calibri" panose="020F0502020204030204" pitchFamily="34" charset="0"/>
                        </a:rPr>
                        <a:t>1964</a:t>
                      </a:r>
                    </a:p>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800" b="1" i="0" u="none" strike="noStrike" dirty="0" smtClean="0">
                          <a:solidFill>
                            <a:srgbClr val="000000"/>
                          </a:solidFill>
                          <a:effectLst/>
                          <a:latin typeface="Calibri" panose="020F0502020204030204" pitchFamily="34" charset="0"/>
                        </a:rPr>
                        <a:t>NCTCOG </a:t>
                      </a:r>
                    </a:p>
                    <a:p>
                      <a:pPr algn="ctr" fontAlgn="b"/>
                      <a:r>
                        <a:rPr lang="en-US" sz="1800" b="1" i="0" u="none" strike="noStrike" dirty="0" smtClean="0">
                          <a:solidFill>
                            <a:srgbClr val="000000"/>
                          </a:solidFill>
                          <a:effectLst/>
                          <a:latin typeface="Calibri" panose="020F0502020204030204" pitchFamily="34" charset="0"/>
                        </a:rPr>
                        <a:t>1984</a:t>
                      </a:r>
                    </a:p>
                    <a:p>
                      <a:pPr algn="ctr" fontAlgn="b"/>
                      <a:endParaRPr lang="en-US" sz="1800" b="1" i="0" u="none" strike="noStrike" dirty="0" smtClean="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800" b="1" i="0" u="none" strike="noStrike" dirty="0" smtClean="0">
                          <a:solidFill>
                            <a:srgbClr val="000000"/>
                          </a:solidFill>
                          <a:effectLst/>
                          <a:latin typeface="Calibri" panose="020F0502020204030204" pitchFamily="34" charset="0"/>
                        </a:rPr>
                        <a:t>NCTCOG </a:t>
                      </a:r>
                    </a:p>
                    <a:p>
                      <a:pPr algn="ctr" fontAlgn="b"/>
                      <a:r>
                        <a:rPr lang="en-US" sz="1800" b="1" i="0" u="none" strike="noStrike" dirty="0" smtClean="0">
                          <a:solidFill>
                            <a:srgbClr val="000000"/>
                          </a:solidFill>
                          <a:effectLst/>
                          <a:latin typeface="Calibri" panose="020F0502020204030204" pitchFamily="34" charset="0"/>
                        </a:rPr>
                        <a:t>1996</a:t>
                      </a:r>
                    </a:p>
                    <a:p>
                      <a:pPr algn="ctr" fontAlgn="b"/>
                      <a:endParaRPr lang="en-US" sz="1800" b="1" i="0" u="none" strike="noStrike" dirty="0" smtClean="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800" b="1" i="0" u="none" strike="noStrike" dirty="0" smtClean="0">
                          <a:solidFill>
                            <a:srgbClr val="000000"/>
                          </a:solidFill>
                          <a:effectLst/>
                          <a:latin typeface="Calibri" panose="020F0502020204030204" pitchFamily="34" charset="0"/>
                        </a:rPr>
                        <a:t>NCTCOG NHTS</a:t>
                      </a:r>
                    </a:p>
                    <a:p>
                      <a:pPr algn="ctr" fontAlgn="b"/>
                      <a:r>
                        <a:rPr lang="en-US" sz="1800" b="1" i="0" u="none" strike="noStrike" dirty="0" smtClean="0">
                          <a:solidFill>
                            <a:srgbClr val="000000"/>
                          </a:solidFill>
                          <a:effectLst/>
                          <a:latin typeface="Calibri" panose="020F0502020204030204" pitchFamily="34" charset="0"/>
                        </a:rPr>
                        <a:t>2009</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800" b="1" i="0" u="none" strike="noStrike" dirty="0" smtClean="0">
                          <a:solidFill>
                            <a:srgbClr val="000000"/>
                          </a:solidFill>
                          <a:effectLst/>
                          <a:latin typeface="Calibri" panose="020F0502020204030204" pitchFamily="34" charset="0"/>
                        </a:rPr>
                        <a:t>National</a:t>
                      </a:r>
                    </a:p>
                    <a:p>
                      <a:pPr algn="ctr" fontAlgn="b"/>
                      <a:r>
                        <a:rPr lang="en-US" sz="1800" b="1" i="0" u="none" strike="noStrike" dirty="0" smtClean="0">
                          <a:solidFill>
                            <a:srgbClr val="000000"/>
                          </a:solidFill>
                          <a:effectLst/>
                          <a:latin typeface="Calibri" panose="020F0502020204030204" pitchFamily="34" charset="0"/>
                        </a:rPr>
                        <a:t>NHTS</a:t>
                      </a:r>
                    </a:p>
                    <a:p>
                      <a:pPr algn="ctr" fontAlgn="b"/>
                      <a:r>
                        <a:rPr lang="en-US" sz="1800" b="1" i="0" u="none" strike="noStrike" dirty="0" smtClean="0">
                          <a:solidFill>
                            <a:srgbClr val="000000"/>
                          </a:solidFill>
                          <a:effectLst/>
                          <a:latin typeface="Calibri" panose="020F0502020204030204" pitchFamily="34" charset="0"/>
                        </a:rPr>
                        <a:t>2009</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467325">
                <a:tc>
                  <a:txBody>
                    <a:bodyPr/>
                    <a:lstStyle/>
                    <a:p>
                      <a:pPr algn="ctr" fontAlgn="b"/>
                      <a:r>
                        <a:rPr lang="en-US" sz="2000" b="0" i="0" u="none" strike="noStrike">
                          <a:solidFill>
                            <a:srgbClr val="000000"/>
                          </a:solidFill>
                          <a:effectLst/>
                          <a:latin typeface="Calibri" panose="020F0502020204030204" pitchFamily="34" charset="0"/>
                        </a:rPr>
                        <a:t>HBW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1.91</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2.29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a:solidFill>
                            <a:srgbClr val="000000"/>
                          </a:solidFill>
                          <a:effectLst/>
                          <a:latin typeface="Calibri" panose="020F050202020403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67325">
                <a:tc>
                  <a:txBody>
                    <a:bodyPr/>
                    <a:lstStyle/>
                    <a:p>
                      <a:pPr algn="ctr" fontAlgn="b"/>
                      <a:r>
                        <a:rPr lang="en-US" sz="2000" b="0" i="0" u="none" strike="noStrike">
                          <a:solidFill>
                            <a:srgbClr val="000000"/>
                          </a:solidFill>
                          <a:effectLst/>
                          <a:latin typeface="Calibri" panose="020F0502020204030204" pitchFamily="34" charset="0"/>
                        </a:rPr>
                        <a:t>HNW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5.42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4.32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467325">
                <a:tc>
                  <a:txBody>
                    <a:bodyPr/>
                    <a:lstStyle/>
                    <a:p>
                      <a:pPr algn="ctr" fontAlgn="b"/>
                      <a:r>
                        <a:rPr lang="en-US" sz="2000" b="0" i="0" u="none" strike="noStrike">
                          <a:solidFill>
                            <a:srgbClr val="000000"/>
                          </a:solidFill>
                          <a:effectLst/>
                          <a:latin typeface="Calibri" panose="020F0502020204030204" pitchFamily="34" charset="0"/>
                        </a:rPr>
                        <a:t>NHB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1.79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2.07</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a:solidFill>
                            <a:srgbClr val="000000"/>
                          </a:solidFill>
                          <a:effectLst/>
                          <a:latin typeface="Calibri" panose="020F0502020204030204" pitchFamily="34" charset="0"/>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a:solidFill>
                            <a:srgbClr val="000000"/>
                          </a:solidFill>
                          <a:effectLst/>
                          <a:latin typeface="Calibri" panose="020F0502020204030204" pitchFamily="34" charset="0"/>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67325">
                <a:tc>
                  <a:txBody>
                    <a:bodyPr/>
                    <a:lstStyle/>
                    <a:p>
                      <a:pPr algn="ctr" fontAlgn="b"/>
                      <a:r>
                        <a:rPr lang="en-US" sz="20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9.12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8.68</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a:solidFill>
                            <a:srgbClr val="000000"/>
                          </a:solidFill>
                          <a:effectLst/>
                          <a:latin typeface="Calibri" panose="020F0502020204030204" pitchFamily="34" charset="0"/>
                        </a:rPr>
                        <a:t>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9.50</a:t>
                      </a:r>
                      <a:r>
                        <a:rPr lang="en-US"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3" name="Oval 2"/>
          <p:cNvSpPr/>
          <p:nvPr/>
        </p:nvSpPr>
        <p:spPr bwMode="auto">
          <a:xfrm>
            <a:off x="6323012" y="352425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b="1" dirty="0">
                <a:latin typeface="Tahoma" charset="0"/>
              </a:rPr>
              <a:t>22%</a:t>
            </a:r>
          </a:p>
        </p:txBody>
      </p:sp>
      <p:sp>
        <p:nvSpPr>
          <p:cNvPr id="8" name="Oval 7"/>
          <p:cNvSpPr/>
          <p:nvPr/>
        </p:nvSpPr>
        <p:spPr bwMode="auto">
          <a:xfrm>
            <a:off x="6323012" y="40005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53</a:t>
            </a:r>
            <a:r>
              <a:rPr lang="en-US" sz="800" b="1" dirty="0">
                <a:latin typeface="Tahoma" charset="0"/>
              </a:rPr>
              <a:t>%</a:t>
            </a:r>
          </a:p>
        </p:txBody>
      </p:sp>
      <p:sp>
        <p:nvSpPr>
          <p:cNvPr id="9" name="Oval 8"/>
          <p:cNvSpPr/>
          <p:nvPr/>
        </p:nvSpPr>
        <p:spPr bwMode="auto">
          <a:xfrm>
            <a:off x="6323012" y="447675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25</a:t>
            </a:r>
            <a:r>
              <a:rPr lang="en-US" sz="800" b="1" dirty="0">
                <a:latin typeface="Tahoma" charset="0"/>
              </a:rPr>
              <a:t>%</a:t>
            </a:r>
          </a:p>
        </p:txBody>
      </p:sp>
      <p:sp>
        <p:nvSpPr>
          <p:cNvPr id="10" name="Oval 9"/>
          <p:cNvSpPr/>
          <p:nvPr/>
        </p:nvSpPr>
        <p:spPr bwMode="auto">
          <a:xfrm>
            <a:off x="6323012" y="493395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100</a:t>
            </a:r>
            <a:r>
              <a:rPr lang="en-US" sz="800" b="1" dirty="0">
                <a:latin typeface="Tahoma" charset="0"/>
              </a:rPr>
              <a:t>%</a:t>
            </a:r>
          </a:p>
        </p:txBody>
      </p:sp>
      <p:sp>
        <p:nvSpPr>
          <p:cNvPr id="11" name="Oval 10"/>
          <p:cNvSpPr/>
          <p:nvPr/>
        </p:nvSpPr>
        <p:spPr bwMode="auto">
          <a:xfrm>
            <a:off x="5408612" y="353744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b="1" dirty="0">
                <a:latin typeface="Tahoma" charset="0"/>
              </a:rPr>
              <a:t>27%</a:t>
            </a:r>
          </a:p>
        </p:txBody>
      </p:sp>
      <p:sp>
        <p:nvSpPr>
          <p:cNvPr id="12" name="Oval 11"/>
          <p:cNvSpPr/>
          <p:nvPr/>
        </p:nvSpPr>
        <p:spPr bwMode="auto">
          <a:xfrm>
            <a:off x="5408612" y="401369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48</a:t>
            </a:r>
            <a:r>
              <a:rPr lang="en-US" sz="800" b="1" dirty="0">
                <a:latin typeface="Tahoma" charset="0"/>
              </a:rPr>
              <a:t>%</a:t>
            </a:r>
          </a:p>
        </p:txBody>
      </p:sp>
      <p:sp>
        <p:nvSpPr>
          <p:cNvPr id="13" name="Oval 12"/>
          <p:cNvSpPr/>
          <p:nvPr/>
        </p:nvSpPr>
        <p:spPr bwMode="auto">
          <a:xfrm>
            <a:off x="5408612" y="448994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25</a:t>
            </a:r>
            <a:r>
              <a:rPr lang="en-US" sz="800" b="1" dirty="0">
                <a:latin typeface="Tahoma" charset="0"/>
              </a:rPr>
              <a:t>%</a:t>
            </a:r>
          </a:p>
        </p:txBody>
      </p:sp>
      <p:sp>
        <p:nvSpPr>
          <p:cNvPr id="14" name="Oval 13"/>
          <p:cNvSpPr/>
          <p:nvPr/>
        </p:nvSpPr>
        <p:spPr bwMode="auto">
          <a:xfrm>
            <a:off x="5408612" y="494714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100</a:t>
            </a:r>
            <a:r>
              <a:rPr lang="en-US" sz="800" b="1" dirty="0">
                <a:latin typeface="Tahoma" charset="0"/>
              </a:rPr>
              <a:t>%</a:t>
            </a:r>
          </a:p>
        </p:txBody>
      </p:sp>
      <p:sp>
        <p:nvSpPr>
          <p:cNvPr id="15" name="Oval 14"/>
          <p:cNvSpPr/>
          <p:nvPr/>
        </p:nvSpPr>
        <p:spPr bwMode="auto">
          <a:xfrm>
            <a:off x="4494212" y="35433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b="1" dirty="0">
                <a:latin typeface="Tahoma" charset="0"/>
              </a:rPr>
              <a:t>21%</a:t>
            </a:r>
          </a:p>
        </p:txBody>
      </p:sp>
      <p:sp>
        <p:nvSpPr>
          <p:cNvPr id="16" name="Oval 15"/>
          <p:cNvSpPr/>
          <p:nvPr/>
        </p:nvSpPr>
        <p:spPr bwMode="auto">
          <a:xfrm>
            <a:off x="4494212" y="401955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59</a:t>
            </a:r>
            <a:r>
              <a:rPr lang="en-US" sz="800" b="1" dirty="0">
                <a:latin typeface="Tahoma" charset="0"/>
              </a:rPr>
              <a:t>%</a:t>
            </a:r>
          </a:p>
        </p:txBody>
      </p:sp>
      <p:sp>
        <p:nvSpPr>
          <p:cNvPr id="17" name="Oval 16"/>
          <p:cNvSpPr/>
          <p:nvPr/>
        </p:nvSpPr>
        <p:spPr bwMode="auto">
          <a:xfrm>
            <a:off x="4494212" y="44958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20</a:t>
            </a:r>
            <a:r>
              <a:rPr lang="en-US" sz="800" b="1" dirty="0">
                <a:latin typeface="Tahoma" charset="0"/>
              </a:rPr>
              <a:t>%</a:t>
            </a:r>
          </a:p>
        </p:txBody>
      </p:sp>
      <p:sp>
        <p:nvSpPr>
          <p:cNvPr id="18" name="Oval 17"/>
          <p:cNvSpPr/>
          <p:nvPr/>
        </p:nvSpPr>
        <p:spPr bwMode="auto">
          <a:xfrm>
            <a:off x="4494212" y="49530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100</a:t>
            </a:r>
            <a:r>
              <a:rPr lang="en-US" sz="800" b="1" dirty="0">
                <a:latin typeface="Tahoma" charset="0"/>
              </a:rPr>
              <a:t>%</a:t>
            </a:r>
          </a:p>
        </p:txBody>
      </p:sp>
      <p:sp>
        <p:nvSpPr>
          <p:cNvPr id="19" name="Oval 18"/>
          <p:cNvSpPr/>
          <p:nvPr/>
        </p:nvSpPr>
        <p:spPr bwMode="auto">
          <a:xfrm>
            <a:off x="7389812" y="35433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14</a:t>
            </a:r>
            <a:r>
              <a:rPr lang="en-US" sz="800" b="1" dirty="0">
                <a:latin typeface="Tahoma" charset="0"/>
              </a:rPr>
              <a:t>%</a:t>
            </a:r>
          </a:p>
        </p:txBody>
      </p:sp>
      <p:sp>
        <p:nvSpPr>
          <p:cNvPr id="20" name="Oval 19"/>
          <p:cNvSpPr/>
          <p:nvPr/>
        </p:nvSpPr>
        <p:spPr bwMode="auto">
          <a:xfrm>
            <a:off x="7389812" y="401955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56</a:t>
            </a:r>
            <a:r>
              <a:rPr lang="en-US" sz="800" b="1" dirty="0">
                <a:latin typeface="Tahoma" charset="0"/>
              </a:rPr>
              <a:t>%</a:t>
            </a:r>
          </a:p>
        </p:txBody>
      </p:sp>
      <p:sp>
        <p:nvSpPr>
          <p:cNvPr id="21" name="Oval 20"/>
          <p:cNvSpPr/>
          <p:nvPr/>
        </p:nvSpPr>
        <p:spPr bwMode="auto">
          <a:xfrm>
            <a:off x="7389812" y="44958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30</a:t>
            </a:r>
            <a:r>
              <a:rPr lang="en-US" sz="800" b="1" dirty="0">
                <a:latin typeface="Tahoma" charset="0"/>
              </a:rPr>
              <a:t>%</a:t>
            </a:r>
          </a:p>
        </p:txBody>
      </p:sp>
      <p:sp>
        <p:nvSpPr>
          <p:cNvPr id="22" name="Oval 21"/>
          <p:cNvSpPr/>
          <p:nvPr/>
        </p:nvSpPr>
        <p:spPr bwMode="auto">
          <a:xfrm>
            <a:off x="7389812" y="4953000"/>
            <a:ext cx="304800" cy="304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800" dirty="0"/>
              <a:t>100</a:t>
            </a:r>
            <a:r>
              <a:rPr lang="en-US" sz="800" b="1" dirty="0">
                <a:latin typeface="Tahoma" charset="0"/>
              </a:rPr>
              <a:t>%</a:t>
            </a:r>
          </a:p>
        </p:txBody>
      </p:sp>
      <p:sp>
        <p:nvSpPr>
          <p:cNvPr id="23" name="Date Placeholder 22"/>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34798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436812" y="16002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110000"/>
              <a:buFont typeface="Wingdings" pitchFamily="2" charset="2"/>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buClr>
                <a:schemeClr val="bg2">
                  <a:lumMod val="50000"/>
                </a:schemeClr>
              </a:buClr>
              <a:buNone/>
            </a:pPr>
            <a:r>
              <a:rPr lang="en-US" sz="2400" dirty="0">
                <a:latin typeface="Tahoma" pitchFamily="34" charset="0"/>
                <a:cs typeface="Tahoma" pitchFamily="34" charset="0"/>
              </a:rPr>
              <a:t>Person Trip Rates by Gender</a:t>
            </a: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a:p>
            <a:pPr marL="0" indent="0">
              <a:buClr>
                <a:schemeClr val="bg2">
                  <a:lumMod val="50000"/>
                </a:schemeClr>
              </a:buClr>
              <a:buNone/>
            </a:pPr>
            <a:r>
              <a:rPr lang="en-US" sz="2400" dirty="0">
                <a:latin typeface="Tahoma" pitchFamily="34" charset="0"/>
                <a:cs typeface="Tahoma" pitchFamily="34" charset="0"/>
              </a:rPr>
              <a:t>Household Trip Rates by Mode</a:t>
            </a:r>
          </a:p>
          <a:p>
            <a:pPr marL="0" indent="0">
              <a:buClr>
                <a:schemeClr val="bg2">
                  <a:lumMod val="50000"/>
                </a:schemeClr>
              </a:buClr>
              <a:buNone/>
            </a:pPr>
            <a:endParaRPr lang="en-US" sz="2400" dirty="0">
              <a:latin typeface="Tahoma" pitchFamily="34" charset="0"/>
              <a:cs typeface="Tahoma" pitchFamily="34" charset="0"/>
            </a:endParaRPr>
          </a:p>
          <a:p>
            <a:pPr>
              <a:buClr>
                <a:schemeClr val="bg2">
                  <a:lumMod val="50000"/>
                </a:schemeClr>
              </a:buClr>
              <a:buFont typeface="Wingdings" pitchFamily="2" charset="2"/>
              <a:buChar char="§"/>
            </a:pPr>
            <a:endParaRPr lang="en-US" sz="2400" dirty="0">
              <a:solidFill>
                <a:srgbClr val="C00000"/>
              </a:solidFill>
              <a:latin typeface="Tahoma" pitchFamily="34" charset="0"/>
              <a:cs typeface="Tahoma" pitchFamily="34" charset="0"/>
            </a:endParaRPr>
          </a:p>
          <a:p>
            <a:pPr>
              <a:buClr>
                <a:schemeClr val="bg2">
                  <a:lumMod val="50000"/>
                </a:schemeClr>
              </a:buClr>
              <a:buFont typeface="Wingdings" pitchFamily="2" charset="2"/>
              <a:buChar char="§"/>
            </a:pPr>
            <a:endParaRPr lang="en-US" sz="2400" dirty="0">
              <a:solidFill>
                <a:srgbClr val="C00000"/>
              </a:solidFill>
              <a:latin typeface="Tahoma" pitchFamily="34" charset="0"/>
              <a:cs typeface="Tahoma" pitchFamily="34" charset="0"/>
            </a:endParaRPr>
          </a:p>
          <a:p>
            <a:pPr>
              <a:buClr>
                <a:schemeClr val="bg2">
                  <a:lumMod val="50000"/>
                </a:schemeClr>
              </a:buClr>
              <a:buFont typeface="Wingdings" pitchFamily="2" charset="2"/>
              <a:buChar char="§"/>
            </a:pPr>
            <a:endParaRPr lang="en-US" sz="2400" dirty="0">
              <a:latin typeface="Tahoma" pitchFamily="34" charset="0"/>
              <a:cs typeface="Tahoma" pitchFamily="34" charset="0"/>
            </a:endParaRPr>
          </a:p>
        </p:txBody>
      </p:sp>
      <p:sp>
        <p:nvSpPr>
          <p:cNvPr id="2" name="Title 1"/>
          <p:cNvSpPr>
            <a:spLocks noGrp="1"/>
          </p:cNvSpPr>
          <p:nvPr>
            <p:ph type="title"/>
          </p:nvPr>
        </p:nvSpPr>
        <p:spPr>
          <a:xfrm>
            <a:off x="2132012" y="304800"/>
            <a:ext cx="8534400" cy="1143000"/>
          </a:xfrm>
        </p:spPr>
        <p:txBody>
          <a:bodyPr/>
          <a:lstStyle/>
          <a:p>
            <a:r>
              <a:rPr lang="en-US" sz="4000" dirty="0"/>
              <a:t>Household Survey Comparison	</a:t>
            </a:r>
          </a:p>
        </p:txBody>
      </p:sp>
      <p:sp>
        <p:nvSpPr>
          <p:cNvPr id="6" name="Slide Number Placeholder 5"/>
          <p:cNvSpPr>
            <a:spLocks noGrp="1"/>
          </p:cNvSpPr>
          <p:nvPr>
            <p:ph type="sldNum" sz="quarter" idx="12"/>
          </p:nvPr>
        </p:nvSpPr>
        <p:spPr/>
        <p:txBody>
          <a:bodyPr/>
          <a:lstStyle/>
          <a:p>
            <a:fld id="{EE954E4C-1E5F-47A2-B7DE-859CDD4E88CF}" type="slidenum">
              <a:rPr lang="en-US" smtClean="0"/>
              <a:pPr/>
              <a:t>17</a:t>
            </a:fld>
            <a:endParaRPr lang="en-US" dirty="0"/>
          </a:p>
        </p:txBody>
      </p:sp>
      <p:graphicFrame>
        <p:nvGraphicFramePr>
          <p:cNvPr id="11" name="Table 10"/>
          <p:cNvGraphicFramePr>
            <a:graphicFrameLocks noGrp="1"/>
          </p:cNvGraphicFramePr>
          <p:nvPr>
            <p:extLst/>
          </p:nvPr>
        </p:nvGraphicFramePr>
        <p:xfrm>
          <a:off x="2970212" y="4267201"/>
          <a:ext cx="6705600" cy="1824001"/>
        </p:xfrm>
        <a:graphic>
          <a:graphicData uri="http://schemas.openxmlformats.org/drawingml/2006/table">
            <a:tbl>
              <a:tblPr/>
              <a:tblGrid>
                <a:gridCol w="1676401"/>
                <a:gridCol w="1475185"/>
                <a:gridCol w="1777007"/>
                <a:gridCol w="1777007"/>
              </a:tblGrid>
              <a:tr h="675571">
                <a:tc>
                  <a:txBody>
                    <a:bodyPr/>
                    <a:lstStyle/>
                    <a:p>
                      <a:pPr algn="ctr" fontAlgn="b"/>
                      <a:r>
                        <a:rPr lang="en-US" sz="2000" b="1" i="0" u="none" strike="noStrike" dirty="0">
                          <a:solidFill>
                            <a:srgbClr val="000000"/>
                          </a:solidFill>
                          <a:effectLst/>
                          <a:latin typeface="Calibri" panose="020F0502020204030204" pitchFamily="34" charset="0"/>
                        </a:rPr>
                        <a:t>Trip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a:solidFill>
                            <a:srgbClr val="000000"/>
                          </a:solidFill>
                          <a:effectLst/>
                          <a:latin typeface="Calibri" panose="020F0502020204030204" pitchFamily="34" charset="0"/>
                        </a:rPr>
                        <a:t>1996 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a:solidFill>
                            <a:srgbClr val="000000"/>
                          </a:solidFill>
                          <a:effectLst/>
                          <a:latin typeface="Calibri" panose="020F0502020204030204" pitchFamily="34" charset="0"/>
                        </a:rPr>
                        <a:t>2009 NCTCOG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dirty="0">
                          <a:solidFill>
                            <a:srgbClr val="000000"/>
                          </a:solidFill>
                          <a:effectLst/>
                          <a:latin typeface="Calibri" panose="020F0502020204030204" pitchFamily="34" charset="0"/>
                        </a:rPr>
                        <a:t>2009 National </a:t>
                      </a:r>
                      <a:r>
                        <a:rPr lang="en-US" sz="2000" b="1" i="0" u="none" strike="noStrike" dirty="0" smtClean="0">
                          <a:solidFill>
                            <a:srgbClr val="000000"/>
                          </a:solidFill>
                          <a:effectLst/>
                          <a:latin typeface="Calibri" panose="020F0502020204030204" pitchFamily="34" charset="0"/>
                        </a:rPr>
                        <a:t>NHTS</a:t>
                      </a:r>
                      <a:endParaRPr lang="en-US"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363013">
                <a:tc>
                  <a:txBody>
                    <a:bodyPr/>
                    <a:lstStyle/>
                    <a:p>
                      <a:pPr algn="ctr" fontAlgn="b"/>
                      <a:r>
                        <a:rPr lang="en-US" sz="2000" b="0" i="0" u="none" strike="noStrike" dirty="0">
                          <a:solidFill>
                            <a:srgbClr val="000000"/>
                          </a:solidFill>
                          <a:effectLst/>
                          <a:latin typeface="Calibri" panose="020F0502020204030204" pitchFamily="34" charset="0"/>
                        </a:rPr>
                        <a:t>Motorized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8.51</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3013">
                <a:tc>
                  <a:txBody>
                    <a:bodyPr/>
                    <a:lstStyle/>
                    <a:p>
                      <a:pPr algn="ctr" fontAlgn="b"/>
                      <a:r>
                        <a:rPr lang="en-US" sz="2000" b="0" i="0" u="none" strike="noStrike">
                          <a:solidFill>
                            <a:srgbClr val="000000"/>
                          </a:solidFill>
                          <a:effectLst/>
                          <a:latin typeface="Calibri" panose="020F0502020204030204" pitchFamily="34" charset="0"/>
                        </a:rPr>
                        <a:t>Non-Motorized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0.99</a:t>
                      </a:r>
                      <a:r>
                        <a:rPr lang="en-US" sz="20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422404">
                <a:tc>
                  <a:txBody>
                    <a:bodyPr/>
                    <a:lstStyle/>
                    <a:p>
                      <a:pPr algn="ctr" fontAlgn="b"/>
                      <a:r>
                        <a:rPr lang="en-US" sz="2000" b="0" i="0" u="none" strike="noStrike" dirty="0">
                          <a:solidFill>
                            <a:srgbClr val="000000"/>
                          </a:solidFill>
                          <a:effectLst/>
                          <a:latin typeface="Calibri" panose="020F0502020204030204" pitchFamily="34" charset="0"/>
                        </a:rPr>
                        <a:t>Unspecified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3" name="Table 2"/>
          <p:cNvGraphicFramePr>
            <a:graphicFrameLocks noGrp="1"/>
          </p:cNvGraphicFramePr>
          <p:nvPr>
            <p:extLst/>
          </p:nvPr>
        </p:nvGraphicFramePr>
        <p:xfrm>
          <a:off x="3046413" y="2057402"/>
          <a:ext cx="6629399" cy="1617171"/>
        </p:xfrm>
        <a:graphic>
          <a:graphicData uri="http://schemas.openxmlformats.org/drawingml/2006/table">
            <a:tbl>
              <a:tblPr/>
              <a:tblGrid>
                <a:gridCol w="1358960"/>
                <a:gridCol w="1756813"/>
                <a:gridCol w="1756813"/>
                <a:gridCol w="1756813"/>
              </a:tblGrid>
              <a:tr h="602154">
                <a:tc>
                  <a:txBody>
                    <a:bodyPr/>
                    <a:lstStyle/>
                    <a:p>
                      <a:pPr algn="ctr" fontAlgn="b"/>
                      <a:r>
                        <a:rPr lang="en-US" sz="2000" b="1" i="0" u="none" strike="noStrike" dirty="0">
                          <a:solidFill>
                            <a:srgbClr val="000000"/>
                          </a:solidFill>
                          <a:effectLst/>
                          <a:latin typeface="Calibri" panose="020F0502020204030204" pitchFamily="34" charset="0"/>
                        </a:rPr>
                        <a:t>Gender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a:solidFill>
                            <a:srgbClr val="000000"/>
                          </a:solidFill>
                          <a:effectLst/>
                          <a:latin typeface="Calibri" panose="020F0502020204030204" pitchFamily="34" charset="0"/>
                        </a:rPr>
                        <a:t>1996 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a:solidFill>
                            <a:srgbClr val="000000"/>
                          </a:solidFill>
                          <a:effectLst/>
                          <a:latin typeface="Calibri" panose="020F0502020204030204" pitchFamily="34" charset="0"/>
                        </a:rPr>
                        <a:t>2009 NCTCOG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2000" b="1" i="0" u="none" strike="noStrike">
                          <a:solidFill>
                            <a:srgbClr val="000000"/>
                          </a:solidFill>
                          <a:effectLst/>
                          <a:latin typeface="Calibri" panose="020F0502020204030204" pitchFamily="34" charset="0"/>
                        </a:rPr>
                        <a:t>2009 National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332682">
                <a:tc>
                  <a:txBody>
                    <a:bodyPr/>
                    <a:lstStyle/>
                    <a:p>
                      <a:pPr algn="ctr" fontAlgn="b"/>
                      <a:r>
                        <a:rPr lang="en-US" sz="2000" b="0" i="0" u="none" strike="noStrike">
                          <a:solidFill>
                            <a:srgbClr val="000000"/>
                          </a:solidFill>
                          <a:effectLst/>
                          <a:latin typeface="Calibri" panose="020F0502020204030204" pitchFamily="34" charset="0"/>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a:solidFill>
                            <a:srgbClr val="000000"/>
                          </a:solidFill>
                          <a:effectLst/>
                          <a:latin typeface="Calibri" panose="020F0502020204030204" pitchFamily="34"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a:solidFill>
                            <a:srgbClr val="000000"/>
                          </a:solidFill>
                          <a:effectLst/>
                          <a:latin typeface="Calibri" panose="020F0502020204030204" pitchFamily="34"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a:solidFill>
                            <a:srgbClr val="000000"/>
                          </a:solidFill>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32682">
                <a:tc>
                  <a:txBody>
                    <a:bodyPr/>
                    <a:lstStyle/>
                    <a:p>
                      <a:pPr algn="ctr" fontAlgn="b"/>
                      <a:r>
                        <a:rPr lang="en-US" sz="2000" b="0" i="0" u="none" strike="noStrike">
                          <a:solidFill>
                            <a:srgbClr val="000000"/>
                          </a:solidFill>
                          <a:effectLst/>
                          <a:latin typeface="Calibri" panose="020F0502020204030204" pitchFamily="34" charset="0"/>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a:solidFill>
                            <a:srgbClr val="000000"/>
                          </a:solidFill>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32682">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1" i="0" u="none" strike="noStrike">
                          <a:solidFill>
                            <a:srgbClr val="000000"/>
                          </a:solidFill>
                          <a:effectLst/>
                          <a:latin typeface="Calibri" panose="020F0502020204030204" pitchFamily="34" charset="0"/>
                        </a:rPr>
                        <a:t>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1" i="0" u="none" strike="noStrike" dirty="0">
                          <a:solidFill>
                            <a:srgbClr val="000000"/>
                          </a:solidFill>
                          <a:effectLst/>
                          <a:latin typeface="Calibri" panose="020F0502020204030204" pitchFamily="34" charset="0"/>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1" i="0" u="none" strike="noStrike" dirty="0">
                          <a:solidFill>
                            <a:srgbClr val="000000"/>
                          </a:solidFill>
                          <a:effectLst/>
                          <a:latin typeface="Calibri" panose="020F0502020204030204" pitchFamily="34" charset="0"/>
                        </a:rPr>
                        <a:t> </a:t>
                      </a:r>
                      <a:r>
                        <a:rPr lang="en-US" sz="2000" b="1" i="0" u="none" strike="noStrike" dirty="0" smtClean="0">
                          <a:solidFill>
                            <a:srgbClr val="000000"/>
                          </a:solidFill>
                          <a:effectLst/>
                          <a:latin typeface="Calibri" panose="020F0502020204030204" pitchFamily="34" charset="0"/>
                        </a:rPr>
                        <a:t>3.80</a:t>
                      </a:r>
                      <a:endParaRPr lang="en-US"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4" name="Rectangular Callout 3"/>
          <p:cNvSpPr/>
          <p:nvPr/>
        </p:nvSpPr>
        <p:spPr bwMode="auto">
          <a:xfrm>
            <a:off x="6627812" y="609600"/>
            <a:ext cx="2667000" cy="2569112"/>
          </a:xfrm>
          <a:prstGeom prst="wedgeRectCallout">
            <a:avLst/>
          </a:prstGeom>
          <a:solidFill>
            <a:srgbClr val="FFFF99">
              <a:alpha val="5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100" dirty="0">
                <a:latin typeface="Tahoma" charset="0"/>
              </a:rPr>
              <a:t>Due to waterfall method of expansion</a:t>
            </a:r>
          </a:p>
          <a:p>
            <a:pPr fontAlgn="base">
              <a:spcBef>
                <a:spcPct val="0"/>
              </a:spcBef>
              <a:spcAft>
                <a:spcPct val="0"/>
              </a:spcAft>
            </a:pPr>
            <a:r>
              <a:rPr lang="en-US" sz="1100" dirty="0"/>
              <a:t>The person table gets a different weight</a:t>
            </a:r>
          </a:p>
          <a:p>
            <a:pPr fontAlgn="base">
              <a:spcBef>
                <a:spcPct val="0"/>
              </a:spcBef>
              <a:spcAft>
                <a:spcPct val="0"/>
              </a:spcAft>
            </a:pPr>
            <a:r>
              <a:rPr lang="en-US" sz="1100" dirty="0">
                <a:latin typeface="Tahoma" charset="0"/>
              </a:rPr>
              <a:t>Than the HH of that record. </a:t>
            </a:r>
            <a:r>
              <a:rPr lang="en-US" sz="1100" dirty="0"/>
              <a:t>In this table</a:t>
            </a:r>
          </a:p>
          <a:p>
            <a:pPr fontAlgn="base">
              <a:spcBef>
                <a:spcPct val="0"/>
              </a:spcBef>
              <a:spcAft>
                <a:spcPct val="0"/>
              </a:spcAft>
            </a:pPr>
            <a:r>
              <a:rPr lang="en-US" sz="1100" dirty="0">
                <a:latin typeface="Tahoma" charset="0"/>
              </a:rPr>
              <a:t>The results are from HH table to be</a:t>
            </a:r>
          </a:p>
          <a:p>
            <a:pPr fontAlgn="base">
              <a:spcBef>
                <a:spcPct val="0"/>
              </a:spcBef>
              <a:spcAft>
                <a:spcPct val="0"/>
              </a:spcAft>
            </a:pPr>
            <a:r>
              <a:rPr lang="en-US" sz="1100" dirty="0"/>
              <a:t>Comparable with other surveys that did</a:t>
            </a:r>
          </a:p>
          <a:p>
            <a:pPr fontAlgn="base">
              <a:spcBef>
                <a:spcPct val="0"/>
              </a:spcBef>
              <a:spcAft>
                <a:spcPct val="0"/>
              </a:spcAft>
            </a:pPr>
            <a:r>
              <a:rPr lang="en-US" sz="1100" dirty="0">
                <a:latin typeface="Tahoma" charset="0"/>
              </a:rPr>
              <a:t>Not have person level expansion.</a:t>
            </a:r>
            <a:endParaRPr lang="en-US" sz="1100" dirty="0"/>
          </a:p>
          <a:p>
            <a:pPr fontAlgn="base">
              <a:spcBef>
                <a:spcPct val="0"/>
              </a:spcBef>
              <a:spcAft>
                <a:spcPct val="0"/>
              </a:spcAft>
            </a:pPr>
            <a:endParaRPr lang="en-US" sz="1100" dirty="0">
              <a:latin typeface="Tahoma" charset="0"/>
            </a:endParaRPr>
          </a:p>
          <a:p>
            <a:pPr fontAlgn="base">
              <a:spcBef>
                <a:spcPct val="0"/>
              </a:spcBef>
              <a:spcAft>
                <a:spcPct val="0"/>
              </a:spcAft>
            </a:pPr>
            <a:r>
              <a:rPr lang="en-US" sz="1100" dirty="0"/>
              <a:t>Using person weights, 3.67 is 3.94.</a:t>
            </a:r>
          </a:p>
          <a:p>
            <a:pPr fontAlgn="base">
              <a:spcBef>
                <a:spcPct val="0"/>
              </a:spcBef>
              <a:spcAft>
                <a:spcPct val="0"/>
              </a:spcAft>
            </a:pPr>
            <a:endParaRPr lang="en-US" sz="1100" dirty="0">
              <a:latin typeface="Tahoma" charset="0"/>
            </a:endParaRPr>
          </a:p>
          <a:p>
            <a:pPr fontAlgn="base">
              <a:spcBef>
                <a:spcPct val="0"/>
              </a:spcBef>
              <a:spcAft>
                <a:spcPct val="0"/>
              </a:spcAft>
            </a:pPr>
            <a:r>
              <a:rPr lang="en-US" sz="1100" dirty="0"/>
              <a:t>Person trip rates in 1964 and 1984 was</a:t>
            </a:r>
          </a:p>
          <a:p>
            <a:pPr fontAlgn="base">
              <a:spcBef>
                <a:spcPct val="0"/>
              </a:spcBef>
              <a:spcAft>
                <a:spcPct val="0"/>
              </a:spcAft>
            </a:pPr>
            <a:r>
              <a:rPr lang="en-US" sz="1100" dirty="0">
                <a:latin typeface="Tahoma" charset="0"/>
              </a:rPr>
              <a:t>2.73 and 3.40.</a:t>
            </a:r>
          </a:p>
        </p:txBody>
      </p:sp>
      <p:sp>
        <p:nvSpPr>
          <p:cNvPr id="7" name="Date Placeholder 6"/>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314042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04800"/>
            <a:ext cx="8534400" cy="1143000"/>
          </a:xfrm>
        </p:spPr>
        <p:txBody>
          <a:bodyPr/>
          <a:lstStyle/>
          <a:p>
            <a:r>
              <a:rPr lang="en-US" sz="4000" dirty="0"/>
              <a:t>Household Survey Comparison	</a:t>
            </a:r>
          </a:p>
        </p:txBody>
      </p:sp>
      <p:sp>
        <p:nvSpPr>
          <p:cNvPr id="6" name="Slide Number Placeholder 5"/>
          <p:cNvSpPr>
            <a:spLocks noGrp="1"/>
          </p:cNvSpPr>
          <p:nvPr>
            <p:ph type="sldNum" sz="quarter" idx="12"/>
          </p:nvPr>
        </p:nvSpPr>
        <p:spPr/>
        <p:txBody>
          <a:bodyPr/>
          <a:lstStyle/>
          <a:p>
            <a:fld id="{EE954E4C-1E5F-47A2-B7DE-859CDD4E88CF}" type="slidenum">
              <a:rPr lang="en-US" smtClean="0"/>
              <a:pPr/>
              <a:t>18</a:t>
            </a:fld>
            <a:endParaRPr lang="en-US" dirty="0"/>
          </a:p>
        </p:txBody>
      </p:sp>
      <p:graphicFrame>
        <p:nvGraphicFramePr>
          <p:cNvPr id="7" name="Content Placeholder 6"/>
          <p:cNvGraphicFramePr>
            <a:graphicFrameLocks noGrp="1"/>
          </p:cNvGraphicFramePr>
          <p:nvPr>
            <p:ph idx="1"/>
            <p:extLst/>
          </p:nvPr>
        </p:nvGraphicFramePr>
        <p:xfrm>
          <a:off x="2589213" y="1985630"/>
          <a:ext cx="7315199" cy="2686291"/>
        </p:xfrm>
        <a:graphic>
          <a:graphicData uri="http://schemas.openxmlformats.org/drawingml/2006/table">
            <a:tbl>
              <a:tblPr/>
              <a:tblGrid>
                <a:gridCol w="2895600"/>
                <a:gridCol w="1066800"/>
                <a:gridCol w="1708934"/>
                <a:gridCol w="1643865"/>
              </a:tblGrid>
              <a:tr h="347423">
                <a:tc>
                  <a:txBody>
                    <a:bodyPr/>
                    <a:lstStyle/>
                    <a:p>
                      <a:pPr algn="l" fontAlgn="b"/>
                      <a:r>
                        <a:rPr lang="en-US" sz="20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Calibri" panose="020F0502020204030204" pitchFamily="34" charset="0"/>
                        </a:rPr>
                        <a:t>1996 </a:t>
                      </a:r>
                      <a:r>
                        <a:rPr lang="en-US" sz="2000" b="1" i="0" u="none" strike="noStrike" dirty="0" smtClean="0">
                          <a:solidFill>
                            <a:srgbClr val="FFFFFF"/>
                          </a:solidFill>
                          <a:effectLst/>
                          <a:latin typeface="Calibri" panose="020F0502020204030204" pitchFamily="34" charset="0"/>
                        </a:rPr>
                        <a:t>HHS</a:t>
                      </a:r>
                    </a:p>
                    <a:p>
                      <a:pPr algn="ctr" fontAlgn="b"/>
                      <a:endParaRPr lang="en-US" sz="20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a:solidFill>
                            <a:srgbClr val="FFFFFF"/>
                          </a:solidFill>
                          <a:effectLst/>
                          <a:latin typeface="Calibri" panose="020F0502020204030204" pitchFamily="34" charset="0"/>
                        </a:rPr>
                        <a:t>2009 NCTCOG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Calibri" panose="020F0502020204030204" pitchFamily="34" charset="0"/>
                        </a:rPr>
                        <a:t>2009 National </a:t>
                      </a:r>
                      <a:r>
                        <a:rPr lang="en-US" sz="2000" b="1" i="0" u="none" strike="noStrike" dirty="0" smtClean="0">
                          <a:solidFill>
                            <a:srgbClr val="FFFFFF"/>
                          </a:solidFill>
                          <a:effectLst/>
                          <a:latin typeface="Calibri" panose="020F0502020204030204" pitchFamily="34" charset="0"/>
                        </a:rPr>
                        <a:t>NHTS*</a:t>
                      </a:r>
                      <a:endParaRPr lang="en-US" sz="20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47423">
                <a:tc>
                  <a:txBody>
                    <a:bodyPr/>
                    <a:lstStyle/>
                    <a:p>
                      <a:pPr algn="l" fontAlgn="b"/>
                      <a:r>
                        <a:rPr lang="en-US" sz="2000" b="0" i="0" u="none" strike="noStrike" dirty="0">
                          <a:solidFill>
                            <a:srgbClr val="000000"/>
                          </a:solidFill>
                          <a:effectLst/>
                          <a:latin typeface="Calibri" panose="020F0502020204030204" pitchFamily="34" charset="0"/>
                        </a:rPr>
                        <a:t>Persons Per </a:t>
                      </a:r>
                      <a:r>
                        <a:rPr lang="en-US" sz="2000" b="0" i="0" u="none" strike="noStrike" dirty="0" smtClean="0">
                          <a:solidFill>
                            <a:srgbClr val="000000"/>
                          </a:solidFill>
                          <a:effectLst/>
                          <a:latin typeface="Calibri" panose="020F0502020204030204" pitchFamily="34" charset="0"/>
                        </a:rPr>
                        <a:t>Households**</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panose="020F0502020204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smtClean="0">
                          <a:solidFill>
                            <a:srgbClr val="000000"/>
                          </a:solidFill>
                          <a:effectLst/>
                          <a:latin typeface="Calibri" panose="020F0502020204030204" pitchFamily="34" charset="0"/>
                        </a:rPr>
                        <a:t>2.79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7423">
                <a:tc>
                  <a:txBody>
                    <a:bodyPr/>
                    <a:lstStyle/>
                    <a:p>
                      <a:pPr algn="l" fontAlgn="b"/>
                      <a:r>
                        <a:rPr lang="en-US" sz="2000" b="0" i="0" u="none" strike="noStrike">
                          <a:solidFill>
                            <a:srgbClr val="000000"/>
                          </a:solidFill>
                          <a:effectLst/>
                          <a:latin typeface="Calibri" panose="020F0502020204030204" pitchFamily="34" charset="0"/>
                        </a:rPr>
                        <a:t>Workers Per Households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1.34</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23">
                <a:tc>
                  <a:txBody>
                    <a:bodyPr/>
                    <a:lstStyle/>
                    <a:p>
                      <a:pPr algn="l" fontAlgn="b"/>
                      <a:r>
                        <a:rPr lang="en-US" sz="2000" b="0" i="0" u="none" strike="noStrike">
                          <a:solidFill>
                            <a:srgbClr val="000000"/>
                          </a:solidFill>
                          <a:effectLst/>
                          <a:latin typeface="Calibri" panose="020F0502020204030204" pitchFamily="34" charset="0"/>
                        </a:rPr>
                        <a:t>DL Driver Per Households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panose="020F0502020204030204" pitchFamily="34" charset="0"/>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1.88</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0051">
                <a:tc>
                  <a:txBody>
                    <a:bodyPr/>
                    <a:lstStyle/>
                    <a:p>
                      <a:pPr algn="l" fontAlgn="b"/>
                      <a:r>
                        <a:rPr lang="en-US" sz="2000" b="0" i="0" u="none" strike="noStrike">
                          <a:solidFill>
                            <a:srgbClr val="000000"/>
                          </a:solidFill>
                          <a:effectLst/>
                          <a:latin typeface="Calibri" panose="020F0502020204030204" pitchFamily="34" charset="0"/>
                        </a:rPr>
                        <a:t>Vehicles Per Household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1.86</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23">
                <a:tc>
                  <a:txBody>
                    <a:bodyPr/>
                    <a:lstStyle/>
                    <a:p>
                      <a:pPr algn="l" fontAlgn="b"/>
                      <a:r>
                        <a:rPr lang="en-US" sz="2000" b="0" i="0" u="none" strike="noStrike" dirty="0" smtClean="0">
                          <a:solidFill>
                            <a:srgbClr val="000000"/>
                          </a:solidFill>
                          <a:effectLst/>
                          <a:latin typeface="Calibri" panose="020F0502020204030204" pitchFamily="34" charset="0"/>
                        </a:rPr>
                        <a:t>Vehicles </a:t>
                      </a:r>
                      <a:r>
                        <a:rPr lang="en-US" sz="2000" b="0" i="0" u="none" strike="noStrike" dirty="0">
                          <a:solidFill>
                            <a:srgbClr val="000000"/>
                          </a:solidFill>
                          <a:effectLst/>
                          <a:latin typeface="Calibri" panose="020F0502020204030204" pitchFamily="34" charset="0"/>
                        </a:rPr>
                        <a:t>Per DL Driver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0.97</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0.99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47423">
                <a:tc>
                  <a:txBody>
                    <a:bodyPr/>
                    <a:lstStyle/>
                    <a:p>
                      <a:pPr algn="l" fontAlgn="b"/>
                      <a:r>
                        <a:rPr lang="en-US" sz="2000" b="0" i="0" u="none" strike="noStrike" smtClean="0">
                          <a:solidFill>
                            <a:srgbClr val="000000"/>
                          </a:solidFill>
                          <a:effectLst/>
                          <a:latin typeface="Calibri" panose="020F0502020204030204" pitchFamily="34" charset="0"/>
                        </a:rPr>
                        <a:t>Vehicles </a:t>
                      </a:r>
                      <a:r>
                        <a:rPr lang="en-US" sz="2000" b="0" i="0" u="none" strike="noStrike">
                          <a:solidFill>
                            <a:srgbClr val="000000"/>
                          </a:solidFill>
                          <a:effectLst/>
                          <a:latin typeface="Calibri" panose="020F0502020204030204" pitchFamily="34" charset="0"/>
                        </a:rPr>
                        <a:t>Per Worker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1.29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1.43</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1.39</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741612" y="4953001"/>
            <a:ext cx="6400800" cy="646331"/>
          </a:xfrm>
          <a:prstGeom prst="rect">
            <a:avLst/>
          </a:prstGeom>
          <a:noFill/>
        </p:spPr>
        <p:txBody>
          <a:bodyPr wrap="square" rtlCol="0">
            <a:spAutoFit/>
          </a:bodyPr>
          <a:lstStyle/>
          <a:p>
            <a:r>
              <a:rPr lang="en-US" sz="1200" dirty="0" smtClean="0"/>
              <a:t>*Source</a:t>
            </a:r>
            <a:r>
              <a:rPr lang="en-US" sz="1200" dirty="0"/>
              <a:t>: Summary of travel trends, 2009 NHTS, FHWA June 2011</a:t>
            </a:r>
          </a:p>
          <a:p>
            <a:endParaRPr lang="en-US" sz="1200" dirty="0"/>
          </a:p>
          <a:p>
            <a:r>
              <a:rPr lang="en-US" sz="1200" dirty="0"/>
              <a:t>**based on NCTCOG HH surveys in 1964 and 1984, these values were 3.22 and 2.55</a:t>
            </a:r>
          </a:p>
        </p:txBody>
      </p:sp>
      <p:sp>
        <p:nvSpPr>
          <p:cNvPr id="4" name="Date Placeholder 3"/>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22434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While NCTCOG has set aside about $2 million to update its 1996 HH survey, through coordination with TxDOT, state purchased 20,000 samples of NHTS. It would have looked inefficient to move forward with a new HH survey without taking advantage of about 6000 HH samples provided through NHTS. This project was designed to understand, examine, and re-expand NHTS 08-09 survey dataset for real application in the region.</a:t>
            </a:r>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1</a:t>
            </a:fld>
            <a:endParaRPr lang="en-US" dirty="0"/>
          </a:p>
        </p:txBody>
      </p:sp>
    </p:spTree>
    <p:extLst>
      <p:ext uri="{BB962C8B-B14F-4D97-AF65-F5344CB8AC3E}">
        <p14:creationId xmlns:p14="http://schemas.microsoft.com/office/powerpoint/2010/main" val="39377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04800"/>
            <a:ext cx="8534400" cy="1143000"/>
          </a:xfrm>
        </p:spPr>
        <p:txBody>
          <a:bodyPr/>
          <a:lstStyle/>
          <a:p>
            <a:r>
              <a:rPr lang="en-US" sz="4000" dirty="0"/>
              <a:t>Household Survey Comparison	</a:t>
            </a:r>
          </a:p>
        </p:txBody>
      </p:sp>
      <p:sp>
        <p:nvSpPr>
          <p:cNvPr id="3" name="Content Placeholder 2"/>
          <p:cNvSpPr>
            <a:spLocks noGrp="1"/>
          </p:cNvSpPr>
          <p:nvPr>
            <p:ph idx="1"/>
          </p:nvPr>
        </p:nvSpPr>
        <p:spPr>
          <a:xfrm>
            <a:off x="2360612" y="1524000"/>
            <a:ext cx="8153400" cy="4114800"/>
          </a:xfrm>
        </p:spPr>
        <p:txBody>
          <a:bodyPr/>
          <a:lstStyle/>
          <a:p>
            <a:pPr lvl="1">
              <a:buClr>
                <a:schemeClr val="bg2">
                  <a:lumMod val="50000"/>
                </a:schemeClr>
              </a:buClr>
              <a:buFont typeface="Wingdings" pitchFamily="2" charset="2"/>
              <a:buChar char="§"/>
            </a:pPr>
            <a:endParaRPr lang="en-US" sz="2000" dirty="0">
              <a:latin typeface="Tahoma" pitchFamily="34" charset="0"/>
              <a:cs typeface="Tahoma" pitchFamily="34" charset="0"/>
            </a:endParaRPr>
          </a:p>
          <a:p>
            <a:pPr>
              <a:buClr>
                <a:schemeClr val="bg2">
                  <a:lumMod val="50000"/>
                </a:schemeClr>
              </a:buClr>
              <a:buFont typeface="Wingdings" pitchFamily="2" charset="2"/>
              <a:buChar char="§"/>
            </a:pPr>
            <a:r>
              <a:rPr lang="en-US" sz="2400" dirty="0">
                <a:latin typeface="Tahoma" pitchFamily="34" charset="0"/>
                <a:cs typeface="Tahoma" pitchFamily="34" charset="0"/>
              </a:rPr>
              <a:t>Reconciliation of HBW trip percentage differences</a:t>
            </a:r>
          </a:p>
          <a:p>
            <a:pPr>
              <a:buClr>
                <a:schemeClr val="bg2">
                  <a:lumMod val="50000"/>
                </a:schemeClr>
              </a:buClr>
              <a:buFont typeface="Wingdings" pitchFamily="2" charset="2"/>
              <a:buChar char="§"/>
            </a:pPr>
            <a:endParaRPr lang="en-US" sz="2400" dirty="0">
              <a:latin typeface="Tahoma" pitchFamily="34" charset="0"/>
              <a:cs typeface="Tahoma" pitchFamily="34" charset="0"/>
            </a:endParaRPr>
          </a:p>
          <a:p>
            <a:pPr>
              <a:buClr>
                <a:schemeClr val="bg2">
                  <a:lumMod val="50000"/>
                </a:schemeClr>
              </a:buClr>
              <a:buFont typeface="Wingdings" pitchFamily="2" charset="2"/>
              <a:buChar char="§"/>
            </a:pPr>
            <a:endParaRPr lang="en-US" sz="2400" dirty="0">
              <a:latin typeface="Tahoma" pitchFamily="34" charset="0"/>
              <a:cs typeface="Tahoma" pitchFamily="34" charset="0"/>
            </a:endParaRPr>
          </a:p>
          <a:p>
            <a:pPr marL="0" indent="0">
              <a:buClr>
                <a:schemeClr val="bg2">
                  <a:lumMod val="50000"/>
                </a:schemeClr>
              </a:buClr>
              <a:buNone/>
            </a:pPr>
            <a:endParaRPr lang="en-US" sz="2400" dirty="0">
              <a:latin typeface="Tahoma" pitchFamily="34" charset="0"/>
              <a:cs typeface="Tahoma" pitchFamily="34" charset="0"/>
            </a:endParaRPr>
          </a:p>
        </p:txBody>
      </p:sp>
      <p:sp>
        <p:nvSpPr>
          <p:cNvPr id="6" name="Slide Number Placeholder 5"/>
          <p:cNvSpPr>
            <a:spLocks noGrp="1"/>
          </p:cNvSpPr>
          <p:nvPr>
            <p:ph type="sldNum" sz="quarter" idx="12"/>
          </p:nvPr>
        </p:nvSpPr>
        <p:spPr/>
        <p:txBody>
          <a:bodyPr/>
          <a:lstStyle/>
          <a:p>
            <a:fld id="{EE954E4C-1E5F-47A2-B7DE-859CDD4E88CF}" type="slidenum">
              <a:rPr lang="en-US" smtClean="0"/>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3541521"/>
              </p:ext>
            </p:extLst>
          </p:nvPr>
        </p:nvGraphicFramePr>
        <p:xfrm>
          <a:off x="2436814" y="2895600"/>
          <a:ext cx="6400799" cy="2236296"/>
        </p:xfrm>
        <a:graphic>
          <a:graphicData uri="http://schemas.openxmlformats.org/drawingml/2006/table">
            <a:tbl>
              <a:tblPr/>
              <a:tblGrid>
                <a:gridCol w="2819399"/>
                <a:gridCol w="1600200"/>
                <a:gridCol w="1981200"/>
              </a:tblGrid>
              <a:tr h="602154">
                <a:tc>
                  <a:txBody>
                    <a:bodyPr/>
                    <a:lstStyle/>
                    <a:p>
                      <a:pPr algn="ctr" fontAlgn="b"/>
                      <a:r>
                        <a:rPr lang="en-US" sz="2000" b="1" i="0" u="none" strike="noStrike" dirty="0">
                          <a:solidFill>
                            <a:srgbClr val="000000"/>
                          </a:solidFill>
                          <a:effectLst/>
                          <a:latin typeface="Calibri" panose="020F0502020204030204" pitchFamily="34" charset="0"/>
                        </a:rPr>
                        <a:t>Gender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marL="0" marR="0" indent="0" algn="ctr" defTabSz="457063"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Calibri" panose="020F0502020204030204" pitchFamily="34" charset="0"/>
                        </a:rPr>
                        <a:t>2009 NCTCOG NHTS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marL="0" marR="0" indent="0" algn="ctr" defTabSz="457063"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Calibri" panose="020F0502020204030204" pitchFamily="34" charset="0"/>
                        </a:rPr>
                        <a:t>1996 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332682">
                <a:tc>
                  <a:txBody>
                    <a:bodyPr/>
                    <a:lstStyle/>
                    <a:p>
                      <a:pPr algn="ctr" fontAlgn="b"/>
                      <a:r>
                        <a:rPr lang="en-US" sz="2000" b="0" i="0" u="none" strike="noStrike" kern="1200" dirty="0" smtClean="0">
                          <a:solidFill>
                            <a:srgbClr val="000000"/>
                          </a:solidFill>
                          <a:effectLst/>
                          <a:latin typeface="Calibri" panose="020F0502020204030204" pitchFamily="34" charset="0"/>
                          <a:ea typeface="+mn-ea"/>
                          <a:cs typeface="+mn-cs"/>
                        </a:rPr>
                        <a:t>Original Survey Results</a:t>
                      </a:r>
                      <a:endParaRPr lang="en-US" sz="20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14%</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22%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32682">
                <a:tc>
                  <a:txBody>
                    <a:bodyPr/>
                    <a:lstStyle/>
                    <a:p>
                      <a:pPr algn="ctr" fontAlgn="b"/>
                      <a:r>
                        <a:rPr lang="en-US" sz="2000" b="0" i="0" u="none" strike="noStrike" dirty="0" smtClean="0">
                          <a:solidFill>
                            <a:srgbClr val="000000"/>
                          </a:solidFill>
                          <a:effectLst/>
                          <a:latin typeface="Calibri" panose="020F0502020204030204" pitchFamily="34" charset="0"/>
                        </a:rPr>
                        <a:t>Direct Work</a:t>
                      </a:r>
                      <a:r>
                        <a:rPr lang="en-US" sz="2000" b="0" i="0" u="none" strike="noStrike" baseline="0" dirty="0" smtClean="0">
                          <a:solidFill>
                            <a:srgbClr val="000000"/>
                          </a:solidFill>
                          <a:effectLst/>
                          <a:latin typeface="Calibri" panose="020F0502020204030204" pitchFamily="34" charset="0"/>
                        </a:rPr>
                        <a:t> Trips</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14%</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18.1%</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32682">
                <a:tc>
                  <a:txBody>
                    <a:bodyPr/>
                    <a:lstStyle/>
                    <a:p>
                      <a:pPr algn="ctr" fontAlgn="b"/>
                      <a:r>
                        <a:rPr lang="en-US" sz="2000" b="0" i="0" u="none" strike="noStrike" kern="1200" dirty="0" smtClean="0">
                          <a:solidFill>
                            <a:srgbClr val="000000"/>
                          </a:solidFill>
                          <a:effectLst/>
                          <a:latin typeface="Calibri" panose="020F0502020204030204" pitchFamily="34" charset="0"/>
                          <a:ea typeface="+mn-ea"/>
                          <a:cs typeface="+mn-cs"/>
                        </a:rPr>
                        <a:t>Includes Work-related</a:t>
                      </a:r>
                      <a:endParaRPr lang="en-US" sz="20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15.2%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Calibri" panose="020F0502020204030204" pitchFamily="34" charset="0"/>
                        </a:rPr>
                        <a:t>18.1%</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32682">
                <a:tc>
                  <a:txBody>
                    <a:bodyPr/>
                    <a:lstStyle/>
                    <a:p>
                      <a:pPr algn="ctr" fontAlgn="b"/>
                      <a:r>
                        <a:rPr lang="en-US" sz="2000" b="0" i="0" u="none" strike="noStrike" dirty="0" smtClean="0">
                          <a:solidFill>
                            <a:srgbClr val="000000"/>
                          </a:solidFill>
                          <a:effectLst/>
                          <a:latin typeface="Calibri" panose="020F0502020204030204" pitchFamily="34" charset="0"/>
                        </a:rPr>
                        <a:t>Correction</a:t>
                      </a:r>
                      <a:r>
                        <a:rPr lang="en-US" sz="2000" b="0" i="0" u="none" strike="noStrike" baseline="0" dirty="0" smtClean="0">
                          <a:solidFill>
                            <a:srgbClr val="000000"/>
                          </a:solidFill>
                          <a:effectLst/>
                          <a:latin typeface="Calibri" panose="020F0502020204030204" pitchFamily="34" charset="0"/>
                        </a:rPr>
                        <a:t> for </a:t>
                      </a:r>
                      <a:r>
                        <a:rPr lang="en-US" sz="2000" b="0" i="0" u="none" strike="noStrike" dirty="0" smtClean="0">
                          <a:solidFill>
                            <a:srgbClr val="000000"/>
                          </a:solidFill>
                          <a:effectLst/>
                          <a:latin typeface="Calibri" panose="020F0502020204030204" pitchFamily="34" charset="0"/>
                        </a:rPr>
                        <a:t>Work  from Home</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15.2%</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2000" b="0" i="0" u="none" strike="noStrike" dirty="0" smtClean="0">
                          <a:solidFill>
                            <a:srgbClr val="000000"/>
                          </a:solidFill>
                          <a:effectLst/>
                          <a:latin typeface="Calibri" panose="020F0502020204030204" pitchFamily="34" charset="0"/>
                        </a:rPr>
                        <a:t>16.1%</a:t>
                      </a:r>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4" name="Date Placeholder 3"/>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1584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Discussions</a:t>
            </a:r>
            <a:endParaRPr lang="en-US" dirty="0"/>
          </a:p>
        </p:txBody>
      </p:sp>
      <p:sp>
        <p:nvSpPr>
          <p:cNvPr id="3" name="Content Placeholder 2"/>
          <p:cNvSpPr>
            <a:spLocks noGrp="1"/>
          </p:cNvSpPr>
          <p:nvPr>
            <p:ph idx="1"/>
          </p:nvPr>
        </p:nvSpPr>
        <p:spPr/>
        <p:txBody>
          <a:bodyPr>
            <a:normAutofit lnSpcReduction="10000"/>
          </a:bodyPr>
          <a:lstStyle/>
          <a:p>
            <a:r>
              <a:rPr lang="en-US" dirty="0" smtClean="0"/>
              <a:t>Uses of the HHTS are predictable and should be documented prior to the design in a formal manner. Future introspection of expectation provides valuable lessons both in design and application of the survey.</a:t>
            </a:r>
          </a:p>
          <a:p>
            <a:r>
              <a:rPr lang="en-US" dirty="0" smtClean="0"/>
              <a:t>Usual HHTS does not produce useful trip tables but it can be very useful for quantification the underlying travel behavior, such as trip rates and length by market segments. These can be used to expand a sample seed trip table from other sources to create a trip table for short term forecasting.</a:t>
            </a:r>
          </a:p>
          <a:p>
            <a:r>
              <a:rPr lang="en-US" dirty="0" smtClean="0"/>
              <a:t>Expansion method usually focuses on HH characteristics but application of the data uses person and trips extensively. Attention to person, trip, and vehicle tables in creation of expansion method is practical and necessary for comparative analysis.</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20</a:t>
            </a:fld>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Tree>
    <p:extLst>
      <p:ext uri="{BB962C8B-B14F-4D97-AF65-F5344CB8AC3E}">
        <p14:creationId xmlns:p14="http://schemas.microsoft.com/office/powerpoint/2010/main" val="116561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a:t>
            </a:r>
            <a:endParaRPr lang="en-US" dirty="0"/>
          </a:p>
        </p:txBody>
      </p:sp>
      <p:sp>
        <p:nvSpPr>
          <p:cNvPr id="3" name="Content Placeholder 2"/>
          <p:cNvSpPr>
            <a:spLocks noGrp="1"/>
          </p:cNvSpPr>
          <p:nvPr>
            <p:ph idx="1"/>
          </p:nvPr>
        </p:nvSpPr>
        <p:spPr/>
        <p:txBody>
          <a:bodyPr>
            <a:normAutofit/>
          </a:bodyPr>
          <a:lstStyle/>
          <a:p>
            <a:pPr marL="514196" indent="-514196">
              <a:buFont typeface="+mj-lt"/>
              <a:buAutoNum type="arabicPeriod"/>
            </a:pPr>
            <a:r>
              <a:rPr lang="en-US" dirty="0" smtClean="0"/>
              <a:t>Understand the design, sampling, recruitment, and data collection</a:t>
            </a:r>
          </a:p>
          <a:p>
            <a:pPr marL="514196" indent="-514196">
              <a:buFont typeface="+mj-lt"/>
              <a:buAutoNum type="arabicPeriod"/>
            </a:pPr>
            <a:r>
              <a:rPr lang="en-US" dirty="0" smtClean="0"/>
              <a:t>Data checks</a:t>
            </a:r>
          </a:p>
          <a:p>
            <a:pPr marL="514196" indent="-514196">
              <a:buFont typeface="+mj-lt"/>
              <a:buAutoNum type="arabicPeriod"/>
            </a:pPr>
            <a:r>
              <a:rPr lang="en-US" dirty="0" smtClean="0"/>
              <a:t>Data cleanup and imputation if necessary</a:t>
            </a:r>
          </a:p>
          <a:p>
            <a:pPr marL="514196" indent="-514196">
              <a:buFont typeface="+mj-lt"/>
              <a:buAutoNum type="arabicPeriod"/>
            </a:pPr>
            <a:r>
              <a:rPr lang="en-US" dirty="0" smtClean="0"/>
              <a:t>Sample re-expansion</a:t>
            </a:r>
          </a:p>
          <a:p>
            <a:pPr marL="514196" indent="-514196">
              <a:buFont typeface="+mj-lt"/>
              <a:buAutoNum type="arabicPeriod"/>
            </a:pPr>
            <a:r>
              <a:rPr lang="en-US" dirty="0" smtClean="0"/>
              <a:t>Report and final dataset creation</a:t>
            </a:r>
          </a:p>
          <a:p>
            <a:pPr marL="514196" indent="-514196">
              <a:buFont typeface="+mj-lt"/>
              <a:buAutoNum type="arabicPeriod"/>
            </a:pPr>
            <a:r>
              <a:rPr lang="en-US" dirty="0" smtClean="0"/>
              <a:t>Sample adequacy analysis for</a:t>
            </a:r>
          </a:p>
          <a:p>
            <a:pPr marL="971259" lvl="1" indent="-514196">
              <a:buFont typeface="+mj-lt"/>
              <a:buAutoNum type="arabicPeriod"/>
            </a:pPr>
            <a:r>
              <a:rPr lang="en-US" dirty="0" smtClean="0"/>
              <a:t>Understanding present trip pattern [what does this mean!]</a:t>
            </a:r>
          </a:p>
          <a:p>
            <a:pPr marL="971259" lvl="1" indent="-514196">
              <a:buFont typeface="+mj-lt"/>
              <a:buAutoNum type="arabicPeriod"/>
            </a:pPr>
            <a:r>
              <a:rPr lang="en-US" dirty="0" smtClean="0"/>
              <a:t>Development of analytical techniques for forecasting [models? What else?]</a:t>
            </a:r>
          </a:p>
          <a:p>
            <a:pPr marL="514196" indent="-514196">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NCTCOG</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2</a:t>
            </a:fld>
            <a:endParaRPr lang="en-US" dirty="0"/>
          </a:p>
        </p:txBody>
      </p:sp>
    </p:spTree>
    <p:extLst>
      <p:ext uri="{BB962C8B-B14F-4D97-AF65-F5344CB8AC3E}">
        <p14:creationId xmlns:p14="http://schemas.microsoft.com/office/powerpoint/2010/main" val="39718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Checks (284)</a:t>
            </a:r>
            <a:endParaRPr lang="en-US" dirty="0"/>
          </a:p>
        </p:txBody>
      </p:sp>
      <p:sp>
        <p:nvSpPr>
          <p:cNvPr id="3" name="Content Placeholder 2"/>
          <p:cNvSpPr>
            <a:spLocks noGrp="1"/>
          </p:cNvSpPr>
          <p:nvPr>
            <p:ph idx="1"/>
          </p:nvPr>
        </p:nvSpPr>
        <p:spPr>
          <a:xfrm>
            <a:off x="837982" y="1826042"/>
            <a:ext cx="5742079" cy="4350205"/>
          </a:xfrm>
        </p:spPr>
        <p:txBody>
          <a:bodyPr/>
          <a:lstStyle/>
          <a:p>
            <a:r>
              <a:rPr lang="en-US" dirty="0" smtClean="0"/>
              <a:t>Non-response checks (83)</a:t>
            </a:r>
          </a:p>
          <a:p>
            <a:pPr lvl="1"/>
            <a:r>
              <a:rPr lang="en-US" dirty="0" smtClean="0"/>
              <a:t>If the responses are provided or blank</a:t>
            </a:r>
          </a:p>
          <a:p>
            <a:r>
              <a:rPr lang="en-US" dirty="0" smtClean="0"/>
              <a:t>Range checks (57)</a:t>
            </a:r>
          </a:p>
          <a:p>
            <a:r>
              <a:rPr lang="en-US" dirty="0" smtClean="0"/>
              <a:t>Accuracy and logic checks(38)</a:t>
            </a:r>
          </a:p>
          <a:p>
            <a:pPr lvl="1"/>
            <a:r>
              <a:rPr lang="en-US" dirty="0" smtClean="0"/>
              <a:t>Ex: verify the derived values</a:t>
            </a:r>
          </a:p>
          <a:p>
            <a:r>
              <a:rPr lang="en-US" dirty="0" smtClean="0"/>
              <a:t>Consistency checks(106)</a:t>
            </a:r>
          </a:p>
          <a:p>
            <a:pPr lvl="1"/>
            <a:r>
              <a:rPr lang="en-US" dirty="0" smtClean="0"/>
              <a:t>Values from different files</a:t>
            </a:r>
          </a:p>
          <a:p>
            <a:endParaRPr lang="en-US" dirty="0"/>
          </a:p>
        </p:txBody>
      </p:sp>
      <p:pic>
        <p:nvPicPr>
          <p:cNvPr id="5" name="Picture 4"/>
          <p:cNvPicPr>
            <a:picLocks noChangeAspect="1"/>
          </p:cNvPicPr>
          <p:nvPr/>
        </p:nvPicPr>
        <p:blipFill rotWithShape="1">
          <a:blip r:embed="rId2"/>
          <a:srcRect l="2294" t="25062" r="23445" b="5367"/>
          <a:stretch/>
        </p:blipFill>
        <p:spPr>
          <a:xfrm>
            <a:off x="6030083" y="422842"/>
            <a:ext cx="4121900" cy="2539339"/>
          </a:xfrm>
          <a:prstGeom prst="rect">
            <a:avLst/>
          </a:prstGeom>
        </p:spPr>
      </p:pic>
      <p:pic>
        <p:nvPicPr>
          <p:cNvPr id="6" name="Picture 5"/>
          <p:cNvPicPr>
            <a:picLocks noChangeAspect="1"/>
          </p:cNvPicPr>
          <p:nvPr/>
        </p:nvPicPr>
        <p:blipFill>
          <a:blip r:embed="rId3"/>
          <a:stretch>
            <a:fillRect/>
          </a:stretch>
        </p:blipFill>
        <p:spPr>
          <a:xfrm>
            <a:off x="7502475" y="1819994"/>
            <a:ext cx="3788817" cy="2344126"/>
          </a:xfrm>
          <a:prstGeom prst="rect">
            <a:avLst/>
          </a:prstGeom>
        </p:spPr>
      </p:pic>
      <p:pic>
        <p:nvPicPr>
          <p:cNvPr id="7" name="Picture 6"/>
          <p:cNvPicPr>
            <a:picLocks noChangeAspect="1"/>
          </p:cNvPicPr>
          <p:nvPr/>
        </p:nvPicPr>
        <p:blipFill>
          <a:blip r:embed="rId4"/>
          <a:stretch>
            <a:fillRect/>
          </a:stretch>
        </p:blipFill>
        <p:spPr>
          <a:xfrm>
            <a:off x="9066212" y="3309399"/>
            <a:ext cx="2548260" cy="2604409"/>
          </a:xfrm>
          <a:prstGeom prst="rect">
            <a:avLst/>
          </a:prstGeom>
        </p:spPr>
      </p:pic>
      <p:pic>
        <p:nvPicPr>
          <p:cNvPr id="8" name="Picture 7"/>
          <p:cNvPicPr>
            <a:picLocks noChangeAspect="1"/>
          </p:cNvPicPr>
          <p:nvPr/>
        </p:nvPicPr>
        <p:blipFill>
          <a:blip r:embed="rId5"/>
          <a:stretch>
            <a:fillRect/>
          </a:stretch>
        </p:blipFill>
        <p:spPr>
          <a:xfrm>
            <a:off x="5765553" y="3352800"/>
            <a:ext cx="2663130" cy="3271846"/>
          </a:xfrm>
          <a:prstGeom prst="rect">
            <a:avLst/>
          </a:prstGeom>
        </p:spPr>
      </p:pic>
      <p:sp>
        <p:nvSpPr>
          <p:cNvPr id="4" name="Date Placeholder 3"/>
          <p:cNvSpPr>
            <a:spLocks noGrp="1"/>
          </p:cNvSpPr>
          <p:nvPr>
            <p:ph type="dt" sz="half" idx="10"/>
          </p:nvPr>
        </p:nvSpPr>
        <p:spPr/>
        <p:txBody>
          <a:bodyPr/>
          <a:lstStyle/>
          <a:p>
            <a:r>
              <a:rPr lang="en-US" smtClean="0"/>
              <a:t>NCTCOG</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pPr/>
              <a:t>3</a:t>
            </a:fld>
            <a:endParaRPr lang="en-US" dirty="0"/>
          </a:p>
        </p:txBody>
      </p:sp>
    </p:spTree>
    <p:extLst>
      <p:ext uri="{BB962C8B-B14F-4D97-AF65-F5344CB8AC3E}">
        <p14:creationId xmlns:p14="http://schemas.microsoft.com/office/powerpoint/2010/main" val="7800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1262" y="389066"/>
            <a:ext cx="10999837" cy="1325218"/>
          </a:xfrm>
        </p:spPr>
        <p:txBody>
          <a:bodyPr>
            <a:normAutofit fontScale="90000"/>
          </a:bodyPr>
          <a:lstStyle/>
          <a:p>
            <a:r>
              <a:rPr lang="en-US" dirty="0" smtClean="0"/>
              <a:t>Records excluded from NCTCOG NHTS Dataset</a:t>
            </a:r>
            <a:endParaRPr lang="en-US" dirty="0"/>
          </a:p>
        </p:txBody>
      </p:sp>
      <p:sp>
        <p:nvSpPr>
          <p:cNvPr id="5" name="Content Placeholder 4"/>
          <p:cNvSpPr>
            <a:spLocks noGrp="1"/>
          </p:cNvSpPr>
          <p:nvPr>
            <p:ph idx="1"/>
          </p:nvPr>
        </p:nvSpPr>
        <p:spPr>
          <a:xfrm>
            <a:off x="1103025" y="2052919"/>
            <a:ext cx="8944211" cy="1071281"/>
          </a:xfrm>
        </p:spPr>
        <p:txBody>
          <a:bodyPr>
            <a:normAutofit fontScale="92500"/>
          </a:bodyPr>
          <a:lstStyle/>
          <a:p>
            <a:pPr marL="0" indent="0">
              <a:buNone/>
            </a:pPr>
            <a:r>
              <a:rPr lang="en-US" dirty="0" smtClean="0"/>
              <a:t>In order to create the best dataset for use in the NCTCOG Travel Model, it was decided to remove records from the original set of households.</a:t>
            </a:r>
          </a:p>
          <a:p>
            <a:pPr marL="0" indent="0">
              <a:buNone/>
            </a:pP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64838883"/>
              </p:ext>
            </p:extLst>
          </p:nvPr>
        </p:nvGraphicFramePr>
        <p:xfrm>
          <a:off x="1903412" y="2971800"/>
          <a:ext cx="7366598" cy="3283844"/>
        </p:xfrm>
        <a:graphic>
          <a:graphicData uri="http://schemas.openxmlformats.org/drawingml/2006/table">
            <a:tbl>
              <a:tblPr lastCol="1" bandRow="1">
                <a:tableStyleId>{073A0DAA-6AF3-43AB-8588-CEC1D06C72B9}</a:tableStyleId>
              </a:tblPr>
              <a:tblGrid>
                <a:gridCol w="5734993"/>
                <a:gridCol w="1631605"/>
              </a:tblGrid>
              <a:tr h="464795">
                <a:tc>
                  <a:txBody>
                    <a:bodyPr/>
                    <a:lstStyle/>
                    <a:p>
                      <a:pPr algn="l" fontAlgn="b"/>
                      <a:r>
                        <a:rPr lang="en-US" sz="1800" u="none" strike="noStrike" dirty="0" smtClean="0">
                          <a:effectLst/>
                        </a:rPr>
                        <a:t>Households in 2009 NHTS </a:t>
                      </a:r>
                      <a:r>
                        <a:rPr lang="en-US" sz="1800" u="none" strike="noStrike" dirty="0">
                          <a:effectLst/>
                        </a:rPr>
                        <a:t>Database for NCTCOG Area</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5,943</a:t>
                      </a:r>
                      <a:endParaRPr lang="en-US" sz="1800" b="0" i="0" u="none" strike="noStrike" dirty="0">
                        <a:solidFill>
                          <a:srgbClr val="000000"/>
                        </a:solidFill>
                        <a:effectLst/>
                        <a:latin typeface="Calibri" panose="020F0502020204030204" pitchFamily="34" charset="0"/>
                      </a:endParaRPr>
                    </a:p>
                  </a:txBody>
                  <a:tcPr marL="9523" marR="9523" marT="9523" marB="0" anchor="b"/>
                </a:tc>
              </a:tr>
              <a:tr h="618964">
                <a:tc>
                  <a:txBody>
                    <a:bodyPr/>
                    <a:lstStyle/>
                    <a:p>
                      <a:pPr algn="l" fontAlgn="b"/>
                      <a:r>
                        <a:rPr lang="en-US" sz="1800" u="none" strike="noStrike" dirty="0">
                          <a:effectLst/>
                        </a:rPr>
                        <a:t>Households which are not 100% Complete (Each person had to complete post-survey interview)</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-920</a:t>
                      </a:r>
                      <a:endParaRPr lang="en-US" sz="1800" b="0" i="0" u="none" strike="noStrike" dirty="0">
                        <a:solidFill>
                          <a:srgbClr val="000000"/>
                        </a:solidFill>
                        <a:effectLst/>
                        <a:latin typeface="Calibri" panose="020F0502020204030204" pitchFamily="34" charset="0"/>
                      </a:endParaRPr>
                    </a:p>
                  </a:txBody>
                  <a:tcPr marL="9523" marR="9523" marT="9523" marB="0" anchor="b"/>
                </a:tc>
              </a:tr>
              <a:tr h="464795">
                <a:tc>
                  <a:txBody>
                    <a:bodyPr/>
                    <a:lstStyle/>
                    <a:p>
                      <a:pPr algn="l" fontAlgn="b"/>
                      <a:r>
                        <a:rPr lang="en-US" sz="1800" u="none" strike="noStrike" dirty="0">
                          <a:effectLst/>
                        </a:rPr>
                        <a:t>Households with </a:t>
                      </a:r>
                      <a:r>
                        <a:rPr lang="en-US" sz="1800" u="none" strike="noStrike" dirty="0" smtClean="0">
                          <a:effectLst/>
                        </a:rPr>
                        <a:t>Weekends Travel Day</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-1,450</a:t>
                      </a:r>
                      <a:endParaRPr lang="en-US" sz="1800" b="0" i="0" u="none" strike="noStrike" dirty="0">
                        <a:solidFill>
                          <a:srgbClr val="000000"/>
                        </a:solidFill>
                        <a:effectLst/>
                        <a:latin typeface="Calibri" panose="020F0502020204030204" pitchFamily="34" charset="0"/>
                      </a:endParaRPr>
                    </a:p>
                  </a:txBody>
                  <a:tcPr marL="9523" marR="9523" marT="9523" marB="0" anchor="b"/>
                </a:tc>
              </a:tr>
              <a:tr h="618964">
                <a:tc>
                  <a:txBody>
                    <a:bodyPr/>
                    <a:lstStyle/>
                    <a:p>
                      <a:pPr algn="l" fontAlgn="b"/>
                      <a:r>
                        <a:rPr lang="en-US" sz="1800" u="none" strike="noStrike" dirty="0">
                          <a:effectLst/>
                        </a:rPr>
                        <a:t>Households </a:t>
                      </a:r>
                      <a:r>
                        <a:rPr lang="en-US" sz="1800" u="none" strike="noStrike" dirty="0" smtClean="0">
                          <a:effectLst/>
                        </a:rPr>
                        <a:t>with Travel Day on </a:t>
                      </a:r>
                      <a:r>
                        <a:rPr lang="en-US" sz="1800" u="none" strike="noStrike" dirty="0">
                          <a:effectLst/>
                        </a:rPr>
                        <a:t>Federal Holidays, Thanksgiving Break, Winter Break</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-330</a:t>
                      </a:r>
                      <a:endParaRPr lang="en-US" sz="1800" b="0" i="0" u="none" strike="noStrike" dirty="0">
                        <a:solidFill>
                          <a:srgbClr val="000000"/>
                        </a:solidFill>
                        <a:effectLst/>
                        <a:latin typeface="Calibri" panose="020F0502020204030204" pitchFamily="34" charset="0"/>
                      </a:endParaRPr>
                    </a:p>
                  </a:txBody>
                  <a:tcPr marL="9523" marR="9523" marT="9523" marB="0" anchor="b"/>
                </a:tc>
              </a:tr>
              <a:tr h="464795">
                <a:tc>
                  <a:txBody>
                    <a:bodyPr/>
                    <a:lstStyle/>
                    <a:p>
                      <a:pPr algn="l" fontAlgn="b"/>
                      <a:r>
                        <a:rPr lang="en-US" sz="1800" u="none" strike="noStrike" dirty="0">
                          <a:effectLst/>
                        </a:rPr>
                        <a:t>Households </a:t>
                      </a:r>
                      <a:r>
                        <a:rPr lang="en-US" sz="1800" u="none" strike="noStrike" dirty="0" smtClean="0">
                          <a:effectLst/>
                        </a:rPr>
                        <a:t>which did </a:t>
                      </a:r>
                      <a:r>
                        <a:rPr lang="en-US" sz="1800" u="none" strike="noStrike" dirty="0">
                          <a:effectLst/>
                        </a:rPr>
                        <a:t>not specify Household Income </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-220</a:t>
                      </a:r>
                      <a:endParaRPr lang="en-US" sz="1800" b="0" i="0" u="none" strike="noStrike" dirty="0">
                        <a:solidFill>
                          <a:srgbClr val="000000"/>
                        </a:solidFill>
                        <a:effectLst/>
                        <a:latin typeface="Calibri" panose="020F0502020204030204" pitchFamily="34" charset="0"/>
                      </a:endParaRPr>
                    </a:p>
                  </a:txBody>
                  <a:tcPr marL="9523" marR="9523" marT="9523" marB="0" anchor="b"/>
                </a:tc>
              </a:tr>
              <a:tr h="464795">
                <a:tc>
                  <a:txBody>
                    <a:bodyPr/>
                    <a:lstStyle/>
                    <a:p>
                      <a:pPr algn="l" fontAlgn="b"/>
                      <a:r>
                        <a:rPr lang="en-US" sz="1800" u="none" strike="noStrike" dirty="0" smtClean="0">
                          <a:effectLst/>
                        </a:rPr>
                        <a:t>Final</a:t>
                      </a:r>
                      <a:r>
                        <a:rPr lang="en-US" sz="1800" u="none" strike="noStrike" baseline="0" dirty="0" smtClean="0">
                          <a:effectLst/>
                        </a:rPr>
                        <a:t> </a:t>
                      </a:r>
                      <a:r>
                        <a:rPr lang="en-US" sz="1800" u="none" strike="noStrike" dirty="0" smtClean="0">
                          <a:effectLst/>
                        </a:rPr>
                        <a:t>Records </a:t>
                      </a:r>
                      <a:r>
                        <a:rPr lang="en-US" sz="1800" u="none" strike="noStrike" dirty="0">
                          <a:effectLst/>
                        </a:rPr>
                        <a:t>in NCTCOG NHTS Dataset</a:t>
                      </a:r>
                      <a:endParaRPr lang="en-US" sz="18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smtClean="0">
                          <a:effectLst/>
                        </a:rPr>
                        <a:t>3,023</a:t>
                      </a:r>
                      <a:endParaRPr lang="en-US" sz="1800" b="0" i="0" u="none" strike="noStrike" dirty="0">
                        <a:solidFill>
                          <a:srgbClr val="000000"/>
                        </a:solidFill>
                        <a:effectLst/>
                        <a:latin typeface="Calibri" panose="020F0502020204030204" pitchFamily="34" charset="0"/>
                      </a:endParaRPr>
                    </a:p>
                  </a:txBody>
                  <a:tcPr marL="9523" marR="9523" marT="9523" marB="0" anchor="b"/>
                </a:tc>
              </a:tr>
            </a:tbl>
          </a:graphicData>
        </a:graphic>
      </p:graphicFrame>
      <p:sp>
        <p:nvSpPr>
          <p:cNvPr id="3" name="Date Placeholder 2"/>
          <p:cNvSpPr>
            <a:spLocks noGrp="1"/>
          </p:cNvSpPr>
          <p:nvPr>
            <p:ph type="dt" sz="half" idx="10"/>
          </p:nvPr>
        </p:nvSpPr>
        <p:spPr/>
        <p:txBody>
          <a:bodyPr/>
          <a:lstStyle/>
          <a:p>
            <a:r>
              <a:rPr lang="en-US" smtClean="0"/>
              <a:t>NCTCOG</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4</a:t>
            </a:fld>
            <a:endParaRPr lang="en-US" dirty="0"/>
          </a:p>
        </p:txBody>
      </p:sp>
    </p:spTree>
    <p:extLst>
      <p:ext uri="{BB962C8B-B14F-4D97-AF65-F5344CB8AC3E}">
        <p14:creationId xmlns:p14="http://schemas.microsoft.com/office/powerpoint/2010/main" val="25487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Expansion – Target and Variables</a:t>
            </a:r>
            <a:endParaRPr lang="en-US" dirty="0"/>
          </a:p>
        </p:txBody>
      </p:sp>
      <p:sp>
        <p:nvSpPr>
          <p:cNvPr id="5" name="Content Placeholder 4"/>
          <p:cNvSpPr>
            <a:spLocks noGrp="1"/>
          </p:cNvSpPr>
          <p:nvPr>
            <p:ph idx="1"/>
          </p:nvPr>
        </p:nvSpPr>
        <p:spPr/>
        <p:txBody>
          <a:bodyPr/>
          <a:lstStyle/>
          <a:p>
            <a:r>
              <a:rPr lang="en-US" dirty="0" smtClean="0"/>
              <a:t>Target:  American Community Survey 2011 5-Year</a:t>
            </a:r>
          </a:p>
          <a:p>
            <a:endParaRPr lang="en-US" dirty="0" smtClean="0"/>
          </a:p>
          <a:p>
            <a:r>
              <a:rPr lang="en-US" dirty="0" smtClean="0"/>
              <a:t>Household Variables (133)</a:t>
            </a:r>
          </a:p>
          <a:p>
            <a:pPr lvl="1"/>
            <a:r>
              <a:rPr lang="en-US" dirty="0" smtClean="0"/>
              <a:t>Household Income by Geography (35)</a:t>
            </a:r>
          </a:p>
          <a:p>
            <a:pPr lvl="1"/>
            <a:r>
              <a:rPr lang="en-US" dirty="0" smtClean="0"/>
              <a:t>Worker Count by Household Vehicles by Geography (51)</a:t>
            </a:r>
          </a:p>
          <a:p>
            <a:pPr lvl="1"/>
            <a:r>
              <a:rPr lang="en-US" dirty="0" smtClean="0"/>
              <a:t>Household Size by Worker Count by Geography (47)</a:t>
            </a:r>
          </a:p>
          <a:p>
            <a:r>
              <a:rPr lang="en-US" dirty="0" smtClean="0"/>
              <a:t>Person Variables</a:t>
            </a:r>
          </a:p>
          <a:p>
            <a:pPr lvl="1"/>
            <a:r>
              <a:rPr lang="en-US" dirty="0" smtClean="0"/>
              <a:t>Sex by Age by Geography (54)</a:t>
            </a:r>
          </a:p>
          <a:p>
            <a:pPr lvl="1"/>
            <a:endParaRPr lang="en-US" dirty="0"/>
          </a:p>
        </p:txBody>
      </p:sp>
      <p:sp>
        <p:nvSpPr>
          <p:cNvPr id="2" name="Date Placeholder 1"/>
          <p:cNvSpPr>
            <a:spLocks noGrp="1"/>
          </p:cNvSpPr>
          <p:nvPr>
            <p:ph type="dt" sz="half" idx="10"/>
          </p:nvPr>
        </p:nvSpPr>
        <p:spPr/>
        <p:txBody>
          <a:bodyPr/>
          <a:lstStyle/>
          <a:p>
            <a:r>
              <a:rPr lang="en-US" smtClean="0"/>
              <a:t>NCTCOG</a:t>
            </a:r>
            <a:endParaRPr lang="en-US" dirty="0"/>
          </a:p>
        </p:txBody>
      </p:sp>
      <p:sp>
        <p:nvSpPr>
          <p:cNvPr id="3" name="Slide Number Placeholder 2"/>
          <p:cNvSpPr>
            <a:spLocks noGrp="1"/>
          </p:cNvSpPr>
          <p:nvPr>
            <p:ph type="sldNum" sz="quarter" idx="12"/>
          </p:nvPr>
        </p:nvSpPr>
        <p:spPr/>
        <p:txBody>
          <a:bodyPr/>
          <a:lstStyle/>
          <a:p>
            <a:fld id="{2A013F82-EE5E-44EE-A61D-E31C6657F26F}" type="slidenum">
              <a:rPr lang="en-US" smtClean="0"/>
              <a:pPr/>
              <a:t>5</a:t>
            </a:fld>
            <a:endParaRPr lang="en-US" dirty="0"/>
          </a:p>
        </p:txBody>
      </p:sp>
    </p:spTree>
    <p:extLst>
      <p:ext uri="{BB962C8B-B14F-4D97-AF65-F5344CB8AC3E}">
        <p14:creationId xmlns:p14="http://schemas.microsoft.com/office/powerpoint/2010/main" val="419299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Expansion - Cells</a:t>
            </a:r>
            <a:endParaRPr lang="en-US" dirty="0"/>
          </a:p>
        </p:txBody>
      </p:sp>
      <p:sp>
        <p:nvSpPr>
          <p:cNvPr id="5" name="Content Placeholder 4"/>
          <p:cNvSpPr>
            <a:spLocks noGrp="1"/>
          </p:cNvSpPr>
          <p:nvPr>
            <p:ph idx="1"/>
          </p:nvPr>
        </p:nvSpPr>
        <p:spPr/>
        <p:txBody>
          <a:bodyPr>
            <a:normAutofit lnSpcReduction="10000"/>
          </a:bodyPr>
          <a:lstStyle/>
          <a:p>
            <a:r>
              <a:rPr lang="en-US" dirty="0" smtClean="0"/>
              <a:t>Original NHTS data was expanded to population of the state </a:t>
            </a:r>
            <a:r>
              <a:rPr lang="en-US" smtClean="0"/>
              <a:t>of Texas.</a:t>
            </a:r>
            <a:endParaRPr lang="en-US" dirty="0" smtClean="0"/>
          </a:p>
          <a:p>
            <a:endParaRPr lang="en-US" dirty="0" smtClean="0"/>
          </a:p>
          <a:p>
            <a:r>
              <a:rPr lang="en-US" dirty="0" smtClean="0"/>
              <a:t>NCTCOG NHTS data was expanded to local geography</a:t>
            </a:r>
          </a:p>
          <a:p>
            <a:pPr lvl="1"/>
            <a:r>
              <a:rPr lang="en-US" dirty="0" smtClean="0"/>
              <a:t>Ideally wanted to breakdown each variable into 12 counties</a:t>
            </a:r>
          </a:p>
          <a:p>
            <a:pPr lvl="1"/>
            <a:r>
              <a:rPr lang="en-US" dirty="0" smtClean="0"/>
              <a:t>Where there were not enough records(minimum 20), NCTCOG followed the following collapsing strategy</a:t>
            </a:r>
          </a:p>
          <a:p>
            <a:pPr marL="1371189" lvl="2" indent="-457063">
              <a:buFont typeface="+mj-lt"/>
              <a:buAutoNum type="arabicPeriod"/>
            </a:pPr>
            <a:r>
              <a:rPr lang="en-US" dirty="0" smtClean="0"/>
              <a:t>Collapsed counties into 7 county groups: individual Core counties (Collin, Dallas, Denton, Tarrant) and 3 other county groupings(South, West, East)</a:t>
            </a:r>
          </a:p>
          <a:p>
            <a:pPr marL="1371189" lvl="2" indent="-457063">
              <a:buFont typeface="+mj-lt"/>
              <a:buAutoNum type="arabicPeriod"/>
            </a:pPr>
            <a:r>
              <a:rPr lang="en-US" dirty="0" smtClean="0"/>
              <a:t>Collapsed counties into 5 county groups: individual Core Counties and a Non-Core grouping of remaining seven counties.</a:t>
            </a:r>
          </a:p>
          <a:p>
            <a:pPr marL="1371189" lvl="2" indent="-457063">
              <a:buFont typeface="+mj-lt"/>
              <a:buAutoNum type="arabicPeriod"/>
            </a:pPr>
            <a:r>
              <a:rPr lang="en-US" dirty="0" smtClean="0"/>
              <a:t>Collapsed counties into 2 county groups: Core and Non-Core</a:t>
            </a:r>
          </a:p>
          <a:p>
            <a:pPr lvl="1"/>
            <a:endParaRPr lang="en-US" dirty="0"/>
          </a:p>
        </p:txBody>
      </p:sp>
      <p:sp>
        <p:nvSpPr>
          <p:cNvPr id="2" name="Date Placeholder 1"/>
          <p:cNvSpPr>
            <a:spLocks noGrp="1"/>
          </p:cNvSpPr>
          <p:nvPr>
            <p:ph type="dt" sz="half" idx="10"/>
          </p:nvPr>
        </p:nvSpPr>
        <p:spPr/>
        <p:txBody>
          <a:bodyPr/>
          <a:lstStyle/>
          <a:p>
            <a:r>
              <a:rPr lang="en-US" smtClean="0"/>
              <a:t>NCTCOG</a:t>
            </a:r>
            <a:endParaRPr lang="en-US" dirty="0"/>
          </a:p>
        </p:txBody>
      </p:sp>
      <p:sp>
        <p:nvSpPr>
          <p:cNvPr id="3" name="Slide Number Placeholder 2"/>
          <p:cNvSpPr>
            <a:spLocks noGrp="1"/>
          </p:cNvSpPr>
          <p:nvPr>
            <p:ph type="sldNum" sz="quarter" idx="12"/>
          </p:nvPr>
        </p:nvSpPr>
        <p:spPr/>
        <p:txBody>
          <a:bodyPr/>
          <a:lstStyle/>
          <a:p>
            <a:fld id="{2A013F82-EE5E-44EE-A61D-E31C6657F26F}" type="slidenum">
              <a:rPr lang="en-US" smtClean="0"/>
              <a:pPr/>
              <a:t>6</a:t>
            </a:fld>
            <a:endParaRPr lang="en-US" dirty="0"/>
          </a:p>
        </p:txBody>
      </p:sp>
    </p:spTree>
    <p:extLst>
      <p:ext uri="{BB962C8B-B14F-4D97-AF65-F5344CB8AC3E}">
        <p14:creationId xmlns:p14="http://schemas.microsoft.com/office/powerpoint/2010/main" val="36895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65923"/>
            <a:ext cx="12188825" cy="1325218"/>
          </a:xfrm>
        </p:spPr>
        <p:txBody>
          <a:bodyPr/>
          <a:lstStyle/>
          <a:p>
            <a:pPr algn="ctr"/>
            <a:r>
              <a:rPr lang="en-US" dirty="0" smtClean="0"/>
              <a:t>HH Variable – Household Income by Geography </a:t>
            </a:r>
            <a:endParaRPr lang="en-US" dirty="0"/>
          </a:p>
        </p:txBody>
      </p:sp>
      <p:sp>
        <p:nvSpPr>
          <p:cNvPr id="5" name="Content Placeholder 4"/>
          <p:cNvSpPr>
            <a:spLocks noGrp="1"/>
          </p:cNvSpPr>
          <p:nvPr>
            <p:ph idx="1"/>
          </p:nvPr>
        </p:nvSpPr>
        <p:spPr>
          <a:xfrm>
            <a:off x="987294" y="1975483"/>
            <a:ext cx="10512862" cy="4350205"/>
          </a:xfrm>
        </p:spPr>
        <p:txBody>
          <a:bodyPr/>
          <a:lstStyle/>
          <a:p>
            <a:r>
              <a:rPr lang="en-US" dirty="0" smtClean="0"/>
              <a:t>Sample Breakdown from NCTCOG NHTS Database</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3911593"/>
              </p:ext>
            </p:extLst>
          </p:nvPr>
        </p:nvGraphicFramePr>
        <p:xfrm>
          <a:off x="759965" y="2534116"/>
          <a:ext cx="10590878" cy="3756776"/>
        </p:xfrm>
        <a:graphic>
          <a:graphicData uri="http://schemas.openxmlformats.org/drawingml/2006/table">
            <a:tbl>
              <a:tblPr bandRow="1">
                <a:tableStyleId>{BC89EF96-8CEA-46FF-86C4-4CE0E7609802}</a:tableStyleId>
              </a:tblPr>
              <a:tblGrid>
                <a:gridCol w="2945173"/>
                <a:gridCol w="1247537"/>
                <a:gridCol w="1434886"/>
                <a:gridCol w="1504317"/>
                <a:gridCol w="1392922"/>
                <a:gridCol w="1046330"/>
                <a:gridCol w="1019713"/>
              </a:tblGrid>
              <a:tr h="359790">
                <a:tc>
                  <a:txBody>
                    <a:bodyPr/>
                    <a:lstStyle/>
                    <a:p>
                      <a:pPr algn="l" fontAlgn="b"/>
                      <a:r>
                        <a:rPr lang="en-US" sz="2000" b="1" u="none" strike="noStrike" dirty="0" smtClean="0">
                          <a:effectLst/>
                        </a:rPr>
                        <a:t>County Name</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smtClean="0">
                          <a:effectLst/>
                        </a:rPr>
                        <a:t>0K-25K</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a:effectLst/>
                        </a:rPr>
                        <a:t>25K </a:t>
                      </a:r>
                      <a:r>
                        <a:rPr lang="en-US" sz="2000" b="1" u="none" strike="noStrike" dirty="0" smtClean="0">
                          <a:effectLst/>
                        </a:rPr>
                        <a:t>– 50K</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a:effectLst/>
                        </a:rPr>
                        <a:t>50K </a:t>
                      </a:r>
                      <a:r>
                        <a:rPr lang="en-US" sz="2000" b="1" u="none" strike="noStrike" dirty="0" smtClean="0">
                          <a:effectLst/>
                        </a:rPr>
                        <a:t>– 75K</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a:effectLst/>
                        </a:rPr>
                        <a:t>75K </a:t>
                      </a:r>
                      <a:r>
                        <a:rPr lang="en-US" sz="2000" b="1" u="none" strike="noStrike" dirty="0" smtClean="0">
                          <a:effectLst/>
                        </a:rPr>
                        <a:t>– 100K</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a:effectLst/>
                        </a:rPr>
                        <a:t>100K+</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l"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r>
              <a:tr h="359790">
                <a:tc>
                  <a:txBody>
                    <a:bodyPr/>
                    <a:lstStyle/>
                    <a:p>
                      <a:pPr algn="l" fontAlgn="b"/>
                      <a:r>
                        <a:rPr lang="en-US" sz="2000" b="1" u="none" strike="noStrike" dirty="0">
                          <a:effectLst/>
                        </a:rPr>
                        <a:t>Collin</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56</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57</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67</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174</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a:effectLst/>
                        </a:rPr>
                        <a:t>387</a:t>
                      </a:r>
                      <a:endParaRPr lang="en-US" sz="2000" b="1" i="0" u="none" strike="noStrike">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Dallas</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dirty="0">
                          <a:effectLst/>
                        </a:rPr>
                        <a:t>189</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237</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149</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133</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219</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a:effectLst/>
                        </a:rPr>
                        <a:t>927</a:t>
                      </a:r>
                      <a:endParaRPr lang="en-US" sz="2000" b="1" i="0" u="none" strike="noStrike">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Denton</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a:effectLst/>
                        </a:rPr>
                        <a:t>29</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62</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61</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52</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114</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318</a:t>
                      </a:r>
                      <a:endParaRPr lang="en-US" sz="2000" b="1" i="0" u="none" strike="noStrike" dirty="0">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Tarrant</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dirty="0">
                          <a:effectLst/>
                        </a:rPr>
                        <a:t>131</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233</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159</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144</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274</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a:effectLst/>
                        </a:rPr>
                        <a:t>941</a:t>
                      </a:r>
                      <a:endParaRPr lang="en-US" sz="2000" b="1" i="0" u="none" strike="noStrike">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South (Ellis, Johnson)</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a:effectLst/>
                        </a:rPr>
                        <a:t>43</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38</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a:effectLst/>
                        </a:rPr>
                        <a:t>164</a:t>
                      </a:r>
                      <a:endParaRPr lang="en-US" sz="2000" b="1" i="0" u="none" strike="noStrike">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West (Hood, Parker, Wise)</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dirty="0">
                          <a:effectLst/>
                        </a:rPr>
                        <a:t>29</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46</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24</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35</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152</a:t>
                      </a:r>
                      <a:endParaRPr lang="en-US" sz="2000" b="1" i="0" u="none" strike="noStrike" dirty="0">
                        <a:solidFill>
                          <a:srgbClr val="000000"/>
                        </a:solidFill>
                        <a:effectLst/>
                        <a:latin typeface="Calibri" panose="020F0502020204030204" pitchFamily="34" charset="0"/>
                      </a:endParaRPr>
                    </a:p>
                  </a:txBody>
                  <a:tcPr marL="9523" marR="9523" marT="9523" marB="0" anchor="b"/>
                </a:tc>
              </a:tr>
              <a:tr h="618964">
                <a:tc>
                  <a:txBody>
                    <a:bodyPr/>
                    <a:lstStyle/>
                    <a:p>
                      <a:pPr algn="l" fontAlgn="b"/>
                      <a:r>
                        <a:rPr lang="en-US" sz="2000" b="1" u="none" strike="noStrike" dirty="0">
                          <a:effectLst/>
                        </a:rPr>
                        <a:t>East (Hunt, Kaufman, Rockwall)</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u="none" strike="noStrike">
                          <a:effectLst/>
                        </a:rPr>
                        <a:t>31</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41</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a:effectLst/>
                        </a:rPr>
                        <a:t>29</a:t>
                      </a:r>
                      <a:endParaRPr lang="en-US" sz="20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u="none" strike="noStrike" dirty="0">
                          <a:effectLst/>
                        </a:rPr>
                        <a:t>37</a:t>
                      </a:r>
                      <a:endParaRPr lang="en-US" sz="20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164</a:t>
                      </a:r>
                      <a:endParaRPr lang="en-US" sz="2000" b="1" i="0" u="none" strike="noStrike" dirty="0">
                        <a:solidFill>
                          <a:srgbClr val="000000"/>
                        </a:solidFill>
                        <a:effectLst/>
                        <a:latin typeface="Calibri" panose="020F0502020204030204" pitchFamily="34" charset="0"/>
                      </a:endParaRPr>
                    </a:p>
                  </a:txBody>
                  <a:tcPr marL="9523" marR="9523" marT="9523" marB="0" anchor="b"/>
                </a:tc>
              </a:tr>
              <a:tr h="359790">
                <a:tc>
                  <a:txBody>
                    <a:bodyPr/>
                    <a:lstStyle/>
                    <a:p>
                      <a:pPr algn="l"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2000" b="1" u="none" strike="noStrike" dirty="0">
                          <a:effectLst/>
                        </a:rPr>
                        <a:t>485</a:t>
                      </a:r>
                      <a:endParaRPr lang="en-US" sz="20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a:effectLst/>
                        </a:rPr>
                        <a:t>713</a:t>
                      </a:r>
                      <a:endParaRPr lang="en-US" sz="2000" b="1"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511</a:t>
                      </a:r>
                      <a:endParaRPr lang="en-US" sz="20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466</a:t>
                      </a:r>
                      <a:endParaRPr lang="en-US" sz="20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878</a:t>
                      </a:r>
                      <a:endParaRPr lang="en-US" sz="20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2000" b="1" u="none" strike="noStrike" dirty="0">
                          <a:effectLst/>
                        </a:rPr>
                        <a:t>3,053</a:t>
                      </a:r>
                      <a:endParaRPr lang="en-US" sz="2000" b="1" i="0" u="none" strike="noStrike" dirty="0">
                        <a:solidFill>
                          <a:srgbClr val="000000"/>
                        </a:solidFill>
                        <a:effectLst/>
                        <a:latin typeface="Calibri" panose="020F0502020204030204" pitchFamily="34" charset="0"/>
                      </a:endParaRPr>
                    </a:p>
                  </a:txBody>
                  <a:tcPr marL="9523" marR="9523" marT="9523" marB="0" anchor="b"/>
                </a:tc>
              </a:tr>
            </a:tbl>
          </a:graphicData>
        </a:graphic>
      </p:graphicFrame>
      <p:sp>
        <p:nvSpPr>
          <p:cNvPr id="2" name="Date Placeholder 1"/>
          <p:cNvSpPr>
            <a:spLocks noGrp="1"/>
          </p:cNvSpPr>
          <p:nvPr>
            <p:ph type="dt" sz="half" idx="10"/>
          </p:nvPr>
        </p:nvSpPr>
        <p:spPr/>
        <p:txBody>
          <a:bodyPr/>
          <a:lstStyle/>
          <a:p>
            <a:r>
              <a:rPr lang="en-US" smtClean="0"/>
              <a:t>NCTCOG</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7</a:t>
            </a:fld>
            <a:endParaRPr lang="en-US" dirty="0"/>
          </a:p>
        </p:txBody>
      </p:sp>
    </p:spTree>
    <p:extLst>
      <p:ext uri="{BB962C8B-B14F-4D97-AF65-F5344CB8AC3E}">
        <p14:creationId xmlns:p14="http://schemas.microsoft.com/office/powerpoint/2010/main" val="22265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HH Variable – Household Income by County </a:t>
            </a:r>
            <a:endParaRPr lang="en-US" dirty="0"/>
          </a:p>
        </p:txBody>
      </p:sp>
      <p:sp>
        <p:nvSpPr>
          <p:cNvPr id="5" name="Content Placeholder 4"/>
          <p:cNvSpPr>
            <a:spLocks noGrp="1"/>
          </p:cNvSpPr>
          <p:nvPr>
            <p:ph idx="1"/>
          </p:nvPr>
        </p:nvSpPr>
        <p:spPr/>
        <p:txBody>
          <a:bodyPr/>
          <a:lstStyle/>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24177252"/>
              </p:ext>
            </p:extLst>
          </p:nvPr>
        </p:nvGraphicFramePr>
        <p:xfrm>
          <a:off x="654413" y="2546161"/>
          <a:ext cx="10697797" cy="3911810"/>
        </p:xfrm>
        <a:graphic>
          <a:graphicData uri="http://schemas.openxmlformats.org/drawingml/2006/table">
            <a:tbl>
              <a:tblPr bandRow="1">
                <a:tableStyleId>{5C22544A-7EE6-4342-B048-85BDC9FD1C3A}</a:tableStyleId>
              </a:tblPr>
              <a:tblGrid>
                <a:gridCol w="2264497"/>
                <a:gridCol w="1405550"/>
                <a:gridCol w="1405550"/>
                <a:gridCol w="1405550"/>
                <a:gridCol w="1405550"/>
                <a:gridCol w="1405550"/>
                <a:gridCol w="1405550"/>
              </a:tblGrid>
              <a:tr h="270642">
                <a:tc>
                  <a:txBody>
                    <a:bodyPr/>
                    <a:lstStyle/>
                    <a:p>
                      <a:pPr algn="l" fontAlgn="b"/>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gridSpan="6">
                  <a:txBody>
                    <a:bodyPr/>
                    <a:lstStyle/>
                    <a:p>
                      <a:pPr algn="ctr" fontAlgn="b"/>
                      <a:r>
                        <a:rPr lang="en-US" sz="1800" b="1" u="none" strike="noStrike" dirty="0">
                          <a:effectLst/>
                        </a:rPr>
                        <a:t>Income</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642">
                <a:tc>
                  <a:txBody>
                    <a:bodyPr/>
                    <a:lstStyle/>
                    <a:p>
                      <a:pPr algn="l" fontAlgn="b"/>
                      <a:r>
                        <a:rPr lang="en-US" sz="1800" b="1" u="none" strike="noStrike" dirty="0" smtClean="0">
                          <a:effectLst/>
                        </a:rPr>
                        <a:t>County Name</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smtClean="0">
                          <a:effectLst/>
                        </a:rPr>
                        <a:t>0-25K</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a:effectLst/>
                        </a:rPr>
                        <a:t>25K </a:t>
                      </a:r>
                      <a:r>
                        <a:rPr lang="en-US" sz="1800" b="1" u="none" strike="noStrike" dirty="0" smtClean="0">
                          <a:effectLst/>
                        </a:rPr>
                        <a:t>– 50K</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a:effectLst/>
                        </a:rPr>
                        <a:t>50K </a:t>
                      </a:r>
                      <a:r>
                        <a:rPr lang="en-US" sz="1800" b="1" u="none" strike="noStrike" dirty="0" smtClean="0">
                          <a:effectLst/>
                        </a:rPr>
                        <a:t>– 75K</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a:effectLst/>
                        </a:rPr>
                        <a:t>75K </a:t>
                      </a:r>
                      <a:r>
                        <a:rPr lang="en-US" sz="1800" b="1" u="none" strike="noStrike" dirty="0" smtClean="0">
                          <a:effectLst/>
                        </a:rPr>
                        <a:t>– 100K</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a:effectLst/>
                        </a:rPr>
                        <a:t>100K+</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ctr"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r>
              <a:tr h="270642">
                <a:tc>
                  <a:txBody>
                    <a:bodyPr/>
                    <a:lstStyle/>
                    <a:p>
                      <a:pPr algn="l" fontAlgn="b"/>
                      <a:r>
                        <a:rPr lang="en-US" sz="1800" b="1" u="none" strike="noStrike" dirty="0">
                          <a:effectLst/>
                        </a:rPr>
                        <a:t>Collin</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dirty="0">
                          <a:effectLst/>
                        </a:rPr>
                        <a:t>30,184</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48,542</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45,997</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40,131</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111,380</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276,234</a:t>
                      </a:r>
                      <a:endParaRPr lang="en-US" sz="1800" b="1" i="0" u="none" strike="noStrike" dirty="0">
                        <a:solidFill>
                          <a:srgbClr val="000000"/>
                        </a:solidFill>
                        <a:effectLst/>
                        <a:latin typeface="Calibri" panose="020F0502020204030204" pitchFamily="34" charset="0"/>
                      </a:endParaRPr>
                    </a:p>
                  </a:txBody>
                  <a:tcPr marL="9523" marR="9523" marT="9523" marB="0" anchor="b"/>
                </a:tc>
              </a:tr>
              <a:tr h="270642">
                <a:tc>
                  <a:txBody>
                    <a:bodyPr/>
                    <a:lstStyle/>
                    <a:p>
                      <a:pPr algn="l" fontAlgn="b"/>
                      <a:r>
                        <a:rPr lang="en-US" sz="1800" b="1" u="none" strike="noStrike" dirty="0">
                          <a:effectLst/>
                        </a:rPr>
                        <a:t>Dallas</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dirty="0">
                          <a:effectLst/>
                        </a:rPr>
                        <a:t>200,603</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227,787</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155,226</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90,620</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166,427</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840,663</a:t>
                      </a:r>
                      <a:endParaRPr lang="en-US" sz="1800" b="1" i="0" u="none" strike="noStrike" dirty="0">
                        <a:solidFill>
                          <a:srgbClr val="000000"/>
                        </a:solidFill>
                        <a:effectLst/>
                        <a:latin typeface="Calibri" panose="020F0502020204030204" pitchFamily="34" charset="0"/>
                      </a:endParaRPr>
                    </a:p>
                  </a:txBody>
                  <a:tcPr marL="9523" marR="9523" marT="9523" marB="0" anchor="b"/>
                </a:tc>
              </a:tr>
              <a:tr h="270642">
                <a:tc>
                  <a:txBody>
                    <a:bodyPr/>
                    <a:lstStyle/>
                    <a:p>
                      <a:pPr algn="l" fontAlgn="b"/>
                      <a:r>
                        <a:rPr lang="en-US" sz="1800" b="1" u="none" strike="noStrike" dirty="0">
                          <a:effectLst/>
                        </a:rPr>
                        <a:t>Denton</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a:effectLst/>
                        </a:rPr>
                        <a:t>30,635</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45,911</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43,531</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31,341</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79,937</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a:effectLst/>
                        </a:rPr>
                        <a:t>231,355</a:t>
                      </a:r>
                      <a:endParaRPr lang="en-US" sz="1800" b="1" i="0" u="none" strike="noStrike">
                        <a:solidFill>
                          <a:srgbClr val="000000"/>
                        </a:solidFill>
                        <a:effectLst/>
                        <a:latin typeface="Calibri" panose="020F0502020204030204" pitchFamily="34" charset="0"/>
                      </a:endParaRPr>
                    </a:p>
                  </a:txBody>
                  <a:tcPr marL="9523" marR="9523" marT="9523" marB="0" anchor="b"/>
                </a:tc>
              </a:tr>
              <a:tr h="296899">
                <a:tc>
                  <a:txBody>
                    <a:bodyPr/>
                    <a:lstStyle/>
                    <a:p>
                      <a:pPr algn="l" fontAlgn="b"/>
                      <a:r>
                        <a:rPr lang="en-US" sz="1800" b="1" u="none" strike="noStrike" dirty="0">
                          <a:effectLst/>
                        </a:rPr>
                        <a:t>Tarrant</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a:effectLst/>
                        </a:rPr>
                        <a:t>128,021</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157,506</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122,963</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82,670</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152,757</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643,917</a:t>
                      </a:r>
                      <a:endParaRPr lang="en-US" sz="1800" b="1" i="0" u="none" strike="noStrike" dirty="0">
                        <a:solidFill>
                          <a:srgbClr val="000000"/>
                        </a:solidFill>
                        <a:effectLst/>
                        <a:latin typeface="Calibri" panose="020F0502020204030204" pitchFamily="34" charset="0"/>
                      </a:endParaRPr>
                    </a:p>
                  </a:txBody>
                  <a:tcPr marL="9523" marR="9523" marT="9523" marB="0" anchor="b"/>
                </a:tc>
              </a:tr>
              <a:tr h="533085">
                <a:tc>
                  <a:txBody>
                    <a:bodyPr/>
                    <a:lstStyle/>
                    <a:p>
                      <a:pPr algn="l" fontAlgn="b"/>
                      <a:r>
                        <a:rPr lang="en-US" sz="1800" b="1" u="none" strike="noStrike">
                          <a:effectLst/>
                        </a:rPr>
                        <a:t>South (Ellis, Johnson)</a:t>
                      </a:r>
                      <a:endParaRPr lang="en-US" sz="1800" b="1" i="0" u="none" strike="noStrike">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dirty="0">
                          <a:effectLst/>
                        </a:rPr>
                        <a:t>17,287</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24,401</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20,765</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15,317</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22,683</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a:effectLst/>
                        </a:rPr>
                        <a:t>100,453</a:t>
                      </a:r>
                      <a:endParaRPr lang="en-US" sz="1800" b="1" i="0" u="none" strike="noStrike">
                        <a:solidFill>
                          <a:srgbClr val="000000"/>
                        </a:solidFill>
                        <a:effectLst/>
                        <a:latin typeface="Calibri" panose="020F0502020204030204" pitchFamily="34" charset="0"/>
                      </a:endParaRPr>
                    </a:p>
                  </a:txBody>
                  <a:tcPr marL="9523" marR="9523" marT="9523" marB="0" anchor="b"/>
                </a:tc>
              </a:tr>
              <a:tr h="533085">
                <a:tc>
                  <a:txBody>
                    <a:bodyPr/>
                    <a:lstStyle/>
                    <a:p>
                      <a:pPr algn="l" fontAlgn="b"/>
                      <a:r>
                        <a:rPr lang="en-US" sz="1800" b="1" u="none" strike="noStrike" dirty="0">
                          <a:effectLst/>
                        </a:rPr>
                        <a:t>West (Hood, Parker, Wise)</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a:effectLst/>
                        </a:rPr>
                        <a:t>15,104</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19,343</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15,893</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11,542</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20,608</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82,490</a:t>
                      </a:r>
                      <a:endParaRPr lang="en-US" sz="1800" b="1" i="0" u="none" strike="noStrike" dirty="0">
                        <a:solidFill>
                          <a:srgbClr val="000000"/>
                        </a:solidFill>
                        <a:effectLst/>
                        <a:latin typeface="Calibri" panose="020F0502020204030204" pitchFamily="34" charset="0"/>
                      </a:endParaRPr>
                    </a:p>
                  </a:txBody>
                  <a:tcPr marL="9523" marR="9523" marT="9523" marB="0" anchor="b"/>
                </a:tc>
              </a:tr>
              <a:tr h="795527">
                <a:tc>
                  <a:txBody>
                    <a:bodyPr/>
                    <a:lstStyle/>
                    <a:p>
                      <a:pPr algn="l" fontAlgn="b"/>
                      <a:r>
                        <a:rPr lang="en-US" sz="1800" b="1" u="none" strike="noStrike" dirty="0">
                          <a:effectLst/>
                        </a:rPr>
                        <a:t>East (Hunt, Kaufman, Rockwall)</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u="none" strike="noStrike">
                          <a:effectLst/>
                        </a:rPr>
                        <a:t>17,453</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18,966</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a:effectLst/>
                        </a:rPr>
                        <a:t>17,843</a:t>
                      </a:r>
                      <a:endParaRPr lang="en-US" sz="1800" b="0"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13,810</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22,283</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90,355</a:t>
                      </a:r>
                      <a:endParaRPr lang="en-US" sz="1800" b="1" i="0" u="none" strike="noStrike" dirty="0">
                        <a:solidFill>
                          <a:srgbClr val="000000"/>
                        </a:solidFill>
                        <a:effectLst/>
                        <a:latin typeface="Calibri" panose="020F0502020204030204" pitchFamily="34" charset="0"/>
                      </a:endParaRPr>
                    </a:p>
                  </a:txBody>
                  <a:tcPr marL="9523" marR="9523" marT="9523" marB="0" anchor="b"/>
                </a:tc>
              </a:tr>
              <a:tr h="270642">
                <a:tc>
                  <a:txBody>
                    <a:bodyPr/>
                    <a:lstStyle/>
                    <a:p>
                      <a:pPr algn="l" fontAlgn="b"/>
                      <a:r>
                        <a:rPr lang="en-US" sz="1800" b="1" u="none" strike="noStrike" dirty="0">
                          <a:effectLst/>
                        </a:rPr>
                        <a:t> </a:t>
                      </a:r>
                      <a:r>
                        <a:rPr lang="en-US" sz="1800" b="1" u="none" strike="noStrike" dirty="0" smtClean="0">
                          <a:effectLst/>
                        </a:rPr>
                        <a:t>Total</a:t>
                      </a:r>
                      <a:endParaRPr lang="en-US" sz="1800" b="1" i="0" u="none" strike="noStrike" dirty="0">
                        <a:solidFill>
                          <a:srgbClr val="000000"/>
                        </a:solidFill>
                        <a:effectLst/>
                        <a:latin typeface="Calibri" panose="020F0502020204030204" pitchFamily="34" charset="0"/>
                      </a:endParaRPr>
                    </a:p>
                  </a:txBody>
                  <a:tcPr marL="9523" marR="9523" marT="9523" marB="0" anchor="b">
                    <a:solidFill>
                      <a:schemeClr val="accent1">
                        <a:lumMod val="40000"/>
                        <a:lumOff val="60000"/>
                      </a:schemeClr>
                    </a:solidFill>
                  </a:tcPr>
                </a:tc>
                <a:tc>
                  <a:txBody>
                    <a:bodyPr/>
                    <a:lstStyle/>
                    <a:p>
                      <a:pPr algn="r" fontAlgn="b"/>
                      <a:r>
                        <a:rPr lang="en-US" sz="1800" b="1" u="none" strike="noStrike" dirty="0">
                          <a:effectLst/>
                        </a:rPr>
                        <a:t>439,287</a:t>
                      </a:r>
                      <a:endParaRPr lang="en-US" sz="18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a:effectLst/>
                        </a:rPr>
                        <a:t>542,456</a:t>
                      </a:r>
                      <a:endParaRPr lang="en-US" sz="1800" b="1"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a:effectLst/>
                        </a:rPr>
                        <a:t>422,218</a:t>
                      </a:r>
                      <a:endParaRPr lang="en-US" sz="1800" b="1"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a:effectLst/>
                        </a:rPr>
                        <a:t>285,431</a:t>
                      </a:r>
                      <a:endParaRPr lang="en-US" sz="1800" b="1" i="0" u="none" strike="noStrike">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576,075</a:t>
                      </a:r>
                      <a:endParaRPr lang="en-US" sz="1800" b="1"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b="1" u="none" strike="noStrike" dirty="0">
                          <a:effectLst/>
                        </a:rPr>
                        <a:t>2,265,467</a:t>
                      </a:r>
                      <a:endParaRPr lang="en-US" sz="1800" b="1" i="0" u="none" strike="noStrike" dirty="0">
                        <a:solidFill>
                          <a:srgbClr val="000000"/>
                        </a:solidFill>
                        <a:effectLst/>
                        <a:latin typeface="Calibri" panose="020F0502020204030204" pitchFamily="34" charset="0"/>
                      </a:endParaRPr>
                    </a:p>
                  </a:txBody>
                  <a:tcPr marL="9523" marR="9523" marT="9523" marB="0" anchor="b"/>
                </a:tc>
              </a:tr>
            </a:tbl>
          </a:graphicData>
        </a:graphic>
      </p:graphicFrame>
      <p:sp>
        <p:nvSpPr>
          <p:cNvPr id="7" name="Content Placeholder 4"/>
          <p:cNvSpPr txBox="1">
            <a:spLocks/>
          </p:cNvSpPr>
          <p:nvPr/>
        </p:nvSpPr>
        <p:spPr>
          <a:xfrm>
            <a:off x="990341" y="1978403"/>
            <a:ext cx="10512862" cy="4350205"/>
          </a:xfrm>
          <a:prstGeom prst="rect">
            <a:avLst/>
          </a:prstGeom>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99" dirty="0"/>
              <a:t>Target Cells from ACS 2011 5-Year</a:t>
            </a:r>
          </a:p>
          <a:p>
            <a:endParaRPr lang="en-US" sz="2799" dirty="0"/>
          </a:p>
        </p:txBody>
      </p:sp>
      <p:sp>
        <p:nvSpPr>
          <p:cNvPr id="2" name="Date Placeholder 1"/>
          <p:cNvSpPr>
            <a:spLocks noGrp="1"/>
          </p:cNvSpPr>
          <p:nvPr>
            <p:ph type="dt" sz="half" idx="10"/>
          </p:nvPr>
        </p:nvSpPr>
        <p:spPr/>
        <p:txBody>
          <a:bodyPr/>
          <a:lstStyle/>
          <a:p>
            <a:r>
              <a:rPr lang="en-US" smtClean="0"/>
              <a:t>NCTCOG</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8</a:t>
            </a:fld>
            <a:endParaRPr lang="en-US" dirty="0"/>
          </a:p>
        </p:txBody>
      </p:sp>
    </p:spTree>
    <p:extLst>
      <p:ext uri="{BB962C8B-B14F-4D97-AF65-F5344CB8AC3E}">
        <p14:creationId xmlns:p14="http://schemas.microsoft.com/office/powerpoint/2010/main" val="10662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9775&quot;&gt;&lt;property id=&quot;20148&quot; value=&quot;5&quot;/&gt;&lt;property id=&quot;20300&quot; value=&quot;Slide 1 - &amp;quot;NHTS 2008-09 in Dallas Fort Worth&amp;quot;&quot;/&gt;&lt;property id=&quot;20307&quot; value=&quot;343&quot;/&gt;&lt;/object&gt;&lt;object type=&quot;3&quot; unique_id=&quot;19776&quot;&gt;&lt;property id=&quot;20148&quot; value=&quot;5&quot;/&gt;&lt;property id=&quot;20300&quot; value=&quot;Slide 2 - &amp;quot;Background&amp;quot;&quot;/&gt;&lt;property id=&quot;20307&quot; value=&quot;344&quot;/&gt;&lt;/object&gt;&lt;object type=&quot;3&quot; unique_id=&quot;19777&quot;&gt;&lt;property id=&quot;20148&quot; value=&quot;5&quot;/&gt;&lt;property id=&quot;20300&quot; value=&quot;Slide 3 - &amp;quot;Project Design&amp;quot;&quot;/&gt;&lt;property id=&quot;20307&quot; value=&quot;345&quot;/&gt;&lt;/object&gt;&lt;object type=&quot;3&quot; unique_id=&quot;19778&quot;&gt;&lt;property id=&quot;20148&quot; value=&quot;5&quot;/&gt;&lt;property id=&quot;20300&quot; value=&quot;Slide 4 - &amp;quot;Data Checks (284)&amp;quot;&quot;/&gt;&lt;property id=&quot;20307&quot; value=&quot;346&quot;/&gt;&lt;/object&gt;&lt;object type=&quot;3&quot; unique_id=&quot;19779&quot;&gt;&lt;property id=&quot;20148&quot; value=&quot;5&quot;/&gt;&lt;property id=&quot;20300&quot; value=&quot;Slide 5 - &amp;quot;Records excluded from NCTCOG NHTS Dataset&amp;quot;&quot;/&gt;&lt;property id=&quot;20307&quot; value=&quot;347&quot;/&gt;&lt;/object&gt;&lt;object type=&quot;3&quot; unique_id=&quot;19780&quot;&gt;&lt;property id=&quot;20148&quot; value=&quot;5&quot;/&gt;&lt;property id=&quot;20300&quot; value=&quot;Slide 6 - &amp;quot;Expansion – Target and Variables&amp;quot;&quot;/&gt;&lt;property id=&quot;20307&quot; value=&quot;348&quot;/&gt;&lt;/object&gt;&lt;object type=&quot;3&quot; unique_id=&quot;19781&quot;&gt;&lt;property id=&quot;20148&quot; value=&quot;5&quot;/&gt;&lt;property id=&quot;20300&quot; value=&quot;Slide 7 - &amp;quot;Expansion - Cells&amp;quot;&quot;/&gt;&lt;property id=&quot;20307&quot; value=&quot;349&quot;/&gt;&lt;/object&gt;&lt;object type=&quot;3&quot; unique_id=&quot;19782&quot;&gt;&lt;property id=&quot;20148&quot; value=&quot;5&quot;/&gt;&lt;property id=&quot;20300&quot; value=&quot;Slide 8 - &amp;quot;HH Variable – Household Income by Geography &amp;quot;&quot;/&gt;&lt;property id=&quot;20307&quot; value=&quot;350&quot;/&gt;&lt;/object&gt;&lt;object type=&quot;3&quot; unique_id=&quot;19783&quot;&gt;&lt;property id=&quot;20148&quot; value=&quot;5&quot;/&gt;&lt;property id=&quot;20300&quot; value=&quot;Slide 9 - &amp;quot;HH Variable – Household Income by County &amp;quot;&quot;/&gt;&lt;property id=&quot;20307&quot; value=&quot;351&quot;/&gt;&lt;/object&gt;&lt;object type=&quot;3&quot; unique_id=&quot;19784&quot;&gt;&lt;property id=&quot;20148&quot; value=&quot;5&quot;/&gt;&lt;property id=&quot;20300&quot; value=&quot;Slide 10 - &amp;quot;HH Variable - Worker Count by HH Veh by Geography&amp;quot;&quot;/&gt;&lt;property id=&quot;20307&quot; value=&quot;352&quot;/&gt;&lt;/object&gt;&lt;object type=&quot;3&quot; unique_id=&quot;19785&quot;&gt;&lt;property id=&quot;20148&quot; value=&quot;5&quot;/&gt;&lt;property id=&quot;20300&quot; value=&quot;Slide 11 - &amp;quot;HH Variable – HH Size by Worker Count by Geography&amp;quot;&quot;/&gt;&lt;property id=&quot;20307&quot; value=&quot;353&quot;/&gt;&lt;/object&gt;&lt;object type=&quot;3&quot; unique_id=&quot;19786&quot;&gt;&lt;property id=&quot;20148&quot; value=&quot;5&quot;/&gt;&lt;property id=&quot;20300&quot; value=&quot;Slide 12 - &amp;quot;Person Variable  – Sex by Age by Geography&amp;quot;&quot;/&gt;&lt;property id=&quot;20307&quot; value=&quot;354&quot;/&gt;&lt;/object&gt;&lt;object type=&quot;3&quot; unique_id=&quot;19787&quot;&gt;&lt;property id=&quot;20148&quot; value=&quot;5&quot;/&gt;&lt;property id=&quot;20300&quot; value=&quot;Slide 13 - &amp;quot;Person Variable  – Sex by Age by Geography&amp;quot;&quot;/&gt;&lt;property id=&quot;20307&quot; value=&quot;355&quot;/&gt;&lt;/object&gt;&lt;object type=&quot;3&quot; unique_id=&quot;19788&quot;&gt;&lt;property id=&quot;20148&quot; value=&quot;5&quot;/&gt;&lt;property id=&quot;20300&quot; value=&quot;Slide 14 - &amp;quot;Expansion Weight Freq. Distribution&amp;quot;&quot;/&gt;&lt;property id=&quot;20307&quot; value=&quot;356&quot;/&gt;&lt;/object&gt;&lt;object type=&quot;3&quot; unique_id=&quot;19789&quot;&gt;&lt;property id=&quot;20148&quot; value=&quot;5&quot;/&gt;&lt;property id=&quot;20300&quot; value=&quot;Slide 15 - &amp;quot;Sample Output- Trip Rates by Income&amp;quot;&quot;/&gt;&lt;property id=&quot;20307&quot; value=&quot;357&quot;/&gt;&lt;/object&gt;&lt;object type=&quot;3&quot; unique_id=&quot;38833&quot;&gt;&lt;property id=&quot;20148&quot; value=&quot;5&quot;/&gt;&lt;property id=&quot;20300&quot; value=&quot;Slide 16 - &amp;quot;Household Survey Comparison&amp;amp;#x09;&amp;quot;&quot;/&gt;&lt;property id=&quot;20307&quot; value=&quot;358&quot;/&gt;&lt;/object&gt;&lt;object type=&quot;3&quot; unique_id=&quot;38834&quot;&gt;&lt;property id=&quot;20148&quot; value=&quot;5&quot;/&gt;&lt;property id=&quot;20300&quot; value=&quot;Slide 17 - &amp;quot;Household Survey Comparison&amp;amp;#x09;&amp;quot;&quot;/&gt;&lt;property id=&quot;20307&quot; value=&quot;359&quot;/&gt;&lt;/object&gt;&lt;object type=&quot;3&quot; unique_id=&quot;38835&quot;&gt;&lt;property id=&quot;20148&quot; value=&quot;5&quot;/&gt;&lt;property id=&quot;20300&quot; value=&quot;Slide 18 - &amp;quot;Household Survey Comparison&amp;amp;#x09;&amp;quot;&quot;/&gt;&lt;property id=&quot;20307&quot; value=&quot;360&quot;/&gt;&lt;/object&gt;&lt;object type=&quot;3&quot; unique_id=&quot;38836&quot;&gt;&lt;property id=&quot;20148&quot; value=&quot;5&quot;/&gt;&lt;property id=&quot;20300&quot; value=&quot;Slide 19 - &amp;quot;Household Survey Comparison&amp;amp;#x09;&amp;quot;&quot;/&gt;&lt;property id=&quot;20307&quot; value=&quot;361&quot;/&gt;&lt;/object&gt;&lt;object type=&quot;3&quot; unique_id=&quot;38837&quot;&gt;&lt;property id=&quot;20148&quot; value=&quot;5&quot;/&gt;&lt;property id=&quot;20300&quot; value=&quot;Slide 20 - &amp;quot;Household Survey Comparison&amp;amp;#x09;&amp;quot;&quot;/&gt;&lt;property id=&quot;20307&quot; value=&quot;36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1864</Words>
  <Application>Microsoft Office PowerPoint</Application>
  <PresentationFormat>Custom</PresentationFormat>
  <Paragraphs>1075</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Corbel</vt:lpstr>
      <vt:lpstr>Tahoma</vt:lpstr>
      <vt:lpstr>Wingdings</vt:lpstr>
      <vt:lpstr>Wingdings 3</vt:lpstr>
      <vt:lpstr>Ion</vt:lpstr>
      <vt:lpstr>NHTS 2008-09 in Dallas Fort Worth</vt:lpstr>
      <vt:lpstr>Background</vt:lpstr>
      <vt:lpstr>Project Design</vt:lpstr>
      <vt:lpstr>Data Checks (284)</vt:lpstr>
      <vt:lpstr>Records excluded from NCTCOG NHTS Dataset</vt:lpstr>
      <vt:lpstr>Expansion – Target and Variables</vt:lpstr>
      <vt:lpstr>Expansion - Cells</vt:lpstr>
      <vt:lpstr>HH Variable – Household Income by Geography </vt:lpstr>
      <vt:lpstr>HH Variable – Household Income by County </vt:lpstr>
      <vt:lpstr>HH Variable - Worker by HH Veh by Geography</vt:lpstr>
      <vt:lpstr>HH Variable – HH Size by Worker by Geography</vt:lpstr>
      <vt:lpstr>Person Variable – Sex by Age by Geo.</vt:lpstr>
      <vt:lpstr>Person Variable– Sex by Age by Geo.</vt:lpstr>
      <vt:lpstr>Expansion Weight Freq. Distribution</vt:lpstr>
      <vt:lpstr>Sample Output- Trip Rates by Income</vt:lpstr>
      <vt:lpstr>Household Survey Comparison </vt:lpstr>
      <vt:lpstr>Household Survey Comparison </vt:lpstr>
      <vt:lpstr>Household Survey Comparison </vt:lpstr>
      <vt:lpstr>Household Survey Comparison </vt:lpstr>
      <vt:lpstr>Household Survey Comparison </vt:lpstr>
      <vt:lpstr>Points of Discussions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2014-01-08T21:05:33Z</dcterms:created>
  <dcterms:modified xsi:type="dcterms:W3CDTF">2015-05-18T16:08:04Z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