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304" r:id="rId4"/>
    <p:sldId id="310" r:id="rId5"/>
    <p:sldId id="311" r:id="rId6"/>
    <p:sldId id="307" r:id="rId7"/>
    <p:sldId id="305" r:id="rId8"/>
    <p:sldId id="308" r:id="rId9"/>
    <p:sldId id="340" r:id="rId10"/>
    <p:sldId id="324" r:id="rId11"/>
    <p:sldId id="341" r:id="rId12"/>
    <p:sldId id="334" r:id="rId13"/>
    <p:sldId id="335" r:id="rId14"/>
    <p:sldId id="336" r:id="rId15"/>
    <p:sldId id="337" r:id="rId16"/>
    <p:sldId id="338" r:id="rId17"/>
    <p:sldId id="333" r:id="rId18"/>
    <p:sldId id="323" r:id="rId19"/>
    <p:sldId id="298" r:id="rId2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617" autoAdjust="0"/>
    <p:restoredTop sz="94629" autoAdjust="0"/>
  </p:normalViewPr>
  <p:slideViewPr>
    <p:cSldViewPr snapToGrid="0">
      <p:cViewPr varScale="1">
        <p:scale>
          <a:sx n="87" d="100"/>
          <a:sy n="87" d="100"/>
        </p:scale>
        <p:origin x="9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19/05/2015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66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19/05/2015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673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platzhalter 1"/>
          <p:cNvSpPr>
            <a:spLocks noGrp="1"/>
          </p:cNvSpPr>
          <p:nvPr>
            <p:ph type="ctrTitle"/>
          </p:nvPr>
        </p:nvSpPr>
        <p:spPr>
          <a:xfrm>
            <a:off x="358775" y="2130425"/>
            <a:ext cx="8421688" cy="1470025"/>
          </a:xfrm>
        </p:spPr>
        <p:txBody>
          <a:bodyPr/>
          <a:lstStyle>
            <a:lvl1pPr>
              <a:defRPr sz="2800" smtClean="0"/>
            </a:lvl1pPr>
          </a:lstStyle>
          <a:p>
            <a:r>
              <a:rPr lang="de-DE" noProof="0" smtClean="0"/>
              <a:t>Titelmasterformat durch Klicken bearbeiten</a:t>
            </a:r>
          </a:p>
        </p:txBody>
      </p:sp>
      <p:sp>
        <p:nvSpPr>
          <p:cNvPr id="8195" name="Textplatzhalter 2"/>
          <p:cNvSpPr>
            <a:spLocks noGrp="1"/>
          </p:cNvSpPr>
          <p:nvPr>
            <p:ph type="subTitle" idx="1"/>
          </p:nvPr>
        </p:nvSpPr>
        <p:spPr>
          <a:xfrm>
            <a:off x="358775" y="3886200"/>
            <a:ext cx="8421688" cy="1752600"/>
          </a:xfrm>
        </p:spPr>
        <p:txBody>
          <a:bodyPr/>
          <a:lstStyle>
            <a:lvl1pPr>
              <a:defRPr sz="2400" smtClean="0"/>
            </a:lvl1pPr>
          </a:lstStyle>
          <a:p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8200" name="Picture 8" descr="TUMLogo_oZ_Vollfl_bla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7838" y="358775"/>
            <a:ext cx="682625" cy="360363"/>
          </a:xfrm>
          <a:prstGeom prst="rect">
            <a:avLst/>
          </a:prstGeom>
          <a:noFill/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C01B3E-BD4F-4133-83F9-87FB11546B9E}" type="datetime1">
              <a:rPr lang="de-DE" noProof="0" smtClean="0"/>
              <a:t>19.05.2015</a:t>
            </a:fld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‹#›</a:t>
            </a:fld>
            <a:endParaRPr lang="de-DE" noProof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989495"/>
            <a:ext cx="7427913" cy="360000"/>
          </a:xfrm>
        </p:spPr>
        <p:txBody>
          <a:bodyPr>
            <a:no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850400"/>
            <a:ext cx="8421688" cy="44172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1pPr>
            <a:lvl2pPr marL="176213" indent="-176213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defRPr sz="1400"/>
            </a:lvl2pPr>
            <a:lvl3pPr marL="360363" indent="-184150">
              <a:lnSpc>
                <a:spcPct val="125000"/>
              </a:lnSpc>
              <a:spcBef>
                <a:spcPts val="0"/>
              </a:spcBef>
              <a:buFont typeface="Symbol" pitchFamily="18" charset="2"/>
              <a:buChar char="-"/>
              <a:defRPr sz="1400"/>
            </a:lvl3pPr>
            <a:lvl4pPr marL="538163" indent="-177800">
              <a:lnSpc>
                <a:spcPct val="125000"/>
              </a:lnSpc>
              <a:spcBef>
                <a:spcPts val="0"/>
              </a:spcBef>
              <a:buFont typeface="Symbol" pitchFamily="18" charset="2"/>
              <a:buChar char="-"/>
              <a:defRPr sz="1400"/>
            </a:lvl4pPr>
            <a:lvl5pPr marL="714375" indent="-176213">
              <a:lnSpc>
                <a:spcPct val="125000"/>
              </a:lnSpc>
              <a:spcBef>
                <a:spcPts val="0"/>
              </a:spcBef>
              <a:buFont typeface="Symbol" pitchFamily="18" charset="2"/>
              <a:buChar char="-"/>
              <a:defRPr sz="1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46D6D-81FC-408A-B5CB-E300395539AB}" type="datetime1">
              <a:rPr lang="de-DE" noProof="0" smtClean="0"/>
              <a:t>19.05.2015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5BFB-70D1-4552-B9D1-2665EEDC3C5E}" type="slidenum">
              <a:rPr lang="de-DE" noProof="0" smtClean="0"/>
              <a:pPr>
                <a:defRPr/>
              </a:pPr>
              <a:t>‹#›</a:t>
            </a:fld>
            <a:endParaRPr lang="de-DE" noProof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396168"/>
            <a:ext cx="7426800" cy="295200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de-DE" noProof="0" smtClean="0"/>
              <a:t>Untertitel durch Klicken hinzufügen</a:t>
            </a:r>
            <a:endParaRPr lang="de-DE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848851"/>
            <a:ext cx="4140000" cy="441559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50400"/>
            <a:ext cx="4140000" cy="44172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67D9D-BC8B-444F-8929-06E68A66F7E0}" type="datetime1">
              <a:rPr lang="de-DE" noProof="0" smtClean="0"/>
              <a:t>19.05.2015</a:t>
            </a:fld>
            <a:endParaRPr lang="de-DE" noProof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2CAAA-E400-486A-B891-EF523BE3AA0A}" type="slidenum">
              <a:rPr lang="de-DE" noProof="0" smtClean="0"/>
              <a:pPr>
                <a:defRPr/>
              </a:pPr>
              <a:t>‹#›</a:t>
            </a:fld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396800"/>
            <a:ext cx="7426800" cy="295200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de-DE" noProof="0" smtClean="0"/>
              <a:t>Untertitel durch Klicken hinzufügen</a:t>
            </a:r>
            <a:endParaRPr lang="de-DE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114F2-C22C-49D2-AB04-D267FC814404}" type="datetime1">
              <a:rPr lang="de-DE" noProof="0" smtClean="0"/>
              <a:t>19.05.2015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2932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58775" y="990000"/>
            <a:ext cx="742791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58775" y="1850400"/>
            <a:ext cx="8421688" cy="441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587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6114F2-C22C-49D2-AB04-D267FC814404}" type="datetime1">
              <a:rPr lang="de-DE" noProof="0" smtClean="0"/>
              <a:t>19.05.2015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2613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468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‹#›</a:t>
            </a:fld>
            <a:endParaRPr lang="de-DE" noProof="0"/>
          </a:p>
        </p:txBody>
      </p:sp>
      <p:pic>
        <p:nvPicPr>
          <p:cNvPr id="1033" name="Picture 9" descr="TUMLogo_oZ_Vollfl_blau_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7838" y="358775"/>
            <a:ext cx="682625" cy="3603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hf hdr="0" ft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73336" y="1323191"/>
            <a:ext cx="7949902" cy="4851698"/>
          </a:xfrm>
        </p:spPr>
        <p:txBody>
          <a:bodyPr/>
          <a:lstStyle/>
          <a:p>
            <a:r>
              <a:rPr lang="en-GB" sz="3600" dirty="0" smtClean="0"/>
              <a:t>Estimating </a:t>
            </a:r>
            <a:r>
              <a:rPr lang="en-GB" sz="3600" dirty="0" err="1" smtClean="0"/>
              <a:t>Intrazonal</a:t>
            </a:r>
            <a:r>
              <a:rPr lang="en-GB" sz="3600" dirty="0" smtClean="0"/>
              <a:t> Impedances in Macroscopic Travel Demand Models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3200" dirty="0" smtClean="0">
                <a:solidFill>
                  <a:schemeClr val="tx1"/>
                </a:solidFill>
              </a:rPr>
              <a:t>Matthew Bediako Okrah</a:t>
            </a:r>
            <a:r>
              <a:rPr lang="en-GB" sz="1200" b="0" i="1" dirty="0" smtClean="0">
                <a:solidFill>
                  <a:schemeClr val="tx1"/>
                </a:solidFill>
              </a:rPr>
              <a:t/>
            </a:r>
            <a:br>
              <a:rPr lang="en-GB" sz="1200" b="0" i="1" dirty="0" smtClean="0">
                <a:solidFill>
                  <a:schemeClr val="tx1"/>
                </a:solidFill>
              </a:rPr>
            </a:br>
            <a:r>
              <a:rPr lang="en-GB" sz="2400" b="0" i="1" dirty="0" smtClean="0">
                <a:solidFill>
                  <a:schemeClr val="tx1"/>
                </a:solidFill>
              </a:rPr>
              <a:t>Technical University of Munich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2400" dirty="0" smtClean="0">
                <a:solidFill>
                  <a:schemeClr val="tx1"/>
                </a:solidFill>
              </a:rPr>
              <a:t>15</a:t>
            </a:r>
            <a:r>
              <a:rPr lang="en-GB" sz="2400" baseline="30000" dirty="0" smtClean="0">
                <a:solidFill>
                  <a:schemeClr val="tx1"/>
                </a:solidFill>
              </a:rPr>
              <a:t>th</a:t>
            </a:r>
            <a:r>
              <a:rPr lang="en-GB" sz="2400" dirty="0" smtClean="0">
                <a:solidFill>
                  <a:schemeClr val="tx1"/>
                </a:solidFill>
              </a:rPr>
              <a:t> Transportation Planning Applications Conference 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2400" b="0" i="1" dirty="0" smtClean="0">
                <a:solidFill>
                  <a:schemeClr val="tx1"/>
                </a:solidFill>
              </a:rPr>
              <a:t>20 May 2015</a:t>
            </a:r>
            <a:endParaRPr lang="en-GB" sz="2400" b="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10</a:t>
            </a:fld>
            <a:endParaRPr lang="de-DE" noProof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58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Suitability Check 2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413" lvl="1" indent="-457200"/>
            <a:r>
              <a:rPr lang="de-DE" sz="3200" dirty="0" smtClean="0"/>
              <a:t>Trip Distribution with the different methods </a:t>
            </a:r>
          </a:p>
          <a:p>
            <a:pPr marL="817563" lvl="2" indent="-457200"/>
            <a:r>
              <a:rPr lang="de-DE" sz="2800" dirty="0" smtClean="0"/>
              <a:t>Home-Work Trips </a:t>
            </a:r>
          </a:p>
          <a:p>
            <a:pPr marL="817563" lvl="2" indent="-457200"/>
            <a:r>
              <a:rPr lang="de-DE" sz="2800" dirty="0" smtClean="0"/>
              <a:t>Non-Home-Based Trips</a:t>
            </a:r>
          </a:p>
          <a:p>
            <a:pPr marL="817563" lvl="2" indent="-457200"/>
            <a:r>
              <a:rPr lang="de-DE" sz="2800" dirty="0" smtClean="0"/>
              <a:t>Home-Shopping Trips</a:t>
            </a:r>
            <a:endParaRPr lang="de-DE" sz="2800" dirty="0" smtClean="0"/>
          </a:p>
          <a:p>
            <a:pPr marL="633413" lvl="1" indent="-457200"/>
            <a:r>
              <a:rPr lang="de-DE" sz="3200" dirty="0" smtClean="0"/>
              <a:t>Between modeled and observed trips;</a:t>
            </a:r>
          </a:p>
          <a:p>
            <a:pPr marL="817563" lvl="2" indent="-457200"/>
            <a:r>
              <a:rPr lang="de-DE" sz="2800" dirty="0" smtClean="0"/>
              <a:t>Compare TLFDs (Coincidence Ratio)</a:t>
            </a:r>
          </a:p>
          <a:p>
            <a:pPr marL="817563" lvl="2" indent="-457200"/>
            <a:r>
              <a:rPr lang="de-DE" sz="2800" dirty="0" smtClean="0"/>
              <a:t>Compare Total Number of Intrazonal Trips</a:t>
            </a:r>
            <a:endParaRPr lang="de-DE" sz="3200" dirty="0" smtClean="0"/>
          </a:p>
          <a:p>
            <a:pPr lvl="1" indent="0">
              <a:buNone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65BFB-70D1-4552-B9D1-2665EEDC3C5E}" type="slidenum">
              <a:rPr lang="de-DE" noProof="0" smtClean="0"/>
              <a:pPr>
                <a:defRPr/>
              </a:pPr>
              <a:t>11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5517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12</a:t>
            </a:fld>
            <a:endParaRPr lang="de-DE" noProof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182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13</a:t>
            </a:fld>
            <a:endParaRPr lang="de-DE" noProof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011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14</a:t>
            </a:fld>
            <a:endParaRPr lang="de-DE" noProof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079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15</a:t>
            </a:fld>
            <a:endParaRPr lang="de-DE" noProof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66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16</a:t>
            </a:fld>
            <a:endParaRPr lang="de-DE" noProof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435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17</a:t>
            </a:fld>
            <a:endParaRPr lang="de-DE" noProof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684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err="1" smtClean="0"/>
              <a:t>Conclusions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33413" lvl="1" indent="-457200"/>
            <a:r>
              <a:rPr lang="de-DE" sz="3200" dirty="0" smtClean="0"/>
              <a:t>Unweighted provides better estimates of intrazonal </a:t>
            </a:r>
            <a:r>
              <a:rPr lang="de-DE" sz="3200" dirty="0" smtClean="0"/>
              <a:t>impedances</a:t>
            </a:r>
            <a:endParaRPr lang="de-DE" sz="3200" dirty="0" smtClean="0"/>
          </a:p>
          <a:p>
            <a:pPr marL="633413" lvl="1" indent="-457200"/>
            <a:r>
              <a:rPr lang="de-DE" sz="3200" dirty="0" smtClean="0"/>
              <a:t>Better intrazonal </a:t>
            </a:r>
            <a:r>
              <a:rPr lang="de-DE" sz="3200" dirty="0" smtClean="0"/>
              <a:t>impedance </a:t>
            </a:r>
            <a:r>
              <a:rPr lang="de-DE" sz="3200" dirty="0" smtClean="0"/>
              <a:t>no guarantee for better estimates of intrazonal flows </a:t>
            </a:r>
          </a:p>
          <a:p>
            <a:pPr marL="633413" lvl="1" indent="-457200"/>
            <a:r>
              <a:rPr lang="de-DE" sz="3200" dirty="0" err="1" smtClean="0"/>
              <a:t>Nearest</a:t>
            </a:r>
            <a:r>
              <a:rPr lang="de-DE" sz="3200" dirty="0" smtClean="0"/>
              <a:t> </a:t>
            </a:r>
            <a:r>
              <a:rPr lang="de-DE" sz="3200" dirty="0" err="1" smtClean="0"/>
              <a:t>neighbour</a:t>
            </a:r>
            <a:r>
              <a:rPr lang="de-DE" sz="3200" dirty="0" smtClean="0"/>
              <a:t> </a:t>
            </a:r>
            <a:r>
              <a:rPr lang="de-DE" sz="3200" dirty="0" err="1" smtClean="0"/>
              <a:t>method</a:t>
            </a:r>
            <a:r>
              <a:rPr lang="de-DE" sz="3200" dirty="0" smtClean="0"/>
              <a:t> </a:t>
            </a:r>
            <a:r>
              <a:rPr lang="de-DE" sz="3200" dirty="0" err="1" smtClean="0"/>
              <a:t>sufficient</a:t>
            </a:r>
            <a:r>
              <a:rPr lang="de-DE" sz="3200" dirty="0" smtClean="0"/>
              <a:t> </a:t>
            </a:r>
            <a:r>
              <a:rPr lang="de-DE" sz="3200" dirty="0" err="1" smtClean="0"/>
              <a:t>given</a:t>
            </a:r>
            <a:r>
              <a:rPr lang="de-DE" sz="3200" dirty="0" smtClean="0"/>
              <a:t> </a:t>
            </a:r>
            <a:r>
              <a:rPr lang="de-DE" sz="3200" dirty="0" err="1" smtClean="0"/>
              <a:t>ease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measurement</a:t>
            </a:r>
            <a:endParaRPr lang="de-DE" sz="3200" dirty="0" smtClean="0"/>
          </a:p>
          <a:p>
            <a:pPr marL="633413" lvl="1" indent="-457200"/>
            <a:r>
              <a:rPr lang="de-DE" sz="3200" dirty="0" smtClean="0"/>
              <a:t>Need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smaller</a:t>
            </a:r>
            <a:r>
              <a:rPr lang="de-DE" sz="3200" dirty="0" smtClean="0"/>
              <a:t> </a:t>
            </a:r>
            <a:r>
              <a:rPr lang="de-DE" sz="3200" dirty="0" err="1" smtClean="0"/>
              <a:t>zones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avoid</a:t>
            </a:r>
            <a:r>
              <a:rPr lang="de-DE" sz="3200" dirty="0" smtClean="0"/>
              <a:t> intrazonal </a:t>
            </a:r>
            <a:r>
              <a:rPr lang="de-DE" sz="3200" dirty="0" err="1" smtClean="0"/>
              <a:t>trips</a:t>
            </a:r>
            <a:endParaRPr lang="de-DE" sz="3200" dirty="0"/>
          </a:p>
          <a:p>
            <a:pPr lvl="1" indent="0">
              <a:buNone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65BFB-70D1-4552-B9D1-2665EEDC3C5E}" type="slidenum">
              <a:rPr lang="de-DE" noProof="0" smtClean="0"/>
              <a:pPr>
                <a:defRPr/>
              </a:pPr>
              <a:t>18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6773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600" dirty="0" err="1" smtClean="0"/>
              <a:t>Thanks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your</a:t>
            </a:r>
            <a:r>
              <a:rPr lang="de-DE" sz="3600" dirty="0" smtClean="0"/>
              <a:t> Attention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65BFB-70D1-4552-B9D1-2665EEDC3C5E}" type="slidenum">
              <a:rPr lang="de-DE" noProof="0" smtClean="0"/>
              <a:pPr>
                <a:defRPr/>
              </a:pPr>
              <a:t>19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674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Contents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tx2"/>
                </a:solidFill>
              </a:rPr>
              <a:t>Background</a:t>
            </a:r>
            <a:endParaRPr lang="de-DE" sz="3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err="1" smtClean="0">
                <a:solidFill>
                  <a:schemeClr val="tx2"/>
                </a:solidFill>
              </a:rPr>
              <a:t>Proposed</a:t>
            </a:r>
            <a:r>
              <a:rPr lang="de-DE" sz="3200" dirty="0" smtClean="0">
                <a:solidFill>
                  <a:schemeClr val="tx2"/>
                </a:solidFill>
              </a:rPr>
              <a:t> </a:t>
            </a:r>
            <a:r>
              <a:rPr lang="de-DE" sz="3200" dirty="0" err="1" smtClean="0">
                <a:solidFill>
                  <a:schemeClr val="tx2"/>
                </a:solidFill>
              </a:rPr>
              <a:t>Method</a:t>
            </a:r>
            <a:endParaRPr lang="de-DE" sz="3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tx2"/>
                </a:solidFill>
              </a:rPr>
              <a:t>Application and Suitability Checks</a:t>
            </a:r>
            <a:endParaRPr lang="de-DE" sz="32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tx2"/>
                </a:solidFill>
              </a:rPr>
              <a:t>Significant Observations</a:t>
            </a:r>
            <a:endParaRPr lang="de-DE" sz="32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 smtClean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65BFB-70D1-4552-B9D1-2665EEDC3C5E}" type="slidenum">
              <a:rPr lang="de-DE" noProof="0" smtClean="0"/>
              <a:pPr>
                <a:defRPr/>
              </a:pPr>
              <a:t>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7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Background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err="1" smtClean="0"/>
              <a:t>Existing</a:t>
            </a:r>
            <a:r>
              <a:rPr lang="de-DE" sz="3200" dirty="0" smtClean="0"/>
              <a:t> </a:t>
            </a:r>
            <a:r>
              <a:rPr lang="de-DE" sz="3200" dirty="0" err="1" smtClean="0"/>
              <a:t>approximate</a:t>
            </a:r>
            <a:r>
              <a:rPr lang="de-DE" sz="3200" dirty="0" smtClean="0"/>
              <a:t> </a:t>
            </a:r>
            <a:r>
              <a:rPr lang="de-DE" sz="3200" dirty="0" err="1" smtClean="0"/>
              <a:t>methods</a:t>
            </a:r>
            <a:r>
              <a:rPr lang="de-DE" sz="3200" dirty="0" smtClean="0"/>
              <a:t> </a:t>
            </a:r>
          </a:p>
          <a:p>
            <a:pPr marL="633413" lvl="1" indent="-457200">
              <a:buFont typeface="Symbol" panose="05050102010706020507" pitchFamily="18" charset="2"/>
              <a:buChar char="-"/>
            </a:pPr>
            <a:r>
              <a:rPr lang="de-DE" sz="2800" dirty="0" err="1" smtClean="0"/>
              <a:t>Nearest</a:t>
            </a:r>
            <a:r>
              <a:rPr lang="de-DE" sz="2800" dirty="0" smtClean="0"/>
              <a:t> </a:t>
            </a:r>
            <a:r>
              <a:rPr lang="de-DE" sz="2800" dirty="0" err="1" smtClean="0"/>
              <a:t>Neighbour</a:t>
            </a:r>
            <a:r>
              <a:rPr lang="de-DE" sz="2800" dirty="0" smtClean="0"/>
              <a:t> </a:t>
            </a:r>
            <a:r>
              <a:rPr lang="de-DE" sz="2800" dirty="0" err="1" smtClean="0"/>
              <a:t>Techniques</a:t>
            </a:r>
            <a:endParaRPr lang="de-DE" sz="2800" dirty="0" smtClean="0"/>
          </a:p>
          <a:p>
            <a:pPr marL="633413" lvl="1" indent="-457200">
              <a:buFont typeface="Symbol" panose="05050102010706020507" pitchFamily="18" charset="2"/>
              <a:buChar char="-"/>
            </a:pPr>
            <a:r>
              <a:rPr lang="de-DE" sz="2800" dirty="0" err="1" smtClean="0"/>
              <a:t>Functions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Area Size</a:t>
            </a:r>
          </a:p>
          <a:p>
            <a:pPr lvl="1" indent="0">
              <a:buNone/>
            </a:pPr>
            <a:endParaRPr lang="de-D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err="1" smtClean="0"/>
              <a:t>Questions</a:t>
            </a:r>
            <a:endParaRPr lang="de-DE" sz="3200" dirty="0" smtClean="0"/>
          </a:p>
          <a:p>
            <a:pPr marL="633413" lvl="1" indent="-457200">
              <a:buFont typeface="Symbol" panose="05050102010706020507" pitchFamily="18" charset="2"/>
              <a:buChar char="-"/>
            </a:pPr>
            <a:r>
              <a:rPr lang="de-DE" sz="2800" dirty="0" smtClean="0"/>
              <a:t>Good estimates of intrazonal </a:t>
            </a:r>
            <a:r>
              <a:rPr lang="de-DE" sz="2800" dirty="0" smtClean="0"/>
              <a:t>impedances?</a:t>
            </a:r>
            <a:endParaRPr lang="de-DE" sz="2800" dirty="0" smtClean="0"/>
          </a:p>
          <a:p>
            <a:pPr marL="633413" lvl="1" indent="-457200">
              <a:buFont typeface="Symbol" panose="05050102010706020507" pitchFamily="18" charset="2"/>
              <a:buChar char="-"/>
            </a:pPr>
            <a:r>
              <a:rPr lang="de-DE" sz="2800" dirty="0" smtClean="0"/>
              <a:t>Good estimates of intrazonal flows?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65BFB-70D1-4552-B9D1-2665EEDC3C5E}" type="slidenum">
              <a:rPr lang="de-DE" noProof="0" smtClean="0"/>
              <a:pPr>
                <a:defRPr/>
              </a:pPr>
              <a:t>3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978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Intrazonal Trips</a:t>
            </a:r>
            <a:endParaRPr lang="de-DE" sz="3600" dirty="0"/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1" y="1851025"/>
            <a:ext cx="7747415" cy="441642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65BFB-70D1-4552-B9D1-2665EEDC3C5E}" type="slidenum">
              <a:rPr lang="de-DE" noProof="0" smtClean="0"/>
              <a:pPr>
                <a:defRPr/>
              </a:pPr>
              <a:t>4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4597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Intrazonal Trips</a:t>
            </a:r>
            <a:endParaRPr lang="de-DE" sz="3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65BFB-70D1-4552-B9D1-2665EEDC3C5E}" type="slidenum">
              <a:rPr lang="de-DE" noProof="0" smtClean="0"/>
              <a:pPr>
                <a:defRPr/>
              </a:pPr>
              <a:t>5</a:t>
            </a:fld>
            <a:endParaRPr lang="de-DE" noProof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1" y="1851025"/>
            <a:ext cx="7747415" cy="4416425"/>
          </a:xfrm>
        </p:spPr>
      </p:pic>
    </p:spTree>
    <p:extLst>
      <p:ext uri="{BB962C8B-B14F-4D97-AF65-F5344CB8AC3E}">
        <p14:creationId xmlns:p14="http://schemas.microsoft.com/office/powerpoint/2010/main" val="7212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err="1" smtClean="0"/>
              <a:t>Proposed</a:t>
            </a:r>
            <a:r>
              <a:rPr lang="de-DE" sz="3600" dirty="0" smtClean="0"/>
              <a:t> </a:t>
            </a:r>
            <a:r>
              <a:rPr lang="de-DE" sz="3600" dirty="0" err="1" smtClean="0"/>
              <a:t>Method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65BFB-70D1-4552-B9D1-2665EEDC3C5E}" type="slidenum">
              <a:rPr lang="de-DE" noProof="0" smtClean="0"/>
              <a:pPr>
                <a:defRPr/>
              </a:pPr>
              <a:t>6</a:t>
            </a:fld>
            <a:endParaRPr lang="de-DE" noProof="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43200" y="1970737"/>
            <a:ext cx="8636142" cy="4395188"/>
            <a:chOff x="243200" y="1970737"/>
            <a:chExt cx="8636142" cy="4395188"/>
          </a:xfrm>
        </p:grpSpPr>
        <p:sp>
          <p:nvSpPr>
            <p:cNvPr id="6" name="Textfeld 5"/>
            <p:cNvSpPr txBox="1"/>
            <p:nvPr/>
          </p:nvSpPr>
          <p:spPr>
            <a:xfrm>
              <a:off x="2714112" y="1970737"/>
              <a:ext cx="3716059" cy="461665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Select Nodes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52928" y="4027559"/>
              <a:ext cx="3716058" cy="461665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2400" dirty="0" err="1" smtClean="0"/>
                <a:t>Calculate</a:t>
              </a:r>
              <a:r>
                <a:rPr lang="de-DE" sz="2400" dirty="0"/>
                <a:t> </a:t>
              </a:r>
              <a:r>
                <a:rPr lang="de-DE" sz="2400" dirty="0" err="1" smtClean="0"/>
                <a:t>Weight</a:t>
              </a:r>
              <a:r>
                <a:rPr lang="de-DE" sz="2400" dirty="0" smtClean="0"/>
                <a:t> Matrix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163284" y="4027559"/>
              <a:ext cx="3716058" cy="461665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2400" dirty="0" err="1" smtClean="0"/>
                <a:t>Weighted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Distance</a:t>
              </a:r>
              <a:r>
                <a:rPr lang="de-DE" sz="2400" dirty="0" smtClean="0"/>
                <a:t> Matrix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43200" y="2955219"/>
              <a:ext cx="3716058" cy="461665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2400" dirty="0" err="1" smtClean="0"/>
                <a:t>Assign</a:t>
              </a:r>
              <a:r>
                <a:rPr lang="de-DE" sz="2400" dirty="0"/>
                <a:t> </a:t>
              </a:r>
              <a:r>
                <a:rPr lang="de-DE" sz="2400" dirty="0" err="1" smtClean="0"/>
                <a:t>Node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Weights</a:t>
              </a:r>
              <a:endParaRPr lang="de-DE" sz="24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2400511" y="5002282"/>
                  <a:ext cx="4304348" cy="1363643"/>
                </a:xfrm>
                <a:prstGeom prst="rect">
                  <a:avLst/>
                </a:prstGeom>
                <a:ln w="28575"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2400" dirty="0" smtClean="0"/>
                    <a:t>Compute Intrazonal </a:t>
                  </a:r>
                  <a:r>
                    <a:rPr lang="de-DE" sz="2400" dirty="0" err="1" smtClean="0"/>
                    <a:t>Distance</a:t>
                  </a:r>
                  <a:endParaRPr lang="de-DE" sz="2400" dirty="0" smtClean="0"/>
                </a:p>
                <a:p>
                  <a:pPr algn="ctr"/>
                  <a:endParaRPr lang="de-DE" sz="80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DE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de-DE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de-DE" sz="2400" b="0" i="1" smtClean="0">
                                    <a:latin typeface="Cambria Math"/>
                                  </a:rPr>
                                  <m:t>𝑊𝑒𝑖𝑔h𝑡𝑒𝑑</m:t>
                                </m:r>
                                <m:r>
                                  <a:rPr lang="de-DE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2400" b="0" i="1" smtClean="0">
                                    <a:latin typeface="Cambria Math"/>
                                  </a:rPr>
                                  <m:t>𝐷𝑖𝑠𝑡𝑎𝑛𝑐𝑒</m:t>
                                </m:r>
                                <m:r>
                                  <a:rPr lang="de-DE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2400" b="0" i="1" smtClean="0">
                                    <a:latin typeface="Cambria Math"/>
                                  </a:rPr>
                                  <m:t>𝑀𝑎𝑡𝑟𝑖𝑥</m:t>
                                </m:r>
                              </m:e>
                            </m:nary>
                          </m:num>
                          <m:den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de-DE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de-DE" sz="2400" b="0" i="1" smtClean="0">
                                    <a:latin typeface="Cambria Math"/>
                                  </a:rPr>
                                  <m:t>𝑊𝑒𝑖𝑔h𝑡</m:t>
                                </m:r>
                                <m:r>
                                  <a:rPr lang="de-DE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2400" b="0" i="1" smtClean="0">
                                    <a:latin typeface="Cambria Math"/>
                                  </a:rPr>
                                  <m:t>𝑀𝑎𝑡𝑟𝑖𝑥</m:t>
                                </m:r>
                              </m:e>
                            </m:nary>
                          </m:den>
                        </m:f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0511" y="5002282"/>
                  <a:ext cx="4304348" cy="136364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feld 10"/>
            <p:cNvSpPr txBox="1"/>
            <p:nvPr/>
          </p:nvSpPr>
          <p:spPr>
            <a:xfrm>
              <a:off x="5163283" y="2953265"/>
              <a:ext cx="3716058" cy="461665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2400" dirty="0" err="1" smtClean="0"/>
                <a:t>Calculate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Distance</a:t>
              </a:r>
              <a:r>
                <a:rPr lang="de-DE" sz="2400" dirty="0" smtClean="0"/>
                <a:t> Matrix</a:t>
              </a:r>
            </a:p>
          </p:txBody>
        </p:sp>
        <p:cxnSp>
          <p:nvCxnSpPr>
            <p:cNvPr id="12" name="Gewinkelte Verbindung 11"/>
            <p:cNvCxnSpPr>
              <a:stCxn id="6" idx="3"/>
              <a:endCxn id="11" idx="0"/>
            </p:cNvCxnSpPr>
            <p:nvPr/>
          </p:nvCxnSpPr>
          <p:spPr>
            <a:xfrm>
              <a:off x="6430171" y="2201570"/>
              <a:ext cx="591141" cy="751695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Gewinkelte Verbindung 12"/>
            <p:cNvCxnSpPr>
              <a:stCxn id="6" idx="1"/>
              <a:endCxn id="9" idx="0"/>
            </p:cNvCxnSpPr>
            <p:nvPr/>
          </p:nvCxnSpPr>
          <p:spPr>
            <a:xfrm rot="10800000" flipV="1">
              <a:off x="2101230" y="2201569"/>
              <a:ext cx="612883" cy="753649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>
              <a:stCxn id="11" idx="2"/>
              <a:endCxn id="8" idx="0"/>
            </p:cNvCxnSpPr>
            <p:nvPr/>
          </p:nvCxnSpPr>
          <p:spPr>
            <a:xfrm>
              <a:off x="7021312" y="3414930"/>
              <a:ext cx="1" cy="6126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>
              <a:stCxn id="9" idx="2"/>
              <a:endCxn id="7" idx="0"/>
            </p:cNvCxnSpPr>
            <p:nvPr/>
          </p:nvCxnSpPr>
          <p:spPr>
            <a:xfrm>
              <a:off x="2101229" y="3416884"/>
              <a:ext cx="9728" cy="6106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Gewinkelte Verbindung 15"/>
            <p:cNvCxnSpPr>
              <a:stCxn id="7" idx="2"/>
              <a:endCxn id="10" idx="1"/>
            </p:cNvCxnSpPr>
            <p:nvPr/>
          </p:nvCxnSpPr>
          <p:spPr>
            <a:xfrm rot="16200000" flipH="1">
              <a:off x="1658294" y="4941887"/>
              <a:ext cx="1194880" cy="289554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Gewinkelte Verbindung 16"/>
            <p:cNvCxnSpPr>
              <a:endCxn id="10" idx="3"/>
            </p:cNvCxnSpPr>
            <p:nvPr/>
          </p:nvCxnSpPr>
          <p:spPr>
            <a:xfrm rot="5400000">
              <a:off x="6264516" y="4927308"/>
              <a:ext cx="1197140" cy="316453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>
              <a:off x="3968986" y="4258392"/>
              <a:ext cx="119429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19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err="1" smtClean="0"/>
              <a:t>Proposed</a:t>
            </a:r>
            <a:r>
              <a:rPr lang="de-DE" sz="3600" dirty="0" smtClean="0"/>
              <a:t> </a:t>
            </a:r>
            <a:r>
              <a:rPr lang="de-DE" sz="3600" dirty="0" err="1" smtClean="0"/>
              <a:t>Method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413" lvl="1" indent="-457200"/>
            <a:r>
              <a:rPr lang="de-DE" sz="3200" dirty="0" err="1" smtClean="0"/>
              <a:t>Variants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Method</a:t>
            </a:r>
            <a:endParaRPr lang="de-DE" sz="3200" dirty="0"/>
          </a:p>
          <a:p>
            <a:pPr marL="817563" lvl="2" indent="-457200"/>
            <a:r>
              <a:rPr lang="de-DE" sz="2800" dirty="0" err="1" smtClean="0"/>
              <a:t>Unweighted</a:t>
            </a:r>
            <a:r>
              <a:rPr lang="de-DE" sz="2800" dirty="0" smtClean="0"/>
              <a:t> Nodes</a:t>
            </a:r>
          </a:p>
          <a:p>
            <a:pPr marL="817563" lvl="2" indent="-457200"/>
            <a:r>
              <a:rPr lang="de-DE" sz="2800" dirty="0" smtClean="0"/>
              <a:t>Nodes </a:t>
            </a:r>
            <a:r>
              <a:rPr lang="de-DE" sz="2800" dirty="0" err="1" smtClean="0"/>
              <a:t>Weighted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Closeness</a:t>
            </a:r>
            <a:r>
              <a:rPr lang="de-DE" sz="2800" dirty="0" smtClean="0"/>
              <a:t> </a:t>
            </a:r>
            <a:r>
              <a:rPr lang="de-DE" sz="2800" dirty="0" err="1" smtClean="0"/>
              <a:t>Centrality</a:t>
            </a:r>
            <a:endParaRPr lang="de-DE" sz="2800" dirty="0" smtClean="0"/>
          </a:p>
          <a:p>
            <a:pPr marL="817563" lvl="2" indent="-457200"/>
            <a:r>
              <a:rPr lang="de-DE" sz="2800" dirty="0" smtClean="0"/>
              <a:t>Nodes </a:t>
            </a:r>
            <a:r>
              <a:rPr lang="de-DE" sz="2800" dirty="0" err="1" smtClean="0"/>
              <a:t>Weighted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Degree</a:t>
            </a:r>
            <a:r>
              <a:rPr lang="de-DE" sz="2800" dirty="0" smtClean="0"/>
              <a:t> </a:t>
            </a:r>
            <a:r>
              <a:rPr lang="de-DE" sz="2800" dirty="0" err="1" smtClean="0"/>
              <a:t>Centrality</a:t>
            </a:r>
            <a:endParaRPr lang="de-DE" sz="2800" dirty="0" smtClean="0"/>
          </a:p>
          <a:p>
            <a:pPr lvl="1" indent="0">
              <a:buNone/>
            </a:pPr>
            <a:endParaRPr lang="de-DE" sz="3200" dirty="0"/>
          </a:p>
          <a:p>
            <a:pPr lvl="1" indent="0">
              <a:buNone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65BFB-70D1-4552-B9D1-2665EEDC3C5E}" type="slidenum">
              <a:rPr lang="de-DE" noProof="0" smtClean="0"/>
              <a:pPr>
                <a:defRPr/>
              </a:pPr>
              <a:t>7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223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Application of Method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850400"/>
            <a:ext cx="3629296" cy="4417200"/>
          </a:xfrm>
        </p:spPr>
        <p:txBody>
          <a:bodyPr>
            <a:normAutofit/>
          </a:bodyPr>
          <a:lstStyle/>
          <a:p>
            <a:pPr marL="633413" lvl="1" indent="-457200"/>
            <a:r>
              <a:rPr lang="de-DE" sz="3200" dirty="0" smtClean="0"/>
              <a:t>Dachau with 102 </a:t>
            </a:r>
            <a:r>
              <a:rPr lang="de-DE" sz="3200" dirty="0" smtClean="0"/>
              <a:t>TAZ</a:t>
            </a:r>
          </a:p>
          <a:p>
            <a:pPr marL="633413" lvl="1" indent="-457200"/>
            <a:endParaRPr lang="de-DE" sz="3200" dirty="0" smtClean="0"/>
          </a:p>
          <a:p>
            <a:pPr marL="633413" lvl="1" indent="-457200"/>
            <a:r>
              <a:rPr lang="de-DE" sz="3200" dirty="0" smtClean="0"/>
              <a:t>Area= 13 sq.mi.</a:t>
            </a:r>
          </a:p>
          <a:p>
            <a:pPr marL="633413" lvl="1" indent="-457200"/>
            <a:endParaRPr lang="de-DE" sz="3200" baseline="30000" dirty="0" smtClean="0"/>
          </a:p>
          <a:p>
            <a:pPr marL="633413" lvl="1" indent="-457200"/>
            <a:r>
              <a:rPr lang="de-DE" sz="3200" dirty="0" smtClean="0"/>
              <a:t>Pop= 46,000</a:t>
            </a:r>
            <a:endParaRPr lang="de-DE" sz="3200" dirty="0" smtClean="0"/>
          </a:p>
          <a:p>
            <a:pPr marL="817563" lvl="2" indent="-457200"/>
            <a:endParaRPr lang="de-DE" sz="3200" dirty="0" smtClean="0"/>
          </a:p>
          <a:p>
            <a:pPr lvl="1" indent="0">
              <a:buNone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65BFB-70D1-4552-B9D1-2665EEDC3C5E}" type="slidenum">
              <a:rPr lang="de-DE" noProof="0" smtClean="0"/>
              <a:pPr>
                <a:defRPr/>
              </a:pPr>
              <a:t>8</a:t>
            </a:fld>
            <a:endParaRPr lang="de-DE" noProof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71" y="1622527"/>
            <a:ext cx="4739049" cy="48541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46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Suitability Check 1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413" lvl="1" indent="-457200"/>
            <a:r>
              <a:rPr lang="de-DE" sz="3200" dirty="0" smtClean="0"/>
              <a:t>Aggregate 102 Zones into:</a:t>
            </a:r>
          </a:p>
          <a:p>
            <a:pPr marL="817563" lvl="2" indent="-457200"/>
            <a:r>
              <a:rPr lang="de-DE" sz="2800" dirty="0" smtClean="0"/>
              <a:t>25 Zones</a:t>
            </a:r>
          </a:p>
          <a:p>
            <a:pPr marL="817563" lvl="2" indent="-457200"/>
            <a:r>
              <a:rPr lang="de-DE" sz="2800" dirty="0" smtClean="0"/>
              <a:t>10 Zones</a:t>
            </a:r>
          </a:p>
          <a:p>
            <a:pPr marL="817563" lvl="2" indent="-457200"/>
            <a:r>
              <a:rPr lang="de-DE" sz="2800" dirty="0" smtClean="0"/>
              <a:t>5 Zones</a:t>
            </a:r>
          </a:p>
          <a:p>
            <a:pPr marL="817563" lvl="2" indent="-457200"/>
            <a:r>
              <a:rPr lang="de-DE" sz="2800" dirty="0" smtClean="0"/>
              <a:t>2 Zones</a:t>
            </a:r>
          </a:p>
          <a:p>
            <a:pPr marL="633413" lvl="1" indent="-457200"/>
            <a:r>
              <a:rPr lang="de-DE" sz="3200" dirty="0" smtClean="0"/>
              <a:t>Intrazonal distance with different methods</a:t>
            </a:r>
          </a:p>
          <a:p>
            <a:pPr marL="633413" lvl="1" indent="-457200"/>
            <a:r>
              <a:rPr lang="de-DE" sz="3200" dirty="0" smtClean="0"/>
              <a:t>Compare estimated intrazonal distances</a:t>
            </a:r>
            <a:endParaRPr lang="de-DE" sz="3200" dirty="0" smtClean="0"/>
          </a:p>
          <a:p>
            <a:pPr lvl="1" indent="0">
              <a:buNone/>
            </a:pPr>
            <a:endParaRPr lang="de-DE" sz="3200" dirty="0" smtClean="0"/>
          </a:p>
          <a:p>
            <a:pPr lvl="1" indent="0">
              <a:buNone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65BFB-70D1-4552-B9D1-2665EEDC3C5E}" type="slidenum">
              <a:rPr lang="de-DE" noProof="0" smtClean="0"/>
              <a:pPr>
                <a:defRPr/>
              </a:pPr>
              <a:t>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845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M-Praesentationsvorlage_2007er-Version">
  <a:themeElements>
    <a:clrScheme name="TUM">
      <a:dk1>
        <a:srgbClr val="000000"/>
      </a:dk1>
      <a:lt1>
        <a:srgbClr val="FFFFFF"/>
      </a:lt1>
      <a:dk2>
        <a:srgbClr val="0065BD"/>
      </a:dk2>
      <a:lt2>
        <a:srgbClr val="DAD7CB"/>
      </a:lt2>
      <a:accent1>
        <a:srgbClr val="003359"/>
      </a:accent1>
      <a:accent2>
        <a:srgbClr val="005293"/>
      </a:accent2>
      <a:accent3>
        <a:srgbClr val="0073CF"/>
      </a:accent3>
      <a:accent4>
        <a:srgbClr val="64A0C8"/>
      </a:accent4>
      <a:accent5>
        <a:srgbClr val="A2AD00"/>
      </a:accent5>
      <a:accent6>
        <a:srgbClr val="E37222"/>
      </a:accent6>
      <a:hlink>
        <a:srgbClr val="98C6EA"/>
      </a:hlink>
      <a:folHlink>
        <a:srgbClr val="A2AD00"/>
      </a:folHlink>
    </a:clrScheme>
    <a:fontScheme name="TU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TUM-Praesentationsvorlage_2007er-Version</Template>
  <TotalTime>0</TotalTime>
  <Words>212</Words>
  <Application>Microsoft Office PowerPoint</Application>
  <PresentationFormat>On-screen Show (4:3)</PresentationFormat>
  <Paragraphs>117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Courier New</vt:lpstr>
      <vt:lpstr>Symbol</vt:lpstr>
      <vt:lpstr>Wingdings</vt:lpstr>
      <vt:lpstr>TUM-Praesentationsvorlage_2007er-Version</vt:lpstr>
      <vt:lpstr>Estimating Intrazonal Impedances in Macroscopic Travel Demand Models    Matthew Bediako Okrah Technical University of Munich   15th Transportation Planning Applications Conference  20 May 2015</vt:lpstr>
      <vt:lpstr>Contents</vt:lpstr>
      <vt:lpstr>Background</vt:lpstr>
      <vt:lpstr>Intrazonal Trips</vt:lpstr>
      <vt:lpstr>Intrazonal Trips</vt:lpstr>
      <vt:lpstr>Proposed Method</vt:lpstr>
      <vt:lpstr>Proposed Method</vt:lpstr>
      <vt:lpstr>Application of Method</vt:lpstr>
      <vt:lpstr>Suitability Check 1</vt:lpstr>
      <vt:lpstr>PowerPoint Presentation</vt:lpstr>
      <vt:lpstr>Suitability Check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Thanks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Okrah, Matthew Bediako</dc:creator>
  <cp:lastModifiedBy>matthewokrah</cp:lastModifiedBy>
  <cp:revision>196</cp:revision>
  <cp:lastPrinted>2015-05-04T09:23:23Z</cp:lastPrinted>
  <dcterms:created xsi:type="dcterms:W3CDTF">2014-05-13T17:54:02Z</dcterms:created>
  <dcterms:modified xsi:type="dcterms:W3CDTF">2015-05-19T22:51:27Z</dcterms:modified>
</cp:coreProperties>
</file>