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759" r:id="rId2"/>
    <p:sldId id="550" r:id="rId3"/>
    <p:sldId id="752" r:id="rId4"/>
    <p:sldId id="757" r:id="rId5"/>
    <p:sldId id="758" r:id="rId6"/>
    <p:sldId id="756" r:id="rId7"/>
    <p:sldId id="668" r:id="rId8"/>
    <p:sldId id="753" r:id="rId9"/>
    <p:sldId id="625" r:id="rId10"/>
    <p:sldId id="716" r:id="rId11"/>
    <p:sldId id="730" r:id="rId12"/>
    <p:sldId id="712" r:id="rId13"/>
    <p:sldId id="722" r:id="rId14"/>
    <p:sldId id="731" r:id="rId15"/>
    <p:sldId id="744" r:id="rId16"/>
    <p:sldId id="746" r:id="rId17"/>
    <p:sldId id="748" r:id="rId18"/>
    <p:sldId id="749" r:id="rId19"/>
    <p:sldId id="754" r:id="rId20"/>
    <p:sldId id="736" r:id="rId21"/>
    <p:sldId id="737" r:id="rId22"/>
    <p:sldId id="738" r:id="rId23"/>
    <p:sldId id="755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E1721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E1721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E1721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E1721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rgbClr val="E1721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1F"/>
    <a:srgbClr val="000099"/>
    <a:srgbClr val="C9470D"/>
    <a:srgbClr val="E7520F"/>
    <a:srgbClr val="E2721E"/>
    <a:srgbClr val="EB883D"/>
    <a:srgbClr val="FAC182"/>
    <a:srgbClr val="CC0066"/>
    <a:srgbClr val="0000B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63758" autoAdjust="0"/>
  </p:normalViewPr>
  <p:slideViewPr>
    <p:cSldViewPr snapToGrid="0">
      <p:cViewPr varScale="1">
        <p:scale>
          <a:sx n="65" d="100"/>
          <a:sy n="65" d="100"/>
        </p:scale>
        <p:origin x="-876" y="-102"/>
      </p:cViewPr>
      <p:guideLst>
        <p:guide orient="horz" pos="188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330"/>
    </p:cViewPr>
  </p:sorterViewPr>
  <p:notesViewPr>
    <p:cSldViewPr snapToGrid="0">
      <p:cViewPr>
        <p:scale>
          <a:sx n="66" d="100"/>
          <a:sy n="66" d="100"/>
        </p:scale>
        <p:origin x="-1836" y="-4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05608897102132E-2"/>
          <c:y val="0"/>
          <c:w val="0.80298640125341481"/>
          <c:h val="0.974208510988291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7520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strRef>
              <c:f>Sheet1!$A$2:$A$3</c:f>
              <c:strCache>
                <c:ptCount val="2"/>
                <c:pt idx="0">
                  <c:v>Yes, I save time on GO Bus</c:v>
                </c:pt>
                <c:pt idx="1">
                  <c:v>No, I do not save 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0.90659299999999998</c:v>
                </c:pt>
                <c:pt idx="1">
                  <c:v>9.3406500000000003E-2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34633907587419E-2"/>
          <c:y val="1.5942736702565023E-2"/>
          <c:w val="0.86489465474392879"/>
          <c:h val="0.948983242551791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4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rgbClr val="E7520F"/>
              </a:solidFill>
              <a:ln>
                <a:solidFill>
                  <a:schemeClr val="accent4">
                    <a:lumMod val="75000"/>
                    <a:lumOff val="25000"/>
                  </a:schemeClr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0.846306</c:v>
                </c:pt>
                <c:pt idx="1">
                  <c:v>0.15368999999999999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493601671661718E-2"/>
          <c:y val="3.9291835969483407E-2"/>
          <c:w val="0.91671380645184286"/>
          <c:h val="0.70662377550765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Local Bus</c:v>
                </c:pt>
              </c:strCache>
            </c:strRef>
          </c:tx>
          <c:spPr>
            <a:solidFill>
              <a:schemeClr val="accent2"/>
            </a:solidFill>
            <a:ln w="11343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Sheet1!$B$1:$H$1</c:f>
              <c:strCache>
                <c:ptCount val="7"/>
                <c:pt idx="0">
                  <c:v>Condition of Shelter</c:v>
                </c:pt>
                <c:pt idx="1">
                  <c:v>Wkdy Peak Bus Freq</c:v>
                </c:pt>
                <c:pt idx="2">
                  <c:v>Wkdy Off-Peak Bus Freq</c:v>
                </c:pt>
                <c:pt idx="3">
                  <c:v>Info about the Bus</c:v>
                </c:pt>
                <c:pt idx="4">
                  <c:v>On-time Performance</c:v>
                </c:pt>
                <c:pt idx="5">
                  <c:v>Trip Time</c:v>
                </c:pt>
                <c:pt idx="6">
                  <c:v>Overall Satisfaction</c:v>
                </c:pt>
              </c:strCache>
            </c:strRef>
          </c:cat>
          <c:val>
            <c:numRef>
              <c:f>Sheet1!$B$2:$H$2</c:f>
              <c:numCache>
                <c:formatCode>###0.0</c:formatCode>
                <c:ptCount val="7"/>
                <c:pt idx="0">
                  <c:v>6.0945423788733413</c:v>
                </c:pt>
                <c:pt idx="1">
                  <c:v>6.1450850471565825</c:v>
                </c:pt>
                <c:pt idx="2">
                  <c:v>5.566164334367091</c:v>
                </c:pt>
                <c:pt idx="3">
                  <c:v>6.4592308756521675</c:v>
                </c:pt>
                <c:pt idx="4">
                  <c:v>6.2142992970779591</c:v>
                </c:pt>
                <c:pt idx="5">
                  <c:v>6.517286128255245</c:v>
                </c:pt>
                <c:pt idx="6">
                  <c:v>6.7468375443595079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 bus</c:v>
                </c:pt>
              </c:strCache>
            </c:strRef>
          </c:tx>
          <c:spPr>
            <a:solidFill>
              <a:srgbClr val="DA5D1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Condition of Shelter</c:v>
                </c:pt>
                <c:pt idx="1">
                  <c:v>Wkdy Peak Bus Freq</c:v>
                </c:pt>
                <c:pt idx="2">
                  <c:v>Wkdy Off-Peak Bus Freq</c:v>
                </c:pt>
                <c:pt idx="3">
                  <c:v>Info about the Bus</c:v>
                </c:pt>
                <c:pt idx="4">
                  <c:v>On-time Performance</c:v>
                </c:pt>
                <c:pt idx="5">
                  <c:v>Trip Time</c:v>
                </c:pt>
                <c:pt idx="6">
                  <c:v>Overall Satisfaction</c:v>
                </c:pt>
              </c:strCache>
            </c:strRef>
          </c:cat>
          <c:val>
            <c:numRef>
              <c:f>Sheet1!$B$3:$H$3</c:f>
              <c:numCache>
                <c:formatCode>###0.0</c:formatCode>
                <c:ptCount val="7"/>
                <c:pt idx="0">
                  <c:v>7.5278620456160379</c:v>
                </c:pt>
                <c:pt idx="1">
                  <c:v>7.659212665723734</c:v>
                </c:pt>
                <c:pt idx="2">
                  <c:v>7.0274863530952594</c:v>
                </c:pt>
                <c:pt idx="3">
                  <c:v>7.4618706290896997</c:v>
                </c:pt>
                <c:pt idx="4">
                  <c:v>7.8057832877644424</c:v>
                </c:pt>
                <c:pt idx="5">
                  <c:v>8.2862683270156179</c:v>
                </c:pt>
                <c:pt idx="6">
                  <c:v>8.3909155987377186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1475584"/>
        <c:axId val="31477120"/>
      </c:barChart>
      <c:catAx>
        <c:axId val="314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26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7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477120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13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75584"/>
        <c:crosses val="autoZero"/>
        <c:crossBetween val="between"/>
        <c:majorUnit val="1"/>
        <c:minorUnit val="2.0000000000000004E-2"/>
      </c:valAx>
      <c:spPr>
        <a:noFill/>
        <a:ln w="2825">
          <a:solidFill>
            <a:srgbClr val="000000"/>
          </a:solidFill>
          <a:prstDash val="solid"/>
        </a:ln>
      </c:spPr>
    </c:plotArea>
    <c:legend>
      <c:legendPos val="b"/>
      <c:legendEntry>
        <c:idx val="1"/>
        <c:txPr>
          <a:bodyPr/>
          <a:lstStyle/>
          <a:p>
            <a:pPr>
              <a:defRPr sz="3200" i="1"/>
            </a:pPr>
            <a:endParaRPr lang="en-US"/>
          </a:p>
        </c:txPr>
      </c:legendEntry>
      <c:layout>
        <c:manualLayout>
          <c:xMode val="edge"/>
          <c:yMode val="edge"/>
          <c:x val="0.15239676875438321"/>
          <c:y val="0.91191889338315657"/>
          <c:w val="0.57049667386403768"/>
          <c:h val="7.3657881571399436E-2"/>
        </c:manualLayout>
      </c:layout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12445319335087"/>
          <c:y val="6.0365391826021748E-2"/>
          <c:w val="0.45630249343832019"/>
          <c:h val="0.782232845894263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33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CC0066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944B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FFD1E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12412510936133E-3"/>
                  <c:y val="-0.3390594300712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16540629342736E-2"/>
                  <c:y val="0.15566910386201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86047513435834E-2"/>
                  <c:y val="0.10227784026996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Other Way</c:v>
                </c:pt>
                <c:pt idx="1">
                  <c:v>Best Choice</c:v>
                </c:pt>
                <c:pt idx="2">
                  <c:v>Occasional 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0.66600000000000004</c:v>
                </c:pt>
                <c:pt idx="1">
                  <c:v>0.252</c:v>
                </c:pt>
                <c:pt idx="2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1"/>
      </c:pieChart>
    </c:plotArea>
    <c:legend>
      <c:legendPos val="b"/>
      <c:layout>
        <c:manualLayout>
          <c:xMode val="edge"/>
          <c:yMode val="edge"/>
          <c:x val="0"/>
          <c:y val="0.86010667416572928"/>
          <c:w val="0.98088243657042873"/>
          <c:h val="8.333820772403451E-2"/>
        </c:manualLayout>
      </c:layout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014938922108427E-2"/>
          <c:y val="1.6051804999784862E-2"/>
          <c:w val="0.90288240285753751"/>
          <c:h val="0.983948195000215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33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CC0066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944B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FFD1E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187925350542963"/>
                  <c:y val="-7.287570303712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027602799650043"/>
                  <c:y val="-3.8180303549012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54258530183727"/>
                  <c:y val="0.13205705808513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 Other Way</c:v>
                </c:pt>
                <c:pt idx="1">
                  <c:v>Best Choice</c:v>
                </c:pt>
                <c:pt idx="2">
                  <c:v>Occasional 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0.23</c:v>
                </c:pt>
                <c:pt idx="1">
                  <c:v>0.61</c:v>
                </c:pt>
                <c:pt idx="2">
                  <c:v>0.161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Top 5 Rated Attributes</a:t>
            </a:r>
            <a:endParaRPr lang="en-US" sz="28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Normalized Coefficient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go bus has deluxe seats, hand holds, baggage racks, lighting.</c:v>
                </c:pt>
                <c:pt idx="1">
                  <c:v>Buses arrive every 15 mins in the peak and every 30 mins all day.</c:v>
                </c:pt>
                <c:pt idx="2">
                  <c:v>Buses arrive every 10 mins in the peak and every 20 mins all day.</c:v>
                </c:pt>
                <c:pt idx="3">
                  <c:v>Using go bus takes 10 minutes less travel time than the local bus. </c:v>
                </c:pt>
                <c:pt idx="4">
                  <c:v>go bus makes fewer stops than the regular bus route.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77.432661780894662</c:v>
                </c:pt>
                <c:pt idx="1">
                  <c:v>82.02604113060373</c:v>
                </c:pt>
                <c:pt idx="2">
                  <c:v>85.276602840247804</c:v>
                </c:pt>
                <c:pt idx="3">
                  <c:v>90.167325586920171</c:v>
                </c:pt>
                <c:pt idx="4">
                  <c:v>99.999999999999986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25"/>
        <c:axId val="31935104"/>
        <c:axId val="31958528"/>
      </c:barChart>
      <c:catAx>
        <c:axId val="319351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1958528"/>
        <c:crosses val="autoZero"/>
        <c:auto val="1"/>
        <c:lblAlgn val="ctr"/>
        <c:lblOffset val="100"/>
        <c:noMultiLvlLbl val="0"/>
      </c:catAx>
      <c:valAx>
        <c:axId val="31958528"/>
        <c:scaling>
          <c:orientation val="minMax"/>
          <c:max val="105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3193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Bottom</a:t>
            </a:r>
            <a:r>
              <a:rPr lang="en-US" sz="2800" baseline="0" dirty="0" smtClean="0"/>
              <a:t> 5 Rated Attributes</a:t>
            </a:r>
            <a:endParaRPr lang="en-US" sz="28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Normalized Coefficient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go bus drivers have a unique uniform that is easily identifiable.</c:v>
                </c:pt>
                <c:pt idx="1">
                  <c:v>Fare payment for go bus is available by tapping your cell phone.</c:v>
                </c:pt>
                <c:pt idx="2">
                  <c:v>A regular bus costs 25 cents less than the go bus.</c:v>
                </c:pt>
                <c:pt idx="3">
                  <c:v>go bus stops have nicer shelters than regular bus routes. </c:v>
                </c:pt>
                <c:pt idx="4">
                  <c:v>Bus is identifiable with a well-known name, “go bus.” 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</c:v>
                </c:pt>
                <c:pt idx="1">
                  <c:v>18.68960144688938</c:v>
                </c:pt>
                <c:pt idx="2">
                  <c:v>30.860336777450261</c:v>
                </c:pt>
                <c:pt idx="3">
                  <c:v>38.452705919466112</c:v>
                </c:pt>
                <c:pt idx="4">
                  <c:v>44.096163398799874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25"/>
        <c:axId val="32053504"/>
        <c:axId val="32101504"/>
      </c:barChart>
      <c:catAx>
        <c:axId val="320535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2101504"/>
        <c:crosses val="autoZero"/>
        <c:auto val="1"/>
        <c:lblAlgn val="ctr"/>
        <c:lblOffset val="100"/>
        <c:noMultiLvlLbl val="0"/>
      </c:catAx>
      <c:valAx>
        <c:axId val="32101504"/>
        <c:scaling>
          <c:orientation val="minMax"/>
          <c:max val="105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3205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9838"/>
            <a:ext cx="3036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113" y="8859838"/>
            <a:ext cx="3036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F256B30-6253-4311-86E2-D33EBC48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92613"/>
            <a:ext cx="5164137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838"/>
            <a:ext cx="3036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113" y="8859838"/>
            <a:ext cx="3036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9" rIns="91565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E2CAB18-84E8-48A2-826C-97DDB059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DE2BC0-262F-433B-A2D2-2FAC08C3C758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3263"/>
            <a:ext cx="4630738" cy="3473450"/>
          </a:xfrm>
          <a:ln/>
        </p:spPr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55675" y="4460875"/>
            <a:ext cx="5254625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42" tIns="45215" rIns="92042" bIns="45215"/>
          <a:lstStyle/>
          <a:p>
            <a:pPr defTabSz="917575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endParaRPr lang="en-US" sz="1200">
              <a:latin typeface="Times New Roman" pitchFamily="18" charset="0"/>
            </a:endParaRPr>
          </a:p>
          <a:p>
            <a:pPr defTabSz="917575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sz="1200">
                <a:latin typeface="Times New Roman" pitchFamily="18" charset="0"/>
              </a:rPr>
              <a:t> 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09638" y="4392613"/>
            <a:ext cx="5164137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5" tIns="45789" rIns="91565" bIns="45789"/>
          <a:lstStyle/>
          <a:p>
            <a:pPr>
              <a:lnSpc>
                <a:spcPct val="100000"/>
              </a:lnSpc>
            </a:pPr>
            <a:endParaRPr lang="en-US" sz="120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2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8913" y="693738"/>
            <a:ext cx="3797300" cy="2847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378" y="432481"/>
            <a:ext cx="3299051" cy="247400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6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3738"/>
            <a:ext cx="4155394" cy="3116189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5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5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A84C81-75D1-4637-B102-907D01D9EFA9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290580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9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8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3738"/>
            <a:ext cx="3661908" cy="2746116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CAB18-84E8-48A2-826C-97DDB059A1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A84C81-75D1-4637-B102-907D01D9EFA9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A84C81-75D1-4637-B102-907D01D9EFA9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A84C81-75D1-4637-B102-907D01D9EFA9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A84C81-75D1-4637-B102-907D01D9EFA9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B21C33-EC7D-4A11-87AB-8AD6D0F17135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B21C33-EC7D-4A11-87AB-8AD6D0F17135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886B1A-9D6A-40D8-A067-776C4D9850A5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55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184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71341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00" y="196850"/>
            <a:ext cx="2120900" cy="5929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3" y="196850"/>
            <a:ext cx="6211887" cy="5929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88754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6935787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4275988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6935787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87288706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3219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621899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4799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9856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5486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56673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073674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945247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84" y="6215888"/>
            <a:ext cx="2141316" cy="468373"/>
          </a:xfrm>
          <a:prstGeom prst="rect">
            <a:avLst/>
          </a:prstGeom>
        </p:spPr>
      </p:pic>
      <p:sp>
        <p:nvSpPr>
          <p:cNvPr id="1026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12128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</a:pPr>
            <a:endParaRPr lang="en-US" baseline="-25000">
              <a:latin typeface="GillSans" pitchFamily="34" charset="0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01613" y="196850"/>
            <a:ext cx="69357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1"/>
          <p:cNvSpPr>
            <a:spLocks noChangeArrowheads="1"/>
          </p:cNvSpPr>
          <p:nvPr userDrawn="1"/>
        </p:nvSpPr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>
            <a:off x="133350" y="1196975"/>
            <a:ext cx="8858250" cy="111125"/>
          </a:xfrm>
          <a:prstGeom prst="rect">
            <a:avLst/>
          </a:prstGeom>
          <a:solidFill>
            <a:srgbClr val="2F508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/>
          <a:p>
            <a:endParaRPr lang="en-US"/>
          </a:p>
        </p:txBody>
      </p:sp>
      <p:sp>
        <p:nvSpPr>
          <p:cNvPr id="1031" name="Text Box 38"/>
          <p:cNvSpPr txBox="1">
            <a:spLocks noChangeArrowheads="1"/>
          </p:cNvSpPr>
          <p:nvPr userDrawn="1"/>
        </p:nvSpPr>
        <p:spPr bwMode="auto">
          <a:xfrm>
            <a:off x="4095750" y="6153150"/>
            <a:ext cx="10287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</a:pPr>
            <a:endParaRPr lang="en-US" sz="1600" baseline="-25000">
              <a:latin typeface="GillSans" pitchFamily="34" charset="0"/>
            </a:endParaRPr>
          </a:p>
        </p:txBody>
      </p:sp>
      <p:sp>
        <p:nvSpPr>
          <p:cNvPr id="1032" name="Text Box 40"/>
          <p:cNvSpPr txBox="1">
            <a:spLocks noChangeArrowheads="1"/>
          </p:cNvSpPr>
          <p:nvPr userDrawn="1"/>
        </p:nvSpPr>
        <p:spPr bwMode="auto">
          <a:xfrm>
            <a:off x="258763" y="6430962"/>
            <a:ext cx="815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</a:pPr>
            <a:fld id="{86B0DB9F-D01B-4CAF-BBC1-FAA4C3F7BBC1}" type="slidenum">
              <a:rPr lang="en-US" sz="1400" b="1"/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t>‹#›</a:t>
            </a:fld>
            <a:endParaRPr lang="en-US" sz="1400" b="1" dirty="0"/>
          </a:p>
        </p:txBody>
      </p:sp>
      <p:sp>
        <p:nvSpPr>
          <p:cNvPr id="1033" name="Text Box 41"/>
          <p:cNvSpPr txBox="1">
            <a:spLocks noChangeArrowheads="1"/>
          </p:cNvSpPr>
          <p:nvPr userDrawn="1"/>
        </p:nvSpPr>
        <p:spPr bwMode="auto">
          <a:xfrm>
            <a:off x="6930435" y="6577275"/>
            <a:ext cx="1252859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</a:pPr>
            <a:r>
              <a:rPr lang="en-US" sz="1000" b="1" baseline="0" dirty="0" smtClean="0">
                <a:solidFill>
                  <a:schemeClr val="tx1"/>
                </a:solidFill>
                <a:latin typeface="GillSans" pitchFamily="34" charset="0"/>
              </a:rPr>
              <a:t>Research</a:t>
            </a:r>
            <a:r>
              <a:rPr lang="en-US" sz="1000" baseline="0" dirty="0" smtClean="0">
                <a:solidFill>
                  <a:schemeClr val="tx1"/>
                </a:solidFill>
                <a:latin typeface="GillSans" pitchFamily="34" charset="0"/>
              </a:rPr>
              <a:t> </a:t>
            </a:r>
            <a:endParaRPr lang="en-US" sz="1000" baseline="0" dirty="0">
              <a:solidFill>
                <a:schemeClr val="tx1"/>
              </a:solidFill>
              <a:latin typeface="GillSans" pitchFamily="34" charset="0"/>
            </a:endParaRPr>
          </a:p>
        </p:txBody>
      </p:sp>
      <p:sp>
        <p:nvSpPr>
          <p:cNvPr id="1035" name="Rectangle 46"/>
          <p:cNvSpPr>
            <a:spLocks noChangeArrowheads="1"/>
          </p:cNvSpPr>
          <p:nvPr userDrawn="1"/>
        </p:nvSpPr>
        <p:spPr bwMode="auto">
          <a:xfrm>
            <a:off x="371475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pull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210"/>
        </a:buClr>
        <a:buSzPct val="80000"/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7210"/>
        </a:buClr>
        <a:buSzPct val="8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7210"/>
        </a:buClr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>
            <a:spLocks/>
          </p:cNvSpPr>
          <p:nvPr/>
        </p:nvSpPr>
        <p:spPr bwMode="auto">
          <a:xfrm>
            <a:off x="7938" y="-23813"/>
            <a:ext cx="9134475" cy="5773738"/>
          </a:xfrm>
          <a:custGeom>
            <a:avLst/>
            <a:gdLst>
              <a:gd name="T0" fmla="*/ 0 w 5753"/>
              <a:gd name="T1" fmla="*/ 0 h 199"/>
              <a:gd name="T2" fmla="*/ 2147483647 w 5753"/>
              <a:gd name="T3" fmla="*/ 0 h 199"/>
              <a:gd name="T4" fmla="*/ 2147483647 w 5753"/>
              <a:gd name="T5" fmla="*/ 2147483647 h 199"/>
              <a:gd name="T6" fmla="*/ 0 w 5753"/>
              <a:gd name="T7" fmla="*/ 2147483647 h 199"/>
              <a:gd name="T8" fmla="*/ 0 w 5753"/>
              <a:gd name="T9" fmla="*/ 0 h 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"/>
              <a:gd name="T16" fmla="*/ 0 h 199"/>
              <a:gd name="T17" fmla="*/ 5753 w 5753"/>
              <a:gd name="T18" fmla="*/ 199 h 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" h="199">
                <a:moveTo>
                  <a:pt x="0" y="0"/>
                </a:moveTo>
                <a:lnTo>
                  <a:pt x="5752" y="0"/>
                </a:lnTo>
                <a:lnTo>
                  <a:pt x="5752" y="198"/>
                </a:lnTo>
                <a:lnTo>
                  <a:pt x="0" y="19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7619"/>
              </a:gs>
              <a:gs pos="100000">
                <a:srgbClr val="FFB48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9" y="453516"/>
            <a:ext cx="4108932" cy="30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29" y="453516"/>
            <a:ext cx="4110791" cy="30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N:\MARKET RESEARCH\Logos\NJ TRANSIT® 1 COLOR BL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5749925"/>
            <a:ext cx="491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15261" y="3868548"/>
            <a:ext cx="7412736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1721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 smtClean="0"/>
              <a:t>go bus </a:t>
            </a:r>
            <a:r>
              <a:rPr lang="en-US" sz="3600" dirty="0" smtClean="0"/>
              <a:t>Impact Study</a:t>
            </a:r>
            <a:endParaRPr lang="en-US" sz="3600" dirty="0"/>
          </a:p>
          <a:p>
            <a:pPr>
              <a:lnSpc>
                <a:spcPct val="100000"/>
              </a:lnSpc>
              <a:spcBef>
                <a:spcPct val="35000"/>
              </a:spcBef>
              <a:buClr>
                <a:schemeClr val="folHlink"/>
              </a:buClr>
            </a:pPr>
            <a:r>
              <a:rPr lang="en-US" altLang="en-US" sz="2000" i="1" dirty="0" smtClean="0"/>
              <a:t>TRB </a:t>
            </a:r>
            <a:r>
              <a:rPr lang="en-US" altLang="en-US" sz="2000" i="1" dirty="0"/>
              <a:t>National Transportation Planning Applications Conference </a:t>
            </a:r>
          </a:p>
          <a:p>
            <a:pPr>
              <a:lnSpc>
                <a:spcPct val="100000"/>
              </a:lnSpc>
              <a:spcBef>
                <a:spcPct val="35000"/>
              </a:spcBef>
              <a:buClr>
                <a:schemeClr val="folHlink"/>
              </a:buClr>
            </a:pPr>
            <a:r>
              <a:rPr lang="en-US" altLang="en-US" sz="2000" i="1" dirty="0"/>
              <a:t>Atlantic City, May 2015</a:t>
            </a:r>
          </a:p>
        </p:txBody>
      </p:sp>
    </p:spTree>
    <p:extLst>
      <p:ext uri="{BB962C8B-B14F-4D97-AF65-F5344CB8AC3E}">
        <p14:creationId xmlns:p14="http://schemas.microsoft.com/office/powerpoint/2010/main" val="155272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80675"/>
            <a:ext cx="8792464" cy="1143000"/>
          </a:xfrm>
        </p:spPr>
        <p:txBody>
          <a:bodyPr/>
          <a:lstStyle/>
          <a:p>
            <a:r>
              <a:rPr lang="en-US" b="1" i="1" dirty="0" smtClean="0"/>
              <a:t>go bus </a:t>
            </a:r>
            <a:r>
              <a:rPr lang="en-US" dirty="0" smtClean="0"/>
              <a:t>Customers Perceive Greater Time Savings Than Exist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6458916"/>
              </p:ext>
            </p:extLst>
          </p:nvPr>
        </p:nvGraphicFramePr>
        <p:xfrm>
          <a:off x="0" y="2316481"/>
          <a:ext cx="4779264" cy="393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" y="1476529"/>
            <a:ext cx="2999232" cy="569976"/>
          </a:xfrm>
        </p:spPr>
        <p:txBody>
          <a:bodyPr/>
          <a:lstStyle/>
          <a:p>
            <a:pPr algn="ctr"/>
            <a:r>
              <a:rPr lang="en-US" sz="3200" i="1" dirty="0" smtClean="0">
                <a:solidFill>
                  <a:srgbClr val="18A81F"/>
                </a:solidFill>
              </a:rPr>
              <a:t>go 25 </a:t>
            </a:r>
            <a:r>
              <a:rPr lang="en-US" sz="3200" dirty="0" smtClean="0"/>
              <a:t>-</a:t>
            </a:r>
            <a:r>
              <a:rPr lang="en-US" sz="3200" i="1" dirty="0" smtClean="0">
                <a:solidFill>
                  <a:srgbClr val="18A81F"/>
                </a:solidFill>
              </a:rPr>
              <a:t> </a:t>
            </a:r>
            <a:r>
              <a:rPr lang="en-US" sz="3200" b="0" dirty="0" smtClean="0"/>
              <a:t>16 min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1256484"/>
              </p:ext>
            </p:extLst>
          </p:nvPr>
        </p:nvGraphicFramePr>
        <p:xfrm>
          <a:off x="4620768" y="2182368"/>
          <a:ext cx="4523232" cy="411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0028" y="3756807"/>
            <a:ext cx="3250036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</a:t>
            </a:r>
            <a:r>
              <a:rPr lang="en-US" sz="3600" b="1" dirty="0" smtClean="0"/>
              <a:t>91%</a:t>
            </a:r>
          </a:p>
          <a:p>
            <a:pPr algn="ctr"/>
            <a:r>
              <a:rPr lang="en-US" sz="3200" dirty="0" smtClean="0"/>
              <a:t>Yes, I save time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93738" y="3756807"/>
            <a:ext cx="3162710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</a:t>
            </a:r>
            <a:r>
              <a:rPr lang="en-US" sz="3600" b="1" dirty="0" smtClean="0"/>
              <a:t>85%</a:t>
            </a:r>
          </a:p>
          <a:p>
            <a:pPr algn="ctr"/>
            <a:r>
              <a:rPr lang="en-US" sz="3200" dirty="0" smtClean="0"/>
              <a:t>Yes, I save time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420228" y="1457656"/>
            <a:ext cx="2847254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18A81F"/>
                </a:solidFill>
              </a:rPr>
              <a:t>go 28 </a:t>
            </a:r>
            <a:r>
              <a:rPr lang="en-US" sz="3200" dirty="0" smtClean="0"/>
              <a:t>- </a:t>
            </a:r>
            <a:r>
              <a:rPr lang="en-US" sz="3200" dirty="0"/>
              <a:t>19 min</a:t>
            </a:r>
          </a:p>
        </p:txBody>
      </p:sp>
    </p:spTree>
    <p:extLst>
      <p:ext uri="{BB962C8B-B14F-4D97-AF65-F5344CB8AC3E}">
        <p14:creationId xmlns:p14="http://schemas.microsoft.com/office/powerpoint/2010/main" val="303360213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8552243" cy="936625"/>
          </a:xfrm>
        </p:spPr>
        <p:txBody>
          <a:bodyPr/>
          <a:lstStyle/>
          <a:p>
            <a:r>
              <a:rPr lang="en-US" b="1" i="1" dirty="0" smtClean="0"/>
              <a:t>go bus </a:t>
            </a:r>
            <a:r>
              <a:rPr lang="en-US" dirty="0" smtClean="0"/>
              <a:t>Customers Express Higher Satisfaction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53057"/>
              </p:ext>
            </p:extLst>
          </p:nvPr>
        </p:nvGraphicFramePr>
        <p:xfrm>
          <a:off x="0" y="1405128"/>
          <a:ext cx="9143999" cy="54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34929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897060"/>
              </p:ext>
            </p:extLst>
          </p:nvPr>
        </p:nvGraphicFramePr>
        <p:xfrm>
          <a:off x="0" y="12446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8808275" cy="936625"/>
          </a:xfrm>
        </p:spPr>
        <p:txBody>
          <a:bodyPr/>
          <a:lstStyle/>
          <a:p>
            <a:r>
              <a:rPr lang="en-US" b="1" i="1" dirty="0" smtClean="0"/>
              <a:t>go bus </a:t>
            </a:r>
            <a:r>
              <a:rPr lang="en-US" dirty="0" smtClean="0"/>
              <a:t>Attracts More “Choice” Riders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510169"/>
              </p:ext>
            </p:extLst>
          </p:nvPr>
        </p:nvGraphicFramePr>
        <p:xfrm>
          <a:off x="0" y="1371600"/>
          <a:ext cx="45720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94816"/>
            <a:ext cx="1548384" cy="59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go bus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71360" y="1196230"/>
            <a:ext cx="2084832" cy="59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local bus</a:t>
            </a:r>
            <a:endParaRPr lang="en-US" sz="3200" b="1" dirty="0"/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46464" cy="1133475"/>
          </a:xfrm>
        </p:spPr>
        <p:txBody>
          <a:bodyPr/>
          <a:lstStyle/>
          <a:p>
            <a:pPr algn="ctr"/>
            <a:r>
              <a:rPr lang="en-US" b="1" i="1" dirty="0" smtClean="0"/>
              <a:t>go bus </a:t>
            </a:r>
            <a:r>
              <a:rPr lang="en-US" dirty="0" smtClean="0"/>
              <a:t>Provides Crucial Links to Employment Centers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194" y="1336050"/>
            <a:ext cx="88372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 Nearly 8 in 10 </a:t>
            </a:r>
            <a:r>
              <a:rPr lang="en-US" sz="3200" b="1" i="1" dirty="0" smtClean="0">
                <a:solidFill>
                  <a:srgbClr val="18A81F"/>
                </a:solidFill>
              </a:rPr>
              <a:t>go bus </a:t>
            </a:r>
            <a:r>
              <a:rPr lang="en-US" sz="3200" dirty="0" smtClean="0"/>
              <a:t>customers were traveling to or from work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 About 25% of </a:t>
            </a:r>
            <a:r>
              <a:rPr lang="en-US" sz="3200" b="1" i="1" dirty="0" smtClean="0">
                <a:solidFill>
                  <a:srgbClr val="18A81F"/>
                </a:solidFill>
              </a:rPr>
              <a:t>go 25 </a:t>
            </a:r>
            <a:r>
              <a:rPr lang="en-US" sz="3200" dirty="0" smtClean="0"/>
              <a:t>customers transfer to or from the PATH train at Newark Penn Station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</a:pPr>
            <a:r>
              <a:rPr lang="en-US" sz="3200" dirty="0" smtClean="0"/>
              <a:t>&lt;10% of local route 25 customers do the same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 Approximately 64% of </a:t>
            </a:r>
            <a:r>
              <a:rPr lang="en-US" sz="3200" b="1" i="1" dirty="0" smtClean="0">
                <a:solidFill>
                  <a:srgbClr val="18A81F"/>
                </a:solidFill>
              </a:rPr>
              <a:t>go 28</a:t>
            </a:r>
            <a:r>
              <a:rPr lang="en-US" sz="3200" dirty="0" smtClean="0"/>
              <a:t> customers were traveling to or from Newark Liberty International Airport for work</a:t>
            </a:r>
          </a:p>
        </p:txBody>
      </p:sp>
    </p:spTree>
    <p:extLst>
      <p:ext uri="{BB962C8B-B14F-4D97-AF65-F5344CB8AC3E}">
        <p14:creationId xmlns:p14="http://schemas.microsoft.com/office/powerpoint/2010/main" val="4169452235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196850"/>
            <a:ext cx="8630153" cy="936625"/>
          </a:xfrm>
        </p:spPr>
        <p:txBody>
          <a:bodyPr/>
          <a:lstStyle/>
          <a:p>
            <a:pPr algn="ctr"/>
            <a:r>
              <a:rPr lang="en-US" dirty="0" smtClean="0"/>
              <a:t>Methodology: Focus Groups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20650" y="1480947"/>
            <a:ext cx="8902700" cy="423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7 focus groups held at NJ TRANSIT Headquarters with </a:t>
            </a:r>
            <a:r>
              <a:rPr lang="en-US" sz="3200" b="1" i="1" dirty="0" smtClean="0">
                <a:solidFill>
                  <a:srgbClr val="18A81F"/>
                </a:solidFill>
              </a:rPr>
              <a:t>go bus </a:t>
            </a:r>
            <a:r>
              <a:rPr lang="en-US" sz="3200" dirty="0" smtClean="0"/>
              <a:t>and local bus customers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Midway through each group, participants were asked to complete a web-based </a:t>
            </a:r>
            <a:r>
              <a:rPr lang="en-US" sz="3200" dirty="0" err="1" smtClean="0"/>
              <a:t>MaxDiff</a:t>
            </a:r>
            <a:r>
              <a:rPr lang="en-US" sz="3200" dirty="0" smtClean="0"/>
              <a:t> survey, which involved ranking 24 attributes of service through a series of exercises</a:t>
            </a:r>
            <a:endParaRPr lang="en-US" sz="3200" b="1" i="1" dirty="0" smtClean="0">
              <a:solidFill>
                <a:srgbClr val="18A81F"/>
              </a:solidFill>
            </a:endParaRP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6212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" y="172466"/>
            <a:ext cx="8894890" cy="936625"/>
          </a:xfrm>
        </p:spPr>
        <p:txBody>
          <a:bodyPr/>
          <a:lstStyle/>
          <a:p>
            <a:r>
              <a:rPr lang="en-US" b="1" i="1" dirty="0" smtClean="0"/>
              <a:t>go bus </a:t>
            </a:r>
            <a:r>
              <a:rPr lang="en-US" dirty="0" smtClean="0"/>
              <a:t>Branding Raises its Visibility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953000" y="1480947"/>
            <a:ext cx="4191000" cy="621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Easier to identify bus stop locations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Customers can see </a:t>
            </a:r>
            <a:r>
              <a:rPr lang="en-US" sz="3200" b="1" i="1" dirty="0" smtClean="0">
                <a:solidFill>
                  <a:srgbClr val="18A81F"/>
                </a:solidFill>
              </a:rPr>
              <a:t>go bus </a:t>
            </a:r>
            <a:r>
              <a:rPr lang="en-US" sz="3200" dirty="0" smtClean="0"/>
              <a:t>coming 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Shelters seem cleaner, better maintained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200" dirty="0" smtClean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200" dirty="0" smtClean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711"/>
          <a:stretch/>
        </p:blipFill>
        <p:spPr bwMode="auto">
          <a:xfrm>
            <a:off x="270539" y="1690202"/>
            <a:ext cx="4508725" cy="305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58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96850"/>
            <a:ext cx="8730742" cy="936625"/>
          </a:xfrm>
        </p:spPr>
        <p:txBody>
          <a:bodyPr/>
          <a:lstStyle/>
          <a:p>
            <a:r>
              <a:rPr lang="en-US" dirty="0" smtClean="0"/>
              <a:t>Customers Like Enhanced Interiors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974336" y="1463125"/>
            <a:ext cx="4049014" cy="46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b="1" i="1" dirty="0" smtClean="0">
                <a:solidFill>
                  <a:srgbClr val="18A81F"/>
                </a:solidFill>
              </a:rPr>
              <a:t>go buses</a:t>
            </a:r>
            <a:r>
              <a:rPr lang="en-US" sz="3200" dirty="0" smtClean="0"/>
              <a:t> seem cleaner and more comfortable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Customers enjoy features like overhead lighting, high-back seats, and luggage racks on </a:t>
            </a:r>
            <a:r>
              <a:rPr lang="en-US" sz="3200" b="1" i="1" dirty="0" smtClean="0">
                <a:solidFill>
                  <a:srgbClr val="18A81F"/>
                </a:solidFill>
              </a:rPr>
              <a:t>go 28</a:t>
            </a:r>
          </a:p>
        </p:txBody>
      </p:sp>
      <p:pic>
        <p:nvPicPr>
          <p:cNvPr id="1026" name="Picture 2" descr="P:\Photography\NJ TRANSIT Bus Operations\go bus 25 and 28\go bus 28 bus ride from NPS 10-08-09\go bus 28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3" y="1585045"/>
            <a:ext cx="4563593" cy="342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97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4" y="196850"/>
            <a:ext cx="8994775" cy="936625"/>
          </a:xfrm>
        </p:spPr>
        <p:txBody>
          <a:bodyPr/>
          <a:lstStyle/>
          <a:p>
            <a:r>
              <a:rPr lang="en-US" dirty="0" smtClean="0"/>
              <a:t>More Education Needed about “Exit from Rear” Policy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41376" y="1662303"/>
            <a:ext cx="8681974" cy="423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Customers agree that entering through the front and exiting through the back is effective at speeding trip times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However, policy is not always enforced and can actually slow things down when a rider is unaware of the rule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283266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4" y="196850"/>
            <a:ext cx="8994775" cy="936625"/>
          </a:xfrm>
        </p:spPr>
        <p:txBody>
          <a:bodyPr/>
          <a:lstStyle/>
          <a:p>
            <a:r>
              <a:rPr lang="en-US" dirty="0" smtClean="0"/>
              <a:t>Customers Unaware of Signal Priority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953000" y="1400175"/>
            <a:ext cx="4070350" cy="52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Customers were unaware of the traffic signal priority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However, did notice that the bus seemed to move faster down Bloomfield Ave</a:t>
            </a:r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4" y="1566589"/>
            <a:ext cx="4642837" cy="3184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444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196850"/>
            <a:ext cx="8630153" cy="936625"/>
          </a:xfrm>
        </p:spPr>
        <p:txBody>
          <a:bodyPr/>
          <a:lstStyle/>
          <a:p>
            <a:pPr algn="ctr"/>
            <a:r>
              <a:rPr lang="en-US" dirty="0" smtClean="0"/>
              <a:t>Methodology: </a:t>
            </a:r>
            <a:r>
              <a:rPr lang="en-US" dirty="0" err="1" smtClean="0"/>
              <a:t>MaxDiff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85344" y="1321320"/>
            <a:ext cx="88513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Determines the </a:t>
            </a:r>
            <a:r>
              <a:rPr lang="en-US" sz="3200" dirty="0"/>
              <a:t>magnitude by which certain attributes are valued in comparison to others by forcing respondents to make </a:t>
            </a:r>
            <a:r>
              <a:rPr lang="en-US" sz="3200" dirty="0" smtClean="0"/>
              <a:t>trade-offs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12067" r="29583" b="37778"/>
          <a:stretch/>
        </p:blipFill>
        <p:spPr bwMode="auto">
          <a:xfrm>
            <a:off x="1219780" y="2890980"/>
            <a:ext cx="5697234" cy="3839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5666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b="1" dirty="0" smtClean="0"/>
              <a:t>Background</a:t>
            </a:r>
          </a:p>
        </p:txBody>
      </p:sp>
      <p:sp>
        <p:nvSpPr>
          <p:cNvPr id="3075" name="Rectangle 1035"/>
          <p:cNvSpPr>
            <a:spLocks noChangeArrowheads="1"/>
          </p:cNvSpPr>
          <p:nvPr/>
        </p:nvSpPr>
        <p:spPr bwMode="auto">
          <a:xfrm>
            <a:off x="120648" y="1495342"/>
            <a:ext cx="8774113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In 2008, NJ TRANSIT introduced an enhanced bus service called </a:t>
            </a:r>
            <a:r>
              <a:rPr lang="en-US" sz="3200" b="1" i="1" dirty="0" smtClean="0">
                <a:solidFill>
                  <a:srgbClr val="18A81F"/>
                </a:solidFill>
              </a:rPr>
              <a:t>go 25</a:t>
            </a:r>
            <a:r>
              <a:rPr lang="en-US" sz="3200" b="1" dirty="0" smtClean="0"/>
              <a:t> </a:t>
            </a:r>
            <a:r>
              <a:rPr lang="en-US" sz="3200" dirty="0" smtClean="0"/>
              <a:t>along the 4.8-mile corridor between Newark Penn Station and Irvington Bus Terminal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In 2009, NJ TRANSIT introduced </a:t>
            </a:r>
            <a:r>
              <a:rPr lang="en-US" sz="3200" b="1" i="1" dirty="0" smtClean="0">
                <a:solidFill>
                  <a:srgbClr val="18A81F"/>
                </a:solidFill>
              </a:rPr>
              <a:t>go 28</a:t>
            </a:r>
            <a:r>
              <a:rPr lang="en-US" sz="3200" dirty="0" smtClean="0"/>
              <a:t>, which serves a 12.1-mile corridor connecting Bloomfield Train Station, downtown Newark, and Newark Airport</a:t>
            </a:r>
          </a:p>
          <a:p>
            <a:pPr marL="685800" lvl="1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196850"/>
            <a:ext cx="8821737" cy="936625"/>
          </a:xfrm>
        </p:spPr>
        <p:txBody>
          <a:bodyPr/>
          <a:lstStyle/>
          <a:p>
            <a:r>
              <a:rPr lang="en-US" dirty="0" smtClean="0"/>
              <a:t>Travel and Frequency Valued Twice as High as Branding Attributes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957682"/>
              </p:ext>
            </p:extLst>
          </p:nvPr>
        </p:nvGraphicFramePr>
        <p:xfrm>
          <a:off x="109728" y="1441638"/>
          <a:ext cx="8900160" cy="470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70806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196850"/>
            <a:ext cx="8844851" cy="936625"/>
          </a:xfrm>
        </p:spPr>
        <p:txBody>
          <a:bodyPr/>
          <a:lstStyle/>
          <a:p>
            <a:r>
              <a:rPr lang="en-US" dirty="0" smtClean="0"/>
              <a:t>Branding and Fare Payment Options Rank Lower in Importance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996324"/>
              </p:ext>
            </p:extLst>
          </p:nvPr>
        </p:nvGraphicFramePr>
        <p:xfrm>
          <a:off x="226354" y="1365504"/>
          <a:ext cx="8832302" cy="519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677796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7894172" cy="9366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58496" y="1343891"/>
            <a:ext cx="8839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Travel time, frequency of service &amp; convenience are most valued</a:t>
            </a: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3200" dirty="0" smtClean="0"/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Perceived time savings were greater than actual time savings on </a:t>
            </a:r>
            <a:r>
              <a:rPr lang="en-US" sz="3200" b="1" i="1" dirty="0" smtClean="0">
                <a:solidFill>
                  <a:srgbClr val="18A81F"/>
                </a:solidFill>
              </a:rPr>
              <a:t>go bus</a:t>
            </a:r>
            <a:endParaRPr lang="en-US" sz="3200" dirty="0" smtClean="0"/>
          </a:p>
          <a:p>
            <a:pPr marL="749300" lvl="1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3200" dirty="0" smtClean="0"/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While less valued by customers, branding </a:t>
            </a:r>
            <a:r>
              <a:rPr lang="en-US" sz="3200" dirty="0"/>
              <a:t>and visibility play a large role in garnering interest and awareness about the </a:t>
            </a:r>
            <a:r>
              <a:rPr lang="en-US" sz="3200" b="1" i="1" dirty="0">
                <a:solidFill>
                  <a:srgbClr val="18A81F"/>
                </a:solidFill>
              </a:rPr>
              <a:t>go </a:t>
            </a:r>
            <a:r>
              <a:rPr lang="en-US" sz="3200" b="1" i="1" dirty="0" smtClean="0">
                <a:solidFill>
                  <a:srgbClr val="18A81F"/>
                </a:solidFill>
              </a:rPr>
              <a:t>bus</a:t>
            </a:r>
            <a:endParaRPr lang="en-US" sz="3200" b="1" i="1" dirty="0">
              <a:solidFill>
                <a:srgbClr val="18A8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9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196850"/>
            <a:ext cx="7894172" cy="9366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07264" y="1506025"/>
            <a:ext cx="8644128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b="1" i="1" dirty="0" smtClean="0">
                <a:solidFill>
                  <a:srgbClr val="18A81F"/>
                </a:solidFill>
              </a:rPr>
              <a:t>go </a:t>
            </a:r>
            <a:r>
              <a:rPr lang="en-US" sz="3200" b="1" i="1" dirty="0">
                <a:solidFill>
                  <a:srgbClr val="18A81F"/>
                </a:solidFill>
              </a:rPr>
              <a:t>25 </a:t>
            </a:r>
            <a:r>
              <a:rPr lang="en-US" sz="3200" dirty="0"/>
              <a:t>and</a:t>
            </a:r>
            <a:r>
              <a:rPr lang="en-US" sz="3200" b="1" i="1" dirty="0">
                <a:solidFill>
                  <a:srgbClr val="18A81F"/>
                </a:solidFill>
              </a:rPr>
              <a:t> go 28 </a:t>
            </a:r>
            <a:r>
              <a:rPr lang="en-US" sz="3200" dirty="0" smtClean="0"/>
              <a:t>customers report higher customer satisfaction </a:t>
            </a:r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3200" dirty="0" smtClean="0"/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b="1" i="1" dirty="0" smtClean="0">
                <a:solidFill>
                  <a:srgbClr val="18A81F"/>
                </a:solidFill>
              </a:rPr>
              <a:t>go 25 </a:t>
            </a:r>
            <a:r>
              <a:rPr lang="en-US" sz="3200" dirty="0" smtClean="0"/>
              <a:t>and </a:t>
            </a:r>
            <a:r>
              <a:rPr lang="en-US" sz="3200" b="1" i="1" dirty="0" smtClean="0">
                <a:solidFill>
                  <a:srgbClr val="18A81F"/>
                </a:solidFill>
              </a:rPr>
              <a:t>go 28 </a:t>
            </a:r>
            <a:r>
              <a:rPr lang="en-US" sz="3200" dirty="0" smtClean="0"/>
              <a:t>took </a:t>
            </a:r>
            <a:r>
              <a:rPr lang="en-US" sz="3200" dirty="0"/>
              <a:t>some cars off the </a:t>
            </a:r>
            <a:r>
              <a:rPr lang="en-US" sz="3200" dirty="0" smtClean="0"/>
              <a:t>road</a:t>
            </a:r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3200" dirty="0"/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Opportunities exist to use </a:t>
            </a:r>
            <a:r>
              <a:rPr lang="en-US" sz="3200" b="1" i="1" dirty="0" smtClean="0">
                <a:solidFill>
                  <a:srgbClr val="18A81F"/>
                </a:solidFill>
              </a:rPr>
              <a:t>go bus</a:t>
            </a:r>
            <a:r>
              <a:rPr lang="en-US" sz="3200" dirty="0" smtClean="0"/>
              <a:t> service to improve trans-Hudson travel</a:t>
            </a: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81166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b="1" dirty="0" smtClean="0"/>
              <a:t>Branded Buses and Shelters</a:t>
            </a:r>
            <a:endParaRPr lang="en-US" dirty="0" smtClean="0"/>
          </a:p>
        </p:txBody>
      </p:sp>
      <p:pic>
        <p:nvPicPr>
          <p:cNvPr id="2" name="Picture 2" descr="P:\Photography\NJ TRANSIT Bus Operations\go bus 25 and 28\go bus 28 bus ride from NPS 10-08-09\go bus 28 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r="9046" b="15892"/>
          <a:stretch/>
        </p:blipFill>
        <p:spPr bwMode="auto">
          <a:xfrm>
            <a:off x="177799" y="1341121"/>
            <a:ext cx="5393946" cy="309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P:\Photography\NJ TRANSIT Bus Operations\go bus 25 and 28\go bus 28 bus ride from NPS 10-08-09\GoBus28 and Light Rail 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10111" r="8208" b="14222"/>
          <a:stretch/>
        </p:blipFill>
        <p:spPr bwMode="auto">
          <a:xfrm>
            <a:off x="4547616" y="3267456"/>
            <a:ext cx="4255008" cy="2767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3752" r="13015" b="8334"/>
          <a:stretch/>
        </p:blipFill>
        <p:spPr bwMode="auto">
          <a:xfrm>
            <a:off x="1494669" y="4437889"/>
            <a:ext cx="2077453" cy="229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661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b="1" dirty="0" smtClean="0"/>
              <a:t>Traffic Signal Priority </a:t>
            </a:r>
            <a:endParaRPr lang="en-US" dirty="0" smtClean="0"/>
          </a:p>
        </p:txBody>
      </p:sp>
      <p:pic>
        <p:nvPicPr>
          <p:cNvPr id="2050" name="Picture 2" descr="P:\Photography\NJ TRANSIT Bus Operations\go bus 25 and 28\go bus 28 bus ride from NPS 10-08-09\GoBus28 and Light Rail 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77" y="1468833"/>
            <a:ext cx="4620768" cy="505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793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b="1" dirty="0" smtClean="0"/>
              <a:t>Enhanced Interiors</a:t>
            </a:r>
            <a:endParaRPr lang="en-US" dirty="0" smtClean="0"/>
          </a:p>
        </p:txBody>
      </p:sp>
      <p:pic>
        <p:nvPicPr>
          <p:cNvPr id="2" name="Picture 2" descr="P:\Photography\NJ TRANSIT Bus Operations\go bus 25 and 28\go bus 28 bus ride from NPS 10-08-09\go bus 28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2316"/>
            <a:ext cx="5080000" cy="380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Photography\NJ TRANSIT Bus Operations\go bus 25 and 28\go bus 28 bus ride from NPS 10-08-09\go bus 28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19" y="3028556"/>
            <a:ext cx="3983038" cy="298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790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dirty="0" smtClean="0"/>
              <a:t>Additional </a:t>
            </a:r>
            <a:r>
              <a:rPr lang="en-US" b="1" i="1" dirty="0" smtClean="0"/>
              <a:t>go bus </a:t>
            </a:r>
            <a:r>
              <a:rPr lang="en-US" dirty="0" smtClean="0"/>
              <a:t>Features</a:t>
            </a:r>
          </a:p>
        </p:txBody>
      </p:sp>
      <p:sp>
        <p:nvSpPr>
          <p:cNvPr id="3075" name="Rectangle 1035"/>
          <p:cNvSpPr>
            <a:spLocks noChangeArrowheads="1"/>
          </p:cNvSpPr>
          <p:nvPr/>
        </p:nvSpPr>
        <p:spPr bwMode="auto">
          <a:xfrm>
            <a:off x="240775" y="1332234"/>
            <a:ext cx="88178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2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Frequent </a:t>
            </a:r>
            <a:r>
              <a:rPr lang="en-US" sz="3200" dirty="0"/>
              <a:t>service </a:t>
            </a:r>
            <a:endParaRPr lang="en-US" sz="3200" dirty="0" smtClean="0"/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Extended </a:t>
            </a:r>
            <a:r>
              <a:rPr lang="en-US" sz="3200" dirty="0"/>
              <a:t>hours </a:t>
            </a:r>
            <a:endParaRPr lang="en-US" sz="3200" dirty="0" smtClean="0"/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Fewer stops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Board in Front, Exit in Rear</a:t>
            </a:r>
            <a:endParaRPr lang="en-US" sz="3200" dirty="0"/>
          </a:p>
        </p:txBody>
      </p:sp>
      <p:pic>
        <p:nvPicPr>
          <p:cNvPr id="4098" name="Picture 2" descr="P:\PLN\BUS\GOBUS GO25 &amp; GO28  Pictures-Presentations\For Interior over the door stick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178112"/>
            <a:ext cx="75438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740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smtClean="0"/>
              <a:t>Project Goals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1326467"/>
            <a:ext cx="8973311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Identify </a:t>
            </a:r>
            <a:r>
              <a:rPr lang="en-US" sz="3200" dirty="0"/>
              <a:t>and understand shifts in travel </a:t>
            </a:r>
            <a:r>
              <a:rPr lang="en-US" sz="3200" dirty="0" smtClean="0"/>
              <a:t>patterns and customer satisfaction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Understand how the enhanced service affects customers’ perceptions of time savings 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Identify which features of </a:t>
            </a:r>
            <a:r>
              <a:rPr lang="en-US" sz="3200" b="1" i="1" dirty="0" smtClean="0">
                <a:solidFill>
                  <a:srgbClr val="18A81F"/>
                </a:solidFill>
              </a:rPr>
              <a:t>go bus</a:t>
            </a:r>
            <a:r>
              <a:rPr lang="en-US" sz="3200" dirty="0" smtClean="0"/>
              <a:t> service customers value the most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Understand </a:t>
            </a:r>
            <a:r>
              <a:rPr lang="en-US" sz="3200" dirty="0"/>
              <a:t>the </a:t>
            </a:r>
            <a:r>
              <a:rPr lang="en-US" sz="3200" dirty="0" smtClean="0"/>
              <a:t>characteristics </a:t>
            </a:r>
            <a:r>
              <a:rPr lang="en-US" sz="3200" dirty="0"/>
              <a:t>of customers utilizing </a:t>
            </a:r>
            <a:r>
              <a:rPr lang="en-US" sz="3200" b="1" i="1" dirty="0" smtClean="0">
                <a:solidFill>
                  <a:srgbClr val="18A81F"/>
                </a:solidFill>
              </a:rPr>
              <a:t>go bus</a:t>
            </a:r>
            <a:r>
              <a:rPr lang="en-US" sz="3200" dirty="0" smtClean="0"/>
              <a:t> </a:t>
            </a:r>
            <a:r>
              <a:rPr lang="en-US" sz="3200" dirty="0"/>
              <a:t>services and how they compare to </a:t>
            </a:r>
            <a:r>
              <a:rPr lang="en-US" sz="3200" dirty="0" smtClean="0"/>
              <a:t>our </a:t>
            </a:r>
            <a:r>
              <a:rPr lang="en-US" sz="3200" dirty="0"/>
              <a:t>traditional local bus </a:t>
            </a:r>
            <a:r>
              <a:rPr lang="en-US" sz="3200" dirty="0" smtClean="0"/>
              <a:t>markets</a:t>
            </a:r>
            <a:endParaRPr lang="en-US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36625"/>
          </a:xfrm>
          <a:noFill/>
        </p:spPr>
        <p:txBody>
          <a:bodyPr/>
          <a:lstStyle/>
          <a:p>
            <a:pPr algn="ctr"/>
            <a:r>
              <a:rPr lang="en-US" dirty="0" smtClean="0"/>
              <a:t>Methodology Overview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62272" y="1359854"/>
            <a:ext cx="4511040" cy="36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Literature Review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Onboard Survey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Focus Groups</a:t>
            </a:r>
          </a:p>
          <a:p>
            <a:pPr marL="228600" indent="-228600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Web-based Maximum Difference Scaling (</a:t>
            </a:r>
            <a:r>
              <a:rPr lang="en-US" sz="3200" dirty="0" err="1" smtClean="0"/>
              <a:t>MaxDiff</a:t>
            </a:r>
            <a:r>
              <a:rPr lang="en-US" sz="3200" dirty="0" smtClean="0"/>
              <a:t>) Survey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11565" r="12314"/>
          <a:stretch/>
        </p:blipFill>
        <p:spPr>
          <a:xfrm>
            <a:off x="144066" y="1359854"/>
            <a:ext cx="4112156" cy="270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" y="4220470"/>
            <a:ext cx="4112157" cy="252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00628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9144000" cy="936625"/>
          </a:xfrm>
        </p:spPr>
        <p:txBody>
          <a:bodyPr/>
          <a:lstStyle/>
          <a:p>
            <a:pPr algn="ctr"/>
            <a:r>
              <a:rPr lang="en-US" dirty="0" smtClean="0"/>
              <a:t>Methodology: Onboard Survey</a:t>
            </a:r>
          </a:p>
        </p:txBody>
      </p:sp>
      <p:sp>
        <p:nvSpPr>
          <p:cNvPr id="5123" name="Rectangle 31"/>
          <p:cNvSpPr>
            <a:spLocks noChangeArrowheads="1"/>
          </p:cNvSpPr>
          <p:nvPr/>
        </p:nvSpPr>
        <p:spPr bwMode="auto">
          <a:xfrm>
            <a:off x="120650" y="1430841"/>
            <a:ext cx="9023350" cy="477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Surveys were administered onboard </a:t>
            </a:r>
            <a:r>
              <a:rPr lang="en-US" sz="3200" b="1" i="1" dirty="0" smtClean="0">
                <a:solidFill>
                  <a:srgbClr val="18A81F"/>
                </a:solidFill>
              </a:rPr>
              <a:t>go 25</a:t>
            </a:r>
            <a:r>
              <a:rPr lang="en-US" sz="3200" dirty="0" smtClean="0"/>
              <a:t> and </a:t>
            </a:r>
            <a:r>
              <a:rPr lang="en-US" sz="3200" b="1" i="1" dirty="0" smtClean="0">
                <a:solidFill>
                  <a:srgbClr val="18A81F"/>
                </a:solidFill>
              </a:rPr>
              <a:t>go 28</a:t>
            </a:r>
            <a:r>
              <a:rPr lang="en-US" sz="3200" dirty="0" smtClean="0"/>
              <a:t>, as well as on parallel local routes 25, 11, 28, and 72</a:t>
            </a:r>
            <a:endParaRPr lang="en-US" sz="3200" b="1" i="1" dirty="0" smtClean="0">
              <a:solidFill>
                <a:srgbClr val="18A81F"/>
              </a:solidFill>
            </a:endParaRPr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All inbound and outbound trips </a:t>
            </a:r>
            <a:r>
              <a:rPr lang="en-US" sz="3200" dirty="0" err="1" smtClean="0"/>
              <a:t>btwn</a:t>
            </a:r>
            <a:r>
              <a:rPr lang="en-US" sz="3200" dirty="0" smtClean="0"/>
              <a:t> 6AM-3PM</a:t>
            </a:r>
          </a:p>
          <a:p>
            <a:pPr marL="292100" indent="-2921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 smtClean="0"/>
              <a:t>Response </a:t>
            </a:r>
            <a:r>
              <a:rPr lang="en-US" sz="3200" dirty="0"/>
              <a:t>rate of 19</a:t>
            </a:r>
            <a:r>
              <a:rPr lang="en-US" sz="3200" dirty="0" smtClean="0"/>
              <a:t>%</a:t>
            </a:r>
            <a:endParaRPr lang="en-US" sz="3200" dirty="0"/>
          </a:p>
          <a:p>
            <a:pPr marL="292100" indent="-29210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66"/>
              </a:buClr>
              <a:buSzPct val="100000"/>
              <a:buFont typeface="Wingdings" pitchFamily="2" charset="2"/>
              <a:buChar char="w"/>
            </a:pPr>
            <a:r>
              <a:rPr lang="en-US" sz="3200" dirty="0"/>
              <a:t>Surveys were weighted by route, time of day, and direction using ridership counts from the </a:t>
            </a:r>
            <a:r>
              <a:rPr lang="en-US" sz="3200" dirty="0" err="1" smtClean="0"/>
              <a:t>farebox</a:t>
            </a:r>
            <a:endParaRPr lang="en-US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 machine presLR">
  <a:themeElements>
    <a:clrScheme name="nj machine presLR 8">
      <a:dk1>
        <a:srgbClr val="000000"/>
      </a:dk1>
      <a:lt1>
        <a:srgbClr val="FFFFFF"/>
      </a:lt1>
      <a:dk2>
        <a:srgbClr val="800080"/>
      </a:dk2>
      <a:lt2>
        <a:srgbClr val="808080"/>
      </a:lt2>
      <a:accent1>
        <a:srgbClr val="CCCCFF"/>
      </a:accent1>
      <a:accent2>
        <a:srgbClr val="0033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2D8A"/>
      </a:accent6>
      <a:hlink>
        <a:srgbClr val="FF6600"/>
      </a:hlink>
      <a:folHlink>
        <a:srgbClr val="CC00FF"/>
      </a:folHlink>
    </a:clrScheme>
    <a:fontScheme name="nj machine presL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E1721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E1721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j machine presL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machine presL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machine presLR 8">
        <a:dk1>
          <a:srgbClr val="000000"/>
        </a:dk1>
        <a:lt1>
          <a:srgbClr val="FFFFFF"/>
        </a:lt1>
        <a:dk2>
          <a:srgbClr val="800080"/>
        </a:dk2>
        <a:lt2>
          <a:srgbClr val="808080"/>
        </a:lt2>
        <a:accent1>
          <a:srgbClr val="CCCC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2D8A"/>
        </a:accent6>
        <a:hlink>
          <a:srgbClr val="FF6600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D:\Proposals\NJ Machine\nj machine presLR.ppt</Template>
  <TotalTime>125666</TotalTime>
  <Words>683</Words>
  <Application>Microsoft Office PowerPoint</Application>
  <PresentationFormat>On-screen Show (4:3)</PresentationFormat>
  <Paragraphs>112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nj machine presLR</vt:lpstr>
      <vt:lpstr>PowerPoint Presentation</vt:lpstr>
      <vt:lpstr>Background</vt:lpstr>
      <vt:lpstr>Branded Buses and Shelters</vt:lpstr>
      <vt:lpstr>Traffic Signal Priority </vt:lpstr>
      <vt:lpstr>Enhanced Interiors</vt:lpstr>
      <vt:lpstr>Additional go bus Features</vt:lpstr>
      <vt:lpstr>Project Goals</vt:lpstr>
      <vt:lpstr>Methodology Overview</vt:lpstr>
      <vt:lpstr>Methodology: Onboard Survey</vt:lpstr>
      <vt:lpstr>go bus Customers Perceive Greater Time Savings Than Exist</vt:lpstr>
      <vt:lpstr>go bus Customers Express Higher Satisfaction</vt:lpstr>
      <vt:lpstr>go bus Attracts More “Choice” Riders</vt:lpstr>
      <vt:lpstr>go bus Provides Crucial Links to Employment Centers</vt:lpstr>
      <vt:lpstr>Methodology: Focus Groups</vt:lpstr>
      <vt:lpstr>go bus Branding Raises its Visibility</vt:lpstr>
      <vt:lpstr>Customers Like Enhanced Interiors</vt:lpstr>
      <vt:lpstr>More Education Needed about “Exit from Rear” Policy</vt:lpstr>
      <vt:lpstr>Customers Unaware of Signal Priority</vt:lpstr>
      <vt:lpstr>Methodology: MaxDiff Scaling</vt:lpstr>
      <vt:lpstr>Travel and Frequency Valued Twice as High as Branding Attributes</vt:lpstr>
      <vt:lpstr>Branding and Fare Payment Options Rank Lower in Importance</vt:lpstr>
      <vt:lpstr>Conclusions</vt:lpstr>
      <vt:lpstr>Conclusions</vt:lpstr>
    </vt:vector>
  </TitlesOfParts>
  <Company>RSG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Market Strategies</dc:title>
  <dc:creator>Leslie Rimmer</dc:creator>
  <cp:lastModifiedBy>Scofield, Lyndsey E.   (CPLNLES)</cp:lastModifiedBy>
  <cp:revision>1806</cp:revision>
  <cp:lastPrinted>2015-05-08T15:21:12Z</cp:lastPrinted>
  <dcterms:created xsi:type="dcterms:W3CDTF">1998-05-19T17:43:06Z</dcterms:created>
  <dcterms:modified xsi:type="dcterms:W3CDTF">2015-05-12T15:24:35Z</dcterms:modified>
</cp:coreProperties>
</file>