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0" r:id="rId1"/>
  </p:sldMasterIdLst>
  <p:notesMasterIdLst>
    <p:notesMasterId r:id="rId26"/>
  </p:notesMasterIdLst>
  <p:handoutMasterIdLst>
    <p:handoutMasterId r:id="rId27"/>
  </p:handoutMasterIdLst>
  <p:sldIdLst>
    <p:sldId id="256" r:id="rId2"/>
    <p:sldId id="444" r:id="rId3"/>
    <p:sldId id="445" r:id="rId4"/>
    <p:sldId id="453" r:id="rId5"/>
    <p:sldId id="454" r:id="rId6"/>
    <p:sldId id="459" r:id="rId7"/>
    <p:sldId id="451" r:id="rId8"/>
    <p:sldId id="456" r:id="rId9"/>
    <p:sldId id="428" r:id="rId10"/>
    <p:sldId id="441" r:id="rId11"/>
    <p:sldId id="442" r:id="rId12"/>
    <p:sldId id="429" r:id="rId13"/>
    <p:sldId id="423" r:id="rId14"/>
    <p:sldId id="381" r:id="rId15"/>
    <p:sldId id="405" r:id="rId16"/>
    <p:sldId id="383" r:id="rId17"/>
    <p:sldId id="388" r:id="rId18"/>
    <p:sldId id="392" r:id="rId19"/>
    <p:sldId id="394" r:id="rId20"/>
    <p:sldId id="418" r:id="rId21"/>
    <p:sldId id="458" r:id="rId22"/>
    <p:sldId id="450" r:id="rId23"/>
    <p:sldId id="449" r:id="rId24"/>
    <p:sldId id="435" r:id="rId25"/>
  </p:sldIdLst>
  <p:sldSz cx="9144000" cy="6858000" type="screen4x3"/>
  <p:notesSz cx="6797675" cy="9926638"/>
  <p:defaultTextStyle>
    <a:defPPr>
      <a:defRPr lang="en-US"/>
    </a:defPPr>
    <a:lvl1pPr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1pPr>
    <a:lvl2pPr marL="4572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2pPr>
    <a:lvl3pPr marL="9144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3pPr>
    <a:lvl4pPr marL="13716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4pPr>
    <a:lvl5pPr marL="18288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5pPr>
    <a:lvl6pPr marL="22860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6pPr>
    <a:lvl7pPr marL="27432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7pPr>
    <a:lvl8pPr marL="32004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8pPr>
    <a:lvl9pPr marL="36576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0" autoAdjust="0"/>
    <p:restoredTop sz="82093" autoAdjust="0"/>
  </p:normalViewPr>
  <p:slideViewPr>
    <p:cSldViewPr snapToGrid="0" snapToObjects="1">
      <p:cViewPr varScale="1">
        <p:scale>
          <a:sx n="92" d="100"/>
          <a:sy n="92" d="100"/>
        </p:scale>
        <p:origin x="1314" y="90"/>
      </p:cViewPr>
      <p:guideLst>
        <p:guide orient="horz" pos="2160"/>
        <p:guide pos="2880"/>
      </p:guideLst>
    </p:cSldViewPr>
  </p:slideViewPr>
  <p:outlineViewPr>
    <p:cViewPr>
      <p:scale>
        <a:sx n="33" d="100"/>
        <a:sy n="33" d="100"/>
      </p:scale>
      <p:origin x="0" y="29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Sheet1!$D$1</c:f>
              <c:strCache>
                <c:ptCount val="1"/>
                <c:pt idx="0">
                  <c:v>CHAOS ETE</c:v>
                </c:pt>
              </c:strCache>
            </c:strRef>
          </c:tx>
          <c:marker>
            <c:symbol val="circle"/>
            <c:size val="7"/>
          </c:marker>
          <c:cat>
            <c:numRef>
              <c:f>Sheet1!$A$2:$A$24</c:f>
              <c:numCache>
                <c:formatCode>h:mm:ss</c:formatCode>
                <c:ptCount val="23"/>
                <c:pt idx="0">
                  <c:v>0.26041666666666696</c:v>
                </c:pt>
                <c:pt idx="1">
                  <c:v>0.27083333333333326</c:v>
                </c:pt>
                <c:pt idx="2">
                  <c:v>0.28125</c:v>
                </c:pt>
                <c:pt idx="3">
                  <c:v>0.29166666666666696</c:v>
                </c:pt>
                <c:pt idx="4">
                  <c:v>0.30208333333333331</c:v>
                </c:pt>
                <c:pt idx="5">
                  <c:v>0.31250000000000022</c:v>
                </c:pt>
                <c:pt idx="6">
                  <c:v>0.32291666666666718</c:v>
                </c:pt>
                <c:pt idx="7">
                  <c:v>0.33333333333333331</c:v>
                </c:pt>
                <c:pt idx="8">
                  <c:v>0.34375000000000022</c:v>
                </c:pt>
                <c:pt idx="9">
                  <c:v>0.35416666666666696</c:v>
                </c:pt>
                <c:pt idx="10">
                  <c:v>0.36458333333333331</c:v>
                </c:pt>
                <c:pt idx="11">
                  <c:v>0.37500000000000022</c:v>
                </c:pt>
                <c:pt idx="12">
                  <c:v>0.38541666666666718</c:v>
                </c:pt>
                <c:pt idx="13">
                  <c:v>0.39583333333333331</c:v>
                </c:pt>
                <c:pt idx="14">
                  <c:v>0.40625</c:v>
                </c:pt>
                <c:pt idx="15">
                  <c:v>0.41666666666666696</c:v>
                </c:pt>
                <c:pt idx="16">
                  <c:v>0.42708333333333331</c:v>
                </c:pt>
                <c:pt idx="17">
                  <c:v>0.43750000000000022</c:v>
                </c:pt>
                <c:pt idx="18">
                  <c:v>0.44791666666666718</c:v>
                </c:pt>
                <c:pt idx="19">
                  <c:v>0.45833333333333326</c:v>
                </c:pt>
                <c:pt idx="20">
                  <c:v>0.46875</c:v>
                </c:pt>
                <c:pt idx="21">
                  <c:v>0.47916666666666696</c:v>
                </c:pt>
                <c:pt idx="22">
                  <c:v>0.48958333333333331</c:v>
                </c:pt>
              </c:numCache>
            </c:numRef>
          </c:cat>
          <c:val>
            <c:numRef>
              <c:f>Sheet1!$D$2:$D$24</c:f>
              <c:numCache>
                <c:formatCode>0%</c:formatCode>
                <c:ptCount val="23"/>
                <c:pt idx="0">
                  <c:v>0.16550000000000012</c:v>
                </c:pt>
                <c:pt idx="1">
                  <c:v>0.34670000000000023</c:v>
                </c:pt>
                <c:pt idx="2">
                  <c:v>0.4526</c:v>
                </c:pt>
                <c:pt idx="3">
                  <c:v>0.5353</c:v>
                </c:pt>
                <c:pt idx="4">
                  <c:v>0.60630000000000051</c:v>
                </c:pt>
                <c:pt idx="5">
                  <c:v>0.65680000000000072</c:v>
                </c:pt>
                <c:pt idx="6">
                  <c:v>0.70080000000000042</c:v>
                </c:pt>
                <c:pt idx="7">
                  <c:v>0.73790000000000056</c:v>
                </c:pt>
                <c:pt idx="8">
                  <c:v>0.77810000000000001</c:v>
                </c:pt>
                <c:pt idx="9">
                  <c:v>0.81530000000000002</c:v>
                </c:pt>
                <c:pt idx="10">
                  <c:v>0.84430000000000005</c:v>
                </c:pt>
                <c:pt idx="11">
                  <c:v>0.87030000000000041</c:v>
                </c:pt>
                <c:pt idx="12">
                  <c:v>0.89000000000000046</c:v>
                </c:pt>
                <c:pt idx="13">
                  <c:v>0.90410000000000001</c:v>
                </c:pt>
                <c:pt idx="14">
                  <c:v>0.91409999999999991</c:v>
                </c:pt>
                <c:pt idx="15">
                  <c:v>0.92290000000000005</c:v>
                </c:pt>
                <c:pt idx="16">
                  <c:v>0.93150000000000011</c:v>
                </c:pt>
                <c:pt idx="17">
                  <c:v>0.9419000000000004</c:v>
                </c:pt>
                <c:pt idx="18">
                  <c:v>0.95739999999999992</c:v>
                </c:pt>
                <c:pt idx="19">
                  <c:v>0.97239999999999949</c:v>
                </c:pt>
                <c:pt idx="20">
                  <c:v>0.98569999999999991</c:v>
                </c:pt>
                <c:pt idx="21">
                  <c:v>0.99590000000000001</c:v>
                </c:pt>
                <c:pt idx="22">
                  <c:v>1</c:v>
                </c:pt>
              </c:numCache>
            </c:numRef>
          </c:val>
          <c:smooth val="0"/>
        </c:ser>
        <c:ser>
          <c:idx val="1"/>
          <c:order val="1"/>
          <c:tx>
            <c:strRef>
              <c:f>Sheet1!$E$1</c:f>
              <c:strCache>
                <c:ptCount val="1"/>
                <c:pt idx="0">
                  <c:v>STAGED ETE</c:v>
                </c:pt>
              </c:strCache>
            </c:strRef>
          </c:tx>
          <c:marker>
            <c:symbol val="circle"/>
            <c:size val="7"/>
            <c:spPr>
              <a:ln cap="rnd"/>
            </c:spPr>
          </c:marker>
          <c:cat>
            <c:numRef>
              <c:f>Sheet1!$A$2:$A$24</c:f>
              <c:numCache>
                <c:formatCode>h:mm:ss</c:formatCode>
                <c:ptCount val="23"/>
                <c:pt idx="0">
                  <c:v>0.26041666666666696</c:v>
                </c:pt>
                <c:pt idx="1">
                  <c:v>0.27083333333333326</c:v>
                </c:pt>
                <c:pt idx="2">
                  <c:v>0.28125</c:v>
                </c:pt>
                <c:pt idx="3">
                  <c:v>0.29166666666666696</c:v>
                </c:pt>
                <c:pt idx="4">
                  <c:v>0.30208333333333331</c:v>
                </c:pt>
                <c:pt idx="5">
                  <c:v>0.31250000000000022</c:v>
                </c:pt>
                <c:pt idx="6">
                  <c:v>0.32291666666666718</c:v>
                </c:pt>
                <c:pt idx="7">
                  <c:v>0.33333333333333331</c:v>
                </c:pt>
                <c:pt idx="8">
                  <c:v>0.34375000000000022</c:v>
                </c:pt>
                <c:pt idx="9">
                  <c:v>0.35416666666666696</c:v>
                </c:pt>
                <c:pt idx="10">
                  <c:v>0.36458333333333331</c:v>
                </c:pt>
                <c:pt idx="11">
                  <c:v>0.37500000000000022</c:v>
                </c:pt>
                <c:pt idx="12">
                  <c:v>0.38541666666666718</c:v>
                </c:pt>
                <c:pt idx="13">
                  <c:v>0.39583333333333331</c:v>
                </c:pt>
                <c:pt idx="14">
                  <c:v>0.40625</c:v>
                </c:pt>
                <c:pt idx="15">
                  <c:v>0.41666666666666696</c:v>
                </c:pt>
                <c:pt idx="16">
                  <c:v>0.42708333333333331</c:v>
                </c:pt>
                <c:pt idx="17">
                  <c:v>0.43750000000000022</c:v>
                </c:pt>
                <c:pt idx="18">
                  <c:v>0.44791666666666718</c:v>
                </c:pt>
                <c:pt idx="19">
                  <c:v>0.45833333333333326</c:v>
                </c:pt>
                <c:pt idx="20">
                  <c:v>0.46875</c:v>
                </c:pt>
                <c:pt idx="21">
                  <c:v>0.47916666666666696</c:v>
                </c:pt>
                <c:pt idx="22">
                  <c:v>0.48958333333333331</c:v>
                </c:pt>
              </c:numCache>
            </c:numRef>
          </c:cat>
          <c:val>
            <c:numRef>
              <c:f>Sheet1!$E$2:$E$24</c:f>
              <c:numCache>
                <c:formatCode>0%</c:formatCode>
                <c:ptCount val="23"/>
                <c:pt idx="0">
                  <c:v>1.7600000000000025E-2</c:v>
                </c:pt>
                <c:pt idx="1">
                  <c:v>4.9900000000000042E-2</c:v>
                </c:pt>
                <c:pt idx="2">
                  <c:v>0.15610000000000004</c:v>
                </c:pt>
                <c:pt idx="3">
                  <c:v>0.34710000000000035</c:v>
                </c:pt>
                <c:pt idx="4">
                  <c:v>0.52280000000000004</c:v>
                </c:pt>
                <c:pt idx="5">
                  <c:v>0.65300000000000058</c:v>
                </c:pt>
                <c:pt idx="6">
                  <c:v>0.75590000000000046</c:v>
                </c:pt>
                <c:pt idx="7">
                  <c:v>0.82220000000000004</c:v>
                </c:pt>
                <c:pt idx="8">
                  <c:v>0.86920000000000042</c:v>
                </c:pt>
                <c:pt idx="9">
                  <c:v>0.90489999999999993</c:v>
                </c:pt>
                <c:pt idx="10">
                  <c:v>0.94110000000000005</c:v>
                </c:pt>
                <c:pt idx="11">
                  <c:v>0.9728</c:v>
                </c:pt>
                <c:pt idx="12">
                  <c:v>0.99529999999999996</c:v>
                </c:pt>
                <c:pt idx="13">
                  <c:v>1</c:v>
                </c:pt>
                <c:pt idx="14">
                  <c:v>1</c:v>
                </c:pt>
                <c:pt idx="15">
                  <c:v>1</c:v>
                </c:pt>
                <c:pt idx="16">
                  <c:v>1</c:v>
                </c:pt>
                <c:pt idx="17">
                  <c:v>1</c:v>
                </c:pt>
                <c:pt idx="18">
                  <c:v>1</c:v>
                </c:pt>
                <c:pt idx="19">
                  <c:v>1</c:v>
                </c:pt>
                <c:pt idx="20">
                  <c:v>1</c:v>
                </c:pt>
                <c:pt idx="21">
                  <c:v>1</c:v>
                </c:pt>
                <c:pt idx="22">
                  <c:v>1</c:v>
                </c:pt>
              </c:numCache>
            </c:numRef>
          </c:val>
          <c:smooth val="0"/>
        </c:ser>
        <c:dLbls>
          <c:showLegendKey val="0"/>
          <c:showVal val="0"/>
          <c:showCatName val="0"/>
          <c:showSerName val="0"/>
          <c:showPercent val="0"/>
          <c:showBubbleSize val="0"/>
        </c:dLbls>
        <c:marker val="1"/>
        <c:smooth val="0"/>
        <c:axId val="448803120"/>
        <c:axId val="7666040"/>
      </c:lineChart>
      <c:catAx>
        <c:axId val="448803120"/>
        <c:scaling>
          <c:orientation val="minMax"/>
        </c:scaling>
        <c:delete val="0"/>
        <c:axPos val="b"/>
        <c:majorGridlines>
          <c:spPr>
            <a:ln>
              <a:solidFill>
                <a:sysClr val="window" lastClr="FFFFFF"/>
              </a:solidFill>
            </a:ln>
          </c:spPr>
        </c:majorGridlines>
        <c:numFmt formatCode="h:mm:ss" sourceLinked="1"/>
        <c:majorTickMark val="out"/>
        <c:minorTickMark val="none"/>
        <c:tickLblPos val="nextTo"/>
        <c:txPr>
          <a:bodyPr/>
          <a:lstStyle/>
          <a:p>
            <a:pPr>
              <a:defRPr sz="1200"/>
            </a:pPr>
            <a:endParaRPr lang="es-ES"/>
          </a:p>
        </c:txPr>
        <c:crossAx val="7666040"/>
        <c:crosses val="autoZero"/>
        <c:auto val="1"/>
        <c:lblAlgn val="ctr"/>
        <c:lblOffset val="100"/>
        <c:noMultiLvlLbl val="0"/>
      </c:catAx>
      <c:valAx>
        <c:axId val="7666040"/>
        <c:scaling>
          <c:orientation val="minMax"/>
          <c:max val="1"/>
        </c:scaling>
        <c:delete val="0"/>
        <c:axPos val="l"/>
        <c:majorGridlines>
          <c:spPr>
            <a:ln>
              <a:solidFill>
                <a:schemeClr val="bg1"/>
              </a:solidFill>
            </a:ln>
          </c:spPr>
        </c:majorGridlines>
        <c:minorGridlines>
          <c:spPr>
            <a:ln>
              <a:solidFill>
                <a:schemeClr val="bg1"/>
              </a:solidFill>
            </a:ln>
          </c:spPr>
        </c:minorGridlines>
        <c:numFmt formatCode="0%" sourceLinked="0"/>
        <c:majorTickMark val="none"/>
        <c:minorTickMark val="none"/>
        <c:tickLblPos val="nextTo"/>
        <c:txPr>
          <a:bodyPr/>
          <a:lstStyle/>
          <a:p>
            <a:pPr>
              <a:defRPr sz="1400"/>
            </a:pPr>
            <a:endParaRPr lang="es-ES"/>
          </a:p>
        </c:txPr>
        <c:crossAx val="448803120"/>
        <c:crosses val="autoZero"/>
        <c:crossBetween val="between"/>
        <c:majorUnit val="0.1"/>
      </c:valAx>
    </c:plotArea>
    <c:legend>
      <c:legendPos val="r"/>
      <c:layout/>
      <c:overlay val="0"/>
      <c:txPr>
        <a:bodyPr/>
        <a:lstStyle/>
        <a:p>
          <a:pPr>
            <a:defRPr sz="1400"/>
          </a:pPr>
          <a:endParaRPr lang="es-ES"/>
        </a:p>
      </c:txPr>
    </c:legend>
    <c:plotVisOnly val="1"/>
    <c:dispBlanksAs val="gap"/>
    <c:showDLblsOverMax val="0"/>
  </c:chart>
  <c:txPr>
    <a:bodyPr/>
    <a:lstStyle/>
    <a:p>
      <a:pPr>
        <a:defRPr>
          <a:latin typeface="InterstateLight" pitchFamily="2" charset="0"/>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40A3FB3-2D60-457E-9EBC-AD0E50A09E6E}" type="datetimeFigureOut">
              <a:rPr lang="es-ES" smtClean="0"/>
              <a:t>19/05/2015</a:t>
            </a:fld>
            <a:endParaRPr lang="es-ES"/>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40B7CC-A992-40A8-96A3-5D5811E8F802}" type="slidenum">
              <a:rPr lang="es-ES" smtClean="0"/>
              <a:t>‹Nº›</a:t>
            </a:fld>
            <a:endParaRPr lang="es-ES"/>
          </a:p>
        </p:txBody>
      </p:sp>
    </p:spTree>
    <p:extLst>
      <p:ext uri="{BB962C8B-B14F-4D97-AF65-F5344CB8AC3E}">
        <p14:creationId xmlns:p14="http://schemas.microsoft.com/office/powerpoint/2010/main" val="260760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sym typeface="Arial" charset="0"/>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sym typeface="Arial" charset="0"/>
              </a:defRPr>
            </a:lvl1pPr>
          </a:lstStyle>
          <a:p>
            <a:pPr>
              <a:defRPr/>
            </a:pPr>
            <a:fld id="{2816D9D4-897C-4208-92BC-AB726F87398D}" type="datetimeFigureOut">
              <a:rPr lang="es-ES"/>
              <a:pPr>
                <a:defRPr/>
              </a:pPr>
              <a:t>19/05/2015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sym typeface="Arial" charset="0"/>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sym typeface="Arial" charset="0"/>
              </a:defRPr>
            </a:lvl1pPr>
          </a:lstStyle>
          <a:p>
            <a:pPr>
              <a:defRPr/>
            </a:pPr>
            <a:fld id="{CA070056-D490-4F65-93E3-BD81E3C7DE5C}" type="slidenum">
              <a:rPr lang="es-ES"/>
              <a:pPr>
                <a:defRPr/>
              </a:pPr>
              <a:t>‹Nº›</a:t>
            </a:fld>
            <a:endParaRPr lang="es-ES"/>
          </a:p>
        </p:txBody>
      </p:sp>
    </p:spTree>
    <p:extLst>
      <p:ext uri="{BB962C8B-B14F-4D97-AF65-F5344CB8AC3E}">
        <p14:creationId xmlns:p14="http://schemas.microsoft.com/office/powerpoint/2010/main" val="1985283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sn.es/index.php?option=com_content&amp;view=article&amp;id=15925&amp;Itemid=725?=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r>
              <a:rPr lang="en-US" sz="1200" b="0" i="0" kern="1200" dirty="0" smtClean="0">
                <a:solidFill>
                  <a:schemeClr val="tx1"/>
                </a:solidFill>
                <a:effectLst/>
                <a:latin typeface="+mn-lt"/>
                <a:ea typeface="+mn-ea"/>
                <a:cs typeface="+mn-cs"/>
              </a:rPr>
              <a:t>On October 19th 1989, and due to a mechanical failure, there was a fire in the site. The event was classified as level 3 (important incident) on the </a:t>
            </a:r>
            <a:r>
              <a:rPr lang="en-US" sz="1200" b="0" i="0" u="none" strike="noStrike" kern="1200" dirty="0" smtClean="0">
                <a:solidFill>
                  <a:schemeClr val="tx1"/>
                </a:solidFill>
                <a:effectLst/>
                <a:latin typeface="+mn-lt"/>
                <a:ea typeface="+mn-ea"/>
                <a:cs typeface="+mn-cs"/>
                <a:hlinkClick r:id="rId3"/>
              </a:rPr>
              <a:t>INES Scale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fire seriously affected the installations, though there were no consequences whatsoever, as regards radioactive emissions, for the environment. According to all the reports, there were no repercussions to the outside, nor was there any environmental or personal damage.</a:t>
            </a:r>
          </a:p>
          <a:p>
            <a:r>
              <a:rPr lang="en-US" sz="1200" b="0" i="0" kern="1200" dirty="0" smtClean="0">
                <a:solidFill>
                  <a:schemeClr val="tx1"/>
                </a:solidFill>
                <a:effectLst/>
                <a:latin typeface="+mn-lt"/>
                <a:ea typeface="+mn-ea"/>
                <a:cs typeface="+mn-cs"/>
              </a:rPr>
              <a:t>The event began through a fire in a conventional building of the plant, the turbine building, which has no relation to radioactive components. The fire started because of the rupture of lubrication pipes. This caused a considerable oil leak in a very short time. Following this, and as a consequence of the fire, there was a chain of system failures, especially due to the flooding of the lower floors at the turbine building with a water leakage from various circuits as well as from the water used to extinguish the fire. This all caused considerable damage to the electric systems.</a:t>
            </a:r>
          </a:p>
          <a:p>
            <a:r>
              <a:rPr lang="es-ES" sz="1200" b="0" i="0" kern="1200" dirty="0" smtClean="0">
                <a:solidFill>
                  <a:schemeClr val="tx1"/>
                </a:solidFill>
                <a:effectLst/>
                <a:latin typeface="+mn-lt"/>
                <a:ea typeface="+mn-ea"/>
                <a:cs typeface="+mn-cs"/>
              </a:rPr>
              <a:t>PENTA: PLAN DE EMERGENCIA NUCL</a:t>
            </a:r>
          </a:p>
          <a:p>
            <a:r>
              <a:rPr lang="es-ES" sz="1200" b="0" i="0" kern="1200" dirty="0" smtClean="0">
                <a:solidFill>
                  <a:schemeClr val="tx1"/>
                </a:solidFill>
                <a:effectLst/>
                <a:latin typeface="+mn-lt"/>
                <a:ea typeface="+mn-ea"/>
                <a:cs typeface="+mn-cs"/>
              </a:rPr>
              <a:t>EAR, exterior a las CENTRALES NUCLEARES DE ASCÓ y VANDELLÓS (TARRAGONA). </a:t>
            </a:r>
          </a:p>
          <a:p>
            <a:r>
              <a:rPr lang="es-ES" sz="1200" b="0" i="0" kern="1200" dirty="0" smtClean="0">
                <a:solidFill>
                  <a:schemeClr val="tx1"/>
                </a:solidFill>
                <a:effectLst/>
                <a:latin typeface="+mn-lt"/>
                <a:ea typeface="+mn-ea"/>
                <a:cs typeface="+mn-cs"/>
              </a:rPr>
              <a:t>Cada PEN debe integrar los siguientes planes:</a:t>
            </a:r>
          </a:p>
          <a:p>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PLAN DIRECTOR (Directrices Básicas a nivel territorial)</a:t>
            </a:r>
          </a:p>
          <a:p>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PLANES DE ACTUACIÓN EN EMERGENCIA NUCLEAR DE </a:t>
            </a:r>
          </a:p>
          <a:p>
            <a:r>
              <a:rPr lang="es-ES" sz="1200" b="0" i="0" kern="1200" dirty="0" smtClean="0">
                <a:solidFill>
                  <a:schemeClr val="tx1"/>
                </a:solidFill>
                <a:effectLst/>
                <a:latin typeface="+mn-lt"/>
                <a:ea typeface="+mn-ea"/>
                <a:cs typeface="+mn-cs"/>
              </a:rPr>
              <a:t>LOS GRUPOS OPERATIVOS:</a:t>
            </a:r>
          </a:p>
          <a:p>
            <a:r>
              <a:rPr lang="es-ES" sz="1200" b="0" i="0" kern="1200" dirty="0" smtClean="0">
                <a:solidFill>
                  <a:schemeClr val="tx1"/>
                </a:solidFill>
                <a:effectLst/>
                <a:latin typeface="+mn-lt"/>
                <a:ea typeface="+mn-ea"/>
                <a:cs typeface="+mn-cs"/>
              </a:rPr>
              <a:t>COORDINACIÓN Y ASISTENCIA TÉCNICA, RADIOLÓGICO, </a:t>
            </a:r>
          </a:p>
          <a:p>
            <a:r>
              <a:rPr lang="es-ES" sz="1200" b="0" i="0" kern="1200" dirty="0" smtClean="0">
                <a:solidFill>
                  <a:schemeClr val="tx1"/>
                </a:solidFill>
                <a:effectLst/>
                <a:latin typeface="+mn-lt"/>
                <a:ea typeface="+mn-ea"/>
                <a:cs typeface="+mn-cs"/>
              </a:rPr>
              <a:t>SEGURIDAD CIUDADANA Y ORDEN PÚBLICO, SANITARIO, </a:t>
            </a:r>
          </a:p>
          <a:p>
            <a:r>
              <a:rPr lang="es-ES" sz="1200" b="0" i="0" kern="1200" dirty="0" smtClean="0">
                <a:solidFill>
                  <a:schemeClr val="tx1"/>
                </a:solidFill>
                <a:effectLst/>
                <a:latin typeface="+mn-lt"/>
                <a:ea typeface="+mn-ea"/>
                <a:cs typeface="+mn-cs"/>
              </a:rPr>
              <a:t>APOYO LOGÍSTICO.</a:t>
            </a:r>
          </a:p>
          <a:p>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PLANES DE ACTUACIÓN MUNICIPAL EN EMERGENCIA </a:t>
            </a:r>
          </a:p>
          <a:p>
            <a:r>
              <a:rPr lang="es-ES" sz="1200" b="0" i="0" kern="1200" dirty="0" smtClean="0">
                <a:solidFill>
                  <a:schemeClr val="tx1"/>
                </a:solidFill>
                <a:effectLst/>
                <a:latin typeface="+mn-lt"/>
                <a:ea typeface="+mn-ea"/>
                <a:cs typeface="+mn-cs"/>
              </a:rPr>
              <a:t>NUCLEAR (PAMEN): </a:t>
            </a:r>
          </a:p>
          <a:p>
            <a:r>
              <a:rPr lang="es-ES" sz="1200" b="0" i="0" kern="1200" dirty="0" smtClean="0">
                <a:solidFill>
                  <a:schemeClr val="tx1"/>
                </a:solidFill>
                <a:effectLst/>
                <a:latin typeface="+mn-lt"/>
                <a:ea typeface="+mn-ea"/>
                <a:cs typeface="+mn-cs"/>
              </a:rPr>
              <a:t>MUNICIPIOS: ZONA I, ZONA II, ECD Y ABRS.</a:t>
            </a:r>
          </a:p>
          <a:p>
            <a:r>
              <a:rPr lang="es-ES" sz="1200" b="0" i="0" kern="1200" dirty="0" smtClean="0">
                <a:solidFill>
                  <a:schemeClr val="tx1"/>
                </a:solidFill>
                <a:effectLst/>
                <a:latin typeface="+mn-lt"/>
                <a:ea typeface="+mn-ea"/>
                <a:cs typeface="+mn-cs"/>
              </a:rPr>
              <a:t>Zonas de planificación genéricas:</a:t>
            </a:r>
          </a:p>
          <a:p>
            <a:r>
              <a:rPr lang="es-ES" sz="1200" b="0" i="0" kern="1200" dirty="0" smtClean="0">
                <a:solidFill>
                  <a:schemeClr val="tx1"/>
                </a:solidFill>
                <a:effectLst/>
                <a:latin typeface="+mn-lt"/>
                <a:ea typeface="+mn-ea"/>
                <a:cs typeface="+mn-cs"/>
              </a:rPr>
              <a:t>Círculo concéntrico CN radio hasta 30km. </a:t>
            </a:r>
          </a:p>
          <a:p>
            <a:r>
              <a:rPr lang="es-ES" sz="1200" b="0" i="0" kern="1200" dirty="0" smtClean="0">
                <a:solidFill>
                  <a:schemeClr val="tx1"/>
                </a:solidFill>
                <a:effectLst/>
                <a:latin typeface="+mn-lt"/>
                <a:ea typeface="+mn-ea"/>
                <a:cs typeface="+mn-cs"/>
              </a:rPr>
              <a:t>Tres zonas : Zona 0, Zona I y Zona II.</a:t>
            </a:r>
          </a:p>
          <a:p>
            <a:r>
              <a:rPr lang="es-ES" sz="1200" b="0" i="0" kern="1200" dirty="0" smtClean="0">
                <a:solidFill>
                  <a:schemeClr val="tx1"/>
                </a:solidFill>
                <a:effectLst/>
                <a:latin typeface="+mn-lt"/>
                <a:ea typeface="+mn-ea"/>
                <a:cs typeface="+mn-cs"/>
              </a:rPr>
              <a:t>• </a:t>
            </a:r>
          </a:p>
          <a:p>
            <a:r>
              <a:rPr lang="es-ES" sz="1200" b="0" i="0" kern="1200" dirty="0" smtClean="0">
                <a:solidFill>
                  <a:schemeClr val="tx1"/>
                </a:solidFill>
                <a:effectLst/>
                <a:latin typeface="+mn-lt"/>
                <a:ea typeface="+mn-ea"/>
                <a:cs typeface="+mn-cs"/>
              </a:rPr>
              <a:t>Tipología de municipios, a efectos de los PAMEN a </a:t>
            </a:r>
          </a:p>
          <a:p>
            <a:r>
              <a:rPr lang="es-ES" sz="1200" b="0" i="0" kern="1200" dirty="0" smtClean="0">
                <a:solidFill>
                  <a:schemeClr val="tx1"/>
                </a:solidFill>
                <a:effectLst/>
                <a:latin typeface="+mn-lt"/>
                <a:ea typeface="+mn-ea"/>
                <a:cs typeface="+mn-cs"/>
              </a:rPr>
              <a:t>elaborar, en función de las actuaciones de </a:t>
            </a:r>
          </a:p>
          <a:p>
            <a:r>
              <a:rPr lang="es-ES" sz="1200" b="0" i="0" kern="1200" dirty="0" smtClean="0">
                <a:solidFill>
                  <a:schemeClr val="tx1"/>
                </a:solidFill>
                <a:effectLst/>
                <a:latin typeface="+mn-lt"/>
                <a:ea typeface="+mn-ea"/>
                <a:cs typeface="+mn-cs"/>
              </a:rPr>
              <a:t>respuesta: </a:t>
            </a:r>
          </a:p>
          <a:p>
            <a:r>
              <a:rPr lang="es-ES" sz="1200" b="0" i="0" kern="1200" dirty="0" smtClean="0">
                <a:solidFill>
                  <a:schemeClr val="tx1"/>
                </a:solidFill>
                <a:effectLst/>
                <a:latin typeface="+mn-lt"/>
                <a:ea typeface="+mn-ea"/>
                <a:cs typeface="+mn-cs"/>
              </a:rPr>
              <a:t>Municipios Zona I, Municipios Zona II, Municipios sede ECD, Municipios con funciones ABRS.</a:t>
            </a:r>
          </a:p>
          <a:p>
            <a:endParaRPr lang="en-US" sz="1200" b="0" i="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PAZ (“</a:t>
            </a:r>
            <a:r>
              <a:rPr lang="es-ES" sz="1200" kern="1200" dirty="0" err="1" smtClean="0">
                <a:solidFill>
                  <a:schemeClr val="tx1"/>
                </a:solidFill>
                <a:effectLst/>
                <a:latin typeface="+mn-lt"/>
                <a:ea typeface="+mn-ea"/>
                <a:cs typeface="+mn-cs"/>
              </a:rPr>
              <a:t>Precautionary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Zone</a:t>
            </a:r>
            <a:r>
              <a:rPr lang="es-ES" sz="1200" kern="1200" dirty="0" smtClean="0">
                <a:solidFill>
                  <a:schemeClr val="tx1"/>
                </a:solidFill>
                <a:effectLst/>
                <a:latin typeface="+mn-lt"/>
                <a:ea typeface="+mn-ea"/>
                <a:cs typeface="+mn-cs"/>
              </a:rPr>
              <a:t>”) y la UPZ (“</a:t>
            </a:r>
            <a:r>
              <a:rPr lang="es-ES" sz="1200" kern="1200" dirty="0" err="1" smtClean="0">
                <a:solidFill>
                  <a:schemeClr val="tx1"/>
                </a:solidFill>
                <a:effectLst/>
                <a:latin typeface="+mn-lt"/>
                <a:ea typeface="+mn-ea"/>
                <a:cs typeface="+mn-cs"/>
              </a:rPr>
              <a:t>Urgent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Protective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Zone</a:t>
            </a:r>
            <a:r>
              <a:rPr lang="es-ES" sz="1200" kern="1200" dirty="0" smtClean="0">
                <a:solidFill>
                  <a:schemeClr val="tx1"/>
                </a:solidFill>
                <a:effectLst/>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4F72A10A-6226-4E5A-B1FE-47F5803B321E}" type="slidenum">
              <a:rPr lang="es-ES" smtClean="0"/>
              <a:pPr/>
              <a:t>2</a:t>
            </a:fld>
            <a:endParaRPr lang="es-ES"/>
          </a:p>
        </p:txBody>
      </p:sp>
    </p:spTree>
    <p:extLst>
      <p:ext uri="{BB962C8B-B14F-4D97-AF65-F5344CB8AC3E}">
        <p14:creationId xmlns:p14="http://schemas.microsoft.com/office/powerpoint/2010/main" val="374536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D828889-DBE2-4F56-A1AA-E6AC7BD26916}" type="slidenum">
              <a:rPr kumimoji="1" lang="ja-JP" altLang="en-US" smtClean="0"/>
              <a:pPr/>
              <a:t>7</a:t>
            </a:fld>
            <a:endParaRPr kumimoji="1" lang="ja-JP" altLang="en-US"/>
          </a:p>
        </p:txBody>
      </p:sp>
    </p:spTree>
    <p:extLst>
      <p:ext uri="{BB962C8B-B14F-4D97-AF65-F5344CB8AC3E}">
        <p14:creationId xmlns:p14="http://schemas.microsoft.com/office/powerpoint/2010/main" val="288340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smtClean="0">
                <a:solidFill>
                  <a:schemeClr val="tx1"/>
                </a:solidFill>
                <a:effectLst/>
                <a:latin typeface="+mn-lt"/>
                <a:ea typeface="+mn-ea"/>
                <a:cs typeface="+mn-cs"/>
              </a:rPr>
              <a:t>ABRS</a:t>
            </a:r>
            <a:r>
              <a:rPr lang="es-ES" sz="1200" b="1"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Área Base de Recepción Social ): Tarragona, Reus, Tortosa y Lleida</a:t>
            </a:r>
            <a:endParaRPr lang="es-ES" dirty="0"/>
          </a:p>
        </p:txBody>
      </p:sp>
      <p:sp>
        <p:nvSpPr>
          <p:cNvPr id="4" name="Marcador de número de diapositiva 3"/>
          <p:cNvSpPr>
            <a:spLocks noGrp="1"/>
          </p:cNvSpPr>
          <p:nvPr>
            <p:ph type="sldNum" sz="quarter" idx="10"/>
          </p:nvPr>
        </p:nvSpPr>
        <p:spPr/>
        <p:txBody>
          <a:bodyPr/>
          <a:lstStyle/>
          <a:p>
            <a:fld id="{4F72A10A-6226-4E5A-B1FE-47F5803B321E}" type="slidenum">
              <a:rPr lang="es-ES" smtClean="0"/>
              <a:pPr/>
              <a:t>10</a:t>
            </a:fld>
            <a:endParaRPr lang="es-ES"/>
          </a:p>
        </p:txBody>
      </p:sp>
    </p:spTree>
    <p:extLst>
      <p:ext uri="{BB962C8B-B14F-4D97-AF65-F5344CB8AC3E}">
        <p14:creationId xmlns:p14="http://schemas.microsoft.com/office/powerpoint/2010/main" val="205321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9B7C428D-7667-4B69-9E7C-422F327C73DA}" type="slidenum">
              <a:rPr lang="es-ES" smtClean="0"/>
              <a:pPr>
                <a:defRPr/>
              </a:pPr>
              <a:t>13</a:t>
            </a:fld>
            <a:endParaRPr lang="es-ES"/>
          </a:p>
        </p:txBody>
      </p:sp>
    </p:spTree>
    <p:extLst>
      <p:ext uri="{BB962C8B-B14F-4D97-AF65-F5344CB8AC3E}">
        <p14:creationId xmlns:p14="http://schemas.microsoft.com/office/powerpoint/2010/main" val="1426136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86200"/>
            <a:ext cx="6400800" cy="1042998"/>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Tree>
    <p:extLst>
      <p:ext uri="{BB962C8B-B14F-4D97-AF65-F5344CB8AC3E}">
        <p14:creationId xmlns:p14="http://schemas.microsoft.com/office/powerpoint/2010/main" val="350064691"/>
      </p:ext>
    </p:extLst>
  </p:cSld>
  <p:clrMapOvr>
    <a:masterClrMapping/>
  </p:clrMapOvr>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Date Placeholder 3"/>
          <p:cNvSpPr>
            <a:spLocks noGrp="1"/>
          </p:cNvSpPr>
          <p:nvPr>
            <p:ph type="dt" sz="half" idx="10"/>
          </p:nvPr>
        </p:nvSpPr>
        <p:spPr/>
        <p:txBody>
          <a:bodyPr/>
          <a:lstStyle>
            <a:lvl1pPr>
              <a:defRPr/>
            </a:lvl1pPr>
          </a:lstStyle>
          <a:p>
            <a:pPr>
              <a:defRPr/>
            </a:pPr>
            <a:fld id="{FA1BFEBC-FB68-4B8C-A144-172575EDA2F7}" type="datetime1">
              <a:rPr lang="es-ES" smtClean="0"/>
              <a:pPr>
                <a:defRPr/>
              </a:pPr>
              <a:t>19/05/2015</a:t>
            </a:fld>
            <a:endParaRPr lang="es-ES" dirty="0"/>
          </a:p>
        </p:txBody>
      </p:sp>
      <p:sp>
        <p:nvSpPr>
          <p:cNvPr id="5" name="Footer Placeholder 4"/>
          <p:cNvSpPr>
            <a:spLocks noGrp="1"/>
          </p:cNvSpPr>
          <p:nvPr>
            <p:ph type="ftr" sz="quarter" idx="11"/>
          </p:nvPr>
        </p:nvSpPr>
        <p:spPr/>
        <p:txBody>
          <a:bodyPr/>
          <a:lstStyle>
            <a:lvl1pPr>
              <a:defRPr/>
            </a:lvl1pPr>
          </a:lstStyle>
          <a:p>
            <a:pPr>
              <a:defRPr/>
            </a:pPr>
            <a:r>
              <a:rPr lang="en-US" smtClean="0"/>
              <a:t>Paper 10-2010 - Session 712 - TRB 2010 Annual Meeting </a:t>
            </a: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D3CF4753-FB5E-4C38-913C-C5E8B54599DF}" type="slidenum">
              <a:rPr lang="en-US" smtClean="0"/>
              <a:pPr>
                <a:defRPr/>
              </a:pPr>
              <a:t>‹Nº›</a:t>
            </a:fld>
            <a:endParaRPr lang="en-US" dirty="0"/>
          </a:p>
        </p:txBody>
      </p:sp>
    </p:spTree>
    <p:extLst>
      <p:ext uri="{BB962C8B-B14F-4D97-AF65-F5344CB8AC3E}">
        <p14:creationId xmlns:p14="http://schemas.microsoft.com/office/powerpoint/2010/main" val="3563534908"/>
      </p:ext>
    </p:extLst>
  </p:cSld>
  <p:clrMapOvr>
    <a:masterClrMapping/>
  </p:clrMapOvr>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8" name="Content Placeholder 2"/>
          <p:cNvSpPr>
            <a:spLocks noGrp="1"/>
          </p:cNvSpPr>
          <p:nvPr>
            <p:ph idx="1"/>
          </p:nvPr>
        </p:nvSpPr>
        <p:spPr>
          <a:xfrm>
            <a:off x="457229" y="1142984"/>
            <a:ext cx="8229600" cy="25717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9" name="Content Placeholder 2"/>
          <p:cNvSpPr>
            <a:spLocks noGrp="1"/>
          </p:cNvSpPr>
          <p:nvPr>
            <p:ph idx="13"/>
          </p:nvPr>
        </p:nvSpPr>
        <p:spPr>
          <a:xfrm>
            <a:off x="453575" y="3714753"/>
            <a:ext cx="8229600" cy="25717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Date Placeholder 3"/>
          <p:cNvSpPr>
            <a:spLocks noGrp="1"/>
          </p:cNvSpPr>
          <p:nvPr>
            <p:ph type="dt" sz="half" idx="14"/>
          </p:nvPr>
        </p:nvSpPr>
        <p:spPr/>
        <p:txBody>
          <a:bodyPr/>
          <a:lstStyle>
            <a:lvl1pPr>
              <a:defRPr/>
            </a:lvl1pPr>
          </a:lstStyle>
          <a:p>
            <a:pPr>
              <a:defRPr/>
            </a:pPr>
            <a:fld id="{FA1BFEBC-FB68-4B8C-A144-172575EDA2F7}" type="datetime1">
              <a:rPr lang="es-ES" smtClean="0"/>
              <a:pPr>
                <a:defRPr/>
              </a:pPr>
              <a:t>19/05/2015</a:t>
            </a:fld>
            <a:endParaRPr lang="es-ES" dirty="0"/>
          </a:p>
        </p:txBody>
      </p:sp>
      <p:sp>
        <p:nvSpPr>
          <p:cNvPr id="6" name="Footer Placeholder 4"/>
          <p:cNvSpPr>
            <a:spLocks noGrp="1"/>
          </p:cNvSpPr>
          <p:nvPr>
            <p:ph type="ftr" sz="quarter" idx="15"/>
          </p:nvPr>
        </p:nvSpPr>
        <p:spPr/>
        <p:txBody>
          <a:bodyPr/>
          <a:lstStyle>
            <a:lvl1pPr>
              <a:defRPr/>
            </a:lvl1pPr>
          </a:lstStyle>
          <a:p>
            <a:pPr>
              <a:defRPr/>
            </a:pPr>
            <a:r>
              <a:rPr lang="en-US" smtClean="0"/>
              <a:t>Paper 10-2010 - Session 712 - TRB 2010 Annual Meeting </a:t>
            </a:r>
            <a:endParaRPr lang="es-ES" dirty="0"/>
          </a:p>
        </p:txBody>
      </p:sp>
      <p:sp>
        <p:nvSpPr>
          <p:cNvPr id="7" name="Slide Number Placeholder 5"/>
          <p:cNvSpPr>
            <a:spLocks noGrp="1"/>
          </p:cNvSpPr>
          <p:nvPr>
            <p:ph type="sldNum" sz="quarter" idx="16"/>
          </p:nvPr>
        </p:nvSpPr>
        <p:spPr/>
        <p:txBody>
          <a:bodyPr/>
          <a:lstStyle>
            <a:lvl1pPr>
              <a:defRPr/>
            </a:lvl1pPr>
          </a:lstStyle>
          <a:p>
            <a:pPr>
              <a:defRPr/>
            </a:pPr>
            <a:fld id="{D3CF4753-FB5E-4C38-913C-C5E8B54599DF}" type="slidenum">
              <a:rPr lang="en-US" smtClean="0"/>
              <a:pPr>
                <a:defRPr/>
              </a:pPr>
              <a:t>‹Nº›</a:t>
            </a:fld>
            <a:endParaRPr lang="en-US" dirty="0"/>
          </a:p>
        </p:txBody>
      </p:sp>
    </p:spTree>
    <p:extLst>
      <p:ext uri="{BB962C8B-B14F-4D97-AF65-F5344CB8AC3E}">
        <p14:creationId xmlns:p14="http://schemas.microsoft.com/office/powerpoint/2010/main" val="4292170895"/>
      </p:ext>
    </p:extLst>
  </p:cSld>
  <p:clrMapOvr>
    <a:masterClrMapping/>
  </p:clrMapOvr>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142984"/>
            <a:ext cx="4038600" cy="5143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Content Placeholder 3"/>
          <p:cNvSpPr>
            <a:spLocks noGrp="1"/>
          </p:cNvSpPr>
          <p:nvPr>
            <p:ph sz="half" idx="2"/>
          </p:nvPr>
        </p:nvSpPr>
        <p:spPr>
          <a:xfrm>
            <a:off x="4648200" y="1142984"/>
            <a:ext cx="4038600" cy="5143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Date Placeholder 3"/>
          <p:cNvSpPr>
            <a:spLocks noGrp="1"/>
          </p:cNvSpPr>
          <p:nvPr>
            <p:ph type="dt" sz="half" idx="10"/>
          </p:nvPr>
        </p:nvSpPr>
        <p:spPr/>
        <p:txBody>
          <a:bodyPr/>
          <a:lstStyle>
            <a:lvl1pPr>
              <a:defRPr/>
            </a:lvl1pPr>
          </a:lstStyle>
          <a:p>
            <a:pPr>
              <a:defRPr/>
            </a:pPr>
            <a:fld id="{FA1BFEBC-FB68-4B8C-A144-172575EDA2F7}" type="datetime1">
              <a:rPr lang="es-ES" smtClean="0"/>
              <a:pPr>
                <a:defRPr/>
              </a:pPr>
              <a:t>19/05/2015</a:t>
            </a:fld>
            <a:endParaRPr lang="es-ES" dirty="0"/>
          </a:p>
        </p:txBody>
      </p:sp>
      <p:sp>
        <p:nvSpPr>
          <p:cNvPr id="6" name="Footer Placeholder 4"/>
          <p:cNvSpPr>
            <a:spLocks noGrp="1"/>
          </p:cNvSpPr>
          <p:nvPr>
            <p:ph type="ftr" sz="quarter" idx="11"/>
          </p:nvPr>
        </p:nvSpPr>
        <p:spPr/>
        <p:txBody>
          <a:bodyPr/>
          <a:lstStyle>
            <a:lvl1pPr>
              <a:defRPr/>
            </a:lvl1pPr>
          </a:lstStyle>
          <a:p>
            <a:pPr>
              <a:defRPr/>
            </a:pPr>
            <a:r>
              <a:rPr lang="en-US" smtClean="0"/>
              <a:t>Paper 10-2010 - Session 712 - TRB 2010 Annual Meeting </a:t>
            </a:r>
            <a:endParaRPr lang="es-ES" dirty="0"/>
          </a:p>
        </p:txBody>
      </p:sp>
      <p:sp>
        <p:nvSpPr>
          <p:cNvPr id="7" name="Slide Number Placeholder 5"/>
          <p:cNvSpPr>
            <a:spLocks noGrp="1"/>
          </p:cNvSpPr>
          <p:nvPr>
            <p:ph type="sldNum" sz="quarter" idx="12"/>
          </p:nvPr>
        </p:nvSpPr>
        <p:spPr/>
        <p:txBody>
          <a:bodyPr/>
          <a:lstStyle>
            <a:lvl1pPr>
              <a:defRPr/>
            </a:lvl1pPr>
          </a:lstStyle>
          <a:p>
            <a:pPr>
              <a:defRPr/>
            </a:pPr>
            <a:fld id="{D3CF4753-FB5E-4C38-913C-C5E8B54599DF}" type="slidenum">
              <a:rPr lang="en-US" smtClean="0"/>
              <a:pPr>
                <a:defRPr/>
              </a:pPr>
              <a:t>‹Nº›</a:t>
            </a:fld>
            <a:endParaRPr lang="en-US" dirty="0"/>
          </a:p>
        </p:txBody>
      </p:sp>
    </p:spTree>
    <p:extLst>
      <p:ext uri="{BB962C8B-B14F-4D97-AF65-F5344CB8AC3E}">
        <p14:creationId xmlns:p14="http://schemas.microsoft.com/office/powerpoint/2010/main" val="3222086645"/>
      </p:ext>
    </p:extLst>
  </p:cSld>
  <p:clrMapOvr>
    <a:masterClrMapping/>
  </p:clrMapOvr>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14298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5926"/>
            <a:ext cx="4040188" cy="4500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14298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5926"/>
            <a:ext cx="4041775" cy="4500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7" name="Date Placeholder 3"/>
          <p:cNvSpPr>
            <a:spLocks noGrp="1"/>
          </p:cNvSpPr>
          <p:nvPr>
            <p:ph type="dt" sz="half" idx="10"/>
          </p:nvPr>
        </p:nvSpPr>
        <p:spPr/>
        <p:txBody>
          <a:bodyPr/>
          <a:lstStyle>
            <a:lvl1pPr>
              <a:defRPr/>
            </a:lvl1pPr>
          </a:lstStyle>
          <a:p>
            <a:pPr>
              <a:defRPr/>
            </a:pPr>
            <a:fld id="{FA1BFEBC-FB68-4B8C-A144-172575EDA2F7}" type="datetime1">
              <a:rPr lang="es-ES" smtClean="0"/>
              <a:pPr>
                <a:defRPr/>
              </a:pPr>
              <a:t>19/05/2015</a:t>
            </a:fld>
            <a:endParaRPr lang="es-ES" dirty="0"/>
          </a:p>
        </p:txBody>
      </p:sp>
      <p:sp>
        <p:nvSpPr>
          <p:cNvPr id="8" name="Footer Placeholder 4"/>
          <p:cNvSpPr>
            <a:spLocks noGrp="1"/>
          </p:cNvSpPr>
          <p:nvPr>
            <p:ph type="ftr" sz="quarter" idx="11"/>
          </p:nvPr>
        </p:nvSpPr>
        <p:spPr/>
        <p:txBody>
          <a:bodyPr/>
          <a:lstStyle>
            <a:lvl1pPr>
              <a:defRPr/>
            </a:lvl1pPr>
          </a:lstStyle>
          <a:p>
            <a:pPr>
              <a:defRPr/>
            </a:pPr>
            <a:r>
              <a:rPr lang="en-US" smtClean="0"/>
              <a:t>Paper 10-2010 - Session 712 - TRB 2010 Annual Meeting </a:t>
            </a:r>
            <a:endParaRPr lang="es-ES" dirty="0"/>
          </a:p>
        </p:txBody>
      </p:sp>
      <p:sp>
        <p:nvSpPr>
          <p:cNvPr id="9" name="Slide Number Placeholder 5"/>
          <p:cNvSpPr>
            <a:spLocks noGrp="1"/>
          </p:cNvSpPr>
          <p:nvPr>
            <p:ph type="sldNum" sz="quarter" idx="12"/>
          </p:nvPr>
        </p:nvSpPr>
        <p:spPr/>
        <p:txBody>
          <a:bodyPr/>
          <a:lstStyle>
            <a:lvl1pPr>
              <a:defRPr/>
            </a:lvl1pPr>
          </a:lstStyle>
          <a:p>
            <a:pPr>
              <a:defRPr/>
            </a:pPr>
            <a:fld id="{D3CF4753-FB5E-4C38-913C-C5E8B54599DF}" type="slidenum">
              <a:rPr lang="en-US" smtClean="0"/>
              <a:pPr>
                <a:defRPr/>
              </a:pPr>
              <a:t>‹Nº›</a:t>
            </a:fld>
            <a:endParaRPr lang="en-US" dirty="0"/>
          </a:p>
        </p:txBody>
      </p:sp>
    </p:spTree>
    <p:extLst>
      <p:ext uri="{BB962C8B-B14F-4D97-AF65-F5344CB8AC3E}">
        <p14:creationId xmlns:p14="http://schemas.microsoft.com/office/powerpoint/2010/main" val="1747445264"/>
      </p:ext>
    </p:extLst>
  </p:cSld>
  <p:clrMapOvr>
    <a:masterClrMapping/>
  </p:clrMapOvr>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FA1BFEBC-FB68-4B8C-A144-172575EDA2F7}" type="datetime1">
              <a:rPr lang="es-ES" smtClean="0"/>
              <a:pPr>
                <a:defRPr/>
              </a:pPr>
              <a:t>19/05/2015</a:t>
            </a:fld>
            <a:endParaRPr lang="es-ES" dirty="0"/>
          </a:p>
        </p:txBody>
      </p:sp>
      <p:sp>
        <p:nvSpPr>
          <p:cNvPr id="4" name="Footer Placeholder 4"/>
          <p:cNvSpPr>
            <a:spLocks noGrp="1"/>
          </p:cNvSpPr>
          <p:nvPr>
            <p:ph type="ftr" sz="quarter" idx="11"/>
          </p:nvPr>
        </p:nvSpPr>
        <p:spPr/>
        <p:txBody>
          <a:bodyPr/>
          <a:lstStyle>
            <a:lvl1pPr>
              <a:defRPr/>
            </a:lvl1pPr>
          </a:lstStyle>
          <a:p>
            <a:pPr>
              <a:defRPr/>
            </a:pPr>
            <a:r>
              <a:rPr lang="en-US" smtClean="0"/>
              <a:t>Paper 10-2010 - Session 712 - TRB 2010 Annual Meeting </a:t>
            </a:r>
            <a:endParaRPr lang="es-ES" dirty="0"/>
          </a:p>
        </p:txBody>
      </p:sp>
      <p:sp>
        <p:nvSpPr>
          <p:cNvPr id="5" name="Slide Number Placeholder 5"/>
          <p:cNvSpPr>
            <a:spLocks noGrp="1"/>
          </p:cNvSpPr>
          <p:nvPr>
            <p:ph type="sldNum" sz="quarter" idx="12"/>
          </p:nvPr>
        </p:nvSpPr>
        <p:spPr/>
        <p:txBody>
          <a:bodyPr/>
          <a:lstStyle>
            <a:lvl1pPr>
              <a:defRPr/>
            </a:lvl1pPr>
          </a:lstStyle>
          <a:p>
            <a:pPr>
              <a:defRPr/>
            </a:pPr>
            <a:fld id="{D3CF4753-FB5E-4C38-913C-C5E8B54599DF}" type="slidenum">
              <a:rPr lang="en-US" smtClean="0"/>
              <a:pPr>
                <a:defRPr/>
              </a:pPr>
              <a:t>‹Nº›</a:t>
            </a:fld>
            <a:endParaRPr lang="en-US" dirty="0"/>
          </a:p>
        </p:txBody>
      </p:sp>
    </p:spTree>
    <p:extLst>
      <p:ext uri="{BB962C8B-B14F-4D97-AF65-F5344CB8AC3E}">
        <p14:creationId xmlns:p14="http://schemas.microsoft.com/office/powerpoint/2010/main" val="1420517099"/>
      </p:ext>
    </p:extLst>
  </p:cSld>
  <p:clrMapOvr>
    <a:masterClrMapping/>
  </p:clrMapOvr>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1BFEBC-FB68-4B8C-A144-172575EDA2F7}" type="datetime1">
              <a:rPr lang="es-ES" smtClean="0"/>
              <a:pPr>
                <a:defRPr/>
              </a:pPr>
              <a:t>19/05/2015</a:t>
            </a:fld>
            <a:endParaRPr lang="es-ES" dirty="0"/>
          </a:p>
        </p:txBody>
      </p:sp>
      <p:sp>
        <p:nvSpPr>
          <p:cNvPr id="3" name="Footer Placeholder 4"/>
          <p:cNvSpPr>
            <a:spLocks noGrp="1"/>
          </p:cNvSpPr>
          <p:nvPr>
            <p:ph type="ftr" sz="quarter" idx="11"/>
          </p:nvPr>
        </p:nvSpPr>
        <p:spPr/>
        <p:txBody>
          <a:bodyPr/>
          <a:lstStyle>
            <a:lvl1pPr>
              <a:defRPr/>
            </a:lvl1pPr>
          </a:lstStyle>
          <a:p>
            <a:pPr>
              <a:defRPr/>
            </a:pPr>
            <a:r>
              <a:rPr lang="en-US" smtClean="0"/>
              <a:t>Paper 10-2010 - Session 712 - TRB 2010 Annual Meeting </a:t>
            </a:r>
            <a:endParaRPr lang="es-ES" dirty="0"/>
          </a:p>
        </p:txBody>
      </p:sp>
      <p:sp>
        <p:nvSpPr>
          <p:cNvPr id="4" name="Slide Number Placeholder 5"/>
          <p:cNvSpPr>
            <a:spLocks noGrp="1"/>
          </p:cNvSpPr>
          <p:nvPr>
            <p:ph type="sldNum" sz="quarter" idx="12"/>
          </p:nvPr>
        </p:nvSpPr>
        <p:spPr/>
        <p:txBody>
          <a:bodyPr/>
          <a:lstStyle>
            <a:lvl1pPr>
              <a:defRPr/>
            </a:lvl1pPr>
          </a:lstStyle>
          <a:p>
            <a:pPr>
              <a:defRPr/>
            </a:pPr>
            <a:fld id="{D3CF4753-FB5E-4C38-913C-C5E8B54599DF}" type="slidenum">
              <a:rPr lang="en-US" smtClean="0"/>
              <a:pPr>
                <a:defRPr/>
              </a:pPr>
              <a:t>‹Nº›</a:t>
            </a:fld>
            <a:endParaRPr lang="en-US" dirty="0"/>
          </a:p>
        </p:txBody>
      </p:sp>
    </p:spTree>
    <p:extLst>
      <p:ext uri="{BB962C8B-B14F-4D97-AF65-F5344CB8AC3E}">
        <p14:creationId xmlns:p14="http://schemas.microsoft.com/office/powerpoint/2010/main" val="3717045798"/>
      </p:ext>
    </p:extLst>
  </p:cSld>
  <p:clrMapOvr>
    <a:masterClrMapping/>
  </p:clrMapOvr>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
          </a:xfrm>
          <a:prstGeom prst="rect">
            <a:avLst/>
          </a:prstGeom>
          <a:gradFill rotWithShape="0">
            <a:gsLst>
              <a:gs pos="0">
                <a:srgbClr val="005380"/>
              </a:gs>
              <a:gs pos="100000">
                <a:srgbClr val="00263B"/>
              </a:gs>
            </a:gsLst>
            <a:lin ang="18900000" scaled="1"/>
          </a:gradFill>
          <a:ln w="9525" cap="flat">
            <a:noFill/>
            <a:miter lim="800000"/>
            <a:headEnd type="none" w="med" len="med"/>
            <a:tailEnd type="none" w="med" len="med"/>
          </a:ln>
        </p:spPr>
        <p:txBody>
          <a:bodyPr lIns="0" tIns="0" rIns="0" bIns="0"/>
          <a:lstStyle/>
          <a:p>
            <a:pPr>
              <a:defRPr/>
            </a:pPr>
            <a:endParaRPr lang="es-ES">
              <a:latin typeface="Arial" charset="0"/>
              <a:sym typeface="Arial" charset="0"/>
            </a:endParaRPr>
          </a:p>
        </p:txBody>
      </p:sp>
      <p:pic>
        <p:nvPicPr>
          <p:cNvPr id="5" name="Picture 2"/>
          <p:cNvPicPr>
            <a:picLocks noChangeArrowheads="1"/>
          </p:cNvPicPr>
          <p:nvPr/>
        </p:nvPicPr>
        <p:blipFill>
          <a:blip r:embed="rId2" cstate="print"/>
          <a:srcRect/>
          <a:stretch>
            <a:fillRect/>
          </a:stretch>
        </p:blipFill>
        <p:spPr bwMode="auto">
          <a:xfrm>
            <a:off x="381000" y="152400"/>
            <a:ext cx="2743200" cy="666750"/>
          </a:xfrm>
          <a:prstGeom prst="rect">
            <a:avLst/>
          </a:prstGeom>
          <a:noFill/>
          <a:ln w="9525">
            <a:noFill/>
            <a:miter lim="800000"/>
            <a:headEnd/>
            <a:tailEnd/>
          </a:ln>
        </p:spPr>
      </p:pic>
      <p:pic>
        <p:nvPicPr>
          <p:cNvPr id="6" name="Picture 3"/>
          <p:cNvPicPr>
            <a:picLocks noChangeArrowheads="1"/>
          </p:cNvPicPr>
          <p:nvPr/>
        </p:nvPicPr>
        <p:blipFill>
          <a:blip r:embed="rId3" cstate="print"/>
          <a:srcRect/>
          <a:stretch>
            <a:fillRect/>
          </a:stretch>
        </p:blipFill>
        <p:spPr bwMode="auto">
          <a:xfrm>
            <a:off x="7467600" y="279400"/>
            <a:ext cx="1219200" cy="365125"/>
          </a:xfrm>
          <a:prstGeom prst="rect">
            <a:avLst/>
          </a:prstGeom>
          <a:noFill/>
          <a:ln w="9525">
            <a:noFill/>
            <a:miter lim="800000"/>
            <a:headEnd/>
            <a:tailEnd/>
          </a:ln>
        </p:spPr>
      </p:pic>
      <p:sp>
        <p:nvSpPr>
          <p:cNvPr id="3" name="2 Marcador de contenido"/>
          <p:cNvSpPr>
            <a:spLocks noGrp="1"/>
          </p:cNvSpPr>
          <p:nvPr>
            <p:ph idx="1"/>
          </p:nvPr>
        </p:nvSpPr>
        <p:spPr>
          <a:xfrm>
            <a:off x="457200" y="2133600"/>
            <a:ext cx="8229600" cy="408148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8" name="7 Título"/>
          <p:cNvSpPr>
            <a:spLocks noGrp="1"/>
          </p:cNvSpPr>
          <p:nvPr>
            <p:ph type="title"/>
          </p:nvPr>
        </p:nvSpPr>
        <p:spPr/>
        <p:txBody>
          <a:bodyPr/>
          <a:lstStyle/>
          <a:p>
            <a:r>
              <a:rPr lang="es-ES" smtClean="0"/>
              <a:t>Haga clic para modificar el estilo de título del patrón</a:t>
            </a:r>
            <a:endParaRPr lang="es-ES" dirty="0"/>
          </a:p>
        </p:txBody>
      </p:sp>
      <p:sp>
        <p:nvSpPr>
          <p:cNvPr id="7" name="10 Marcador de fecha"/>
          <p:cNvSpPr>
            <a:spLocks noGrp="1"/>
          </p:cNvSpPr>
          <p:nvPr>
            <p:ph type="dt" sz="half" idx="10"/>
          </p:nvPr>
        </p:nvSpPr>
        <p:spPr/>
        <p:txBody>
          <a:bodyPr/>
          <a:lstStyle>
            <a:lvl1pPr>
              <a:defRPr/>
            </a:lvl1pPr>
          </a:lstStyle>
          <a:p>
            <a:pPr>
              <a:defRPr/>
            </a:pPr>
            <a:fld id="{885B3EB4-0B8E-4F90-9DF7-0A316D522B26}" type="datetime1">
              <a:rPr lang="es-ES"/>
              <a:pPr>
                <a:defRPr/>
              </a:pPr>
              <a:t>19/05/2015</a:t>
            </a:fld>
            <a:endParaRPr lang="es-ES" dirty="0"/>
          </a:p>
        </p:txBody>
      </p:sp>
      <p:sp>
        <p:nvSpPr>
          <p:cNvPr id="9" name="11 Marcador de número de diapositiva"/>
          <p:cNvSpPr>
            <a:spLocks noGrp="1"/>
          </p:cNvSpPr>
          <p:nvPr>
            <p:ph type="sldNum" sz="quarter" idx="11"/>
          </p:nvPr>
        </p:nvSpPr>
        <p:spPr/>
        <p:txBody>
          <a:bodyPr/>
          <a:lstStyle>
            <a:lvl1pPr>
              <a:defRPr/>
            </a:lvl1pPr>
          </a:lstStyle>
          <a:p>
            <a:pPr>
              <a:defRPr/>
            </a:pPr>
            <a:fld id="{7A9E51FC-AFC7-4757-9176-624CD838456B}" type="slidenum">
              <a:rPr lang="en-US"/>
              <a:pPr>
                <a:defRPr/>
              </a:pPr>
              <a:t>‹Nº›</a:t>
            </a:fld>
            <a:endParaRPr lang="en-US" dirty="0"/>
          </a:p>
        </p:txBody>
      </p:sp>
      <p:sp>
        <p:nvSpPr>
          <p:cNvPr id="10" name="12 Marcador de pie de página"/>
          <p:cNvSpPr>
            <a:spLocks noGrp="1"/>
          </p:cNvSpPr>
          <p:nvPr>
            <p:ph type="ftr" sz="quarter" idx="12"/>
          </p:nvPr>
        </p:nvSpPr>
        <p:spPr/>
        <p:txBody>
          <a:bodyPr/>
          <a:lstStyle>
            <a:lvl1pPr>
              <a:defRPr/>
            </a:lvl1pPr>
          </a:lstStyle>
          <a:p>
            <a:pPr>
              <a:defRPr/>
            </a:pPr>
            <a:r>
              <a:rPr lang="en-US"/>
              <a:t>Paper 10-2010 - Session 712 - TRB 2010 Annual Meeting </a:t>
            </a:r>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5"/>
          <p:cNvSpPr>
            <a:spLocks noGrp="1"/>
          </p:cNvSpPr>
          <p:nvPr>
            <p:ph type="sldNum" sz="quarter" idx="10"/>
          </p:nvPr>
        </p:nvSpPr>
        <p:spPr/>
        <p:txBody>
          <a:bodyPr/>
          <a:lstStyle>
            <a:lvl1pPr>
              <a:defRPr/>
            </a:lvl1pPr>
          </a:lstStyle>
          <a:p>
            <a:pPr>
              <a:defRPr/>
            </a:pPr>
            <a:fld id="{2B110245-AC49-46D6-8B4D-F7D547222BA1}" type="slidenum">
              <a:rPr lang="en-GB"/>
              <a:pPr>
                <a:defRPr/>
              </a:pPr>
              <a:t>‹Nº›</a:t>
            </a:fld>
            <a:endParaRPr lang="en-GB"/>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71563" y="160338"/>
            <a:ext cx="76438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s-ES" smtClean="0"/>
          </a:p>
        </p:txBody>
      </p:sp>
      <p:sp>
        <p:nvSpPr>
          <p:cNvPr id="1027" name="Text Placeholder 2"/>
          <p:cNvSpPr>
            <a:spLocks noGrp="1"/>
          </p:cNvSpPr>
          <p:nvPr>
            <p:ph type="body" idx="1"/>
          </p:nvPr>
        </p:nvSpPr>
        <p:spPr bwMode="auto">
          <a:xfrm>
            <a:off x="457200" y="114300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smtClean="0"/>
          </a:p>
        </p:txBody>
      </p:sp>
      <p:sp>
        <p:nvSpPr>
          <p:cNvPr id="4" name="Date Placeholder 3"/>
          <p:cNvSpPr>
            <a:spLocks noGrp="1"/>
          </p:cNvSpPr>
          <p:nvPr>
            <p:ph type="dt" sz="half" idx="2"/>
          </p:nvPr>
        </p:nvSpPr>
        <p:spPr>
          <a:xfrm>
            <a:off x="457200" y="6572250"/>
            <a:ext cx="2133600" cy="214313"/>
          </a:xfrm>
          <a:prstGeom prst="rect">
            <a:avLst/>
          </a:prstGeom>
        </p:spPr>
        <p:txBody>
          <a:bodyPr vert="horz" lIns="91440" tIns="45720" rIns="91440" bIns="45720" rtlCol="0" anchor="ctr"/>
          <a:lstStyle>
            <a:lvl1pPr algn="l">
              <a:defRPr sz="1200">
                <a:solidFill>
                  <a:schemeClr val="bg2"/>
                </a:solidFill>
              </a:defRPr>
            </a:lvl1pPr>
          </a:lstStyle>
          <a:p>
            <a:pPr>
              <a:defRPr/>
            </a:pPr>
            <a:fld id="{FA1BFEBC-FB68-4B8C-A144-172575EDA2F7}" type="datetime1">
              <a:rPr lang="es-ES" smtClean="0"/>
              <a:pPr>
                <a:defRPr/>
              </a:pPr>
              <a:t>19/05/2015</a:t>
            </a:fld>
            <a:endParaRPr lang="es-ES" dirty="0"/>
          </a:p>
        </p:txBody>
      </p:sp>
      <p:sp>
        <p:nvSpPr>
          <p:cNvPr id="5" name="Footer Placeholder 4"/>
          <p:cNvSpPr>
            <a:spLocks noGrp="1"/>
          </p:cNvSpPr>
          <p:nvPr>
            <p:ph type="ftr" sz="quarter" idx="3"/>
          </p:nvPr>
        </p:nvSpPr>
        <p:spPr>
          <a:xfrm>
            <a:off x="2714625" y="6572250"/>
            <a:ext cx="2895600" cy="214313"/>
          </a:xfrm>
          <a:prstGeom prst="rect">
            <a:avLst/>
          </a:prstGeom>
        </p:spPr>
        <p:txBody>
          <a:bodyPr vert="horz" lIns="91440" tIns="45720" rIns="91440" bIns="45720" rtlCol="0" anchor="ctr"/>
          <a:lstStyle>
            <a:lvl1pPr algn="ctr">
              <a:defRPr sz="1200">
                <a:solidFill>
                  <a:schemeClr val="bg2"/>
                </a:solidFill>
              </a:defRPr>
            </a:lvl1pPr>
          </a:lstStyle>
          <a:p>
            <a:pPr>
              <a:defRPr/>
            </a:pPr>
            <a:r>
              <a:rPr lang="en-US" smtClean="0"/>
              <a:t>Paper 10-2010 - Session 712 - TRB 2010 Annual Meeting </a:t>
            </a:r>
            <a:endParaRPr lang="es-ES" dirty="0"/>
          </a:p>
        </p:txBody>
      </p:sp>
      <p:sp>
        <p:nvSpPr>
          <p:cNvPr id="6" name="Slide Number Placeholder 5"/>
          <p:cNvSpPr>
            <a:spLocks noGrp="1"/>
          </p:cNvSpPr>
          <p:nvPr>
            <p:ph type="sldNum" sz="quarter" idx="4"/>
          </p:nvPr>
        </p:nvSpPr>
        <p:spPr>
          <a:xfrm>
            <a:off x="5724525" y="6572250"/>
            <a:ext cx="2133600" cy="214313"/>
          </a:xfrm>
          <a:prstGeom prst="rect">
            <a:avLst/>
          </a:prstGeom>
        </p:spPr>
        <p:txBody>
          <a:bodyPr vert="horz" lIns="91440" tIns="45720" rIns="91440" bIns="45720" rtlCol="0" anchor="ctr"/>
          <a:lstStyle>
            <a:lvl1pPr algn="r">
              <a:defRPr sz="1200">
                <a:solidFill>
                  <a:schemeClr val="bg2"/>
                </a:solidFill>
              </a:defRPr>
            </a:lvl1pPr>
          </a:lstStyle>
          <a:p>
            <a:pPr>
              <a:defRPr/>
            </a:pPr>
            <a:fld id="{D3CF4753-FB5E-4C38-913C-C5E8B54599DF}" type="slidenum">
              <a:rPr lang="en-US" smtClean="0"/>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58" r:id="rId9"/>
  </p:sldLayoutIdLst>
  <p:transition/>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InterstateLight" pitchFamily="2" charset="0"/>
        </a:defRPr>
      </a:lvl2pPr>
      <a:lvl3pPr algn="ctr" rtl="0" eaLnBrk="1" fontAlgn="base" hangingPunct="1">
        <a:spcBef>
          <a:spcPct val="0"/>
        </a:spcBef>
        <a:spcAft>
          <a:spcPct val="0"/>
        </a:spcAft>
        <a:defRPr sz="4400">
          <a:solidFill>
            <a:schemeClr val="bg1"/>
          </a:solidFill>
          <a:latin typeface="InterstateLight" pitchFamily="2" charset="0"/>
        </a:defRPr>
      </a:lvl3pPr>
      <a:lvl4pPr algn="ctr" rtl="0" eaLnBrk="1" fontAlgn="base" hangingPunct="1">
        <a:spcBef>
          <a:spcPct val="0"/>
        </a:spcBef>
        <a:spcAft>
          <a:spcPct val="0"/>
        </a:spcAft>
        <a:defRPr sz="4400">
          <a:solidFill>
            <a:schemeClr val="bg1"/>
          </a:solidFill>
          <a:latin typeface="InterstateLight" pitchFamily="2" charset="0"/>
        </a:defRPr>
      </a:lvl4pPr>
      <a:lvl5pPr algn="ctr" rtl="0" eaLnBrk="1" fontAlgn="base" hangingPunct="1">
        <a:spcBef>
          <a:spcPct val="0"/>
        </a:spcBef>
        <a:spcAft>
          <a:spcPct val="0"/>
        </a:spcAft>
        <a:defRPr sz="4400">
          <a:solidFill>
            <a:schemeClr val="bg1"/>
          </a:solidFill>
          <a:latin typeface="InterstateLight" pitchFamily="2" charset="0"/>
        </a:defRPr>
      </a:lvl5pPr>
      <a:lvl6pPr marL="457200" algn="ctr" rtl="0" eaLnBrk="1" fontAlgn="base" hangingPunct="1">
        <a:spcBef>
          <a:spcPct val="0"/>
        </a:spcBef>
        <a:spcAft>
          <a:spcPct val="0"/>
        </a:spcAft>
        <a:defRPr sz="4400">
          <a:solidFill>
            <a:schemeClr val="bg1"/>
          </a:solidFill>
          <a:latin typeface="InterstateLight" pitchFamily="2" charset="0"/>
        </a:defRPr>
      </a:lvl6pPr>
      <a:lvl7pPr marL="914400" algn="ctr" rtl="0" eaLnBrk="1" fontAlgn="base" hangingPunct="1">
        <a:spcBef>
          <a:spcPct val="0"/>
        </a:spcBef>
        <a:spcAft>
          <a:spcPct val="0"/>
        </a:spcAft>
        <a:defRPr sz="4400">
          <a:solidFill>
            <a:schemeClr val="bg1"/>
          </a:solidFill>
          <a:latin typeface="InterstateLight" pitchFamily="2" charset="0"/>
        </a:defRPr>
      </a:lvl7pPr>
      <a:lvl8pPr marL="1371600" algn="ctr" rtl="0" eaLnBrk="1" fontAlgn="base" hangingPunct="1">
        <a:spcBef>
          <a:spcPct val="0"/>
        </a:spcBef>
        <a:spcAft>
          <a:spcPct val="0"/>
        </a:spcAft>
        <a:defRPr sz="4400">
          <a:solidFill>
            <a:schemeClr val="bg1"/>
          </a:solidFill>
          <a:latin typeface="InterstateLight" pitchFamily="2" charset="0"/>
        </a:defRPr>
      </a:lvl8pPr>
      <a:lvl9pPr marL="1828800" algn="ctr" rtl="0" eaLnBrk="1" fontAlgn="base" hangingPunct="1">
        <a:spcBef>
          <a:spcPct val="0"/>
        </a:spcBef>
        <a:spcAft>
          <a:spcPct val="0"/>
        </a:spcAft>
        <a:defRPr sz="4400">
          <a:solidFill>
            <a:schemeClr val="bg1"/>
          </a:solidFill>
          <a:latin typeface="InterstateLight" pitchFamily="2"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11 Título"/>
          <p:cNvSpPr>
            <a:spLocks noGrp="1"/>
          </p:cNvSpPr>
          <p:nvPr>
            <p:ph type="ctrTitle"/>
          </p:nvPr>
        </p:nvSpPr>
        <p:spPr>
          <a:xfrm>
            <a:off x="685800" y="1968046"/>
            <a:ext cx="7772400" cy="1470025"/>
          </a:xfrm>
        </p:spPr>
        <p:txBody>
          <a:bodyPr/>
          <a:lstStyle/>
          <a:p>
            <a:r>
              <a:rPr lang="en-US" sz="3200" dirty="0"/>
              <a:t> Automatic loading of inputs for Real Time Evacuation Scenario Simulations: evaluation using mesoscopic models</a:t>
            </a:r>
            <a:endParaRPr lang="en-US" sz="3200" dirty="0" smtClean="0"/>
          </a:p>
        </p:txBody>
      </p:sp>
      <p:sp>
        <p:nvSpPr>
          <p:cNvPr id="5" name="Subtitle 4"/>
          <p:cNvSpPr>
            <a:spLocks noGrp="1"/>
          </p:cNvSpPr>
          <p:nvPr>
            <p:ph type="subTitle" idx="1"/>
          </p:nvPr>
        </p:nvSpPr>
        <p:spPr>
          <a:xfrm>
            <a:off x="290287" y="3645889"/>
            <a:ext cx="8694056" cy="1042998"/>
          </a:xfrm>
        </p:spPr>
        <p:txBody>
          <a:bodyPr/>
          <a:lstStyle/>
          <a:p>
            <a:r>
              <a:rPr lang="en-US" sz="2400" dirty="0" smtClean="0"/>
              <a:t>Josep M. Aymamí</a:t>
            </a:r>
          </a:p>
          <a:p>
            <a:r>
              <a:rPr lang="en-US" sz="2400" dirty="0"/>
              <a:t>15th TRB National Transportation Planning Applications Conference, May 17-21,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071563" y="186197"/>
            <a:ext cx="7643812" cy="785812"/>
          </a:xfrm>
          <a:ln/>
        </p:spPr>
        <p:txBody>
          <a:bodyPr/>
          <a:lstStyle/>
          <a:p>
            <a:r>
              <a:rPr lang="en-US" sz="3200" dirty="0" smtClean="0"/>
              <a:t>Case Study: Nuclear Evacuation. Basics</a:t>
            </a:r>
            <a:endParaRPr lang="en-US" sz="3200" dirty="0"/>
          </a:p>
        </p:txBody>
      </p:sp>
      <p:pic>
        <p:nvPicPr>
          <p:cNvPr id="2" name="Marcador de contenid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574" y="1204911"/>
            <a:ext cx="8229600" cy="4629149"/>
          </a:xfrm>
          <a:ln/>
        </p:spPr>
      </p:pic>
      <p:sp>
        <p:nvSpPr>
          <p:cNvPr id="10243" name="Text Box 3"/>
          <p:cNvSpPr txBox="1">
            <a:spLocks noChangeArrowheads="1"/>
          </p:cNvSpPr>
          <p:nvPr/>
        </p:nvSpPr>
        <p:spPr bwMode="auto">
          <a:xfrm>
            <a:off x="8770070" y="6465094"/>
            <a:ext cx="149572" cy="214313"/>
          </a:xfrm>
          <a:prstGeom prst="rect">
            <a:avLst/>
          </a:prstGeom>
          <a:noFill/>
          <a:ln w="12700">
            <a:noFill/>
            <a:miter lim="800000"/>
            <a:headEnd/>
            <a:tailEnd/>
          </a:ln>
          <a:effectLst/>
        </p:spPr>
        <p:txBody>
          <a:bodyPr wrap="none" lIns="64291" tIns="32146" rIns="64291" bIns="32146"/>
          <a:lstStyle/>
          <a:p>
            <a:fld id="{1D0E1B1D-B314-4B73-A861-90EDCC4C3082}" type="slidenum">
              <a:rPr lang="en-US" sz="1000">
                <a:latin typeface="Helvetica" panose="020B0604020202020204" pitchFamily="34" charset="0"/>
                <a:ea typeface="Helvetica Neue" charset="0"/>
                <a:cs typeface="Helvetica" panose="020B0604020202020204" pitchFamily="34" charset="0"/>
                <a:sym typeface="Helvetica Neue" charset="0"/>
              </a:rPr>
              <a:pPr/>
              <a:t>10</a:t>
            </a:fld>
            <a:endParaRPr lang="en-US" sz="1000" dirty="0">
              <a:latin typeface="Helvetica" panose="020B0604020202020204" pitchFamily="34" charset="0"/>
              <a:ea typeface="Helvetica Neue" charset="0"/>
              <a:cs typeface="Helvetica" panose="020B0604020202020204" pitchFamily="34" charset="0"/>
              <a:sym typeface="Helvetica Neue" charset="0"/>
            </a:endParaRPr>
          </a:p>
        </p:txBody>
      </p:sp>
      <p:pic>
        <p:nvPicPr>
          <p:cNvPr id="5" name="Picture 2"/>
          <p:cNvPicPr>
            <a:picLocks noChangeAspect="1" noChangeArrowheads="1"/>
          </p:cNvPicPr>
          <p:nvPr/>
        </p:nvPicPr>
        <p:blipFill>
          <a:blip r:embed="rId4" cstate="print"/>
          <a:srcRect/>
          <a:stretch>
            <a:fillRect/>
          </a:stretch>
        </p:blipFill>
        <p:spPr bwMode="auto">
          <a:xfrm>
            <a:off x="228600" y="6324600"/>
            <a:ext cx="1197694" cy="362768"/>
          </a:xfrm>
          <a:prstGeom prst="rect">
            <a:avLst/>
          </a:prstGeom>
          <a:noFill/>
          <a:ln w="12700" cap="flat">
            <a:noFill/>
            <a:miter lim="800000"/>
            <a:headEnd/>
            <a:tailEnd/>
          </a:ln>
        </p:spPr>
      </p:pic>
      <p:pic>
        <p:nvPicPr>
          <p:cNvPr id="6" name="Picture 2" descr="C:\Users\aymami\Desktop\Vandellos ETE\Vandellos_Snapshots\General\Generation.png"/>
          <p:cNvPicPr>
            <a:picLocks noChangeAspect="1"/>
          </p:cNvPicPr>
          <p:nvPr/>
        </p:nvPicPr>
        <p:blipFill>
          <a:blip r:embed="rId5" cstate="print"/>
          <a:srcRect r="44675" b="15341"/>
          <a:stretch>
            <a:fillRect/>
          </a:stretch>
        </p:blipFill>
        <p:spPr bwMode="auto">
          <a:xfrm>
            <a:off x="6041305" y="998551"/>
            <a:ext cx="3102695" cy="2672463"/>
          </a:xfrm>
          <a:prstGeom prst="rect">
            <a:avLst/>
          </a:prstGeom>
          <a:noFill/>
          <a:ln w="9525">
            <a:solidFill>
              <a:schemeClr val="tx1"/>
            </a:solidFill>
            <a:miter lim="800000"/>
            <a:headEnd/>
            <a:tailEnd/>
          </a:ln>
        </p:spPr>
      </p:pic>
      <p:pic>
        <p:nvPicPr>
          <p:cNvPr id="7" name="Marcador de contenido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1305" y="4264760"/>
            <a:ext cx="3102695" cy="2459891"/>
          </a:xfrm>
          <a:prstGeom prst="rect">
            <a:avLst/>
          </a:prstGeom>
          <a:ln w="3175">
            <a:solidFill>
              <a:schemeClr val="tx1"/>
            </a:solidFill>
          </a:ln>
        </p:spPr>
      </p:pic>
      <p:sp>
        <p:nvSpPr>
          <p:cNvPr id="3" name="CuadroTexto 2"/>
          <p:cNvSpPr txBox="1"/>
          <p:nvPr/>
        </p:nvSpPr>
        <p:spPr>
          <a:xfrm>
            <a:off x="686363" y="5493538"/>
            <a:ext cx="4943116" cy="584775"/>
          </a:xfrm>
          <a:prstGeom prst="rect">
            <a:avLst/>
          </a:prstGeom>
          <a:noFill/>
        </p:spPr>
        <p:txBody>
          <a:bodyPr wrap="square" rtlCol="0">
            <a:spAutoFit/>
          </a:bodyPr>
          <a:lstStyle/>
          <a:p>
            <a:r>
              <a:rPr lang="es-ES" sz="1600" dirty="0" smtClean="0">
                <a:latin typeface="+mj-lt"/>
              </a:rPr>
              <a:t>UPZ </a:t>
            </a:r>
            <a:r>
              <a:rPr lang="es-ES" sz="1600" dirty="0" err="1" smtClean="0">
                <a:latin typeface="+mj-lt"/>
              </a:rPr>
              <a:t>zones</a:t>
            </a:r>
            <a:r>
              <a:rPr lang="es-ES" sz="1600" dirty="0" smtClean="0">
                <a:latin typeface="+mj-lt"/>
              </a:rPr>
              <a:t> </a:t>
            </a:r>
            <a:r>
              <a:rPr lang="es-ES" sz="1600" dirty="0" err="1" smtClean="0">
                <a:latin typeface="+mj-lt"/>
              </a:rPr>
              <a:t>means</a:t>
            </a:r>
            <a:r>
              <a:rPr lang="es-ES" sz="1600" dirty="0" smtClean="0">
                <a:latin typeface="+mj-lt"/>
              </a:rPr>
              <a:t> 60x60 km at </a:t>
            </a:r>
            <a:r>
              <a:rPr lang="es-ES" sz="1600" dirty="0" err="1" smtClean="0">
                <a:latin typeface="+mj-lt"/>
              </a:rPr>
              <a:t>least</a:t>
            </a:r>
            <a:r>
              <a:rPr lang="es-ES" sz="1600" dirty="0" smtClean="0">
                <a:latin typeface="+mj-lt"/>
              </a:rPr>
              <a:t>…and </a:t>
            </a:r>
            <a:r>
              <a:rPr lang="es-ES" sz="1600" dirty="0" err="1" smtClean="0">
                <a:latin typeface="+mj-lt"/>
              </a:rPr>
              <a:t>large</a:t>
            </a:r>
            <a:r>
              <a:rPr lang="es-ES" sz="1600" dirty="0" smtClean="0">
                <a:latin typeface="+mj-lt"/>
              </a:rPr>
              <a:t> </a:t>
            </a:r>
            <a:r>
              <a:rPr lang="es-ES" sz="1600" dirty="0" err="1" smtClean="0">
                <a:latin typeface="+mj-lt"/>
              </a:rPr>
              <a:t>volumes</a:t>
            </a:r>
            <a:r>
              <a:rPr lang="es-ES" sz="1600" dirty="0" smtClean="0">
                <a:latin typeface="+mj-lt"/>
              </a:rPr>
              <a:t> of </a:t>
            </a:r>
            <a:r>
              <a:rPr lang="es-ES" sz="1600" dirty="0" err="1" smtClean="0">
                <a:latin typeface="+mj-lt"/>
              </a:rPr>
              <a:t>evacuees</a:t>
            </a:r>
            <a:r>
              <a:rPr lang="es-ES" sz="1600" dirty="0" smtClean="0">
                <a:latin typeface="+mj-lt"/>
              </a:rPr>
              <a:t>. </a:t>
            </a:r>
            <a:endParaRPr lang="es-ES" sz="1600" dirty="0">
              <a:latin typeface="+mj-lt"/>
            </a:endParaRPr>
          </a:p>
        </p:txBody>
      </p:sp>
    </p:spTree>
    <p:extLst>
      <p:ext uri="{BB962C8B-B14F-4D97-AF65-F5344CB8AC3E}">
        <p14:creationId xmlns:p14="http://schemas.microsoft.com/office/powerpoint/2010/main" val="262709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lstStyle/>
          <a:p>
            <a:r>
              <a:rPr lang="en-US" sz="3200" dirty="0" smtClean="0"/>
              <a:t>Adapting inputs and outputs</a:t>
            </a:r>
            <a:endParaRPr lang="en-US" sz="3200" dirty="0"/>
          </a:p>
        </p:txBody>
      </p:sp>
      <p:sp>
        <p:nvSpPr>
          <p:cNvPr id="10243" name="Text Box 3"/>
          <p:cNvSpPr txBox="1">
            <a:spLocks noChangeArrowheads="1"/>
          </p:cNvSpPr>
          <p:nvPr/>
        </p:nvSpPr>
        <p:spPr bwMode="auto">
          <a:xfrm>
            <a:off x="8770070" y="6465094"/>
            <a:ext cx="149572" cy="214313"/>
          </a:xfrm>
          <a:prstGeom prst="rect">
            <a:avLst/>
          </a:prstGeom>
          <a:noFill/>
          <a:ln w="12700">
            <a:noFill/>
            <a:miter lim="800000"/>
            <a:headEnd/>
            <a:tailEnd/>
          </a:ln>
          <a:effectLst/>
        </p:spPr>
        <p:txBody>
          <a:bodyPr wrap="none" lIns="64291" tIns="32146" rIns="64291" bIns="32146"/>
          <a:lstStyle/>
          <a:p>
            <a:fld id="{1D0E1B1D-B314-4B73-A861-90EDCC4C3082}" type="slidenum">
              <a:rPr lang="en-US" sz="1000">
                <a:latin typeface="Helvetica" panose="020B0604020202020204" pitchFamily="34" charset="0"/>
                <a:ea typeface="Helvetica Neue" charset="0"/>
                <a:cs typeface="Helvetica" panose="020B0604020202020204" pitchFamily="34" charset="0"/>
                <a:sym typeface="Helvetica Neue" charset="0"/>
              </a:rPr>
              <a:pPr/>
              <a:t>11</a:t>
            </a:fld>
            <a:endParaRPr lang="en-US" sz="1000" dirty="0">
              <a:latin typeface="Helvetica" panose="020B0604020202020204" pitchFamily="34" charset="0"/>
              <a:ea typeface="Helvetica Neue" charset="0"/>
              <a:cs typeface="Helvetica" panose="020B0604020202020204" pitchFamily="34" charset="0"/>
              <a:sym typeface="Helvetica Neue" charset="0"/>
            </a:endParaRPr>
          </a:p>
        </p:txBody>
      </p:sp>
      <p:pic>
        <p:nvPicPr>
          <p:cNvPr id="5" name="Picture 2"/>
          <p:cNvPicPr>
            <a:picLocks noChangeAspect="1" noChangeArrowheads="1"/>
          </p:cNvPicPr>
          <p:nvPr/>
        </p:nvPicPr>
        <p:blipFill>
          <a:blip r:embed="rId2" cstate="print"/>
          <a:srcRect/>
          <a:stretch>
            <a:fillRect/>
          </a:stretch>
        </p:blipFill>
        <p:spPr bwMode="auto">
          <a:xfrm>
            <a:off x="228600" y="6324600"/>
            <a:ext cx="1197694" cy="362768"/>
          </a:xfrm>
          <a:prstGeom prst="rect">
            <a:avLst/>
          </a:prstGeom>
          <a:noFill/>
          <a:ln w="12700" cap="flat">
            <a:noFill/>
            <a:miter lim="800000"/>
            <a:headEnd/>
            <a:tailEnd/>
          </a:ln>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b="1807"/>
          <a:stretch/>
        </p:blipFill>
        <p:spPr>
          <a:xfrm>
            <a:off x="457201" y="3878492"/>
            <a:ext cx="4038600" cy="227465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191000"/>
            <a:ext cx="3734935" cy="1881224"/>
          </a:xfrm>
          <a:prstGeom prst="rect">
            <a:avLst/>
          </a:prstGeom>
          <a:ln w="3175">
            <a:solidFill>
              <a:schemeClr val="tx1"/>
            </a:solid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7330" y="1537429"/>
            <a:ext cx="3969470" cy="1989405"/>
          </a:xfrm>
          <a:prstGeom prst="rect">
            <a:avLst/>
          </a:prstGeom>
        </p:spPr>
      </p:pic>
      <p:pic>
        <p:nvPicPr>
          <p:cNvPr id="15" name="Picture 5" descr="C:\Users\aymami\Desktop\Vandellos ETE\Vandellos_Snapshots\General\Graphs_Total_Evacuation_Area\Graph_Evacuated+Remaining.png"/>
          <p:cNvPicPr/>
          <p:nvPr/>
        </p:nvPicPr>
        <p:blipFill>
          <a:blip r:embed="rId6" cstate="print"/>
          <a:srcRect/>
          <a:stretch>
            <a:fillRect/>
          </a:stretch>
        </p:blipFill>
        <p:spPr bwMode="auto">
          <a:xfrm>
            <a:off x="465499" y="1537429"/>
            <a:ext cx="3733800" cy="204781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877895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11 Título"/>
          <p:cNvSpPr>
            <a:spLocks noGrp="1"/>
          </p:cNvSpPr>
          <p:nvPr>
            <p:ph type="ctrTitle"/>
          </p:nvPr>
        </p:nvSpPr>
        <p:spPr/>
        <p:txBody>
          <a:bodyPr/>
          <a:lstStyle/>
          <a:p>
            <a:r>
              <a:rPr lang="en-US" sz="4000" dirty="0" smtClean="0"/>
              <a:t>Case Study: Bushfire Evacuation</a:t>
            </a:r>
          </a:p>
        </p:txBody>
      </p:sp>
    </p:spTree>
    <p:extLst>
      <p:ext uri="{BB962C8B-B14F-4D97-AF65-F5344CB8AC3E}">
        <p14:creationId xmlns:p14="http://schemas.microsoft.com/office/powerpoint/2010/main" val="24034667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3731" y="185148"/>
            <a:ext cx="8251644" cy="785812"/>
          </a:xfrm>
        </p:spPr>
        <p:txBody>
          <a:bodyPr/>
          <a:lstStyle/>
          <a:p>
            <a:r>
              <a:rPr lang="en-US" sz="4000" dirty="0" smtClean="0"/>
              <a:t>Melbourne: Aimsun Model</a:t>
            </a:r>
          </a:p>
        </p:txBody>
      </p:sp>
      <p:sp>
        <p:nvSpPr>
          <p:cNvPr id="7" name="Content Placeholder 2"/>
          <p:cNvSpPr>
            <a:spLocks noGrp="1"/>
          </p:cNvSpPr>
          <p:nvPr>
            <p:ph idx="1"/>
          </p:nvPr>
        </p:nvSpPr>
        <p:spPr>
          <a:xfrm>
            <a:off x="6376081" y="1111348"/>
            <a:ext cx="2932059" cy="1670081"/>
          </a:xfrm>
        </p:spPr>
        <p:txBody>
          <a:bodyPr/>
          <a:lstStyle/>
          <a:p>
            <a:pPr marL="0" indent="0">
              <a:buNone/>
            </a:pPr>
            <a:endParaRPr lang="en-US" sz="1400" dirty="0" smtClean="0"/>
          </a:p>
          <a:p>
            <a:pPr marL="0" indent="0">
              <a:buNone/>
            </a:pPr>
            <a:r>
              <a:rPr lang="en-US" sz="1400" dirty="0" smtClean="0"/>
              <a:t>Total number of centroids: 2913</a:t>
            </a:r>
          </a:p>
          <a:p>
            <a:pPr marL="0" lvl="0" indent="0">
              <a:buNone/>
            </a:pPr>
            <a:r>
              <a:rPr lang="en-US" sz="1400" dirty="0"/>
              <a:t>Total section length: 13508 </a:t>
            </a:r>
            <a:r>
              <a:rPr lang="en-US" sz="1400" dirty="0" smtClean="0"/>
              <a:t>km</a:t>
            </a:r>
          </a:p>
          <a:p>
            <a:pPr marL="0" indent="0">
              <a:buNone/>
            </a:pPr>
            <a:r>
              <a:rPr lang="en-US" sz="1400" dirty="0"/>
              <a:t>Total lane length: 18396 km</a:t>
            </a:r>
          </a:p>
          <a:p>
            <a:pPr marL="0" lvl="0" indent="0">
              <a:buNone/>
            </a:pPr>
            <a:endParaRPr lang="en-US" sz="1400" dirty="0"/>
          </a:p>
          <a:p>
            <a:pPr marL="0" indent="0">
              <a:buNone/>
            </a:pPr>
            <a:endParaRPr lang="en-US" sz="1400" dirty="0" smtClean="0"/>
          </a:p>
        </p:txBody>
      </p:sp>
      <p:sp>
        <p:nvSpPr>
          <p:cNvPr id="13" name="Content Placeholder 2"/>
          <p:cNvSpPr txBox="1">
            <a:spLocks/>
          </p:cNvSpPr>
          <p:nvPr/>
        </p:nvSpPr>
        <p:spPr bwMode="auto">
          <a:xfrm>
            <a:off x="6803148" y="3248296"/>
            <a:ext cx="1912227" cy="41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1600" b="1" dirty="0" smtClean="0">
                <a:solidFill>
                  <a:schemeClr val="tx1"/>
                </a:solidFill>
                <a:latin typeface="+mn-lt"/>
                <a:ea typeface="+mn-ea"/>
                <a:cs typeface="+mn-cs"/>
              </a:rPr>
              <a:t>Traffic profile</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9" name="Picture 5"/>
          <p:cNvPicPr>
            <a:picLocks noChangeAspect="1" noChangeArrowheads="1"/>
          </p:cNvPicPr>
          <p:nvPr/>
        </p:nvPicPr>
        <p:blipFill>
          <a:blip r:embed="rId3" cstate="print"/>
          <a:srcRect b="2574"/>
          <a:stretch>
            <a:fillRect/>
          </a:stretch>
        </p:blipFill>
        <p:spPr bwMode="auto">
          <a:xfrm>
            <a:off x="6076950" y="3826959"/>
            <a:ext cx="2969502" cy="1646290"/>
          </a:xfrm>
          <a:prstGeom prst="rect">
            <a:avLst/>
          </a:prstGeom>
          <a:noFill/>
          <a:ln w="9525">
            <a:noFill/>
            <a:miter lim="800000"/>
            <a:headEnd/>
            <a:tailEnd/>
          </a:ln>
        </p:spPr>
      </p:pic>
      <p:sp>
        <p:nvSpPr>
          <p:cNvPr id="12" name="Content Placeholder 2"/>
          <p:cNvSpPr txBox="1">
            <a:spLocks/>
          </p:cNvSpPr>
          <p:nvPr/>
        </p:nvSpPr>
        <p:spPr bwMode="auto">
          <a:xfrm>
            <a:off x="5999798" y="5542178"/>
            <a:ext cx="376283" cy="1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600" b="0" i="0" u="none" strike="noStrike" kern="1200" cap="none" spc="0" normalizeH="0" baseline="0" noProof="0" dirty="0" smtClean="0">
                <a:ln>
                  <a:noFill/>
                </a:ln>
                <a:solidFill>
                  <a:schemeClr val="tx1"/>
                </a:solidFill>
                <a:effectLst/>
                <a:uLnTx/>
                <a:uFillTx/>
                <a:latin typeface="+mn-lt"/>
                <a:ea typeface="+mn-ea"/>
                <a:cs typeface="+mn-cs"/>
              </a:rPr>
              <a:t>6 AM</a:t>
            </a:r>
          </a:p>
        </p:txBody>
      </p:sp>
      <p:sp>
        <p:nvSpPr>
          <p:cNvPr id="14" name="Content Placeholder 2"/>
          <p:cNvSpPr txBox="1">
            <a:spLocks/>
          </p:cNvSpPr>
          <p:nvPr/>
        </p:nvSpPr>
        <p:spPr bwMode="auto">
          <a:xfrm>
            <a:off x="6662449" y="5532921"/>
            <a:ext cx="376283" cy="1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600" b="0" i="0" u="none" strike="noStrike" kern="1200" cap="none" spc="0" normalizeH="0" baseline="0" noProof="0" dirty="0" smtClean="0">
                <a:ln>
                  <a:noFill/>
                </a:ln>
                <a:solidFill>
                  <a:schemeClr val="tx1"/>
                </a:solidFill>
                <a:effectLst/>
                <a:uLnTx/>
                <a:uFillTx/>
                <a:latin typeface="+mn-lt"/>
                <a:ea typeface="+mn-ea"/>
                <a:cs typeface="+mn-cs"/>
              </a:rPr>
              <a:t>7 AM</a:t>
            </a:r>
          </a:p>
        </p:txBody>
      </p:sp>
      <p:sp>
        <p:nvSpPr>
          <p:cNvPr id="15" name="Content Placeholder 2"/>
          <p:cNvSpPr txBox="1">
            <a:spLocks/>
          </p:cNvSpPr>
          <p:nvPr/>
        </p:nvSpPr>
        <p:spPr bwMode="auto">
          <a:xfrm>
            <a:off x="7330184" y="5543312"/>
            <a:ext cx="376283" cy="1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600" b="0" i="0" u="none" strike="noStrike" kern="1200" cap="none" spc="0" normalizeH="0" baseline="0" noProof="0" dirty="0" smtClean="0">
                <a:ln>
                  <a:noFill/>
                </a:ln>
                <a:solidFill>
                  <a:schemeClr val="tx1"/>
                </a:solidFill>
                <a:effectLst/>
                <a:uLnTx/>
                <a:uFillTx/>
                <a:latin typeface="+mn-lt"/>
                <a:ea typeface="+mn-ea"/>
                <a:cs typeface="+mn-cs"/>
              </a:rPr>
              <a:t>8 AM</a:t>
            </a:r>
          </a:p>
        </p:txBody>
      </p:sp>
      <p:sp>
        <p:nvSpPr>
          <p:cNvPr id="16" name="Content Placeholder 2"/>
          <p:cNvSpPr txBox="1">
            <a:spLocks/>
          </p:cNvSpPr>
          <p:nvPr/>
        </p:nvSpPr>
        <p:spPr bwMode="auto">
          <a:xfrm>
            <a:off x="7992835" y="5542178"/>
            <a:ext cx="376283" cy="1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600" b="0" i="0" u="none" strike="noStrike" kern="1200" cap="none" spc="0" normalizeH="0" baseline="0" noProof="0" dirty="0" smtClean="0">
                <a:ln>
                  <a:noFill/>
                </a:ln>
                <a:solidFill>
                  <a:schemeClr val="tx1"/>
                </a:solidFill>
                <a:effectLst/>
                <a:uLnTx/>
                <a:uFillTx/>
                <a:latin typeface="+mn-lt"/>
                <a:ea typeface="+mn-ea"/>
                <a:cs typeface="+mn-cs"/>
              </a:rPr>
              <a:t>9 AM</a:t>
            </a:r>
          </a:p>
        </p:txBody>
      </p:sp>
      <p:sp>
        <p:nvSpPr>
          <p:cNvPr id="17" name="Content Placeholder 2"/>
          <p:cNvSpPr txBox="1">
            <a:spLocks/>
          </p:cNvSpPr>
          <p:nvPr/>
        </p:nvSpPr>
        <p:spPr bwMode="auto">
          <a:xfrm>
            <a:off x="8655486" y="5542416"/>
            <a:ext cx="423091" cy="1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600" b="0" i="0" u="none" strike="noStrike" kern="1200" cap="none" spc="0" normalizeH="0" baseline="0" noProof="0" dirty="0" smtClean="0">
                <a:ln>
                  <a:noFill/>
                </a:ln>
                <a:solidFill>
                  <a:schemeClr val="tx1"/>
                </a:solidFill>
                <a:effectLst/>
                <a:uLnTx/>
                <a:uFillTx/>
                <a:latin typeface="+mn-lt"/>
                <a:ea typeface="+mn-ea"/>
                <a:cs typeface="+mn-cs"/>
              </a:rPr>
              <a:t>10 AM</a:t>
            </a:r>
          </a:p>
        </p:txBody>
      </p:sp>
      <p:sp>
        <p:nvSpPr>
          <p:cNvPr id="2" name="Rectángulo 1"/>
          <p:cNvSpPr/>
          <p:nvPr/>
        </p:nvSpPr>
        <p:spPr>
          <a:xfrm>
            <a:off x="0" y="5164282"/>
            <a:ext cx="644236" cy="12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9" descr="\\MORENO\safe\Projects\Melbourne 4_ 2013\ETE\Network\videos\ViewModes_Videos\Density_DUE.gif"/>
          <p:cNvPicPr>
            <a:picLocks noChangeAspect="1" noChangeArrowheads="1" noCrop="1"/>
          </p:cNvPicPr>
          <p:nvPr/>
        </p:nvPicPr>
        <p:blipFill>
          <a:blip r:embed="rId4" cstate="print"/>
          <a:srcRect/>
          <a:stretch>
            <a:fillRect/>
          </a:stretch>
        </p:blipFill>
        <p:spPr bwMode="auto">
          <a:xfrm>
            <a:off x="103909" y="1659129"/>
            <a:ext cx="5952259" cy="4072166"/>
          </a:xfrm>
          <a:prstGeom prst="rect">
            <a:avLst/>
          </a:prstGeom>
          <a:noFill/>
        </p:spPr>
      </p:pic>
      <p:sp>
        <p:nvSpPr>
          <p:cNvPr id="19" name="Content Placeholder 2"/>
          <p:cNvSpPr txBox="1">
            <a:spLocks/>
          </p:cNvSpPr>
          <p:nvPr/>
        </p:nvSpPr>
        <p:spPr bwMode="auto">
          <a:xfrm>
            <a:off x="395361" y="5639683"/>
            <a:ext cx="4254500" cy="2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600" b="1" dirty="0" smtClean="0"/>
              <a:t>Simulated density. Meso DUE Experiment</a:t>
            </a:r>
          </a:p>
        </p:txBody>
      </p:sp>
      <p:pic>
        <p:nvPicPr>
          <p:cNvPr id="20" name="Picture 5"/>
          <p:cNvPicPr>
            <a:picLocks noChangeAspect="1" noChangeArrowheads="1"/>
          </p:cNvPicPr>
          <p:nvPr/>
        </p:nvPicPr>
        <p:blipFill>
          <a:blip r:embed="rId5" cstate="print"/>
          <a:srcRect/>
          <a:stretch>
            <a:fillRect/>
          </a:stretch>
        </p:blipFill>
        <p:spPr bwMode="auto">
          <a:xfrm>
            <a:off x="463731" y="4386126"/>
            <a:ext cx="1743075" cy="1247775"/>
          </a:xfrm>
          <a:prstGeom prst="rect">
            <a:avLst/>
          </a:prstGeom>
          <a:noFill/>
          <a:ln w="9525">
            <a:noFill/>
            <a:miter lim="800000"/>
            <a:headEnd/>
            <a:tailEnd/>
          </a:ln>
        </p:spPr>
      </p:pic>
    </p:spTree>
    <p:extLst>
      <p:ext uri="{BB962C8B-B14F-4D97-AF65-F5344CB8AC3E}">
        <p14:creationId xmlns:p14="http://schemas.microsoft.com/office/powerpoint/2010/main" val="6173208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60338"/>
            <a:ext cx="8048625" cy="785812"/>
          </a:xfrm>
        </p:spPr>
        <p:txBody>
          <a:bodyPr/>
          <a:lstStyle/>
          <a:p>
            <a:r>
              <a:rPr lang="en-US" sz="4000" dirty="0" smtClean="0"/>
              <a:t>ETE: Fire Devices</a:t>
            </a:r>
            <a:endParaRPr lang="en-US" sz="4000" dirty="0"/>
          </a:p>
        </p:txBody>
      </p:sp>
      <p:sp>
        <p:nvSpPr>
          <p:cNvPr id="3" name="Content Placeholder 2"/>
          <p:cNvSpPr>
            <a:spLocks noGrp="1"/>
          </p:cNvSpPr>
          <p:nvPr>
            <p:ph idx="1"/>
          </p:nvPr>
        </p:nvSpPr>
        <p:spPr/>
        <p:txBody>
          <a:bodyPr>
            <a:normAutofit/>
          </a:bodyPr>
          <a:lstStyle/>
          <a:p>
            <a:r>
              <a:rPr lang="en-US" sz="2800" dirty="0" smtClean="0"/>
              <a:t>Fire evolution based on detector information:</a:t>
            </a:r>
          </a:p>
          <a:p>
            <a:pPr>
              <a:buNone/>
            </a:pPr>
            <a:endParaRPr lang="en-US" sz="2800" dirty="0" smtClean="0"/>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8" name="Picture 27" descr="1.png"/>
          <p:cNvPicPr>
            <a:picLocks noChangeAspect="1"/>
          </p:cNvPicPr>
          <p:nvPr/>
        </p:nvPicPr>
        <p:blipFill>
          <a:blip r:embed="rId2" cstate="print"/>
          <a:stretch>
            <a:fillRect/>
          </a:stretch>
        </p:blipFill>
        <p:spPr>
          <a:xfrm>
            <a:off x="874800" y="2095200"/>
            <a:ext cx="6229790" cy="4316400"/>
          </a:xfrm>
          <a:prstGeom prst="rect">
            <a:avLst/>
          </a:prstGeom>
        </p:spPr>
      </p:pic>
      <p:pic>
        <p:nvPicPr>
          <p:cNvPr id="29" name="Picture 28" descr="2.png"/>
          <p:cNvPicPr>
            <a:picLocks noChangeAspect="1"/>
          </p:cNvPicPr>
          <p:nvPr/>
        </p:nvPicPr>
        <p:blipFill>
          <a:blip r:embed="rId3" cstate="print"/>
          <a:stretch>
            <a:fillRect/>
          </a:stretch>
        </p:blipFill>
        <p:spPr>
          <a:xfrm>
            <a:off x="874800" y="2095200"/>
            <a:ext cx="6229790" cy="4316400"/>
          </a:xfrm>
          <a:prstGeom prst="rect">
            <a:avLst/>
          </a:prstGeom>
        </p:spPr>
      </p:pic>
      <p:pic>
        <p:nvPicPr>
          <p:cNvPr id="30" name="Picture 29" descr="3.png"/>
          <p:cNvPicPr>
            <a:picLocks noChangeAspect="1"/>
          </p:cNvPicPr>
          <p:nvPr/>
        </p:nvPicPr>
        <p:blipFill>
          <a:blip r:embed="rId4" cstate="print"/>
          <a:stretch>
            <a:fillRect/>
          </a:stretch>
        </p:blipFill>
        <p:spPr>
          <a:xfrm>
            <a:off x="874800" y="2095200"/>
            <a:ext cx="6229790" cy="4316400"/>
          </a:xfrm>
          <a:prstGeom prst="rect">
            <a:avLst/>
          </a:prstGeom>
        </p:spPr>
      </p:pic>
      <p:pic>
        <p:nvPicPr>
          <p:cNvPr id="31" name="Picture 30" descr="4.png"/>
          <p:cNvPicPr>
            <a:picLocks noChangeAspect="1"/>
          </p:cNvPicPr>
          <p:nvPr/>
        </p:nvPicPr>
        <p:blipFill>
          <a:blip r:embed="rId5" cstate="print"/>
          <a:stretch>
            <a:fillRect/>
          </a:stretch>
        </p:blipFill>
        <p:spPr>
          <a:xfrm>
            <a:off x="874800" y="2095200"/>
            <a:ext cx="6229790" cy="4316400"/>
          </a:xfrm>
          <a:prstGeom prst="rect">
            <a:avLst/>
          </a:prstGeom>
        </p:spPr>
      </p:pic>
      <p:pic>
        <p:nvPicPr>
          <p:cNvPr id="32" name="Picture 31" descr="5.png"/>
          <p:cNvPicPr>
            <a:picLocks noChangeAspect="1"/>
          </p:cNvPicPr>
          <p:nvPr/>
        </p:nvPicPr>
        <p:blipFill>
          <a:blip r:embed="rId6" cstate="print"/>
          <a:stretch>
            <a:fillRect/>
          </a:stretch>
        </p:blipFill>
        <p:spPr>
          <a:xfrm>
            <a:off x="874800" y="2095200"/>
            <a:ext cx="6229790" cy="4316400"/>
          </a:xfrm>
          <a:prstGeom prst="rect">
            <a:avLst/>
          </a:prstGeom>
        </p:spPr>
      </p:pic>
      <p:pic>
        <p:nvPicPr>
          <p:cNvPr id="33" name="Picture 32" descr="6.png"/>
          <p:cNvPicPr>
            <a:picLocks noChangeAspect="1"/>
          </p:cNvPicPr>
          <p:nvPr/>
        </p:nvPicPr>
        <p:blipFill>
          <a:blip r:embed="rId7" cstate="print"/>
          <a:stretch>
            <a:fillRect/>
          </a:stretch>
        </p:blipFill>
        <p:spPr>
          <a:xfrm>
            <a:off x="874800" y="2095200"/>
            <a:ext cx="6229790" cy="4316400"/>
          </a:xfrm>
          <a:prstGeom prst="rect">
            <a:avLst/>
          </a:prstGeom>
        </p:spPr>
      </p:pic>
      <p:pic>
        <p:nvPicPr>
          <p:cNvPr id="34" name="Picture 33" descr="7.png"/>
          <p:cNvPicPr>
            <a:picLocks noChangeAspect="1"/>
          </p:cNvPicPr>
          <p:nvPr/>
        </p:nvPicPr>
        <p:blipFill>
          <a:blip r:embed="rId8" cstate="print"/>
          <a:stretch>
            <a:fillRect/>
          </a:stretch>
        </p:blipFill>
        <p:spPr>
          <a:xfrm>
            <a:off x="874800" y="2095200"/>
            <a:ext cx="6229790" cy="4316400"/>
          </a:xfrm>
          <a:prstGeom prst="rect">
            <a:avLst/>
          </a:prstGeom>
        </p:spPr>
      </p:pic>
      <p:pic>
        <p:nvPicPr>
          <p:cNvPr id="35" name="Picture 34" descr="8.png"/>
          <p:cNvPicPr>
            <a:picLocks noChangeAspect="1"/>
          </p:cNvPicPr>
          <p:nvPr/>
        </p:nvPicPr>
        <p:blipFill>
          <a:blip r:embed="rId9" cstate="print"/>
          <a:stretch>
            <a:fillRect/>
          </a:stretch>
        </p:blipFill>
        <p:spPr>
          <a:xfrm>
            <a:off x="874800" y="2095200"/>
            <a:ext cx="6229790" cy="4316400"/>
          </a:xfrm>
          <a:prstGeom prst="rect">
            <a:avLst/>
          </a:prstGeom>
        </p:spPr>
      </p:pic>
      <p:sp>
        <p:nvSpPr>
          <p:cNvPr id="11" name="TextBox 10"/>
          <p:cNvSpPr txBox="1"/>
          <p:nvPr/>
        </p:nvSpPr>
        <p:spPr>
          <a:xfrm>
            <a:off x="6735763" y="2694801"/>
            <a:ext cx="1620837" cy="276999"/>
          </a:xfrm>
          <a:prstGeom prst="rect">
            <a:avLst/>
          </a:prstGeom>
          <a:noFill/>
        </p:spPr>
        <p:txBody>
          <a:bodyPr wrap="square" rtlCol="0">
            <a:spAutoFit/>
          </a:bodyPr>
          <a:lstStyle/>
          <a:p>
            <a:r>
              <a:rPr lang="es-ES" sz="1200" dirty="0" err="1" smtClean="0">
                <a:latin typeface="+mn-lt"/>
              </a:rPr>
              <a:t>Temperature</a:t>
            </a:r>
            <a:r>
              <a:rPr lang="es-ES" sz="1200" dirty="0" smtClean="0">
                <a:latin typeface="+mn-lt"/>
              </a:rPr>
              <a:t> (ºC):</a:t>
            </a:r>
            <a:endParaRPr lang="es-ES" sz="1200" dirty="0">
              <a:latin typeface="+mn-lt"/>
            </a:endParaRPr>
          </a:p>
        </p:txBody>
      </p:sp>
      <p:pic>
        <p:nvPicPr>
          <p:cNvPr id="12" name="Picture 11" descr="LEGEND.png"/>
          <p:cNvPicPr>
            <a:picLocks noChangeAspect="1"/>
          </p:cNvPicPr>
          <p:nvPr/>
        </p:nvPicPr>
        <p:blipFill>
          <a:blip r:embed="rId10" cstate="print"/>
          <a:stretch>
            <a:fillRect/>
          </a:stretch>
        </p:blipFill>
        <p:spPr>
          <a:xfrm>
            <a:off x="6735763" y="2971800"/>
            <a:ext cx="1457529" cy="3238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2000"/>
                                  </p:stCondLst>
                                  <p:childTnLst>
                                    <p:set>
                                      <p:cBhvr>
                                        <p:cTn id="21" dur="1" fill="hold">
                                          <p:stCondLst>
                                            <p:cond delay="0"/>
                                          </p:stCondLst>
                                        </p:cTn>
                                        <p:tgtEl>
                                          <p:spTgt spid="34"/>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nodeType="afterEffect">
                                  <p:stCondLst>
                                    <p:cond delay="200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shfire ete2.png"/>
          <p:cNvPicPr>
            <a:picLocks noGrp="1" noChangeAspect="1"/>
          </p:cNvPicPr>
          <p:nvPr>
            <p:ph idx="1"/>
          </p:nvPr>
        </p:nvPicPr>
        <p:blipFill>
          <a:blip r:embed="rId2" cstate="print"/>
          <a:stretch>
            <a:fillRect/>
          </a:stretch>
        </p:blipFill>
        <p:spPr>
          <a:xfrm>
            <a:off x="930943" y="1600200"/>
            <a:ext cx="7282114" cy="4525963"/>
          </a:xfrm>
        </p:spPr>
      </p:pic>
      <p:sp>
        <p:nvSpPr>
          <p:cNvPr id="3" name="Title 3"/>
          <p:cNvSpPr>
            <a:spLocks noGrp="1"/>
          </p:cNvSpPr>
          <p:nvPr>
            <p:ph type="title"/>
          </p:nvPr>
        </p:nvSpPr>
        <p:spPr>
          <a:xfrm>
            <a:off x="914400" y="0"/>
            <a:ext cx="8229600" cy="1143000"/>
          </a:xfrm>
        </p:spPr>
        <p:txBody>
          <a:bodyPr>
            <a:normAutofit/>
          </a:bodyPr>
          <a:lstStyle/>
          <a:p>
            <a:r>
              <a:rPr lang="es-ES" sz="3600" dirty="0" smtClean="0"/>
              <a:t>Live </a:t>
            </a:r>
            <a:r>
              <a:rPr lang="es-ES" sz="3600" dirty="0" err="1" smtClean="0"/>
              <a:t>evacuation</a:t>
            </a:r>
            <a:r>
              <a:rPr lang="es-ES" sz="3600" dirty="0" smtClean="0"/>
              <a:t> (</a:t>
            </a:r>
            <a:r>
              <a:rPr lang="es-ES" sz="3600" dirty="0" err="1" smtClean="0"/>
              <a:t>updating</a:t>
            </a:r>
            <a:r>
              <a:rPr lang="es-ES" sz="3600" dirty="0" smtClean="0"/>
              <a:t> </a:t>
            </a:r>
            <a:r>
              <a:rPr lang="es-ES" sz="3600" dirty="0" err="1" smtClean="0"/>
              <a:t>situation</a:t>
            </a:r>
            <a:r>
              <a:rPr lang="es-ES" sz="3600" dirty="0" smtClean="0"/>
              <a:t>)</a:t>
            </a:r>
            <a:endParaRPr lang="es-E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338"/>
            <a:ext cx="8086725" cy="785812"/>
          </a:xfrm>
        </p:spPr>
        <p:txBody>
          <a:bodyPr/>
          <a:lstStyle/>
          <a:p>
            <a:r>
              <a:rPr lang="en-US" sz="4000" dirty="0" smtClean="0"/>
              <a:t>ETE: Scenario Description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STAGED: Depending on the position of the fire, evacuees are generated in different time periods.</a:t>
            </a:r>
          </a:p>
          <a:p>
            <a:pPr marL="514350" indent="-514350">
              <a:buAutoNum type="arabicPeriod" startAt="2"/>
            </a:pPr>
            <a:endParaRPr lang="en-US" sz="2800" dirty="0" smtClean="0"/>
          </a:p>
          <a:p>
            <a:pPr marL="514350" indent="-514350">
              <a:buNone/>
            </a:pPr>
            <a:r>
              <a:rPr lang="en-US" dirty="0" smtClean="0"/>
              <a:t>Fire Area:</a:t>
            </a:r>
          </a:p>
          <a:p>
            <a:pPr marL="514350" indent="-514350">
              <a:buNone/>
            </a:pPr>
            <a:endParaRPr lang="en-US" dirty="0" smtClean="0"/>
          </a:p>
          <a:p>
            <a:pPr marL="514350" indent="-514350">
              <a:buNone/>
            </a:pPr>
            <a:r>
              <a:rPr lang="en-US" dirty="0" smtClean="0"/>
              <a:t>Close to Fire Area:</a:t>
            </a:r>
          </a:p>
          <a:p>
            <a:pPr marL="514350" indent="-514350">
              <a:buNone/>
            </a:pPr>
            <a:endParaRPr lang="en-US" dirty="0" smtClean="0"/>
          </a:p>
          <a:p>
            <a:pPr marL="514350" indent="-514350">
              <a:buNone/>
            </a:pPr>
            <a:r>
              <a:rPr lang="en-US" dirty="0" smtClean="0"/>
              <a:t>External Areas:</a:t>
            </a:r>
          </a:p>
          <a:p>
            <a:pPr marL="514350" indent="-514350">
              <a:buNone/>
            </a:pPr>
            <a:endParaRPr lang="en-US" dirty="0" smtClean="0"/>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50178" name="Picture 2"/>
          <p:cNvPicPr>
            <a:picLocks noChangeAspect="1" noChangeArrowheads="1"/>
          </p:cNvPicPr>
          <p:nvPr/>
        </p:nvPicPr>
        <p:blipFill>
          <a:blip r:embed="rId2" cstate="print"/>
          <a:srcRect/>
          <a:stretch>
            <a:fillRect/>
          </a:stretch>
        </p:blipFill>
        <p:spPr bwMode="auto">
          <a:xfrm>
            <a:off x="4267200" y="2667000"/>
            <a:ext cx="4051571" cy="106680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4267200" y="3886200"/>
            <a:ext cx="4086225" cy="1075925"/>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4343400" y="5029200"/>
            <a:ext cx="3960677" cy="1033463"/>
          </a:xfrm>
          <a:prstGeom prst="rect">
            <a:avLst/>
          </a:prstGeom>
          <a:noFill/>
          <a:ln w="9525">
            <a:noFill/>
            <a:miter lim="800000"/>
            <a:headEnd/>
            <a:tailEnd/>
          </a:ln>
        </p:spPr>
      </p:pic>
      <p:sp>
        <p:nvSpPr>
          <p:cNvPr id="9" name="TextBox 8"/>
          <p:cNvSpPr txBox="1"/>
          <p:nvPr/>
        </p:nvSpPr>
        <p:spPr>
          <a:xfrm>
            <a:off x="7200900" y="6009501"/>
            <a:ext cx="1739900" cy="276999"/>
          </a:xfrm>
          <a:prstGeom prst="rect">
            <a:avLst/>
          </a:prstGeom>
          <a:noFill/>
        </p:spPr>
        <p:txBody>
          <a:bodyPr wrap="square" rtlCol="0">
            <a:spAutoFit/>
          </a:bodyPr>
          <a:lstStyle/>
          <a:p>
            <a:r>
              <a:rPr lang="es-ES" sz="1200" dirty="0" err="1" smtClean="0">
                <a:latin typeface="+mn-lt"/>
              </a:rPr>
              <a:t>Interval</a:t>
            </a:r>
            <a:r>
              <a:rPr lang="es-ES" sz="1200" dirty="0" smtClean="0">
                <a:latin typeface="+mn-lt"/>
              </a:rPr>
              <a:t>: 15 min</a:t>
            </a:r>
            <a:endParaRPr lang="es-ES" sz="1200" dirty="0">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338"/>
            <a:ext cx="8086725" cy="785812"/>
          </a:xfrm>
        </p:spPr>
        <p:txBody>
          <a:bodyPr/>
          <a:lstStyle/>
          <a:p>
            <a:r>
              <a:rPr lang="en-US" sz="4000" dirty="0" smtClean="0"/>
              <a:t>ETE: Inputs</a:t>
            </a:r>
            <a:endParaRPr lang="en-US" sz="4000" dirty="0"/>
          </a:p>
        </p:txBody>
      </p:sp>
      <p:sp>
        <p:nvSpPr>
          <p:cNvPr id="3" name="Content Placeholder 2"/>
          <p:cNvSpPr>
            <a:spLocks noGrp="1"/>
          </p:cNvSpPr>
          <p:nvPr>
            <p:ph idx="1"/>
          </p:nvPr>
        </p:nvSpPr>
        <p:spPr>
          <a:xfrm>
            <a:off x="457200" y="1619250"/>
            <a:ext cx="8229600" cy="4667250"/>
          </a:xfrm>
        </p:spPr>
        <p:txBody>
          <a:bodyPr>
            <a:normAutofit/>
          </a:bodyPr>
          <a:lstStyle/>
          <a:p>
            <a:r>
              <a:rPr lang="en-US" dirty="0" err="1" smtClean="0"/>
              <a:t>Centroid</a:t>
            </a:r>
            <a:r>
              <a:rPr lang="en-US" dirty="0" smtClean="0"/>
              <a:t> population</a:t>
            </a:r>
          </a:p>
          <a:p>
            <a:r>
              <a:rPr lang="en-US" dirty="0" smtClean="0"/>
              <a:t>Evacuation Area</a:t>
            </a:r>
          </a:p>
          <a:p>
            <a:r>
              <a:rPr lang="en-US" dirty="0" smtClean="0"/>
              <a:t>Evacuation generation profiles</a:t>
            </a:r>
          </a:p>
          <a:p>
            <a:r>
              <a:rPr lang="en-US" dirty="0" smtClean="0"/>
              <a:t>Background Traffic:</a:t>
            </a:r>
          </a:p>
          <a:p>
            <a:pPr lvl="1"/>
            <a:r>
              <a:rPr lang="en-US" dirty="0" smtClean="0"/>
              <a:t>Inside Evacuation Area:</a:t>
            </a:r>
          </a:p>
          <a:p>
            <a:pPr lvl="1"/>
            <a:r>
              <a:rPr lang="en-US" dirty="0" smtClean="0"/>
              <a:t>Outside Evacuation Area:</a:t>
            </a:r>
          </a:p>
          <a:p>
            <a:pPr lvl="1">
              <a:buNone/>
            </a:pPr>
            <a:r>
              <a:rPr lang="en-US" dirty="0" smtClean="0"/>
              <a:t>	</a:t>
            </a:r>
          </a:p>
          <a:p>
            <a:pPr lvl="1"/>
            <a:endParaRPr lang="en-US" dirty="0" smtClean="0"/>
          </a:p>
          <a:p>
            <a:endParaRPr lang="en-US" dirty="0" smtClean="0"/>
          </a:p>
          <a:p>
            <a:endParaRPr lang="en-US" dirty="0" smtClean="0"/>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52227" name="Picture 3"/>
          <p:cNvPicPr>
            <a:picLocks noChangeAspect="1" noChangeArrowheads="1"/>
          </p:cNvPicPr>
          <p:nvPr/>
        </p:nvPicPr>
        <p:blipFill>
          <a:blip r:embed="rId2" cstate="print"/>
          <a:srcRect/>
          <a:stretch>
            <a:fillRect/>
          </a:stretch>
        </p:blipFill>
        <p:spPr bwMode="auto">
          <a:xfrm>
            <a:off x="5562600" y="4381479"/>
            <a:ext cx="2990850" cy="781507"/>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5562600" y="3543279"/>
            <a:ext cx="2971800" cy="772167"/>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a:stretch>
            <a:fillRect/>
          </a:stretch>
        </p:blipFill>
        <p:spPr bwMode="auto">
          <a:xfrm>
            <a:off x="6934200" y="1076326"/>
            <a:ext cx="1237192" cy="2238136"/>
          </a:xfrm>
          <a:prstGeom prst="rect">
            <a:avLst/>
          </a:prstGeom>
          <a:noFill/>
          <a:ln w="9525">
            <a:noFill/>
            <a:miter lim="800000"/>
            <a:headEnd/>
            <a:tailEnd/>
          </a:ln>
        </p:spPr>
      </p:pic>
      <p:cxnSp>
        <p:nvCxnSpPr>
          <p:cNvPr id="10" name="Shape 9"/>
          <p:cNvCxnSpPr/>
          <p:nvPr/>
        </p:nvCxnSpPr>
        <p:spPr>
          <a:xfrm>
            <a:off x="4724400" y="1848307"/>
            <a:ext cx="2133600" cy="12700"/>
          </a:xfrm>
          <a:prstGeom prst="bentConnector3">
            <a:avLst>
              <a:gd name="adj1" fmla="val -571"/>
            </a:avLst>
          </a:prstGeom>
          <a:ln w="53975" cmpd="sng">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00900" y="5162986"/>
            <a:ext cx="1739900" cy="276999"/>
          </a:xfrm>
          <a:prstGeom prst="rect">
            <a:avLst/>
          </a:prstGeom>
          <a:noFill/>
        </p:spPr>
        <p:txBody>
          <a:bodyPr wrap="square" rtlCol="0">
            <a:spAutoFit/>
          </a:bodyPr>
          <a:lstStyle/>
          <a:p>
            <a:r>
              <a:rPr lang="es-ES" sz="1200" dirty="0" err="1" smtClean="0">
                <a:latin typeface="+mn-lt"/>
              </a:rPr>
              <a:t>Interval</a:t>
            </a:r>
            <a:r>
              <a:rPr lang="es-ES" sz="1200" dirty="0" smtClean="0">
                <a:latin typeface="+mn-lt"/>
              </a:rPr>
              <a:t>: 15 min</a:t>
            </a:r>
            <a:endParaRPr lang="es-ES" sz="1200" dirty="0">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6" y="152400"/>
            <a:ext cx="8788400" cy="785812"/>
          </a:xfrm>
        </p:spPr>
        <p:txBody>
          <a:bodyPr/>
          <a:lstStyle/>
          <a:p>
            <a:pPr marL="514350" indent="-514350"/>
            <a:r>
              <a:rPr lang="en-US" sz="4000" dirty="0" smtClean="0"/>
              <a:t>Evacuee Generation</a:t>
            </a:r>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8" name="Content Placeholder 7"/>
          <p:cNvSpPr>
            <a:spLocks noGrp="1"/>
          </p:cNvSpPr>
          <p:nvPr>
            <p:ph idx="1"/>
          </p:nvPr>
        </p:nvSpPr>
        <p:spPr/>
        <p:txBody>
          <a:bodyPr/>
          <a:lstStyle/>
          <a:p>
            <a:r>
              <a:rPr lang="es-ES" dirty="0" err="1" smtClean="0"/>
              <a:t>Map</a:t>
            </a:r>
            <a:r>
              <a:rPr lang="es-ES" dirty="0" smtClean="0"/>
              <a:t>: </a:t>
            </a:r>
            <a:r>
              <a:rPr lang="es-ES" dirty="0" err="1" smtClean="0"/>
              <a:t>Generated</a:t>
            </a:r>
            <a:r>
              <a:rPr lang="es-ES" dirty="0" smtClean="0"/>
              <a:t> </a:t>
            </a:r>
            <a:r>
              <a:rPr lang="es-ES" dirty="0" err="1" smtClean="0"/>
              <a:t>Evacuees</a:t>
            </a:r>
            <a:r>
              <a:rPr lang="es-ES" dirty="0" smtClean="0"/>
              <a:t> in </a:t>
            </a:r>
            <a:r>
              <a:rPr lang="es-ES" dirty="0" err="1" smtClean="0"/>
              <a:t>Centroids</a:t>
            </a:r>
            <a:endParaRPr lang="es-ES" dirty="0"/>
          </a:p>
        </p:txBody>
      </p:sp>
      <p:pic>
        <p:nvPicPr>
          <p:cNvPr id="7" name="Picture 6" descr="GeneratedEvacuees.png"/>
          <p:cNvPicPr>
            <a:picLocks noChangeAspect="1"/>
          </p:cNvPicPr>
          <p:nvPr/>
        </p:nvPicPr>
        <p:blipFill>
          <a:blip r:embed="rId2" cstate="print"/>
          <a:stretch>
            <a:fillRect/>
          </a:stretch>
        </p:blipFill>
        <p:spPr>
          <a:xfrm>
            <a:off x="990600" y="1711031"/>
            <a:ext cx="6617291" cy="4575469"/>
          </a:xfrm>
          <a:prstGeom prst="rect">
            <a:avLst/>
          </a:prstGeom>
        </p:spPr>
      </p:pic>
      <p:pic>
        <p:nvPicPr>
          <p:cNvPr id="9" name="Picture 8" descr="GeneratedEvacueeslegend.png"/>
          <p:cNvPicPr>
            <a:picLocks noChangeAspect="1"/>
          </p:cNvPicPr>
          <p:nvPr/>
        </p:nvPicPr>
        <p:blipFill>
          <a:blip r:embed="rId3" cstate="print"/>
          <a:stretch>
            <a:fillRect/>
          </a:stretch>
        </p:blipFill>
        <p:spPr>
          <a:xfrm>
            <a:off x="5962270" y="5499100"/>
            <a:ext cx="2724530" cy="20005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58175" cy="785812"/>
          </a:xfrm>
        </p:spPr>
        <p:txBody>
          <a:bodyPr/>
          <a:lstStyle/>
          <a:p>
            <a:pPr marL="514350" indent="-514350"/>
            <a:r>
              <a:rPr lang="en-US" sz="4000" dirty="0" smtClean="0"/>
              <a:t>Chaos ETE: Results Summary</a:t>
            </a:r>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8" name="Content Placeholder 7"/>
          <p:cNvSpPr>
            <a:spLocks noGrp="1"/>
          </p:cNvSpPr>
          <p:nvPr>
            <p:ph idx="1"/>
          </p:nvPr>
        </p:nvSpPr>
        <p:spPr/>
        <p:txBody>
          <a:bodyPr/>
          <a:lstStyle/>
          <a:p>
            <a:r>
              <a:rPr lang="es-ES" dirty="0" smtClean="0"/>
              <a:t>Video: </a:t>
            </a:r>
            <a:r>
              <a:rPr lang="es-ES" dirty="0" err="1" smtClean="0"/>
              <a:t>Evacuation</a:t>
            </a:r>
            <a:r>
              <a:rPr lang="es-ES" dirty="0" smtClean="0"/>
              <a:t> </a:t>
            </a:r>
            <a:r>
              <a:rPr lang="es-ES" dirty="0" err="1" smtClean="0"/>
              <a:t>Progress</a:t>
            </a:r>
            <a:endParaRPr lang="es-ES" dirty="0"/>
          </a:p>
        </p:txBody>
      </p:sp>
      <p:pic>
        <p:nvPicPr>
          <p:cNvPr id="10" name="Picture 9" descr="output_w4jzvw.gif"/>
          <p:cNvPicPr>
            <a:picLocks noChangeAspect="1"/>
          </p:cNvPicPr>
          <p:nvPr/>
        </p:nvPicPr>
        <p:blipFill>
          <a:blip r:embed="rId2" cstate="print"/>
          <a:stretch>
            <a:fillRect/>
          </a:stretch>
        </p:blipFill>
        <p:spPr>
          <a:xfrm>
            <a:off x="695325" y="1733550"/>
            <a:ext cx="7162800" cy="4552950"/>
          </a:xfrm>
          <a:prstGeom prst="rect">
            <a:avLst/>
          </a:prstGeom>
        </p:spPr>
      </p:pic>
      <p:pic>
        <p:nvPicPr>
          <p:cNvPr id="9" name="Picture 8" descr="legend.png"/>
          <p:cNvPicPr>
            <a:picLocks noChangeAspect="1"/>
          </p:cNvPicPr>
          <p:nvPr/>
        </p:nvPicPr>
        <p:blipFill>
          <a:blip r:embed="rId3" cstate="print"/>
          <a:stretch>
            <a:fillRect/>
          </a:stretch>
        </p:blipFill>
        <p:spPr>
          <a:xfrm>
            <a:off x="6886439" y="5100573"/>
            <a:ext cx="1943371" cy="92405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lstStyle/>
          <a:p>
            <a:r>
              <a:rPr lang="en-US" dirty="0" smtClean="0"/>
              <a:t>Background</a:t>
            </a:r>
            <a:endParaRPr lang="en-US" dirty="0"/>
          </a:p>
        </p:txBody>
      </p:sp>
      <p:sp>
        <p:nvSpPr>
          <p:cNvPr id="10242" name="Rectangle 2"/>
          <p:cNvSpPr>
            <a:spLocks noGrp="1" noChangeArrowheads="1"/>
          </p:cNvSpPr>
          <p:nvPr>
            <p:ph idx="1"/>
          </p:nvPr>
        </p:nvSpPr>
        <p:spPr>
          <a:xfrm>
            <a:off x="342900" y="969362"/>
            <a:ext cx="4725467" cy="4754563"/>
          </a:xfrm>
          <a:ln/>
        </p:spPr>
        <p:txBody>
          <a:bodyPr>
            <a:normAutofit/>
          </a:bodyPr>
          <a:lstStyle/>
          <a:p>
            <a:pPr marL="0" indent="0">
              <a:buSzPct val="125000"/>
              <a:buNone/>
            </a:pPr>
            <a:endParaRPr lang="es-ES" sz="2000" dirty="0" smtClean="0">
              <a:latin typeface="+mj-lt"/>
              <a:cs typeface="Helvetica" panose="020B0604020202020204" pitchFamily="34" charset="0"/>
            </a:endParaRPr>
          </a:p>
          <a:p>
            <a:pPr marL="214305" indent="-214305">
              <a:buSzPct val="125000"/>
              <a:buFontTx/>
              <a:buChar char="-"/>
            </a:pPr>
            <a:r>
              <a:rPr lang="es-ES" sz="2000" dirty="0" err="1" smtClean="0">
                <a:latin typeface="+mj-lt"/>
                <a:cs typeface="Helvetica" panose="020B0604020202020204" pitchFamily="34" charset="0"/>
              </a:rPr>
              <a:t>Current</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methodology</a:t>
            </a:r>
            <a:r>
              <a:rPr lang="es-ES" sz="2000" dirty="0" smtClean="0">
                <a:latin typeface="+mj-lt"/>
                <a:cs typeface="Helvetica" panose="020B0604020202020204" pitchFamily="34" charset="0"/>
              </a:rPr>
              <a:t> to determine </a:t>
            </a:r>
            <a:r>
              <a:rPr lang="es-ES" sz="2000" dirty="0" err="1" smtClean="0">
                <a:latin typeface="+mj-lt"/>
                <a:cs typeface="Helvetica" panose="020B0604020202020204" pitchFamily="34" charset="0"/>
              </a:rPr>
              <a:t>Evacuation</a:t>
            </a:r>
            <a:r>
              <a:rPr lang="es-ES" sz="2000" dirty="0" smtClean="0">
                <a:latin typeface="+mj-lt"/>
                <a:cs typeface="Helvetica" panose="020B0604020202020204" pitchFamily="34" charset="0"/>
              </a:rPr>
              <a:t> Time </a:t>
            </a:r>
            <a:r>
              <a:rPr lang="es-ES" sz="2000" dirty="0" err="1" smtClean="0">
                <a:latin typeface="+mj-lt"/>
                <a:cs typeface="Helvetica" panose="020B0604020202020204" pitchFamily="34" charset="0"/>
              </a:rPr>
              <a:t>Estimates</a:t>
            </a:r>
            <a:r>
              <a:rPr lang="es-ES" sz="2000" dirty="0" smtClean="0">
                <a:latin typeface="+mj-lt"/>
                <a:cs typeface="Helvetica" panose="020B0604020202020204" pitchFamily="34" charset="0"/>
              </a:rPr>
              <a:t> (ETE) </a:t>
            </a:r>
            <a:r>
              <a:rPr lang="es-ES" sz="2000" dirty="0" err="1" smtClean="0">
                <a:latin typeface="+mj-lt"/>
                <a:cs typeface="Helvetica" panose="020B0604020202020204" pitchFamily="34" charset="0"/>
              </a:rPr>
              <a:t>from</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incident</a:t>
            </a:r>
            <a:r>
              <a:rPr lang="es-ES" sz="2000" dirty="0" smtClean="0">
                <a:latin typeface="+mj-lt"/>
                <a:cs typeface="Helvetica" panose="020B0604020202020204" pitchFamily="34" charset="0"/>
              </a:rPr>
              <a:t> in </a:t>
            </a:r>
            <a:r>
              <a:rPr lang="es-ES" sz="2000" dirty="0" err="1" smtClean="0">
                <a:latin typeface="+mj-lt"/>
                <a:cs typeface="Helvetica" panose="020B0604020202020204" pitchFamily="34" charset="0"/>
              </a:rPr>
              <a:t>Three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Mile</a:t>
            </a:r>
            <a:r>
              <a:rPr lang="es-ES" sz="2000" dirty="0" smtClean="0">
                <a:latin typeface="+mj-lt"/>
                <a:cs typeface="Helvetica" panose="020B0604020202020204" pitchFamily="34" charset="0"/>
              </a:rPr>
              <a:t> Island (1979). Nuclear </a:t>
            </a:r>
            <a:r>
              <a:rPr lang="es-ES" sz="2000" dirty="0" err="1" smtClean="0">
                <a:latin typeface="+mj-lt"/>
                <a:cs typeface="Helvetica" panose="020B0604020202020204" pitchFamily="34" charset="0"/>
              </a:rPr>
              <a:t>evacuations</a:t>
            </a:r>
            <a:r>
              <a:rPr lang="es-ES" sz="2000" dirty="0" smtClean="0">
                <a:latin typeface="+mj-lt"/>
                <a:cs typeface="Helvetica" panose="020B0604020202020204" pitchFamily="34" charset="0"/>
              </a:rPr>
              <a:t>.</a:t>
            </a:r>
          </a:p>
          <a:p>
            <a:pPr marL="214305" indent="-214305">
              <a:buSzPct val="125000"/>
              <a:buFontTx/>
              <a:buChar char="-"/>
            </a:pPr>
            <a:endParaRPr lang="es-ES" sz="2000" dirty="0" smtClean="0">
              <a:latin typeface="+mj-lt"/>
              <a:cs typeface="Helvetica" panose="020B0604020202020204" pitchFamily="34" charset="0"/>
            </a:endParaRPr>
          </a:p>
          <a:p>
            <a:pPr marL="214305" indent="-214305">
              <a:buSzPct val="125000"/>
              <a:buFontTx/>
              <a:buChar char="-"/>
            </a:pPr>
            <a:r>
              <a:rPr lang="es-ES" sz="2000" dirty="0" err="1" smtClean="0">
                <a:latin typeface="+mj-lt"/>
                <a:cs typeface="Helvetica" panose="020B0604020202020204" pitchFamily="34" charset="0"/>
              </a:rPr>
              <a:t>Usually</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Static</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Aproach</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is</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considered</a:t>
            </a:r>
            <a:r>
              <a:rPr lang="es-ES" sz="2000" dirty="0" smtClean="0">
                <a:latin typeface="+mj-lt"/>
                <a:cs typeface="Helvetica" panose="020B0604020202020204" pitchFamily="34" charset="0"/>
              </a:rPr>
              <a:t> (and </a:t>
            </a:r>
            <a:r>
              <a:rPr lang="es-ES" sz="2000" dirty="0" err="1" smtClean="0">
                <a:latin typeface="+mj-lt"/>
                <a:cs typeface="Helvetica" panose="020B0604020202020204" pitchFamily="34" charset="0"/>
              </a:rPr>
              <a:t>was</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the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only</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feasible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solution</a:t>
            </a:r>
            <a:r>
              <a:rPr lang="es-ES" sz="2000" dirty="0" smtClean="0">
                <a:latin typeface="+mj-lt"/>
                <a:cs typeface="Helvetica" panose="020B0604020202020204" pitchFamily="34" charset="0"/>
              </a:rPr>
              <a:t> at </a:t>
            </a:r>
            <a:r>
              <a:rPr lang="es-ES" sz="2000" dirty="0" err="1" smtClean="0">
                <a:latin typeface="+mj-lt"/>
                <a:cs typeface="Helvetica" panose="020B0604020202020204" pitchFamily="34" charset="0"/>
              </a:rPr>
              <a:t>that</a:t>
            </a:r>
            <a:r>
              <a:rPr lang="es-ES" sz="2000" dirty="0" smtClean="0">
                <a:latin typeface="+mj-lt"/>
                <a:cs typeface="Helvetica" panose="020B0604020202020204" pitchFamily="34" charset="0"/>
              </a:rPr>
              <a:t> time). </a:t>
            </a:r>
          </a:p>
          <a:p>
            <a:pPr marL="214305" indent="-214305">
              <a:buSzPct val="125000"/>
              <a:buFontTx/>
              <a:buChar char="-"/>
            </a:pPr>
            <a:endParaRPr lang="es-ES" sz="2000" dirty="0">
              <a:latin typeface="+mj-lt"/>
              <a:cs typeface="Helvetica" panose="020B0604020202020204" pitchFamily="34" charset="0"/>
            </a:endParaRPr>
          </a:p>
          <a:p>
            <a:pPr marL="214305" indent="-214305">
              <a:buSzPct val="125000"/>
              <a:buFontTx/>
              <a:buChar char="-"/>
            </a:pPr>
            <a:r>
              <a:rPr lang="es-ES" sz="2000" dirty="0" err="1" smtClean="0">
                <a:latin typeface="+mj-lt"/>
                <a:cs typeface="Helvetica" panose="020B0604020202020204" pitchFamily="34" charset="0"/>
              </a:rPr>
              <a:t>For</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us</a:t>
            </a:r>
            <a:r>
              <a:rPr lang="es-ES" sz="2000" dirty="0" smtClean="0">
                <a:latin typeface="+mj-lt"/>
                <a:cs typeface="Helvetica" panose="020B0604020202020204" pitchFamily="34" charset="0"/>
              </a:rPr>
              <a:t> (Aimsun), </a:t>
            </a:r>
            <a:r>
              <a:rPr lang="es-ES" sz="2000" dirty="0" err="1" smtClean="0">
                <a:latin typeface="+mj-lt"/>
                <a:cs typeface="Helvetica" panose="020B0604020202020204" pitchFamily="34" charset="0"/>
              </a:rPr>
              <a:t>projects</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related</a:t>
            </a:r>
            <a:r>
              <a:rPr lang="es-ES" sz="2000" dirty="0" smtClean="0">
                <a:latin typeface="+mj-lt"/>
                <a:cs typeface="Helvetica" panose="020B0604020202020204" pitchFamily="34" charset="0"/>
              </a:rPr>
              <a:t> to </a:t>
            </a:r>
            <a:r>
              <a:rPr lang="es-ES" sz="2000" dirty="0" err="1" smtClean="0">
                <a:latin typeface="+mj-lt"/>
                <a:cs typeface="Helvetica" panose="020B0604020202020204" pitchFamily="34" charset="0"/>
              </a:rPr>
              <a:t>evacuations</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where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some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steps</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were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difficult</a:t>
            </a:r>
            <a:r>
              <a:rPr lang="es-ES" sz="2000" dirty="0" smtClean="0">
                <a:latin typeface="+mj-lt"/>
                <a:cs typeface="Helvetica" panose="020B0604020202020204" pitchFamily="34" charset="0"/>
              </a:rPr>
              <a:t> to </a:t>
            </a:r>
            <a:r>
              <a:rPr lang="es-ES" sz="2000" dirty="0" err="1" smtClean="0">
                <a:latin typeface="+mj-lt"/>
                <a:cs typeface="Helvetica" panose="020B0604020202020204" pitchFamily="34" charset="0"/>
              </a:rPr>
              <a:t>handle</a:t>
            </a:r>
            <a:r>
              <a:rPr lang="es-ES" sz="2000" dirty="0" smtClean="0">
                <a:latin typeface="+mj-lt"/>
                <a:cs typeface="Helvetica" panose="020B0604020202020204" pitchFamily="34" charset="0"/>
              </a:rPr>
              <a:t> </a:t>
            </a:r>
            <a:r>
              <a:rPr lang="es-ES" sz="2000" dirty="0" err="1" smtClean="0">
                <a:latin typeface="+mj-lt"/>
                <a:cs typeface="Helvetica" panose="020B0604020202020204" pitchFamily="34" charset="0"/>
              </a:rPr>
              <a:t>with</a:t>
            </a:r>
            <a:r>
              <a:rPr lang="es-ES" sz="2000" dirty="0" smtClean="0">
                <a:latin typeface="+mj-lt"/>
                <a:cs typeface="Helvetica" panose="020B0604020202020204" pitchFamily="34" charset="0"/>
              </a:rPr>
              <a:t> a ‘standard’ </a:t>
            </a:r>
            <a:r>
              <a:rPr lang="es-ES" sz="2000" dirty="0" err="1" smtClean="0">
                <a:latin typeface="+mj-lt"/>
                <a:cs typeface="Helvetica" panose="020B0604020202020204" pitchFamily="34" charset="0"/>
              </a:rPr>
              <a:t>tool</a:t>
            </a:r>
            <a:r>
              <a:rPr lang="es-ES" sz="2000" dirty="0" smtClean="0">
                <a:latin typeface="+mj-lt"/>
                <a:cs typeface="Helvetica" panose="020B0604020202020204" pitchFamily="34" charset="0"/>
              </a:rPr>
              <a:t>.</a:t>
            </a:r>
          </a:p>
          <a:p>
            <a:pPr marL="214305" indent="-214305">
              <a:buSzPct val="125000"/>
              <a:buFontTx/>
              <a:buChar char="-"/>
            </a:pPr>
            <a:endParaRPr lang="es-ES" sz="2000" dirty="0" smtClean="0">
              <a:latin typeface="+mj-lt"/>
              <a:cs typeface="Helvetica" panose="020B0604020202020204" pitchFamily="34" charset="0"/>
            </a:endParaRPr>
          </a:p>
          <a:p>
            <a:pPr marL="214305" indent="-214305">
              <a:buSzPct val="125000"/>
              <a:buFontTx/>
              <a:buChar char="-"/>
            </a:pPr>
            <a:endParaRPr lang="es-ES" sz="2000" dirty="0" smtClean="0">
              <a:latin typeface="+mj-lt"/>
              <a:cs typeface="Helvetica" panose="020B0604020202020204" pitchFamily="34" charset="0"/>
            </a:endParaRPr>
          </a:p>
          <a:p>
            <a:pPr marL="214305" indent="-214305">
              <a:buSzPct val="125000"/>
              <a:buFontTx/>
              <a:buChar char="-"/>
            </a:pPr>
            <a:endParaRPr lang="es-ES" sz="2000" dirty="0">
              <a:latin typeface="+mj-lt"/>
              <a:cs typeface="Helvetica" panose="020B0604020202020204" pitchFamily="34" charset="0"/>
            </a:endParaRPr>
          </a:p>
          <a:p>
            <a:pPr marL="214305" indent="-214305">
              <a:buSzPct val="125000"/>
              <a:buFontTx/>
              <a:buChar char="-"/>
            </a:pPr>
            <a:endParaRPr lang="en-US" sz="2000" dirty="0">
              <a:latin typeface="+mj-lt"/>
              <a:cs typeface="Helvetica" pitchFamily="34" charset="0"/>
            </a:endParaRPr>
          </a:p>
        </p:txBody>
      </p:sp>
      <p:pic>
        <p:nvPicPr>
          <p:cNvPr id="6" name="Picture 20"/>
          <p:cNvPicPr/>
          <p:nvPr/>
        </p:nvPicPr>
        <p:blipFill>
          <a:blip r:embed="rId3" cstate="print"/>
          <a:srcRect/>
          <a:stretch>
            <a:fillRect/>
          </a:stretch>
        </p:blipFill>
        <p:spPr bwMode="auto">
          <a:xfrm>
            <a:off x="4967416" y="1490299"/>
            <a:ext cx="3952225" cy="1359243"/>
          </a:xfrm>
          <a:prstGeom prst="rect">
            <a:avLst/>
          </a:prstGeom>
          <a:noFill/>
          <a:ln w="9525">
            <a:solidFill>
              <a:schemeClr val="tx1"/>
            </a:solidFill>
            <a:miter lim="800000"/>
            <a:headEnd/>
            <a:tailEnd/>
          </a:ln>
        </p:spPr>
      </p:pic>
      <p:pic>
        <p:nvPicPr>
          <p:cNvPr id="2050" name="Picture 2" descr="http://www.foronuclear.org/es/sala-de-prensa/archivo-fotografico?task=download&amp;id=3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2666" y="3393692"/>
            <a:ext cx="3736975" cy="250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757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58175" cy="785812"/>
          </a:xfrm>
        </p:spPr>
        <p:txBody>
          <a:bodyPr/>
          <a:lstStyle/>
          <a:p>
            <a:pPr marL="514350" indent="-514350"/>
            <a:r>
              <a:rPr lang="en-US" sz="4000" dirty="0" smtClean="0"/>
              <a:t>Staged ETE: Results Summary</a:t>
            </a:r>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8" name="Content Placeholder 7"/>
          <p:cNvSpPr>
            <a:spLocks noGrp="1"/>
          </p:cNvSpPr>
          <p:nvPr>
            <p:ph idx="1"/>
          </p:nvPr>
        </p:nvSpPr>
        <p:spPr/>
        <p:txBody>
          <a:bodyPr/>
          <a:lstStyle/>
          <a:p>
            <a:r>
              <a:rPr lang="es-ES" dirty="0" smtClean="0"/>
              <a:t>Video: </a:t>
            </a:r>
            <a:r>
              <a:rPr lang="es-ES" dirty="0" err="1" smtClean="0"/>
              <a:t>Evacuation</a:t>
            </a:r>
            <a:r>
              <a:rPr lang="es-ES" dirty="0" smtClean="0"/>
              <a:t> </a:t>
            </a:r>
            <a:r>
              <a:rPr lang="es-ES" dirty="0" err="1" smtClean="0"/>
              <a:t>Progress</a:t>
            </a:r>
            <a:endParaRPr lang="es-ES" dirty="0"/>
          </a:p>
        </p:txBody>
      </p:sp>
      <p:pic>
        <p:nvPicPr>
          <p:cNvPr id="10" name="Picture 9" descr="output_I9gfpB.gif"/>
          <p:cNvPicPr>
            <a:picLocks noChangeAspect="1"/>
          </p:cNvPicPr>
          <p:nvPr/>
        </p:nvPicPr>
        <p:blipFill>
          <a:blip r:embed="rId2" cstate="print"/>
          <a:stretch>
            <a:fillRect/>
          </a:stretch>
        </p:blipFill>
        <p:spPr>
          <a:xfrm>
            <a:off x="1052512" y="1657350"/>
            <a:ext cx="7038975" cy="4629150"/>
          </a:xfrm>
          <a:prstGeom prst="rect">
            <a:avLst/>
          </a:prstGeom>
        </p:spPr>
      </p:pic>
      <p:pic>
        <p:nvPicPr>
          <p:cNvPr id="9" name="Picture 8" descr="legend.png"/>
          <p:cNvPicPr>
            <a:picLocks noChangeAspect="1"/>
          </p:cNvPicPr>
          <p:nvPr/>
        </p:nvPicPr>
        <p:blipFill>
          <a:blip r:embed="rId3" cstate="print"/>
          <a:stretch>
            <a:fillRect/>
          </a:stretch>
        </p:blipFill>
        <p:spPr>
          <a:xfrm>
            <a:off x="6886439" y="5214873"/>
            <a:ext cx="1943371" cy="924054"/>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58175" cy="785812"/>
          </a:xfrm>
        </p:spPr>
        <p:txBody>
          <a:bodyPr/>
          <a:lstStyle/>
          <a:p>
            <a:pPr marL="514350" indent="-514350"/>
            <a:r>
              <a:rPr lang="en-US" sz="4000" dirty="0" smtClean="0"/>
              <a:t>Chaos vs. Staged Comparison</a:t>
            </a:r>
          </a:p>
        </p:txBody>
      </p:sp>
      <p:sp>
        <p:nvSpPr>
          <p:cNvPr id="6" name="Slide Number Placeholder 5"/>
          <p:cNvSpPr>
            <a:spLocks noGrp="1"/>
          </p:cNvSpPr>
          <p:nvPr>
            <p:ph type="sldNum" sz="quarter" idx="12"/>
          </p:nvPr>
        </p:nvSpPr>
        <p:spPr/>
        <p:txBody>
          <a:bodyPr/>
          <a:lstStyle/>
          <a:p>
            <a:pPr>
              <a:defRPr/>
            </a:pPr>
            <a:fld id="{E2CA1AA7-925B-4B6A-97DC-0B8DED138EF4}" type="slidenum">
              <a:rPr lang="en-US" smtClean="0">
                <a:solidFill>
                  <a:srgbClr val="C6D9F0"/>
                </a:solidFill>
              </a:rPr>
              <a:pPr>
                <a:defRPr/>
              </a:pPr>
              <a:t>21</a:t>
            </a:fld>
            <a:endParaRPr lang="en-US">
              <a:solidFill>
                <a:srgbClr val="C6D9F0"/>
              </a:solidFill>
            </a:endParaRPr>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8" name="Content Placeholder 7"/>
          <p:cNvSpPr>
            <a:spLocks noGrp="1"/>
          </p:cNvSpPr>
          <p:nvPr>
            <p:ph idx="1"/>
          </p:nvPr>
        </p:nvSpPr>
        <p:spPr>
          <a:xfrm>
            <a:off x="457200" y="1143000"/>
            <a:ext cx="8229600" cy="787400"/>
          </a:xfrm>
        </p:spPr>
        <p:txBody>
          <a:bodyPr/>
          <a:lstStyle/>
          <a:p>
            <a:pPr marL="0" indent="0">
              <a:buNone/>
            </a:pPr>
            <a:r>
              <a:rPr lang="es-ES" sz="2400" dirty="0" err="1" smtClean="0"/>
              <a:t>Evacuation</a:t>
            </a:r>
            <a:r>
              <a:rPr lang="es-ES" sz="2400" dirty="0" smtClean="0"/>
              <a:t> </a:t>
            </a:r>
            <a:r>
              <a:rPr lang="es-ES" sz="2400" dirty="0" err="1" smtClean="0"/>
              <a:t>Progress</a:t>
            </a:r>
            <a:r>
              <a:rPr lang="es-ES" sz="2400" dirty="0" smtClean="0"/>
              <a:t> </a:t>
            </a:r>
            <a:r>
              <a:rPr lang="es-ES" sz="2400" dirty="0" err="1" smtClean="0"/>
              <a:t>Comparison</a:t>
            </a:r>
            <a:r>
              <a:rPr lang="es-ES" sz="2400" dirty="0" smtClean="0"/>
              <a:t>:</a:t>
            </a:r>
            <a:endParaRPr lang="es-ES" sz="2400" dirty="0"/>
          </a:p>
        </p:txBody>
      </p:sp>
      <p:graphicFrame>
        <p:nvGraphicFramePr>
          <p:cNvPr id="9" name="Chart 8"/>
          <p:cNvGraphicFramePr/>
          <p:nvPr>
            <p:extLst>
              <p:ext uri="{D42A27DB-BD31-4B8C-83A1-F6EECF244321}">
                <p14:modId xmlns:p14="http://schemas.microsoft.com/office/powerpoint/2010/main" val="3023947564"/>
              </p:ext>
            </p:extLst>
          </p:nvPr>
        </p:nvGraphicFramePr>
        <p:xfrm>
          <a:off x="457200" y="1722582"/>
          <a:ext cx="8535987" cy="3106738"/>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7"/>
          <p:cNvSpPr txBox="1">
            <a:spLocks/>
          </p:cNvSpPr>
          <p:nvPr/>
        </p:nvSpPr>
        <p:spPr bwMode="auto">
          <a:xfrm>
            <a:off x="609600" y="4829320"/>
            <a:ext cx="8383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s-ES" dirty="0" err="1" smtClean="0">
                <a:solidFill>
                  <a:schemeClr val="tx1"/>
                </a:solidFill>
                <a:latin typeface="+mn-lt"/>
                <a:ea typeface="+mn-ea"/>
                <a:cs typeface="+mn-cs"/>
              </a:rPr>
              <a:t>Evacuation</a:t>
            </a:r>
            <a:r>
              <a:rPr lang="es-ES" dirty="0" smtClean="0">
                <a:solidFill>
                  <a:schemeClr val="tx1"/>
                </a:solidFill>
                <a:latin typeface="+mn-lt"/>
                <a:ea typeface="+mn-ea"/>
                <a:cs typeface="+mn-cs"/>
              </a:rPr>
              <a:t> Time </a:t>
            </a:r>
            <a:r>
              <a:rPr lang="es-ES" dirty="0" err="1" smtClean="0">
                <a:solidFill>
                  <a:schemeClr val="tx1"/>
                </a:solidFill>
                <a:latin typeface="+mn-lt"/>
                <a:ea typeface="+mn-ea"/>
                <a:cs typeface="+mn-cs"/>
              </a:rPr>
              <a:t>reduction</a:t>
            </a:r>
            <a:r>
              <a:rPr lang="es-ES" dirty="0" smtClean="0">
                <a:solidFill>
                  <a:schemeClr val="tx1"/>
                </a:solidFill>
                <a:latin typeface="+mn-lt"/>
                <a:ea typeface="+mn-ea"/>
                <a:cs typeface="+mn-cs"/>
              </a:rPr>
              <a:t> of 2 h 15 min (40%) </a:t>
            </a:r>
            <a:r>
              <a:rPr lang="es-ES" dirty="0" err="1" smtClean="0">
                <a:solidFill>
                  <a:schemeClr val="tx1"/>
                </a:solidFill>
                <a:latin typeface="+mn-lt"/>
                <a:ea typeface="+mn-ea"/>
                <a:cs typeface="+mn-cs"/>
              </a:rPr>
              <a:t>when</a:t>
            </a:r>
            <a:r>
              <a:rPr lang="es-ES" dirty="0" smtClean="0">
                <a:solidFill>
                  <a:schemeClr val="tx1"/>
                </a:solidFill>
                <a:latin typeface="+mn-lt"/>
                <a:ea typeface="+mn-ea"/>
                <a:cs typeface="+mn-cs"/>
              </a:rPr>
              <a:t> </a:t>
            </a:r>
            <a:r>
              <a:rPr lang="es-ES" dirty="0" err="1" smtClean="0">
                <a:solidFill>
                  <a:schemeClr val="tx1"/>
                </a:solidFill>
                <a:latin typeface="+mn-lt"/>
                <a:ea typeface="+mn-ea"/>
                <a:cs typeface="+mn-cs"/>
              </a:rPr>
              <a:t>applying</a:t>
            </a:r>
            <a:r>
              <a:rPr lang="es-ES" dirty="0" smtClean="0">
                <a:solidFill>
                  <a:schemeClr val="tx1"/>
                </a:solidFill>
                <a:latin typeface="+mn-lt"/>
                <a:ea typeface="+mn-ea"/>
                <a:cs typeface="+mn-cs"/>
              </a:rPr>
              <a:t> a </a:t>
            </a:r>
            <a:r>
              <a:rPr lang="es-ES" dirty="0" err="1" smtClean="0">
                <a:solidFill>
                  <a:schemeClr val="tx1"/>
                </a:solidFill>
                <a:latin typeface="+mn-lt"/>
                <a:ea typeface="+mn-ea"/>
                <a:cs typeface="+mn-cs"/>
              </a:rPr>
              <a:t>Staged</a:t>
            </a:r>
            <a:r>
              <a:rPr lang="es-ES" dirty="0" smtClean="0">
                <a:solidFill>
                  <a:schemeClr val="tx1"/>
                </a:solidFill>
                <a:latin typeface="+mn-lt"/>
                <a:ea typeface="+mn-ea"/>
                <a:cs typeface="+mn-cs"/>
              </a:rPr>
              <a:t>  </a:t>
            </a:r>
            <a:r>
              <a:rPr lang="es-ES" dirty="0" err="1" smtClean="0">
                <a:solidFill>
                  <a:schemeClr val="tx1"/>
                </a:solidFill>
                <a:latin typeface="+mn-lt"/>
                <a:ea typeface="+mn-ea"/>
                <a:cs typeface="+mn-cs"/>
              </a:rPr>
              <a:t>Evacuation</a:t>
            </a:r>
            <a:r>
              <a:rPr lang="es-ES" dirty="0" smtClean="0">
                <a:solidFill>
                  <a:schemeClr val="tx1"/>
                </a:solidFill>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s-ES" dirty="0" err="1" smtClean="0">
                <a:solidFill>
                  <a:schemeClr val="tx1"/>
                </a:solidFill>
                <a:latin typeface="+mn-lt"/>
                <a:ea typeface="+mn-ea"/>
                <a:cs typeface="+mn-cs"/>
              </a:rPr>
              <a:t>The</a:t>
            </a:r>
            <a:r>
              <a:rPr lang="es-ES" dirty="0" smtClean="0">
                <a:solidFill>
                  <a:schemeClr val="tx1"/>
                </a:solidFill>
                <a:latin typeface="+mn-lt"/>
                <a:ea typeface="+mn-ea"/>
                <a:cs typeface="+mn-cs"/>
              </a:rPr>
              <a:t> </a:t>
            </a:r>
            <a:r>
              <a:rPr lang="es-ES" dirty="0" err="1" smtClean="0">
                <a:solidFill>
                  <a:schemeClr val="tx1"/>
                </a:solidFill>
                <a:latin typeface="+mn-lt"/>
                <a:ea typeface="+mn-ea"/>
                <a:cs typeface="+mn-cs"/>
              </a:rPr>
              <a:t>Staged</a:t>
            </a:r>
            <a:r>
              <a:rPr lang="es-ES" dirty="0" smtClean="0">
                <a:solidFill>
                  <a:schemeClr val="tx1"/>
                </a:solidFill>
                <a:latin typeface="+mn-lt"/>
                <a:ea typeface="+mn-ea"/>
                <a:cs typeface="+mn-cs"/>
              </a:rPr>
              <a:t> </a:t>
            </a:r>
            <a:r>
              <a:rPr lang="es-ES" dirty="0" err="1" smtClean="0">
                <a:solidFill>
                  <a:schemeClr val="tx1"/>
                </a:solidFill>
                <a:latin typeface="+mn-lt"/>
                <a:ea typeface="+mn-ea"/>
                <a:cs typeface="+mn-cs"/>
              </a:rPr>
              <a:t>evacuation</a:t>
            </a:r>
            <a:r>
              <a:rPr lang="es-ES" dirty="0" smtClean="0">
                <a:solidFill>
                  <a:schemeClr val="tx1"/>
                </a:solidFill>
                <a:latin typeface="+mn-lt"/>
                <a:ea typeface="+mn-ea"/>
                <a:cs typeface="+mn-cs"/>
              </a:rPr>
              <a:t> </a:t>
            </a:r>
            <a:r>
              <a:rPr lang="es-ES" dirty="0" err="1" smtClean="0">
                <a:solidFill>
                  <a:schemeClr val="tx1"/>
                </a:solidFill>
                <a:latin typeface="+mn-lt"/>
                <a:ea typeface="+mn-ea"/>
                <a:cs typeface="+mn-cs"/>
              </a:rPr>
              <a:t>makes</a:t>
            </a:r>
            <a:r>
              <a:rPr lang="es-ES" dirty="0" smtClean="0">
                <a:solidFill>
                  <a:schemeClr val="tx1"/>
                </a:solidFill>
                <a:latin typeface="+mn-lt"/>
                <a:ea typeface="+mn-ea"/>
                <a:cs typeface="+mn-cs"/>
              </a:rPr>
              <a:t> e</a:t>
            </a:r>
            <a:r>
              <a:rPr lang="es-ES" noProof="0" dirty="0" err="1" smtClean="0">
                <a:solidFill>
                  <a:schemeClr val="tx1"/>
                </a:solidFill>
                <a:latin typeface="+mn-lt"/>
                <a:ea typeface="+mn-ea"/>
                <a:cs typeface="+mn-cs"/>
              </a:rPr>
              <a:t>vacuees</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closer</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to</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fire</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areas</a:t>
            </a:r>
            <a:r>
              <a:rPr lang="es-ES" noProof="0" dirty="0" smtClean="0">
                <a:solidFill>
                  <a:schemeClr val="tx1"/>
                </a:solidFill>
                <a:latin typeface="+mn-lt"/>
                <a:ea typeface="+mn-ea"/>
                <a:cs typeface="+mn-cs"/>
              </a:rPr>
              <a:t> are </a:t>
            </a:r>
            <a:r>
              <a:rPr lang="es-ES" noProof="0" dirty="0" err="1" smtClean="0">
                <a:solidFill>
                  <a:schemeClr val="tx1"/>
                </a:solidFill>
                <a:latin typeface="+mn-lt"/>
                <a:ea typeface="+mn-ea"/>
                <a:cs typeface="+mn-cs"/>
              </a:rPr>
              <a:t>the</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first</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to</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be</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evacuated</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which</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ends</a:t>
            </a:r>
            <a:r>
              <a:rPr lang="es-ES" noProof="0" dirty="0" smtClean="0">
                <a:solidFill>
                  <a:schemeClr val="tx1"/>
                </a:solidFill>
                <a:latin typeface="+mn-lt"/>
                <a:ea typeface="+mn-ea"/>
                <a:cs typeface="+mn-cs"/>
              </a:rPr>
              <a:t> up </a:t>
            </a:r>
            <a:r>
              <a:rPr lang="es-ES" noProof="0" dirty="0" err="1" smtClean="0">
                <a:solidFill>
                  <a:schemeClr val="tx1"/>
                </a:solidFill>
                <a:latin typeface="+mn-lt"/>
                <a:ea typeface="+mn-ea"/>
                <a:cs typeface="+mn-cs"/>
              </a:rPr>
              <a:t>optimizing</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the</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whole</a:t>
            </a:r>
            <a:r>
              <a:rPr lang="es-ES" noProof="0" dirty="0" smtClean="0">
                <a:solidFill>
                  <a:schemeClr val="tx1"/>
                </a:solidFill>
                <a:latin typeface="+mn-lt"/>
                <a:ea typeface="+mn-ea"/>
                <a:cs typeface="+mn-cs"/>
              </a:rPr>
              <a:t> </a:t>
            </a:r>
            <a:r>
              <a:rPr lang="es-ES" noProof="0" dirty="0" err="1" smtClean="0">
                <a:solidFill>
                  <a:schemeClr val="tx1"/>
                </a:solidFill>
                <a:latin typeface="+mn-lt"/>
                <a:ea typeface="+mn-ea"/>
                <a:cs typeface="+mn-cs"/>
              </a:rPr>
              <a:t>system</a:t>
            </a:r>
            <a:r>
              <a:rPr lang="es-ES" noProof="0" dirty="0" smtClean="0">
                <a:solidFill>
                  <a:schemeClr val="tx1"/>
                </a:solidFill>
                <a:latin typeface="+mn-lt"/>
                <a:ea typeface="+mn-ea"/>
                <a:cs typeface="+mn-cs"/>
              </a:rPr>
              <a:t>.</a:t>
            </a:r>
            <a:endParaRPr kumimoji="0" lang="es-ES"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329646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140138"/>
            <a:ext cx="8216206" cy="785812"/>
          </a:xfrm>
        </p:spPr>
        <p:txBody>
          <a:bodyPr/>
          <a:lstStyle/>
          <a:p>
            <a:r>
              <a:rPr lang="en-US" dirty="0" smtClean="0"/>
              <a:t>Lessons learnt</a:t>
            </a:r>
            <a:endParaRPr lang="en-US" dirty="0"/>
          </a:p>
        </p:txBody>
      </p:sp>
      <p:sp>
        <p:nvSpPr>
          <p:cNvPr id="3" name="Marcador de contenido 2"/>
          <p:cNvSpPr>
            <a:spLocks noGrp="1"/>
          </p:cNvSpPr>
          <p:nvPr>
            <p:ph idx="1"/>
          </p:nvPr>
        </p:nvSpPr>
        <p:spPr>
          <a:xfrm>
            <a:off x="363682" y="1158587"/>
            <a:ext cx="5791200" cy="5536407"/>
          </a:xfrm>
        </p:spPr>
        <p:txBody>
          <a:bodyPr>
            <a:noAutofit/>
          </a:bodyPr>
          <a:lstStyle/>
          <a:p>
            <a:r>
              <a:rPr lang="en-US" sz="1800" dirty="0"/>
              <a:t>Study multitude of combinations , scenarios , </a:t>
            </a:r>
            <a:r>
              <a:rPr lang="en-US" sz="1800" dirty="0" smtClean="0"/>
              <a:t>mixes, </a:t>
            </a:r>
            <a:r>
              <a:rPr lang="en-US" sz="1800" dirty="0"/>
              <a:t>items available for the management of the emergency</a:t>
            </a:r>
          </a:p>
          <a:p>
            <a:r>
              <a:rPr lang="en-US" sz="1800" dirty="0"/>
              <a:t>VERY important cultural aspects </a:t>
            </a:r>
            <a:endParaRPr lang="en-US" sz="1800" dirty="0" smtClean="0"/>
          </a:p>
          <a:p>
            <a:r>
              <a:rPr lang="en-US" sz="1800" dirty="0" smtClean="0"/>
              <a:t>Structuring </a:t>
            </a:r>
            <a:r>
              <a:rPr lang="en-US" sz="1800" dirty="0"/>
              <a:t>evacuation where possible, but there will always be considered "voluntary" evacuation : there may be congestion due to this factor</a:t>
            </a:r>
          </a:p>
          <a:p>
            <a:r>
              <a:rPr lang="en-US" sz="1800" dirty="0" smtClean="0"/>
              <a:t>Pre-trip </a:t>
            </a:r>
            <a:r>
              <a:rPr lang="en-US" sz="1800" dirty="0"/>
              <a:t>information </a:t>
            </a:r>
            <a:r>
              <a:rPr lang="en-US" sz="1800" dirty="0" smtClean="0"/>
              <a:t>vs </a:t>
            </a:r>
            <a:r>
              <a:rPr lang="en-US" sz="1800" dirty="0" smtClean="0"/>
              <a:t>On-trip </a:t>
            </a:r>
            <a:r>
              <a:rPr lang="en-US" sz="1800" dirty="0" smtClean="0"/>
              <a:t>information</a:t>
            </a:r>
          </a:p>
          <a:p>
            <a:r>
              <a:rPr lang="en-US" sz="1800" dirty="0"/>
              <a:t>Prepare infrastructure in areas of risk to allow flexibility . E.g. Contraflow on highways require the infrastructure to be ready for it. </a:t>
            </a:r>
          </a:p>
          <a:p>
            <a:r>
              <a:rPr lang="en-US" sz="1800" dirty="0" smtClean="0"/>
              <a:t>Evacuation using Mass Transit: </a:t>
            </a:r>
            <a:r>
              <a:rPr lang="en-US" sz="1800" dirty="0"/>
              <a:t>ideal if possible, </a:t>
            </a:r>
            <a:r>
              <a:rPr lang="en-US" sz="1800" dirty="0" smtClean="0"/>
              <a:t>but complex management</a:t>
            </a:r>
          </a:p>
          <a:p>
            <a:r>
              <a:rPr lang="en-US" sz="1800" dirty="0"/>
              <a:t>Infrastructure and ITS systems prepared for emergencies</a:t>
            </a:r>
            <a:endParaRPr lang="es-ES" sz="1800" dirty="0"/>
          </a:p>
          <a:p>
            <a:endParaRPr lang="en-US" sz="18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8889" b="14445"/>
          <a:stretch/>
        </p:blipFill>
        <p:spPr>
          <a:xfrm>
            <a:off x="6154882" y="1011521"/>
            <a:ext cx="2908405" cy="2973037"/>
          </a:xfrm>
          <a:prstGeom prst="rect">
            <a:avLst/>
          </a:prstGeom>
        </p:spPr>
      </p:pic>
      <p:pic>
        <p:nvPicPr>
          <p:cNvPr id="5" name="Picture 4" descr="http://cache.pakistantoday.com.pk/2011/05/Fukushima_evacuation_z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882" y="4070129"/>
            <a:ext cx="2895040" cy="191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554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09613" y="166254"/>
            <a:ext cx="7643812" cy="665595"/>
          </a:xfrm>
          <a:ln/>
        </p:spPr>
        <p:txBody>
          <a:bodyPr/>
          <a:lstStyle/>
          <a:p>
            <a:r>
              <a:rPr lang="en-US" dirty="0" smtClean="0"/>
              <a:t>Conclusions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6324600"/>
            <a:ext cx="1197694" cy="362768"/>
          </a:xfrm>
          <a:prstGeom prst="rect">
            <a:avLst/>
          </a:prstGeom>
          <a:noFill/>
          <a:ln w="12700" cap="flat">
            <a:noFill/>
            <a:miter lim="800000"/>
            <a:headEnd/>
            <a:tailEnd/>
          </a:ln>
        </p:spPr>
      </p:pic>
      <p:pic>
        <p:nvPicPr>
          <p:cNvPr id="2" name="Imagen 1"/>
          <p:cNvPicPr>
            <a:picLocks noChangeAspect="1"/>
          </p:cNvPicPr>
          <p:nvPr/>
        </p:nvPicPr>
        <p:blipFill>
          <a:blip r:embed="rId3"/>
          <a:stretch>
            <a:fillRect/>
          </a:stretch>
        </p:blipFill>
        <p:spPr>
          <a:xfrm>
            <a:off x="4791510" y="1480272"/>
            <a:ext cx="4185369" cy="3968028"/>
          </a:xfrm>
          <a:prstGeom prst="rect">
            <a:avLst/>
          </a:prstGeom>
        </p:spPr>
      </p:pic>
      <p:sp>
        <p:nvSpPr>
          <p:cNvPr id="10242" name="Rectangle 2"/>
          <p:cNvSpPr>
            <a:spLocks noGrp="1" noChangeArrowheads="1"/>
          </p:cNvSpPr>
          <p:nvPr>
            <p:ph idx="1"/>
          </p:nvPr>
        </p:nvSpPr>
        <p:spPr>
          <a:xfrm>
            <a:off x="384464" y="1295401"/>
            <a:ext cx="5361709" cy="4152899"/>
          </a:xfrm>
          <a:ln/>
        </p:spPr>
        <p:txBody>
          <a:bodyPr>
            <a:noAutofit/>
          </a:bodyPr>
          <a:lstStyle/>
          <a:p>
            <a:pPr marL="0" indent="0">
              <a:buNone/>
            </a:pPr>
            <a:r>
              <a:rPr lang="en-US" sz="1800" dirty="0">
                <a:latin typeface="+mj-lt"/>
                <a:cs typeface="Helvetica" panose="020B0604020202020204" pitchFamily="34" charset="0"/>
              </a:rPr>
              <a:t>The evacuation scenarios present challenges </a:t>
            </a:r>
            <a:r>
              <a:rPr lang="en-US" sz="1800" dirty="0" smtClean="0">
                <a:latin typeface="+mj-lt"/>
                <a:cs typeface="Helvetica" panose="020B0604020202020204" pitchFamily="34" charset="0"/>
              </a:rPr>
              <a:t>for </a:t>
            </a:r>
            <a:r>
              <a:rPr lang="en-US" sz="1800" dirty="0">
                <a:latin typeface="+mj-lt"/>
                <a:cs typeface="Helvetica" panose="020B0604020202020204" pitchFamily="34" charset="0"/>
              </a:rPr>
              <a:t>dynamic </a:t>
            </a:r>
            <a:r>
              <a:rPr lang="en-US" sz="1800" dirty="0" smtClean="0">
                <a:latin typeface="+mj-lt"/>
                <a:cs typeface="Helvetica" panose="020B0604020202020204" pitchFamily="34" charset="0"/>
              </a:rPr>
              <a:t>simulators, </a:t>
            </a:r>
            <a:r>
              <a:rPr lang="en-US" sz="1800" dirty="0">
                <a:latin typeface="+mj-lt"/>
                <a:cs typeface="Helvetica" panose="020B0604020202020204" pitchFamily="34" charset="0"/>
              </a:rPr>
              <a:t>but provides interesting benefits over classical methodologies in this field. </a:t>
            </a:r>
          </a:p>
          <a:p>
            <a:endParaRPr lang="en-US" sz="600" dirty="0">
              <a:latin typeface="+mj-lt"/>
              <a:cs typeface="Helvetica" panose="020B0604020202020204" pitchFamily="34" charset="0"/>
            </a:endParaRPr>
          </a:p>
          <a:p>
            <a:pPr marL="0" indent="0">
              <a:buNone/>
            </a:pPr>
            <a:r>
              <a:rPr lang="en-US" sz="1800" dirty="0">
                <a:latin typeface="+mj-lt"/>
                <a:cs typeface="Helvetica" panose="020B0604020202020204" pitchFamily="34" charset="0"/>
              </a:rPr>
              <a:t>Evacuation times less optimistic than previous </a:t>
            </a:r>
            <a:r>
              <a:rPr lang="en-US" sz="1800" dirty="0" smtClean="0">
                <a:latin typeface="+mj-lt"/>
                <a:cs typeface="Helvetica" panose="020B0604020202020204" pitchFamily="34" charset="0"/>
              </a:rPr>
              <a:t>methods 'static</a:t>
            </a:r>
            <a:r>
              <a:rPr lang="en-US" sz="1800" dirty="0">
                <a:latin typeface="+mj-lt"/>
                <a:cs typeface="Helvetica" panose="020B0604020202020204" pitchFamily="34" charset="0"/>
              </a:rPr>
              <a:t>' type. </a:t>
            </a:r>
            <a:r>
              <a:rPr lang="en-US" sz="1800" dirty="0" smtClean="0">
                <a:latin typeface="+mj-lt"/>
                <a:cs typeface="Helvetica" panose="020B0604020202020204" pitchFamily="34" charset="0"/>
              </a:rPr>
              <a:t>Seems more realistic</a:t>
            </a:r>
            <a:r>
              <a:rPr lang="en-US" sz="1800" dirty="0">
                <a:latin typeface="+mj-lt"/>
                <a:cs typeface="Helvetica" panose="020B0604020202020204" pitchFamily="34" charset="0"/>
              </a:rPr>
              <a:t> </a:t>
            </a:r>
            <a:r>
              <a:rPr lang="en-US" sz="1800" dirty="0" smtClean="0">
                <a:latin typeface="+mj-lt"/>
                <a:cs typeface="Helvetica" panose="020B0604020202020204" pitchFamily="34" charset="0"/>
              </a:rPr>
              <a:t>times</a:t>
            </a:r>
            <a:endParaRPr lang="en-US" sz="1800" dirty="0">
              <a:latin typeface="+mj-lt"/>
              <a:cs typeface="Helvetica" panose="020B0604020202020204" pitchFamily="34" charset="0"/>
            </a:endParaRPr>
          </a:p>
          <a:p>
            <a:endParaRPr lang="en-US" sz="600" dirty="0">
              <a:latin typeface="+mj-lt"/>
              <a:cs typeface="Helvetica" panose="020B0604020202020204" pitchFamily="34" charset="0"/>
            </a:endParaRPr>
          </a:p>
          <a:p>
            <a:pPr marL="0" indent="0">
              <a:buFont typeface="Arial" charset="0"/>
              <a:buNone/>
            </a:pPr>
            <a:r>
              <a:rPr lang="en-US" sz="1800" dirty="0">
                <a:latin typeface="+mj-lt"/>
                <a:cs typeface="Helvetica" panose="020B0604020202020204" pitchFamily="34" charset="0"/>
              </a:rPr>
              <a:t>Aimsun </a:t>
            </a:r>
            <a:r>
              <a:rPr lang="en-US" sz="1800" dirty="0">
                <a:latin typeface="+mj-lt"/>
                <a:cs typeface="Helvetica" panose="020B0604020202020204" pitchFamily="34" charset="0"/>
              </a:rPr>
              <a:t>ETE </a:t>
            </a:r>
            <a:r>
              <a:rPr lang="en-US" sz="1800" dirty="0" smtClean="0">
                <a:latin typeface="+mj-lt"/>
                <a:cs typeface="Helvetica" panose="020B0604020202020204" pitchFamily="34" charset="0"/>
              </a:rPr>
              <a:t>proved as a </a:t>
            </a:r>
            <a:r>
              <a:rPr lang="en-US" sz="1800" dirty="0">
                <a:latin typeface="+mj-lt"/>
                <a:cs typeface="Helvetica" panose="020B0604020202020204" pitchFamily="34" charset="0"/>
              </a:rPr>
              <a:t>tool prepared for </a:t>
            </a:r>
            <a:endParaRPr lang="en-US" sz="1800" dirty="0" smtClean="0">
              <a:latin typeface="+mj-lt"/>
              <a:cs typeface="Helvetica" panose="020B0604020202020204" pitchFamily="34" charset="0"/>
            </a:endParaRPr>
          </a:p>
          <a:p>
            <a:pPr marL="0" indent="0">
              <a:buFont typeface="Arial" charset="0"/>
              <a:buNone/>
            </a:pPr>
            <a:r>
              <a:rPr lang="en-US" sz="1800" dirty="0" smtClean="0">
                <a:latin typeface="+mj-lt"/>
                <a:cs typeface="Helvetica" panose="020B0604020202020204" pitchFamily="34" charset="0"/>
              </a:rPr>
              <a:t>these </a:t>
            </a:r>
            <a:r>
              <a:rPr lang="en-US" sz="1800" dirty="0">
                <a:latin typeface="+mj-lt"/>
                <a:cs typeface="Helvetica" panose="020B0604020202020204" pitchFamily="34" charset="0"/>
              </a:rPr>
              <a:t>cases, and versatile </a:t>
            </a:r>
            <a:r>
              <a:rPr lang="en-US" sz="1800" dirty="0" smtClean="0">
                <a:latin typeface="+mj-lt"/>
                <a:cs typeface="Helvetica" panose="020B0604020202020204" pitchFamily="34" charset="0"/>
              </a:rPr>
              <a:t>enough for </a:t>
            </a:r>
          </a:p>
          <a:p>
            <a:pPr marL="0" indent="0">
              <a:buFont typeface="Arial" charset="0"/>
              <a:buNone/>
            </a:pPr>
            <a:r>
              <a:rPr lang="en-US" sz="1800" dirty="0" smtClean="0">
                <a:latin typeface="+mj-lt"/>
                <a:cs typeface="Helvetica" panose="020B0604020202020204" pitchFamily="34" charset="0"/>
              </a:rPr>
              <a:t>a </a:t>
            </a:r>
            <a:r>
              <a:rPr lang="en-US" sz="1800" dirty="0">
                <a:latin typeface="+mj-lt"/>
                <a:cs typeface="Helvetica" panose="020B0604020202020204" pitchFamily="34" charset="0"/>
              </a:rPr>
              <a:t>variety </a:t>
            </a:r>
            <a:r>
              <a:rPr lang="en-US" sz="1800" dirty="0" smtClean="0">
                <a:latin typeface="+mj-lt"/>
                <a:cs typeface="Helvetica" panose="020B0604020202020204" pitchFamily="34" charset="0"/>
              </a:rPr>
              <a:t>of </a:t>
            </a:r>
            <a:r>
              <a:rPr lang="en-US" sz="1800" dirty="0">
                <a:latin typeface="+mj-lt"/>
                <a:cs typeface="Helvetica" panose="020B0604020202020204" pitchFamily="34" charset="0"/>
              </a:rPr>
              <a:t>cases and evacuation type </a:t>
            </a:r>
            <a:endParaRPr lang="en-US" sz="1800" dirty="0">
              <a:latin typeface="+mj-lt"/>
              <a:cs typeface="Helvetica" panose="020B0604020202020204" pitchFamily="34" charset="0"/>
            </a:endParaRPr>
          </a:p>
          <a:p>
            <a:pPr marL="0" indent="0">
              <a:buFont typeface="Arial" charset="0"/>
              <a:buNone/>
            </a:pPr>
            <a:r>
              <a:rPr lang="en-US" sz="1800" dirty="0">
                <a:latin typeface="+mj-lt"/>
                <a:cs typeface="Helvetica" panose="020B0604020202020204" pitchFamily="34" charset="0"/>
              </a:rPr>
              <a:t>(</a:t>
            </a:r>
            <a:r>
              <a:rPr lang="en-US" sz="1800" dirty="0">
                <a:latin typeface="+mj-lt"/>
                <a:cs typeface="Helvetica" panose="020B0604020202020204" pitchFamily="34" charset="0"/>
              </a:rPr>
              <a:t>nuclear, forest fires, </a:t>
            </a:r>
            <a:r>
              <a:rPr lang="en-US" sz="1800" dirty="0" err="1">
                <a:latin typeface="+mj-lt"/>
                <a:cs typeface="Helvetica" panose="020B0604020202020204" pitchFamily="34" charset="0"/>
              </a:rPr>
              <a:t>etc</a:t>
            </a:r>
            <a:r>
              <a:rPr lang="en-US" sz="1800" dirty="0">
                <a:latin typeface="+mj-lt"/>
                <a:cs typeface="Helvetica" panose="020B0604020202020204" pitchFamily="34" charset="0"/>
              </a:rPr>
              <a:t> </a:t>
            </a:r>
            <a:r>
              <a:rPr lang="en-US" sz="1800" dirty="0">
                <a:latin typeface="+mj-lt"/>
                <a:cs typeface="Helvetica" panose="020B0604020202020204" pitchFamily="34" charset="0"/>
              </a:rPr>
              <a:t>...) </a:t>
            </a:r>
            <a:endParaRPr lang="en-US" sz="1800" dirty="0">
              <a:latin typeface="+mj-lt"/>
              <a:cs typeface="Helvetica" panose="020B0604020202020204" pitchFamily="34" charset="0"/>
            </a:endParaRPr>
          </a:p>
          <a:p>
            <a:endParaRPr lang="en-US" sz="600" dirty="0">
              <a:latin typeface="+mj-lt"/>
              <a:cs typeface="Helvetica" panose="020B0604020202020204" pitchFamily="34" charset="0"/>
            </a:endParaRPr>
          </a:p>
          <a:p>
            <a:pPr marL="0" indent="0">
              <a:buNone/>
            </a:pPr>
            <a:r>
              <a:rPr lang="en-US" sz="1800" dirty="0" smtClean="0">
                <a:latin typeface="+mj-lt"/>
                <a:cs typeface="Helvetica" panose="020B0604020202020204" pitchFamily="34" charset="0"/>
              </a:rPr>
              <a:t>Optimize the </a:t>
            </a:r>
            <a:r>
              <a:rPr lang="en-US" sz="1800" dirty="0" smtClean="0">
                <a:latin typeface="+mj-lt"/>
                <a:cs typeface="Helvetica" panose="020B0604020202020204" pitchFamily="34" charset="0"/>
              </a:rPr>
              <a:t>evacuations </a:t>
            </a:r>
            <a:r>
              <a:rPr lang="en-US" sz="1800" dirty="0" smtClean="0">
                <a:latin typeface="+mj-lt"/>
                <a:cs typeface="Helvetica" panose="020B0604020202020204" pitchFamily="34" charset="0"/>
              </a:rPr>
              <a:t>through </a:t>
            </a:r>
            <a:r>
              <a:rPr lang="en-US" sz="1800" dirty="0">
                <a:latin typeface="+mj-lt"/>
                <a:cs typeface="Helvetica" panose="020B0604020202020204" pitchFamily="34" charset="0"/>
              </a:rPr>
              <a:t>traffic </a:t>
            </a:r>
            <a:r>
              <a:rPr lang="en-US" sz="1800" dirty="0" smtClean="0">
                <a:latin typeface="+mj-lt"/>
                <a:cs typeface="Helvetica" panose="020B0604020202020204" pitchFamily="34" charset="0"/>
              </a:rPr>
              <a:t>strategies. </a:t>
            </a:r>
            <a:r>
              <a:rPr lang="en-US" sz="1800" dirty="0">
                <a:latin typeface="+mj-lt"/>
                <a:cs typeface="Helvetica" panose="020B0604020202020204" pitchFamily="34" charset="0"/>
              </a:rPr>
              <a:t>In some </a:t>
            </a:r>
            <a:r>
              <a:rPr lang="en-US" sz="1800" dirty="0" smtClean="0">
                <a:latin typeface="+mj-lt"/>
                <a:cs typeface="Helvetica" panose="020B0604020202020204" pitchFamily="34" charset="0"/>
              </a:rPr>
              <a:t>cases, </a:t>
            </a:r>
            <a:r>
              <a:rPr lang="en-US" sz="1800" dirty="0">
                <a:latin typeface="+mj-lt"/>
                <a:cs typeface="Helvetica" panose="020B0604020202020204" pitchFamily="34" charset="0"/>
              </a:rPr>
              <a:t>up to </a:t>
            </a:r>
            <a:r>
              <a:rPr lang="en-US" sz="1800" dirty="0" smtClean="0">
                <a:latin typeface="+mj-lt"/>
                <a:cs typeface="Helvetica" panose="020B0604020202020204" pitchFamily="34" charset="0"/>
              </a:rPr>
              <a:t>300 sets of actions. </a:t>
            </a:r>
            <a:r>
              <a:rPr lang="en-US" sz="1800" dirty="0">
                <a:latin typeface="+mj-lt"/>
                <a:cs typeface="Helvetica" panose="020B0604020202020204" pitchFamily="34" charset="0"/>
              </a:rPr>
              <a:t>Select good and bad practices and get </a:t>
            </a:r>
            <a:endParaRPr lang="en-US" sz="1800" dirty="0" smtClean="0">
              <a:latin typeface="+mj-lt"/>
              <a:cs typeface="Helvetica" panose="020B0604020202020204" pitchFamily="34" charset="0"/>
            </a:endParaRPr>
          </a:p>
          <a:p>
            <a:pPr marL="0" indent="0">
              <a:buNone/>
            </a:pPr>
            <a:r>
              <a:rPr lang="en-US" sz="1800" dirty="0" smtClean="0">
                <a:latin typeface="+mj-lt"/>
                <a:cs typeface="Helvetica" panose="020B0604020202020204" pitchFamily="34" charset="0"/>
              </a:rPr>
              <a:t>evacuation </a:t>
            </a:r>
            <a:r>
              <a:rPr lang="en-US" sz="1800" dirty="0">
                <a:latin typeface="+mj-lt"/>
                <a:cs typeface="Helvetica" panose="020B0604020202020204" pitchFamily="34" charset="0"/>
              </a:rPr>
              <a:t>guides and recommendations.</a:t>
            </a:r>
          </a:p>
          <a:p>
            <a:endParaRPr lang="en-US" sz="1800" dirty="0">
              <a:latin typeface="+mj-lt"/>
              <a:cs typeface="Helvetica" panose="020B0604020202020204" pitchFamily="34" charset="0"/>
            </a:endParaRPr>
          </a:p>
          <a:p>
            <a:endParaRPr lang="en-US" sz="1800" dirty="0">
              <a:latin typeface="+mj-lt"/>
              <a:cs typeface="Helvetica" panose="020B0604020202020204" pitchFamily="34" charset="0"/>
            </a:endParaRPr>
          </a:p>
        </p:txBody>
      </p:sp>
    </p:spTree>
    <p:extLst>
      <p:ext uri="{BB962C8B-B14F-4D97-AF65-F5344CB8AC3E}">
        <p14:creationId xmlns:p14="http://schemas.microsoft.com/office/powerpoint/2010/main" val="25755132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rotWithShape="1">
          <a:blip r:embed="rId2" cstate="print"/>
          <a:srcRect l="12498" t="20467" b="20251"/>
          <a:stretch/>
        </p:blipFill>
        <p:spPr bwMode="auto">
          <a:xfrm>
            <a:off x="0" y="-76200"/>
            <a:ext cx="9144000" cy="4119841"/>
          </a:xfrm>
          <a:prstGeom prst="rect">
            <a:avLst/>
          </a:prstGeom>
          <a:noFill/>
          <a:ln w="12700" cap="flat">
            <a:noFill/>
            <a:miter lim="800000"/>
            <a:headEnd/>
            <a:tailEnd/>
          </a:ln>
        </p:spPr>
      </p:pic>
      <p:sp>
        <p:nvSpPr>
          <p:cNvPr id="34818" name="Rectangle 2"/>
          <p:cNvSpPr>
            <a:spLocks/>
          </p:cNvSpPr>
          <p:nvPr/>
        </p:nvSpPr>
        <p:spPr bwMode="auto">
          <a:xfrm>
            <a:off x="1210866" y="4544541"/>
            <a:ext cx="7750969" cy="955477"/>
          </a:xfrm>
          <a:prstGeom prst="rect">
            <a:avLst/>
          </a:prstGeom>
          <a:noFill/>
          <a:ln w="12700" cap="flat">
            <a:noFill/>
            <a:miter lim="800000"/>
            <a:headEnd type="none" w="med" len="med"/>
            <a:tailEnd type="none" w="med" len="med"/>
          </a:ln>
        </p:spPr>
        <p:txBody>
          <a:bodyPr lIns="0" tIns="0" rIns="0" bIns="0"/>
          <a:lstStyle/>
          <a:p>
            <a:r>
              <a:rPr lang="es-ES" altLang="ja-JP" sz="3600" dirty="0" err="1" smtClean="0">
                <a:solidFill>
                  <a:srgbClr val="747474"/>
                </a:solidFill>
                <a:latin typeface="+mj-lt"/>
                <a:cs typeface="Helvetica" charset="0"/>
                <a:sym typeface="Helvetica" charset="0"/>
              </a:rPr>
              <a:t>Thank</a:t>
            </a:r>
            <a:r>
              <a:rPr lang="es-ES" altLang="ja-JP" sz="3600" dirty="0" smtClean="0">
                <a:solidFill>
                  <a:srgbClr val="747474"/>
                </a:solidFill>
                <a:latin typeface="+mj-lt"/>
                <a:cs typeface="Helvetica" charset="0"/>
                <a:sym typeface="Helvetica" charset="0"/>
              </a:rPr>
              <a:t> </a:t>
            </a:r>
            <a:r>
              <a:rPr lang="es-ES" altLang="ja-JP" sz="3600" dirty="0" err="1" smtClean="0">
                <a:solidFill>
                  <a:srgbClr val="747474"/>
                </a:solidFill>
                <a:latin typeface="+mj-lt"/>
                <a:cs typeface="Helvetica" charset="0"/>
                <a:sym typeface="Helvetica" charset="0"/>
              </a:rPr>
              <a:t>You</a:t>
            </a:r>
            <a:r>
              <a:rPr lang="es-ES" altLang="ja-JP" sz="3600" dirty="0" smtClean="0">
                <a:solidFill>
                  <a:srgbClr val="747474"/>
                </a:solidFill>
                <a:latin typeface="+mj-lt"/>
                <a:cs typeface="Helvetica" charset="0"/>
                <a:sym typeface="Helvetica" charset="0"/>
              </a:rPr>
              <a:t>!</a:t>
            </a:r>
          </a:p>
          <a:p>
            <a:pPr algn="ctr"/>
            <a:endParaRPr lang="es-ES" altLang="ja-JP" sz="1000" dirty="0" smtClean="0">
              <a:solidFill>
                <a:srgbClr val="747474"/>
              </a:solidFill>
              <a:latin typeface="+mj-lt"/>
              <a:cs typeface="Helvetica" charset="0"/>
              <a:sym typeface="Helvetica" charset="0"/>
            </a:endParaRPr>
          </a:p>
          <a:p>
            <a:r>
              <a:rPr lang="es-ES" sz="3200" dirty="0" smtClean="0">
                <a:solidFill>
                  <a:srgbClr val="747474"/>
                </a:solidFill>
                <a:latin typeface="+mj-lt"/>
                <a:cs typeface="Helvetica" charset="0"/>
                <a:sym typeface="Helvetica" charset="0"/>
              </a:rPr>
              <a:t>info@aimsun.com</a:t>
            </a:r>
            <a:endParaRPr lang="en-US" sz="3200" dirty="0">
              <a:solidFill>
                <a:srgbClr val="747474"/>
              </a:solidFill>
              <a:latin typeface="+mj-lt"/>
              <a:cs typeface="Helvetica" charset="0"/>
              <a:sym typeface="Helvetica" charset="0"/>
            </a:endParaRPr>
          </a:p>
        </p:txBody>
      </p:sp>
      <p:pic>
        <p:nvPicPr>
          <p:cNvPr id="5122" name="Picture 2"/>
          <p:cNvPicPr>
            <a:picLocks noChangeAspect="1" noChangeArrowheads="1"/>
          </p:cNvPicPr>
          <p:nvPr/>
        </p:nvPicPr>
        <p:blipFill>
          <a:blip r:embed="rId3" cstate="print"/>
          <a:srcRect/>
          <a:stretch>
            <a:fillRect/>
          </a:stretch>
        </p:blipFill>
        <p:spPr bwMode="auto">
          <a:xfrm>
            <a:off x="6057794" y="4279353"/>
            <a:ext cx="2789741" cy="1784136"/>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7848537" y="6299201"/>
            <a:ext cx="1233352" cy="373568"/>
          </a:xfrm>
          <a:prstGeom prst="rect">
            <a:avLst/>
          </a:prstGeom>
          <a:noFill/>
          <a:ln w="12700" cap="flat">
            <a:noFill/>
            <a:miter lim="800000"/>
            <a:headEnd/>
            <a:tailEnd/>
          </a:ln>
        </p:spPr>
      </p:pic>
    </p:spTree>
    <p:extLst>
      <p:ext uri="{BB962C8B-B14F-4D97-AF65-F5344CB8AC3E}">
        <p14:creationId xmlns:p14="http://schemas.microsoft.com/office/powerpoint/2010/main" val="9166325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1050" y="160338"/>
            <a:ext cx="7934325" cy="785812"/>
          </a:xfrm>
        </p:spPr>
        <p:txBody>
          <a:bodyPr/>
          <a:lstStyle/>
          <a:p>
            <a:r>
              <a:rPr lang="es-ES" dirty="0" err="1" smtClean="0"/>
              <a:t>Challenges</a:t>
            </a:r>
            <a:endParaRPr lang="es-ES" dirty="0"/>
          </a:p>
        </p:txBody>
      </p:sp>
      <p:sp>
        <p:nvSpPr>
          <p:cNvPr id="3" name="Marcador de contenido 2"/>
          <p:cNvSpPr>
            <a:spLocks noGrp="1"/>
          </p:cNvSpPr>
          <p:nvPr>
            <p:ph idx="1"/>
          </p:nvPr>
        </p:nvSpPr>
        <p:spPr>
          <a:xfrm>
            <a:off x="457200" y="1371600"/>
            <a:ext cx="5257800" cy="4754563"/>
          </a:xfrm>
        </p:spPr>
        <p:txBody>
          <a:bodyPr>
            <a:normAutofit/>
          </a:bodyPr>
          <a:lstStyle/>
          <a:p>
            <a:r>
              <a:rPr lang="es-ES" sz="1900" dirty="0" err="1" smtClean="0"/>
              <a:t>Fortunately</a:t>
            </a:r>
            <a:r>
              <a:rPr lang="es-ES" sz="1900" dirty="0" smtClean="0"/>
              <a:t>, </a:t>
            </a:r>
            <a:r>
              <a:rPr lang="es-ES" sz="1900" dirty="0" err="1" smtClean="0"/>
              <a:t>not</a:t>
            </a:r>
            <a:r>
              <a:rPr lang="es-ES" sz="1900" dirty="0" smtClean="0"/>
              <a:t> so </a:t>
            </a:r>
            <a:r>
              <a:rPr lang="es-ES" sz="1900" dirty="0" err="1" smtClean="0"/>
              <a:t>much</a:t>
            </a:r>
            <a:r>
              <a:rPr lang="es-ES" sz="1900" dirty="0" smtClean="0"/>
              <a:t> </a:t>
            </a:r>
            <a:r>
              <a:rPr lang="es-ES" sz="1900" dirty="0" err="1" smtClean="0"/>
              <a:t>experiences</a:t>
            </a:r>
            <a:r>
              <a:rPr lang="es-ES" sz="1900" dirty="0" smtClean="0"/>
              <a:t> </a:t>
            </a:r>
            <a:r>
              <a:rPr lang="es-ES" sz="1900" dirty="0" err="1" smtClean="0"/>
              <a:t>coming</a:t>
            </a:r>
            <a:r>
              <a:rPr lang="es-ES" sz="1900" dirty="0" smtClean="0"/>
              <a:t> </a:t>
            </a:r>
            <a:r>
              <a:rPr lang="es-ES" sz="1900" dirty="0" err="1" smtClean="0"/>
              <a:t>from</a:t>
            </a:r>
            <a:r>
              <a:rPr lang="es-ES" sz="1900" dirty="0" smtClean="0"/>
              <a:t> Real cases (Nuclear </a:t>
            </a:r>
            <a:r>
              <a:rPr lang="es-ES" sz="1900" dirty="0" err="1" smtClean="0"/>
              <a:t>Evacuations</a:t>
            </a:r>
            <a:r>
              <a:rPr lang="es-ES" sz="1900" dirty="0" smtClean="0"/>
              <a:t> </a:t>
            </a:r>
            <a:r>
              <a:rPr lang="es-ES" sz="1900" dirty="0" err="1" smtClean="0"/>
              <a:t>Especially</a:t>
            </a:r>
            <a:r>
              <a:rPr lang="es-ES" sz="1900" dirty="0" smtClean="0"/>
              <a:t>). </a:t>
            </a:r>
            <a:r>
              <a:rPr lang="es-ES" sz="1900" dirty="0" err="1" smtClean="0"/>
              <a:t>Difficult</a:t>
            </a:r>
            <a:r>
              <a:rPr lang="es-ES" sz="1900" dirty="0" smtClean="0"/>
              <a:t> to </a:t>
            </a:r>
            <a:r>
              <a:rPr lang="es-ES" sz="1900" dirty="0" err="1" smtClean="0"/>
              <a:t>Validate</a:t>
            </a:r>
            <a:r>
              <a:rPr lang="es-ES" sz="1900" dirty="0" smtClean="0"/>
              <a:t> </a:t>
            </a:r>
            <a:r>
              <a:rPr lang="es-ES" sz="1900" dirty="0" err="1" smtClean="0"/>
              <a:t>Scenarios</a:t>
            </a:r>
            <a:r>
              <a:rPr lang="es-ES" sz="1900" dirty="0" smtClean="0"/>
              <a:t> and </a:t>
            </a:r>
            <a:r>
              <a:rPr lang="es-ES" sz="1900" dirty="0" err="1" smtClean="0"/>
              <a:t>obtain</a:t>
            </a:r>
            <a:r>
              <a:rPr lang="es-ES" sz="1900" dirty="0" smtClean="0"/>
              <a:t> </a:t>
            </a:r>
            <a:r>
              <a:rPr lang="es-ES" sz="1900" dirty="0" err="1" smtClean="0"/>
              <a:t>Calibration</a:t>
            </a:r>
            <a:r>
              <a:rPr lang="es-ES" sz="1900" dirty="0" smtClean="0"/>
              <a:t> </a:t>
            </a:r>
            <a:r>
              <a:rPr lang="es-ES" sz="1900" dirty="0" err="1" smtClean="0"/>
              <a:t>Guidelines</a:t>
            </a:r>
            <a:r>
              <a:rPr lang="es-ES" sz="1900" dirty="0" smtClean="0"/>
              <a:t> </a:t>
            </a:r>
            <a:r>
              <a:rPr lang="es-ES" sz="1900" dirty="0" err="1" smtClean="0"/>
              <a:t>on</a:t>
            </a:r>
            <a:r>
              <a:rPr lang="es-ES" sz="1900" dirty="0" smtClean="0"/>
              <a:t> </a:t>
            </a:r>
            <a:r>
              <a:rPr lang="es-ES" sz="1900" dirty="0" err="1" smtClean="0"/>
              <a:t>certain</a:t>
            </a:r>
            <a:r>
              <a:rPr lang="es-ES" sz="1900" dirty="0" smtClean="0"/>
              <a:t> </a:t>
            </a:r>
            <a:r>
              <a:rPr lang="es-ES" sz="1900" dirty="0" err="1" smtClean="0"/>
              <a:t>aspects</a:t>
            </a:r>
            <a:r>
              <a:rPr lang="es-ES" sz="1900" dirty="0" smtClean="0"/>
              <a:t>:</a:t>
            </a:r>
          </a:p>
          <a:p>
            <a:pPr lvl="1"/>
            <a:r>
              <a:rPr lang="es-ES" sz="1700" dirty="0" err="1" smtClean="0"/>
              <a:t>Route</a:t>
            </a:r>
            <a:r>
              <a:rPr lang="es-ES" sz="1700" dirty="0" smtClean="0"/>
              <a:t> </a:t>
            </a:r>
            <a:r>
              <a:rPr lang="es-ES" sz="1700" dirty="0" err="1" smtClean="0"/>
              <a:t>Choice</a:t>
            </a:r>
            <a:endParaRPr lang="es-ES" sz="1700" dirty="0" smtClean="0"/>
          </a:p>
          <a:p>
            <a:pPr lvl="2"/>
            <a:r>
              <a:rPr lang="es-ES" sz="1500" dirty="0" err="1" smtClean="0"/>
              <a:t>Information</a:t>
            </a:r>
            <a:r>
              <a:rPr lang="es-ES" sz="1500" dirty="0" smtClean="0"/>
              <a:t> to </a:t>
            </a:r>
            <a:r>
              <a:rPr lang="es-ES" sz="1500" dirty="0" err="1" smtClean="0"/>
              <a:t>population</a:t>
            </a:r>
            <a:r>
              <a:rPr lang="es-ES" sz="1500" dirty="0" smtClean="0"/>
              <a:t>: pre-</a:t>
            </a:r>
            <a:r>
              <a:rPr lang="es-ES" sz="1500" dirty="0" err="1" smtClean="0"/>
              <a:t>trip</a:t>
            </a:r>
            <a:r>
              <a:rPr lang="es-ES" sz="1500" dirty="0" smtClean="0"/>
              <a:t> </a:t>
            </a:r>
            <a:r>
              <a:rPr lang="es-ES" sz="1500" dirty="0" err="1" smtClean="0"/>
              <a:t>decisions</a:t>
            </a:r>
            <a:endParaRPr lang="es-ES" sz="1500" dirty="0" smtClean="0"/>
          </a:p>
          <a:p>
            <a:pPr lvl="2"/>
            <a:r>
              <a:rPr lang="es-ES" sz="1500" dirty="0" err="1" smtClean="0"/>
              <a:t>On-trip</a:t>
            </a:r>
            <a:r>
              <a:rPr lang="es-ES" sz="1500" dirty="0" smtClean="0"/>
              <a:t> </a:t>
            </a:r>
            <a:r>
              <a:rPr lang="es-ES" sz="1500" dirty="0" err="1" smtClean="0"/>
              <a:t>decisions</a:t>
            </a:r>
            <a:endParaRPr lang="es-ES" sz="1500" dirty="0"/>
          </a:p>
          <a:p>
            <a:pPr lvl="1"/>
            <a:r>
              <a:rPr lang="es-ES" sz="1700" dirty="0" err="1" smtClean="0"/>
              <a:t>Driving</a:t>
            </a:r>
            <a:r>
              <a:rPr lang="es-ES" sz="1700" dirty="0" smtClean="0"/>
              <a:t> </a:t>
            </a:r>
            <a:r>
              <a:rPr lang="es-ES" sz="1700" dirty="0" err="1" smtClean="0"/>
              <a:t>Characteristics</a:t>
            </a:r>
            <a:endParaRPr lang="es-ES" sz="1700" dirty="0" smtClean="0"/>
          </a:p>
          <a:p>
            <a:r>
              <a:rPr lang="es-ES" sz="1900" dirty="0" err="1" smtClean="0"/>
              <a:t>Many</a:t>
            </a:r>
            <a:r>
              <a:rPr lang="es-ES" sz="1900" dirty="0" smtClean="0"/>
              <a:t> </a:t>
            </a:r>
            <a:r>
              <a:rPr lang="es-ES" sz="1900" dirty="0" err="1" smtClean="0"/>
              <a:t>assumptions</a:t>
            </a:r>
            <a:r>
              <a:rPr lang="es-ES" sz="1900" dirty="0"/>
              <a:t> </a:t>
            </a:r>
            <a:r>
              <a:rPr lang="es-ES" sz="1900" dirty="0" smtClean="0"/>
              <a:t>to be </a:t>
            </a:r>
            <a:r>
              <a:rPr lang="es-ES" sz="1900" dirty="0" err="1" smtClean="0"/>
              <a:t>considered</a:t>
            </a:r>
            <a:r>
              <a:rPr lang="es-ES" sz="1900" dirty="0" smtClean="0"/>
              <a:t>. </a:t>
            </a:r>
            <a:r>
              <a:rPr lang="es-ES" sz="1900" dirty="0" err="1" smtClean="0"/>
              <a:t>This</a:t>
            </a:r>
            <a:r>
              <a:rPr lang="es-ES" sz="1900" dirty="0" smtClean="0"/>
              <a:t> </a:t>
            </a:r>
            <a:r>
              <a:rPr lang="es-ES" sz="1900" dirty="0" err="1" smtClean="0"/>
              <a:t>is</a:t>
            </a:r>
            <a:r>
              <a:rPr lang="es-ES" sz="1900" dirty="0" smtClean="0"/>
              <a:t> </a:t>
            </a:r>
            <a:r>
              <a:rPr lang="es-ES" sz="1900" dirty="0" err="1" smtClean="0"/>
              <a:t>why</a:t>
            </a:r>
            <a:r>
              <a:rPr lang="es-ES" sz="1900" dirty="0" smtClean="0"/>
              <a:t> a virtual </a:t>
            </a:r>
            <a:r>
              <a:rPr lang="es-ES" sz="1900" dirty="0" err="1" smtClean="0"/>
              <a:t>environment</a:t>
            </a:r>
            <a:r>
              <a:rPr lang="es-ES" sz="1900" dirty="0" smtClean="0"/>
              <a:t> to </a:t>
            </a:r>
            <a:r>
              <a:rPr lang="es-ES" sz="1900" dirty="0" err="1" smtClean="0"/>
              <a:t>obtain</a:t>
            </a:r>
            <a:r>
              <a:rPr lang="es-ES" sz="1900" dirty="0" smtClean="0"/>
              <a:t> </a:t>
            </a:r>
            <a:r>
              <a:rPr lang="es-ES" sz="1900" dirty="0" err="1" smtClean="0"/>
              <a:t>best</a:t>
            </a:r>
            <a:r>
              <a:rPr lang="es-ES" sz="1900" dirty="0" smtClean="0"/>
              <a:t> </a:t>
            </a:r>
            <a:r>
              <a:rPr lang="es-ES" sz="1900" dirty="0" err="1" smtClean="0"/>
              <a:t>practices</a:t>
            </a:r>
            <a:r>
              <a:rPr lang="es-ES" sz="1900" dirty="0" smtClean="0"/>
              <a:t> (and </a:t>
            </a:r>
            <a:r>
              <a:rPr lang="es-ES" sz="1900" dirty="0" err="1" smtClean="0"/>
              <a:t>commonly</a:t>
            </a:r>
            <a:r>
              <a:rPr lang="es-ES" sz="1900" dirty="0" smtClean="0"/>
              <a:t> </a:t>
            </a:r>
            <a:r>
              <a:rPr lang="es-ES" sz="1900" dirty="0" err="1" smtClean="0"/>
              <a:t>complex</a:t>
            </a:r>
            <a:r>
              <a:rPr lang="es-ES" sz="1900" dirty="0" smtClean="0"/>
              <a:t> </a:t>
            </a:r>
            <a:r>
              <a:rPr lang="es-ES" sz="1900" dirty="0" err="1" smtClean="0"/>
              <a:t>combinations</a:t>
            </a:r>
            <a:r>
              <a:rPr lang="es-ES" sz="1900" dirty="0" smtClean="0"/>
              <a:t> of </a:t>
            </a:r>
            <a:r>
              <a:rPr lang="es-ES" sz="1900" dirty="0" err="1" smtClean="0"/>
              <a:t>them</a:t>
            </a:r>
            <a:r>
              <a:rPr lang="es-ES" sz="1900" dirty="0" smtClean="0"/>
              <a:t>). </a:t>
            </a:r>
            <a:r>
              <a:rPr lang="es-ES" sz="1900" dirty="0" err="1" smtClean="0"/>
              <a:t>Ideally</a:t>
            </a:r>
            <a:r>
              <a:rPr lang="es-ES" sz="1900" dirty="0" smtClean="0"/>
              <a:t>, a </a:t>
            </a:r>
            <a:r>
              <a:rPr lang="es-ES" sz="1900" dirty="0" err="1" smtClean="0"/>
              <a:t>dynamic</a:t>
            </a:r>
            <a:r>
              <a:rPr lang="es-ES" sz="1900" dirty="0" smtClean="0"/>
              <a:t> </a:t>
            </a:r>
            <a:r>
              <a:rPr lang="es-ES" sz="1900" dirty="0" err="1" smtClean="0"/>
              <a:t>environment</a:t>
            </a:r>
            <a:r>
              <a:rPr lang="es-ES" sz="1900" dirty="0" smtClean="0"/>
              <a:t>. </a:t>
            </a:r>
          </a:p>
          <a:p>
            <a:endParaRPr lang="es-ES" sz="2400" dirty="0"/>
          </a:p>
          <a:p>
            <a:endParaRPr lang="es-ES" sz="2400" dirty="0"/>
          </a:p>
        </p:txBody>
      </p:sp>
      <p:pic>
        <p:nvPicPr>
          <p:cNvPr id="1026" name="Picture 2" descr="https://thatcrazytattooedbaldbroad.files.wordpress.com/2011/06/evacu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9683" y="1071439"/>
            <a:ext cx="3214317" cy="21428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road is jammed with vehicles following an order to evacuate the area covering a radius of 12 miles around the Fukushima Dai-ichi power plant, in Tamura, Fukushima, northern Jap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3532849"/>
            <a:ext cx="3200400" cy="259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325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28650" y="171780"/>
            <a:ext cx="8441456" cy="785812"/>
          </a:xfrm>
          <a:ln/>
        </p:spPr>
        <p:txBody>
          <a:bodyPr>
            <a:normAutofit/>
          </a:bodyPr>
          <a:lstStyle/>
          <a:p>
            <a:r>
              <a:rPr lang="en-US" sz="2800" dirty="0" smtClean="0"/>
              <a:t>New Approach. Using dynamic simulation</a:t>
            </a:r>
            <a:endParaRPr lang="en-US" sz="2800" dirty="0"/>
          </a:p>
        </p:txBody>
      </p:sp>
      <p:sp>
        <p:nvSpPr>
          <p:cNvPr id="10242" name="Rectangle 2"/>
          <p:cNvSpPr>
            <a:spLocks noGrp="1" noChangeArrowheads="1"/>
          </p:cNvSpPr>
          <p:nvPr>
            <p:ph idx="1"/>
          </p:nvPr>
        </p:nvSpPr>
        <p:spPr>
          <a:xfrm>
            <a:off x="457200" y="1377311"/>
            <a:ext cx="5153891" cy="4012387"/>
          </a:xfrm>
          <a:ln/>
        </p:spPr>
        <p:txBody>
          <a:bodyPr>
            <a:noAutofit/>
          </a:bodyPr>
          <a:lstStyle/>
          <a:p>
            <a:pPr marL="214305" indent="-214305">
              <a:buSzPct val="125000"/>
              <a:buFontTx/>
              <a:buChar char="-"/>
            </a:pPr>
            <a:r>
              <a:rPr lang="en-US" sz="2000" dirty="0" smtClean="0">
                <a:latin typeface="+mj-lt"/>
                <a:cs typeface="Helvetica" pitchFamily="34" charset="0"/>
              </a:rPr>
              <a:t>Adapting Aimsun with a New Module (</a:t>
            </a:r>
            <a:r>
              <a:rPr lang="en-US" sz="2000" b="1" dirty="0" smtClean="0">
                <a:latin typeface="+mj-lt"/>
                <a:cs typeface="Helvetica" pitchFamily="34" charset="0"/>
              </a:rPr>
              <a:t>Aimsun ETE</a:t>
            </a:r>
            <a:r>
              <a:rPr lang="en-US" sz="2000" dirty="0" smtClean="0">
                <a:latin typeface="+mj-lt"/>
                <a:cs typeface="Helvetica" pitchFamily="34" charset="0"/>
              </a:rPr>
              <a:t>) to:</a:t>
            </a:r>
          </a:p>
          <a:p>
            <a:pPr marL="614355" lvl="1" indent="-214305">
              <a:buSzPct val="125000"/>
              <a:buFontTx/>
              <a:buChar char="-"/>
            </a:pPr>
            <a:r>
              <a:rPr lang="en-US" sz="1800" dirty="0" smtClean="0">
                <a:latin typeface="+mj-lt"/>
                <a:cs typeface="Helvetica" pitchFamily="34" charset="0"/>
              </a:rPr>
              <a:t>Accept evacuation type inputs: zoning and evacuees, evacuees per vehicles</a:t>
            </a:r>
          </a:p>
          <a:p>
            <a:pPr marL="614355" lvl="1" indent="-214305">
              <a:buSzPct val="125000"/>
              <a:buFontTx/>
              <a:buChar char="-"/>
            </a:pPr>
            <a:endParaRPr lang="en-US" sz="600" dirty="0" smtClean="0">
              <a:latin typeface="+mj-lt"/>
              <a:cs typeface="Helvetica" pitchFamily="34" charset="0"/>
            </a:endParaRPr>
          </a:p>
          <a:p>
            <a:pPr marL="614355" lvl="1" indent="-214305">
              <a:buSzPct val="125000"/>
              <a:buFontTx/>
              <a:buChar char="-"/>
            </a:pPr>
            <a:r>
              <a:rPr lang="en-US" sz="1800" dirty="0" smtClean="0">
                <a:latin typeface="+mj-lt"/>
                <a:cs typeface="Helvetica" pitchFamily="34" charset="0"/>
              </a:rPr>
              <a:t>Produce demanded results for such purposes. ETE, waiting times, etc…</a:t>
            </a:r>
          </a:p>
          <a:p>
            <a:pPr marL="614355" lvl="1" indent="-214305">
              <a:buSzPct val="125000"/>
              <a:buFontTx/>
              <a:buChar char="-"/>
            </a:pPr>
            <a:endParaRPr lang="en-US" sz="600" dirty="0" smtClean="0">
              <a:latin typeface="+mj-lt"/>
              <a:cs typeface="Helvetica" pitchFamily="34" charset="0"/>
            </a:endParaRPr>
          </a:p>
          <a:p>
            <a:pPr marL="614355" lvl="1" indent="-214305">
              <a:buSzPct val="125000"/>
              <a:buFontTx/>
              <a:buChar char="-"/>
            </a:pPr>
            <a:r>
              <a:rPr lang="en-US" sz="1800" dirty="0" smtClean="0">
                <a:latin typeface="+mj-lt"/>
                <a:cs typeface="Helvetica" pitchFamily="34" charset="0"/>
              </a:rPr>
              <a:t>Non predefined duration of the simulation</a:t>
            </a:r>
          </a:p>
          <a:p>
            <a:pPr marL="614355" lvl="1" indent="-214305">
              <a:buSzPct val="125000"/>
              <a:buFontTx/>
              <a:buChar char="-"/>
            </a:pPr>
            <a:endParaRPr lang="en-US" sz="600" dirty="0">
              <a:latin typeface="+mj-lt"/>
              <a:cs typeface="Helvetica" pitchFamily="34" charset="0"/>
            </a:endParaRPr>
          </a:p>
          <a:p>
            <a:pPr marL="614355" lvl="1" indent="-214305">
              <a:buSzPct val="125000"/>
              <a:buFontTx/>
              <a:buChar char="-"/>
            </a:pPr>
            <a:r>
              <a:rPr lang="en-US" sz="1800" dirty="0" smtClean="0">
                <a:latin typeface="+mj-lt"/>
                <a:cs typeface="Helvetica" pitchFamily="34" charset="0"/>
              </a:rPr>
              <a:t>Dynamic simulation (meso/hybrid): evolution of evacuation, temporary conditions or measures, lane based (for events, closures, contraflow, …), large areas being covered</a:t>
            </a:r>
            <a:endParaRPr lang="en-US" sz="1800" dirty="0">
              <a:latin typeface="+mj-lt"/>
              <a:cs typeface="Helvetica" pitchFamily="34" charset="0"/>
            </a:endParaRPr>
          </a:p>
          <a:p>
            <a:pPr marL="614355" lvl="1" indent="-214305">
              <a:buSzPct val="125000"/>
              <a:buFontTx/>
              <a:buChar char="-"/>
            </a:pPr>
            <a:endParaRPr lang="en-US" sz="1600" dirty="0">
              <a:latin typeface="+mj-lt"/>
              <a:cs typeface="Helvetic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228600" y="6324600"/>
            <a:ext cx="1197694" cy="362768"/>
          </a:xfrm>
          <a:prstGeom prst="rect">
            <a:avLst/>
          </a:prstGeom>
          <a:noFill/>
          <a:ln w="12700" cap="flat">
            <a:noFill/>
            <a:miter lim="800000"/>
            <a:headEnd/>
            <a:tailEnd/>
          </a:ln>
        </p:spPr>
      </p:pic>
      <p:pic>
        <p:nvPicPr>
          <p:cNvPr id="2" name="Imagen 1"/>
          <p:cNvPicPr>
            <a:picLocks noChangeAspect="1"/>
          </p:cNvPicPr>
          <p:nvPr/>
        </p:nvPicPr>
        <p:blipFill>
          <a:blip r:embed="rId3"/>
          <a:stretch>
            <a:fillRect/>
          </a:stretch>
        </p:blipFill>
        <p:spPr>
          <a:xfrm>
            <a:off x="5895745" y="1154152"/>
            <a:ext cx="3023897" cy="2484454"/>
          </a:xfrm>
          <a:prstGeom prst="rect">
            <a:avLst/>
          </a:prstGeom>
          <a:noFill/>
          <a:ln w="9525">
            <a:solidFill>
              <a:schemeClr val="tx1"/>
            </a:solidFill>
            <a:miter lim="800000"/>
            <a:headEnd/>
            <a:tailEnd/>
          </a:ln>
        </p:spPr>
      </p:pic>
      <p:pic>
        <p:nvPicPr>
          <p:cNvPr id="7" name="Imagen 6"/>
          <p:cNvPicPr/>
          <p:nvPr/>
        </p:nvPicPr>
        <p:blipFill rotWithShape="1">
          <a:blip r:embed="rId4"/>
          <a:srcRect l="47272" r="353" b="20673"/>
          <a:stretch/>
        </p:blipFill>
        <p:spPr bwMode="auto">
          <a:xfrm>
            <a:off x="5941780" y="3784080"/>
            <a:ext cx="2828290" cy="2409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58200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28650" y="171780"/>
            <a:ext cx="8441456" cy="785812"/>
          </a:xfrm>
          <a:ln/>
        </p:spPr>
        <p:txBody>
          <a:bodyPr>
            <a:normAutofit/>
          </a:bodyPr>
          <a:lstStyle/>
          <a:p>
            <a:r>
              <a:rPr lang="en-US" sz="2800" dirty="0" smtClean="0"/>
              <a:t>New Approach. Using dynamic simulation</a:t>
            </a:r>
            <a:endParaRPr lang="en-US" sz="2800" dirty="0"/>
          </a:p>
        </p:txBody>
      </p:sp>
      <p:sp>
        <p:nvSpPr>
          <p:cNvPr id="10242" name="Rectangle 2"/>
          <p:cNvSpPr>
            <a:spLocks noGrp="1" noChangeArrowheads="1"/>
          </p:cNvSpPr>
          <p:nvPr>
            <p:ph idx="1"/>
          </p:nvPr>
        </p:nvSpPr>
        <p:spPr>
          <a:xfrm>
            <a:off x="457200" y="1808018"/>
            <a:ext cx="5527964" cy="4090834"/>
          </a:xfrm>
          <a:ln/>
        </p:spPr>
        <p:txBody>
          <a:bodyPr>
            <a:noAutofit/>
          </a:bodyPr>
          <a:lstStyle/>
          <a:p>
            <a:pPr marL="214305" lvl="1" indent="-214305">
              <a:buSzPct val="125000"/>
              <a:buFontTx/>
              <a:buChar char="-"/>
            </a:pPr>
            <a:r>
              <a:rPr lang="en-US" sz="2000" dirty="0" smtClean="0">
                <a:latin typeface="+mj-lt"/>
                <a:cs typeface="Helvetica" pitchFamily="34" charset="0"/>
              </a:rPr>
              <a:t>Combination of usual traffic + evacuation</a:t>
            </a:r>
            <a:r>
              <a:rPr lang="en-US" sz="2000" dirty="0">
                <a:latin typeface="+mj-lt"/>
                <a:cs typeface="Helvetica" pitchFamily="34" charset="0"/>
              </a:rPr>
              <a:t>: </a:t>
            </a:r>
            <a:r>
              <a:rPr lang="en-US" sz="2000" dirty="0" smtClean="0">
                <a:latin typeface="+mj-lt"/>
                <a:cs typeface="Helvetica" pitchFamily="34" charset="0"/>
              </a:rPr>
              <a:t>evacuation profiles, background, voluntary…</a:t>
            </a:r>
          </a:p>
          <a:p>
            <a:pPr marL="214305" lvl="1" indent="-214305">
              <a:buSzPct val="125000"/>
              <a:buFontTx/>
              <a:buChar char="-"/>
            </a:pPr>
            <a:endParaRPr lang="en-US" sz="600" dirty="0" smtClean="0">
              <a:latin typeface="+mj-lt"/>
              <a:cs typeface="Helvetica" pitchFamily="34" charset="0"/>
            </a:endParaRPr>
          </a:p>
          <a:p>
            <a:pPr marL="214305" lvl="1" indent="-214305">
              <a:buSzPct val="125000"/>
              <a:buFontTx/>
              <a:buChar char="-"/>
            </a:pPr>
            <a:r>
              <a:rPr lang="en-US" sz="2000" dirty="0" smtClean="0">
                <a:latin typeface="+mj-lt"/>
                <a:cs typeface="Helvetica" pitchFamily="34" charset="0"/>
              </a:rPr>
              <a:t>Screening points, shelters, etc…</a:t>
            </a:r>
          </a:p>
          <a:p>
            <a:pPr marL="214305" lvl="1" indent="-214305">
              <a:buSzPct val="125000"/>
              <a:buFontTx/>
              <a:buChar char="-"/>
            </a:pPr>
            <a:endParaRPr lang="en-US" sz="600" dirty="0" smtClean="0">
              <a:latin typeface="+mj-lt"/>
              <a:cs typeface="Helvetica" pitchFamily="34" charset="0"/>
            </a:endParaRPr>
          </a:p>
          <a:p>
            <a:pPr marL="214305" lvl="1" indent="-214305">
              <a:buSzPct val="125000"/>
              <a:buFontTx/>
              <a:buChar char="-"/>
            </a:pPr>
            <a:r>
              <a:rPr lang="en-US" sz="2000" dirty="0" smtClean="0">
                <a:latin typeface="+mj-lt"/>
                <a:cs typeface="Helvetica" pitchFamily="34" charset="0"/>
              </a:rPr>
              <a:t>Intermodal trips. PT very important and rather complex to </a:t>
            </a:r>
            <a:r>
              <a:rPr lang="en-US" sz="2000" dirty="0" smtClean="0">
                <a:latin typeface="+mj-lt"/>
                <a:cs typeface="Helvetica" pitchFamily="34" charset="0"/>
              </a:rPr>
              <a:t>simulate</a:t>
            </a:r>
            <a:endParaRPr lang="en-US" sz="2000" dirty="0" smtClean="0">
              <a:latin typeface="+mj-lt"/>
              <a:cs typeface="Helvetica" pitchFamily="34" charset="0"/>
            </a:endParaRPr>
          </a:p>
          <a:p>
            <a:pPr marL="214305" lvl="1" indent="-214305">
              <a:buSzPct val="125000"/>
              <a:buFontTx/>
              <a:buChar char="-"/>
            </a:pPr>
            <a:endParaRPr lang="en-US" sz="600" dirty="0">
              <a:latin typeface="+mj-lt"/>
              <a:cs typeface="Helvetica" pitchFamily="34" charset="0"/>
            </a:endParaRPr>
          </a:p>
          <a:p>
            <a:pPr marL="214305" indent="-214305">
              <a:buSzPct val="125000"/>
              <a:buFontTx/>
              <a:buChar char="-"/>
            </a:pPr>
            <a:r>
              <a:rPr lang="en-US" sz="2000" dirty="0" smtClean="0">
                <a:latin typeface="+mj-lt"/>
                <a:cs typeface="Helvetica" pitchFamily="34" charset="0"/>
              </a:rPr>
              <a:t>Evaluate strategies for management</a:t>
            </a:r>
          </a:p>
          <a:p>
            <a:pPr marL="614355" lvl="1" indent="-214305">
              <a:buSzPct val="125000"/>
              <a:buFontTx/>
              <a:buChar char="-"/>
            </a:pPr>
            <a:endParaRPr lang="en-US" sz="1600" dirty="0">
              <a:latin typeface="+mj-lt"/>
              <a:cs typeface="Helvetica" pitchFamily="34" charset="0"/>
            </a:endParaRPr>
          </a:p>
        </p:txBody>
      </p:sp>
      <p:sp>
        <p:nvSpPr>
          <p:cNvPr id="10243" name="Text Box 3"/>
          <p:cNvSpPr txBox="1">
            <a:spLocks noChangeArrowheads="1"/>
          </p:cNvSpPr>
          <p:nvPr/>
        </p:nvSpPr>
        <p:spPr bwMode="auto">
          <a:xfrm>
            <a:off x="8770070" y="6465094"/>
            <a:ext cx="149572" cy="214313"/>
          </a:xfrm>
          <a:prstGeom prst="rect">
            <a:avLst/>
          </a:prstGeom>
          <a:noFill/>
          <a:ln w="12700">
            <a:noFill/>
            <a:miter lim="800000"/>
            <a:headEnd/>
            <a:tailEnd/>
          </a:ln>
          <a:effectLst/>
        </p:spPr>
        <p:txBody>
          <a:bodyPr wrap="none" lIns="64291" tIns="32146" rIns="64291" bIns="32146"/>
          <a:lstStyle/>
          <a:p>
            <a:fld id="{1D0E1B1D-B314-4B73-A861-90EDCC4C3082}" type="slidenum">
              <a:rPr lang="en-US" sz="1000">
                <a:latin typeface="Helvetica" panose="020B0604020202020204" pitchFamily="34" charset="0"/>
                <a:ea typeface="Helvetica Neue" charset="0"/>
                <a:cs typeface="Helvetica" panose="020B0604020202020204" pitchFamily="34" charset="0"/>
                <a:sym typeface="Helvetica Neue" charset="0"/>
              </a:rPr>
              <a:pPr/>
              <a:t>5</a:t>
            </a:fld>
            <a:endParaRPr lang="en-US" sz="1000" dirty="0">
              <a:latin typeface="Helvetica" panose="020B0604020202020204" pitchFamily="34" charset="0"/>
              <a:ea typeface="Helvetica Neue" charset="0"/>
              <a:cs typeface="Helvetica" panose="020B0604020202020204" pitchFamily="34" charset="0"/>
              <a:sym typeface="Helvetica Neue" charset="0"/>
            </a:endParaRPr>
          </a:p>
        </p:txBody>
      </p:sp>
      <p:pic>
        <p:nvPicPr>
          <p:cNvPr id="5" name="Picture 2"/>
          <p:cNvPicPr>
            <a:picLocks noChangeAspect="1" noChangeArrowheads="1"/>
          </p:cNvPicPr>
          <p:nvPr/>
        </p:nvPicPr>
        <p:blipFill>
          <a:blip r:embed="rId2" cstate="print"/>
          <a:srcRect/>
          <a:stretch>
            <a:fillRect/>
          </a:stretch>
        </p:blipFill>
        <p:spPr bwMode="auto">
          <a:xfrm>
            <a:off x="228600" y="6324600"/>
            <a:ext cx="1197694" cy="362768"/>
          </a:xfrm>
          <a:prstGeom prst="rect">
            <a:avLst/>
          </a:prstGeom>
          <a:noFill/>
          <a:ln w="12700" cap="flat">
            <a:noFill/>
            <a:miter lim="800000"/>
            <a:headEnd/>
            <a:tailEnd/>
          </a:ln>
        </p:spPr>
      </p:pic>
      <p:pic>
        <p:nvPicPr>
          <p:cNvPr id="2" name="Imagen 1"/>
          <p:cNvPicPr>
            <a:picLocks noChangeAspect="1"/>
          </p:cNvPicPr>
          <p:nvPr/>
        </p:nvPicPr>
        <p:blipFill>
          <a:blip r:embed="rId3"/>
          <a:stretch>
            <a:fillRect/>
          </a:stretch>
        </p:blipFill>
        <p:spPr>
          <a:xfrm>
            <a:off x="6114945" y="1075513"/>
            <a:ext cx="2804697" cy="2304358"/>
          </a:xfrm>
          <a:prstGeom prst="rect">
            <a:avLst/>
          </a:prstGeom>
          <a:noFill/>
          <a:ln w="9525">
            <a:solidFill>
              <a:schemeClr val="tx1"/>
            </a:solidFill>
            <a:miter lim="800000"/>
            <a:headEnd/>
            <a:tailEnd/>
          </a:ln>
        </p:spPr>
      </p:pic>
      <p:pic>
        <p:nvPicPr>
          <p:cNvPr id="3" name="Imagen 2"/>
          <p:cNvPicPr>
            <a:picLocks noChangeAspect="1"/>
          </p:cNvPicPr>
          <p:nvPr/>
        </p:nvPicPr>
        <p:blipFill>
          <a:blip r:embed="rId4"/>
          <a:stretch>
            <a:fillRect/>
          </a:stretch>
        </p:blipFill>
        <p:spPr>
          <a:xfrm>
            <a:off x="6114945" y="3495161"/>
            <a:ext cx="2804697" cy="266784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379353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28650" y="171780"/>
            <a:ext cx="8441456" cy="785812"/>
          </a:xfrm>
          <a:ln/>
        </p:spPr>
        <p:txBody>
          <a:bodyPr>
            <a:normAutofit/>
          </a:bodyPr>
          <a:lstStyle/>
          <a:p>
            <a:r>
              <a:rPr lang="en-US" sz="2800" dirty="0" smtClean="0"/>
              <a:t>The Evacuation Framework</a:t>
            </a:r>
            <a:endParaRPr lang="en-US" sz="2800" dirty="0"/>
          </a:p>
        </p:txBody>
      </p:sp>
      <p:sp>
        <p:nvSpPr>
          <p:cNvPr id="10243" name="Text Box 3"/>
          <p:cNvSpPr txBox="1">
            <a:spLocks noChangeArrowheads="1"/>
          </p:cNvSpPr>
          <p:nvPr/>
        </p:nvSpPr>
        <p:spPr bwMode="auto">
          <a:xfrm>
            <a:off x="8770070" y="6465094"/>
            <a:ext cx="149572" cy="214313"/>
          </a:xfrm>
          <a:prstGeom prst="rect">
            <a:avLst/>
          </a:prstGeom>
          <a:noFill/>
          <a:ln w="12700">
            <a:noFill/>
            <a:miter lim="800000"/>
            <a:headEnd/>
            <a:tailEnd/>
          </a:ln>
          <a:effectLst/>
        </p:spPr>
        <p:txBody>
          <a:bodyPr wrap="none" lIns="64291" tIns="32146" rIns="64291" bIns="32146"/>
          <a:lstStyle/>
          <a:p>
            <a:fld id="{1D0E1B1D-B314-4B73-A861-90EDCC4C3082}" type="slidenum">
              <a:rPr lang="en-US" sz="1000">
                <a:latin typeface="Helvetica" panose="020B0604020202020204" pitchFamily="34" charset="0"/>
                <a:ea typeface="Helvetica Neue" charset="0"/>
                <a:cs typeface="Helvetica" panose="020B0604020202020204" pitchFamily="34" charset="0"/>
                <a:sym typeface="Helvetica Neue" charset="0"/>
              </a:rPr>
              <a:pPr/>
              <a:t>6</a:t>
            </a:fld>
            <a:endParaRPr lang="en-US" sz="1000" dirty="0">
              <a:latin typeface="Helvetica" panose="020B0604020202020204" pitchFamily="34" charset="0"/>
              <a:ea typeface="Helvetica Neue" charset="0"/>
              <a:cs typeface="Helvetica" panose="020B0604020202020204" pitchFamily="34" charset="0"/>
              <a:sym typeface="Helvetica Neue" charset="0"/>
            </a:endParaRPr>
          </a:p>
        </p:txBody>
      </p:sp>
      <p:pic>
        <p:nvPicPr>
          <p:cNvPr id="5" name="Picture 2"/>
          <p:cNvPicPr>
            <a:picLocks noChangeAspect="1" noChangeArrowheads="1"/>
          </p:cNvPicPr>
          <p:nvPr/>
        </p:nvPicPr>
        <p:blipFill>
          <a:blip r:embed="rId2" cstate="print"/>
          <a:srcRect/>
          <a:stretch>
            <a:fillRect/>
          </a:stretch>
        </p:blipFill>
        <p:spPr bwMode="auto">
          <a:xfrm>
            <a:off x="228600" y="6324600"/>
            <a:ext cx="1197694" cy="362768"/>
          </a:xfrm>
          <a:prstGeom prst="rect">
            <a:avLst/>
          </a:prstGeom>
          <a:noFill/>
          <a:ln w="12700" cap="flat">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611" y="1092834"/>
            <a:ext cx="4634559" cy="5237018"/>
          </a:xfrm>
          <a:prstGeom prst="rect">
            <a:avLst/>
          </a:prstGeom>
        </p:spPr>
      </p:pic>
    </p:spTree>
    <p:extLst>
      <p:ext uri="{BB962C8B-B14F-4D97-AF65-F5344CB8AC3E}">
        <p14:creationId xmlns:p14="http://schemas.microsoft.com/office/powerpoint/2010/main" val="14402249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41"/>
          <p:cNvPicPr/>
          <p:nvPr/>
        </p:nvPicPr>
        <p:blipFill>
          <a:blip r:embed="rId3"/>
          <a:stretch>
            <a:fillRect/>
          </a:stretch>
        </p:blipFill>
        <p:spPr>
          <a:xfrm>
            <a:off x="1506681" y="1828800"/>
            <a:ext cx="6182591" cy="4516581"/>
          </a:xfrm>
          <a:prstGeom prst="rect">
            <a:avLst/>
          </a:prstGeom>
          <a:ln w="3175">
            <a:solidFill>
              <a:schemeClr val="tx1"/>
            </a:solidFill>
          </a:ln>
        </p:spPr>
      </p:pic>
      <p:sp>
        <p:nvSpPr>
          <p:cNvPr id="46" name="Rectangle 1"/>
          <p:cNvSpPr>
            <a:spLocks noGrp="1" noChangeArrowheads="1"/>
          </p:cNvSpPr>
          <p:nvPr>
            <p:ph type="title"/>
          </p:nvPr>
        </p:nvSpPr>
        <p:spPr>
          <a:xfrm>
            <a:off x="590550" y="171780"/>
            <a:ext cx="8479556" cy="785812"/>
          </a:xfrm>
          <a:ln/>
        </p:spPr>
        <p:txBody>
          <a:bodyPr>
            <a:normAutofit/>
          </a:bodyPr>
          <a:lstStyle/>
          <a:p>
            <a:r>
              <a:rPr lang="en-US" sz="2800" dirty="0" smtClean="0"/>
              <a:t>Evacuation Demand Complexity</a:t>
            </a:r>
            <a:endParaRPr lang="en-US" sz="2800" dirty="0"/>
          </a:p>
        </p:txBody>
      </p:sp>
      <p:sp>
        <p:nvSpPr>
          <p:cNvPr id="2" name="CuadroTexto 1"/>
          <p:cNvSpPr txBox="1"/>
          <p:nvPr/>
        </p:nvSpPr>
        <p:spPr>
          <a:xfrm>
            <a:off x="940376" y="1172078"/>
            <a:ext cx="7315200" cy="646331"/>
          </a:xfrm>
          <a:prstGeom prst="rect">
            <a:avLst/>
          </a:prstGeom>
          <a:noFill/>
        </p:spPr>
        <p:txBody>
          <a:bodyPr wrap="square" rtlCol="0">
            <a:spAutoFit/>
          </a:bodyPr>
          <a:lstStyle/>
          <a:p>
            <a:r>
              <a:rPr lang="es-ES" dirty="0" err="1" smtClean="0"/>
              <a:t>Example</a:t>
            </a:r>
            <a:r>
              <a:rPr lang="es-ES" dirty="0" smtClean="0"/>
              <a:t>: </a:t>
            </a:r>
            <a:r>
              <a:rPr lang="es-ES" dirty="0" err="1" smtClean="0"/>
              <a:t>Transit</a:t>
            </a:r>
            <a:r>
              <a:rPr lang="es-ES" dirty="0" smtClean="0"/>
              <a:t> Evacuation </a:t>
            </a:r>
            <a:r>
              <a:rPr lang="es-ES" dirty="0" err="1" smtClean="0"/>
              <a:t>using</a:t>
            </a:r>
            <a:r>
              <a:rPr lang="es-ES" dirty="0" smtClean="0"/>
              <a:t> a </a:t>
            </a:r>
            <a:r>
              <a:rPr lang="es-ES" dirty="0" err="1" smtClean="0"/>
              <a:t>limited</a:t>
            </a:r>
            <a:r>
              <a:rPr lang="es-ES" dirty="0" smtClean="0"/>
              <a:t>- </a:t>
            </a:r>
            <a:r>
              <a:rPr lang="es-ES" dirty="0" err="1" smtClean="0"/>
              <a:t>amount</a:t>
            </a:r>
            <a:r>
              <a:rPr lang="es-ES" dirty="0" smtClean="0"/>
              <a:t> of </a:t>
            </a:r>
            <a:r>
              <a:rPr lang="es-ES" dirty="0" err="1" smtClean="0"/>
              <a:t>available</a:t>
            </a:r>
            <a:r>
              <a:rPr lang="es-ES" dirty="0" smtClean="0"/>
              <a:t> </a:t>
            </a:r>
            <a:r>
              <a:rPr lang="es-ES" dirty="0" err="1" smtClean="0"/>
              <a:t>vehicles</a:t>
            </a:r>
            <a:endParaRPr lang="es-ES" dirty="0"/>
          </a:p>
        </p:txBody>
      </p:sp>
    </p:spTree>
    <p:extLst>
      <p:ext uri="{BB962C8B-B14F-4D97-AF65-F5344CB8AC3E}">
        <p14:creationId xmlns:p14="http://schemas.microsoft.com/office/powerpoint/2010/main" val="34829892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Inputs</a:t>
            </a:r>
            <a:endParaRPr lang="es-ES" dirty="0"/>
          </a:p>
        </p:txBody>
      </p:sp>
      <p:sp>
        <p:nvSpPr>
          <p:cNvPr id="6" name="Marcador de contenido 5"/>
          <p:cNvSpPr>
            <a:spLocks noGrp="1"/>
          </p:cNvSpPr>
          <p:nvPr>
            <p:ph idx="1"/>
          </p:nvPr>
        </p:nvSpPr>
        <p:spPr/>
        <p:txBody>
          <a:bodyPr/>
          <a:lstStyle/>
          <a:p>
            <a:r>
              <a:rPr lang="es-ES" sz="1600" dirty="0"/>
              <a:t>Road and </a:t>
            </a:r>
            <a:r>
              <a:rPr lang="es-ES" sz="1600" dirty="0" err="1"/>
              <a:t>transport</a:t>
            </a:r>
            <a:r>
              <a:rPr lang="es-ES" sz="1600" dirty="0"/>
              <a:t> </a:t>
            </a:r>
            <a:r>
              <a:rPr lang="es-ES" sz="1600" dirty="0" err="1" smtClean="0"/>
              <a:t>network</a:t>
            </a:r>
            <a:r>
              <a:rPr lang="es-ES" sz="1600" dirty="0" smtClean="0"/>
              <a:t>: </a:t>
            </a:r>
            <a:r>
              <a:rPr lang="es-ES" sz="1600" dirty="0" err="1" smtClean="0"/>
              <a:t>from</a:t>
            </a:r>
            <a:r>
              <a:rPr lang="es-ES" sz="1600" dirty="0" smtClean="0"/>
              <a:t> GIS, plus </a:t>
            </a:r>
            <a:r>
              <a:rPr lang="es-ES" sz="1600" dirty="0" err="1" smtClean="0"/>
              <a:t>model</a:t>
            </a:r>
            <a:r>
              <a:rPr lang="es-ES" sz="1600" dirty="0" smtClean="0"/>
              <a:t> </a:t>
            </a:r>
            <a:r>
              <a:rPr lang="es-ES" sz="1600" dirty="0" err="1" smtClean="0"/>
              <a:t>specific</a:t>
            </a:r>
            <a:r>
              <a:rPr lang="es-ES" sz="1600" dirty="0" smtClean="0"/>
              <a:t> </a:t>
            </a:r>
            <a:r>
              <a:rPr lang="es-ES" sz="1600" dirty="0" err="1" smtClean="0"/>
              <a:t>needed</a:t>
            </a:r>
            <a:r>
              <a:rPr lang="es-ES" sz="1600" dirty="0" smtClean="0"/>
              <a:t> </a:t>
            </a:r>
            <a:r>
              <a:rPr lang="es-ES" sz="1600" dirty="0" err="1" smtClean="0"/>
              <a:t>attributes</a:t>
            </a:r>
            <a:r>
              <a:rPr lang="es-ES" sz="1600" dirty="0" smtClean="0"/>
              <a:t> (</a:t>
            </a:r>
            <a:r>
              <a:rPr lang="es-ES" sz="1600" dirty="0" err="1" smtClean="0"/>
              <a:t>road</a:t>
            </a:r>
            <a:r>
              <a:rPr lang="es-ES" sz="1600" dirty="0" smtClean="0"/>
              <a:t> </a:t>
            </a:r>
            <a:r>
              <a:rPr lang="es-ES" sz="1600" dirty="0" err="1" smtClean="0"/>
              <a:t>hyerarchy</a:t>
            </a:r>
            <a:r>
              <a:rPr lang="es-ES" sz="1600" dirty="0" smtClean="0"/>
              <a:t>, </a:t>
            </a:r>
            <a:r>
              <a:rPr lang="es-ES" sz="1600" dirty="0" err="1" smtClean="0"/>
              <a:t>capacity</a:t>
            </a:r>
            <a:r>
              <a:rPr lang="es-ES" sz="1600" dirty="0" smtClean="0"/>
              <a:t>, …)</a:t>
            </a:r>
            <a:endParaRPr lang="es-ES" sz="1600" dirty="0"/>
          </a:p>
          <a:p>
            <a:r>
              <a:rPr lang="es-ES" sz="1600" dirty="0" smtClean="0"/>
              <a:t>Evacuation </a:t>
            </a:r>
            <a:r>
              <a:rPr lang="es-ES" sz="1600" dirty="0" err="1" smtClean="0"/>
              <a:t>demand</a:t>
            </a:r>
            <a:endParaRPr lang="es-ES" sz="1600" dirty="0" smtClean="0"/>
          </a:p>
          <a:p>
            <a:pPr lvl="1"/>
            <a:r>
              <a:rPr lang="es-ES" sz="1400" dirty="0" err="1" smtClean="0"/>
              <a:t>Residents</a:t>
            </a:r>
            <a:r>
              <a:rPr lang="es-ES" sz="1400" dirty="0" smtClean="0"/>
              <a:t>, </a:t>
            </a:r>
            <a:r>
              <a:rPr lang="es-ES" sz="1400" dirty="0" err="1" smtClean="0"/>
              <a:t>workers</a:t>
            </a:r>
            <a:r>
              <a:rPr lang="es-ES" sz="1400" dirty="0" smtClean="0"/>
              <a:t>, </a:t>
            </a:r>
            <a:r>
              <a:rPr lang="es-ES" sz="1400" dirty="0" err="1" smtClean="0"/>
              <a:t>students</a:t>
            </a:r>
            <a:r>
              <a:rPr lang="es-ES" sz="1400" dirty="0" smtClean="0"/>
              <a:t>, </a:t>
            </a:r>
            <a:r>
              <a:rPr lang="es-ES" sz="1400" dirty="0" err="1" smtClean="0"/>
              <a:t>holidaymakers</a:t>
            </a:r>
            <a:r>
              <a:rPr lang="es-ES" sz="1400" dirty="0"/>
              <a:t> </a:t>
            </a:r>
            <a:r>
              <a:rPr lang="es-ES" sz="1400" dirty="0" smtClean="0"/>
              <a:t>(</a:t>
            </a:r>
            <a:r>
              <a:rPr lang="es-ES" sz="1400" dirty="0" err="1" smtClean="0"/>
              <a:t>seasonal</a:t>
            </a:r>
            <a:r>
              <a:rPr lang="es-ES" sz="1400" dirty="0" smtClean="0"/>
              <a:t> </a:t>
            </a:r>
            <a:r>
              <a:rPr lang="es-ES" sz="1400" dirty="0" err="1" smtClean="0"/>
              <a:t>depending</a:t>
            </a:r>
            <a:r>
              <a:rPr lang="es-ES" sz="1400" dirty="0" smtClean="0"/>
              <a:t>)</a:t>
            </a:r>
          </a:p>
          <a:p>
            <a:pPr lvl="1"/>
            <a:r>
              <a:rPr lang="es-ES" sz="1400" dirty="0" smtClean="0"/>
              <a:t>Socio </a:t>
            </a:r>
            <a:r>
              <a:rPr lang="es-ES" sz="1400" dirty="0" err="1" smtClean="0"/>
              <a:t>economical</a:t>
            </a:r>
            <a:r>
              <a:rPr lang="es-ES" sz="1400" dirty="0" smtClean="0"/>
              <a:t> data: car </a:t>
            </a:r>
            <a:r>
              <a:rPr lang="es-ES" sz="1400" dirty="0" err="1" smtClean="0"/>
              <a:t>ownership</a:t>
            </a:r>
            <a:endParaRPr lang="es-ES" sz="1400" dirty="0" smtClean="0"/>
          </a:p>
          <a:p>
            <a:pPr lvl="1"/>
            <a:r>
              <a:rPr lang="es-ES" sz="1400" dirty="0" smtClean="0"/>
              <a:t>Set </a:t>
            </a:r>
            <a:r>
              <a:rPr lang="es-ES" sz="1400" dirty="0" err="1" smtClean="0"/>
              <a:t>generation</a:t>
            </a:r>
            <a:r>
              <a:rPr lang="es-ES" sz="1400" dirty="0" smtClean="0"/>
              <a:t> </a:t>
            </a:r>
            <a:r>
              <a:rPr lang="es-ES" sz="1400" dirty="0" err="1" smtClean="0"/>
              <a:t>attraction</a:t>
            </a:r>
            <a:r>
              <a:rPr lang="es-ES" sz="1400" dirty="0" smtClean="0"/>
              <a:t> </a:t>
            </a:r>
            <a:r>
              <a:rPr lang="es-ES" sz="1400" dirty="0" err="1" smtClean="0"/>
              <a:t>points</a:t>
            </a:r>
            <a:r>
              <a:rPr lang="es-ES" sz="1400" dirty="0" smtClean="0"/>
              <a:t> and </a:t>
            </a:r>
            <a:r>
              <a:rPr lang="es-ES" sz="1400" dirty="0" err="1" smtClean="0"/>
              <a:t>its</a:t>
            </a:r>
            <a:r>
              <a:rPr lang="es-ES" sz="1400" dirty="0" smtClean="0"/>
              <a:t> </a:t>
            </a:r>
            <a:r>
              <a:rPr lang="es-ES" sz="1400" dirty="0" err="1" smtClean="0"/>
              <a:t>connectivity</a:t>
            </a:r>
            <a:r>
              <a:rPr lang="es-ES" sz="1400" dirty="0" smtClean="0"/>
              <a:t> </a:t>
            </a:r>
            <a:r>
              <a:rPr lang="es-ES" sz="1400" dirty="0" err="1" smtClean="0"/>
              <a:t>with</a:t>
            </a:r>
            <a:r>
              <a:rPr lang="es-ES" sz="1400" dirty="0" smtClean="0"/>
              <a:t> </a:t>
            </a:r>
            <a:r>
              <a:rPr lang="es-ES" sz="1400" dirty="0" err="1" smtClean="0"/>
              <a:t>the</a:t>
            </a:r>
            <a:r>
              <a:rPr lang="es-ES" sz="1400" dirty="0" smtClean="0"/>
              <a:t> </a:t>
            </a:r>
            <a:r>
              <a:rPr lang="es-ES" sz="1400" dirty="0" err="1" smtClean="0"/>
              <a:t>network</a:t>
            </a:r>
            <a:r>
              <a:rPr lang="es-ES" sz="1400" dirty="0" smtClean="0"/>
              <a:t> (centroids)</a:t>
            </a:r>
          </a:p>
          <a:p>
            <a:r>
              <a:rPr lang="es-ES" sz="1600" dirty="0" err="1" smtClean="0"/>
              <a:t>Zoning</a:t>
            </a:r>
            <a:r>
              <a:rPr lang="es-ES" sz="1600" dirty="0" smtClean="0"/>
              <a:t>: set </a:t>
            </a:r>
            <a:r>
              <a:rPr lang="es-ES" sz="1600" dirty="0" err="1" smtClean="0"/>
              <a:t>the</a:t>
            </a:r>
            <a:r>
              <a:rPr lang="es-ES" sz="1600" dirty="0" smtClean="0"/>
              <a:t> </a:t>
            </a:r>
            <a:r>
              <a:rPr lang="es-ES" sz="1600" dirty="0" err="1"/>
              <a:t>e</a:t>
            </a:r>
            <a:r>
              <a:rPr lang="es-ES" sz="1600" dirty="0" err="1" smtClean="0"/>
              <a:t>vacuation</a:t>
            </a:r>
            <a:r>
              <a:rPr lang="es-ES" sz="1600" dirty="0" smtClean="0"/>
              <a:t> </a:t>
            </a:r>
            <a:r>
              <a:rPr lang="es-ES" sz="1600" dirty="0" err="1" smtClean="0"/>
              <a:t>areas</a:t>
            </a:r>
            <a:r>
              <a:rPr lang="es-ES" sz="1600" dirty="0" smtClean="0"/>
              <a:t> (in Nuclear Evac: </a:t>
            </a:r>
            <a:r>
              <a:rPr lang="es-ES" sz="1600" dirty="0" err="1" smtClean="0"/>
              <a:t>ERPAs</a:t>
            </a:r>
            <a:r>
              <a:rPr lang="es-ES" sz="1600" dirty="0" smtClean="0"/>
              <a:t>, </a:t>
            </a:r>
            <a:r>
              <a:rPr lang="es-ES" sz="1600" dirty="0" err="1" smtClean="0"/>
              <a:t>PAZs</a:t>
            </a:r>
            <a:r>
              <a:rPr lang="es-ES" sz="1600" dirty="0" smtClean="0"/>
              <a:t>, </a:t>
            </a:r>
            <a:r>
              <a:rPr lang="es-ES" sz="1600" dirty="0" err="1" smtClean="0"/>
              <a:t>UPZs</a:t>
            </a:r>
            <a:r>
              <a:rPr lang="es-ES" sz="1600" dirty="0" smtClean="0"/>
              <a:t>,…)</a:t>
            </a:r>
          </a:p>
          <a:p>
            <a:r>
              <a:rPr lang="es-ES" sz="1600" dirty="0" err="1" smtClean="0"/>
              <a:t>Transit</a:t>
            </a:r>
            <a:r>
              <a:rPr lang="es-ES" sz="1600" dirty="0" smtClean="0"/>
              <a:t> </a:t>
            </a:r>
            <a:r>
              <a:rPr lang="es-ES" sz="1600" dirty="0" err="1" smtClean="0"/>
              <a:t>plans</a:t>
            </a:r>
            <a:r>
              <a:rPr lang="es-ES" sz="1600" dirty="0" smtClean="0"/>
              <a:t> (regular and </a:t>
            </a:r>
            <a:r>
              <a:rPr lang="es-ES" sz="1600" dirty="0" err="1" smtClean="0"/>
              <a:t>shuttle</a:t>
            </a:r>
            <a:r>
              <a:rPr lang="es-ES" sz="1600" dirty="0" smtClean="0"/>
              <a:t> </a:t>
            </a:r>
            <a:r>
              <a:rPr lang="es-ES" sz="1600" dirty="0" err="1" smtClean="0"/>
              <a:t>services</a:t>
            </a:r>
            <a:r>
              <a:rPr lang="es-ES" sz="1600" dirty="0" smtClean="0"/>
              <a:t>)</a:t>
            </a:r>
          </a:p>
          <a:p>
            <a:r>
              <a:rPr lang="es-ES" sz="1600" dirty="0" err="1" smtClean="0"/>
              <a:t>Background</a:t>
            </a:r>
            <a:r>
              <a:rPr lang="es-ES" sz="1600" dirty="0" smtClean="0"/>
              <a:t> </a:t>
            </a:r>
            <a:r>
              <a:rPr lang="es-ES" sz="1600" dirty="0" err="1" smtClean="0"/>
              <a:t>demand</a:t>
            </a:r>
            <a:endParaRPr lang="es-ES" sz="1600" dirty="0" smtClean="0"/>
          </a:p>
          <a:p>
            <a:r>
              <a:rPr lang="es-ES" sz="1600" dirty="0" smtClean="0"/>
              <a:t>Set </a:t>
            </a:r>
            <a:r>
              <a:rPr lang="es-ES" sz="1600" dirty="0" err="1" smtClean="0"/>
              <a:t>Signals</a:t>
            </a:r>
            <a:endParaRPr lang="es-ES" sz="1600" dirty="0" smtClean="0"/>
          </a:p>
          <a:p>
            <a:r>
              <a:rPr lang="es-ES" sz="1600" dirty="0" smtClean="0"/>
              <a:t>Road </a:t>
            </a:r>
            <a:r>
              <a:rPr lang="es-ES" sz="1600" dirty="0" err="1" smtClean="0"/>
              <a:t>Closures</a:t>
            </a:r>
            <a:r>
              <a:rPr lang="es-ES" sz="1600" dirty="0" smtClean="0"/>
              <a:t> (</a:t>
            </a:r>
            <a:r>
              <a:rPr lang="es-ES" sz="1600" dirty="0" err="1" smtClean="0"/>
              <a:t>due</a:t>
            </a:r>
            <a:r>
              <a:rPr lang="es-ES" sz="1600" dirty="0" smtClean="0"/>
              <a:t> to </a:t>
            </a:r>
            <a:r>
              <a:rPr lang="es-ES" sz="1600" dirty="0" err="1" smtClean="0"/>
              <a:t>the</a:t>
            </a:r>
            <a:r>
              <a:rPr lang="es-ES" sz="1600" dirty="0" smtClean="0"/>
              <a:t> </a:t>
            </a:r>
            <a:r>
              <a:rPr lang="es-ES" sz="1600" dirty="0" err="1" smtClean="0"/>
              <a:t>event</a:t>
            </a:r>
            <a:r>
              <a:rPr lang="es-ES" sz="1600" dirty="0" smtClean="0"/>
              <a:t> </a:t>
            </a:r>
            <a:r>
              <a:rPr lang="es-ES" sz="1600" dirty="0" err="1" smtClean="0"/>
              <a:t>itself</a:t>
            </a:r>
            <a:r>
              <a:rPr lang="es-ES" sz="1600" dirty="0" smtClean="0"/>
              <a:t>, </a:t>
            </a:r>
            <a:r>
              <a:rPr lang="es-ES" sz="1600" dirty="0" err="1" smtClean="0"/>
              <a:t>due</a:t>
            </a:r>
            <a:r>
              <a:rPr lang="es-ES" sz="1600" dirty="0" smtClean="0"/>
              <a:t> to </a:t>
            </a:r>
            <a:r>
              <a:rPr lang="es-ES" sz="1600" dirty="0" err="1" smtClean="0"/>
              <a:t>weather</a:t>
            </a:r>
            <a:r>
              <a:rPr lang="es-ES" sz="1600" dirty="0" smtClean="0"/>
              <a:t>, etc…)</a:t>
            </a:r>
          </a:p>
          <a:p>
            <a:r>
              <a:rPr lang="es-ES" sz="1600" dirty="0" smtClean="0"/>
              <a:t>Set </a:t>
            </a:r>
            <a:r>
              <a:rPr lang="es-ES" sz="1600" dirty="0" err="1" smtClean="0"/>
              <a:t>Decreased</a:t>
            </a:r>
            <a:r>
              <a:rPr lang="es-ES" sz="1600" dirty="0" smtClean="0"/>
              <a:t> </a:t>
            </a:r>
            <a:r>
              <a:rPr lang="es-ES" sz="1600" dirty="0" err="1" smtClean="0"/>
              <a:t>road</a:t>
            </a:r>
            <a:r>
              <a:rPr lang="es-ES" sz="1600" dirty="0" smtClean="0"/>
              <a:t> </a:t>
            </a:r>
            <a:r>
              <a:rPr lang="es-ES" sz="1600" dirty="0" err="1" smtClean="0"/>
              <a:t>conditions</a:t>
            </a:r>
            <a:r>
              <a:rPr lang="es-ES" sz="1600" dirty="0" smtClean="0"/>
              <a:t> (</a:t>
            </a:r>
            <a:r>
              <a:rPr lang="es-ES" sz="1600" dirty="0" err="1" smtClean="0"/>
              <a:t>speed</a:t>
            </a:r>
            <a:r>
              <a:rPr lang="es-ES" sz="1600" dirty="0" smtClean="0"/>
              <a:t> </a:t>
            </a:r>
            <a:r>
              <a:rPr lang="es-ES" sz="1600" dirty="0" err="1" smtClean="0"/>
              <a:t>reductions</a:t>
            </a:r>
            <a:r>
              <a:rPr lang="es-ES" sz="1600" dirty="0" smtClean="0"/>
              <a:t>, etc…)</a:t>
            </a:r>
          </a:p>
          <a:p>
            <a:r>
              <a:rPr lang="es-ES" sz="1600" dirty="0" err="1" smtClean="0"/>
              <a:t>Traffic</a:t>
            </a:r>
            <a:r>
              <a:rPr lang="es-ES" sz="1600" dirty="0" smtClean="0"/>
              <a:t> Management to be </a:t>
            </a:r>
            <a:r>
              <a:rPr lang="es-ES" sz="1600" dirty="0" err="1" smtClean="0"/>
              <a:t>evaluated</a:t>
            </a:r>
            <a:r>
              <a:rPr lang="es-ES" sz="1600" dirty="0" smtClean="0"/>
              <a:t> (Response </a:t>
            </a:r>
            <a:r>
              <a:rPr lang="es-ES" sz="1600" dirty="0" err="1" smtClean="0"/>
              <a:t>Plans</a:t>
            </a:r>
            <a:r>
              <a:rPr lang="es-ES" sz="1600" dirty="0" smtClean="0"/>
              <a:t> to </a:t>
            </a:r>
            <a:r>
              <a:rPr lang="es-ES" sz="1600" dirty="0" err="1" smtClean="0"/>
              <a:t>improve</a:t>
            </a:r>
            <a:r>
              <a:rPr lang="es-ES" sz="1600" dirty="0" smtClean="0"/>
              <a:t> Evacuation </a:t>
            </a:r>
            <a:r>
              <a:rPr lang="es-ES" sz="1600" dirty="0" err="1" smtClean="0"/>
              <a:t>perfromance</a:t>
            </a:r>
            <a:r>
              <a:rPr lang="es-ES" sz="1600" dirty="0" smtClean="0"/>
              <a:t>)</a:t>
            </a:r>
          </a:p>
          <a:p>
            <a:endParaRPr lang="es-ES" sz="1600" dirty="0"/>
          </a:p>
        </p:txBody>
      </p:sp>
      <p:sp>
        <p:nvSpPr>
          <p:cNvPr id="7" name="Flecha abajo 6"/>
          <p:cNvSpPr/>
          <p:nvPr/>
        </p:nvSpPr>
        <p:spPr>
          <a:xfrm>
            <a:off x="3969327" y="5080699"/>
            <a:ext cx="779318" cy="810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1475508" y="5930157"/>
            <a:ext cx="5766955" cy="369332"/>
          </a:xfrm>
          <a:prstGeom prst="rect">
            <a:avLst/>
          </a:prstGeom>
          <a:noFill/>
        </p:spPr>
        <p:txBody>
          <a:bodyPr wrap="square" rtlCol="0">
            <a:spAutoFit/>
          </a:bodyPr>
          <a:lstStyle/>
          <a:p>
            <a:pPr algn="ctr"/>
            <a:r>
              <a:rPr lang="es-ES" dirty="0" smtClean="0">
                <a:latin typeface="+mn-lt"/>
              </a:rPr>
              <a:t>Scripting</a:t>
            </a:r>
            <a:endParaRPr lang="es-ES" dirty="0">
              <a:latin typeface="+mn-lt"/>
            </a:endParaRPr>
          </a:p>
        </p:txBody>
      </p:sp>
    </p:spTree>
    <p:extLst>
      <p:ext uri="{BB962C8B-B14F-4D97-AF65-F5344CB8AC3E}">
        <p14:creationId xmlns:p14="http://schemas.microsoft.com/office/powerpoint/2010/main" val="40143902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11 Título"/>
          <p:cNvSpPr>
            <a:spLocks noGrp="1"/>
          </p:cNvSpPr>
          <p:nvPr>
            <p:ph type="ctrTitle"/>
          </p:nvPr>
        </p:nvSpPr>
        <p:spPr/>
        <p:txBody>
          <a:bodyPr/>
          <a:lstStyle/>
          <a:p>
            <a:r>
              <a:rPr lang="en-US" sz="4000" dirty="0"/>
              <a:t>Case Study: Nuclear </a:t>
            </a:r>
            <a:r>
              <a:rPr lang="en-US" sz="4000" dirty="0" smtClean="0"/>
              <a:t>Evacuation</a:t>
            </a:r>
          </a:p>
        </p:txBody>
      </p:sp>
    </p:spTree>
    <p:extLst>
      <p:ext uri="{BB962C8B-B14F-4D97-AF65-F5344CB8AC3E}">
        <p14:creationId xmlns:p14="http://schemas.microsoft.com/office/powerpoint/2010/main" val="379331354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TSS">
      <a:dk1>
        <a:sysClr val="windowText" lastClr="000000"/>
      </a:dk1>
      <a:lt1>
        <a:sysClr val="window" lastClr="FFFFFF"/>
      </a:lt1>
      <a:dk2>
        <a:srgbClr val="1F497D"/>
      </a:dk2>
      <a:lt2>
        <a:srgbClr val="C6D9F0"/>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953734"/>
      </a:folHlink>
    </a:clrScheme>
    <a:fontScheme name="TSS">
      <a:majorFont>
        <a:latin typeface="InterstateLight"/>
        <a:ea typeface=""/>
        <a:cs typeface=""/>
      </a:majorFont>
      <a:minorFont>
        <a:latin typeface="Interstate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20221</TotalTime>
  <Pages>0</Pages>
  <Words>871</Words>
  <Characters>0</Characters>
  <Application>Microsoft Office PowerPoint</Application>
  <PresentationFormat>Presentación en pantalla (4:3)</PresentationFormat>
  <Lines>0</Lines>
  <Paragraphs>164</Paragraphs>
  <Slides>24</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MS PGothic</vt:lpstr>
      <vt:lpstr>Arial</vt:lpstr>
      <vt:lpstr>Calibri</vt:lpstr>
      <vt:lpstr>Helvetica</vt:lpstr>
      <vt:lpstr>Helvetica Neue</vt:lpstr>
      <vt:lpstr>InterstateLight</vt:lpstr>
      <vt:lpstr>ヒラギノ角ゴ ProN W3</vt:lpstr>
      <vt:lpstr>Theme1</vt:lpstr>
      <vt:lpstr> Automatic loading of inputs for Real Time Evacuation Scenario Simulations: evaluation using mesoscopic models</vt:lpstr>
      <vt:lpstr>Background</vt:lpstr>
      <vt:lpstr>Challenges</vt:lpstr>
      <vt:lpstr>New Approach. Using dynamic simulation</vt:lpstr>
      <vt:lpstr>New Approach. Using dynamic simulation</vt:lpstr>
      <vt:lpstr>The Evacuation Framework</vt:lpstr>
      <vt:lpstr>Evacuation Demand Complexity</vt:lpstr>
      <vt:lpstr>Inputs</vt:lpstr>
      <vt:lpstr>Case Study: Nuclear Evacuation</vt:lpstr>
      <vt:lpstr>Case Study: Nuclear Evacuation. Basics</vt:lpstr>
      <vt:lpstr>Adapting inputs and outputs</vt:lpstr>
      <vt:lpstr>Case Study: Bushfire Evacuation</vt:lpstr>
      <vt:lpstr>Melbourne: Aimsun Model</vt:lpstr>
      <vt:lpstr>ETE: Fire Devices</vt:lpstr>
      <vt:lpstr>Live evacuation (updating situation)</vt:lpstr>
      <vt:lpstr>ETE: Scenario Description</vt:lpstr>
      <vt:lpstr>ETE: Inputs</vt:lpstr>
      <vt:lpstr>Evacuee Generation</vt:lpstr>
      <vt:lpstr>Chaos ETE: Results Summary</vt:lpstr>
      <vt:lpstr>Staged ETE: Results Summary</vt:lpstr>
      <vt:lpstr>Chaos vs. Staged Comparison</vt:lpstr>
      <vt:lpstr>Lessons learnt</vt:lpstr>
      <vt:lpstr>Conclusions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Alex Torday;jmaymami@aimsun.com</dc:creator>
  <cp:lastModifiedBy>Josep Maria Aymami</cp:lastModifiedBy>
  <cp:revision>325</cp:revision>
  <cp:lastPrinted>2015-05-13T14:01:41Z</cp:lastPrinted>
  <dcterms:created xsi:type="dcterms:W3CDTF">2009-10-02T08:41:10Z</dcterms:created>
  <dcterms:modified xsi:type="dcterms:W3CDTF">2015-05-19T19:01:05Z</dcterms:modified>
</cp:coreProperties>
</file>