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65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347" autoAdjust="0"/>
  </p:normalViewPr>
  <p:slideViewPr>
    <p:cSldViewPr showGuides="1">
      <p:cViewPr varScale="1">
        <p:scale>
          <a:sx n="100" d="100"/>
          <a:sy n="100" d="100"/>
        </p:scale>
        <p:origin x="1662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2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8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7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7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6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4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6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3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5/27/2015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9118" y="1066800"/>
            <a:ext cx="6287482" cy="12954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Travel Impact of Autonomous Vehicles in Metro Atlanta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Activity-Based Modeling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34786" y="3048000"/>
            <a:ext cx="6897082" cy="1219200"/>
          </a:xfrm>
        </p:spPr>
        <p:txBody>
          <a:bodyPr>
            <a:normAutofit/>
          </a:bodyPr>
          <a:lstStyle/>
          <a:p>
            <a:r>
              <a:rPr lang="it-IT" cap="none" dirty="0" smtClean="0"/>
              <a:t>Kyeil </a:t>
            </a:r>
            <a:r>
              <a:rPr lang="it-IT" cap="none" dirty="0" smtClean="0"/>
              <a:t>Kim</a:t>
            </a:r>
            <a:r>
              <a:rPr lang="it-IT" cap="none" dirty="0" smtClean="0"/>
              <a:t>, </a:t>
            </a:r>
            <a:r>
              <a:rPr lang="it-IT" sz="1800" cap="none" dirty="0" smtClean="0"/>
              <a:t>Ph.D., PTP</a:t>
            </a:r>
            <a:r>
              <a:rPr lang="it-IT" cap="none" dirty="0" smtClean="0"/>
              <a:t>, </a:t>
            </a:r>
            <a:r>
              <a:rPr lang="it-IT" sz="1600" cap="none" dirty="0"/>
              <a:t>Atlanta Regional Commission </a:t>
            </a:r>
            <a:endParaRPr lang="it-IT" cap="none" dirty="0" smtClean="0"/>
          </a:p>
          <a:p>
            <a:r>
              <a:rPr lang="it-IT" cap="none" dirty="0" smtClean="0"/>
              <a:t>Guy </a:t>
            </a:r>
            <a:r>
              <a:rPr lang="it-IT" cap="none" dirty="0" smtClean="0"/>
              <a:t>Rousseau, </a:t>
            </a:r>
            <a:r>
              <a:rPr lang="it-IT" sz="1600" cap="none" dirty="0" smtClean="0"/>
              <a:t>Atlanta Regional Commission</a:t>
            </a:r>
          </a:p>
          <a:p>
            <a:r>
              <a:rPr lang="it-IT" cap="none" dirty="0" smtClean="0"/>
              <a:t>Joel Freedman, </a:t>
            </a:r>
            <a:r>
              <a:rPr lang="it-IT" sz="1600" cap="none" dirty="0" smtClean="0"/>
              <a:t>Resource Systems Group</a:t>
            </a:r>
          </a:p>
          <a:p>
            <a:r>
              <a:rPr lang="it-IT" cap="none" dirty="0" smtClean="0"/>
              <a:t>Jonathan Nicholson, </a:t>
            </a:r>
            <a:r>
              <a:rPr lang="it-IT" sz="1600" cap="none" dirty="0" smtClean="0"/>
              <a:t>Atkins</a:t>
            </a:r>
            <a:endParaRPr lang="it-IT" cap="none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834786" y="4680626"/>
            <a:ext cx="6173808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cap="none" dirty="0" smtClean="0"/>
              <a:t>May 18, 2015</a:t>
            </a:r>
          </a:p>
          <a:p>
            <a:endParaRPr lang="it-IT" cap="none" dirty="0" smtClean="0"/>
          </a:p>
          <a:p>
            <a:r>
              <a:rPr lang="it-IT" cap="none" dirty="0" smtClean="0"/>
              <a:t>The 15th TRB National Transportation</a:t>
            </a:r>
          </a:p>
          <a:p>
            <a:r>
              <a:rPr lang="it-IT" cap="none" dirty="0" smtClean="0"/>
              <a:t>Planning Applications Conference</a:t>
            </a:r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63">
        <p:fade/>
      </p:transition>
    </mc:Choice>
    <mc:Fallback xmlns="">
      <p:transition spd="med" advTm="150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2106" y="1904999"/>
            <a:ext cx="7163693" cy="41148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and trip mode choice utility expression calculators (UECs)</a:t>
            </a:r>
          </a:p>
          <a:p>
            <a:pPr lvl="1">
              <a:buClr>
                <a:schemeClr val="accent3"/>
              </a:buClr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AV_Perc_Factor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Reduce the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coefficients for autos by 50%</a:t>
            </a:r>
          </a:p>
          <a:p>
            <a:pPr lvl="1">
              <a:buClr>
                <a:schemeClr val="accent3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fuel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in operating cost</a:t>
            </a:r>
          </a:p>
          <a:p>
            <a:pPr lvl="2">
              <a:buClr>
                <a:schemeClr val="accent3"/>
              </a:buClr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71% reduction in vehicle operating cost from present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costs at primary destinations set to zero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Generalized cost in highway assignment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auto and truck operating costs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roadway capacity by 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0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561">
        <p:fade/>
      </p:transition>
    </mc:Choice>
    <mc:Fallback xmlns="">
      <p:transition spd="med" advTm="46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Incremental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35081"/>
              </p:ext>
            </p:extLst>
          </p:nvPr>
        </p:nvGraphicFramePr>
        <p:xfrm>
          <a:off x="381000" y="2514600"/>
          <a:ext cx="8382000" cy="38404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{073A0DAA-6AF3-43AB-8588-CEC1D06C72B9}</a:tableStyleId>
              </a:tblPr>
              <a:tblGrid>
                <a:gridCol w="1143000"/>
                <a:gridCol w="1676400"/>
                <a:gridCol w="1676400"/>
                <a:gridCol w="1943100"/>
                <a:gridCol w="1943100"/>
              </a:tblGrid>
              <a:tr h="357394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573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2040</a:t>
                      </a:r>
                      <a:r>
                        <a:rPr lang="en-US" b="1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 NB</a:t>
                      </a:r>
                      <a:endParaRPr lang="en-US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C</a:t>
                      </a:r>
                      <a:endParaRPr lang="en-US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CT</a:t>
                      </a:r>
                      <a:endParaRPr lang="en-US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CTO</a:t>
                      </a:r>
                      <a:endParaRPr lang="en-US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CTOP</a:t>
                      </a:r>
                      <a:endParaRPr lang="en-US" b="1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16871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capacity increase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capacity increase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capacity increase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capacity increase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165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decrease</a:t>
                      </a:r>
                      <a:r>
                        <a:rPr lang="en-US" baseline="0" dirty="0" smtClean="0"/>
                        <a:t> in travel time disutility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decrease</a:t>
                      </a:r>
                      <a:r>
                        <a:rPr lang="en-US" baseline="0" dirty="0" smtClean="0"/>
                        <a:t> in travel time disutility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decrease</a:t>
                      </a:r>
                      <a:r>
                        <a:rPr lang="en-US" baseline="0" dirty="0" smtClean="0"/>
                        <a:t> in travel time disutility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3573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reduction in vehicle</a:t>
                      </a:r>
                      <a:r>
                        <a:rPr lang="en-US" baseline="0" dirty="0" smtClean="0"/>
                        <a:t> operating cost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reduction in vehicle</a:t>
                      </a:r>
                      <a:r>
                        <a:rPr lang="en-US" baseline="0" dirty="0" smtClean="0"/>
                        <a:t> operating cost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4368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reduction</a:t>
                      </a:r>
                      <a:r>
                        <a:rPr lang="en-US" baseline="0" dirty="0" smtClean="0"/>
                        <a:t> in p</a:t>
                      </a:r>
                      <a:r>
                        <a:rPr lang="en-US" dirty="0" smtClean="0"/>
                        <a:t>arking cost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39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910">
        <p:fade/>
      </p:transition>
    </mc:Choice>
    <mc:Fallback xmlns="">
      <p:transition spd="med" advTm="419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Results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82" y="1466753"/>
            <a:ext cx="6886044" cy="49912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2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30">
        <p:fade/>
      </p:transition>
    </mc:Choice>
    <mc:Fallback xmlns="">
      <p:transition spd="med" advTm="38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39" y="1502816"/>
            <a:ext cx="6797913" cy="4919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997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384">
        <p:fade/>
      </p:transition>
    </mc:Choice>
    <mc:Fallback xmlns="">
      <p:transition spd="med" advTm="563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74" y="1485899"/>
            <a:ext cx="6835043" cy="495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2306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912">
        <p:fade/>
      </p:transition>
    </mc:Choice>
    <mc:Fallback xmlns="">
      <p:transition spd="med" advTm="249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56" y="1508617"/>
            <a:ext cx="6781880" cy="4907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820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12">
        <p:fade/>
      </p:transition>
    </mc:Choice>
    <mc:Fallback xmlns="">
      <p:transition spd="med" advTm="352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7" y="1676400"/>
            <a:ext cx="6852578" cy="4114801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travel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from origin zone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1943"/>
            <a:ext cx="4196214" cy="3581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5" y="2211943"/>
            <a:ext cx="4207375" cy="35909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1066800" y="59552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					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CTOP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89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590">
        <p:fade/>
      </p:transition>
    </mc:Choice>
    <mc:Fallback xmlns="">
      <p:transition spd="med" advTm="315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2107" y="1676400"/>
            <a:ext cx="6852578" cy="411480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08" y="2209800"/>
            <a:ext cx="4893375" cy="41764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7158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859">
        <p:fade/>
      </p:transition>
    </mc:Choice>
    <mc:Fallback xmlns="">
      <p:transition spd="med" advTm="11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Potential Impacts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 vehicle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VMT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due to self-parking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reduction in vehicle ownership due to efficient use of vehicle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availability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non-driving younger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Availability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0-car households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other potential impacts driven by autonomous vehicle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934">
        <p:fade/>
      </p:transition>
    </mc:Choice>
    <mc:Fallback xmlns="">
      <p:transition spd="med" advTm="779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Remarks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demand modeling on AV addresses only recurrent delay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Non-recurrent delay reduction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benefits would be greater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research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different market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penetration levels</a:t>
            </a:r>
          </a:p>
          <a:p>
            <a:pPr lvl="1">
              <a:buClr>
                <a:schemeClr val="accent3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assumptions for capacity, fuel economy, vehicle operating cost, parking cost, and 0-car household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5">
        <p:fade/>
      </p:transition>
    </mc:Choice>
    <mc:Fallback xmlns="">
      <p:transition spd="med" advTm="7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 smtClean="0"/>
              <a:t>Autonomous Vehicle?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Driverless car, self-driving car, robotic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car, 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over driver’s tasks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transportation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capabilities of conventional cars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 to map surroundings and navigation paths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Vehicle-to-Vehicle communications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V2V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Adaptive Cruise Control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Vehicle-to-Infrastructure communications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513">
        <p:fade/>
      </p:transition>
    </mc:Choice>
    <mc:Fallback xmlns="">
      <p:transition spd="med" advTm="565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Rosella Picado,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Parsons Brinckerhoff</a:t>
            </a: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Sriram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Narayanamoorthy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Parsons Brinckerhoff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Parsons Brinckerhoff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Patrick Bradshaw,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Atlanta Regional Commission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Ranjani Prabhakar,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Atlanta Regional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50">
        <p:fade/>
      </p:transition>
    </mc:Choice>
    <mc:Fallback xmlns="">
      <p:transition spd="med" advTm="89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2209800"/>
            <a:ext cx="6859787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Kyeil Kim,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Ph.D., PTP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Atlanta Regional Commission</a:t>
            </a:r>
            <a:b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kykim@atlantaregional.com</a:t>
            </a:r>
            <a:b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(404) 463-3276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27">
        <p:fade/>
      </p:transition>
    </mc:Choice>
    <mc:Fallback xmlns="">
      <p:transition spd="med" advTm="40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NHTSA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Levels of Automation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82430"/>
              </p:ext>
            </p:extLst>
          </p:nvPr>
        </p:nvGraphicFramePr>
        <p:xfrm>
          <a:off x="609600" y="2057400"/>
          <a:ext cx="7848600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3000"/>
                <a:gridCol w="2133600"/>
                <a:gridCol w="21336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/>
                        </a:rPr>
                        <a:t>Level 0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effectLst/>
                        </a:rPr>
                        <a:t>No automation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effectLst/>
                        </a:rPr>
                        <a:t>Steering</a:t>
                      </a:r>
                      <a:r>
                        <a:rPr lang="en-US" sz="1800" b="0" baseline="0" dirty="0" smtClean="0">
                          <a:effectLst/>
                        </a:rPr>
                        <a:t> and braking by driver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/>
                        </a:rPr>
                        <a:t>Level 1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Single function automation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Car controls</a:t>
                      </a:r>
                      <a:r>
                        <a:rPr lang="en-US" sz="1800" baseline="0" dirty="0" smtClean="0">
                          <a:effectLst/>
                        </a:rPr>
                        <a:t> steering or brakes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/>
                        </a:rPr>
                        <a:t>Level 2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Combined function automation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Car controls steering and brakes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Driver ready to take control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/>
                        </a:rPr>
                        <a:t>Level 3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Limited self-driving automation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Car controls steering and brakes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Ample warning, Driver involvement in rare condition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C000"/>
                          </a:solidFill>
                          <a:effectLst/>
                        </a:rPr>
                        <a:t>Level 4</a:t>
                      </a:r>
                      <a:endParaRPr lang="en-US" sz="1800" b="1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Full self-driving automation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Car can drive itself empty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No driver involvement</a:t>
                      </a:r>
                      <a:endParaRPr lang="en-US" sz="1800" b="0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502">
        <p:fade/>
      </p:transition>
    </mc:Choice>
    <mc:Fallback xmlns="">
      <p:transition spd="med" advTm="245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to “What-if” scenarios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 of factors affecting AV modeling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 to select factors, while assuming others constant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modeling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in AV require in-depth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970">
        <p:fade/>
      </p:transition>
    </mc:Choice>
    <mc:Fallback xmlns="">
      <p:transition spd="med" advTm="419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efficiency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trend in CAFE standards and annual energy outlook by U.S. Energy Information Administration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CAFE standards: 54.5 mpg in model year 2025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Extrapolated to 2040 (light and heavy duty)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fuel economy due to efficient operation of autonomous vehicle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in a reduction in overall vehicle operating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576">
        <p:fade/>
      </p:transition>
    </mc:Choice>
    <mc:Fallback xmlns="">
      <p:transition spd="med" advTm="49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2107" y="1828800"/>
            <a:ext cx="6852578" cy="4114801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Perceived travel time disutility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onerous in-vehicle travel time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In-vehicle productivity – Reduced disutility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tour/trip mode choice utilities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cost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Driverless cars significantly reduce the need for paid parking</a:t>
            </a:r>
          </a:p>
          <a:p>
            <a:pPr lvl="2">
              <a:buClr>
                <a:schemeClr val="accent3"/>
              </a:buClr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and non-work trips</a:t>
            </a:r>
          </a:p>
          <a:p>
            <a:pPr lvl="2">
              <a:buClr>
                <a:schemeClr val="accent3"/>
              </a:buClr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325">
        <p:fade/>
      </p:transition>
    </mc:Choice>
    <mc:Fallback xmlns="">
      <p:transition spd="med" advTm="903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roadway capacity</a:t>
            </a:r>
          </a:p>
          <a:p>
            <a:pPr lvl="1">
              <a:buClr>
                <a:schemeClr val="accent3"/>
              </a:buClr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V2V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communications </a:t>
            </a:r>
          </a:p>
          <a:p>
            <a:pPr lvl="1">
              <a:buClr>
                <a:schemeClr val="accent3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Tighter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spacing between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due to short P/R times</a:t>
            </a:r>
          </a:p>
          <a:p>
            <a:pPr lvl="1">
              <a:buClr>
                <a:schemeClr val="accent3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Steady flows with limited traffic interruptions (in high speed?)</a:t>
            </a:r>
          </a:p>
          <a:p>
            <a:pPr lvl="1">
              <a:buClr>
                <a:schemeClr val="accent3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market penetration levels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4 - 100% market penetration in 2040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985">
        <p:fade/>
      </p:transition>
    </mc:Choice>
    <mc:Fallback xmlns="">
      <p:transition spd="med" advTm="69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Activity-Based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Structure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89" y="2514600"/>
            <a:ext cx="5670014" cy="402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97">
        <p:fade/>
      </p:transition>
    </mc:Choice>
    <mc:Fallback xmlns="">
      <p:transition spd="med" advTm="68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2108" y="304800"/>
            <a:ext cx="6859787" cy="990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Activity-Based Model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Demand Generation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899" y="2438400"/>
            <a:ext cx="627299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855">
        <p:fade/>
      </p:transition>
    </mc:Choice>
    <mc:Fallback xmlns="">
      <p:transition spd="med" advTm="128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603</Words>
  <Application>Microsoft Office PowerPoint</Application>
  <PresentationFormat>On-screen Show (4:3)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Digital Blue Tunnel 16x9</vt:lpstr>
      <vt:lpstr>The Travel Impact of Autonomous Vehicles in Metro Atlanta  through Activity-Based Modeling</vt:lpstr>
      <vt:lpstr>Autonomous Vehicle?</vt:lpstr>
      <vt:lpstr>NHTSA Levels of Automation</vt:lpstr>
      <vt:lpstr>Important to Note</vt:lpstr>
      <vt:lpstr>Assumptions</vt:lpstr>
      <vt:lpstr>Assumptions</vt:lpstr>
      <vt:lpstr>Assumptions</vt:lpstr>
      <vt:lpstr>ARC Activity-Based Model</vt:lpstr>
      <vt:lpstr>ARC Activity-Based Model</vt:lpstr>
      <vt:lpstr>Methodology</vt:lpstr>
      <vt:lpstr>Scenarios</vt:lpstr>
      <vt:lpstr>Model Results</vt:lpstr>
      <vt:lpstr>Model Results</vt:lpstr>
      <vt:lpstr>Model Results</vt:lpstr>
      <vt:lpstr>Model Results</vt:lpstr>
      <vt:lpstr>Accessibility</vt:lpstr>
      <vt:lpstr>Accessibility</vt:lpstr>
      <vt:lpstr>Other Potential Impacts</vt:lpstr>
      <vt:lpstr>Concluding Remarks</vt:lpstr>
      <vt:lpstr>Acknowledgment</vt:lpstr>
      <vt:lpstr>Contact   Kyeil Kim, Ph.D., PTP Atlanta Regional Commission kykim@atlantaregional.com (404) 463-3276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2015-05-07T17:35:24Z</dcterms:created>
  <dcterms:modified xsi:type="dcterms:W3CDTF">2015-05-27T14:15:50Z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