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67" r:id="rId4"/>
    <p:sldId id="266" r:id="rId5"/>
    <p:sldId id="268" r:id="rId6"/>
    <p:sldId id="269" r:id="rId7"/>
    <p:sldId id="270" r:id="rId8"/>
    <p:sldId id="272" r:id="rId9"/>
    <p:sldId id="271" r:id="rId10"/>
    <p:sldId id="273" r:id="rId11"/>
    <p:sldId id="278" r:id="rId12"/>
    <p:sldId id="279" r:id="rId13"/>
    <p:sldId id="274" r:id="rId14"/>
    <p:sldId id="275" r:id="rId15"/>
    <p:sldId id="277" r:id="rId16"/>
    <p:sldId id="276" r:id="rId17"/>
    <p:sldId id="280" r:id="rId18"/>
    <p:sldId id="285" r:id="rId19"/>
    <p:sldId id="281" r:id="rId20"/>
    <p:sldId id="282" r:id="rId21"/>
    <p:sldId id="284" r:id="rId22"/>
    <p:sldId id="283" r:id="rId23"/>
    <p:sldId id="26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0"/>
    <a:srgbClr val="00C8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2" autoAdjust="0"/>
    <p:restoredTop sz="96586" autoAdjust="0"/>
  </p:normalViewPr>
  <p:slideViewPr>
    <p:cSldViewPr snapToGrid="0">
      <p:cViewPr varScale="1">
        <p:scale>
          <a:sx n="87" d="100"/>
          <a:sy n="87" d="100"/>
        </p:scale>
        <p:origin x="1190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627"/>
    </p:cViewPr>
  </p:sorterViewPr>
  <p:notesViewPr>
    <p:cSldViewPr snapToGrid="0">
      <p:cViewPr varScale="1">
        <p:scale>
          <a:sx n="90" d="100"/>
          <a:sy n="90" d="100"/>
        </p:scale>
        <p:origin x="3696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FDOT_AV\Odometer\odometer_vehicl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FDOT_AV\ME_Exceptions\ME_exceptions_0914-0115.xlsm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FDOT_AV\geotabsummary_devgr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FDOT_AV\geotabsummary_devgr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FDOT_AV\geotabsummary_devgr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Projects\FDOT_AV\geotabsummary_devgr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Sep 2014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Sheet1!$A$2:$A$71</c:f>
              <c:strCache>
                <c:ptCount val="70"/>
                <c:pt idx="0">
                  <c:v>1201 LB HART</c:v>
                </c:pt>
                <c:pt idx="1">
                  <c:v>1202 LB HART</c:v>
                </c:pt>
                <c:pt idx="2">
                  <c:v>1203 LB HART</c:v>
                </c:pt>
                <c:pt idx="3">
                  <c:v>1204 LB HART</c:v>
                </c:pt>
                <c:pt idx="4">
                  <c:v>1205 LB HART</c:v>
                </c:pt>
                <c:pt idx="5">
                  <c:v>1206 LB HART</c:v>
                </c:pt>
                <c:pt idx="6">
                  <c:v>1207 LB HART</c:v>
                </c:pt>
                <c:pt idx="7">
                  <c:v>1208 LB HART</c:v>
                </c:pt>
                <c:pt idx="8">
                  <c:v>1209 LB HART</c:v>
                </c:pt>
                <c:pt idx="9">
                  <c:v>1210 LB HART</c:v>
                </c:pt>
                <c:pt idx="10">
                  <c:v>12101 LB PSTA</c:v>
                </c:pt>
                <c:pt idx="11">
                  <c:v>12102 LB PSTA</c:v>
                </c:pt>
                <c:pt idx="12">
                  <c:v>12104 LB PSTA</c:v>
                </c:pt>
                <c:pt idx="13">
                  <c:v>12105 LB PSTA</c:v>
                </c:pt>
                <c:pt idx="14">
                  <c:v>12106 LB PSTA</c:v>
                </c:pt>
                <c:pt idx="15">
                  <c:v>12107 LB PSTA</c:v>
                </c:pt>
                <c:pt idx="16">
                  <c:v>1211 LB HART</c:v>
                </c:pt>
                <c:pt idx="17">
                  <c:v>1350 SB PSTA</c:v>
                </c:pt>
                <c:pt idx="18">
                  <c:v>1351 SB PSTA</c:v>
                </c:pt>
                <c:pt idx="19">
                  <c:v>144 PC PSTA</c:v>
                </c:pt>
                <c:pt idx="20">
                  <c:v>145 PC PSTA</c:v>
                </c:pt>
                <c:pt idx="21">
                  <c:v>146 PC PSTA</c:v>
                </c:pt>
                <c:pt idx="22">
                  <c:v>2301 LB PSTA</c:v>
                </c:pt>
                <c:pt idx="23">
                  <c:v>2305 LB PSTA</c:v>
                </c:pt>
                <c:pt idx="24">
                  <c:v>26971 LB PCPT</c:v>
                </c:pt>
                <c:pt idx="25">
                  <c:v>2801 LB PSTA</c:v>
                </c:pt>
                <c:pt idx="26">
                  <c:v>2831 LB PSTA</c:v>
                </c:pt>
                <c:pt idx="27">
                  <c:v>28696 PC PCPT</c:v>
                </c:pt>
                <c:pt idx="28">
                  <c:v>28697 PC PCPT</c:v>
                </c:pt>
                <c:pt idx="29">
                  <c:v>28698 PC PCPT</c:v>
                </c:pt>
                <c:pt idx="30">
                  <c:v>2911 LB PSTA</c:v>
                </c:pt>
                <c:pt idx="31">
                  <c:v>3023 V HART</c:v>
                </c:pt>
                <c:pt idx="32">
                  <c:v>30833 PC FDOT</c:v>
                </c:pt>
                <c:pt idx="33">
                  <c:v>31132 LB PCPT</c:v>
                </c:pt>
                <c:pt idx="34">
                  <c:v>31913 LB PCPT</c:v>
                </c:pt>
                <c:pt idx="35">
                  <c:v>31928 PC FDOT</c:v>
                </c:pt>
                <c:pt idx="36">
                  <c:v>31929 PC FDOT</c:v>
                </c:pt>
                <c:pt idx="37">
                  <c:v>31930 PC FDOT</c:v>
                </c:pt>
                <c:pt idx="38">
                  <c:v>31932 PC FDOT</c:v>
                </c:pt>
                <c:pt idx="39">
                  <c:v>31933 PC FDOT</c:v>
                </c:pt>
                <c:pt idx="40">
                  <c:v>31934 PC FDOT</c:v>
                </c:pt>
                <c:pt idx="41">
                  <c:v>31939 PC FDOT</c:v>
                </c:pt>
                <c:pt idx="42">
                  <c:v>31941 PC FDOT</c:v>
                </c:pt>
                <c:pt idx="43">
                  <c:v>31946 PC FDOT</c:v>
                </c:pt>
                <c:pt idx="44">
                  <c:v>32436 PC FDOT</c:v>
                </c:pt>
                <c:pt idx="45">
                  <c:v>32437 PC FDOT</c:v>
                </c:pt>
                <c:pt idx="46">
                  <c:v>32438 PC FDOT</c:v>
                </c:pt>
                <c:pt idx="47">
                  <c:v>32439 PC FDOT</c:v>
                </c:pt>
                <c:pt idx="48">
                  <c:v>32440 PC FDOT</c:v>
                </c:pt>
                <c:pt idx="49">
                  <c:v>34876 LB PCPT</c:v>
                </c:pt>
                <c:pt idx="50">
                  <c:v>34879 LB PCPT</c:v>
                </c:pt>
                <c:pt idx="51">
                  <c:v>35225 V VRD</c:v>
                </c:pt>
                <c:pt idx="52">
                  <c:v>35435 LB PCPT</c:v>
                </c:pt>
                <c:pt idx="53">
                  <c:v>35567 SB PCPT</c:v>
                </c:pt>
                <c:pt idx="54">
                  <c:v>35568 LB PCPT</c:v>
                </c:pt>
                <c:pt idx="55">
                  <c:v>35570 SB PCPT</c:v>
                </c:pt>
                <c:pt idx="56">
                  <c:v>35583 PU PCPT</c:v>
                </c:pt>
                <c:pt idx="57">
                  <c:v>35584 LB PCPT</c:v>
                </c:pt>
                <c:pt idx="58">
                  <c:v>36284 V VRD</c:v>
                </c:pt>
                <c:pt idx="59">
                  <c:v>37391 LB PCPT</c:v>
                </c:pt>
                <c:pt idx="60">
                  <c:v>37394 LB PCPT</c:v>
                </c:pt>
                <c:pt idx="61">
                  <c:v>37395 LB PCPT</c:v>
                </c:pt>
                <c:pt idx="62">
                  <c:v>37443 V VRD</c:v>
                </c:pt>
                <c:pt idx="63">
                  <c:v>37731 PC VRD</c:v>
                </c:pt>
                <c:pt idx="64">
                  <c:v>37803 V VRD</c:v>
                </c:pt>
                <c:pt idx="65">
                  <c:v>37942 V VRD</c:v>
                </c:pt>
                <c:pt idx="66">
                  <c:v>702 PU ANCH</c:v>
                </c:pt>
                <c:pt idx="67">
                  <c:v>703 PU ANCH</c:v>
                </c:pt>
                <c:pt idx="68">
                  <c:v>710 PU ANCH</c:v>
                </c:pt>
                <c:pt idx="69">
                  <c:v>716 PU ANCH</c:v>
                </c:pt>
              </c:strCache>
            </c:strRef>
          </c:cat>
          <c:val>
            <c:numRef>
              <c:f>Sheet1!$B$2:$B$71</c:f>
              <c:numCache>
                <c:formatCode>General</c:formatCode>
                <c:ptCount val="70"/>
                <c:pt idx="0">
                  <c:v>4778.2599999999902</c:v>
                </c:pt>
                <c:pt idx="1">
                  <c:v>2943.54</c:v>
                </c:pt>
                <c:pt idx="2">
                  <c:v>5281.5100000000102</c:v>
                </c:pt>
                <c:pt idx="3">
                  <c:v>4983.25</c:v>
                </c:pt>
                <c:pt idx="4">
                  <c:v>5341.8</c:v>
                </c:pt>
                <c:pt idx="5">
                  <c:v>6056.2</c:v>
                </c:pt>
                <c:pt idx="6">
                  <c:v>2766.3499999999899</c:v>
                </c:pt>
                <c:pt idx="7">
                  <c:v>4757.9800000000096</c:v>
                </c:pt>
                <c:pt idx="8">
                  <c:v>4733.3299999999899</c:v>
                </c:pt>
                <c:pt idx="9">
                  <c:v>5507.4200000000101</c:v>
                </c:pt>
                <c:pt idx="10">
                  <c:v>7789.47</c:v>
                </c:pt>
                <c:pt idx="11">
                  <c:v>7947.44</c:v>
                </c:pt>
                <c:pt idx="12">
                  <c:v>7431.7699999999904</c:v>
                </c:pt>
                <c:pt idx="13">
                  <c:v>8753.3600000000206</c:v>
                </c:pt>
                <c:pt idx="14">
                  <c:v>9231.5700000000106</c:v>
                </c:pt>
                <c:pt idx="15">
                  <c:v>9877.84</c:v>
                </c:pt>
                <c:pt idx="16">
                  <c:v>4032.0999999999899</c:v>
                </c:pt>
                <c:pt idx="17">
                  <c:v>359.70999999999901</c:v>
                </c:pt>
                <c:pt idx="18">
                  <c:v>557.55999999999904</c:v>
                </c:pt>
                <c:pt idx="19">
                  <c:v>999.46</c:v>
                </c:pt>
                <c:pt idx="20">
                  <c:v>172.03</c:v>
                </c:pt>
                <c:pt idx="21">
                  <c:v>3759.88</c:v>
                </c:pt>
                <c:pt idx="22">
                  <c:v>7026.2000000000098</c:v>
                </c:pt>
                <c:pt idx="23">
                  <c:v>4278.8999999999896</c:v>
                </c:pt>
                <c:pt idx="24">
                  <c:v>47.299999999988401</c:v>
                </c:pt>
                <c:pt idx="25">
                  <c:v>5399.9399999999396</c:v>
                </c:pt>
                <c:pt idx="26">
                  <c:v>6130.6099999999897</c:v>
                </c:pt>
                <c:pt idx="27">
                  <c:v>835.33999999999696</c:v>
                </c:pt>
                <c:pt idx="28">
                  <c:v>1045.58</c:v>
                </c:pt>
                <c:pt idx="29">
                  <c:v>1445.09</c:v>
                </c:pt>
                <c:pt idx="30">
                  <c:v>7832.9799999999796</c:v>
                </c:pt>
                <c:pt idx="31">
                  <c:v>6159.02</c:v>
                </c:pt>
                <c:pt idx="32">
                  <c:v>1538.95999999999</c:v>
                </c:pt>
                <c:pt idx="33">
                  <c:v>2661.26</c:v>
                </c:pt>
                <c:pt idx="34">
                  <c:v>4617.0299999999697</c:v>
                </c:pt>
                <c:pt idx="35">
                  <c:v>1299.56</c:v>
                </c:pt>
                <c:pt idx="36">
                  <c:v>669.56</c:v>
                </c:pt>
                <c:pt idx="37">
                  <c:v>1819.59</c:v>
                </c:pt>
                <c:pt idx="38">
                  <c:v>1434.02</c:v>
                </c:pt>
                <c:pt idx="39">
                  <c:v>1094.8800000000001</c:v>
                </c:pt>
                <c:pt idx="40">
                  <c:v>2573.52</c:v>
                </c:pt>
                <c:pt idx="41">
                  <c:v>170.04000000000099</c:v>
                </c:pt>
                <c:pt idx="42">
                  <c:v>1985.95</c:v>
                </c:pt>
                <c:pt idx="43">
                  <c:v>1257.05</c:v>
                </c:pt>
                <c:pt idx="44">
                  <c:v>1464</c:v>
                </c:pt>
                <c:pt idx="45">
                  <c:v>504</c:v>
                </c:pt>
                <c:pt idx="46">
                  <c:v>639.45000000000005</c:v>
                </c:pt>
                <c:pt idx="47">
                  <c:v>885.38</c:v>
                </c:pt>
                <c:pt idx="48">
                  <c:v>602.99</c:v>
                </c:pt>
                <c:pt idx="49">
                  <c:v>7084.8999999999896</c:v>
                </c:pt>
                <c:pt idx="50">
                  <c:v>10432.969999999999</c:v>
                </c:pt>
                <c:pt idx="51">
                  <c:v>1270.55</c:v>
                </c:pt>
                <c:pt idx="52">
                  <c:v>5894.2600000000102</c:v>
                </c:pt>
                <c:pt idx="53">
                  <c:v>4996.4799999999796</c:v>
                </c:pt>
                <c:pt idx="54">
                  <c:v>10612.46</c:v>
                </c:pt>
                <c:pt idx="55">
                  <c:v>9478.1799999999894</c:v>
                </c:pt>
                <c:pt idx="56">
                  <c:v>2542.1799999999998</c:v>
                </c:pt>
                <c:pt idx="57">
                  <c:v>1768.74</c:v>
                </c:pt>
                <c:pt idx="58">
                  <c:v>1878.67</c:v>
                </c:pt>
                <c:pt idx="59">
                  <c:v>7735.22</c:v>
                </c:pt>
                <c:pt idx="60">
                  <c:v>11011.29</c:v>
                </c:pt>
                <c:pt idx="61">
                  <c:v>4853.07</c:v>
                </c:pt>
                <c:pt idx="62">
                  <c:v>3140.75</c:v>
                </c:pt>
                <c:pt idx="63">
                  <c:v>736.20999999999901</c:v>
                </c:pt>
                <c:pt idx="64">
                  <c:v>802.67</c:v>
                </c:pt>
                <c:pt idx="65">
                  <c:v>2197.7600000000002</c:v>
                </c:pt>
                <c:pt idx="66">
                  <c:v>12203.89</c:v>
                </c:pt>
                <c:pt idx="67">
                  <c:v>18000.830000000002</c:v>
                </c:pt>
                <c:pt idx="68">
                  <c:v>12747.36</c:v>
                </c:pt>
                <c:pt idx="69">
                  <c:v>9424.33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 2014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Sheet1!$A$2:$A$71</c:f>
              <c:strCache>
                <c:ptCount val="70"/>
                <c:pt idx="0">
                  <c:v>1201 LB HART</c:v>
                </c:pt>
                <c:pt idx="1">
                  <c:v>1202 LB HART</c:v>
                </c:pt>
                <c:pt idx="2">
                  <c:v>1203 LB HART</c:v>
                </c:pt>
                <c:pt idx="3">
                  <c:v>1204 LB HART</c:v>
                </c:pt>
                <c:pt idx="4">
                  <c:v>1205 LB HART</c:v>
                </c:pt>
                <c:pt idx="5">
                  <c:v>1206 LB HART</c:v>
                </c:pt>
                <c:pt idx="6">
                  <c:v>1207 LB HART</c:v>
                </c:pt>
                <c:pt idx="7">
                  <c:v>1208 LB HART</c:v>
                </c:pt>
                <c:pt idx="8">
                  <c:v>1209 LB HART</c:v>
                </c:pt>
                <c:pt idx="9">
                  <c:v>1210 LB HART</c:v>
                </c:pt>
                <c:pt idx="10">
                  <c:v>12101 LB PSTA</c:v>
                </c:pt>
                <c:pt idx="11">
                  <c:v>12102 LB PSTA</c:v>
                </c:pt>
                <c:pt idx="12">
                  <c:v>12104 LB PSTA</c:v>
                </c:pt>
                <c:pt idx="13">
                  <c:v>12105 LB PSTA</c:v>
                </c:pt>
                <c:pt idx="14">
                  <c:v>12106 LB PSTA</c:v>
                </c:pt>
                <c:pt idx="15">
                  <c:v>12107 LB PSTA</c:v>
                </c:pt>
                <c:pt idx="16">
                  <c:v>1211 LB HART</c:v>
                </c:pt>
                <c:pt idx="17">
                  <c:v>1350 SB PSTA</c:v>
                </c:pt>
                <c:pt idx="18">
                  <c:v>1351 SB PSTA</c:v>
                </c:pt>
                <c:pt idx="19">
                  <c:v>144 PC PSTA</c:v>
                </c:pt>
                <c:pt idx="20">
                  <c:v>145 PC PSTA</c:v>
                </c:pt>
                <c:pt idx="21">
                  <c:v>146 PC PSTA</c:v>
                </c:pt>
                <c:pt idx="22">
                  <c:v>2301 LB PSTA</c:v>
                </c:pt>
                <c:pt idx="23">
                  <c:v>2305 LB PSTA</c:v>
                </c:pt>
                <c:pt idx="24">
                  <c:v>26971 LB PCPT</c:v>
                </c:pt>
                <c:pt idx="25">
                  <c:v>2801 LB PSTA</c:v>
                </c:pt>
                <c:pt idx="26">
                  <c:v>2831 LB PSTA</c:v>
                </c:pt>
                <c:pt idx="27">
                  <c:v>28696 PC PCPT</c:v>
                </c:pt>
                <c:pt idx="28">
                  <c:v>28697 PC PCPT</c:v>
                </c:pt>
                <c:pt idx="29">
                  <c:v>28698 PC PCPT</c:v>
                </c:pt>
                <c:pt idx="30">
                  <c:v>2911 LB PSTA</c:v>
                </c:pt>
                <c:pt idx="31">
                  <c:v>3023 V HART</c:v>
                </c:pt>
                <c:pt idx="32">
                  <c:v>30833 PC FDOT</c:v>
                </c:pt>
                <c:pt idx="33">
                  <c:v>31132 LB PCPT</c:v>
                </c:pt>
                <c:pt idx="34">
                  <c:v>31913 LB PCPT</c:v>
                </c:pt>
                <c:pt idx="35">
                  <c:v>31928 PC FDOT</c:v>
                </c:pt>
                <c:pt idx="36">
                  <c:v>31929 PC FDOT</c:v>
                </c:pt>
                <c:pt idx="37">
                  <c:v>31930 PC FDOT</c:v>
                </c:pt>
                <c:pt idx="38">
                  <c:v>31932 PC FDOT</c:v>
                </c:pt>
                <c:pt idx="39">
                  <c:v>31933 PC FDOT</c:v>
                </c:pt>
                <c:pt idx="40">
                  <c:v>31934 PC FDOT</c:v>
                </c:pt>
                <c:pt idx="41">
                  <c:v>31939 PC FDOT</c:v>
                </c:pt>
                <c:pt idx="42">
                  <c:v>31941 PC FDOT</c:v>
                </c:pt>
                <c:pt idx="43">
                  <c:v>31946 PC FDOT</c:v>
                </c:pt>
                <c:pt idx="44">
                  <c:v>32436 PC FDOT</c:v>
                </c:pt>
                <c:pt idx="45">
                  <c:v>32437 PC FDOT</c:v>
                </c:pt>
                <c:pt idx="46">
                  <c:v>32438 PC FDOT</c:v>
                </c:pt>
                <c:pt idx="47">
                  <c:v>32439 PC FDOT</c:v>
                </c:pt>
                <c:pt idx="48">
                  <c:v>32440 PC FDOT</c:v>
                </c:pt>
                <c:pt idx="49">
                  <c:v>34876 LB PCPT</c:v>
                </c:pt>
                <c:pt idx="50">
                  <c:v>34879 LB PCPT</c:v>
                </c:pt>
                <c:pt idx="51">
                  <c:v>35225 V VRD</c:v>
                </c:pt>
                <c:pt idx="52">
                  <c:v>35435 LB PCPT</c:v>
                </c:pt>
                <c:pt idx="53">
                  <c:v>35567 SB PCPT</c:v>
                </c:pt>
                <c:pt idx="54">
                  <c:v>35568 LB PCPT</c:v>
                </c:pt>
                <c:pt idx="55">
                  <c:v>35570 SB PCPT</c:v>
                </c:pt>
                <c:pt idx="56">
                  <c:v>35583 PU PCPT</c:v>
                </c:pt>
                <c:pt idx="57">
                  <c:v>35584 LB PCPT</c:v>
                </c:pt>
                <c:pt idx="58">
                  <c:v>36284 V VRD</c:v>
                </c:pt>
                <c:pt idx="59">
                  <c:v>37391 LB PCPT</c:v>
                </c:pt>
                <c:pt idx="60">
                  <c:v>37394 LB PCPT</c:v>
                </c:pt>
                <c:pt idx="61">
                  <c:v>37395 LB PCPT</c:v>
                </c:pt>
                <c:pt idx="62">
                  <c:v>37443 V VRD</c:v>
                </c:pt>
                <c:pt idx="63">
                  <c:v>37731 PC VRD</c:v>
                </c:pt>
                <c:pt idx="64">
                  <c:v>37803 V VRD</c:v>
                </c:pt>
                <c:pt idx="65">
                  <c:v>37942 V VRD</c:v>
                </c:pt>
                <c:pt idx="66">
                  <c:v>702 PU ANCH</c:v>
                </c:pt>
                <c:pt idx="67">
                  <c:v>703 PU ANCH</c:v>
                </c:pt>
                <c:pt idx="68">
                  <c:v>710 PU ANCH</c:v>
                </c:pt>
                <c:pt idx="69">
                  <c:v>716 PU ANCH</c:v>
                </c:pt>
              </c:strCache>
            </c:strRef>
          </c:cat>
          <c:val>
            <c:numRef>
              <c:f>Sheet1!$C$2:$C$71</c:f>
              <c:numCache>
                <c:formatCode>General</c:formatCode>
                <c:ptCount val="70"/>
                <c:pt idx="0">
                  <c:v>4578.22</c:v>
                </c:pt>
                <c:pt idx="1">
                  <c:v>5158.6000000000004</c:v>
                </c:pt>
                <c:pt idx="2">
                  <c:v>4100.12</c:v>
                </c:pt>
                <c:pt idx="3">
                  <c:v>4372.2400000000098</c:v>
                </c:pt>
                <c:pt idx="4">
                  <c:v>4326.9399999999996</c:v>
                </c:pt>
                <c:pt idx="5">
                  <c:v>6540.14</c:v>
                </c:pt>
                <c:pt idx="6">
                  <c:v>5961.87</c:v>
                </c:pt>
                <c:pt idx="7">
                  <c:v>5309.06</c:v>
                </c:pt>
                <c:pt idx="8">
                  <c:v>5597.1000000000104</c:v>
                </c:pt>
                <c:pt idx="9">
                  <c:v>5974</c:v>
                </c:pt>
                <c:pt idx="10">
                  <c:v>9027.31</c:v>
                </c:pt>
                <c:pt idx="11">
                  <c:v>10436.33</c:v>
                </c:pt>
                <c:pt idx="12">
                  <c:v>7909.22</c:v>
                </c:pt>
                <c:pt idx="13">
                  <c:v>8916.0300000000007</c:v>
                </c:pt>
                <c:pt idx="14">
                  <c:v>9729.4899999999907</c:v>
                </c:pt>
                <c:pt idx="15">
                  <c:v>9771.8200000000106</c:v>
                </c:pt>
                <c:pt idx="16">
                  <c:v>5024.55</c:v>
                </c:pt>
                <c:pt idx="17">
                  <c:v>537.70000000000095</c:v>
                </c:pt>
                <c:pt idx="18">
                  <c:v>562.04000000000099</c:v>
                </c:pt>
                <c:pt idx="19">
                  <c:v>1071.6500000000001</c:v>
                </c:pt>
                <c:pt idx="20">
                  <c:v>239.27</c:v>
                </c:pt>
                <c:pt idx="21">
                  <c:v>4049.42</c:v>
                </c:pt>
                <c:pt idx="22">
                  <c:v>6083.0700000000097</c:v>
                </c:pt>
                <c:pt idx="23">
                  <c:v>3270.5</c:v>
                </c:pt>
                <c:pt idx="24">
                  <c:v>1580.1699999999801</c:v>
                </c:pt>
                <c:pt idx="25">
                  <c:v>6921.7600000000102</c:v>
                </c:pt>
                <c:pt idx="26">
                  <c:v>3901.2000000000098</c:v>
                </c:pt>
                <c:pt idx="27">
                  <c:v>534.36000000000104</c:v>
                </c:pt>
                <c:pt idx="28">
                  <c:v>695.70999999999196</c:v>
                </c:pt>
                <c:pt idx="29">
                  <c:v>382.36000000000098</c:v>
                </c:pt>
                <c:pt idx="30">
                  <c:v>7103.8499999999804</c:v>
                </c:pt>
                <c:pt idx="31">
                  <c:v>6224.65</c:v>
                </c:pt>
                <c:pt idx="33">
                  <c:v>2584.08</c:v>
                </c:pt>
                <c:pt idx="34">
                  <c:v>8531.9600000000191</c:v>
                </c:pt>
                <c:pt idx="35">
                  <c:v>965.01</c:v>
                </c:pt>
                <c:pt idx="36">
                  <c:v>428.99</c:v>
                </c:pt>
                <c:pt idx="37">
                  <c:v>1923.11</c:v>
                </c:pt>
                <c:pt idx="38">
                  <c:v>1988.97</c:v>
                </c:pt>
                <c:pt idx="39">
                  <c:v>287.43</c:v>
                </c:pt>
                <c:pt idx="40">
                  <c:v>2615.7399999999998</c:v>
                </c:pt>
                <c:pt idx="41">
                  <c:v>68.469999999999303</c:v>
                </c:pt>
                <c:pt idx="42">
                  <c:v>1869.4</c:v>
                </c:pt>
                <c:pt idx="43">
                  <c:v>1034.72</c:v>
                </c:pt>
                <c:pt idx="44">
                  <c:v>865.11</c:v>
                </c:pt>
                <c:pt idx="45">
                  <c:v>1300.98</c:v>
                </c:pt>
                <c:pt idx="46">
                  <c:v>526.89</c:v>
                </c:pt>
                <c:pt idx="47">
                  <c:v>112.47</c:v>
                </c:pt>
                <c:pt idx="48">
                  <c:v>582.04</c:v>
                </c:pt>
                <c:pt idx="49">
                  <c:v>9336.2600000000093</c:v>
                </c:pt>
                <c:pt idx="50">
                  <c:v>4392.1000000000304</c:v>
                </c:pt>
                <c:pt idx="51">
                  <c:v>1258.54</c:v>
                </c:pt>
                <c:pt idx="52">
                  <c:v>2891.5</c:v>
                </c:pt>
                <c:pt idx="53">
                  <c:v>6994.2299999999796</c:v>
                </c:pt>
                <c:pt idx="54">
                  <c:v>4123.0999999999804</c:v>
                </c:pt>
                <c:pt idx="55">
                  <c:v>8879.6200000000008</c:v>
                </c:pt>
                <c:pt idx="56">
                  <c:v>2748.93</c:v>
                </c:pt>
                <c:pt idx="57">
                  <c:v>1563.3</c:v>
                </c:pt>
                <c:pt idx="58">
                  <c:v>1949.03</c:v>
                </c:pt>
                <c:pt idx="59">
                  <c:v>7866.6</c:v>
                </c:pt>
                <c:pt idx="60">
                  <c:v>11650.76</c:v>
                </c:pt>
                <c:pt idx="61">
                  <c:v>7724.88</c:v>
                </c:pt>
                <c:pt idx="62">
                  <c:v>3144.03</c:v>
                </c:pt>
                <c:pt idx="63">
                  <c:v>3282.34</c:v>
                </c:pt>
                <c:pt idx="64">
                  <c:v>1117.8</c:v>
                </c:pt>
                <c:pt idx="65">
                  <c:v>3351.38</c:v>
                </c:pt>
                <c:pt idx="66">
                  <c:v>21382</c:v>
                </c:pt>
                <c:pt idx="67">
                  <c:v>20876.66</c:v>
                </c:pt>
                <c:pt idx="68">
                  <c:v>12679.91</c:v>
                </c:pt>
                <c:pt idx="69">
                  <c:v>13272.05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Nov 2014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Sheet1!$A$2:$A$71</c:f>
              <c:strCache>
                <c:ptCount val="70"/>
                <c:pt idx="0">
                  <c:v>1201 LB HART</c:v>
                </c:pt>
                <c:pt idx="1">
                  <c:v>1202 LB HART</c:v>
                </c:pt>
                <c:pt idx="2">
                  <c:v>1203 LB HART</c:v>
                </c:pt>
                <c:pt idx="3">
                  <c:v>1204 LB HART</c:v>
                </c:pt>
                <c:pt idx="4">
                  <c:v>1205 LB HART</c:v>
                </c:pt>
                <c:pt idx="5">
                  <c:v>1206 LB HART</c:v>
                </c:pt>
                <c:pt idx="6">
                  <c:v>1207 LB HART</c:v>
                </c:pt>
                <c:pt idx="7">
                  <c:v>1208 LB HART</c:v>
                </c:pt>
                <c:pt idx="8">
                  <c:v>1209 LB HART</c:v>
                </c:pt>
                <c:pt idx="9">
                  <c:v>1210 LB HART</c:v>
                </c:pt>
                <c:pt idx="10">
                  <c:v>12101 LB PSTA</c:v>
                </c:pt>
                <c:pt idx="11">
                  <c:v>12102 LB PSTA</c:v>
                </c:pt>
                <c:pt idx="12">
                  <c:v>12104 LB PSTA</c:v>
                </c:pt>
                <c:pt idx="13">
                  <c:v>12105 LB PSTA</c:v>
                </c:pt>
                <c:pt idx="14">
                  <c:v>12106 LB PSTA</c:v>
                </c:pt>
                <c:pt idx="15">
                  <c:v>12107 LB PSTA</c:v>
                </c:pt>
                <c:pt idx="16">
                  <c:v>1211 LB HART</c:v>
                </c:pt>
                <c:pt idx="17">
                  <c:v>1350 SB PSTA</c:v>
                </c:pt>
                <c:pt idx="18">
                  <c:v>1351 SB PSTA</c:v>
                </c:pt>
                <c:pt idx="19">
                  <c:v>144 PC PSTA</c:v>
                </c:pt>
                <c:pt idx="20">
                  <c:v>145 PC PSTA</c:v>
                </c:pt>
                <c:pt idx="21">
                  <c:v>146 PC PSTA</c:v>
                </c:pt>
                <c:pt idx="22">
                  <c:v>2301 LB PSTA</c:v>
                </c:pt>
                <c:pt idx="23">
                  <c:v>2305 LB PSTA</c:v>
                </c:pt>
                <c:pt idx="24">
                  <c:v>26971 LB PCPT</c:v>
                </c:pt>
                <c:pt idx="25">
                  <c:v>2801 LB PSTA</c:v>
                </c:pt>
                <c:pt idx="26">
                  <c:v>2831 LB PSTA</c:v>
                </c:pt>
                <c:pt idx="27">
                  <c:v>28696 PC PCPT</c:v>
                </c:pt>
                <c:pt idx="28">
                  <c:v>28697 PC PCPT</c:v>
                </c:pt>
                <c:pt idx="29">
                  <c:v>28698 PC PCPT</c:v>
                </c:pt>
                <c:pt idx="30">
                  <c:v>2911 LB PSTA</c:v>
                </c:pt>
                <c:pt idx="31">
                  <c:v>3023 V HART</c:v>
                </c:pt>
                <c:pt idx="32">
                  <c:v>30833 PC FDOT</c:v>
                </c:pt>
                <c:pt idx="33">
                  <c:v>31132 LB PCPT</c:v>
                </c:pt>
                <c:pt idx="34">
                  <c:v>31913 LB PCPT</c:v>
                </c:pt>
                <c:pt idx="35">
                  <c:v>31928 PC FDOT</c:v>
                </c:pt>
                <c:pt idx="36">
                  <c:v>31929 PC FDOT</c:v>
                </c:pt>
                <c:pt idx="37">
                  <c:v>31930 PC FDOT</c:v>
                </c:pt>
                <c:pt idx="38">
                  <c:v>31932 PC FDOT</c:v>
                </c:pt>
                <c:pt idx="39">
                  <c:v>31933 PC FDOT</c:v>
                </c:pt>
                <c:pt idx="40">
                  <c:v>31934 PC FDOT</c:v>
                </c:pt>
                <c:pt idx="41">
                  <c:v>31939 PC FDOT</c:v>
                </c:pt>
                <c:pt idx="42">
                  <c:v>31941 PC FDOT</c:v>
                </c:pt>
                <c:pt idx="43">
                  <c:v>31946 PC FDOT</c:v>
                </c:pt>
                <c:pt idx="44">
                  <c:v>32436 PC FDOT</c:v>
                </c:pt>
                <c:pt idx="45">
                  <c:v>32437 PC FDOT</c:v>
                </c:pt>
                <c:pt idx="46">
                  <c:v>32438 PC FDOT</c:v>
                </c:pt>
                <c:pt idx="47">
                  <c:v>32439 PC FDOT</c:v>
                </c:pt>
                <c:pt idx="48">
                  <c:v>32440 PC FDOT</c:v>
                </c:pt>
                <c:pt idx="49">
                  <c:v>34876 LB PCPT</c:v>
                </c:pt>
                <c:pt idx="50">
                  <c:v>34879 LB PCPT</c:v>
                </c:pt>
                <c:pt idx="51">
                  <c:v>35225 V VRD</c:v>
                </c:pt>
                <c:pt idx="52">
                  <c:v>35435 LB PCPT</c:v>
                </c:pt>
                <c:pt idx="53">
                  <c:v>35567 SB PCPT</c:v>
                </c:pt>
                <c:pt idx="54">
                  <c:v>35568 LB PCPT</c:v>
                </c:pt>
                <c:pt idx="55">
                  <c:v>35570 SB PCPT</c:v>
                </c:pt>
                <c:pt idx="56">
                  <c:v>35583 PU PCPT</c:v>
                </c:pt>
                <c:pt idx="57">
                  <c:v>35584 LB PCPT</c:v>
                </c:pt>
                <c:pt idx="58">
                  <c:v>36284 V VRD</c:v>
                </c:pt>
                <c:pt idx="59">
                  <c:v>37391 LB PCPT</c:v>
                </c:pt>
                <c:pt idx="60">
                  <c:v>37394 LB PCPT</c:v>
                </c:pt>
                <c:pt idx="61">
                  <c:v>37395 LB PCPT</c:v>
                </c:pt>
                <c:pt idx="62">
                  <c:v>37443 V VRD</c:v>
                </c:pt>
                <c:pt idx="63">
                  <c:v>37731 PC VRD</c:v>
                </c:pt>
                <c:pt idx="64">
                  <c:v>37803 V VRD</c:v>
                </c:pt>
                <c:pt idx="65">
                  <c:v>37942 V VRD</c:v>
                </c:pt>
                <c:pt idx="66">
                  <c:v>702 PU ANCH</c:v>
                </c:pt>
                <c:pt idx="67">
                  <c:v>703 PU ANCH</c:v>
                </c:pt>
                <c:pt idx="68">
                  <c:v>710 PU ANCH</c:v>
                </c:pt>
                <c:pt idx="69">
                  <c:v>716 PU ANCH</c:v>
                </c:pt>
              </c:strCache>
            </c:strRef>
          </c:cat>
          <c:val>
            <c:numRef>
              <c:f>Sheet1!$D$2:$D$71</c:f>
              <c:numCache>
                <c:formatCode>General</c:formatCode>
                <c:ptCount val="70"/>
                <c:pt idx="0">
                  <c:v>2424</c:v>
                </c:pt>
                <c:pt idx="1">
                  <c:v>4797.66</c:v>
                </c:pt>
                <c:pt idx="2">
                  <c:v>3183.4500000000098</c:v>
                </c:pt>
                <c:pt idx="3">
                  <c:v>3441.8</c:v>
                </c:pt>
                <c:pt idx="4">
                  <c:v>4516.0700000000097</c:v>
                </c:pt>
                <c:pt idx="5">
                  <c:v>3982.1700000000101</c:v>
                </c:pt>
                <c:pt idx="6">
                  <c:v>2776.86</c:v>
                </c:pt>
                <c:pt idx="7">
                  <c:v>4646.2700000000004</c:v>
                </c:pt>
                <c:pt idx="8">
                  <c:v>3195.5</c:v>
                </c:pt>
                <c:pt idx="9">
                  <c:v>4458.0699999999897</c:v>
                </c:pt>
                <c:pt idx="10">
                  <c:v>8841.9000000000196</c:v>
                </c:pt>
                <c:pt idx="11">
                  <c:v>10189.99</c:v>
                </c:pt>
                <c:pt idx="12">
                  <c:v>8268.4500000000098</c:v>
                </c:pt>
                <c:pt idx="13">
                  <c:v>7767.63</c:v>
                </c:pt>
                <c:pt idx="14">
                  <c:v>8603.0300000000007</c:v>
                </c:pt>
                <c:pt idx="15">
                  <c:v>8713.8500000000095</c:v>
                </c:pt>
                <c:pt idx="16">
                  <c:v>4533.45</c:v>
                </c:pt>
                <c:pt idx="17">
                  <c:v>277.29000000000099</c:v>
                </c:pt>
                <c:pt idx="18">
                  <c:v>543.719999999999</c:v>
                </c:pt>
                <c:pt idx="19">
                  <c:v>1004.03</c:v>
                </c:pt>
                <c:pt idx="20">
                  <c:v>13</c:v>
                </c:pt>
                <c:pt idx="21">
                  <c:v>3601.57</c:v>
                </c:pt>
                <c:pt idx="22">
                  <c:v>5578.4199999999801</c:v>
                </c:pt>
                <c:pt idx="23">
                  <c:v>3443.6000000000099</c:v>
                </c:pt>
                <c:pt idx="24">
                  <c:v>922.46000000002095</c:v>
                </c:pt>
                <c:pt idx="25">
                  <c:v>5600.6999999999498</c:v>
                </c:pt>
                <c:pt idx="27">
                  <c:v>1308.7</c:v>
                </c:pt>
                <c:pt idx="28">
                  <c:v>536.70999999999196</c:v>
                </c:pt>
                <c:pt idx="29">
                  <c:v>1462.14</c:v>
                </c:pt>
                <c:pt idx="30">
                  <c:v>5850.0299999999697</c:v>
                </c:pt>
                <c:pt idx="31">
                  <c:v>6206.96</c:v>
                </c:pt>
                <c:pt idx="33">
                  <c:v>4750.4699999999903</c:v>
                </c:pt>
                <c:pt idx="34">
                  <c:v>3750.63</c:v>
                </c:pt>
                <c:pt idx="35">
                  <c:v>45.059999999999498</c:v>
                </c:pt>
                <c:pt idx="36">
                  <c:v>325.95999999999998</c:v>
                </c:pt>
                <c:pt idx="37">
                  <c:v>689.16</c:v>
                </c:pt>
                <c:pt idx="38">
                  <c:v>1010</c:v>
                </c:pt>
                <c:pt idx="39">
                  <c:v>689.48</c:v>
                </c:pt>
                <c:pt idx="40">
                  <c:v>2176.04</c:v>
                </c:pt>
                <c:pt idx="41">
                  <c:v>872.43</c:v>
                </c:pt>
                <c:pt idx="42">
                  <c:v>781.09</c:v>
                </c:pt>
                <c:pt idx="43">
                  <c:v>1389.96</c:v>
                </c:pt>
                <c:pt idx="44">
                  <c:v>766.5</c:v>
                </c:pt>
                <c:pt idx="45">
                  <c:v>579.41999999999996</c:v>
                </c:pt>
                <c:pt idx="46">
                  <c:v>244.09</c:v>
                </c:pt>
                <c:pt idx="47">
                  <c:v>61.5</c:v>
                </c:pt>
                <c:pt idx="48">
                  <c:v>890</c:v>
                </c:pt>
                <c:pt idx="49">
                  <c:v>7862.03</c:v>
                </c:pt>
                <c:pt idx="50">
                  <c:v>8619.0300000000298</c:v>
                </c:pt>
                <c:pt idx="51">
                  <c:v>1370.03</c:v>
                </c:pt>
                <c:pt idx="52">
                  <c:v>4414.8399999999701</c:v>
                </c:pt>
                <c:pt idx="53">
                  <c:v>4239.8200000000097</c:v>
                </c:pt>
                <c:pt idx="54">
                  <c:v>1033.72999999998</c:v>
                </c:pt>
                <c:pt idx="55">
                  <c:v>7353.7200000000303</c:v>
                </c:pt>
                <c:pt idx="56">
                  <c:v>2405.1799999999998</c:v>
                </c:pt>
                <c:pt idx="57">
                  <c:v>1154.96</c:v>
                </c:pt>
                <c:pt idx="58">
                  <c:v>1474.29</c:v>
                </c:pt>
                <c:pt idx="59">
                  <c:v>6770.3</c:v>
                </c:pt>
                <c:pt idx="60">
                  <c:v>10123.73</c:v>
                </c:pt>
                <c:pt idx="61">
                  <c:v>9421.99</c:v>
                </c:pt>
                <c:pt idx="62">
                  <c:v>2446.8999999999901</c:v>
                </c:pt>
                <c:pt idx="63">
                  <c:v>1901.03</c:v>
                </c:pt>
                <c:pt idx="64">
                  <c:v>896.969999999999</c:v>
                </c:pt>
                <c:pt idx="65">
                  <c:v>2419</c:v>
                </c:pt>
                <c:pt idx="66">
                  <c:v>19298.669999999998</c:v>
                </c:pt>
                <c:pt idx="67">
                  <c:v>22439.58</c:v>
                </c:pt>
                <c:pt idx="68">
                  <c:v>15910.95</c:v>
                </c:pt>
                <c:pt idx="69">
                  <c:v>11194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Dec 2014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Sheet1!$A$2:$A$71</c:f>
              <c:strCache>
                <c:ptCount val="70"/>
                <c:pt idx="0">
                  <c:v>1201 LB HART</c:v>
                </c:pt>
                <c:pt idx="1">
                  <c:v>1202 LB HART</c:v>
                </c:pt>
                <c:pt idx="2">
                  <c:v>1203 LB HART</c:v>
                </c:pt>
                <c:pt idx="3">
                  <c:v>1204 LB HART</c:v>
                </c:pt>
                <c:pt idx="4">
                  <c:v>1205 LB HART</c:v>
                </c:pt>
                <c:pt idx="5">
                  <c:v>1206 LB HART</c:v>
                </c:pt>
                <c:pt idx="6">
                  <c:v>1207 LB HART</c:v>
                </c:pt>
                <c:pt idx="7">
                  <c:v>1208 LB HART</c:v>
                </c:pt>
                <c:pt idx="8">
                  <c:v>1209 LB HART</c:v>
                </c:pt>
                <c:pt idx="9">
                  <c:v>1210 LB HART</c:v>
                </c:pt>
                <c:pt idx="10">
                  <c:v>12101 LB PSTA</c:v>
                </c:pt>
                <c:pt idx="11">
                  <c:v>12102 LB PSTA</c:v>
                </c:pt>
                <c:pt idx="12">
                  <c:v>12104 LB PSTA</c:v>
                </c:pt>
                <c:pt idx="13">
                  <c:v>12105 LB PSTA</c:v>
                </c:pt>
                <c:pt idx="14">
                  <c:v>12106 LB PSTA</c:v>
                </c:pt>
                <c:pt idx="15">
                  <c:v>12107 LB PSTA</c:v>
                </c:pt>
                <c:pt idx="16">
                  <c:v>1211 LB HART</c:v>
                </c:pt>
                <c:pt idx="17">
                  <c:v>1350 SB PSTA</c:v>
                </c:pt>
                <c:pt idx="18">
                  <c:v>1351 SB PSTA</c:v>
                </c:pt>
                <c:pt idx="19">
                  <c:v>144 PC PSTA</c:v>
                </c:pt>
                <c:pt idx="20">
                  <c:v>145 PC PSTA</c:v>
                </c:pt>
                <c:pt idx="21">
                  <c:v>146 PC PSTA</c:v>
                </c:pt>
                <c:pt idx="22">
                  <c:v>2301 LB PSTA</c:v>
                </c:pt>
                <c:pt idx="23">
                  <c:v>2305 LB PSTA</c:v>
                </c:pt>
                <c:pt idx="24">
                  <c:v>26971 LB PCPT</c:v>
                </c:pt>
                <c:pt idx="25">
                  <c:v>2801 LB PSTA</c:v>
                </c:pt>
                <c:pt idx="26">
                  <c:v>2831 LB PSTA</c:v>
                </c:pt>
                <c:pt idx="27">
                  <c:v>28696 PC PCPT</c:v>
                </c:pt>
                <c:pt idx="28">
                  <c:v>28697 PC PCPT</c:v>
                </c:pt>
                <c:pt idx="29">
                  <c:v>28698 PC PCPT</c:v>
                </c:pt>
                <c:pt idx="30">
                  <c:v>2911 LB PSTA</c:v>
                </c:pt>
                <c:pt idx="31">
                  <c:v>3023 V HART</c:v>
                </c:pt>
                <c:pt idx="32">
                  <c:v>30833 PC FDOT</c:v>
                </c:pt>
                <c:pt idx="33">
                  <c:v>31132 LB PCPT</c:v>
                </c:pt>
                <c:pt idx="34">
                  <c:v>31913 LB PCPT</c:v>
                </c:pt>
                <c:pt idx="35">
                  <c:v>31928 PC FDOT</c:v>
                </c:pt>
                <c:pt idx="36">
                  <c:v>31929 PC FDOT</c:v>
                </c:pt>
                <c:pt idx="37">
                  <c:v>31930 PC FDOT</c:v>
                </c:pt>
                <c:pt idx="38">
                  <c:v>31932 PC FDOT</c:v>
                </c:pt>
                <c:pt idx="39">
                  <c:v>31933 PC FDOT</c:v>
                </c:pt>
                <c:pt idx="40">
                  <c:v>31934 PC FDOT</c:v>
                </c:pt>
                <c:pt idx="41">
                  <c:v>31939 PC FDOT</c:v>
                </c:pt>
                <c:pt idx="42">
                  <c:v>31941 PC FDOT</c:v>
                </c:pt>
                <c:pt idx="43">
                  <c:v>31946 PC FDOT</c:v>
                </c:pt>
                <c:pt idx="44">
                  <c:v>32436 PC FDOT</c:v>
                </c:pt>
                <c:pt idx="45">
                  <c:v>32437 PC FDOT</c:v>
                </c:pt>
                <c:pt idx="46">
                  <c:v>32438 PC FDOT</c:v>
                </c:pt>
                <c:pt idx="47">
                  <c:v>32439 PC FDOT</c:v>
                </c:pt>
                <c:pt idx="48">
                  <c:v>32440 PC FDOT</c:v>
                </c:pt>
                <c:pt idx="49">
                  <c:v>34876 LB PCPT</c:v>
                </c:pt>
                <c:pt idx="50">
                  <c:v>34879 LB PCPT</c:v>
                </c:pt>
                <c:pt idx="51">
                  <c:v>35225 V VRD</c:v>
                </c:pt>
                <c:pt idx="52">
                  <c:v>35435 LB PCPT</c:v>
                </c:pt>
                <c:pt idx="53">
                  <c:v>35567 SB PCPT</c:v>
                </c:pt>
                <c:pt idx="54">
                  <c:v>35568 LB PCPT</c:v>
                </c:pt>
                <c:pt idx="55">
                  <c:v>35570 SB PCPT</c:v>
                </c:pt>
                <c:pt idx="56">
                  <c:v>35583 PU PCPT</c:v>
                </c:pt>
                <c:pt idx="57">
                  <c:v>35584 LB PCPT</c:v>
                </c:pt>
                <c:pt idx="58">
                  <c:v>36284 V VRD</c:v>
                </c:pt>
                <c:pt idx="59">
                  <c:v>37391 LB PCPT</c:v>
                </c:pt>
                <c:pt idx="60">
                  <c:v>37394 LB PCPT</c:v>
                </c:pt>
                <c:pt idx="61">
                  <c:v>37395 LB PCPT</c:v>
                </c:pt>
                <c:pt idx="62">
                  <c:v>37443 V VRD</c:v>
                </c:pt>
                <c:pt idx="63">
                  <c:v>37731 PC VRD</c:v>
                </c:pt>
                <c:pt idx="64">
                  <c:v>37803 V VRD</c:v>
                </c:pt>
                <c:pt idx="65">
                  <c:v>37942 V VRD</c:v>
                </c:pt>
                <c:pt idx="66">
                  <c:v>702 PU ANCH</c:v>
                </c:pt>
                <c:pt idx="67">
                  <c:v>703 PU ANCH</c:v>
                </c:pt>
                <c:pt idx="68">
                  <c:v>710 PU ANCH</c:v>
                </c:pt>
                <c:pt idx="69">
                  <c:v>716 PU ANCH</c:v>
                </c:pt>
              </c:strCache>
            </c:strRef>
          </c:cat>
          <c:val>
            <c:numRef>
              <c:f>Sheet1!$E$2:$E$71</c:f>
              <c:numCache>
                <c:formatCode>General</c:formatCode>
                <c:ptCount val="70"/>
                <c:pt idx="0">
                  <c:v>3690.17</c:v>
                </c:pt>
                <c:pt idx="1">
                  <c:v>5601.8</c:v>
                </c:pt>
                <c:pt idx="2">
                  <c:v>4853.63</c:v>
                </c:pt>
                <c:pt idx="3">
                  <c:v>4403.3700000000099</c:v>
                </c:pt>
                <c:pt idx="4">
                  <c:v>4807.8700000000099</c:v>
                </c:pt>
                <c:pt idx="5">
                  <c:v>6069.9699999999903</c:v>
                </c:pt>
                <c:pt idx="6">
                  <c:v>4506.6800000000103</c:v>
                </c:pt>
                <c:pt idx="7">
                  <c:v>4667.63</c:v>
                </c:pt>
                <c:pt idx="8">
                  <c:v>4579.6000000000104</c:v>
                </c:pt>
                <c:pt idx="9">
                  <c:v>3665.27</c:v>
                </c:pt>
                <c:pt idx="10">
                  <c:v>8067.1999999999798</c:v>
                </c:pt>
                <c:pt idx="11">
                  <c:v>9485.1000000000095</c:v>
                </c:pt>
                <c:pt idx="12">
                  <c:v>7572.4499999999798</c:v>
                </c:pt>
                <c:pt idx="13">
                  <c:v>8187.8299999999899</c:v>
                </c:pt>
                <c:pt idx="14">
                  <c:v>7728.2699999999904</c:v>
                </c:pt>
                <c:pt idx="15">
                  <c:v>9260.8000000000193</c:v>
                </c:pt>
                <c:pt idx="16">
                  <c:v>2453.2600000000102</c:v>
                </c:pt>
                <c:pt idx="17">
                  <c:v>139.10999999999899</c:v>
                </c:pt>
                <c:pt idx="18">
                  <c:v>445.27</c:v>
                </c:pt>
                <c:pt idx="19">
                  <c:v>1091.33</c:v>
                </c:pt>
                <c:pt idx="21">
                  <c:v>3760.97</c:v>
                </c:pt>
                <c:pt idx="22">
                  <c:v>4944.2999999999902</c:v>
                </c:pt>
                <c:pt idx="23">
                  <c:v>3264.75</c:v>
                </c:pt>
                <c:pt idx="24">
                  <c:v>3167.9500000000098</c:v>
                </c:pt>
                <c:pt idx="25">
                  <c:v>2309.87</c:v>
                </c:pt>
                <c:pt idx="27">
                  <c:v>858.73000000001002</c:v>
                </c:pt>
                <c:pt idx="28">
                  <c:v>104.419999999998</c:v>
                </c:pt>
                <c:pt idx="29">
                  <c:v>2422.62</c:v>
                </c:pt>
                <c:pt idx="30">
                  <c:v>7410.8299999999599</c:v>
                </c:pt>
                <c:pt idx="31">
                  <c:v>3453.89</c:v>
                </c:pt>
                <c:pt idx="33">
                  <c:v>2962.53</c:v>
                </c:pt>
                <c:pt idx="34">
                  <c:v>2789.5</c:v>
                </c:pt>
                <c:pt idx="35">
                  <c:v>109.51</c:v>
                </c:pt>
                <c:pt idx="36">
                  <c:v>418.48</c:v>
                </c:pt>
                <c:pt idx="37">
                  <c:v>1241.6500000000001</c:v>
                </c:pt>
                <c:pt idx="38">
                  <c:v>609.52</c:v>
                </c:pt>
                <c:pt idx="39">
                  <c:v>831.99</c:v>
                </c:pt>
                <c:pt idx="40">
                  <c:v>475.04999999999899</c:v>
                </c:pt>
                <c:pt idx="41">
                  <c:v>1652</c:v>
                </c:pt>
                <c:pt idx="42">
                  <c:v>878.62000000000103</c:v>
                </c:pt>
                <c:pt idx="43">
                  <c:v>689.97000000000105</c:v>
                </c:pt>
                <c:pt idx="44">
                  <c:v>820.84</c:v>
                </c:pt>
                <c:pt idx="45">
                  <c:v>1153.98</c:v>
                </c:pt>
                <c:pt idx="46">
                  <c:v>246.05</c:v>
                </c:pt>
                <c:pt idx="47">
                  <c:v>751.59</c:v>
                </c:pt>
                <c:pt idx="48">
                  <c:v>138.13</c:v>
                </c:pt>
                <c:pt idx="49">
                  <c:v>5848.95999999996</c:v>
                </c:pt>
                <c:pt idx="50">
                  <c:v>5947.0900000000302</c:v>
                </c:pt>
                <c:pt idx="51">
                  <c:v>1519.33</c:v>
                </c:pt>
                <c:pt idx="52">
                  <c:v>4486.7000000000098</c:v>
                </c:pt>
                <c:pt idx="53">
                  <c:v>8439.5399999999809</c:v>
                </c:pt>
                <c:pt idx="55">
                  <c:v>5669.9799999999796</c:v>
                </c:pt>
                <c:pt idx="56">
                  <c:v>2572.14</c:v>
                </c:pt>
                <c:pt idx="57">
                  <c:v>1311.05</c:v>
                </c:pt>
                <c:pt idx="58">
                  <c:v>1867.7</c:v>
                </c:pt>
                <c:pt idx="59">
                  <c:v>5032.5200000000004</c:v>
                </c:pt>
                <c:pt idx="60">
                  <c:v>10261.43</c:v>
                </c:pt>
                <c:pt idx="61">
                  <c:v>10382.040000000001</c:v>
                </c:pt>
                <c:pt idx="62">
                  <c:v>2703.47</c:v>
                </c:pt>
                <c:pt idx="63">
                  <c:v>1332.88</c:v>
                </c:pt>
                <c:pt idx="64">
                  <c:v>955.349999999999</c:v>
                </c:pt>
                <c:pt idx="65">
                  <c:v>2896.98</c:v>
                </c:pt>
                <c:pt idx="66">
                  <c:v>14728.39</c:v>
                </c:pt>
                <c:pt idx="67">
                  <c:v>19633.75</c:v>
                </c:pt>
                <c:pt idx="68">
                  <c:v>15160.68</c:v>
                </c:pt>
                <c:pt idx="69">
                  <c:v>14347.66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Jan 2015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strRef>
              <c:f>Sheet1!$A$2:$A$71</c:f>
              <c:strCache>
                <c:ptCount val="70"/>
                <c:pt idx="0">
                  <c:v>1201 LB HART</c:v>
                </c:pt>
                <c:pt idx="1">
                  <c:v>1202 LB HART</c:v>
                </c:pt>
                <c:pt idx="2">
                  <c:v>1203 LB HART</c:v>
                </c:pt>
                <c:pt idx="3">
                  <c:v>1204 LB HART</c:v>
                </c:pt>
                <c:pt idx="4">
                  <c:v>1205 LB HART</c:v>
                </c:pt>
                <c:pt idx="5">
                  <c:v>1206 LB HART</c:v>
                </c:pt>
                <c:pt idx="6">
                  <c:v>1207 LB HART</c:v>
                </c:pt>
                <c:pt idx="7">
                  <c:v>1208 LB HART</c:v>
                </c:pt>
                <c:pt idx="8">
                  <c:v>1209 LB HART</c:v>
                </c:pt>
                <c:pt idx="9">
                  <c:v>1210 LB HART</c:v>
                </c:pt>
                <c:pt idx="10">
                  <c:v>12101 LB PSTA</c:v>
                </c:pt>
                <c:pt idx="11">
                  <c:v>12102 LB PSTA</c:v>
                </c:pt>
                <c:pt idx="12">
                  <c:v>12104 LB PSTA</c:v>
                </c:pt>
                <c:pt idx="13">
                  <c:v>12105 LB PSTA</c:v>
                </c:pt>
                <c:pt idx="14">
                  <c:v>12106 LB PSTA</c:v>
                </c:pt>
                <c:pt idx="15">
                  <c:v>12107 LB PSTA</c:v>
                </c:pt>
                <c:pt idx="16">
                  <c:v>1211 LB HART</c:v>
                </c:pt>
                <c:pt idx="17">
                  <c:v>1350 SB PSTA</c:v>
                </c:pt>
                <c:pt idx="18">
                  <c:v>1351 SB PSTA</c:v>
                </c:pt>
                <c:pt idx="19">
                  <c:v>144 PC PSTA</c:v>
                </c:pt>
                <c:pt idx="20">
                  <c:v>145 PC PSTA</c:v>
                </c:pt>
                <c:pt idx="21">
                  <c:v>146 PC PSTA</c:v>
                </c:pt>
                <c:pt idx="22">
                  <c:v>2301 LB PSTA</c:v>
                </c:pt>
                <c:pt idx="23">
                  <c:v>2305 LB PSTA</c:v>
                </c:pt>
                <c:pt idx="24">
                  <c:v>26971 LB PCPT</c:v>
                </c:pt>
                <c:pt idx="25">
                  <c:v>2801 LB PSTA</c:v>
                </c:pt>
                <c:pt idx="26">
                  <c:v>2831 LB PSTA</c:v>
                </c:pt>
                <c:pt idx="27">
                  <c:v>28696 PC PCPT</c:v>
                </c:pt>
                <c:pt idx="28">
                  <c:v>28697 PC PCPT</c:v>
                </c:pt>
                <c:pt idx="29">
                  <c:v>28698 PC PCPT</c:v>
                </c:pt>
                <c:pt idx="30">
                  <c:v>2911 LB PSTA</c:v>
                </c:pt>
                <c:pt idx="31">
                  <c:v>3023 V HART</c:v>
                </c:pt>
                <c:pt idx="32">
                  <c:v>30833 PC FDOT</c:v>
                </c:pt>
                <c:pt idx="33">
                  <c:v>31132 LB PCPT</c:v>
                </c:pt>
                <c:pt idx="34">
                  <c:v>31913 LB PCPT</c:v>
                </c:pt>
                <c:pt idx="35">
                  <c:v>31928 PC FDOT</c:v>
                </c:pt>
                <c:pt idx="36">
                  <c:v>31929 PC FDOT</c:v>
                </c:pt>
                <c:pt idx="37">
                  <c:v>31930 PC FDOT</c:v>
                </c:pt>
                <c:pt idx="38">
                  <c:v>31932 PC FDOT</c:v>
                </c:pt>
                <c:pt idx="39">
                  <c:v>31933 PC FDOT</c:v>
                </c:pt>
                <c:pt idx="40">
                  <c:v>31934 PC FDOT</c:v>
                </c:pt>
                <c:pt idx="41">
                  <c:v>31939 PC FDOT</c:v>
                </c:pt>
                <c:pt idx="42">
                  <c:v>31941 PC FDOT</c:v>
                </c:pt>
                <c:pt idx="43">
                  <c:v>31946 PC FDOT</c:v>
                </c:pt>
                <c:pt idx="44">
                  <c:v>32436 PC FDOT</c:v>
                </c:pt>
                <c:pt idx="45">
                  <c:v>32437 PC FDOT</c:v>
                </c:pt>
                <c:pt idx="46">
                  <c:v>32438 PC FDOT</c:v>
                </c:pt>
                <c:pt idx="47">
                  <c:v>32439 PC FDOT</c:v>
                </c:pt>
                <c:pt idx="48">
                  <c:v>32440 PC FDOT</c:v>
                </c:pt>
                <c:pt idx="49">
                  <c:v>34876 LB PCPT</c:v>
                </c:pt>
                <c:pt idx="50">
                  <c:v>34879 LB PCPT</c:v>
                </c:pt>
                <c:pt idx="51">
                  <c:v>35225 V VRD</c:v>
                </c:pt>
                <c:pt idx="52">
                  <c:v>35435 LB PCPT</c:v>
                </c:pt>
                <c:pt idx="53">
                  <c:v>35567 SB PCPT</c:v>
                </c:pt>
                <c:pt idx="54">
                  <c:v>35568 LB PCPT</c:v>
                </c:pt>
                <c:pt idx="55">
                  <c:v>35570 SB PCPT</c:v>
                </c:pt>
                <c:pt idx="56">
                  <c:v>35583 PU PCPT</c:v>
                </c:pt>
                <c:pt idx="57">
                  <c:v>35584 LB PCPT</c:v>
                </c:pt>
                <c:pt idx="58">
                  <c:v>36284 V VRD</c:v>
                </c:pt>
                <c:pt idx="59">
                  <c:v>37391 LB PCPT</c:v>
                </c:pt>
                <c:pt idx="60">
                  <c:v>37394 LB PCPT</c:v>
                </c:pt>
                <c:pt idx="61">
                  <c:v>37395 LB PCPT</c:v>
                </c:pt>
                <c:pt idx="62">
                  <c:v>37443 V VRD</c:v>
                </c:pt>
                <c:pt idx="63">
                  <c:v>37731 PC VRD</c:v>
                </c:pt>
                <c:pt idx="64">
                  <c:v>37803 V VRD</c:v>
                </c:pt>
                <c:pt idx="65">
                  <c:v>37942 V VRD</c:v>
                </c:pt>
                <c:pt idx="66">
                  <c:v>702 PU ANCH</c:v>
                </c:pt>
                <c:pt idx="67">
                  <c:v>703 PU ANCH</c:v>
                </c:pt>
                <c:pt idx="68">
                  <c:v>710 PU ANCH</c:v>
                </c:pt>
                <c:pt idx="69">
                  <c:v>716 PU ANCH</c:v>
                </c:pt>
              </c:strCache>
            </c:strRef>
          </c:cat>
          <c:val>
            <c:numRef>
              <c:f>Sheet1!$F$2:$F$71</c:f>
              <c:numCache>
                <c:formatCode>General</c:formatCode>
                <c:ptCount val="70"/>
                <c:pt idx="0">
                  <c:v>3646.3200000000102</c:v>
                </c:pt>
                <c:pt idx="1">
                  <c:v>4622.5200000000004</c:v>
                </c:pt>
                <c:pt idx="2">
                  <c:v>3943.6499999999901</c:v>
                </c:pt>
                <c:pt idx="3">
                  <c:v>5678.55</c:v>
                </c:pt>
                <c:pt idx="4">
                  <c:v>4549.03</c:v>
                </c:pt>
                <c:pt idx="5">
                  <c:v>4369.0700000000097</c:v>
                </c:pt>
                <c:pt idx="6">
                  <c:v>5119.8100000000004</c:v>
                </c:pt>
                <c:pt idx="7">
                  <c:v>5510</c:v>
                </c:pt>
                <c:pt idx="8">
                  <c:v>1186.9000000000101</c:v>
                </c:pt>
                <c:pt idx="9">
                  <c:v>5011.3999999999896</c:v>
                </c:pt>
                <c:pt idx="10">
                  <c:v>8384.1100000000206</c:v>
                </c:pt>
                <c:pt idx="11">
                  <c:v>9748.5100000000093</c:v>
                </c:pt>
                <c:pt idx="12">
                  <c:v>8471.1100000000206</c:v>
                </c:pt>
                <c:pt idx="13">
                  <c:v>8019.79000000001</c:v>
                </c:pt>
                <c:pt idx="14">
                  <c:v>3796.7999999999902</c:v>
                </c:pt>
                <c:pt idx="15">
                  <c:v>10411.459999999999</c:v>
                </c:pt>
                <c:pt idx="16">
                  <c:v>5663.8</c:v>
                </c:pt>
                <c:pt idx="17">
                  <c:v>378.77</c:v>
                </c:pt>
                <c:pt idx="18">
                  <c:v>672.07</c:v>
                </c:pt>
                <c:pt idx="19">
                  <c:v>1038.32</c:v>
                </c:pt>
                <c:pt idx="21">
                  <c:v>3981.75</c:v>
                </c:pt>
                <c:pt idx="22">
                  <c:v>4688.0999999999804</c:v>
                </c:pt>
                <c:pt idx="23">
                  <c:v>4099.6700000000101</c:v>
                </c:pt>
                <c:pt idx="24">
                  <c:v>1</c:v>
                </c:pt>
                <c:pt idx="25">
                  <c:v>1436.19999999995</c:v>
                </c:pt>
                <c:pt idx="27">
                  <c:v>134.080000000002</c:v>
                </c:pt>
                <c:pt idx="29">
                  <c:v>880.51000000000897</c:v>
                </c:pt>
                <c:pt idx="30">
                  <c:v>8382.6400000000103</c:v>
                </c:pt>
                <c:pt idx="31">
                  <c:v>2268.12</c:v>
                </c:pt>
                <c:pt idx="33">
                  <c:v>8234.57</c:v>
                </c:pt>
                <c:pt idx="34">
                  <c:v>9123.9299999999894</c:v>
                </c:pt>
                <c:pt idx="35">
                  <c:v>92.930000000000305</c:v>
                </c:pt>
                <c:pt idx="36">
                  <c:v>621.65</c:v>
                </c:pt>
                <c:pt idx="37">
                  <c:v>678.07</c:v>
                </c:pt>
                <c:pt idx="38">
                  <c:v>2033.41</c:v>
                </c:pt>
                <c:pt idx="39">
                  <c:v>720.43</c:v>
                </c:pt>
                <c:pt idx="40">
                  <c:v>922.70999999999901</c:v>
                </c:pt>
                <c:pt idx="41">
                  <c:v>932.35</c:v>
                </c:pt>
                <c:pt idx="42">
                  <c:v>754.80999999999904</c:v>
                </c:pt>
                <c:pt idx="43">
                  <c:v>624.75999999999794</c:v>
                </c:pt>
                <c:pt idx="44">
                  <c:v>1050.9000000000001</c:v>
                </c:pt>
                <c:pt idx="45">
                  <c:v>505.9</c:v>
                </c:pt>
                <c:pt idx="46">
                  <c:v>476.11000000000098</c:v>
                </c:pt>
                <c:pt idx="47">
                  <c:v>1064</c:v>
                </c:pt>
                <c:pt idx="48">
                  <c:v>716.16</c:v>
                </c:pt>
                <c:pt idx="49">
                  <c:v>7883.4199999999801</c:v>
                </c:pt>
                <c:pt idx="50">
                  <c:v>3106.7000000000098</c:v>
                </c:pt>
                <c:pt idx="51">
                  <c:v>1353.57</c:v>
                </c:pt>
                <c:pt idx="52">
                  <c:v>4506.5999999999804</c:v>
                </c:pt>
                <c:pt idx="53">
                  <c:v>6708.0500000000502</c:v>
                </c:pt>
                <c:pt idx="55">
                  <c:v>7309.3200000000097</c:v>
                </c:pt>
                <c:pt idx="56">
                  <c:v>2642.24</c:v>
                </c:pt>
                <c:pt idx="57">
                  <c:v>1704.63</c:v>
                </c:pt>
                <c:pt idx="58">
                  <c:v>2008.37</c:v>
                </c:pt>
                <c:pt idx="59">
                  <c:v>8380.52</c:v>
                </c:pt>
                <c:pt idx="60">
                  <c:v>12039.09</c:v>
                </c:pt>
                <c:pt idx="61">
                  <c:v>10403.9</c:v>
                </c:pt>
                <c:pt idx="62">
                  <c:v>3135.2</c:v>
                </c:pt>
                <c:pt idx="63">
                  <c:v>1889.98</c:v>
                </c:pt>
                <c:pt idx="64">
                  <c:v>1419.3</c:v>
                </c:pt>
                <c:pt idx="65">
                  <c:v>3388.32</c:v>
                </c:pt>
                <c:pt idx="66">
                  <c:v>2857</c:v>
                </c:pt>
                <c:pt idx="67">
                  <c:v>23968.319999999901</c:v>
                </c:pt>
                <c:pt idx="68">
                  <c:v>14730.67</c:v>
                </c:pt>
                <c:pt idx="69">
                  <c:v>12839.42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Feb 2015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Sheet1!$A$2:$A$71</c:f>
              <c:strCache>
                <c:ptCount val="70"/>
                <c:pt idx="0">
                  <c:v>1201 LB HART</c:v>
                </c:pt>
                <c:pt idx="1">
                  <c:v>1202 LB HART</c:v>
                </c:pt>
                <c:pt idx="2">
                  <c:v>1203 LB HART</c:v>
                </c:pt>
                <c:pt idx="3">
                  <c:v>1204 LB HART</c:v>
                </c:pt>
                <c:pt idx="4">
                  <c:v>1205 LB HART</c:v>
                </c:pt>
                <c:pt idx="5">
                  <c:v>1206 LB HART</c:v>
                </c:pt>
                <c:pt idx="6">
                  <c:v>1207 LB HART</c:v>
                </c:pt>
                <c:pt idx="7">
                  <c:v>1208 LB HART</c:v>
                </c:pt>
                <c:pt idx="8">
                  <c:v>1209 LB HART</c:v>
                </c:pt>
                <c:pt idx="9">
                  <c:v>1210 LB HART</c:v>
                </c:pt>
                <c:pt idx="10">
                  <c:v>12101 LB PSTA</c:v>
                </c:pt>
                <c:pt idx="11">
                  <c:v>12102 LB PSTA</c:v>
                </c:pt>
                <c:pt idx="12">
                  <c:v>12104 LB PSTA</c:v>
                </c:pt>
                <c:pt idx="13">
                  <c:v>12105 LB PSTA</c:v>
                </c:pt>
                <c:pt idx="14">
                  <c:v>12106 LB PSTA</c:v>
                </c:pt>
                <c:pt idx="15">
                  <c:v>12107 LB PSTA</c:v>
                </c:pt>
                <c:pt idx="16">
                  <c:v>1211 LB HART</c:v>
                </c:pt>
                <c:pt idx="17">
                  <c:v>1350 SB PSTA</c:v>
                </c:pt>
                <c:pt idx="18">
                  <c:v>1351 SB PSTA</c:v>
                </c:pt>
                <c:pt idx="19">
                  <c:v>144 PC PSTA</c:v>
                </c:pt>
                <c:pt idx="20">
                  <c:v>145 PC PSTA</c:v>
                </c:pt>
                <c:pt idx="21">
                  <c:v>146 PC PSTA</c:v>
                </c:pt>
                <c:pt idx="22">
                  <c:v>2301 LB PSTA</c:v>
                </c:pt>
                <c:pt idx="23">
                  <c:v>2305 LB PSTA</c:v>
                </c:pt>
                <c:pt idx="24">
                  <c:v>26971 LB PCPT</c:v>
                </c:pt>
                <c:pt idx="25">
                  <c:v>2801 LB PSTA</c:v>
                </c:pt>
                <c:pt idx="26">
                  <c:v>2831 LB PSTA</c:v>
                </c:pt>
                <c:pt idx="27">
                  <c:v>28696 PC PCPT</c:v>
                </c:pt>
                <c:pt idx="28">
                  <c:v>28697 PC PCPT</c:v>
                </c:pt>
                <c:pt idx="29">
                  <c:v>28698 PC PCPT</c:v>
                </c:pt>
                <c:pt idx="30">
                  <c:v>2911 LB PSTA</c:v>
                </c:pt>
                <c:pt idx="31">
                  <c:v>3023 V HART</c:v>
                </c:pt>
                <c:pt idx="32">
                  <c:v>30833 PC FDOT</c:v>
                </c:pt>
                <c:pt idx="33">
                  <c:v>31132 LB PCPT</c:v>
                </c:pt>
                <c:pt idx="34">
                  <c:v>31913 LB PCPT</c:v>
                </c:pt>
                <c:pt idx="35">
                  <c:v>31928 PC FDOT</c:v>
                </c:pt>
                <c:pt idx="36">
                  <c:v>31929 PC FDOT</c:v>
                </c:pt>
                <c:pt idx="37">
                  <c:v>31930 PC FDOT</c:v>
                </c:pt>
                <c:pt idx="38">
                  <c:v>31932 PC FDOT</c:v>
                </c:pt>
                <c:pt idx="39">
                  <c:v>31933 PC FDOT</c:v>
                </c:pt>
                <c:pt idx="40">
                  <c:v>31934 PC FDOT</c:v>
                </c:pt>
                <c:pt idx="41">
                  <c:v>31939 PC FDOT</c:v>
                </c:pt>
                <c:pt idx="42">
                  <c:v>31941 PC FDOT</c:v>
                </c:pt>
                <c:pt idx="43">
                  <c:v>31946 PC FDOT</c:v>
                </c:pt>
                <c:pt idx="44">
                  <c:v>32436 PC FDOT</c:v>
                </c:pt>
                <c:pt idx="45">
                  <c:v>32437 PC FDOT</c:v>
                </c:pt>
                <c:pt idx="46">
                  <c:v>32438 PC FDOT</c:v>
                </c:pt>
                <c:pt idx="47">
                  <c:v>32439 PC FDOT</c:v>
                </c:pt>
                <c:pt idx="48">
                  <c:v>32440 PC FDOT</c:v>
                </c:pt>
                <c:pt idx="49">
                  <c:v>34876 LB PCPT</c:v>
                </c:pt>
                <c:pt idx="50">
                  <c:v>34879 LB PCPT</c:v>
                </c:pt>
                <c:pt idx="51">
                  <c:v>35225 V VRD</c:v>
                </c:pt>
                <c:pt idx="52">
                  <c:v>35435 LB PCPT</c:v>
                </c:pt>
                <c:pt idx="53">
                  <c:v>35567 SB PCPT</c:v>
                </c:pt>
                <c:pt idx="54">
                  <c:v>35568 LB PCPT</c:v>
                </c:pt>
                <c:pt idx="55">
                  <c:v>35570 SB PCPT</c:v>
                </c:pt>
                <c:pt idx="56">
                  <c:v>35583 PU PCPT</c:v>
                </c:pt>
                <c:pt idx="57">
                  <c:v>35584 LB PCPT</c:v>
                </c:pt>
                <c:pt idx="58">
                  <c:v>36284 V VRD</c:v>
                </c:pt>
                <c:pt idx="59">
                  <c:v>37391 LB PCPT</c:v>
                </c:pt>
                <c:pt idx="60">
                  <c:v>37394 LB PCPT</c:v>
                </c:pt>
                <c:pt idx="61">
                  <c:v>37395 LB PCPT</c:v>
                </c:pt>
                <c:pt idx="62">
                  <c:v>37443 V VRD</c:v>
                </c:pt>
                <c:pt idx="63">
                  <c:v>37731 PC VRD</c:v>
                </c:pt>
                <c:pt idx="64">
                  <c:v>37803 V VRD</c:v>
                </c:pt>
                <c:pt idx="65">
                  <c:v>37942 V VRD</c:v>
                </c:pt>
                <c:pt idx="66">
                  <c:v>702 PU ANCH</c:v>
                </c:pt>
                <c:pt idx="67">
                  <c:v>703 PU ANCH</c:v>
                </c:pt>
                <c:pt idx="68">
                  <c:v>710 PU ANCH</c:v>
                </c:pt>
                <c:pt idx="69">
                  <c:v>716 PU ANCH</c:v>
                </c:pt>
              </c:strCache>
            </c:strRef>
          </c:cat>
          <c:val>
            <c:numRef>
              <c:f>Sheet1!$G$2:$G$71</c:f>
              <c:numCache>
                <c:formatCode>General</c:formatCode>
                <c:ptCount val="70"/>
                <c:pt idx="0">
                  <c:v>5069.7337600000001</c:v>
                </c:pt>
                <c:pt idx="1">
                  <c:v>5562.4667899999904</c:v>
                </c:pt>
                <c:pt idx="2">
                  <c:v>519.89999999999395</c:v>
                </c:pt>
                <c:pt idx="3">
                  <c:v>4804.6979699999902</c:v>
                </c:pt>
                <c:pt idx="4">
                  <c:v>4485.1111799999899</c:v>
                </c:pt>
                <c:pt idx="5">
                  <c:v>5819.3499999999904</c:v>
                </c:pt>
                <c:pt idx="6">
                  <c:v>6343.5666500000098</c:v>
                </c:pt>
                <c:pt idx="7">
                  <c:v>5025.1575399999901</c:v>
                </c:pt>
                <c:pt idx="9">
                  <c:v>4961.8198400000101</c:v>
                </c:pt>
                <c:pt idx="10">
                  <c:v>570.29952999998898</c:v>
                </c:pt>
                <c:pt idx="11">
                  <c:v>8252.9022799999802</c:v>
                </c:pt>
                <c:pt idx="12">
                  <c:v>8052.5023100000099</c:v>
                </c:pt>
                <c:pt idx="13">
                  <c:v>8412.3011800000095</c:v>
                </c:pt>
                <c:pt idx="14">
                  <c:v>9179.9681699999801</c:v>
                </c:pt>
                <c:pt idx="15">
                  <c:v>9150.3740699999908</c:v>
                </c:pt>
                <c:pt idx="16">
                  <c:v>6248.6666500000001</c:v>
                </c:pt>
                <c:pt idx="17">
                  <c:v>418.45425000000103</c:v>
                </c:pt>
                <c:pt idx="18">
                  <c:v>611.68658000000005</c:v>
                </c:pt>
                <c:pt idx="19">
                  <c:v>745.51581000000101</c:v>
                </c:pt>
                <c:pt idx="21">
                  <c:v>4045.2087700000002</c:v>
                </c:pt>
                <c:pt idx="22">
                  <c:v>3419.1488199999999</c:v>
                </c:pt>
                <c:pt idx="23">
                  <c:v>3872.2511599999898</c:v>
                </c:pt>
                <c:pt idx="24">
                  <c:v>95.499880000017598</c:v>
                </c:pt>
                <c:pt idx="25">
                  <c:v>4931.64948000002</c:v>
                </c:pt>
                <c:pt idx="27">
                  <c:v>0.311709999994491</c:v>
                </c:pt>
                <c:pt idx="29">
                  <c:v>306.01468999999599</c:v>
                </c:pt>
                <c:pt idx="30">
                  <c:v>7701.69984999998</c:v>
                </c:pt>
                <c:pt idx="31">
                  <c:v>7631.0668500000002</c:v>
                </c:pt>
                <c:pt idx="33">
                  <c:v>4310.5402899999999</c:v>
                </c:pt>
                <c:pt idx="34">
                  <c:v>7214.6713500000196</c:v>
                </c:pt>
                <c:pt idx="35">
                  <c:v>1288.6790800000001</c:v>
                </c:pt>
                <c:pt idx="36">
                  <c:v>906.50017000000003</c:v>
                </c:pt>
                <c:pt idx="37">
                  <c:v>2929.5753399999999</c:v>
                </c:pt>
                <c:pt idx="38">
                  <c:v>1507.06041</c:v>
                </c:pt>
                <c:pt idx="39">
                  <c:v>797.98980999999696</c:v>
                </c:pt>
                <c:pt idx="40">
                  <c:v>969.01870999999699</c:v>
                </c:pt>
                <c:pt idx="41">
                  <c:v>2336.5102099999999</c:v>
                </c:pt>
                <c:pt idx="42">
                  <c:v>1869.52379</c:v>
                </c:pt>
                <c:pt idx="43">
                  <c:v>1643.99425</c:v>
                </c:pt>
                <c:pt idx="44">
                  <c:v>786.52344000000096</c:v>
                </c:pt>
                <c:pt idx="45">
                  <c:v>934.59517999999798</c:v>
                </c:pt>
                <c:pt idx="46">
                  <c:v>959.01371999999901</c:v>
                </c:pt>
                <c:pt idx="47">
                  <c:v>834.17157999999995</c:v>
                </c:pt>
                <c:pt idx="48">
                  <c:v>1538.9231199999999</c:v>
                </c:pt>
                <c:pt idx="49">
                  <c:v>4647.4988599999897</c:v>
                </c:pt>
                <c:pt idx="50">
                  <c:v>0</c:v>
                </c:pt>
                <c:pt idx="51">
                  <c:v>1306.2831799999999</c:v>
                </c:pt>
                <c:pt idx="52">
                  <c:v>9140.9390900000599</c:v>
                </c:pt>
                <c:pt idx="53">
                  <c:v>7421.38784999994</c:v>
                </c:pt>
                <c:pt idx="55">
                  <c:v>1087.29999999999</c:v>
                </c:pt>
                <c:pt idx="56">
                  <c:v>2857.9235600000002</c:v>
                </c:pt>
                <c:pt idx="57">
                  <c:v>1354.8007300000099</c:v>
                </c:pt>
                <c:pt idx="58">
                  <c:v>1631.69093</c:v>
                </c:pt>
                <c:pt idx="59">
                  <c:v>5891.4975599999998</c:v>
                </c:pt>
                <c:pt idx="60">
                  <c:v>11298.822529999999</c:v>
                </c:pt>
                <c:pt idx="61">
                  <c:v>11913.6113</c:v>
                </c:pt>
                <c:pt idx="62">
                  <c:v>2983.3956600000001</c:v>
                </c:pt>
                <c:pt idx="63">
                  <c:v>1916.9878200000001</c:v>
                </c:pt>
                <c:pt idx="64">
                  <c:v>1626.3936699999999</c:v>
                </c:pt>
                <c:pt idx="65">
                  <c:v>2986.31369</c:v>
                </c:pt>
                <c:pt idx="66">
                  <c:v>12941.677390000001</c:v>
                </c:pt>
                <c:pt idx="67">
                  <c:v>9636.3635099999992</c:v>
                </c:pt>
                <c:pt idx="68">
                  <c:v>13820.37608</c:v>
                </c:pt>
                <c:pt idx="69">
                  <c:v>11981.69024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Mar 2015</c:v>
                </c:pt>
              </c:strCache>
            </c:strRef>
          </c:tx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Sheet1!$A$2:$A$71</c:f>
              <c:strCache>
                <c:ptCount val="70"/>
                <c:pt idx="0">
                  <c:v>1201 LB HART</c:v>
                </c:pt>
                <c:pt idx="1">
                  <c:v>1202 LB HART</c:v>
                </c:pt>
                <c:pt idx="2">
                  <c:v>1203 LB HART</c:v>
                </c:pt>
                <c:pt idx="3">
                  <c:v>1204 LB HART</c:v>
                </c:pt>
                <c:pt idx="4">
                  <c:v>1205 LB HART</c:v>
                </c:pt>
                <c:pt idx="5">
                  <c:v>1206 LB HART</c:v>
                </c:pt>
                <c:pt idx="6">
                  <c:v>1207 LB HART</c:v>
                </c:pt>
                <c:pt idx="7">
                  <c:v>1208 LB HART</c:v>
                </c:pt>
                <c:pt idx="8">
                  <c:v>1209 LB HART</c:v>
                </c:pt>
                <c:pt idx="9">
                  <c:v>1210 LB HART</c:v>
                </c:pt>
                <c:pt idx="10">
                  <c:v>12101 LB PSTA</c:v>
                </c:pt>
                <c:pt idx="11">
                  <c:v>12102 LB PSTA</c:v>
                </c:pt>
                <c:pt idx="12">
                  <c:v>12104 LB PSTA</c:v>
                </c:pt>
                <c:pt idx="13">
                  <c:v>12105 LB PSTA</c:v>
                </c:pt>
                <c:pt idx="14">
                  <c:v>12106 LB PSTA</c:v>
                </c:pt>
                <c:pt idx="15">
                  <c:v>12107 LB PSTA</c:v>
                </c:pt>
                <c:pt idx="16">
                  <c:v>1211 LB HART</c:v>
                </c:pt>
                <c:pt idx="17">
                  <c:v>1350 SB PSTA</c:v>
                </c:pt>
                <c:pt idx="18">
                  <c:v>1351 SB PSTA</c:v>
                </c:pt>
                <c:pt idx="19">
                  <c:v>144 PC PSTA</c:v>
                </c:pt>
                <c:pt idx="20">
                  <c:v>145 PC PSTA</c:v>
                </c:pt>
                <c:pt idx="21">
                  <c:v>146 PC PSTA</c:v>
                </c:pt>
                <c:pt idx="22">
                  <c:v>2301 LB PSTA</c:v>
                </c:pt>
                <c:pt idx="23">
                  <c:v>2305 LB PSTA</c:v>
                </c:pt>
                <c:pt idx="24">
                  <c:v>26971 LB PCPT</c:v>
                </c:pt>
                <c:pt idx="25">
                  <c:v>2801 LB PSTA</c:v>
                </c:pt>
                <c:pt idx="26">
                  <c:v>2831 LB PSTA</c:v>
                </c:pt>
                <c:pt idx="27">
                  <c:v>28696 PC PCPT</c:v>
                </c:pt>
                <c:pt idx="28">
                  <c:v>28697 PC PCPT</c:v>
                </c:pt>
                <c:pt idx="29">
                  <c:v>28698 PC PCPT</c:v>
                </c:pt>
                <c:pt idx="30">
                  <c:v>2911 LB PSTA</c:v>
                </c:pt>
                <c:pt idx="31">
                  <c:v>3023 V HART</c:v>
                </c:pt>
                <c:pt idx="32">
                  <c:v>30833 PC FDOT</c:v>
                </c:pt>
                <c:pt idx="33">
                  <c:v>31132 LB PCPT</c:v>
                </c:pt>
                <c:pt idx="34">
                  <c:v>31913 LB PCPT</c:v>
                </c:pt>
                <c:pt idx="35">
                  <c:v>31928 PC FDOT</c:v>
                </c:pt>
                <c:pt idx="36">
                  <c:v>31929 PC FDOT</c:v>
                </c:pt>
                <c:pt idx="37">
                  <c:v>31930 PC FDOT</c:v>
                </c:pt>
                <c:pt idx="38">
                  <c:v>31932 PC FDOT</c:v>
                </c:pt>
                <c:pt idx="39">
                  <c:v>31933 PC FDOT</c:v>
                </c:pt>
                <c:pt idx="40">
                  <c:v>31934 PC FDOT</c:v>
                </c:pt>
                <c:pt idx="41">
                  <c:v>31939 PC FDOT</c:v>
                </c:pt>
                <c:pt idx="42">
                  <c:v>31941 PC FDOT</c:v>
                </c:pt>
                <c:pt idx="43">
                  <c:v>31946 PC FDOT</c:v>
                </c:pt>
                <c:pt idx="44">
                  <c:v>32436 PC FDOT</c:v>
                </c:pt>
                <c:pt idx="45">
                  <c:v>32437 PC FDOT</c:v>
                </c:pt>
                <c:pt idx="46">
                  <c:v>32438 PC FDOT</c:v>
                </c:pt>
                <c:pt idx="47">
                  <c:v>32439 PC FDOT</c:v>
                </c:pt>
                <c:pt idx="48">
                  <c:v>32440 PC FDOT</c:v>
                </c:pt>
                <c:pt idx="49">
                  <c:v>34876 LB PCPT</c:v>
                </c:pt>
                <c:pt idx="50">
                  <c:v>34879 LB PCPT</c:v>
                </c:pt>
                <c:pt idx="51">
                  <c:v>35225 V VRD</c:v>
                </c:pt>
                <c:pt idx="52">
                  <c:v>35435 LB PCPT</c:v>
                </c:pt>
                <c:pt idx="53">
                  <c:v>35567 SB PCPT</c:v>
                </c:pt>
                <c:pt idx="54">
                  <c:v>35568 LB PCPT</c:v>
                </c:pt>
                <c:pt idx="55">
                  <c:v>35570 SB PCPT</c:v>
                </c:pt>
                <c:pt idx="56">
                  <c:v>35583 PU PCPT</c:v>
                </c:pt>
                <c:pt idx="57">
                  <c:v>35584 LB PCPT</c:v>
                </c:pt>
                <c:pt idx="58">
                  <c:v>36284 V VRD</c:v>
                </c:pt>
                <c:pt idx="59">
                  <c:v>37391 LB PCPT</c:v>
                </c:pt>
                <c:pt idx="60">
                  <c:v>37394 LB PCPT</c:v>
                </c:pt>
                <c:pt idx="61">
                  <c:v>37395 LB PCPT</c:v>
                </c:pt>
                <c:pt idx="62">
                  <c:v>37443 V VRD</c:v>
                </c:pt>
                <c:pt idx="63">
                  <c:v>37731 PC VRD</c:v>
                </c:pt>
                <c:pt idx="64">
                  <c:v>37803 V VRD</c:v>
                </c:pt>
                <c:pt idx="65">
                  <c:v>37942 V VRD</c:v>
                </c:pt>
                <c:pt idx="66">
                  <c:v>702 PU ANCH</c:v>
                </c:pt>
                <c:pt idx="67">
                  <c:v>703 PU ANCH</c:v>
                </c:pt>
                <c:pt idx="68">
                  <c:v>710 PU ANCH</c:v>
                </c:pt>
                <c:pt idx="69">
                  <c:v>716 PU ANCH</c:v>
                </c:pt>
              </c:strCache>
            </c:strRef>
          </c:cat>
          <c:val>
            <c:numRef>
              <c:f>Sheet1!$H$2:$H$71</c:f>
              <c:numCache>
                <c:formatCode>General</c:formatCode>
                <c:ptCount val="70"/>
                <c:pt idx="0">
                  <c:v>4409.9213499999996</c:v>
                </c:pt>
                <c:pt idx="1">
                  <c:v>4527.8</c:v>
                </c:pt>
                <c:pt idx="2">
                  <c:v>4014.7281800000101</c:v>
                </c:pt>
                <c:pt idx="3">
                  <c:v>4399.8452399999996</c:v>
                </c:pt>
                <c:pt idx="4">
                  <c:v>4917.0298400000001</c:v>
                </c:pt>
                <c:pt idx="5">
                  <c:v>173.917879999994</c:v>
                </c:pt>
                <c:pt idx="6">
                  <c:v>4926.2142899999999</c:v>
                </c:pt>
                <c:pt idx="7">
                  <c:v>4510.7037399999999</c:v>
                </c:pt>
                <c:pt idx="9">
                  <c:v>4947.0600000000104</c:v>
                </c:pt>
                <c:pt idx="10">
                  <c:v>6193.8500699999904</c:v>
                </c:pt>
                <c:pt idx="11">
                  <c:v>7856.8348700000197</c:v>
                </c:pt>
                <c:pt idx="12">
                  <c:v>6612.9006299999901</c:v>
                </c:pt>
                <c:pt idx="13">
                  <c:v>7613.1338800000103</c:v>
                </c:pt>
                <c:pt idx="14">
                  <c:v>8211.8078900000291</c:v>
                </c:pt>
                <c:pt idx="15">
                  <c:v>8403.2669399999995</c:v>
                </c:pt>
                <c:pt idx="16">
                  <c:v>5221.9163799999997</c:v>
                </c:pt>
                <c:pt idx="17">
                  <c:v>436.39765000000301</c:v>
                </c:pt>
                <c:pt idx="18">
                  <c:v>962.06935000000203</c:v>
                </c:pt>
                <c:pt idx="19">
                  <c:v>394.68164000000098</c:v>
                </c:pt>
                <c:pt idx="21">
                  <c:v>3272.0444000000002</c:v>
                </c:pt>
                <c:pt idx="22">
                  <c:v>2649.3155999999699</c:v>
                </c:pt>
                <c:pt idx="23">
                  <c:v>3847</c:v>
                </c:pt>
                <c:pt idx="24">
                  <c:v>1570.23664999998</c:v>
                </c:pt>
                <c:pt idx="25">
                  <c:v>3994.7698800000398</c:v>
                </c:pt>
                <c:pt idx="27">
                  <c:v>225.19176999998999</c:v>
                </c:pt>
                <c:pt idx="29">
                  <c:v>831.29409999999905</c:v>
                </c:pt>
                <c:pt idx="30">
                  <c:v>7225.8714299999401</c:v>
                </c:pt>
                <c:pt idx="31">
                  <c:v>4935.0196699999897</c:v>
                </c:pt>
                <c:pt idx="33">
                  <c:v>2806.8547200000198</c:v>
                </c:pt>
                <c:pt idx="34">
                  <c:v>4549.6757599999501</c:v>
                </c:pt>
                <c:pt idx="35">
                  <c:v>1504.05287</c:v>
                </c:pt>
                <c:pt idx="36">
                  <c:v>691.96894999999995</c:v>
                </c:pt>
                <c:pt idx="37">
                  <c:v>1843.1039499999999</c:v>
                </c:pt>
                <c:pt idx="38">
                  <c:v>1156.08926</c:v>
                </c:pt>
                <c:pt idx="39">
                  <c:v>266.09676000000002</c:v>
                </c:pt>
                <c:pt idx="40">
                  <c:v>1897.5025700000001</c:v>
                </c:pt>
                <c:pt idx="41">
                  <c:v>1954.4616799999999</c:v>
                </c:pt>
                <c:pt idx="42">
                  <c:v>1210.0472</c:v>
                </c:pt>
                <c:pt idx="43">
                  <c:v>805.83270000000095</c:v>
                </c:pt>
                <c:pt idx="44">
                  <c:v>347.12254999999999</c:v>
                </c:pt>
                <c:pt idx="45">
                  <c:v>447.59354000000201</c:v>
                </c:pt>
                <c:pt idx="46">
                  <c:v>523.91709999999898</c:v>
                </c:pt>
                <c:pt idx="47">
                  <c:v>1541.55646</c:v>
                </c:pt>
                <c:pt idx="48">
                  <c:v>691.56690000000003</c:v>
                </c:pt>
                <c:pt idx="49">
                  <c:v>8794</c:v>
                </c:pt>
                <c:pt idx="50">
                  <c:v>0.66645999997854199</c:v>
                </c:pt>
                <c:pt idx="51">
                  <c:v>1340.9</c:v>
                </c:pt>
                <c:pt idx="52">
                  <c:v>7098.7034899999899</c:v>
                </c:pt>
                <c:pt idx="53">
                  <c:v>6126.4913799999604</c:v>
                </c:pt>
                <c:pt idx="56">
                  <c:v>2269.4888700000001</c:v>
                </c:pt>
                <c:pt idx="57">
                  <c:v>1144.76153</c:v>
                </c:pt>
                <c:pt idx="58">
                  <c:v>1900.3504700000001</c:v>
                </c:pt>
                <c:pt idx="59">
                  <c:v>7768.4666699999998</c:v>
                </c:pt>
                <c:pt idx="60">
                  <c:v>11651.89935</c:v>
                </c:pt>
                <c:pt idx="61">
                  <c:v>10058.67784</c:v>
                </c:pt>
                <c:pt idx="62">
                  <c:v>2670.7404200000001</c:v>
                </c:pt>
                <c:pt idx="63">
                  <c:v>1601.30933999999</c:v>
                </c:pt>
                <c:pt idx="64">
                  <c:v>1212.7406900000001</c:v>
                </c:pt>
                <c:pt idx="65">
                  <c:v>2764.9716899999999</c:v>
                </c:pt>
                <c:pt idx="66">
                  <c:v>12538</c:v>
                </c:pt>
                <c:pt idx="67">
                  <c:v>22.7067999999854</c:v>
                </c:pt>
                <c:pt idx="68">
                  <c:v>12838.082710000001</c:v>
                </c:pt>
                <c:pt idx="69">
                  <c:v>12041.40833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958672"/>
        <c:axId val="79959064"/>
      </c:lineChart>
      <c:catAx>
        <c:axId val="79958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59064"/>
        <c:crosses val="autoZero"/>
        <c:auto val="1"/>
        <c:lblAlgn val="ctr"/>
        <c:lblOffset val="100"/>
        <c:noMultiLvlLbl val="0"/>
      </c:catAx>
      <c:valAx>
        <c:axId val="799590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5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5403035292433245"/>
          <c:y val="0.12428878981387988"/>
          <c:w val="0.71246850745544854"/>
          <c:h val="3.421760014101265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>
                <a:solidFill>
                  <a:srgbClr val="FF0000"/>
                </a:solidFill>
              </a:rPr>
              <a:t>Mobileye Warning</a:t>
            </a:r>
            <a:r>
              <a:rPr lang="en-US" sz="1800" baseline="0" dirty="0">
                <a:solidFill>
                  <a:srgbClr val="FF0000"/>
                </a:solidFill>
              </a:rPr>
              <a:t> Over Time</a:t>
            </a:r>
            <a:endParaRPr lang="en-US" sz="1800" dirty="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ME Forward Collision Warning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Sheet1!$B$1:$H$1</c:f>
              <c:numCache>
                <c:formatCode>mmm\-yy</c:formatCode>
                <c:ptCount val="7"/>
                <c:pt idx="0">
                  <c:v>41883</c:v>
                </c:pt>
                <c:pt idx="1">
                  <c:v>41913</c:v>
                </c:pt>
                <c:pt idx="2">
                  <c:v>41944</c:v>
                </c:pt>
                <c:pt idx="3">
                  <c:v>41974</c:v>
                </c:pt>
                <c:pt idx="4">
                  <c:v>42005</c:v>
                </c:pt>
                <c:pt idx="5">
                  <c:v>42036</c:v>
                </c:pt>
                <c:pt idx="6">
                  <c:v>42064</c:v>
                </c:pt>
              </c:numCache>
            </c:numRef>
          </c:cat>
          <c:val>
            <c:numRef>
              <c:f>Sheet1!$B$2:$H$2</c:f>
              <c:numCache>
                <c:formatCode>0.0%</c:formatCode>
                <c:ptCount val="7"/>
                <c:pt idx="0">
                  <c:v>8.9999999999999993E-3</c:v>
                </c:pt>
                <c:pt idx="1">
                  <c:v>0.01</c:v>
                </c:pt>
                <c:pt idx="2">
                  <c:v>0.01</c:v>
                </c:pt>
                <c:pt idx="3">
                  <c:v>0.01</c:v>
                </c:pt>
                <c:pt idx="4">
                  <c:v>8.9999999999999993E-3</c:v>
                </c:pt>
                <c:pt idx="5">
                  <c:v>8.3000000000000001E-3</c:v>
                </c:pt>
                <c:pt idx="6">
                  <c:v>8.8000000000000005E-3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ME Headway Warning (Tailgating)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Sheet1!$B$1:$H$1</c:f>
              <c:numCache>
                <c:formatCode>mmm\-yy</c:formatCode>
                <c:ptCount val="7"/>
                <c:pt idx="0">
                  <c:v>41883</c:v>
                </c:pt>
                <c:pt idx="1">
                  <c:v>41913</c:v>
                </c:pt>
                <c:pt idx="2">
                  <c:v>41944</c:v>
                </c:pt>
                <c:pt idx="3">
                  <c:v>41974</c:v>
                </c:pt>
                <c:pt idx="4">
                  <c:v>42005</c:v>
                </c:pt>
                <c:pt idx="5">
                  <c:v>42036</c:v>
                </c:pt>
                <c:pt idx="6">
                  <c:v>42064</c:v>
                </c:pt>
              </c:numCache>
            </c:numRef>
          </c:cat>
          <c:val>
            <c:numRef>
              <c:f>Sheet1!$B$3:$H$3</c:f>
              <c:numCache>
                <c:formatCode>0.0%</c:formatCode>
                <c:ptCount val="7"/>
                <c:pt idx="0">
                  <c:v>0.59499999999999997</c:v>
                </c:pt>
                <c:pt idx="1">
                  <c:v>0.65400000000000003</c:v>
                </c:pt>
                <c:pt idx="2">
                  <c:v>0.45300000000000001</c:v>
                </c:pt>
                <c:pt idx="3">
                  <c:v>0.42199999999999999</c:v>
                </c:pt>
                <c:pt idx="4">
                  <c:v>0.49199999999999999</c:v>
                </c:pt>
                <c:pt idx="5">
                  <c:v>0.46250000000000002</c:v>
                </c:pt>
                <c:pt idx="6">
                  <c:v>0.4496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ME Left Lane Departure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Sheet1!$B$1:$H$1</c:f>
              <c:numCache>
                <c:formatCode>mmm\-yy</c:formatCode>
                <c:ptCount val="7"/>
                <c:pt idx="0">
                  <c:v>41883</c:v>
                </c:pt>
                <c:pt idx="1">
                  <c:v>41913</c:v>
                </c:pt>
                <c:pt idx="2">
                  <c:v>41944</c:v>
                </c:pt>
                <c:pt idx="3">
                  <c:v>41974</c:v>
                </c:pt>
                <c:pt idx="4">
                  <c:v>42005</c:v>
                </c:pt>
                <c:pt idx="5">
                  <c:v>42036</c:v>
                </c:pt>
                <c:pt idx="6">
                  <c:v>42064</c:v>
                </c:pt>
              </c:numCache>
            </c:numRef>
          </c:cat>
          <c:val>
            <c:numRef>
              <c:f>Sheet1!$B$4:$H$4</c:f>
              <c:numCache>
                <c:formatCode>0.0%</c:formatCode>
                <c:ptCount val="7"/>
                <c:pt idx="0">
                  <c:v>0.12</c:v>
                </c:pt>
                <c:pt idx="1">
                  <c:v>0.106</c:v>
                </c:pt>
                <c:pt idx="2">
                  <c:v>9.5000000000000001E-2</c:v>
                </c:pt>
                <c:pt idx="3">
                  <c:v>0.12</c:v>
                </c:pt>
                <c:pt idx="4">
                  <c:v>9.2999999999999999E-2</c:v>
                </c:pt>
                <c:pt idx="5">
                  <c:v>0.1051</c:v>
                </c:pt>
                <c:pt idx="6">
                  <c:v>9.8500000000000004E-2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ME Pedestrian Collision Warning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Sheet1!$B$1:$H$1</c:f>
              <c:numCache>
                <c:formatCode>mmm\-yy</c:formatCode>
                <c:ptCount val="7"/>
                <c:pt idx="0">
                  <c:v>41883</c:v>
                </c:pt>
                <c:pt idx="1">
                  <c:v>41913</c:v>
                </c:pt>
                <c:pt idx="2">
                  <c:v>41944</c:v>
                </c:pt>
                <c:pt idx="3">
                  <c:v>41974</c:v>
                </c:pt>
                <c:pt idx="4">
                  <c:v>42005</c:v>
                </c:pt>
                <c:pt idx="5">
                  <c:v>42036</c:v>
                </c:pt>
                <c:pt idx="6">
                  <c:v>42064</c:v>
                </c:pt>
              </c:numCache>
            </c:numRef>
          </c:cat>
          <c:val>
            <c:numRef>
              <c:f>Sheet1!$B$5:$H$5</c:f>
              <c:numCache>
                <c:formatCode>0.0%</c:formatCode>
                <c:ptCount val="7"/>
                <c:pt idx="0">
                  <c:v>5.0000000000000001E-3</c:v>
                </c:pt>
                <c:pt idx="1">
                  <c:v>4.0000000000000001E-3</c:v>
                </c:pt>
                <c:pt idx="2">
                  <c:v>8.9999999999999993E-3</c:v>
                </c:pt>
                <c:pt idx="3">
                  <c:v>8.0000000000000002E-3</c:v>
                </c:pt>
                <c:pt idx="4">
                  <c:v>7.0000000000000001E-3</c:v>
                </c:pt>
                <c:pt idx="5">
                  <c:v>5.7999999999999996E-3</c:v>
                </c:pt>
                <c:pt idx="6">
                  <c:v>4.1000000000000003E-3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ME Right Lane Departure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Sheet1!$B$1:$H$1</c:f>
              <c:numCache>
                <c:formatCode>mmm\-yy</c:formatCode>
                <c:ptCount val="7"/>
                <c:pt idx="0">
                  <c:v>41883</c:v>
                </c:pt>
                <c:pt idx="1">
                  <c:v>41913</c:v>
                </c:pt>
                <c:pt idx="2">
                  <c:v>41944</c:v>
                </c:pt>
                <c:pt idx="3">
                  <c:v>41974</c:v>
                </c:pt>
                <c:pt idx="4">
                  <c:v>42005</c:v>
                </c:pt>
                <c:pt idx="5">
                  <c:v>42036</c:v>
                </c:pt>
                <c:pt idx="6">
                  <c:v>42064</c:v>
                </c:pt>
              </c:numCache>
            </c:numRef>
          </c:cat>
          <c:val>
            <c:numRef>
              <c:f>Sheet1!$B$6:$H$6</c:f>
              <c:numCache>
                <c:formatCode>0.0%</c:formatCode>
                <c:ptCount val="7"/>
                <c:pt idx="0">
                  <c:v>0.252</c:v>
                </c:pt>
                <c:pt idx="1">
                  <c:v>0.218</c:v>
                </c:pt>
                <c:pt idx="2">
                  <c:v>0.40899999999999997</c:v>
                </c:pt>
                <c:pt idx="3">
                  <c:v>0.42099999999999999</c:v>
                </c:pt>
                <c:pt idx="4">
                  <c:v>0.376</c:v>
                </c:pt>
                <c:pt idx="5">
                  <c:v>0.40279999999999999</c:v>
                </c:pt>
                <c:pt idx="6">
                  <c:v>0.41949999999999998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Sheet1!$A$7</c:f>
              <c:strCache>
                <c:ptCount val="1"/>
                <c:pt idx="0">
                  <c:v>ME Urban Forward Collision Warning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Sheet1!$B$1:$H$1</c:f>
              <c:numCache>
                <c:formatCode>mmm\-yy</c:formatCode>
                <c:ptCount val="7"/>
                <c:pt idx="0">
                  <c:v>41883</c:v>
                </c:pt>
                <c:pt idx="1">
                  <c:v>41913</c:v>
                </c:pt>
                <c:pt idx="2">
                  <c:v>41944</c:v>
                </c:pt>
                <c:pt idx="3">
                  <c:v>41974</c:v>
                </c:pt>
                <c:pt idx="4">
                  <c:v>42005</c:v>
                </c:pt>
                <c:pt idx="5">
                  <c:v>42036</c:v>
                </c:pt>
                <c:pt idx="6">
                  <c:v>42064</c:v>
                </c:pt>
              </c:numCache>
            </c:numRef>
          </c:cat>
          <c:val>
            <c:numRef>
              <c:f>Sheet1!$B$7:$H$7</c:f>
              <c:numCache>
                <c:formatCode>0.0%</c:formatCode>
                <c:ptCount val="7"/>
                <c:pt idx="0">
                  <c:v>1.9E-2</c:v>
                </c:pt>
                <c:pt idx="1">
                  <c:v>7.0000000000000001E-3</c:v>
                </c:pt>
                <c:pt idx="2">
                  <c:v>2.4E-2</c:v>
                </c:pt>
                <c:pt idx="3">
                  <c:v>1.9E-2</c:v>
                </c:pt>
                <c:pt idx="4">
                  <c:v>2.3E-2</c:v>
                </c:pt>
                <c:pt idx="5">
                  <c:v>1.55E-2</c:v>
                </c:pt>
                <c:pt idx="6">
                  <c:v>1.9599999999999999E-2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9959848"/>
        <c:axId val="289816368"/>
      </c:lineChart>
      <c:dateAx>
        <c:axId val="799598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816368"/>
        <c:crosses val="autoZero"/>
        <c:auto val="1"/>
        <c:lblOffset val="100"/>
        <c:baseTimeUnit val="months"/>
      </c:dateAx>
      <c:valAx>
        <c:axId val="28981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9598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'[ME_exceptions_0914-0115.xlsm]Sheet3'!$B$24</c:f>
              <c:strCache>
                <c:ptCount val="1"/>
                <c:pt idx="0">
                  <c:v> ME Forward Collision Warning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'[ME_exceptions_0914-0115.xlsm]Sheet3'!$A$25:$A$30</c:f>
              <c:strCache>
                <c:ptCount val="6"/>
                <c:pt idx="0">
                  <c:v>Car</c:v>
                </c:pt>
                <c:pt idx="1">
                  <c:v>Large Bus</c:v>
                </c:pt>
                <c:pt idx="2">
                  <c:v>Pickup</c:v>
                </c:pt>
                <c:pt idx="3">
                  <c:v>Small Bus</c:v>
                </c:pt>
                <c:pt idx="4">
                  <c:v>Truck</c:v>
                </c:pt>
                <c:pt idx="5">
                  <c:v>Van</c:v>
                </c:pt>
              </c:strCache>
            </c:strRef>
          </c:cat>
          <c:val>
            <c:numRef>
              <c:f>'[ME_exceptions_0914-0115.xlsm]Sheet3'!$B$25:$B$30</c:f>
              <c:numCache>
                <c:formatCode>0.0%</c:formatCode>
                <c:ptCount val="6"/>
                <c:pt idx="0">
                  <c:v>2.0052083333333335E-2</c:v>
                </c:pt>
                <c:pt idx="1">
                  <c:v>1.2533663180309388E-2</c:v>
                </c:pt>
                <c:pt idx="2">
                  <c:v>5.0270688321732409E-3</c:v>
                </c:pt>
                <c:pt idx="3">
                  <c:v>8.214434132151267E-3</c:v>
                </c:pt>
                <c:pt idx="4">
                  <c:v>3.2469521534031734E-3</c:v>
                </c:pt>
                <c:pt idx="5">
                  <c:v>8.8622754491017967E-3</c:v>
                </c:pt>
              </c:numCache>
            </c:numRef>
          </c:val>
        </c:ser>
        <c:ser>
          <c:idx val="1"/>
          <c:order val="1"/>
          <c:tx>
            <c:strRef>
              <c:f>'[ME_exceptions_0914-0115.xlsm]Sheet3'!$C$24</c:f>
              <c:strCache>
                <c:ptCount val="1"/>
                <c:pt idx="0">
                  <c:v> ME Headway Warning (Tailgating)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'[ME_exceptions_0914-0115.xlsm]Sheet3'!$A$25:$A$30</c:f>
              <c:strCache>
                <c:ptCount val="6"/>
                <c:pt idx="0">
                  <c:v>Car</c:v>
                </c:pt>
                <c:pt idx="1">
                  <c:v>Large Bus</c:v>
                </c:pt>
                <c:pt idx="2">
                  <c:v>Pickup</c:v>
                </c:pt>
                <c:pt idx="3">
                  <c:v>Small Bus</c:v>
                </c:pt>
                <c:pt idx="4">
                  <c:v>Truck</c:v>
                </c:pt>
                <c:pt idx="5">
                  <c:v>Van</c:v>
                </c:pt>
              </c:strCache>
            </c:strRef>
          </c:cat>
          <c:val>
            <c:numRef>
              <c:f>'[ME_exceptions_0914-0115.xlsm]Sheet3'!$C$25:$C$30</c:f>
              <c:numCache>
                <c:formatCode>0.0%</c:formatCode>
                <c:ptCount val="6"/>
                <c:pt idx="0">
                  <c:v>0.58750000000000002</c:v>
                </c:pt>
                <c:pt idx="1">
                  <c:v>0.47339825890899984</c:v>
                </c:pt>
                <c:pt idx="2">
                  <c:v>0.79046514197326267</c:v>
                </c:pt>
                <c:pt idx="3">
                  <c:v>0.64745809668929211</c:v>
                </c:pt>
                <c:pt idx="4">
                  <c:v>0.39900753537952582</c:v>
                </c:pt>
                <c:pt idx="5">
                  <c:v>0.76275449101796411</c:v>
                </c:pt>
              </c:numCache>
            </c:numRef>
          </c:val>
        </c:ser>
        <c:ser>
          <c:idx val="2"/>
          <c:order val="2"/>
          <c:tx>
            <c:strRef>
              <c:f>'[ME_exceptions_0914-0115.xlsm]Sheet3'!$D$24</c:f>
              <c:strCache>
                <c:ptCount val="1"/>
                <c:pt idx="0">
                  <c:v> ME Left Lane Departure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'[ME_exceptions_0914-0115.xlsm]Sheet3'!$A$25:$A$30</c:f>
              <c:strCache>
                <c:ptCount val="6"/>
                <c:pt idx="0">
                  <c:v>Car</c:v>
                </c:pt>
                <c:pt idx="1">
                  <c:v>Large Bus</c:v>
                </c:pt>
                <c:pt idx="2">
                  <c:v>Pickup</c:v>
                </c:pt>
                <c:pt idx="3">
                  <c:v>Small Bus</c:v>
                </c:pt>
                <c:pt idx="4">
                  <c:v>Truck</c:v>
                </c:pt>
                <c:pt idx="5">
                  <c:v>Van</c:v>
                </c:pt>
              </c:strCache>
            </c:strRef>
          </c:cat>
          <c:val>
            <c:numRef>
              <c:f>'[ME_exceptions_0914-0115.xlsm]Sheet3'!$D$25:$D$30</c:f>
              <c:numCache>
                <c:formatCode>0.0%</c:formatCode>
                <c:ptCount val="6"/>
                <c:pt idx="0">
                  <c:v>0.18385416666666668</c:v>
                </c:pt>
                <c:pt idx="1">
                  <c:v>0.1193946890461577</c:v>
                </c:pt>
                <c:pt idx="2">
                  <c:v>6.4053695724229365E-2</c:v>
                </c:pt>
                <c:pt idx="3">
                  <c:v>0.11374151544535255</c:v>
                </c:pt>
                <c:pt idx="4">
                  <c:v>0.13894504686638487</c:v>
                </c:pt>
                <c:pt idx="5">
                  <c:v>0.10662674650698603</c:v>
                </c:pt>
              </c:numCache>
            </c:numRef>
          </c:val>
        </c:ser>
        <c:ser>
          <c:idx val="3"/>
          <c:order val="3"/>
          <c:tx>
            <c:strRef>
              <c:f>'[ME_exceptions_0914-0115.xlsm]Sheet3'!$E$24</c:f>
              <c:strCache>
                <c:ptCount val="1"/>
                <c:pt idx="0">
                  <c:v> ME Right Lane Departure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'[ME_exceptions_0914-0115.xlsm]Sheet3'!$A$25:$A$30</c:f>
              <c:strCache>
                <c:ptCount val="6"/>
                <c:pt idx="0">
                  <c:v>Car</c:v>
                </c:pt>
                <c:pt idx="1">
                  <c:v>Large Bus</c:v>
                </c:pt>
                <c:pt idx="2">
                  <c:v>Pickup</c:v>
                </c:pt>
                <c:pt idx="3">
                  <c:v>Small Bus</c:v>
                </c:pt>
                <c:pt idx="4">
                  <c:v>Truck</c:v>
                </c:pt>
                <c:pt idx="5">
                  <c:v>Van</c:v>
                </c:pt>
              </c:strCache>
            </c:strRef>
          </c:cat>
          <c:val>
            <c:numRef>
              <c:f>'[ME_exceptions_0914-0115.xlsm]Sheet3'!$E$25:$E$30</c:f>
              <c:numCache>
                <c:formatCode>0.0%</c:formatCode>
                <c:ptCount val="6"/>
                <c:pt idx="0">
                  <c:v>0.19270833333333334</c:v>
                </c:pt>
                <c:pt idx="1">
                  <c:v>0.35769869105029123</c:v>
                </c:pt>
                <c:pt idx="2">
                  <c:v>0.1326648989061982</c:v>
                </c:pt>
                <c:pt idx="3">
                  <c:v>0.20223022579304611</c:v>
                </c:pt>
                <c:pt idx="4">
                  <c:v>0.45812656987073452</c:v>
                </c:pt>
                <c:pt idx="5">
                  <c:v>0.11305389221556886</c:v>
                </c:pt>
              </c:numCache>
            </c:numRef>
          </c:val>
        </c:ser>
        <c:ser>
          <c:idx val="4"/>
          <c:order val="4"/>
          <c:tx>
            <c:strRef>
              <c:f>'[ME_exceptions_0914-0115.xlsm]Sheet3'!$F$24</c:f>
              <c:strCache>
                <c:ptCount val="1"/>
                <c:pt idx="0">
                  <c:v> ME Pedestrian Collision Warning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'[ME_exceptions_0914-0115.xlsm]Sheet3'!$A$25:$A$30</c:f>
              <c:strCache>
                <c:ptCount val="6"/>
                <c:pt idx="0">
                  <c:v>Car</c:v>
                </c:pt>
                <c:pt idx="1">
                  <c:v>Large Bus</c:v>
                </c:pt>
                <c:pt idx="2">
                  <c:v>Pickup</c:v>
                </c:pt>
                <c:pt idx="3">
                  <c:v>Small Bus</c:v>
                </c:pt>
                <c:pt idx="4">
                  <c:v>Truck</c:v>
                </c:pt>
                <c:pt idx="5">
                  <c:v>Van</c:v>
                </c:pt>
              </c:strCache>
            </c:strRef>
          </c:cat>
          <c:val>
            <c:numRef>
              <c:f>'[ME_exceptions_0914-0115.xlsm]Sheet3'!$F$25:$F$30</c:f>
              <c:numCache>
                <c:formatCode>0.0%</c:formatCode>
                <c:ptCount val="6"/>
                <c:pt idx="0">
                  <c:v>5.2083333333333333E-4</c:v>
                </c:pt>
                <c:pt idx="1">
                  <c:v>1.0365128076658108E-2</c:v>
                </c:pt>
                <c:pt idx="2">
                  <c:v>5.524251463926638E-5</c:v>
                </c:pt>
                <c:pt idx="3">
                  <c:v>5.347000969663388E-3</c:v>
                </c:pt>
                <c:pt idx="4">
                  <c:v>1.8378974453225509E-4</c:v>
                </c:pt>
                <c:pt idx="5">
                  <c:v>3.1936127744510979E-4</c:v>
                </c:pt>
              </c:numCache>
            </c:numRef>
          </c:val>
        </c:ser>
        <c:ser>
          <c:idx val="5"/>
          <c:order val="5"/>
          <c:tx>
            <c:strRef>
              <c:f>'[ME_exceptions_0914-0115.xlsm]Sheet3'!$G$24</c:f>
              <c:strCache>
                <c:ptCount val="1"/>
                <c:pt idx="0">
                  <c:v> ME Urban Forward Collision Warning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'[ME_exceptions_0914-0115.xlsm]Sheet3'!$A$25:$A$30</c:f>
              <c:strCache>
                <c:ptCount val="6"/>
                <c:pt idx="0">
                  <c:v>Car</c:v>
                </c:pt>
                <c:pt idx="1">
                  <c:v>Large Bus</c:v>
                </c:pt>
                <c:pt idx="2">
                  <c:v>Pickup</c:v>
                </c:pt>
                <c:pt idx="3">
                  <c:v>Small Bus</c:v>
                </c:pt>
                <c:pt idx="4">
                  <c:v>Truck</c:v>
                </c:pt>
                <c:pt idx="5">
                  <c:v>Van</c:v>
                </c:pt>
              </c:strCache>
            </c:strRef>
          </c:cat>
          <c:val>
            <c:numRef>
              <c:f>'[ME_exceptions_0914-0115.xlsm]Sheet3'!$G$25:$G$30</c:f>
              <c:numCache>
                <c:formatCode>0.0%</c:formatCode>
                <c:ptCount val="6"/>
                <c:pt idx="0">
                  <c:v>1.5364583333333333E-2</c:v>
                </c:pt>
                <c:pt idx="1">
                  <c:v>2.6609569737583768E-2</c:v>
                </c:pt>
                <c:pt idx="2">
                  <c:v>7.7339520494972931E-3</c:v>
                </c:pt>
                <c:pt idx="3">
                  <c:v>2.3008726970494529E-2</c:v>
                </c:pt>
                <c:pt idx="4">
                  <c:v>4.9010598541934694E-4</c:v>
                </c:pt>
                <c:pt idx="5">
                  <c:v>8.3832335329341312E-3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9817152"/>
        <c:axId val="289817544"/>
      </c:barChart>
      <c:catAx>
        <c:axId val="28981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817544"/>
        <c:crosses val="autoZero"/>
        <c:auto val="1"/>
        <c:lblAlgn val="ctr"/>
        <c:lblOffset val="100"/>
        <c:noMultiLvlLbl val="0"/>
      </c:catAx>
      <c:valAx>
        <c:axId val="2898175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8171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FFC000"/>
                </a:solidFill>
              </a:rPr>
              <a:t>Anchor Towing</a:t>
            </a:r>
          </a:p>
        </c:rich>
      </c:tx>
      <c:layout>
        <c:manualLayout>
          <c:xMode val="edge"/>
          <c:yMode val="edge"/>
          <c:x val="0.38049999999999995"/>
          <c:y val="5.158730481110516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Sheet7!$A$34</c:f>
              <c:strCache>
                <c:ptCount val="1"/>
                <c:pt idx="0">
                  <c:v>Anchor Towing, Administrative, Pickup - Standard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Sheet7!$B$33:$G$33</c:f>
              <c:strCache>
                <c:ptCount val="6"/>
                <c:pt idx="0">
                  <c:v>Oct 2014</c:v>
                </c:pt>
                <c:pt idx="1">
                  <c:v>Nov 2014</c:v>
                </c:pt>
                <c:pt idx="2">
                  <c:v>Dec 2014</c:v>
                </c:pt>
                <c:pt idx="3">
                  <c:v>Jan 2015</c:v>
                </c:pt>
                <c:pt idx="4">
                  <c:v>Feb 2015</c:v>
                </c:pt>
                <c:pt idx="5">
                  <c:v>Mar 2015</c:v>
                </c:pt>
              </c:strCache>
            </c:strRef>
          </c:cat>
          <c:val>
            <c:numRef>
              <c:f>Sheet7!$B$34:$G$34</c:f>
              <c:numCache>
                <c:formatCode>General</c:formatCode>
                <c:ptCount val="6"/>
                <c:pt idx="0">
                  <c:v>100</c:v>
                </c:pt>
                <c:pt idx="1">
                  <c:v>95.732995352767219</c:v>
                </c:pt>
                <c:pt idx="2">
                  <c:v>87.367976341360375</c:v>
                </c:pt>
                <c:pt idx="3">
                  <c:v>87.410223912125048</c:v>
                </c:pt>
                <c:pt idx="4">
                  <c:v>54.119138149556399</c:v>
                </c:pt>
                <c:pt idx="5">
                  <c:v>43.726235741444867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Sheet7!$A$35</c:f>
              <c:strCache>
                <c:ptCount val="1"/>
                <c:pt idx="0">
                  <c:v>Anchor Towing, Administrative, Pickup - Standard, Mobileye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Sheet7!$B$33:$G$33</c:f>
              <c:strCache>
                <c:ptCount val="6"/>
                <c:pt idx="0">
                  <c:v>Oct 2014</c:v>
                </c:pt>
                <c:pt idx="1">
                  <c:v>Nov 2014</c:v>
                </c:pt>
                <c:pt idx="2">
                  <c:v>Dec 2014</c:v>
                </c:pt>
                <c:pt idx="3">
                  <c:v>Jan 2015</c:v>
                </c:pt>
                <c:pt idx="4">
                  <c:v>Feb 2015</c:v>
                </c:pt>
                <c:pt idx="5">
                  <c:v>Mar 2015</c:v>
                </c:pt>
              </c:strCache>
            </c:strRef>
          </c:cat>
          <c:val>
            <c:numRef>
              <c:f>Sheet7!$B$35:$G$35</c:f>
              <c:numCache>
                <c:formatCode>General</c:formatCode>
                <c:ptCount val="6"/>
                <c:pt idx="0">
                  <c:v>100</c:v>
                </c:pt>
                <c:pt idx="1">
                  <c:v>88.33002973240832</c:v>
                </c:pt>
                <c:pt idx="2">
                  <c:v>65.014866204162544</c:v>
                </c:pt>
                <c:pt idx="3">
                  <c:v>24.008919722497524</c:v>
                </c:pt>
                <c:pt idx="4">
                  <c:v>49.752229930624381</c:v>
                </c:pt>
                <c:pt idx="5">
                  <c:v>69.722497522299307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902960"/>
        <c:axId val="289903352"/>
      </c:lineChart>
      <c:catAx>
        <c:axId val="28990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03352"/>
        <c:crosses val="autoZero"/>
        <c:auto val="1"/>
        <c:lblAlgn val="ctr"/>
        <c:lblOffset val="100"/>
        <c:noMultiLvlLbl val="0"/>
      </c:catAx>
      <c:valAx>
        <c:axId val="289903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02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FFC000"/>
                </a:solidFill>
              </a:rPr>
              <a:t>FDOT D7 Car</a:t>
            </a:r>
          </a:p>
        </c:rich>
      </c:tx>
      <c:layout>
        <c:manualLayout>
          <c:xMode val="edge"/>
          <c:yMode val="edge"/>
          <c:x val="0.38615266841644796"/>
          <c:y val="5.91192626384880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3"/>
          <c:order val="0"/>
          <c:tx>
            <c:strRef>
              <c:f>Sheet7!$A$37</c:f>
              <c:strCache>
                <c:ptCount val="1"/>
                <c:pt idx="0">
                  <c:v>FDOT District 7, Administrative, Car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Sheet7!$B$33:$G$33</c:f>
              <c:strCache>
                <c:ptCount val="6"/>
                <c:pt idx="0">
                  <c:v>Oct 2014</c:v>
                </c:pt>
                <c:pt idx="1">
                  <c:v>Nov 2014</c:v>
                </c:pt>
                <c:pt idx="2">
                  <c:v>Dec 2014</c:v>
                </c:pt>
                <c:pt idx="3">
                  <c:v>Jan 2015</c:v>
                </c:pt>
                <c:pt idx="4">
                  <c:v>Feb 2015</c:v>
                </c:pt>
                <c:pt idx="5">
                  <c:v>Mar 2015</c:v>
                </c:pt>
              </c:strCache>
            </c:strRef>
          </c:cat>
          <c:val>
            <c:numRef>
              <c:f>Sheet7!$B$37:$G$37</c:f>
              <c:numCache>
                <c:formatCode>General</c:formatCode>
                <c:ptCount val="6"/>
                <c:pt idx="0">
                  <c:v>100</c:v>
                </c:pt>
                <c:pt idx="1">
                  <c:v>47.172081829121538</c:v>
                </c:pt>
                <c:pt idx="2">
                  <c:v>76.53429602888086</c:v>
                </c:pt>
                <c:pt idx="3">
                  <c:v>55.475330926594467</c:v>
                </c:pt>
                <c:pt idx="4">
                  <c:v>114.92178098676294</c:v>
                </c:pt>
                <c:pt idx="5">
                  <c:v>119.37424789410349</c:v>
                </c:pt>
              </c:numCache>
            </c:numRef>
          </c:val>
          <c:smooth val="0"/>
        </c:ser>
        <c:ser>
          <c:idx val="4"/>
          <c:order val="1"/>
          <c:tx>
            <c:strRef>
              <c:f>Sheet7!$A$38</c:f>
              <c:strCache>
                <c:ptCount val="1"/>
                <c:pt idx="0">
                  <c:v>FDOT District 7, Administrative, Car, Mobileye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Sheet7!$B$33:$G$33</c:f>
              <c:strCache>
                <c:ptCount val="6"/>
                <c:pt idx="0">
                  <c:v>Oct 2014</c:v>
                </c:pt>
                <c:pt idx="1">
                  <c:v>Nov 2014</c:v>
                </c:pt>
                <c:pt idx="2">
                  <c:v>Dec 2014</c:v>
                </c:pt>
                <c:pt idx="3">
                  <c:v>Jan 2015</c:v>
                </c:pt>
                <c:pt idx="4">
                  <c:v>Feb 2015</c:v>
                </c:pt>
                <c:pt idx="5">
                  <c:v>Mar 2015</c:v>
                </c:pt>
              </c:strCache>
            </c:strRef>
          </c:cat>
          <c:val>
            <c:numRef>
              <c:f>Sheet7!$B$38:$G$38</c:f>
              <c:numCache>
                <c:formatCode>General</c:formatCode>
                <c:ptCount val="6"/>
                <c:pt idx="0">
                  <c:v>100</c:v>
                </c:pt>
                <c:pt idx="1">
                  <c:v>55.010660980810236</c:v>
                </c:pt>
                <c:pt idx="2">
                  <c:v>68.017057569296369</c:v>
                </c:pt>
                <c:pt idx="3">
                  <c:v>57.356076759061835</c:v>
                </c:pt>
                <c:pt idx="4">
                  <c:v>102.55863539445629</c:v>
                </c:pt>
                <c:pt idx="5">
                  <c:v>126.97228144989339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904136"/>
        <c:axId val="289904528"/>
      </c:lineChart>
      <c:catAx>
        <c:axId val="289904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04528"/>
        <c:crosses val="autoZero"/>
        <c:auto val="1"/>
        <c:lblAlgn val="ctr"/>
        <c:lblOffset val="100"/>
        <c:noMultiLvlLbl val="0"/>
      </c:catAx>
      <c:valAx>
        <c:axId val="289904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04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FFC000"/>
                </a:solidFill>
              </a:rPr>
              <a:t>HART</a:t>
            </a:r>
            <a:r>
              <a:rPr lang="en-US" sz="2000" baseline="0" dirty="0">
                <a:solidFill>
                  <a:srgbClr val="FFC000"/>
                </a:solidFill>
              </a:rPr>
              <a:t> Large Bus</a:t>
            </a:r>
            <a:endParaRPr lang="en-US" sz="2000" dirty="0">
              <a:solidFill>
                <a:srgbClr val="FFC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5"/>
          <c:order val="0"/>
          <c:tx>
            <c:strRef>
              <c:f>Sheet7!$A$39</c:f>
              <c:strCache>
                <c:ptCount val="1"/>
                <c:pt idx="0">
                  <c:v>HART, Administrative, Bus - Large, HART Maintenance, HART Safety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Sheet7!$B$33:$G$33</c:f>
              <c:strCache>
                <c:ptCount val="6"/>
                <c:pt idx="0">
                  <c:v>Oct 2014</c:v>
                </c:pt>
                <c:pt idx="1">
                  <c:v>Nov 2014</c:v>
                </c:pt>
                <c:pt idx="2">
                  <c:v>Dec 2014</c:v>
                </c:pt>
                <c:pt idx="3">
                  <c:v>Jan 2015</c:v>
                </c:pt>
                <c:pt idx="4">
                  <c:v>Feb 2015</c:v>
                </c:pt>
                <c:pt idx="5">
                  <c:v>Mar 2015</c:v>
                </c:pt>
              </c:strCache>
            </c:strRef>
          </c:cat>
          <c:val>
            <c:numRef>
              <c:f>Sheet7!$B$39:$G$39</c:f>
              <c:numCache>
                <c:formatCode>General</c:formatCode>
                <c:ptCount val="6"/>
                <c:pt idx="0">
                  <c:v>100</c:v>
                </c:pt>
                <c:pt idx="1">
                  <c:v>66.915052160953806</c:v>
                </c:pt>
                <c:pt idx="2">
                  <c:v>80.476900149031295</c:v>
                </c:pt>
                <c:pt idx="3">
                  <c:v>57.79433681073025</c:v>
                </c:pt>
                <c:pt idx="4">
                  <c:v>66.855439642324882</c:v>
                </c:pt>
                <c:pt idx="5">
                  <c:v>56.005961251862892</c:v>
                </c:pt>
              </c:numCache>
            </c:numRef>
          </c:val>
          <c:smooth val="0"/>
        </c:ser>
        <c:ser>
          <c:idx val="6"/>
          <c:order val="1"/>
          <c:tx>
            <c:strRef>
              <c:f>Sheet7!$A$40</c:f>
              <c:strCache>
                <c:ptCount val="1"/>
                <c:pt idx="0">
                  <c:v>HART, Administrative, Bus - Large, HART Maintenance, HART Safety,  Mobileye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Sheet7!$B$33:$G$33</c:f>
              <c:strCache>
                <c:ptCount val="6"/>
                <c:pt idx="0">
                  <c:v>Oct 2014</c:v>
                </c:pt>
                <c:pt idx="1">
                  <c:v>Nov 2014</c:v>
                </c:pt>
                <c:pt idx="2">
                  <c:v>Dec 2014</c:v>
                </c:pt>
                <c:pt idx="3">
                  <c:v>Jan 2015</c:v>
                </c:pt>
                <c:pt idx="4">
                  <c:v>Feb 2015</c:v>
                </c:pt>
                <c:pt idx="5">
                  <c:v>Mar 2015</c:v>
                </c:pt>
              </c:strCache>
            </c:strRef>
          </c:cat>
          <c:val>
            <c:numRef>
              <c:f>Sheet7!$B$40:$G$40</c:f>
              <c:numCache>
                <c:formatCode>General</c:formatCode>
                <c:ptCount val="6"/>
                <c:pt idx="0">
                  <c:v>100</c:v>
                </c:pt>
                <c:pt idx="1">
                  <c:v>80.240763802407642</c:v>
                </c:pt>
                <c:pt idx="2">
                  <c:v>90.57700290577003</c:v>
                </c:pt>
                <c:pt idx="3">
                  <c:v>83.022000830220009</c:v>
                </c:pt>
                <c:pt idx="4">
                  <c:v>68.036529680365291</c:v>
                </c:pt>
                <c:pt idx="5">
                  <c:v>96.180987961809876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983184"/>
        <c:axId val="289983576"/>
      </c:lineChart>
      <c:catAx>
        <c:axId val="28998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83576"/>
        <c:crosses val="autoZero"/>
        <c:auto val="1"/>
        <c:lblAlgn val="ctr"/>
        <c:lblOffset val="100"/>
        <c:noMultiLvlLbl val="0"/>
      </c:catAx>
      <c:valAx>
        <c:axId val="289983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831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solidFill>
                  <a:srgbClr val="FFC000"/>
                </a:solidFill>
              </a:rPr>
              <a:t>HART Small Bus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rgbClr val="FFC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7"/>
          <c:order val="0"/>
          <c:tx>
            <c:strRef>
              <c:f>Sheet7!$A$41</c:f>
              <c:strCache>
                <c:ptCount val="1"/>
                <c:pt idx="0">
                  <c:v>HART, Administrative, Bus - Small, HART Maintenance, HART Safety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strRef>
              <c:f>Sheet7!$B$33:$G$33</c:f>
              <c:strCache>
                <c:ptCount val="6"/>
                <c:pt idx="0">
                  <c:v>Oct 2014</c:v>
                </c:pt>
                <c:pt idx="1">
                  <c:v>Nov 2014</c:v>
                </c:pt>
                <c:pt idx="2">
                  <c:v>Dec 2014</c:v>
                </c:pt>
                <c:pt idx="3">
                  <c:v>Jan 2015</c:v>
                </c:pt>
                <c:pt idx="4">
                  <c:v>Feb 2015</c:v>
                </c:pt>
                <c:pt idx="5">
                  <c:v>Mar 2015</c:v>
                </c:pt>
              </c:strCache>
            </c:strRef>
          </c:cat>
          <c:val>
            <c:numRef>
              <c:f>Sheet7!$B$41:$G$41</c:f>
              <c:numCache>
                <c:formatCode>General</c:formatCode>
                <c:ptCount val="6"/>
                <c:pt idx="0">
                  <c:v>100</c:v>
                </c:pt>
                <c:pt idx="1">
                  <c:v>82.347800757355088</c:v>
                </c:pt>
                <c:pt idx="2">
                  <c:v>67.579376638508592</c:v>
                </c:pt>
                <c:pt idx="3">
                  <c:v>96.621031168074566</c:v>
                </c:pt>
                <c:pt idx="4">
                  <c:v>72.298281386542385</c:v>
                </c:pt>
                <c:pt idx="5">
                  <c:v>68.336731721526363</c:v>
                </c:pt>
              </c:numCache>
            </c:numRef>
          </c:val>
          <c:smooth val="0"/>
        </c:ser>
        <c:ser>
          <c:idx val="8"/>
          <c:order val="1"/>
          <c:tx>
            <c:strRef>
              <c:f>Sheet7!$A$42</c:f>
              <c:strCache>
                <c:ptCount val="1"/>
                <c:pt idx="0">
                  <c:v>HART, Administrative, Bus - Small, HART Maintenance, HART Safety,  Mobileye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Sheet7!$B$33:$G$33</c:f>
              <c:strCache>
                <c:ptCount val="6"/>
                <c:pt idx="0">
                  <c:v>Oct 2014</c:v>
                </c:pt>
                <c:pt idx="1">
                  <c:v>Nov 2014</c:v>
                </c:pt>
                <c:pt idx="2">
                  <c:v>Dec 2014</c:v>
                </c:pt>
                <c:pt idx="3">
                  <c:v>Jan 2015</c:v>
                </c:pt>
                <c:pt idx="4">
                  <c:v>Feb 2015</c:v>
                </c:pt>
                <c:pt idx="5">
                  <c:v>Mar 2015</c:v>
                </c:pt>
              </c:strCache>
            </c:strRef>
          </c:cat>
          <c:val>
            <c:numRef>
              <c:f>Sheet7!$B$42:$G$42</c:f>
              <c:numCache>
                <c:formatCode>General</c:formatCode>
                <c:ptCount val="6"/>
                <c:pt idx="0">
                  <c:v>100</c:v>
                </c:pt>
                <c:pt idx="1">
                  <c:v>47.56140975436098</c:v>
                </c:pt>
                <c:pt idx="2">
                  <c:v>45.888216447134212</c:v>
                </c:pt>
                <c:pt idx="3">
                  <c:v>43.752224991100036</c:v>
                </c:pt>
                <c:pt idx="4">
                  <c:v>78.675685297258809</c:v>
                </c:pt>
                <c:pt idx="5">
                  <c:v>97.721609113563545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89984360"/>
        <c:axId val="290056072"/>
      </c:lineChart>
      <c:catAx>
        <c:axId val="2899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0056072"/>
        <c:crosses val="autoZero"/>
        <c:auto val="1"/>
        <c:lblAlgn val="ctr"/>
        <c:lblOffset val="100"/>
        <c:noMultiLvlLbl val="0"/>
      </c:catAx>
      <c:valAx>
        <c:axId val="2900560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899843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rgbClr val="FFFF00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A6F2E8-8AC4-4B05-A4CD-52A8609467E2}" type="datetimeFigureOut">
              <a:rPr lang="en-US" smtClean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7B39D-1377-4777-9D34-2356BBB9542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1505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589F42-2A82-4917-8513-02881FA3E5F5}" type="datetimeFigureOut">
              <a:rPr lang="en-US" smtClean="0"/>
              <a:t>5/19/2015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8C744-30EC-49B2-98B3-89CCCD82AA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842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A8C744-30EC-49B2-98B3-89CCCD82AAD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46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5542546"/>
            <a:ext cx="5829300" cy="968861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5542546"/>
            <a:ext cx="2400300" cy="968861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5181605"/>
            <a:ext cx="9144000" cy="16763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223693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96368"/>
            <a:ext cx="3566160" cy="822960"/>
          </a:xfrm>
          <a:solidFill>
            <a:schemeClr val="bg1"/>
          </a:solidFill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725" b="0" cap="none" baseline="0">
                <a:solidFill>
                  <a:srgbClr val="00C8F3"/>
                </a:solidFill>
                <a:latin typeface="+mn-lt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3249890"/>
            <a:ext cx="3566160" cy="334157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3166" y="2296368"/>
            <a:ext cx="3566160" cy="822960"/>
          </a:xfrm>
          <a:solidFill>
            <a:schemeClr val="bg1"/>
          </a:solidFill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725" b="0" kern="1200" cap="none" baseline="0" dirty="0">
                <a:solidFill>
                  <a:srgbClr val="00C8F3"/>
                </a:solidFill>
                <a:latin typeface="+mn-lt"/>
                <a:ea typeface="+mn-ea"/>
                <a:cs typeface="+mn-cs"/>
              </a:defRPr>
            </a:lvl1pPr>
            <a:lvl2pPr marL="342884" indent="0">
              <a:buNone/>
              <a:defRPr sz="1500" b="1"/>
            </a:lvl2pPr>
            <a:lvl3pPr marL="685766" indent="0">
              <a:buNone/>
              <a:defRPr sz="1350" b="1"/>
            </a:lvl3pPr>
            <a:lvl4pPr marL="1028649" indent="0">
              <a:buNone/>
              <a:defRPr sz="1200" b="1"/>
            </a:lvl4pPr>
            <a:lvl5pPr marL="1371532" indent="0">
              <a:buNone/>
              <a:defRPr sz="1200" b="1"/>
            </a:lvl5pPr>
            <a:lvl6pPr marL="1714415" indent="0">
              <a:buNone/>
              <a:defRPr sz="1200" b="1"/>
            </a:lvl6pPr>
            <a:lvl7pPr marL="2057297" indent="0">
              <a:buNone/>
              <a:defRPr sz="1200" b="1"/>
            </a:lvl7pPr>
            <a:lvl8pPr marL="2400180" indent="0">
              <a:buNone/>
              <a:defRPr sz="1200" b="1"/>
            </a:lvl8pPr>
            <a:lvl9pPr marL="2743064" indent="0">
              <a:buNone/>
              <a:defRPr sz="1200" b="1"/>
            </a:lvl9pPr>
          </a:lstStyle>
          <a:p>
            <a:pPr marL="0" lvl="0" indent="0" algn="l" defTabSz="685766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3166" y="3249890"/>
            <a:ext cx="3566160" cy="3341572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4" y="585223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68096" y="661417"/>
            <a:ext cx="7290054" cy="1329944"/>
          </a:xfrm>
        </p:spPr>
        <p:txBody>
          <a:bodyPr/>
          <a:lstStyle>
            <a:lvl1pPr>
              <a:defRPr>
                <a:solidFill>
                  <a:srgbClr val="00C8F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1244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 flipV="1">
            <a:off x="0" y="0"/>
            <a:ext cx="9144000" cy="518160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Rectangle 8"/>
          <p:cNvSpPr/>
          <p:nvPr userDrawn="1"/>
        </p:nvSpPr>
        <p:spPr>
          <a:xfrm flipV="1">
            <a:off x="0" y="5037220"/>
            <a:ext cx="9144000" cy="3592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3364921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" y="585221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225300"/>
            <a:ext cx="9144000" cy="46327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3753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3" y="585221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681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  <a:solidFill>
            <a:schemeClr val="bg1"/>
          </a:solidFill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3119678"/>
            <a:ext cx="3566160" cy="303779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  <a:solidFill>
            <a:schemeClr val="bg1"/>
          </a:solidFill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3119678"/>
            <a:ext cx="3566160" cy="3037793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" y="585221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6701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3" y="585221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76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  <a:solidFill>
            <a:srgbClr val="404040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  <a:solidFill>
            <a:srgbClr val="404040"/>
          </a:solidFill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" y="585221"/>
            <a:ext cx="4059935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81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D058F-B960-4439-B370-43D89816EE05}" type="datetimeFigureOut">
              <a:rPr lang="en-US" dirty="0"/>
              <a:t>5/19/2015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229B06-CF2A-459A-8CBC-F18C1D67D2BB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0717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5" y="2422188"/>
            <a:ext cx="3566160" cy="4023360"/>
          </a:xfrm>
          <a:solidFill>
            <a:srgbClr val="40404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422188"/>
            <a:ext cx="3566160" cy="4023360"/>
          </a:xfrm>
          <a:solidFill>
            <a:srgbClr val="40404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5852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4" y="585223"/>
            <a:ext cx="9143999" cy="142455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68096" y="661417"/>
            <a:ext cx="7290054" cy="1329944"/>
          </a:xfrm>
        </p:spPr>
        <p:txBody>
          <a:bodyPr/>
          <a:lstStyle>
            <a:lvl1pPr>
              <a:defRPr>
                <a:solidFill>
                  <a:srgbClr val="00C8F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V="1">
            <a:off x="567989" y="819150"/>
            <a:ext cx="0" cy="952502"/>
          </a:xfrm>
          <a:prstGeom prst="line">
            <a:avLst/>
          </a:prstGeom>
          <a:ln w="19050">
            <a:solidFill>
              <a:srgbClr val="00C8F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7587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E73E47-32B9-426F-A4B3-00EAB674E827}" type="datetimeFigureOut">
              <a:rPr lang="en-US" smtClean="0"/>
              <a:t>5/19/2015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25AA977-507F-463A-83D7-530996CE782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722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76" r:id="rId3"/>
    <p:sldLayoutId id="2147483678" r:id="rId4"/>
    <p:sldLayoutId id="2147483679" r:id="rId5"/>
    <p:sldLayoutId id="2147483680" r:id="rId6"/>
    <p:sldLayoutId id="2147483682" r:id="rId7"/>
    <p:sldLayoutId id="2147483683" r:id="rId8"/>
    <p:sldLayoutId id="2147483664" r:id="rId9"/>
    <p:sldLayoutId id="2147483665" r:id="rId10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ctrTitle"/>
          </p:nvPr>
        </p:nvSpPr>
        <p:spPr>
          <a:xfrm>
            <a:off x="1093041" y="2064625"/>
            <a:ext cx="6292498" cy="567646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Evaluation of Advanced Driver Assistance Systems: Data and Planning Implications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485900" y="5249008"/>
            <a:ext cx="5287555" cy="1256988"/>
          </a:xfrm>
        </p:spPr>
        <p:txBody>
          <a:bodyPr>
            <a:normAutofit lnSpcReduction="10000"/>
          </a:bodyPr>
          <a:lstStyle/>
          <a:p>
            <a:pPr algn="r"/>
            <a:r>
              <a:rPr lang="en-US" sz="18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Krishnan Viswanathan, CDM Smith</a:t>
            </a:r>
          </a:p>
          <a:p>
            <a:pPr algn="r"/>
            <a:r>
              <a:rPr lang="en-US" sz="18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Roberto Miquel, CDM Smith</a:t>
            </a:r>
          </a:p>
          <a:p>
            <a:pPr algn="r"/>
            <a:r>
              <a:rPr lang="en-US" sz="18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Chris Edmonston, Florida DOT</a:t>
            </a:r>
          </a:p>
          <a:p>
            <a:pPr algn="r"/>
            <a:r>
              <a:rPr lang="en-US" sz="1800" dirty="0" smtClean="0">
                <a:solidFill>
                  <a:schemeClr val="bg1"/>
                </a:solidFill>
                <a:latin typeface="Tw Cen MT Condensed" panose="020B0606020104020203" pitchFamily="34" charset="0"/>
              </a:rPr>
              <a:t>Ed Hutchinson, Florida DOT</a:t>
            </a:r>
            <a:endParaRPr lang="en-US" dirty="0">
              <a:solidFill>
                <a:schemeClr val="bg1"/>
              </a:solidFill>
              <a:latin typeface="Tw Cen MT Condensed" panose="020B0606020104020203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9455" y="5797805"/>
            <a:ext cx="993268" cy="49663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963" y="5836937"/>
            <a:ext cx="892817" cy="39464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58595" y="5336931"/>
            <a:ext cx="45719" cy="1169065"/>
          </a:xfrm>
          <a:prstGeom prst="rect">
            <a:avLst/>
          </a:prstGeom>
          <a:solidFill>
            <a:srgbClr val="00C8F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Data processing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778056"/>
          </a:xfrm>
        </p:spPr>
        <p:txBody>
          <a:bodyPr>
            <a:normAutofit fontScale="92500" lnSpcReduction="10000"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Daily stream of data </a:t>
            </a:r>
            <a:endParaRPr lang="en-US" sz="28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Mobileye exceptions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Geotab exceptions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Data arrives with lat/long information, time of day, and vehicle id for each type of Mobileye or Geotab exception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Data converted into R data.table for processing and analysis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ArcGIS used to spatially locate data</a:t>
            </a: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Results</a:t>
            </a:r>
            <a:br>
              <a:rPr lang="en-US" dirty="0" smtClean="0">
                <a:solidFill>
                  <a:srgbClr val="00C8F3"/>
                </a:solidFill>
              </a:rPr>
            </a:br>
            <a:r>
              <a:rPr lang="en-US" dirty="0" smtClean="0">
                <a:solidFill>
                  <a:srgbClr val="00C8F3"/>
                </a:solidFill>
              </a:rPr>
              <a:t>ODOMETER READINGS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87495"/>
              </p:ext>
            </p:extLst>
          </p:nvPr>
        </p:nvGraphicFramePr>
        <p:xfrm>
          <a:off x="135732" y="2555688"/>
          <a:ext cx="8783037" cy="36957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91492"/>
                <a:gridCol w="1217223"/>
                <a:gridCol w="1062387"/>
                <a:gridCol w="1062387"/>
                <a:gridCol w="1062387"/>
                <a:gridCol w="1062387"/>
                <a:gridCol w="1062387"/>
                <a:gridCol w="1062387"/>
              </a:tblGrid>
              <a:tr h="290504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>
                          <a:effectLst/>
                        </a:rPr>
                        <a:t>Sep 2014</a:t>
                      </a:r>
                      <a:endParaRPr 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>
                          <a:effectLst/>
                        </a:rPr>
                        <a:t>Oct 2014</a:t>
                      </a:r>
                      <a:endParaRPr 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>
                          <a:effectLst/>
                        </a:rPr>
                        <a:t>Nov 2014</a:t>
                      </a:r>
                      <a:endParaRPr 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>
                          <a:effectLst/>
                        </a:rPr>
                        <a:t>Dec 2014</a:t>
                      </a:r>
                      <a:endParaRPr 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>
                          <a:effectLst/>
                        </a:rPr>
                        <a:t>Jan 2015</a:t>
                      </a:r>
                      <a:endParaRPr 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>
                          <a:effectLst/>
                        </a:rPr>
                        <a:t>Feb 2015</a:t>
                      </a:r>
                      <a:endParaRPr 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2400" u="none" strike="noStrike" dirty="0">
                          <a:effectLst/>
                        </a:rPr>
                        <a:t>Mar 2015</a:t>
                      </a:r>
                      <a:endParaRPr lang="en-US" sz="2400" b="0" i="0" u="none" strike="noStrike" dirty="0">
                        <a:solidFill>
                          <a:srgbClr val="003399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575079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 smtClean="0">
                          <a:effectLst/>
                        </a:rPr>
                        <a:t>Min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47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68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 smtClean="0">
                          <a:effectLst/>
                        </a:rPr>
                        <a:t>13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 smtClean="0">
                          <a:effectLst/>
                        </a:rPr>
                        <a:t>104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 smtClean="0">
                          <a:effectLst/>
                        </a:rPr>
                        <a:t>1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        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1  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 smtClean="0">
                          <a:effectLst/>
                        </a:rPr>
                        <a:t>1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46176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 smtClean="0">
                          <a:effectLst/>
                        </a:rPr>
                        <a:t>Max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18,001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21,382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22,440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19,634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23,968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13,820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12,838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46176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 smtClean="0">
                          <a:effectLst/>
                        </a:rPr>
                        <a:t>Median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3,896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4,049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3,189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3,216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3,388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3,203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u="none" strike="noStrike" kern="1200" dirty="0">
                          <a:effectLst/>
                        </a:rPr>
                        <a:t>    </a:t>
                      </a:r>
                      <a:r>
                        <a:rPr lang="en-US" sz="2400" u="none" strike="noStrike" kern="1200" dirty="0" smtClean="0">
                          <a:effectLst/>
                        </a:rPr>
                        <a:t>2,765 </a:t>
                      </a:r>
                      <a:endParaRPr lang="en-US" sz="2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/>
                </a:tc>
              </a:tr>
              <a:tr h="461768"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 smtClean="0">
                          <a:effectLst/>
                        </a:rPr>
                        <a:t>Mean</a:t>
                      </a:r>
                      <a:endParaRPr lang="en-US" sz="2400" b="1" u="none" strike="noStrike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</a:t>
                      </a:r>
                      <a:r>
                        <a:rPr lang="en-US" sz="2400" b="1" u="none" strike="noStrike" kern="1200" dirty="0" smtClean="0">
                          <a:effectLst/>
                        </a:rPr>
                        <a:t>4,461 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</a:t>
                      </a:r>
                      <a:r>
                        <a:rPr lang="en-US" sz="2400" b="1" u="none" strike="noStrike" kern="1200" dirty="0" smtClean="0">
                          <a:effectLst/>
                        </a:rPr>
                        <a:t>4,812 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</a:t>
                      </a:r>
                      <a:r>
                        <a:rPr lang="en-US" sz="2400" b="1" u="none" strike="noStrike" kern="1200" dirty="0" smtClean="0">
                          <a:effectLst/>
                        </a:rPr>
                        <a:t>4,301 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</a:t>
                      </a:r>
                      <a:r>
                        <a:rPr lang="en-US" sz="2400" b="1" u="none" strike="noStrike" kern="1200" dirty="0" smtClean="0">
                          <a:effectLst/>
                        </a:rPr>
                        <a:t>4,301 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</a:t>
                      </a:r>
                      <a:r>
                        <a:rPr lang="en-US" sz="2400" b="1" u="none" strike="noStrike" kern="1200" dirty="0" smtClean="0">
                          <a:effectLst/>
                        </a:rPr>
                        <a:t>4,414 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</a:t>
                      </a:r>
                      <a:r>
                        <a:rPr lang="en-US" sz="2400" b="1" u="none" strike="noStrike" kern="1200" dirty="0" smtClean="0">
                          <a:effectLst/>
                        </a:rPr>
                        <a:t>4,274 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en-US" sz="2400" b="1" u="none" strike="noStrike" kern="1200" dirty="0">
                          <a:effectLst/>
                        </a:rPr>
                        <a:t>    </a:t>
                      </a:r>
                      <a:r>
                        <a:rPr lang="en-US" sz="2400" b="1" u="none" strike="noStrike" kern="1200" dirty="0" smtClean="0">
                          <a:effectLst/>
                        </a:rPr>
                        <a:t>3,863 </a:t>
                      </a:r>
                      <a:endParaRPr lang="en-US" sz="2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620" marR="7620" marT="7620" marB="0" anchor="b"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6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Results</a:t>
            </a:r>
            <a:br>
              <a:rPr lang="en-US" dirty="0" smtClean="0">
                <a:solidFill>
                  <a:srgbClr val="00C8F3"/>
                </a:solidFill>
              </a:rPr>
            </a:br>
            <a:r>
              <a:rPr lang="en-US" dirty="0" smtClean="0">
                <a:solidFill>
                  <a:srgbClr val="00C8F3"/>
                </a:solidFill>
              </a:rPr>
              <a:t>Monthly mileage by vehicle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/>
          </p:nvPr>
        </p:nvGraphicFramePr>
        <p:xfrm>
          <a:off x="112889" y="2310610"/>
          <a:ext cx="8827911" cy="40608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39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Results</a:t>
            </a:r>
            <a:br>
              <a:rPr lang="en-US" dirty="0" smtClean="0">
                <a:solidFill>
                  <a:srgbClr val="00C8F3"/>
                </a:solidFill>
              </a:rPr>
            </a:br>
            <a:r>
              <a:rPr lang="en-US" dirty="0" smtClean="0">
                <a:solidFill>
                  <a:srgbClr val="00C8F3"/>
                </a:solidFill>
              </a:rPr>
              <a:t>distance, speed, trip duration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4" y="2224483"/>
            <a:ext cx="6870050" cy="4456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Results</a:t>
            </a:r>
            <a:br>
              <a:rPr lang="en-US" dirty="0" smtClean="0">
                <a:solidFill>
                  <a:srgbClr val="00C8F3"/>
                </a:solidFill>
              </a:rPr>
            </a:br>
            <a:r>
              <a:rPr lang="en-US" dirty="0" smtClean="0">
                <a:solidFill>
                  <a:srgbClr val="00C8F3"/>
                </a:solidFill>
              </a:rPr>
              <a:t>Mobileye exceptions</a:t>
            </a:r>
            <a:endParaRPr lang="en-US" dirty="0">
              <a:solidFill>
                <a:srgbClr val="00C8F3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527542"/>
              </p:ext>
            </p:extLst>
          </p:nvPr>
        </p:nvGraphicFramePr>
        <p:xfrm>
          <a:off x="79134" y="2232679"/>
          <a:ext cx="8985738" cy="447929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59232"/>
                <a:gridCol w="1497624"/>
                <a:gridCol w="1092016"/>
                <a:gridCol w="1138818"/>
                <a:gridCol w="951615"/>
                <a:gridCol w="748811"/>
                <a:gridCol w="748811"/>
                <a:gridCol w="748811"/>
              </a:tblGrid>
              <a:tr h="2050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 gridSpan="7">
                  <a:txBody>
                    <a:bodyPr/>
                    <a:lstStyle/>
                    <a:p>
                      <a:pPr algn="ctr" rtl="0" fontAlgn="b"/>
                      <a:r>
                        <a:rPr lang="en-US" sz="1800" u="none" strike="noStrike" dirty="0">
                          <a:effectLst/>
                        </a:rPr>
                        <a:t>Mobileye Events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50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Type of Warning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Sep-14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Oct-14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Nov-14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Dec-14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Jan-15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Feb-15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Mar-15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</a:tr>
              <a:tr h="29614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 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Number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</a:tr>
              <a:tr h="4024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ME Forward Collision Warning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1,107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1,034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189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179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218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180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162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</a:tr>
              <a:tr h="4024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ME Headway Warning (Tailgating)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69,967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65,401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8,310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7,547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11,860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10,077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8,283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</a:tr>
              <a:tr h="2050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ME Left Lane Departure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14,124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10,653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1,743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2,140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2,233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2,290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1,815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</a:tr>
              <a:tr h="4024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ME Pedestrian Collision Warning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645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433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127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75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</a:tr>
              <a:tr h="2050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ME Right Lane Departure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29,617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21,816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7,504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7,517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9,069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8,778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7,728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</a:tr>
              <a:tr h="402458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ME Urban Forward Collision Warning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2,204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724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432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345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544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338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361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</a:tr>
              <a:tr h="20502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800" u="none" strike="noStrike" dirty="0">
                          <a:effectLst/>
                        </a:rPr>
                        <a:t>Total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117,664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100,061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18,342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17,872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24,102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21,790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800" u="none" strike="noStrike" dirty="0">
                          <a:effectLst/>
                        </a:rPr>
                        <a:t>18,424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Tw Cen MT" panose="020B0602020104020603" pitchFamily="34" charset="0"/>
                      </a:endParaRPr>
                    </a:p>
                  </a:txBody>
                  <a:tcPr marL="7594" marR="7594" marT="7594" marB="0" anchor="b"/>
                </a:tc>
              </a:tr>
            </a:tbl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2332692"/>
              </p:ext>
            </p:extLst>
          </p:nvPr>
        </p:nvGraphicFramePr>
        <p:xfrm>
          <a:off x="62753" y="1837765"/>
          <a:ext cx="8973671" cy="5082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0304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Results</a:t>
            </a:r>
            <a:br>
              <a:rPr lang="en-US" dirty="0" smtClean="0">
                <a:solidFill>
                  <a:srgbClr val="00C8F3"/>
                </a:solidFill>
              </a:rPr>
            </a:br>
            <a:r>
              <a:rPr lang="en-US" dirty="0" smtClean="0">
                <a:solidFill>
                  <a:srgbClr val="00C8F3"/>
                </a:solidFill>
              </a:rPr>
              <a:t>Mobileye events by vehicle type </a:t>
            </a:r>
            <a:endParaRPr lang="en-US" dirty="0">
              <a:solidFill>
                <a:srgbClr val="00C8F3"/>
              </a:solidFill>
            </a:endParaRPr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663914"/>
              </p:ext>
            </p:extLst>
          </p:nvPr>
        </p:nvGraphicFramePr>
        <p:xfrm>
          <a:off x="299544" y="2396357"/>
          <a:ext cx="8596755" cy="41320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354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Results</a:t>
            </a:r>
            <a:br>
              <a:rPr lang="en-US" dirty="0" smtClean="0">
                <a:solidFill>
                  <a:srgbClr val="00C8F3"/>
                </a:solidFill>
              </a:rPr>
            </a:br>
            <a:r>
              <a:rPr lang="en-US" dirty="0" smtClean="0">
                <a:solidFill>
                  <a:srgbClr val="00C8F3"/>
                </a:solidFill>
              </a:rPr>
              <a:t>GEOTAB exceptions</a:t>
            </a:r>
            <a:endParaRPr lang="en-US" dirty="0">
              <a:solidFill>
                <a:srgbClr val="00C8F3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618113"/>
              </p:ext>
            </p:extLst>
          </p:nvPr>
        </p:nvGraphicFramePr>
        <p:xfrm>
          <a:off x="430821" y="2365132"/>
          <a:ext cx="8282355" cy="418513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12277"/>
                <a:gridCol w="967154"/>
                <a:gridCol w="967154"/>
                <a:gridCol w="967154"/>
                <a:gridCol w="967154"/>
                <a:gridCol w="967154"/>
                <a:gridCol w="967154"/>
                <a:gridCol w="967154"/>
              </a:tblGrid>
              <a:tr h="76359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 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Sep-14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Oct-14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Nov-14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Dec-14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Jan-15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Feb-15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Mar-15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8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Speeding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19,380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23,176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17,707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16,966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16,846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14,448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16,517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8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Hard Acceleration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1,423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1,195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986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1,199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1,042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1,166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1,120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8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Harsh Cornering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570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877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622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757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717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688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906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8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Harsh Braking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106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264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125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242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268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110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      194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684308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effectLst/>
                        </a:rPr>
                        <a:t>Total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21,479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25,512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19,440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19,164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18,873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16,412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effectLst/>
                        </a:rPr>
                        <a:t>       18,737 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38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C8F3"/>
                </a:solidFill>
              </a:rPr>
              <a:t>Results</a:t>
            </a:r>
            <a:br>
              <a:rPr lang="en-US" dirty="0" smtClean="0">
                <a:solidFill>
                  <a:srgbClr val="00C8F3"/>
                </a:solidFill>
              </a:rPr>
            </a:br>
            <a:r>
              <a:rPr lang="en-US" dirty="0" smtClean="0">
                <a:solidFill>
                  <a:srgbClr val="00C8F3"/>
                </a:solidFill>
              </a:rPr>
              <a:t>Comparisons of vehicles with and without mobileye</a:t>
            </a:r>
            <a:endParaRPr lang="en-US" dirty="0">
              <a:solidFill>
                <a:srgbClr val="00C8F3"/>
              </a:solidFill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4687493"/>
              </p:ext>
            </p:extLst>
          </p:nvPr>
        </p:nvGraphicFramePr>
        <p:xfrm>
          <a:off x="1004046" y="2255160"/>
          <a:ext cx="6696635" cy="3867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6643944"/>
              </p:ext>
            </p:extLst>
          </p:nvPr>
        </p:nvGraphicFramePr>
        <p:xfrm>
          <a:off x="1018010" y="2011584"/>
          <a:ext cx="6844037" cy="4541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74445"/>
              </p:ext>
            </p:extLst>
          </p:nvPr>
        </p:nvGraphicFramePr>
        <p:xfrm>
          <a:off x="579837" y="2084832"/>
          <a:ext cx="7645774" cy="444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48102"/>
              </p:ext>
            </p:extLst>
          </p:nvPr>
        </p:nvGraphicFramePr>
        <p:xfrm>
          <a:off x="965319" y="2205317"/>
          <a:ext cx="7542187" cy="4580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576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Graphic spid="12" grpId="1">
        <p:bldAsOne/>
      </p:bldGraphic>
      <p:bldGraphic spid="13" grpId="0">
        <p:bldAsOne/>
      </p:bldGraphic>
      <p:bldGraphic spid="13" grpId="1">
        <p:bldAsOne/>
      </p:bldGraphic>
      <p:bldGraphic spid="14" grpId="0">
        <p:bldAsOne/>
      </p:bldGraphic>
      <p:bldGraphic spid="15" grpId="0">
        <p:bldAsOne/>
      </p:bldGraphic>
      <p:bldGraphic spid="15" grpId="1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C8F3"/>
                </a:solidFill>
              </a:rPr>
              <a:t>Precipitation Effects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3333103" y="6220815"/>
            <a:ext cx="2448306" cy="507492"/>
            <a:chOff x="314967" y="4537227"/>
            <a:chExt cx="2448306" cy="507492"/>
          </a:xfrm>
        </p:grpSpPr>
        <p:sp>
          <p:nvSpPr>
            <p:cNvPr id="6" name="TextBox 5"/>
            <p:cNvSpPr txBox="1"/>
            <p:nvPr/>
          </p:nvSpPr>
          <p:spPr>
            <a:xfrm>
              <a:off x="426748" y="4625436"/>
              <a:ext cx="2197974" cy="3000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dirty="0">
                  <a:solidFill>
                    <a:schemeClr val="bg1"/>
                  </a:solidFill>
                </a:rPr>
                <a:t>0.5 in or more rain measured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314967" y="4537227"/>
              <a:ext cx="2448306" cy="50749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3634121"/>
              </p:ext>
            </p:extLst>
          </p:nvPr>
        </p:nvGraphicFramePr>
        <p:xfrm>
          <a:off x="430823" y="2312376"/>
          <a:ext cx="7842739" cy="3746256"/>
        </p:xfrm>
        <a:graphic>
          <a:graphicData uri="http://schemas.openxmlformats.org/drawingml/2006/table">
            <a:tbl>
              <a:tblPr>
                <a:tableStyleId>{9D7B26C5-4107-4FEC-AEDC-1716B250A1EF}</a:tableStyleId>
              </a:tblPr>
              <a:tblGrid>
                <a:gridCol w="3578248"/>
                <a:gridCol w="1421497"/>
                <a:gridCol w="1421497"/>
                <a:gridCol w="1421497"/>
              </a:tblGrid>
              <a:tr h="20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Exception Type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10-Nov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17-Nov</a:t>
                      </a:r>
                      <a:endParaRPr lang="en-US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18-Nov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2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 Forward Collision Warning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2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 Headway Warning (Tailgating)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434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205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326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28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 Left Lane Departure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151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2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 Pedestrian Collision Warning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28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 Right Lane Departure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637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300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519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62571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ME Urban Forward Collision Warning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23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18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  <a:tr h="31286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1256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636</a:t>
                      </a:r>
                      <a:endParaRPr lang="en-US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957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125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00C8F3"/>
                </a:solidFill>
              </a:rPr>
              <a:t>Results</a:t>
            </a:r>
            <a:br>
              <a:rPr lang="en-US" dirty="0" smtClean="0">
                <a:solidFill>
                  <a:srgbClr val="00C8F3"/>
                </a:solidFill>
              </a:rPr>
            </a:br>
            <a:r>
              <a:rPr lang="en-US" dirty="0" smtClean="0">
                <a:solidFill>
                  <a:srgbClr val="00C8F3"/>
                </a:solidFill>
              </a:rPr>
              <a:t>Total mobileye exceptions densities</a:t>
            </a:r>
            <a:endParaRPr lang="en-US" dirty="0">
              <a:solidFill>
                <a:srgbClr val="00C8F3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2" t="19743" r="14666" b="3077"/>
          <a:stretch/>
        </p:blipFill>
        <p:spPr>
          <a:xfrm>
            <a:off x="174268" y="2506134"/>
            <a:ext cx="4107260" cy="39880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93" t="20416" r="16516" b="3889"/>
          <a:stretch/>
        </p:blipFill>
        <p:spPr>
          <a:xfrm>
            <a:off x="5061622" y="2506134"/>
            <a:ext cx="3911282" cy="391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9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Agenda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325091"/>
          </a:xfrm>
        </p:spPr>
        <p:txBody>
          <a:bodyPr>
            <a:normAutofit fontScale="77500" lnSpcReduction="20000"/>
          </a:bodyPr>
          <a:lstStyle/>
          <a:p>
            <a:r>
              <a:rPr lang="en-US" sz="3000" dirty="0" smtClean="0">
                <a:solidFill>
                  <a:schemeClr val="bg1"/>
                </a:solidFill>
              </a:rPr>
              <a:t>Purpose 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Study Design 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Technology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User Interface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Data Processing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Results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Performance Measures</a:t>
            </a:r>
          </a:p>
          <a:p>
            <a:r>
              <a:rPr lang="en-US" sz="3000" dirty="0" smtClean="0">
                <a:solidFill>
                  <a:schemeClr val="bg1"/>
                </a:solidFill>
              </a:rPr>
              <a:t>Summary and Next Steps</a:t>
            </a:r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4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C8F3"/>
                </a:solidFill>
              </a:rPr>
              <a:t>Results</a:t>
            </a:r>
            <a:br>
              <a:rPr lang="en-US" dirty="0" smtClean="0">
                <a:solidFill>
                  <a:srgbClr val="00C8F3"/>
                </a:solidFill>
              </a:rPr>
            </a:br>
            <a:r>
              <a:rPr lang="en-US" dirty="0" smtClean="0">
                <a:solidFill>
                  <a:srgbClr val="00C8F3"/>
                </a:solidFill>
              </a:rPr>
              <a:t>forward collision exceptions densities</a:t>
            </a:r>
            <a:endParaRPr lang="en-US" dirty="0">
              <a:solidFill>
                <a:srgbClr val="00C8F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12" t="19743" r="14666" b="3077"/>
          <a:stretch/>
        </p:blipFill>
        <p:spPr>
          <a:xfrm>
            <a:off x="123037" y="2393243"/>
            <a:ext cx="4316536" cy="41912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9" t="20770" r="7137" b="3204"/>
          <a:stretch/>
        </p:blipFill>
        <p:spPr>
          <a:xfrm>
            <a:off x="4619701" y="2393243"/>
            <a:ext cx="4524299" cy="419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0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rgbClr val="00C8F3"/>
                </a:solidFill>
              </a:rPr>
              <a:t>Some performance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>
                <a:solidFill>
                  <a:schemeClr val="bg1"/>
                </a:solidFill>
              </a:rPr>
              <a:t>Driver safety metrics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Lateral Vehicle Control – such as lane positioning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Longitudinal Vehicle Control – such as speed maintenance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Overall roadway safety</a:t>
            </a:r>
          </a:p>
          <a:p>
            <a:pPr lvl="1"/>
            <a:r>
              <a:rPr lang="en-US" sz="2400" dirty="0">
                <a:solidFill>
                  <a:schemeClr val="bg1"/>
                </a:solidFill>
              </a:rPr>
              <a:t>Number of collisions </a:t>
            </a:r>
            <a:r>
              <a:rPr lang="en-US" sz="2400" dirty="0" smtClean="0">
                <a:solidFill>
                  <a:schemeClr val="bg1"/>
                </a:solidFill>
              </a:rPr>
              <a:t>averted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No</a:t>
            </a:r>
            <a:r>
              <a:rPr lang="en-US" sz="2400" dirty="0">
                <a:solidFill>
                  <a:schemeClr val="bg1"/>
                </a:solidFill>
              </a:rPr>
              <a:t>. of accidents</a:t>
            </a:r>
          </a:p>
        </p:txBody>
      </p:sp>
    </p:spTree>
    <p:extLst>
      <p:ext uri="{BB962C8B-B14F-4D97-AF65-F5344CB8AC3E}">
        <p14:creationId xmlns:p14="http://schemas.microsoft.com/office/powerpoint/2010/main" val="100149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Summary and next steps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307634" cy="3794637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Noticeable change in driver behavior by number of incidents</a:t>
            </a:r>
          </a:p>
          <a:p>
            <a:pPr lvl="1"/>
            <a:r>
              <a:rPr lang="en-US" sz="2200" dirty="0" smtClean="0">
                <a:solidFill>
                  <a:schemeClr val="bg1"/>
                </a:solidFill>
              </a:rPr>
              <a:t>Reduced number of incidents 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However, don’t </a:t>
            </a:r>
            <a:r>
              <a:rPr lang="en-US" sz="2800" smtClean="0">
                <a:solidFill>
                  <a:schemeClr val="bg1"/>
                </a:solidFill>
              </a:rPr>
              <a:t>notice </a:t>
            </a:r>
            <a:r>
              <a:rPr lang="en-US" sz="2800" smtClean="0">
                <a:solidFill>
                  <a:schemeClr val="bg1"/>
                </a:solidFill>
              </a:rPr>
              <a:t>statistically </a:t>
            </a:r>
            <a:r>
              <a:rPr lang="en-US" sz="2800" dirty="0" smtClean="0">
                <a:solidFill>
                  <a:schemeClr val="bg1"/>
                </a:solidFill>
              </a:rPr>
              <a:t>significant changes in the vehicles with and without Mobileye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Critical to know context of operations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Develop performance measures to quantify change due to these devices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47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6834" y="1481855"/>
            <a:ext cx="4731821" cy="128955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CONTACT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75494" y="2419034"/>
            <a:ext cx="2400300" cy="96886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1800" b="1" dirty="0" smtClean="0">
                <a:solidFill>
                  <a:schemeClr val="bg1"/>
                </a:solidFill>
              </a:rPr>
              <a:t>Krishnan Viswanathan</a:t>
            </a:r>
            <a:endParaRPr lang="en-US" sz="1800" b="1" dirty="0">
              <a:solidFill>
                <a:schemeClr val="bg1"/>
              </a:solidFill>
            </a:endParaRP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CDM Smith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viswanathank@cdmsmith.com</a:t>
            </a:r>
          </a:p>
          <a:p>
            <a:pPr algn="r"/>
            <a:r>
              <a:rPr lang="en-US" dirty="0" smtClean="0">
                <a:solidFill>
                  <a:schemeClr val="bg1"/>
                </a:solidFill>
              </a:rPr>
              <a:t>850-386-9500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704" y="1812198"/>
            <a:ext cx="902970" cy="451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171" y="1846696"/>
            <a:ext cx="811652" cy="3587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08656" y="1846696"/>
            <a:ext cx="45719" cy="4757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669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purpose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65433" y="2651319"/>
            <a:ext cx="8019061" cy="3325091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Study Level 0 Automation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Evaluate impacts of Advanced Driver Assistance System (ADAS)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Measure changes in driver behavior in face of driver feedback technology</a:t>
            </a:r>
          </a:p>
          <a:p>
            <a:r>
              <a:rPr lang="en-US" sz="2800" dirty="0">
                <a:solidFill>
                  <a:schemeClr val="bg1"/>
                </a:solidFill>
              </a:rPr>
              <a:t>Measure performance improvements as a result of </a:t>
            </a:r>
            <a:r>
              <a:rPr lang="en-US" sz="2800" dirty="0" smtClean="0">
                <a:solidFill>
                  <a:schemeClr val="bg1"/>
                </a:solidFill>
              </a:rPr>
              <a:t>feedback</a:t>
            </a:r>
          </a:p>
          <a:p>
            <a:r>
              <a:rPr lang="en-US" sz="2800" dirty="0" smtClean="0">
                <a:solidFill>
                  <a:schemeClr val="bg1"/>
                </a:solidFill>
              </a:rPr>
              <a:t>Incorporate performance improvements into the Planning Process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58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study design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303" y="2273250"/>
            <a:ext cx="5747444" cy="332509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Instrument 100 vehicles in </a:t>
            </a:r>
            <a:r>
              <a:rPr lang="en-US" sz="2800" dirty="0" smtClean="0">
                <a:solidFill>
                  <a:schemeClr val="bg1"/>
                </a:solidFill>
              </a:rPr>
              <a:t>Florida DOT District 7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Vehicles from </a:t>
            </a:r>
            <a:r>
              <a:rPr lang="en-US" sz="2800" dirty="0" smtClean="0">
                <a:solidFill>
                  <a:schemeClr val="bg1"/>
                </a:solidFill>
              </a:rPr>
              <a:t>Florida DOT and local transit agencies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100 vehicles have GeoTab devices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50 vehicles have Mobileye devices</a:t>
            </a:r>
          </a:p>
          <a:p>
            <a:r>
              <a:rPr lang="en-US" sz="2800" dirty="0">
                <a:solidFill>
                  <a:schemeClr val="bg1"/>
                </a:solidFill>
              </a:rPr>
              <a:t>Study duration is 1 year</a:t>
            </a:r>
          </a:p>
          <a:p>
            <a:r>
              <a:rPr lang="en-US" sz="2800" dirty="0">
                <a:solidFill>
                  <a:schemeClr val="bg1"/>
                </a:solidFill>
              </a:rPr>
              <a:t>Installs completed in August</a:t>
            </a:r>
          </a:p>
          <a:p>
            <a:r>
              <a:rPr lang="en-US" sz="2800" dirty="0">
                <a:solidFill>
                  <a:schemeClr val="bg1"/>
                </a:solidFill>
              </a:rPr>
              <a:t>Data collection underway</a:t>
            </a:r>
            <a:endParaRPr lang="en-US" sz="2800" dirty="0" smtClean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134" y="2347545"/>
            <a:ext cx="2482435" cy="4190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35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Technology - geotab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303" y="2273250"/>
            <a:ext cx="3760382" cy="332509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Provides vehicle diagnostics information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Real time data on vehicle exceptions and performance</a:t>
            </a:r>
          </a:p>
          <a:p>
            <a:r>
              <a:rPr lang="en-US" sz="2800" dirty="0">
                <a:solidFill>
                  <a:schemeClr val="bg1"/>
                </a:solidFill>
              </a:rPr>
              <a:t>Data transmitted via cellular signals</a:t>
            </a:r>
          </a:p>
          <a:p>
            <a:r>
              <a:rPr lang="en-US" sz="2800" dirty="0">
                <a:solidFill>
                  <a:schemeClr val="bg1"/>
                </a:solidFill>
              </a:rPr>
              <a:t>Dashboard to visualize </a:t>
            </a:r>
            <a:r>
              <a:rPr lang="en-US" sz="2800" dirty="0" smtClean="0">
                <a:solidFill>
                  <a:schemeClr val="bg1"/>
                </a:solidFill>
              </a:rPr>
              <a:t>data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590800"/>
            <a:ext cx="4038600" cy="251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128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Technology - mobileye</a:t>
            </a:r>
            <a:endParaRPr lang="en-US" dirty="0">
              <a:solidFill>
                <a:srgbClr val="00C8F3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86302" y="2273250"/>
            <a:ext cx="4129659" cy="3325091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Daylight Pedestrian Collision Warning, including Bicycle Detection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Forward Collision Warning, both in Highway and Urban areas, including Motorcycle Detection</a:t>
            </a:r>
          </a:p>
          <a:p>
            <a:r>
              <a:rPr lang="en-US" sz="2800" dirty="0">
                <a:solidFill>
                  <a:schemeClr val="bg1"/>
                </a:solidFill>
              </a:rPr>
              <a:t>Lane Departure Warning</a:t>
            </a:r>
          </a:p>
          <a:p>
            <a:r>
              <a:rPr lang="en-US" sz="2800" dirty="0">
                <a:solidFill>
                  <a:schemeClr val="bg1"/>
                </a:solidFill>
              </a:rPr>
              <a:t>Headway Monitoring and Warning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477" y="2400300"/>
            <a:ext cx="3013953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6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User interface</a:t>
            </a:r>
            <a:endParaRPr lang="en-US" dirty="0">
              <a:solidFill>
                <a:srgbClr val="00C8F3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44061"/>
          <a:stretch/>
        </p:blipFill>
        <p:spPr>
          <a:xfrm>
            <a:off x="0" y="72367"/>
            <a:ext cx="9084060" cy="6392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56102"/>
          <a:stretch/>
        </p:blipFill>
        <p:spPr>
          <a:xfrm>
            <a:off x="822977" y="72367"/>
            <a:ext cx="7438105" cy="6670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52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User interface</a:t>
            </a:r>
            <a:endParaRPr lang="en-US" dirty="0">
              <a:solidFill>
                <a:srgbClr val="00C8F3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3250" t="48444" b="2667"/>
          <a:stretch/>
        </p:blipFill>
        <p:spPr>
          <a:xfrm>
            <a:off x="768096" y="2084832"/>
            <a:ext cx="7811263" cy="459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C8F3"/>
                </a:solidFill>
              </a:rPr>
              <a:t>User interface</a:t>
            </a:r>
            <a:endParaRPr lang="en-US" dirty="0">
              <a:solidFill>
                <a:srgbClr val="00C8F3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372" t="18269"/>
          <a:stretch/>
        </p:blipFill>
        <p:spPr>
          <a:xfrm>
            <a:off x="0" y="2321168"/>
            <a:ext cx="8941777" cy="35794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999" y="1717423"/>
            <a:ext cx="8587240" cy="48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03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733</TotalTime>
  <Words>661</Words>
  <Application>Microsoft Office PowerPoint</Application>
  <PresentationFormat>On-screen Show (4:3)</PresentationFormat>
  <Paragraphs>277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Tw Cen MT</vt:lpstr>
      <vt:lpstr>Tw Cen MT Condensed</vt:lpstr>
      <vt:lpstr>Wingdings 3</vt:lpstr>
      <vt:lpstr>Integral</vt:lpstr>
      <vt:lpstr>Evaluation of Advanced Driver Assistance Systems: Data and Planning Implications</vt:lpstr>
      <vt:lpstr>Agenda</vt:lpstr>
      <vt:lpstr>purpose</vt:lpstr>
      <vt:lpstr>study design</vt:lpstr>
      <vt:lpstr>Technology - geotab</vt:lpstr>
      <vt:lpstr>Technology - mobileye</vt:lpstr>
      <vt:lpstr>User interface</vt:lpstr>
      <vt:lpstr>User interface</vt:lpstr>
      <vt:lpstr>User interface</vt:lpstr>
      <vt:lpstr>Data processing</vt:lpstr>
      <vt:lpstr>Results ODOMETER READINGS</vt:lpstr>
      <vt:lpstr>Results Monthly mileage by vehicle</vt:lpstr>
      <vt:lpstr>Results distance, speed, trip duration</vt:lpstr>
      <vt:lpstr>Results Mobileye exceptions</vt:lpstr>
      <vt:lpstr>Results Mobileye events by vehicle type </vt:lpstr>
      <vt:lpstr>Results GEOTAB exceptions</vt:lpstr>
      <vt:lpstr>Results Comparisons of vehicles with and without mobileye</vt:lpstr>
      <vt:lpstr>Precipitation Effects</vt:lpstr>
      <vt:lpstr>Results Total mobileye exceptions densities</vt:lpstr>
      <vt:lpstr>Results forward collision exceptions densities</vt:lpstr>
      <vt:lpstr>Some performance measures</vt:lpstr>
      <vt:lpstr>Summary and next steps</vt:lpstr>
      <vt:lpstr>CONTACT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Bartel, Ana</dc:creator>
  <cp:lastModifiedBy>Viswanathan, Krishnan</cp:lastModifiedBy>
  <cp:revision>81</cp:revision>
  <dcterms:created xsi:type="dcterms:W3CDTF">2015-03-24T14:52:39Z</dcterms:created>
  <dcterms:modified xsi:type="dcterms:W3CDTF">2015-05-19T13:38:55Z</dcterms:modified>
</cp:coreProperties>
</file>