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7" r:id="rId1"/>
  </p:sldMasterIdLst>
  <p:notesMasterIdLst>
    <p:notesMasterId r:id="rId30"/>
  </p:notesMasterIdLst>
  <p:handoutMasterIdLst>
    <p:handoutMasterId r:id="rId31"/>
  </p:handoutMasterIdLst>
  <p:sldIdLst>
    <p:sldId id="258" r:id="rId2"/>
    <p:sldId id="647" r:id="rId3"/>
    <p:sldId id="701" r:id="rId4"/>
    <p:sldId id="700" r:id="rId5"/>
    <p:sldId id="689" r:id="rId6"/>
    <p:sldId id="692" r:id="rId7"/>
    <p:sldId id="674" r:id="rId8"/>
    <p:sldId id="693" r:id="rId9"/>
    <p:sldId id="675" r:id="rId10"/>
    <p:sldId id="707" r:id="rId11"/>
    <p:sldId id="705" r:id="rId12"/>
    <p:sldId id="706" r:id="rId13"/>
    <p:sldId id="648" r:id="rId14"/>
    <p:sldId id="677" r:id="rId15"/>
    <p:sldId id="646" r:id="rId16"/>
    <p:sldId id="694" r:id="rId17"/>
    <p:sldId id="678" r:id="rId18"/>
    <p:sldId id="679" r:id="rId19"/>
    <p:sldId id="697" r:id="rId20"/>
    <p:sldId id="685" r:id="rId21"/>
    <p:sldId id="708" r:id="rId22"/>
    <p:sldId id="696" r:id="rId23"/>
    <p:sldId id="688" r:id="rId24"/>
    <p:sldId id="687" r:id="rId25"/>
    <p:sldId id="681" r:id="rId26"/>
    <p:sldId id="691" r:id="rId27"/>
    <p:sldId id="682" r:id="rId28"/>
    <p:sldId id="631" r:id="rId29"/>
  </p:sldIdLst>
  <p:sldSz cx="9144000" cy="6858000" type="screen4x3"/>
  <p:notesSz cx="7010400" cy="9296400"/>
  <p:custDataLst>
    <p:tags r:id="rId3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1"/>
    <a:srgbClr val="FF9933"/>
    <a:srgbClr val="4D4D4D"/>
    <a:srgbClr val="777777"/>
    <a:srgbClr val="808080"/>
    <a:srgbClr val="969696"/>
    <a:srgbClr val="7A8674"/>
    <a:srgbClr val="8B9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94" autoAdjust="0"/>
    <p:restoredTop sz="94660" autoAdjust="0"/>
  </p:normalViewPr>
  <p:slideViewPr>
    <p:cSldViewPr>
      <p:cViewPr varScale="1">
        <p:scale>
          <a:sx n="64" d="100"/>
          <a:sy n="64" d="100"/>
        </p:scale>
        <p:origin x="4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0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8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8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DB50FA5-3FBE-4B69-AFEE-AC76F780EB0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3016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67FD005-CE5D-4B5F-BA92-BEA643F05E8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0908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998321-9FA5-414B-BCE4-4284FD13EC18}" type="slidenum">
              <a:rPr lang="en-US" altLang="en-US" smtClean="0">
                <a:latin typeface="Times New Roman" panose="02020603050405020304" pitchFamily="18" charset="0"/>
              </a:rPr>
              <a:pPr/>
              <a:t>1</a:t>
            </a:fld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433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2FF202-B639-4232-AE74-D662F04806DE}" type="slidenum">
              <a:rPr lang="en-US" altLang="en-US" smtClean="0">
                <a:latin typeface="Times New Roman" panose="02020603050405020304" pitchFamily="18" charset="0"/>
              </a:rPr>
              <a:pPr/>
              <a:t>12</a:t>
            </a:fld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0304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3B3E0D5-0C4D-40C2-9D18-B0B3885A6D89}" type="slidenum">
              <a:rPr lang="en-US" altLang="en-US" smtClean="0">
                <a:latin typeface="Times New Roman" panose="02020603050405020304" pitchFamily="18" charset="0"/>
              </a:rPr>
              <a:pPr/>
              <a:t>13</a:t>
            </a:fld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4320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1D1404-0C58-43EF-8110-70CB7BA6BEF3}" type="slidenum">
              <a:rPr lang="en-US" altLang="en-US" smtClean="0">
                <a:latin typeface="Times New Roman" panose="02020603050405020304" pitchFamily="18" charset="0"/>
              </a:rPr>
              <a:pPr/>
              <a:t>14</a:t>
            </a:fld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8836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C4EA612-2D6C-4ECB-A7EB-CA15402F63D3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57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9388B6-9792-42F3-B6CA-82670A804098}" type="slidenum">
              <a:rPr lang="en-US" altLang="en-US" smtClean="0">
                <a:latin typeface="Times New Roman" panose="02020603050405020304" pitchFamily="18" charset="0"/>
              </a:rPr>
              <a:pPr/>
              <a:t>2</a:t>
            </a:fld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537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2FF202-B639-4232-AE74-D662F04806DE}" type="slidenum">
              <a:rPr lang="en-US" altLang="en-US" smtClean="0">
                <a:latin typeface="Times New Roman" panose="02020603050405020304" pitchFamily="18" charset="0"/>
              </a:rPr>
              <a:pPr/>
              <a:t>4</a:t>
            </a:fld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960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69EEA9-47B4-4171-A173-264917731D5C}" type="slidenum">
              <a:rPr lang="en-US" altLang="en-US" smtClean="0">
                <a:latin typeface="Times New Roman" panose="02020603050405020304" pitchFamily="18" charset="0"/>
              </a:rPr>
              <a:pPr/>
              <a:t>6</a:t>
            </a:fld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416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8A3AAE1-0D46-4DAA-9156-6D3F91556BBA}" type="slidenum">
              <a:rPr lang="en-US" altLang="en-US" smtClean="0">
                <a:latin typeface="Times New Roman" panose="02020603050405020304" pitchFamily="18" charset="0"/>
              </a:rPr>
              <a:pPr/>
              <a:t>7</a:t>
            </a:fld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146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C88273-5C8A-4DC9-B235-78E8BD0E5799}" type="slidenum">
              <a:rPr lang="en-US" altLang="en-US" smtClean="0">
                <a:latin typeface="Times New Roman" panose="02020603050405020304" pitchFamily="18" charset="0"/>
              </a:rPr>
              <a:pPr/>
              <a:t>8</a:t>
            </a:fld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27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6B09E48-73C1-42DB-BA00-B7FEBC3A9197}" type="slidenum">
              <a:rPr lang="en-US" altLang="en-US" smtClean="0">
                <a:latin typeface="Times New Roman" panose="02020603050405020304" pitchFamily="18" charset="0"/>
              </a:rPr>
              <a:pPr/>
              <a:t>9</a:t>
            </a:fld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747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2FF202-B639-4232-AE74-D662F04806DE}" type="slidenum">
              <a:rPr lang="en-US" altLang="en-US" smtClean="0">
                <a:latin typeface="Times New Roman" panose="02020603050405020304" pitchFamily="18" charset="0"/>
              </a:rPr>
              <a:pPr/>
              <a:t>10</a:t>
            </a:fld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726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2FF202-B639-4232-AE74-D662F04806DE}" type="slidenum">
              <a:rPr lang="en-US" altLang="en-US" smtClean="0">
                <a:latin typeface="Times New Roman" panose="02020603050405020304" pitchFamily="18" charset="0"/>
              </a:rPr>
              <a:pPr/>
              <a:t>11</a:t>
            </a:fld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04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752600" cy="4876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 dirty="0" smtClean="0">
              <a:latin typeface="Times New Roman" panose="02020603050405020304" pitchFamily="18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635000" y="533400"/>
            <a:ext cx="8077200" cy="304800"/>
            <a:chOff x="400" y="336"/>
            <a:chExt cx="5088" cy="192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3952" y="336"/>
              <a:ext cx="1536" cy="19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dirty="0" smtClean="0">
                <a:latin typeface="Times New Roman" panose="02020603050405020304" pitchFamily="18" charset="0"/>
              </a:endParaRPr>
            </a:p>
          </p:txBody>
        </p:sp>
        <p:sp>
          <p:nvSpPr>
            <p:cNvPr id="7" name="Line 10"/>
            <p:cNvSpPr>
              <a:spLocks noChangeShapeType="1"/>
            </p:cNvSpPr>
            <p:nvPr/>
          </p:nvSpPr>
          <p:spPr bwMode="auto">
            <a:xfrm>
              <a:off x="400" y="432"/>
              <a:ext cx="5088" cy="0"/>
            </a:xfrm>
            <a:prstGeom prst="line">
              <a:avLst/>
            </a:prstGeom>
            <a:noFill/>
            <a:ln w="444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59290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290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46482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18, 2015</a:t>
            </a: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15th TRB Conference on Transportation Planning Applications</a:t>
            </a:r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65AB0-5B35-40F1-987C-0BD576C2801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48688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18, 2015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15th TRB Conference on Transportation Planning Applications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20762-3A75-4827-8056-87CF4E4EFC7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7031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18, 2015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15th TRB Conference on Transportation Planning Applications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497BD-52BA-4C10-96C8-0640A730F16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2166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18, 2015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15th TRB Conference on Transportation Planning Applications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31EE9-8F46-4307-9F98-2619B6B2E6C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1390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18, 2015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15th TRB Conference on Transportation Planning Applications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FE5A7-B461-46AD-8166-FDA4129A414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01879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18, 2015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15th TRB Conference on Transportation Planning Applications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1DFA6-A366-46DA-89DA-F70E5E0F58E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97541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18, 2015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15th TRB Conference on Transportation Planning Applications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8E1F9-A9F6-4DB8-8671-103E907DDAD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53278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18, 2015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15th TRB Conference on Transportation Planning Applications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6D5CC-A7AB-4D77-84DD-08EC06FC70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8340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18, 2015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15th TRB Conference on Transportation Planning Applications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095BF-28DE-4A88-BB73-50814BD4B2E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5600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18, 2015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15th TRB Conference on Transportation Planning Applications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21A55-AEDD-485B-BE51-E98F6BC5AE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925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18, 2015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15th TRB Conference on Transportation Planning Applications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4ADCA-3FD1-43C7-977D-F9D73E68734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9800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dirty="0" smtClean="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 dirty="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9188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May 18, 2015</a:t>
            </a:r>
          </a:p>
        </p:txBody>
      </p:sp>
      <p:sp>
        <p:nvSpPr>
          <p:cNvPr id="59188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95400" y="62484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15th TRB Conference on Transportation Planning Applications</a:t>
            </a:r>
          </a:p>
        </p:txBody>
      </p:sp>
      <p:sp>
        <p:nvSpPr>
          <p:cNvPr id="5918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E1D4095F-8D9D-4B26-8E84-F95EEF85910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098" r:id="rId2"/>
    <p:sldLayoutId id="2147484099" r:id="rId3"/>
    <p:sldLayoutId id="2147484100" r:id="rId4"/>
    <p:sldLayoutId id="2147484101" r:id="rId5"/>
    <p:sldLayoutId id="2147484102" r:id="rId6"/>
    <p:sldLayoutId id="2147484103" r:id="rId7"/>
    <p:sldLayoutId id="2147484104" r:id="rId8"/>
    <p:sldLayoutId id="2147484105" r:id="rId9"/>
    <p:sldLayoutId id="2147484106" r:id="rId10"/>
    <p:sldLayoutId id="2147484107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kyu@nctcog.or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bpaschai@nctcog.org" TargetMode="External"/><Relationship Id="rId4" Type="http://schemas.openxmlformats.org/officeDocument/2006/relationships/hyperlink" Target="mailto:amirzaei@nctcog.or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0" y="838200"/>
            <a:ext cx="8077200" cy="2057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b="1" kern="1200" dirty="0" smtClean="0">
                <a:latin typeface="Arial" charset="0"/>
                <a:ea typeface="+mn-ea"/>
                <a:cs typeface="+mn-cs"/>
              </a:rPr>
              <a:t>Evaluating GPS Technology Used for Household Surveys</a:t>
            </a:r>
            <a:endParaRPr lang="en-US" sz="3600" kern="1200" dirty="0" smtClean="0">
              <a:latin typeface="Arial" charset="0"/>
              <a:ea typeface="+mn-ea"/>
              <a:cs typeface="+mn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5344988"/>
            <a:ext cx="6269037" cy="6096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Kathy Yu, Arash Mirzaei, Behruz Paschai</a:t>
            </a:r>
          </a:p>
        </p:txBody>
      </p:sp>
      <p:sp>
        <p:nvSpPr>
          <p:cNvPr id="5124" name="Rectangle 1029"/>
          <p:cNvSpPr>
            <a:spLocks noChangeArrowheads="1"/>
          </p:cNvSpPr>
          <p:nvPr/>
        </p:nvSpPr>
        <p:spPr bwMode="auto">
          <a:xfrm>
            <a:off x="4549775" y="6197600"/>
            <a:ext cx="24606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/>
              <a:t>North Central Texas Council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/>
              <a:t>of Governments (NCTCOG)</a:t>
            </a:r>
          </a:p>
        </p:txBody>
      </p:sp>
      <p:grpSp>
        <p:nvGrpSpPr>
          <p:cNvPr id="5125" name="Group 1030"/>
          <p:cNvGrpSpPr>
            <a:grpSpLocks/>
          </p:cNvGrpSpPr>
          <p:nvPr/>
        </p:nvGrpSpPr>
        <p:grpSpPr bwMode="auto">
          <a:xfrm>
            <a:off x="3606800" y="6172200"/>
            <a:ext cx="914400" cy="609600"/>
            <a:chOff x="48" y="768"/>
            <a:chExt cx="672" cy="441"/>
          </a:xfrm>
        </p:grpSpPr>
        <p:sp>
          <p:nvSpPr>
            <p:cNvPr id="5127" name="Freeform 1031"/>
            <p:cNvSpPr>
              <a:spLocks noChangeAspect="1"/>
            </p:cNvSpPr>
            <p:nvPr/>
          </p:nvSpPr>
          <p:spPr bwMode="auto">
            <a:xfrm>
              <a:off x="244" y="1174"/>
              <a:ext cx="55" cy="34"/>
            </a:xfrm>
            <a:custGeom>
              <a:avLst/>
              <a:gdLst>
                <a:gd name="T0" fmla="*/ 0 w 41"/>
                <a:gd name="T1" fmla="*/ 187379 h 25"/>
                <a:gd name="T2" fmla="*/ 131376 w 41"/>
                <a:gd name="T3" fmla="*/ 187379 h 25"/>
                <a:gd name="T4" fmla="*/ 178083 w 41"/>
                <a:gd name="T5" fmla="*/ 187379 h 25"/>
                <a:gd name="T6" fmla="*/ 205747 w 41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"/>
                <a:gd name="T13" fmla="*/ 0 h 25"/>
                <a:gd name="T14" fmla="*/ 41 w 41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" h="25">
                  <a:moveTo>
                    <a:pt x="0" y="25"/>
                  </a:moveTo>
                  <a:lnTo>
                    <a:pt x="26" y="25"/>
                  </a:lnTo>
                  <a:lnTo>
                    <a:pt x="36" y="25"/>
                  </a:lnTo>
                  <a:lnTo>
                    <a:pt x="41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28" name="Freeform 1032"/>
            <p:cNvSpPr>
              <a:spLocks noChangeAspect="1"/>
            </p:cNvSpPr>
            <p:nvPr/>
          </p:nvSpPr>
          <p:spPr bwMode="auto">
            <a:xfrm>
              <a:off x="231" y="1168"/>
              <a:ext cx="13" cy="40"/>
            </a:xfrm>
            <a:custGeom>
              <a:avLst/>
              <a:gdLst>
                <a:gd name="T0" fmla="*/ 20496 w 10"/>
                <a:gd name="T1" fmla="*/ 126132 h 30"/>
                <a:gd name="T2" fmla="*/ 0 w 10"/>
                <a:gd name="T3" fmla="*/ 126132 h 30"/>
                <a:gd name="T4" fmla="*/ 0 w 10"/>
                <a:gd name="T5" fmla="*/ 0 h 30"/>
                <a:gd name="T6" fmla="*/ 0 60000 65536"/>
                <a:gd name="T7" fmla="*/ 0 60000 65536"/>
                <a:gd name="T8" fmla="*/ 0 60000 65536"/>
                <a:gd name="T9" fmla="*/ 0 w 10"/>
                <a:gd name="T10" fmla="*/ 0 h 30"/>
                <a:gd name="T11" fmla="*/ 10 w 10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30">
                  <a:moveTo>
                    <a:pt x="10" y="30"/>
                  </a:moveTo>
                  <a:lnTo>
                    <a:pt x="0" y="3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29" name="Freeform 1033"/>
            <p:cNvSpPr>
              <a:spLocks noChangeAspect="1"/>
            </p:cNvSpPr>
            <p:nvPr/>
          </p:nvSpPr>
          <p:spPr bwMode="auto">
            <a:xfrm>
              <a:off x="339" y="1161"/>
              <a:ext cx="34" cy="27"/>
            </a:xfrm>
            <a:custGeom>
              <a:avLst/>
              <a:gdLst>
                <a:gd name="T0" fmla="*/ 187379 w 25"/>
                <a:gd name="T1" fmla="*/ 88707 h 20"/>
                <a:gd name="T2" fmla="*/ 147134 w 25"/>
                <a:gd name="T3" fmla="*/ 119754 h 20"/>
                <a:gd name="T4" fmla="*/ 0 w 25"/>
                <a:gd name="T5" fmla="*/ 0 h 20"/>
                <a:gd name="T6" fmla="*/ 0 60000 65536"/>
                <a:gd name="T7" fmla="*/ 0 60000 65536"/>
                <a:gd name="T8" fmla="*/ 0 60000 65536"/>
                <a:gd name="T9" fmla="*/ 0 w 25"/>
                <a:gd name="T10" fmla="*/ 0 h 20"/>
                <a:gd name="T11" fmla="*/ 25 w 25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20">
                  <a:moveTo>
                    <a:pt x="25" y="15"/>
                  </a:moveTo>
                  <a:lnTo>
                    <a:pt x="20" y="2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30" name="Freeform 1034"/>
            <p:cNvSpPr>
              <a:spLocks noChangeAspect="1"/>
            </p:cNvSpPr>
            <p:nvPr/>
          </p:nvSpPr>
          <p:spPr bwMode="auto">
            <a:xfrm>
              <a:off x="163" y="1161"/>
              <a:ext cx="34" cy="27"/>
            </a:xfrm>
            <a:custGeom>
              <a:avLst/>
              <a:gdLst>
                <a:gd name="T0" fmla="*/ 0 w 25"/>
                <a:gd name="T1" fmla="*/ 88707 h 20"/>
                <a:gd name="T2" fmla="*/ 41381 w 25"/>
                <a:gd name="T3" fmla="*/ 119754 h 20"/>
                <a:gd name="T4" fmla="*/ 187379 w 25"/>
                <a:gd name="T5" fmla="*/ 0 h 20"/>
                <a:gd name="T6" fmla="*/ 0 60000 65536"/>
                <a:gd name="T7" fmla="*/ 0 60000 65536"/>
                <a:gd name="T8" fmla="*/ 0 60000 65536"/>
                <a:gd name="T9" fmla="*/ 0 w 25"/>
                <a:gd name="T10" fmla="*/ 0 h 20"/>
                <a:gd name="T11" fmla="*/ 25 w 25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20">
                  <a:moveTo>
                    <a:pt x="0" y="15"/>
                  </a:moveTo>
                  <a:lnTo>
                    <a:pt x="5" y="20"/>
                  </a:lnTo>
                  <a:lnTo>
                    <a:pt x="25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31" name="Line 1035"/>
            <p:cNvSpPr>
              <a:spLocks noChangeAspect="1" noChangeShapeType="1"/>
            </p:cNvSpPr>
            <p:nvPr/>
          </p:nvSpPr>
          <p:spPr bwMode="auto">
            <a:xfrm>
              <a:off x="373" y="1181"/>
              <a:ext cx="6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32" name="Line 1036"/>
            <p:cNvSpPr>
              <a:spLocks noChangeAspect="1" noChangeShapeType="1"/>
            </p:cNvSpPr>
            <p:nvPr/>
          </p:nvSpPr>
          <p:spPr bwMode="auto">
            <a:xfrm>
              <a:off x="143" y="1168"/>
              <a:ext cx="20" cy="13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33" name="Line 1037"/>
            <p:cNvSpPr>
              <a:spLocks noChangeAspect="1" noChangeShapeType="1"/>
            </p:cNvSpPr>
            <p:nvPr/>
          </p:nvSpPr>
          <p:spPr bwMode="auto">
            <a:xfrm flipV="1">
              <a:off x="379" y="1168"/>
              <a:ext cx="21" cy="13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34" name="Line 1038"/>
            <p:cNvSpPr>
              <a:spLocks noChangeAspect="1" noChangeShapeType="1"/>
            </p:cNvSpPr>
            <p:nvPr/>
          </p:nvSpPr>
          <p:spPr bwMode="auto">
            <a:xfrm flipV="1">
              <a:off x="299" y="1161"/>
              <a:ext cx="40" cy="13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35" name="Freeform 1039"/>
            <p:cNvSpPr>
              <a:spLocks noChangeAspect="1"/>
            </p:cNvSpPr>
            <p:nvPr/>
          </p:nvSpPr>
          <p:spPr bwMode="auto">
            <a:xfrm>
              <a:off x="400" y="1129"/>
              <a:ext cx="13" cy="39"/>
            </a:xfrm>
            <a:custGeom>
              <a:avLst/>
              <a:gdLst>
                <a:gd name="T0" fmla="*/ 0 w 10"/>
                <a:gd name="T1" fmla="*/ 153423 h 29"/>
                <a:gd name="T2" fmla="*/ 20496 w 10"/>
                <a:gd name="T3" fmla="*/ 129060 h 29"/>
                <a:gd name="T4" fmla="*/ 0 w 10"/>
                <a:gd name="T5" fmla="*/ 0 h 29"/>
                <a:gd name="T6" fmla="*/ 0 60000 65536"/>
                <a:gd name="T7" fmla="*/ 0 60000 65536"/>
                <a:gd name="T8" fmla="*/ 0 60000 65536"/>
                <a:gd name="T9" fmla="*/ 0 w 10"/>
                <a:gd name="T10" fmla="*/ 0 h 29"/>
                <a:gd name="T11" fmla="*/ 10 w 10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29">
                  <a:moveTo>
                    <a:pt x="0" y="29"/>
                  </a:moveTo>
                  <a:lnTo>
                    <a:pt x="10" y="24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36" name="Line 1040"/>
            <p:cNvSpPr>
              <a:spLocks noChangeAspect="1" noChangeShapeType="1"/>
            </p:cNvSpPr>
            <p:nvPr/>
          </p:nvSpPr>
          <p:spPr bwMode="auto">
            <a:xfrm>
              <a:off x="197" y="1161"/>
              <a:ext cx="34" cy="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37" name="Freeform 1041"/>
            <p:cNvSpPr>
              <a:spLocks noChangeAspect="1"/>
            </p:cNvSpPr>
            <p:nvPr/>
          </p:nvSpPr>
          <p:spPr bwMode="auto">
            <a:xfrm>
              <a:off x="130" y="1129"/>
              <a:ext cx="13" cy="39"/>
            </a:xfrm>
            <a:custGeom>
              <a:avLst/>
              <a:gdLst>
                <a:gd name="T0" fmla="*/ 20496 w 10"/>
                <a:gd name="T1" fmla="*/ 153423 h 29"/>
                <a:gd name="T2" fmla="*/ 0 w 10"/>
                <a:gd name="T3" fmla="*/ 106325 h 29"/>
                <a:gd name="T4" fmla="*/ 20496 w 10"/>
                <a:gd name="T5" fmla="*/ 0 h 29"/>
                <a:gd name="T6" fmla="*/ 0 60000 65536"/>
                <a:gd name="T7" fmla="*/ 0 60000 65536"/>
                <a:gd name="T8" fmla="*/ 0 60000 65536"/>
                <a:gd name="T9" fmla="*/ 0 w 10"/>
                <a:gd name="T10" fmla="*/ 0 h 29"/>
                <a:gd name="T11" fmla="*/ 10 w 10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29">
                  <a:moveTo>
                    <a:pt x="10" y="29"/>
                  </a:moveTo>
                  <a:lnTo>
                    <a:pt x="0" y="20"/>
                  </a:lnTo>
                  <a:lnTo>
                    <a:pt x="1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38" name="Line 1042"/>
            <p:cNvSpPr>
              <a:spLocks noChangeAspect="1" noChangeShapeType="1"/>
            </p:cNvSpPr>
            <p:nvPr/>
          </p:nvSpPr>
          <p:spPr bwMode="auto">
            <a:xfrm>
              <a:off x="123" y="1102"/>
              <a:ext cx="20" cy="2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39" name="Line 1043"/>
            <p:cNvSpPr>
              <a:spLocks noChangeAspect="1" noChangeShapeType="1"/>
            </p:cNvSpPr>
            <p:nvPr/>
          </p:nvSpPr>
          <p:spPr bwMode="auto">
            <a:xfrm flipV="1">
              <a:off x="400" y="1102"/>
              <a:ext cx="21" cy="2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40" name="Freeform 1044"/>
            <p:cNvSpPr>
              <a:spLocks noChangeAspect="1"/>
            </p:cNvSpPr>
            <p:nvPr/>
          </p:nvSpPr>
          <p:spPr bwMode="auto">
            <a:xfrm>
              <a:off x="82" y="1102"/>
              <a:ext cx="41" cy="14"/>
            </a:xfrm>
            <a:custGeom>
              <a:avLst/>
              <a:gdLst>
                <a:gd name="T0" fmla="*/ 0 w 31"/>
                <a:gd name="T1" fmla="*/ 89886 h 10"/>
                <a:gd name="T2" fmla="*/ 17519 w 31"/>
                <a:gd name="T3" fmla="*/ 176176 h 10"/>
                <a:gd name="T4" fmla="*/ 101950 w 31"/>
                <a:gd name="T5" fmla="*/ 0 h 10"/>
                <a:gd name="T6" fmla="*/ 0 60000 65536"/>
                <a:gd name="T7" fmla="*/ 0 60000 65536"/>
                <a:gd name="T8" fmla="*/ 0 60000 65536"/>
                <a:gd name="T9" fmla="*/ 0 w 31"/>
                <a:gd name="T10" fmla="*/ 0 h 10"/>
                <a:gd name="T11" fmla="*/ 31 w 31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" h="10">
                  <a:moveTo>
                    <a:pt x="0" y="5"/>
                  </a:moveTo>
                  <a:lnTo>
                    <a:pt x="5" y="10"/>
                  </a:lnTo>
                  <a:lnTo>
                    <a:pt x="31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41" name="Freeform 1045"/>
            <p:cNvSpPr>
              <a:spLocks noChangeAspect="1"/>
            </p:cNvSpPr>
            <p:nvPr/>
          </p:nvSpPr>
          <p:spPr bwMode="auto">
            <a:xfrm>
              <a:off x="421" y="1102"/>
              <a:ext cx="40" cy="14"/>
            </a:xfrm>
            <a:custGeom>
              <a:avLst/>
              <a:gdLst>
                <a:gd name="T0" fmla="*/ 126132 w 30"/>
                <a:gd name="T1" fmla="*/ 89886 h 10"/>
                <a:gd name="T2" fmla="*/ 104844 w 30"/>
                <a:gd name="T3" fmla="*/ 176176 h 10"/>
                <a:gd name="T4" fmla="*/ 0 w 30"/>
                <a:gd name="T5" fmla="*/ 0 h 10"/>
                <a:gd name="T6" fmla="*/ 0 60000 65536"/>
                <a:gd name="T7" fmla="*/ 0 60000 65536"/>
                <a:gd name="T8" fmla="*/ 0 60000 65536"/>
                <a:gd name="T9" fmla="*/ 0 w 30"/>
                <a:gd name="T10" fmla="*/ 0 h 10"/>
                <a:gd name="T11" fmla="*/ 30 w 30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10">
                  <a:moveTo>
                    <a:pt x="30" y="5"/>
                  </a:moveTo>
                  <a:lnTo>
                    <a:pt x="25" y="1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42" name="Line 1046"/>
            <p:cNvSpPr>
              <a:spLocks noChangeAspect="1" noChangeShapeType="1"/>
            </p:cNvSpPr>
            <p:nvPr/>
          </p:nvSpPr>
          <p:spPr bwMode="auto">
            <a:xfrm>
              <a:off x="68" y="1090"/>
              <a:ext cx="14" cy="19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43" name="Line 1047"/>
            <p:cNvSpPr>
              <a:spLocks noChangeAspect="1" noChangeShapeType="1"/>
            </p:cNvSpPr>
            <p:nvPr/>
          </p:nvSpPr>
          <p:spPr bwMode="auto">
            <a:xfrm flipV="1">
              <a:off x="461" y="1090"/>
              <a:ext cx="14" cy="19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44" name="Freeform 1048"/>
            <p:cNvSpPr>
              <a:spLocks noChangeAspect="1"/>
            </p:cNvSpPr>
            <p:nvPr/>
          </p:nvSpPr>
          <p:spPr bwMode="auto">
            <a:xfrm>
              <a:off x="448" y="1050"/>
              <a:ext cx="33" cy="40"/>
            </a:xfrm>
            <a:custGeom>
              <a:avLst/>
              <a:gdLst>
                <a:gd name="T0" fmla="*/ 61289 w 25"/>
                <a:gd name="T1" fmla="*/ 126132 h 30"/>
                <a:gd name="T2" fmla="*/ 79894 w 25"/>
                <a:gd name="T3" fmla="*/ 84479 h 30"/>
                <a:gd name="T4" fmla="*/ 0 w 25"/>
                <a:gd name="T5" fmla="*/ 0 h 30"/>
                <a:gd name="T6" fmla="*/ 0 60000 65536"/>
                <a:gd name="T7" fmla="*/ 0 60000 65536"/>
                <a:gd name="T8" fmla="*/ 0 60000 65536"/>
                <a:gd name="T9" fmla="*/ 0 w 25"/>
                <a:gd name="T10" fmla="*/ 0 h 30"/>
                <a:gd name="T11" fmla="*/ 25 w 25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30">
                  <a:moveTo>
                    <a:pt x="20" y="30"/>
                  </a:moveTo>
                  <a:lnTo>
                    <a:pt x="25" y="2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45" name="Freeform 1049"/>
            <p:cNvSpPr>
              <a:spLocks noChangeAspect="1"/>
            </p:cNvSpPr>
            <p:nvPr/>
          </p:nvSpPr>
          <p:spPr bwMode="auto">
            <a:xfrm>
              <a:off x="62" y="1050"/>
              <a:ext cx="33" cy="40"/>
            </a:xfrm>
            <a:custGeom>
              <a:avLst/>
              <a:gdLst>
                <a:gd name="T0" fmla="*/ 16815 w 25"/>
                <a:gd name="T1" fmla="*/ 126132 h 30"/>
                <a:gd name="T2" fmla="*/ 0 w 25"/>
                <a:gd name="T3" fmla="*/ 84479 h 30"/>
                <a:gd name="T4" fmla="*/ 79894 w 25"/>
                <a:gd name="T5" fmla="*/ 0 h 30"/>
                <a:gd name="T6" fmla="*/ 0 60000 65536"/>
                <a:gd name="T7" fmla="*/ 0 60000 65536"/>
                <a:gd name="T8" fmla="*/ 0 60000 65536"/>
                <a:gd name="T9" fmla="*/ 0 w 25"/>
                <a:gd name="T10" fmla="*/ 0 h 30"/>
                <a:gd name="T11" fmla="*/ 25 w 25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30">
                  <a:moveTo>
                    <a:pt x="5" y="30"/>
                  </a:moveTo>
                  <a:lnTo>
                    <a:pt x="0" y="20"/>
                  </a:lnTo>
                  <a:lnTo>
                    <a:pt x="25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46" name="Freeform 1050"/>
            <p:cNvSpPr>
              <a:spLocks noChangeAspect="1"/>
            </p:cNvSpPr>
            <p:nvPr/>
          </p:nvSpPr>
          <p:spPr bwMode="auto">
            <a:xfrm>
              <a:off x="299" y="1063"/>
              <a:ext cx="7" cy="7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89886 h 5"/>
                <a:gd name="T4" fmla="*/ 89886 w 5"/>
                <a:gd name="T5" fmla="*/ 0 h 5"/>
                <a:gd name="T6" fmla="*/ 0 60000 65536"/>
                <a:gd name="T7" fmla="*/ 0 60000 65536"/>
                <a:gd name="T8" fmla="*/ 0 60000 65536"/>
                <a:gd name="T9" fmla="*/ 0 w 5"/>
                <a:gd name="T10" fmla="*/ 0 h 5"/>
                <a:gd name="T11" fmla="*/ 5 w 5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47" name="Freeform 1051"/>
            <p:cNvSpPr>
              <a:spLocks noChangeAspect="1"/>
            </p:cNvSpPr>
            <p:nvPr/>
          </p:nvSpPr>
          <p:spPr bwMode="auto">
            <a:xfrm>
              <a:off x="170" y="1013"/>
              <a:ext cx="20" cy="51"/>
            </a:xfrm>
            <a:custGeom>
              <a:avLst/>
              <a:gdLst>
                <a:gd name="T0" fmla="*/ 0 w 42"/>
                <a:gd name="T1" fmla="*/ 0 h 109"/>
                <a:gd name="T2" fmla="*/ 0 w 42"/>
                <a:gd name="T3" fmla="*/ 0 h 109"/>
                <a:gd name="T4" fmla="*/ 0 60000 65536"/>
                <a:gd name="T5" fmla="*/ 0 60000 65536"/>
                <a:gd name="T6" fmla="*/ 0 w 42"/>
                <a:gd name="T7" fmla="*/ 0 h 109"/>
                <a:gd name="T8" fmla="*/ 42 w 42"/>
                <a:gd name="T9" fmla="*/ 109 h 10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2" h="109">
                  <a:moveTo>
                    <a:pt x="42" y="109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48" name="Line 1052"/>
            <p:cNvSpPr>
              <a:spLocks noChangeAspect="1" noChangeShapeType="1"/>
            </p:cNvSpPr>
            <p:nvPr/>
          </p:nvSpPr>
          <p:spPr bwMode="auto">
            <a:xfrm flipV="1">
              <a:off x="190" y="1050"/>
              <a:ext cx="34" cy="13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49" name="Line 1053"/>
            <p:cNvSpPr>
              <a:spLocks noChangeAspect="1" noChangeShapeType="1"/>
            </p:cNvSpPr>
            <p:nvPr/>
          </p:nvSpPr>
          <p:spPr bwMode="auto">
            <a:xfrm flipV="1">
              <a:off x="306" y="1029"/>
              <a:ext cx="53" cy="34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50" name="Line 1054"/>
            <p:cNvSpPr>
              <a:spLocks noChangeAspect="1" noChangeShapeType="1"/>
            </p:cNvSpPr>
            <p:nvPr/>
          </p:nvSpPr>
          <p:spPr bwMode="auto">
            <a:xfrm>
              <a:off x="279" y="1036"/>
              <a:ext cx="20" cy="2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51" name="Line 1055"/>
            <p:cNvSpPr>
              <a:spLocks noChangeAspect="1" noChangeShapeType="1"/>
            </p:cNvSpPr>
            <p:nvPr/>
          </p:nvSpPr>
          <p:spPr bwMode="auto">
            <a:xfrm>
              <a:off x="82" y="1029"/>
              <a:ext cx="13" cy="2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52" name="Line 1056"/>
            <p:cNvSpPr>
              <a:spLocks noChangeAspect="1" noChangeShapeType="1"/>
            </p:cNvSpPr>
            <p:nvPr/>
          </p:nvSpPr>
          <p:spPr bwMode="auto">
            <a:xfrm flipV="1">
              <a:off x="448" y="1017"/>
              <a:ext cx="13" cy="33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53" name="Line 1057"/>
            <p:cNvSpPr>
              <a:spLocks noChangeAspect="1" noChangeShapeType="1"/>
            </p:cNvSpPr>
            <p:nvPr/>
          </p:nvSpPr>
          <p:spPr bwMode="auto">
            <a:xfrm>
              <a:off x="224" y="1036"/>
              <a:ext cx="1" cy="14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54" name="Line 1058"/>
            <p:cNvSpPr>
              <a:spLocks noChangeAspect="1" noChangeShapeType="1"/>
            </p:cNvSpPr>
            <p:nvPr/>
          </p:nvSpPr>
          <p:spPr bwMode="auto">
            <a:xfrm flipV="1">
              <a:off x="272" y="1036"/>
              <a:ext cx="7" cy="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55" name="Line 1059"/>
            <p:cNvSpPr>
              <a:spLocks noChangeAspect="1" noChangeShapeType="1"/>
            </p:cNvSpPr>
            <p:nvPr/>
          </p:nvSpPr>
          <p:spPr bwMode="auto">
            <a:xfrm flipH="1">
              <a:off x="279" y="1004"/>
              <a:ext cx="7" cy="3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56" name="Line 1060"/>
            <p:cNvSpPr>
              <a:spLocks noChangeAspect="1" noChangeShapeType="1"/>
            </p:cNvSpPr>
            <p:nvPr/>
          </p:nvSpPr>
          <p:spPr bwMode="auto">
            <a:xfrm>
              <a:off x="224" y="1004"/>
              <a:ext cx="1" cy="3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57" name="Line 1061"/>
            <p:cNvSpPr>
              <a:spLocks noChangeAspect="1" noChangeShapeType="1"/>
            </p:cNvSpPr>
            <p:nvPr/>
          </p:nvSpPr>
          <p:spPr bwMode="auto">
            <a:xfrm flipV="1">
              <a:off x="359" y="1024"/>
              <a:ext cx="1" cy="5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58" name="Line 1062"/>
            <p:cNvSpPr>
              <a:spLocks noChangeAspect="1" noChangeShapeType="1"/>
            </p:cNvSpPr>
            <p:nvPr/>
          </p:nvSpPr>
          <p:spPr bwMode="auto">
            <a:xfrm>
              <a:off x="82" y="1017"/>
              <a:ext cx="1" cy="1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59" name="Freeform 1063"/>
            <p:cNvSpPr>
              <a:spLocks noChangeAspect="1"/>
            </p:cNvSpPr>
            <p:nvPr/>
          </p:nvSpPr>
          <p:spPr bwMode="auto">
            <a:xfrm>
              <a:off x="48" y="1004"/>
              <a:ext cx="34" cy="13"/>
            </a:xfrm>
            <a:custGeom>
              <a:avLst/>
              <a:gdLst>
                <a:gd name="T0" fmla="*/ 0 w 25"/>
                <a:gd name="T1" fmla="*/ 0 h 10"/>
                <a:gd name="T2" fmla="*/ 0 w 25"/>
                <a:gd name="T3" fmla="*/ 20496 h 10"/>
                <a:gd name="T4" fmla="*/ 187379 w 25"/>
                <a:gd name="T5" fmla="*/ 20496 h 10"/>
                <a:gd name="T6" fmla="*/ 0 60000 65536"/>
                <a:gd name="T7" fmla="*/ 0 60000 65536"/>
                <a:gd name="T8" fmla="*/ 0 60000 65536"/>
                <a:gd name="T9" fmla="*/ 0 w 25"/>
                <a:gd name="T10" fmla="*/ 0 h 10"/>
                <a:gd name="T11" fmla="*/ 25 w 25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0">
                  <a:moveTo>
                    <a:pt x="0" y="0"/>
                  </a:moveTo>
                  <a:lnTo>
                    <a:pt x="0" y="10"/>
                  </a:lnTo>
                  <a:lnTo>
                    <a:pt x="25" y="1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60" name="Freeform 1064"/>
            <p:cNvSpPr>
              <a:spLocks noChangeAspect="1"/>
            </p:cNvSpPr>
            <p:nvPr/>
          </p:nvSpPr>
          <p:spPr bwMode="auto">
            <a:xfrm>
              <a:off x="461" y="997"/>
              <a:ext cx="34" cy="20"/>
            </a:xfrm>
            <a:custGeom>
              <a:avLst/>
              <a:gdLst>
                <a:gd name="T0" fmla="*/ 187379 w 25"/>
                <a:gd name="T1" fmla="*/ 0 h 15"/>
                <a:gd name="T2" fmla="*/ 187379 w 25"/>
                <a:gd name="T3" fmla="*/ 40635 h 15"/>
                <a:gd name="T4" fmla="*/ 0 w 25"/>
                <a:gd name="T5" fmla="*/ 63359 h 15"/>
                <a:gd name="T6" fmla="*/ 0 60000 65536"/>
                <a:gd name="T7" fmla="*/ 0 60000 65536"/>
                <a:gd name="T8" fmla="*/ 0 60000 65536"/>
                <a:gd name="T9" fmla="*/ 0 w 25"/>
                <a:gd name="T10" fmla="*/ 0 h 15"/>
                <a:gd name="T11" fmla="*/ 25 w 25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5">
                  <a:moveTo>
                    <a:pt x="25" y="0"/>
                  </a:moveTo>
                  <a:lnTo>
                    <a:pt x="25" y="10"/>
                  </a:lnTo>
                  <a:lnTo>
                    <a:pt x="0" y="15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61" name="Line 1065"/>
            <p:cNvSpPr>
              <a:spLocks noChangeAspect="1" noChangeShapeType="1"/>
            </p:cNvSpPr>
            <p:nvPr/>
          </p:nvSpPr>
          <p:spPr bwMode="auto">
            <a:xfrm>
              <a:off x="130" y="1011"/>
              <a:ext cx="40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62" name="Line 1066"/>
            <p:cNvSpPr>
              <a:spLocks noChangeAspect="1" noChangeShapeType="1"/>
            </p:cNvSpPr>
            <p:nvPr/>
          </p:nvSpPr>
          <p:spPr bwMode="auto">
            <a:xfrm flipV="1">
              <a:off x="170" y="1004"/>
              <a:ext cx="1" cy="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63" name="Freeform 1067"/>
            <p:cNvSpPr>
              <a:spLocks noChangeAspect="1"/>
            </p:cNvSpPr>
            <p:nvPr/>
          </p:nvSpPr>
          <p:spPr bwMode="auto">
            <a:xfrm>
              <a:off x="170" y="945"/>
              <a:ext cx="0" cy="59"/>
            </a:xfrm>
            <a:custGeom>
              <a:avLst/>
              <a:gdLst>
                <a:gd name="T0" fmla="*/ 0 w 1"/>
                <a:gd name="T1" fmla="*/ 0 h 127"/>
                <a:gd name="T2" fmla="*/ 0 w 1"/>
                <a:gd name="T3" fmla="*/ 0 h 127"/>
                <a:gd name="T4" fmla="*/ 0 60000 65536"/>
                <a:gd name="T5" fmla="*/ 0 60000 65536"/>
                <a:gd name="T6" fmla="*/ 0 w 1"/>
                <a:gd name="T7" fmla="*/ 0 h 127"/>
                <a:gd name="T8" fmla="*/ 0 w 1"/>
                <a:gd name="T9" fmla="*/ 127 h 12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27">
                  <a:moveTo>
                    <a:pt x="0" y="127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64" name="Line 1068"/>
            <p:cNvSpPr>
              <a:spLocks noChangeAspect="1" noChangeShapeType="1"/>
            </p:cNvSpPr>
            <p:nvPr/>
          </p:nvSpPr>
          <p:spPr bwMode="auto">
            <a:xfrm flipV="1">
              <a:off x="231" y="945"/>
              <a:ext cx="1" cy="59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65" name="Line 1069"/>
            <p:cNvSpPr>
              <a:spLocks noChangeAspect="1" noChangeShapeType="1"/>
            </p:cNvSpPr>
            <p:nvPr/>
          </p:nvSpPr>
          <p:spPr bwMode="auto">
            <a:xfrm>
              <a:off x="231" y="1004"/>
              <a:ext cx="6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66" name="Freeform 1070"/>
            <p:cNvSpPr>
              <a:spLocks noChangeAspect="1"/>
            </p:cNvSpPr>
            <p:nvPr/>
          </p:nvSpPr>
          <p:spPr bwMode="auto">
            <a:xfrm>
              <a:off x="171" y="1004"/>
              <a:ext cx="115" cy="1"/>
            </a:xfrm>
            <a:custGeom>
              <a:avLst/>
              <a:gdLst>
                <a:gd name="T0" fmla="*/ 0 w 246"/>
                <a:gd name="T1" fmla="*/ 0 h 2"/>
                <a:gd name="T2" fmla="*/ 0 w 246"/>
                <a:gd name="T3" fmla="*/ 1 h 2"/>
                <a:gd name="T4" fmla="*/ 0 60000 65536"/>
                <a:gd name="T5" fmla="*/ 0 60000 65536"/>
                <a:gd name="T6" fmla="*/ 0 w 246"/>
                <a:gd name="T7" fmla="*/ 0 h 2"/>
                <a:gd name="T8" fmla="*/ 246 w 246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6" h="2">
                  <a:moveTo>
                    <a:pt x="0" y="0"/>
                  </a:moveTo>
                  <a:lnTo>
                    <a:pt x="246" y="2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67" name="Line 1071"/>
            <p:cNvSpPr>
              <a:spLocks noChangeAspect="1" noChangeShapeType="1"/>
            </p:cNvSpPr>
            <p:nvPr/>
          </p:nvSpPr>
          <p:spPr bwMode="auto">
            <a:xfrm>
              <a:off x="286" y="997"/>
              <a:ext cx="1" cy="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68" name="Line 1072"/>
            <p:cNvSpPr>
              <a:spLocks noChangeAspect="1" noChangeShapeType="1"/>
            </p:cNvSpPr>
            <p:nvPr/>
          </p:nvSpPr>
          <p:spPr bwMode="auto">
            <a:xfrm>
              <a:off x="48" y="977"/>
              <a:ext cx="1" cy="2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69" name="Line 1073"/>
            <p:cNvSpPr>
              <a:spLocks noChangeAspect="1" noChangeShapeType="1"/>
            </p:cNvSpPr>
            <p:nvPr/>
          </p:nvSpPr>
          <p:spPr bwMode="auto">
            <a:xfrm>
              <a:off x="286" y="959"/>
              <a:ext cx="1" cy="38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70" name="Line 1074"/>
            <p:cNvSpPr>
              <a:spLocks noChangeAspect="1" noChangeShapeType="1"/>
            </p:cNvSpPr>
            <p:nvPr/>
          </p:nvSpPr>
          <p:spPr bwMode="auto">
            <a:xfrm flipV="1">
              <a:off x="495" y="971"/>
              <a:ext cx="1" cy="26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71" name="Freeform 1075"/>
            <p:cNvSpPr>
              <a:spLocks noChangeAspect="1"/>
            </p:cNvSpPr>
            <p:nvPr/>
          </p:nvSpPr>
          <p:spPr bwMode="auto">
            <a:xfrm>
              <a:off x="48" y="959"/>
              <a:ext cx="34" cy="18"/>
            </a:xfrm>
            <a:custGeom>
              <a:avLst/>
              <a:gdLst>
                <a:gd name="T0" fmla="*/ 187379 w 25"/>
                <a:gd name="T1" fmla="*/ 0 h 14"/>
                <a:gd name="T2" fmla="*/ 0 w 25"/>
                <a:gd name="T3" fmla="*/ 0 h 14"/>
                <a:gd name="T4" fmla="*/ 0 w 25"/>
                <a:gd name="T5" fmla="*/ 20650 h 14"/>
                <a:gd name="T6" fmla="*/ 0 60000 65536"/>
                <a:gd name="T7" fmla="*/ 0 60000 65536"/>
                <a:gd name="T8" fmla="*/ 0 60000 65536"/>
                <a:gd name="T9" fmla="*/ 0 w 25"/>
                <a:gd name="T10" fmla="*/ 0 h 14"/>
                <a:gd name="T11" fmla="*/ 25 w 25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4">
                  <a:moveTo>
                    <a:pt x="25" y="0"/>
                  </a:moveTo>
                  <a:lnTo>
                    <a:pt x="0" y="0"/>
                  </a:lnTo>
                  <a:lnTo>
                    <a:pt x="0" y="14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72" name="Freeform 1076"/>
            <p:cNvSpPr>
              <a:spLocks noChangeAspect="1"/>
            </p:cNvSpPr>
            <p:nvPr/>
          </p:nvSpPr>
          <p:spPr bwMode="auto">
            <a:xfrm>
              <a:off x="455" y="952"/>
              <a:ext cx="40" cy="19"/>
            </a:xfrm>
            <a:custGeom>
              <a:avLst/>
              <a:gdLst>
                <a:gd name="T0" fmla="*/ 126132 w 30"/>
                <a:gd name="T1" fmla="*/ 98291 h 14"/>
                <a:gd name="T2" fmla="*/ 126132 w 30"/>
                <a:gd name="T3" fmla="*/ 39322 h 14"/>
                <a:gd name="T4" fmla="*/ 0 w 30"/>
                <a:gd name="T5" fmla="*/ 0 h 14"/>
                <a:gd name="T6" fmla="*/ 0 60000 65536"/>
                <a:gd name="T7" fmla="*/ 0 60000 65536"/>
                <a:gd name="T8" fmla="*/ 0 60000 65536"/>
                <a:gd name="T9" fmla="*/ 0 w 30"/>
                <a:gd name="T10" fmla="*/ 0 h 14"/>
                <a:gd name="T11" fmla="*/ 30 w 30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14">
                  <a:moveTo>
                    <a:pt x="30" y="14"/>
                  </a:moveTo>
                  <a:lnTo>
                    <a:pt x="30" y="5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73" name="Line 1077"/>
            <p:cNvSpPr>
              <a:spLocks noChangeAspect="1" noChangeShapeType="1"/>
            </p:cNvSpPr>
            <p:nvPr/>
          </p:nvSpPr>
          <p:spPr bwMode="auto">
            <a:xfrm>
              <a:off x="373" y="965"/>
              <a:ext cx="20" cy="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74" name="Line 1078"/>
            <p:cNvSpPr>
              <a:spLocks noChangeAspect="1" noChangeShapeType="1"/>
            </p:cNvSpPr>
            <p:nvPr/>
          </p:nvSpPr>
          <p:spPr bwMode="auto">
            <a:xfrm>
              <a:off x="286" y="945"/>
              <a:ext cx="1" cy="14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75" name="Line 1079"/>
            <p:cNvSpPr>
              <a:spLocks noChangeAspect="1" noChangeShapeType="1"/>
            </p:cNvSpPr>
            <p:nvPr/>
          </p:nvSpPr>
          <p:spPr bwMode="auto">
            <a:xfrm flipH="1">
              <a:off x="82" y="925"/>
              <a:ext cx="6" cy="34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76" name="Line 1080"/>
            <p:cNvSpPr>
              <a:spLocks noChangeAspect="1" noChangeShapeType="1"/>
            </p:cNvSpPr>
            <p:nvPr/>
          </p:nvSpPr>
          <p:spPr bwMode="auto">
            <a:xfrm flipH="1" flipV="1">
              <a:off x="448" y="925"/>
              <a:ext cx="7" cy="2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77" name="Line 1081"/>
            <p:cNvSpPr>
              <a:spLocks noChangeAspect="1" noChangeShapeType="1"/>
            </p:cNvSpPr>
            <p:nvPr/>
          </p:nvSpPr>
          <p:spPr bwMode="auto">
            <a:xfrm flipH="1">
              <a:off x="170" y="945"/>
              <a:ext cx="14" cy="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78" name="Line 1082"/>
            <p:cNvSpPr>
              <a:spLocks noChangeAspect="1" noChangeShapeType="1"/>
            </p:cNvSpPr>
            <p:nvPr/>
          </p:nvSpPr>
          <p:spPr bwMode="auto">
            <a:xfrm>
              <a:off x="184" y="945"/>
              <a:ext cx="47" cy="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79" name="Line 1083"/>
            <p:cNvSpPr>
              <a:spLocks noChangeAspect="1" noChangeShapeType="1"/>
            </p:cNvSpPr>
            <p:nvPr/>
          </p:nvSpPr>
          <p:spPr bwMode="auto">
            <a:xfrm flipH="1">
              <a:off x="231" y="945"/>
              <a:ext cx="20" cy="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80" name="Freeform 1084"/>
            <p:cNvSpPr>
              <a:spLocks noChangeAspect="1"/>
            </p:cNvSpPr>
            <p:nvPr/>
          </p:nvSpPr>
          <p:spPr bwMode="auto">
            <a:xfrm>
              <a:off x="279" y="945"/>
              <a:ext cx="13" cy="2"/>
            </a:xfrm>
            <a:custGeom>
              <a:avLst/>
              <a:gdLst>
                <a:gd name="T0" fmla="*/ 20496 w 10"/>
                <a:gd name="T1" fmla="*/ 0 h 2"/>
                <a:gd name="T2" fmla="*/ 11310 w 10"/>
                <a:gd name="T3" fmla="*/ 0 h 2"/>
                <a:gd name="T4" fmla="*/ 0 w 10"/>
                <a:gd name="T5" fmla="*/ 0 h 2"/>
                <a:gd name="T6" fmla="*/ 0 60000 65536"/>
                <a:gd name="T7" fmla="*/ 0 60000 65536"/>
                <a:gd name="T8" fmla="*/ 0 60000 65536"/>
                <a:gd name="T9" fmla="*/ 0 w 10"/>
                <a:gd name="T10" fmla="*/ 0 h 2"/>
                <a:gd name="T11" fmla="*/ 10 w 10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2">
                  <a:moveTo>
                    <a:pt x="10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81" name="Line 1085"/>
            <p:cNvSpPr>
              <a:spLocks noChangeAspect="1" noChangeShapeType="1"/>
            </p:cNvSpPr>
            <p:nvPr/>
          </p:nvSpPr>
          <p:spPr bwMode="auto">
            <a:xfrm flipH="1">
              <a:off x="251" y="945"/>
              <a:ext cx="28" cy="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82" name="Line 1086"/>
            <p:cNvSpPr>
              <a:spLocks noChangeAspect="1" noChangeShapeType="1"/>
            </p:cNvSpPr>
            <p:nvPr/>
          </p:nvSpPr>
          <p:spPr bwMode="auto">
            <a:xfrm>
              <a:off x="251" y="893"/>
              <a:ext cx="1" cy="5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83" name="Freeform 1087"/>
            <p:cNvSpPr>
              <a:spLocks noChangeAspect="1"/>
            </p:cNvSpPr>
            <p:nvPr/>
          </p:nvSpPr>
          <p:spPr bwMode="auto">
            <a:xfrm>
              <a:off x="62" y="893"/>
              <a:ext cx="26" cy="32"/>
            </a:xfrm>
            <a:custGeom>
              <a:avLst/>
              <a:gdLst>
                <a:gd name="T0" fmla="*/ 40079 w 20"/>
                <a:gd name="T1" fmla="*/ 100997 h 24"/>
                <a:gd name="T2" fmla="*/ 0 w 20"/>
                <a:gd name="T3" fmla="*/ 20671 h 24"/>
                <a:gd name="T4" fmla="*/ 11310 w 20"/>
                <a:gd name="T5" fmla="*/ 0 h 24"/>
                <a:gd name="T6" fmla="*/ 0 60000 65536"/>
                <a:gd name="T7" fmla="*/ 0 60000 65536"/>
                <a:gd name="T8" fmla="*/ 0 60000 65536"/>
                <a:gd name="T9" fmla="*/ 0 w 20"/>
                <a:gd name="T10" fmla="*/ 0 h 24"/>
                <a:gd name="T11" fmla="*/ 20 w 20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24">
                  <a:moveTo>
                    <a:pt x="20" y="24"/>
                  </a:moveTo>
                  <a:lnTo>
                    <a:pt x="0" y="5"/>
                  </a:lnTo>
                  <a:lnTo>
                    <a:pt x="5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84" name="Line 1088"/>
            <p:cNvSpPr>
              <a:spLocks noChangeAspect="1" noChangeShapeType="1"/>
            </p:cNvSpPr>
            <p:nvPr/>
          </p:nvSpPr>
          <p:spPr bwMode="auto">
            <a:xfrm flipV="1">
              <a:off x="448" y="918"/>
              <a:ext cx="1" cy="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85" name="Line 1089"/>
            <p:cNvSpPr>
              <a:spLocks noChangeAspect="1" noChangeShapeType="1"/>
            </p:cNvSpPr>
            <p:nvPr/>
          </p:nvSpPr>
          <p:spPr bwMode="auto">
            <a:xfrm flipH="1">
              <a:off x="448" y="899"/>
              <a:ext cx="33" cy="19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86" name="Line 1090"/>
            <p:cNvSpPr>
              <a:spLocks noChangeAspect="1" noChangeShapeType="1"/>
            </p:cNvSpPr>
            <p:nvPr/>
          </p:nvSpPr>
          <p:spPr bwMode="auto">
            <a:xfrm flipH="1" flipV="1">
              <a:off x="475" y="886"/>
              <a:ext cx="6" cy="13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87" name="Line 1091"/>
            <p:cNvSpPr>
              <a:spLocks noChangeAspect="1" noChangeShapeType="1"/>
            </p:cNvSpPr>
            <p:nvPr/>
          </p:nvSpPr>
          <p:spPr bwMode="auto">
            <a:xfrm flipH="1">
              <a:off x="68" y="866"/>
              <a:ext cx="14" cy="2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88" name="Freeform 1092"/>
            <p:cNvSpPr>
              <a:spLocks noChangeAspect="1"/>
            </p:cNvSpPr>
            <p:nvPr/>
          </p:nvSpPr>
          <p:spPr bwMode="auto">
            <a:xfrm>
              <a:off x="251" y="893"/>
              <a:ext cx="28" cy="1"/>
            </a:xfrm>
            <a:custGeom>
              <a:avLst/>
              <a:gdLst>
                <a:gd name="T0" fmla="*/ 87105 w 21"/>
                <a:gd name="T1" fmla="*/ 0 h 1"/>
                <a:gd name="T2" fmla="*/ 65329 w 21"/>
                <a:gd name="T3" fmla="*/ 0 h 1"/>
                <a:gd name="T4" fmla="*/ 0 w 21"/>
                <a:gd name="T5" fmla="*/ 0 h 1"/>
                <a:gd name="T6" fmla="*/ 0 60000 65536"/>
                <a:gd name="T7" fmla="*/ 0 60000 65536"/>
                <a:gd name="T8" fmla="*/ 0 60000 65536"/>
                <a:gd name="T9" fmla="*/ 0 w 21"/>
                <a:gd name="T10" fmla="*/ 0 h 1"/>
                <a:gd name="T11" fmla="*/ 21 w 2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">
                  <a:moveTo>
                    <a:pt x="21" y="0"/>
                  </a:move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89" name="Line 1093"/>
            <p:cNvSpPr>
              <a:spLocks noChangeAspect="1" noChangeShapeType="1"/>
            </p:cNvSpPr>
            <p:nvPr/>
          </p:nvSpPr>
          <p:spPr bwMode="auto">
            <a:xfrm flipH="1">
              <a:off x="306" y="893"/>
              <a:ext cx="6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90" name="Freeform 1094"/>
            <p:cNvSpPr>
              <a:spLocks noChangeAspect="1"/>
            </p:cNvSpPr>
            <p:nvPr/>
          </p:nvSpPr>
          <p:spPr bwMode="auto">
            <a:xfrm>
              <a:off x="279" y="893"/>
              <a:ext cx="27" cy="1"/>
            </a:xfrm>
            <a:custGeom>
              <a:avLst/>
              <a:gdLst>
                <a:gd name="T0" fmla="*/ 119754 w 20"/>
                <a:gd name="T1" fmla="*/ 0 h 1"/>
                <a:gd name="T2" fmla="*/ 29639 w 20"/>
                <a:gd name="T3" fmla="*/ 0 h 1"/>
                <a:gd name="T4" fmla="*/ 0 w 20"/>
                <a:gd name="T5" fmla="*/ 0 h 1"/>
                <a:gd name="T6" fmla="*/ 0 60000 65536"/>
                <a:gd name="T7" fmla="*/ 0 60000 65536"/>
                <a:gd name="T8" fmla="*/ 0 60000 65536"/>
                <a:gd name="T9" fmla="*/ 0 w 20"/>
                <a:gd name="T10" fmla="*/ 0 h 1"/>
                <a:gd name="T11" fmla="*/ 20 w 20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">
                  <a:moveTo>
                    <a:pt x="20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91" name="Line 1095"/>
            <p:cNvSpPr>
              <a:spLocks noChangeAspect="1" noChangeShapeType="1"/>
            </p:cNvSpPr>
            <p:nvPr/>
          </p:nvSpPr>
          <p:spPr bwMode="auto">
            <a:xfrm flipH="1" flipV="1">
              <a:off x="461" y="866"/>
              <a:ext cx="14" cy="20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92" name="Freeform 1096"/>
            <p:cNvSpPr>
              <a:spLocks noChangeAspect="1"/>
            </p:cNvSpPr>
            <p:nvPr/>
          </p:nvSpPr>
          <p:spPr bwMode="auto">
            <a:xfrm>
              <a:off x="136" y="807"/>
              <a:ext cx="14" cy="39"/>
            </a:xfrm>
            <a:custGeom>
              <a:avLst/>
              <a:gdLst>
                <a:gd name="T0" fmla="*/ 176176 w 10"/>
                <a:gd name="T1" fmla="*/ 153423 h 29"/>
                <a:gd name="T2" fmla="*/ 0 w 10"/>
                <a:gd name="T3" fmla="*/ 0 h 29"/>
                <a:gd name="T4" fmla="*/ 89886 w 10"/>
                <a:gd name="T5" fmla="*/ 0 h 29"/>
                <a:gd name="T6" fmla="*/ 0 60000 65536"/>
                <a:gd name="T7" fmla="*/ 0 60000 65536"/>
                <a:gd name="T8" fmla="*/ 0 60000 65536"/>
                <a:gd name="T9" fmla="*/ 0 w 10"/>
                <a:gd name="T10" fmla="*/ 0 h 29"/>
                <a:gd name="T11" fmla="*/ 10 w 10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29">
                  <a:moveTo>
                    <a:pt x="10" y="29"/>
                  </a:moveTo>
                  <a:lnTo>
                    <a:pt x="0" y="0"/>
                  </a:lnTo>
                  <a:lnTo>
                    <a:pt x="5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93" name="Freeform 1097"/>
            <p:cNvSpPr>
              <a:spLocks noChangeAspect="1"/>
            </p:cNvSpPr>
            <p:nvPr/>
          </p:nvSpPr>
          <p:spPr bwMode="auto">
            <a:xfrm>
              <a:off x="386" y="800"/>
              <a:ext cx="20" cy="46"/>
            </a:xfrm>
            <a:custGeom>
              <a:avLst/>
              <a:gdLst>
                <a:gd name="T0" fmla="*/ 20671 w 15"/>
                <a:gd name="T1" fmla="*/ 0 h 34"/>
                <a:gd name="T2" fmla="*/ 63359 w 15"/>
                <a:gd name="T3" fmla="*/ 31335 h 34"/>
                <a:gd name="T4" fmla="*/ 0 w 15"/>
                <a:gd name="T5" fmla="*/ 216879 h 34"/>
                <a:gd name="T6" fmla="*/ 0 60000 65536"/>
                <a:gd name="T7" fmla="*/ 0 60000 65536"/>
                <a:gd name="T8" fmla="*/ 0 60000 65536"/>
                <a:gd name="T9" fmla="*/ 0 w 15"/>
                <a:gd name="T10" fmla="*/ 0 h 34"/>
                <a:gd name="T11" fmla="*/ 15 w 15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34">
                  <a:moveTo>
                    <a:pt x="5" y="0"/>
                  </a:moveTo>
                  <a:lnTo>
                    <a:pt x="15" y="5"/>
                  </a:lnTo>
                  <a:lnTo>
                    <a:pt x="0" y="34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94" name="Freeform 1098"/>
            <p:cNvSpPr>
              <a:spLocks noChangeAspect="1"/>
            </p:cNvSpPr>
            <p:nvPr/>
          </p:nvSpPr>
          <p:spPr bwMode="auto">
            <a:xfrm>
              <a:off x="237" y="768"/>
              <a:ext cx="20" cy="39"/>
            </a:xfrm>
            <a:custGeom>
              <a:avLst/>
              <a:gdLst>
                <a:gd name="T0" fmla="*/ 0 w 15"/>
                <a:gd name="T1" fmla="*/ 153423 h 29"/>
                <a:gd name="T2" fmla="*/ 20671 w 15"/>
                <a:gd name="T3" fmla="*/ 0 h 29"/>
                <a:gd name="T4" fmla="*/ 63359 w 15"/>
                <a:gd name="T5" fmla="*/ 0 h 29"/>
                <a:gd name="T6" fmla="*/ 0 60000 65536"/>
                <a:gd name="T7" fmla="*/ 0 60000 65536"/>
                <a:gd name="T8" fmla="*/ 0 60000 65536"/>
                <a:gd name="T9" fmla="*/ 0 w 15"/>
                <a:gd name="T10" fmla="*/ 0 h 29"/>
                <a:gd name="T11" fmla="*/ 15 w 1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29">
                  <a:moveTo>
                    <a:pt x="0" y="29"/>
                  </a:moveTo>
                  <a:lnTo>
                    <a:pt x="5" y="0"/>
                  </a:lnTo>
                  <a:lnTo>
                    <a:pt x="15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95" name="Freeform 1099"/>
            <p:cNvSpPr>
              <a:spLocks noChangeAspect="1"/>
            </p:cNvSpPr>
            <p:nvPr/>
          </p:nvSpPr>
          <p:spPr bwMode="auto">
            <a:xfrm>
              <a:off x="286" y="768"/>
              <a:ext cx="13" cy="39"/>
            </a:xfrm>
            <a:custGeom>
              <a:avLst/>
              <a:gdLst>
                <a:gd name="T0" fmla="*/ 20496 w 10"/>
                <a:gd name="T1" fmla="*/ 153423 h 29"/>
                <a:gd name="T2" fmla="*/ 20496 w 10"/>
                <a:gd name="T3" fmla="*/ 0 h 29"/>
                <a:gd name="T4" fmla="*/ 0 w 10"/>
                <a:gd name="T5" fmla="*/ 0 h 29"/>
                <a:gd name="T6" fmla="*/ 0 60000 65536"/>
                <a:gd name="T7" fmla="*/ 0 60000 65536"/>
                <a:gd name="T8" fmla="*/ 0 60000 65536"/>
                <a:gd name="T9" fmla="*/ 0 w 10"/>
                <a:gd name="T10" fmla="*/ 0 h 29"/>
                <a:gd name="T11" fmla="*/ 10 w 10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29">
                  <a:moveTo>
                    <a:pt x="10" y="29"/>
                  </a:move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96" name="Line 1100"/>
            <p:cNvSpPr>
              <a:spLocks noChangeAspect="1" noChangeShapeType="1"/>
            </p:cNvSpPr>
            <p:nvPr/>
          </p:nvSpPr>
          <p:spPr bwMode="auto">
            <a:xfrm flipH="1">
              <a:off x="143" y="794"/>
              <a:ext cx="27" cy="13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97" name="Line 1101"/>
            <p:cNvSpPr>
              <a:spLocks noChangeAspect="1" noChangeShapeType="1"/>
            </p:cNvSpPr>
            <p:nvPr/>
          </p:nvSpPr>
          <p:spPr bwMode="auto">
            <a:xfrm flipH="1">
              <a:off x="386" y="800"/>
              <a:ext cx="7" cy="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98" name="Line 1102"/>
            <p:cNvSpPr>
              <a:spLocks noChangeAspect="1" noChangeShapeType="1"/>
            </p:cNvSpPr>
            <p:nvPr/>
          </p:nvSpPr>
          <p:spPr bwMode="auto">
            <a:xfrm flipH="1" flipV="1">
              <a:off x="373" y="787"/>
              <a:ext cx="13" cy="13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99" name="Line 1103"/>
            <p:cNvSpPr>
              <a:spLocks noChangeAspect="1" noChangeShapeType="1"/>
            </p:cNvSpPr>
            <p:nvPr/>
          </p:nvSpPr>
          <p:spPr bwMode="auto">
            <a:xfrm flipH="1">
              <a:off x="366" y="787"/>
              <a:ext cx="7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00" name="Line 1104"/>
            <p:cNvSpPr>
              <a:spLocks noChangeAspect="1" noChangeShapeType="1"/>
            </p:cNvSpPr>
            <p:nvPr/>
          </p:nvSpPr>
          <p:spPr bwMode="auto">
            <a:xfrm flipH="1">
              <a:off x="257" y="768"/>
              <a:ext cx="29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01" name="Freeform 1105"/>
            <p:cNvSpPr>
              <a:spLocks noChangeAspect="1" noEditPoints="1"/>
            </p:cNvSpPr>
            <p:nvPr/>
          </p:nvSpPr>
          <p:spPr bwMode="auto">
            <a:xfrm>
              <a:off x="48" y="768"/>
              <a:ext cx="447" cy="440"/>
            </a:xfrm>
            <a:custGeom>
              <a:avLst/>
              <a:gdLst>
                <a:gd name="T0" fmla="*/ 904219 w 333"/>
                <a:gd name="T1" fmla="*/ 0 h 328"/>
                <a:gd name="T2" fmla="*/ 954985 w 333"/>
                <a:gd name="T3" fmla="*/ 145554 h 328"/>
                <a:gd name="T4" fmla="*/ 1181542 w 333"/>
                <a:gd name="T5" fmla="*/ 43498 h 328"/>
                <a:gd name="T6" fmla="*/ 1234515 w 333"/>
                <a:gd name="T7" fmla="*/ 71240 h 328"/>
                <a:gd name="T8" fmla="*/ 1313301 w 333"/>
                <a:gd name="T9" fmla="*/ 121300 h 328"/>
                <a:gd name="T10" fmla="*/ 1285505 w 333"/>
                <a:gd name="T11" fmla="*/ 292819 h 328"/>
                <a:gd name="T12" fmla="*/ 1547416 w 333"/>
                <a:gd name="T13" fmla="*/ 317141 h 328"/>
                <a:gd name="T14" fmla="*/ 1622091 w 333"/>
                <a:gd name="T15" fmla="*/ 439192 h 328"/>
                <a:gd name="T16" fmla="*/ 1521832 w 333"/>
                <a:gd name="T17" fmla="*/ 561025 h 328"/>
                <a:gd name="T18" fmla="*/ 1547416 w 333"/>
                <a:gd name="T19" fmla="*/ 687288 h 328"/>
                <a:gd name="T20" fmla="*/ 1699907 w 333"/>
                <a:gd name="T21" fmla="*/ 757896 h 328"/>
                <a:gd name="T22" fmla="*/ 1699907 w 333"/>
                <a:gd name="T23" fmla="*/ 906289 h 328"/>
                <a:gd name="T24" fmla="*/ 1521832 w 333"/>
                <a:gd name="T25" fmla="*/ 1051553 h 328"/>
                <a:gd name="T26" fmla="*/ 1622091 w 333"/>
                <a:gd name="T27" fmla="*/ 1203208 h 328"/>
                <a:gd name="T28" fmla="*/ 1547416 w 333"/>
                <a:gd name="T29" fmla="*/ 1294410 h 328"/>
                <a:gd name="T30" fmla="*/ 1340678 w 333"/>
                <a:gd name="T31" fmla="*/ 1347336 h 328"/>
                <a:gd name="T32" fmla="*/ 1340678 w 333"/>
                <a:gd name="T33" fmla="*/ 1495225 h 328"/>
                <a:gd name="T34" fmla="*/ 1234515 w 333"/>
                <a:gd name="T35" fmla="*/ 1542623 h 328"/>
                <a:gd name="T36" fmla="*/ 1108798 w 333"/>
                <a:gd name="T37" fmla="*/ 1467258 h 328"/>
                <a:gd name="T38" fmla="*/ 928294 w 333"/>
                <a:gd name="T39" fmla="*/ 1640889 h 328"/>
                <a:gd name="T40" fmla="*/ 745055 w 333"/>
                <a:gd name="T41" fmla="*/ 1640889 h 328"/>
                <a:gd name="T42" fmla="*/ 697335 w 333"/>
                <a:gd name="T43" fmla="*/ 1495225 h 328"/>
                <a:gd name="T44" fmla="*/ 463900 w 333"/>
                <a:gd name="T45" fmla="*/ 1566509 h 328"/>
                <a:gd name="T46" fmla="*/ 362584 w 333"/>
                <a:gd name="T47" fmla="*/ 1495225 h 328"/>
                <a:gd name="T48" fmla="*/ 362584 w 333"/>
                <a:gd name="T49" fmla="*/ 1347336 h 328"/>
                <a:gd name="T50" fmla="*/ 152576 w 333"/>
                <a:gd name="T51" fmla="*/ 1294410 h 328"/>
                <a:gd name="T52" fmla="*/ 74763 w 333"/>
                <a:gd name="T53" fmla="*/ 1203208 h 328"/>
                <a:gd name="T54" fmla="*/ 178322 w 333"/>
                <a:gd name="T55" fmla="*/ 1051553 h 328"/>
                <a:gd name="T56" fmla="*/ 129829 w 333"/>
                <a:gd name="T57" fmla="*/ 931428 h 328"/>
                <a:gd name="T58" fmla="*/ 0 w 333"/>
                <a:gd name="T59" fmla="*/ 881602 h 328"/>
                <a:gd name="T60" fmla="*/ 0 w 333"/>
                <a:gd name="T61" fmla="*/ 709833 h 328"/>
                <a:gd name="T62" fmla="*/ 152576 w 333"/>
                <a:gd name="T63" fmla="*/ 587884 h 328"/>
                <a:gd name="T64" fmla="*/ 74763 w 333"/>
                <a:gd name="T65" fmla="*/ 466958 h 328"/>
                <a:gd name="T66" fmla="*/ 152576 w 333"/>
                <a:gd name="T67" fmla="*/ 317141 h 328"/>
                <a:gd name="T68" fmla="*/ 389439 w 333"/>
                <a:gd name="T69" fmla="*/ 292819 h 328"/>
                <a:gd name="T70" fmla="*/ 362584 w 333"/>
                <a:gd name="T71" fmla="*/ 145554 h 328"/>
                <a:gd name="T72" fmla="*/ 519491 w 333"/>
                <a:gd name="T73" fmla="*/ 71240 h 328"/>
                <a:gd name="T74" fmla="*/ 721173 w 333"/>
                <a:gd name="T75" fmla="*/ 145554 h 328"/>
                <a:gd name="T76" fmla="*/ 795310 w 333"/>
                <a:gd name="T77" fmla="*/ 0 h 328"/>
                <a:gd name="T78" fmla="*/ 904219 w 333"/>
                <a:gd name="T79" fmla="*/ 466958 h 328"/>
                <a:gd name="T80" fmla="*/ 852681 w 333"/>
                <a:gd name="T81" fmla="*/ 466958 h 328"/>
                <a:gd name="T82" fmla="*/ 540866 w 333"/>
                <a:gd name="T83" fmla="*/ 466958 h 328"/>
                <a:gd name="T84" fmla="*/ 463900 w 333"/>
                <a:gd name="T85" fmla="*/ 661411 h 328"/>
                <a:gd name="T86" fmla="*/ 338512 w 333"/>
                <a:gd name="T87" fmla="*/ 709833 h 328"/>
                <a:gd name="T88" fmla="*/ 254411 w 333"/>
                <a:gd name="T89" fmla="*/ 906289 h 328"/>
                <a:gd name="T90" fmla="*/ 312862 w 333"/>
                <a:gd name="T91" fmla="*/ 1002148 h 328"/>
                <a:gd name="T92" fmla="*/ 362584 w 333"/>
                <a:gd name="T93" fmla="*/ 1178079 h 328"/>
                <a:gd name="T94" fmla="*/ 413487 w 333"/>
                <a:gd name="T95" fmla="*/ 1203208 h 328"/>
                <a:gd name="T96" fmla="*/ 670319 w 333"/>
                <a:gd name="T97" fmla="*/ 1051553 h 328"/>
                <a:gd name="T98" fmla="*/ 721173 w 333"/>
                <a:gd name="T99" fmla="*/ 1074960 h 328"/>
                <a:gd name="T100" fmla="*/ 876998 w 333"/>
                <a:gd name="T101" fmla="*/ 1002148 h 328"/>
                <a:gd name="T102" fmla="*/ 954985 w 333"/>
                <a:gd name="T103" fmla="*/ 1127234 h 328"/>
                <a:gd name="T104" fmla="*/ 1057939 w 333"/>
                <a:gd name="T105" fmla="*/ 1222926 h 328"/>
                <a:gd name="T106" fmla="*/ 1158848 w 333"/>
                <a:gd name="T107" fmla="*/ 1246328 h 328"/>
                <a:gd name="T108" fmla="*/ 1285505 w 333"/>
                <a:gd name="T109" fmla="*/ 1051553 h 328"/>
                <a:gd name="T110" fmla="*/ 1181542 w 333"/>
                <a:gd name="T111" fmla="*/ 955182 h 328"/>
                <a:gd name="T112" fmla="*/ 1313301 w 333"/>
                <a:gd name="T113" fmla="*/ 735334 h 328"/>
                <a:gd name="T114" fmla="*/ 1363545 w 333"/>
                <a:gd name="T115" fmla="*/ 687288 h 328"/>
                <a:gd name="T116" fmla="*/ 1388216 w 333"/>
                <a:gd name="T117" fmla="*/ 466958 h 328"/>
                <a:gd name="T118" fmla="*/ 1181542 w 333"/>
                <a:gd name="T119" fmla="*/ 489908 h 328"/>
                <a:gd name="T120" fmla="*/ 1002586 w 333"/>
                <a:gd name="T121" fmla="*/ 466958 h 32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33"/>
                <a:gd name="T184" fmla="*/ 0 h 328"/>
                <a:gd name="T185" fmla="*/ 333 w 333"/>
                <a:gd name="T186" fmla="*/ 328 h 32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33" h="328">
                  <a:moveTo>
                    <a:pt x="156" y="0"/>
                  </a:moveTo>
                  <a:lnTo>
                    <a:pt x="177" y="0"/>
                  </a:lnTo>
                  <a:lnTo>
                    <a:pt x="187" y="0"/>
                  </a:lnTo>
                  <a:lnTo>
                    <a:pt x="187" y="29"/>
                  </a:lnTo>
                  <a:lnTo>
                    <a:pt x="212" y="34"/>
                  </a:lnTo>
                  <a:lnTo>
                    <a:pt x="232" y="9"/>
                  </a:lnTo>
                  <a:lnTo>
                    <a:pt x="237" y="14"/>
                  </a:lnTo>
                  <a:lnTo>
                    <a:pt x="242" y="14"/>
                  </a:lnTo>
                  <a:lnTo>
                    <a:pt x="252" y="24"/>
                  </a:lnTo>
                  <a:lnTo>
                    <a:pt x="257" y="24"/>
                  </a:lnTo>
                  <a:lnTo>
                    <a:pt x="267" y="29"/>
                  </a:lnTo>
                  <a:lnTo>
                    <a:pt x="252" y="58"/>
                  </a:lnTo>
                  <a:lnTo>
                    <a:pt x="272" y="73"/>
                  </a:lnTo>
                  <a:lnTo>
                    <a:pt x="303" y="63"/>
                  </a:lnTo>
                  <a:lnTo>
                    <a:pt x="308" y="73"/>
                  </a:lnTo>
                  <a:lnTo>
                    <a:pt x="318" y="88"/>
                  </a:lnTo>
                  <a:lnTo>
                    <a:pt x="323" y="98"/>
                  </a:lnTo>
                  <a:lnTo>
                    <a:pt x="298" y="112"/>
                  </a:lnTo>
                  <a:lnTo>
                    <a:pt x="298" y="117"/>
                  </a:lnTo>
                  <a:lnTo>
                    <a:pt x="303" y="137"/>
                  </a:lnTo>
                  <a:lnTo>
                    <a:pt x="333" y="142"/>
                  </a:lnTo>
                  <a:lnTo>
                    <a:pt x="333" y="151"/>
                  </a:lnTo>
                  <a:lnTo>
                    <a:pt x="333" y="171"/>
                  </a:lnTo>
                  <a:lnTo>
                    <a:pt x="333" y="181"/>
                  </a:lnTo>
                  <a:lnTo>
                    <a:pt x="308" y="186"/>
                  </a:lnTo>
                  <a:lnTo>
                    <a:pt x="298" y="210"/>
                  </a:lnTo>
                  <a:lnTo>
                    <a:pt x="323" y="230"/>
                  </a:lnTo>
                  <a:lnTo>
                    <a:pt x="318" y="240"/>
                  </a:lnTo>
                  <a:lnTo>
                    <a:pt x="308" y="254"/>
                  </a:lnTo>
                  <a:lnTo>
                    <a:pt x="303" y="259"/>
                  </a:lnTo>
                  <a:lnTo>
                    <a:pt x="278" y="249"/>
                  </a:lnTo>
                  <a:lnTo>
                    <a:pt x="262" y="269"/>
                  </a:lnTo>
                  <a:lnTo>
                    <a:pt x="272" y="293"/>
                  </a:lnTo>
                  <a:lnTo>
                    <a:pt x="262" y="298"/>
                  </a:lnTo>
                  <a:lnTo>
                    <a:pt x="247" y="308"/>
                  </a:lnTo>
                  <a:lnTo>
                    <a:pt x="242" y="308"/>
                  </a:lnTo>
                  <a:lnTo>
                    <a:pt x="237" y="313"/>
                  </a:lnTo>
                  <a:lnTo>
                    <a:pt x="217" y="293"/>
                  </a:lnTo>
                  <a:lnTo>
                    <a:pt x="187" y="303"/>
                  </a:lnTo>
                  <a:lnTo>
                    <a:pt x="182" y="328"/>
                  </a:lnTo>
                  <a:lnTo>
                    <a:pt x="172" y="328"/>
                  </a:lnTo>
                  <a:lnTo>
                    <a:pt x="146" y="328"/>
                  </a:lnTo>
                  <a:lnTo>
                    <a:pt x="136" y="328"/>
                  </a:lnTo>
                  <a:lnTo>
                    <a:pt x="136" y="298"/>
                  </a:lnTo>
                  <a:lnTo>
                    <a:pt x="111" y="293"/>
                  </a:lnTo>
                  <a:lnTo>
                    <a:pt x="91" y="313"/>
                  </a:lnTo>
                  <a:lnTo>
                    <a:pt x="86" y="308"/>
                  </a:lnTo>
                  <a:lnTo>
                    <a:pt x="71" y="298"/>
                  </a:lnTo>
                  <a:lnTo>
                    <a:pt x="61" y="289"/>
                  </a:lnTo>
                  <a:lnTo>
                    <a:pt x="71" y="269"/>
                  </a:lnTo>
                  <a:lnTo>
                    <a:pt x="56" y="249"/>
                  </a:lnTo>
                  <a:lnTo>
                    <a:pt x="30" y="259"/>
                  </a:lnTo>
                  <a:lnTo>
                    <a:pt x="25" y="254"/>
                  </a:lnTo>
                  <a:lnTo>
                    <a:pt x="15" y="240"/>
                  </a:lnTo>
                  <a:lnTo>
                    <a:pt x="10" y="230"/>
                  </a:lnTo>
                  <a:lnTo>
                    <a:pt x="35" y="210"/>
                  </a:lnTo>
                  <a:lnTo>
                    <a:pt x="25" y="195"/>
                  </a:lnTo>
                  <a:lnTo>
                    <a:pt x="25" y="186"/>
                  </a:lnTo>
                  <a:lnTo>
                    <a:pt x="0" y="186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2"/>
                  </a:lnTo>
                  <a:lnTo>
                    <a:pt x="25" y="142"/>
                  </a:lnTo>
                  <a:lnTo>
                    <a:pt x="30" y="117"/>
                  </a:lnTo>
                  <a:lnTo>
                    <a:pt x="10" y="98"/>
                  </a:lnTo>
                  <a:lnTo>
                    <a:pt x="15" y="93"/>
                  </a:lnTo>
                  <a:lnTo>
                    <a:pt x="25" y="73"/>
                  </a:lnTo>
                  <a:lnTo>
                    <a:pt x="30" y="63"/>
                  </a:lnTo>
                  <a:lnTo>
                    <a:pt x="56" y="78"/>
                  </a:lnTo>
                  <a:lnTo>
                    <a:pt x="76" y="58"/>
                  </a:lnTo>
                  <a:lnTo>
                    <a:pt x="66" y="29"/>
                  </a:lnTo>
                  <a:lnTo>
                    <a:pt x="71" y="29"/>
                  </a:lnTo>
                  <a:lnTo>
                    <a:pt x="91" y="19"/>
                  </a:lnTo>
                  <a:lnTo>
                    <a:pt x="101" y="14"/>
                  </a:lnTo>
                  <a:lnTo>
                    <a:pt x="116" y="34"/>
                  </a:lnTo>
                  <a:lnTo>
                    <a:pt x="141" y="29"/>
                  </a:lnTo>
                  <a:lnTo>
                    <a:pt x="146" y="0"/>
                  </a:lnTo>
                  <a:lnTo>
                    <a:pt x="156" y="0"/>
                  </a:lnTo>
                  <a:close/>
                  <a:moveTo>
                    <a:pt x="192" y="93"/>
                  </a:moveTo>
                  <a:lnTo>
                    <a:pt x="177" y="93"/>
                  </a:lnTo>
                  <a:lnTo>
                    <a:pt x="172" y="93"/>
                  </a:lnTo>
                  <a:lnTo>
                    <a:pt x="167" y="93"/>
                  </a:lnTo>
                  <a:lnTo>
                    <a:pt x="151" y="93"/>
                  </a:lnTo>
                  <a:lnTo>
                    <a:pt x="106" y="93"/>
                  </a:lnTo>
                  <a:lnTo>
                    <a:pt x="101" y="132"/>
                  </a:lnTo>
                  <a:lnTo>
                    <a:pt x="91" y="132"/>
                  </a:lnTo>
                  <a:lnTo>
                    <a:pt x="66" y="132"/>
                  </a:lnTo>
                  <a:lnTo>
                    <a:pt x="66" y="142"/>
                  </a:lnTo>
                  <a:lnTo>
                    <a:pt x="50" y="137"/>
                  </a:lnTo>
                  <a:lnTo>
                    <a:pt x="50" y="181"/>
                  </a:lnTo>
                  <a:lnTo>
                    <a:pt x="61" y="181"/>
                  </a:lnTo>
                  <a:lnTo>
                    <a:pt x="61" y="200"/>
                  </a:lnTo>
                  <a:lnTo>
                    <a:pt x="50" y="205"/>
                  </a:lnTo>
                  <a:lnTo>
                    <a:pt x="71" y="235"/>
                  </a:lnTo>
                  <a:lnTo>
                    <a:pt x="81" y="230"/>
                  </a:lnTo>
                  <a:lnTo>
                    <a:pt x="81" y="240"/>
                  </a:lnTo>
                  <a:lnTo>
                    <a:pt x="106" y="220"/>
                  </a:lnTo>
                  <a:lnTo>
                    <a:pt x="131" y="210"/>
                  </a:lnTo>
                  <a:lnTo>
                    <a:pt x="136" y="215"/>
                  </a:lnTo>
                  <a:lnTo>
                    <a:pt x="141" y="215"/>
                  </a:lnTo>
                  <a:lnTo>
                    <a:pt x="167" y="205"/>
                  </a:lnTo>
                  <a:lnTo>
                    <a:pt x="172" y="200"/>
                  </a:lnTo>
                  <a:lnTo>
                    <a:pt x="187" y="220"/>
                  </a:lnTo>
                  <a:lnTo>
                    <a:pt x="187" y="225"/>
                  </a:lnTo>
                  <a:lnTo>
                    <a:pt x="192" y="220"/>
                  </a:lnTo>
                  <a:lnTo>
                    <a:pt x="207" y="244"/>
                  </a:lnTo>
                  <a:lnTo>
                    <a:pt x="217" y="244"/>
                  </a:lnTo>
                  <a:lnTo>
                    <a:pt x="227" y="249"/>
                  </a:lnTo>
                  <a:lnTo>
                    <a:pt x="262" y="225"/>
                  </a:lnTo>
                  <a:lnTo>
                    <a:pt x="252" y="210"/>
                  </a:lnTo>
                  <a:lnTo>
                    <a:pt x="232" y="195"/>
                  </a:lnTo>
                  <a:lnTo>
                    <a:pt x="232" y="191"/>
                  </a:lnTo>
                  <a:lnTo>
                    <a:pt x="257" y="191"/>
                  </a:lnTo>
                  <a:lnTo>
                    <a:pt x="257" y="147"/>
                  </a:lnTo>
                  <a:lnTo>
                    <a:pt x="267" y="147"/>
                  </a:lnTo>
                  <a:lnTo>
                    <a:pt x="267" y="137"/>
                  </a:lnTo>
                  <a:lnTo>
                    <a:pt x="272" y="132"/>
                  </a:lnTo>
                  <a:lnTo>
                    <a:pt x="272" y="93"/>
                  </a:lnTo>
                  <a:lnTo>
                    <a:pt x="242" y="98"/>
                  </a:lnTo>
                  <a:lnTo>
                    <a:pt x="232" y="98"/>
                  </a:lnTo>
                  <a:lnTo>
                    <a:pt x="232" y="93"/>
                  </a:lnTo>
                  <a:lnTo>
                    <a:pt x="197" y="93"/>
                  </a:lnTo>
                  <a:lnTo>
                    <a:pt x="192" y="93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02" name="Freeform 1106"/>
            <p:cNvSpPr>
              <a:spLocks noChangeAspect="1"/>
            </p:cNvSpPr>
            <p:nvPr/>
          </p:nvSpPr>
          <p:spPr bwMode="auto">
            <a:xfrm>
              <a:off x="346" y="1003"/>
              <a:ext cx="12" cy="21"/>
            </a:xfrm>
            <a:custGeom>
              <a:avLst/>
              <a:gdLst>
                <a:gd name="T0" fmla="*/ 0 w 26"/>
                <a:gd name="T1" fmla="*/ 0 h 45"/>
                <a:gd name="T2" fmla="*/ 0 w 26"/>
                <a:gd name="T3" fmla="*/ 0 h 45"/>
                <a:gd name="T4" fmla="*/ 0 60000 65536"/>
                <a:gd name="T5" fmla="*/ 0 60000 65536"/>
                <a:gd name="T6" fmla="*/ 0 w 26"/>
                <a:gd name="T7" fmla="*/ 0 h 45"/>
                <a:gd name="T8" fmla="*/ 26 w 26"/>
                <a:gd name="T9" fmla="*/ 45 h 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" h="45">
                  <a:moveTo>
                    <a:pt x="26" y="45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03" name="Freeform 1107"/>
            <p:cNvSpPr>
              <a:spLocks noChangeAspect="1"/>
            </p:cNvSpPr>
            <p:nvPr/>
          </p:nvSpPr>
          <p:spPr bwMode="auto">
            <a:xfrm>
              <a:off x="288" y="1004"/>
              <a:ext cx="58" cy="1"/>
            </a:xfrm>
            <a:custGeom>
              <a:avLst/>
              <a:gdLst>
                <a:gd name="T0" fmla="*/ 0 w 123"/>
                <a:gd name="T1" fmla="*/ 0 h 1"/>
                <a:gd name="T2" fmla="*/ 0 w 123"/>
                <a:gd name="T3" fmla="*/ 0 h 1"/>
                <a:gd name="T4" fmla="*/ 0 60000 65536"/>
                <a:gd name="T5" fmla="*/ 0 60000 65536"/>
                <a:gd name="T6" fmla="*/ 0 w 123"/>
                <a:gd name="T7" fmla="*/ 0 h 1"/>
                <a:gd name="T8" fmla="*/ 123 w 123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3" h="1">
                  <a:moveTo>
                    <a:pt x="0" y="0"/>
                  </a:moveTo>
                  <a:lnTo>
                    <a:pt x="123" y="0"/>
                  </a:lnTo>
                </a:path>
              </a:pathLst>
            </a:custGeom>
            <a:solidFill>
              <a:schemeClr val="tx1"/>
            </a:solidFill>
            <a:ln w="8001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5204" name="Freeform 1108"/>
            <p:cNvSpPr>
              <a:spLocks noChangeAspect="1"/>
            </p:cNvSpPr>
            <p:nvPr/>
          </p:nvSpPr>
          <p:spPr bwMode="auto">
            <a:xfrm>
              <a:off x="346" y="972"/>
              <a:ext cx="1" cy="32"/>
            </a:xfrm>
            <a:custGeom>
              <a:avLst/>
              <a:gdLst>
                <a:gd name="T0" fmla="*/ 0 w 2"/>
                <a:gd name="T1" fmla="*/ 0 h 69"/>
                <a:gd name="T2" fmla="*/ 1 w 2"/>
                <a:gd name="T3" fmla="*/ 0 h 69"/>
                <a:gd name="T4" fmla="*/ 0 60000 65536"/>
                <a:gd name="T5" fmla="*/ 0 60000 65536"/>
                <a:gd name="T6" fmla="*/ 0 w 2"/>
                <a:gd name="T7" fmla="*/ 0 h 69"/>
                <a:gd name="T8" fmla="*/ 2 w 2"/>
                <a:gd name="T9" fmla="*/ 69 h 6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69">
                  <a:moveTo>
                    <a:pt x="0" y="0"/>
                  </a:moveTo>
                  <a:lnTo>
                    <a:pt x="2" y="69"/>
                  </a:lnTo>
                </a:path>
              </a:pathLst>
            </a:custGeom>
            <a:solidFill>
              <a:schemeClr val="tx1"/>
            </a:solidFill>
            <a:ln w="8001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5205" name="Line 1109"/>
            <p:cNvSpPr>
              <a:spLocks noChangeAspect="1" noChangeShapeType="1"/>
            </p:cNvSpPr>
            <p:nvPr/>
          </p:nvSpPr>
          <p:spPr bwMode="auto">
            <a:xfrm flipV="1">
              <a:off x="306" y="895"/>
              <a:ext cx="0" cy="50"/>
            </a:xfrm>
            <a:prstGeom prst="line">
              <a:avLst/>
            </a:prstGeom>
            <a:noFill/>
            <a:ln w="8001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5206" name="Line 1110"/>
            <p:cNvSpPr>
              <a:spLocks noChangeAspect="1" noChangeShapeType="1"/>
            </p:cNvSpPr>
            <p:nvPr/>
          </p:nvSpPr>
          <p:spPr bwMode="auto">
            <a:xfrm flipH="1">
              <a:off x="291" y="946"/>
              <a:ext cx="15" cy="0"/>
            </a:xfrm>
            <a:prstGeom prst="line">
              <a:avLst/>
            </a:prstGeom>
            <a:noFill/>
            <a:ln w="8001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5207" name="Line 1111"/>
            <p:cNvSpPr>
              <a:spLocks noChangeAspect="1" noChangeShapeType="1"/>
            </p:cNvSpPr>
            <p:nvPr/>
          </p:nvSpPr>
          <p:spPr bwMode="auto">
            <a:xfrm flipV="1">
              <a:off x="373" y="899"/>
              <a:ext cx="0" cy="66"/>
            </a:xfrm>
            <a:prstGeom prst="line">
              <a:avLst/>
            </a:prstGeom>
            <a:noFill/>
            <a:ln w="8001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5208" name="Line 1112"/>
            <p:cNvSpPr>
              <a:spLocks noChangeAspect="1" noChangeShapeType="1"/>
            </p:cNvSpPr>
            <p:nvPr/>
          </p:nvSpPr>
          <p:spPr bwMode="auto">
            <a:xfrm>
              <a:off x="306" y="945"/>
              <a:ext cx="40" cy="0"/>
            </a:xfrm>
            <a:prstGeom prst="line">
              <a:avLst/>
            </a:prstGeom>
            <a:noFill/>
            <a:ln w="8001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5209" name="Line 1113"/>
            <p:cNvSpPr>
              <a:spLocks noChangeAspect="1" noChangeShapeType="1"/>
            </p:cNvSpPr>
            <p:nvPr/>
          </p:nvSpPr>
          <p:spPr bwMode="auto">
            <a:xfrm flipV="1">
              <a:off x="347" y="938"/>
              <a:ext cx="26" cy="8"/>
            </a:xfrm>
            <a:prstGeom prst="line">
              <a:avLst/>
            </a:prstGeom>
            <a:noFill/>
            <a:ln w="8001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5210" name="Line 1114"/>
            <p:cNvSpPr>
              <a:spLocks noChangeAspect="1" noChangeShapeType="1"/>
            </p:cNvSpPr>
            <p:nvPr/>
          </p:nvSpPr>
          <p:spPr bwMode="auto">
            <a:xfrm flipV="1">
              <a:off x="346" y="965"/>
              <a:ext cx="27" cy="7"/>
            </a:xfrm>
            <a:prstGeom prst="line">
              <a:avLst/>
            </a:prstGeom>
            <a:noFill/>
            <a:ln w="8001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5211" name="Line 1115"/>
            <p:cNvSpPr>
              <a:spLocks noChangeAspect="1" noChangeShapeType="1"/>
            </p:cNvSpPr>
            <p:nvPr/>
          </p:nvSpPr>
          <p:spPr bwMode="auto">
            <a:xfrm flipV="1">
              <a:off x="346" y="946"/>
              <a:ext cx="1" cy="26"/>
            </a:xfrm>
            <a:prstGeom prst="line">
              <a:avLst/>
            </a:prstGeom>
            <a:noFill/>
            <a:ln w="8001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5212" name="Freeform 1116"/>
            <p:cNvSpPr>
              <a:spLocks noChangeAspect="1"/>
            </p:cNvSpPr>
            <p:nvPr/>
          </p:nvSpPr>
          <p:spPr bwMode="auto">
            <a:xfrm>
              <a:off x="181" y="1036"/>
              <a:ext cx="16" cy="8"/>
            </a:xfrm>
            <a:custGeom>
              <a:avLst/>
              <a:gdLst>
                <a:gd name="T0" fmla="*/ 0 w 36"/>
                <a:gd name="T1" fmla="*/ 0 h 17"/>
                <a:gd name="T2" fmla="*/ 0 w 36"/>
                <a:gd name="T3" fmla="*/ 0 h 17"/>
                <a:gd name="T4" fmla="*/ 0 60000 65536"/>
                <a:gd name="T5" fmla="*/ 0 60000 65536"/>
                <a:gd name="T6" fmla="*/ 0 w 36"/>
                <a:gd name="T7" fmla="*/ 0 h 17"/>
                <a:gd name="T8" fmla="*/ 36 w 36"/>
                <a:gd name="T9" fmla="*/ 17 h 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" h="17">
                  <a:moveTo>
                    <a:pt x="0" y="17"/>
                  </a:moveTo>
                  <a:lnTo>
                    <a:pt x="36" y="0"/>
                  </a:lnTo>
                </a:path>
              </a:pathLst>
            </a:custGeom>
            <a:solidFill>
              <a:schemeClr val="tx1"/>
            </a:solidFill>
            <a:ln w="8001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5213" name="Line 1117"/>
            <p:cNvSpPr>
              <a:spLocks noChangeAspect="1" noChangeShapeType="1"/>
            </p:cNvSpPr>
            <p:nvPr/>
          </p:nvSpPr>
          <p:spPr bwMode="auto">
            <a:xfrm>
              <a:off x="197" y="1036"/>
              <a:ext cx="27" cy="2"/>
            </a:xfrm>
            <a:prstGeom prst="line">
              <a:avLst/>
            </a:prstGeom>
            <a:noFill/>
            <a:ln w="8001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5214" name="Freeform 1118"/>
            <p:cNvSpPr>
              <a:spLocks noChangeAspect="1"/>
            </p:cNvSpPr>
            <p:nvPr/>
          </p:nvSpPr>
          <p:spPr bwMode="auto">
            <a:xfrm>
              <a:off x="465" y="787"/>
              <a:ext cx="57" cy="1"/>
            </a:xfrm>
            <a:custGeom>
              <a:avLst/>
              <a:gdLst>
                <a:gd name="T0" fmla="*/ 0 w 123"/>
                <a:gd name="T1" fmla="*/ 0 h 1"/>
                <a:gd name="T2" fmla="*/ 0 w 123"/>
                <a:gd name="T3" fmla="*/ 0 h 1"/>
                <a:gd name="T4" fmla="*/ 0 60000 65536"/>
                <a:gd name="T5" fmla="*/ 0 60000 65536"/>
                <a:gd name="T6" fmla="*/ 0 w 123"/>
                <a:gd name="T7" fmla="*/ 0 h 1"/>
                <a:gd name="T8" fmla="*/ 123 w 123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3" h="1">
                  <a:moveTo>
                    <a:pt x="123" y="0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15" name="Freeform 1119"/>
            <p:cNvSpPr>
              <a:spLocks noChangeAspect="1"/>
            </p:cNvSpPr>
            <p:nvPr/>
          </p:nvSpPr>
          <p:spPr bwMode="auto">
            <a:xfrm>
              <a:off x="577" y="787"/>
              <a:ext cx="21" cy="1"/>
            </a:xfrm>
            <a:custGeom>
              <a:avLst/>
              <a:gdLst>
                <a:gd name="T0" fmla="*/ 0 w 45"/>
                <a:gd name="T1" fmla="*/ 1 h 1"/>
                <a:gd name="T2" fmla="*/ 0 w 45"/>
                <a:gd name="T3" fmla="*/ 0 h 1"/>
                <a:gd name="T4" fmla="*/ 0 60000 65536"/>
                <a:gd name="T5" fmla="*/ 0 60000 65536"/>
                <a:gd name="T6" fmla="*/ 0 w 45"/>
                <a:gd name="T7" fmla="*/ 0 h 1"/>
                <a:gd name="T8" fmla="*/ 45 w 4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5" h="1">
                  <a:moveTo>
                    <a:pt x="45" y="1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16" name="Freeform 1120"/>
            <p:cNvSpPr>
              <a:spLocks noChangeAspect="1"/>
            </p:cNvSpPr>
            <p:nvPr/>
          </p:nvSpPr>
          <p:spPr bwMode="auto">
            <a:xfrm>
              <a:off x="565" y="803"/>
              <a:ext cx="54" cy="1"/>
            </a:xfrm>
            <a:custGeom>
              <a:avLst/>
              <a:gdLst>
                <a:gd name="T0" fmla="*/ 0 w 116"/>
                <a:gd name="T1" fmla="*/ 0 h 1"/>
                <a:gd name="T2" fmla="*/ 0 w 116"/>
                <a:gd name="T3" fmla="*/ 0 h 1"/>
                <a:gd name="T4" fmla="*/ 0 60000 65536"/>
                <a:gd name="T5" fmla="*/ 0 60000 65536"/>
                <a:gd name="T6" fmla="*/ 0 w 116"/>
                <a:gd name="T7" fmla="*/ 0 h 1"/>
                <a:gd name="T8" fmla="*/ 116 w 11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6" h="1">
                  <a:moveTo>
                    <a:pt x="0" y="0"/>
                  </a:moveTo>
                  <a:lnTo>
                    <a:pt x="116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17" name="Freeform 1121"/>
            <p:cNvSpPr>
              <a:spLocks noChangeAspect="1"/>
            </p:cNvSpPr>
            <p:nvPr/>
          </p:nvSpPr>
          <p:spPr bwMode="auto">
            <a:xfrm>
              <a:off x="463" y="803"/>
              <a:ext cx="59" cy="0"/>
            </a:xfrm>
            <a:custGeom>
              <a:avLst/>
              <a:gdLst>
                <a:gd name="T0" fmla="*/ 0 w 127"/>
                <a:gd name="T1" fmla="*/ 0 h 1"/>
                <a:gd name="T2" fmla="*/ 0 w 127"/>
                <a:gd name="T3" fmla="*/ 0 h 1"/>
                <a:gd name="T4" fmla="*/ 0 60000 65536"/>
                <a:gd name="T5" fmla="*/ 0 60000 65536"/>
                <a:gd name="T6" fmla="*/ 0 w 127"/>
                <a:gd name="T7" fmla="*/ 0 h 1"/>
                <a:gd name="T8" fmla="*/ 127 w 127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7" h="1">
                  <a:moveTo>
                    <a:pt x="0" y="0"/>
                  </a:moveTo>
                  <a:lnTo>
                    <a:pt x="127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18" name="Freeform 1122"/>
            <p:cNvSpPr>
              <a:spLocks noChangeAspect="1"/>
            </p:cNvSpPr>
            <p:nvPr/>
          </p:nvSpPr>
          <p:spPr bwMode="auto">
            <a:xfrm>
              <a:off x="401" y="819"/>
              <a:ext cx="224" cy="0"/>
            </a:xfrm>
            <a:custGeom>
              <a:avLst/>
              <a:gdLst>
                <a:gd name="T0" fmla="*/ 0 w 482"/>
                <a:gd name="T1" fmla="*/ 0 h 1"/>
                <a:gd name="T2" fmla="*/ 0 w 482"/>
                <a:gd name="T3" fmla="*/ 0 h 1"/>
                <a:gd name="T4" fmla="*/ 0 60000 65536"/>
                <a:gd name="T5" fmla="*/ 0 60000 65536"/>
                <a:gd name="T6" fmla="*/ 0 w 482"/>
                <a:gd name="T7" fmla="*/ 0 h 1"/>
                <a:gd name="T8" fmla="*/ 482 w 482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2" h="1">
                  <a:moveTo>
                    <a:pt x="482" y="0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19" name="Freeform 1123"/>
            <p:cNvSpPr>
              <a:spLocks noChangeAspect="1"/>
            </p:cNvSpPr>
            <p:nvPr/>
          </p:nvSpPr>
          <p:spPr bwMode="auto">
            <a:xfrm>
              <a:off x="393" y="835"/>
              <a:ext cx="224" cy="0"/>
            </a:xfrm>
            <a:custGeom>
              <a:avLst/>
              <a:gdLst>
                <a:gd name="T0" fmla="*/ 0 w 479"/>
                <a:gd name="T1" fmla="*/ 0 h 1"/>
                <a:gd name="T2" fmla="*/ 0 w 479"/>
                <a:gd name="T3" fmla="*/ 0 h 1"/>
                <a:gd name="T4" fmla="*/ 0 60000 65536"/>
                <a:gd name="T5" fmla="*/ 0 60000 65536"/>
                <a:gd name="T6" fmla="*/ 0 w 479"/>
                <a:gd name="T7" fmla="*/ 0 h 1"/>
                <a:gd name="T8" fmla="*/ 479 w 479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9" h="1">
                  <a:moveTo>
                    <a:pt x="0" y="1"/>
                  </a:moveTo>
                  <a:lnTo>
                    <a:pt x="479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20" name="Freeform 1124"/>
            <p:cNvSpPr>
              <a:spLocks noChangeAspect="1"/>
            </p:cNvSpPr>
            <p:nvPr/>
          </p:nvSpPr>
          <p:spPr bwMode="auto">
            <a:xfrm>
              <a:off x="392" y="851"/>
              <a:ext cx="222" cy="0"/>
            </a:xfrm>
            <a:custGeom>
              <a:avLst/>
              <a:gdLst>
                <a:gd name="T0" fmla="*/ 0 w 476"/>
                <a:gd name="T1" fmla="*/ 0 h 1"/>
                <a:gd name="T2" fmla="*/ 0 w 476"/>
                <a:gd name="T3" fmla="*/ 0 h 1"/>
                <a:gd name="T4" fmla="*/ 0 60000 65536"/>
                <a:gd name="T5" fmla="*/ 0 60000 65536"/>
                <a:gd name="T6" fmla="*/ 0 w 476"/>
                <a:gd name="T7" fmla="*/ 0 h 1"/>
                <a:gd name="T8" fmla="*/ 476 w 476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6" h="1">
                  <a:moveTo>
                    <a:pt x="476" y="0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21" name="Freeform 1125"/>
            <p:cNvSpPr>
              <a:spLocks noChangeAspect="1"/>
            </p:cNvSpPr>
            <p:nvPr/>
          </p:nvSpPr>
          <p:spPr bwMode="auto">
            <a:xfrm>
              <a:off x="462" y="867"/>
              <a:ext cx="172" cy="0"/>
            </a:xfrm>
            <a:custGeom>
              <a:avLst/>
              <a:gdLst>
                <a:gd name="T0" fmla="*/ 0 w 370"/>
                <a:gd name="T1" fmla="*/ 0 h 1"/>
                <a:gd name="T2" fmla="*/ 0 w 370"/>
                <a:gd name="T3" fmla="*/ 0 h 1"/>
                <a:gd name="T4" fmla="*/ 0 60000 65536"/>
                <a:gd name="T5" fmla="*/ 0 60000 65536"/>
                <a:gd name="T6" fmla="*/ 0 w 370"/>
                <a:gd name="T7" fmla="*/ 0 h 1"/>
                <a:gd name="T8" fmla="*/ 370 w 370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0" h="1">
                  <a:moveTo>
                    <a:pt x="0" y="0"/>
                  </a:moveTo>
                  <a:lnTo>
                    <a:pt x="37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22" name="Freeform 1126"/>
            <p:cNvSpPr>
              <a:spLocks noChangeAspect="1"/>
            </p:cNvSpPr>
            <p:nvPr/>
          </p:nvSpPr>
          <p:spPr bwMode="auto">
            <a:xfrm>
              <a:off x="468" y="898"/>
              <a:ext cx="235" cy="1"/>
            </a:xfrm>
            <a:custGeom>
              <a:avLst/>
              <a:gdLst>
                <a:gd name="T0" fmla="*/ 0 w 504"/>
                <a:gd name="T1" fmla="*/ 1 h 2"/>
                <a:gd name="T2" fmla="*/ 0 w 504"/>
                <a:gd name="T3" fmla="*/ 0 h 2"/>
                <a:gd name="T4" fmla="*/ 0 60000 65536"/>
                <a:gd name="T5" fmla="*/ 0 60000 65536"/>
                <a:gd name="T6" fmla="*/ 0 w 504"/>
                <a:gd name="T7" fmla="*/ 0 h 2"/>
                <a:gd name="T8" fmla="*/ 504 w 504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04" h="2">
                  <a:moveTo>
                    <a:pt x="0" y="2"/>
                  </a:moveTo>
                  <a:lnTo>
                    <a:pt x="504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23" name="Freeform 1127"/>
            <p:cNvSpPr>
              <a:spLocks noChangeAspect="1"/>
            </p:cNvSpPr>
            <p:nvPr/>
          </p:nvSpPr>
          <p:spPr bwMode="auto">
            <a:xfrm>
              <a:off x="458" y="915"/>
              <a:ext cx="224" cy="0"/>
            </a:xfrm>
            <a:custGeom>
              <a:avLst/>
              <a:gdLst>
                <a:gd name="T0" fmla="*/ 0 w 481"/>
                <a:gd name="T1" fmla="*/ 0 h 1"/>
                <a:gd name="T2" fmla="*/ 0 w 481"/>
                <a:gd name="T3" fmla="*/ 0 h 1"/>
                <a:gd name="T4" fmla="*/ 0 60000 65536"/>
                <a:gd name="T5" fmla="*/ 0 60000 65536"/>
                <a:gd name="T6" fmla="*/ 0 w 481"/>
                <a:gd name="T7" fmla="*/ 0 h 1"/>
                <a:gd name="T8" fmla="*/ 481 w 481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1" h="1">
                  <a:moveTo>
                    <a:pt x="481" y="0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24" name="Freeform 1128"/>
            <p:cNvSpPr>
              <a:spLocks noChangeAspect="1"/>
            </p:cNvSpPr>
            <p:nvPr/>
          </p:nvSpPr>
          <p:spPr bwMode="auto">
            <a:xfrm>
              <a:off x="451" y="931"/>
              <a:ext cx="221" cy="0"/>
            </a:xfrm>
            <a:custGeom>
              <a:avLst/>
              <a:gdLst>
                <a:gd name="T0" fmla="*/ 0 w 475"/>
                <a:gd name="T1" fmla="*/ 0 h 1"/>
                <a:gd name="T2" fmla="*/ 0 w 475"/>
                <a:gd name="T3" fmla="*/ 0 h 1"/>
                <a:gd name="T4" fmla="*/ 0 60000 65536"/>
                <a:gd name="T5" fmla="*/ 0 60000 65536"/>
                <a:gd name="T6" fmla="*/ 0 w 475"/>
                <a:gd name="T7" fmla="*/ 0 h 1"/>
                <a:gd name="T8" fmla="*/ 475 w 475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5" h="1">
                  <a:moveTo>
                    <a:pt x="0" y="1"/>
                  </a:moveTo>
                  <a:lnTo>
                    <a:pt x="475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25" name="Freeform 1129"/>
            <p:cNvSpPr>
              <a:spLocks noChangeAspect="1"/>
            </p:cNvSpPr>
            <p:nvPr/>
          </p:nvSpPr>
          <p:spPr bwMode="auto">
            <a:xfrm>
              <a:off x="454" y="946"/>
              <a:ext cx="226" cy="1"/>
            </a:xfrm>
            <a:custGeom>
              <a:avLst/>
              <a:gdLst>
                <a:gd name="T0" fmla="*/ 0 w 484"/>
                <a:gd name="T1" fmla="*/ 1 h 1"/>
                <a:gd name="T2" fmla="*/ 0 w 484"/>
                <a:gd name="T3" fmla="*/ 0 h 1"/>
                <a:gd name="T4" fmla="*/ 0 60000 65536"/>
                <a:gd name="T5" fmla="*/ 0 60000 65536"/>
                <a:gd name="T6" fmla="*/ 0 w 484"/>
                <a:gd name="T7" fmla="*/ 0 h 1"/>
                <a:gd name="T8" fmla="*/ 484 w 48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" h="1">
                  <a:moveTo>
                    <a:pt x="484" y="1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26" name="Freeform 1130"/>
            <p:cNvSpPr>
              <a:spLocks noChangeAspect="1"/>
            </p:cNvSpPr>
            <p:nvPr/>
          </p:nvSpPr>
          <p:spPr bwMode="auto">
            <a:xfrm>
              <a:off x="495" y="962"/>
              <a:ext cx="225" cy="1"/>
            </a:xfrm>
            <a:custGeom>
              <a:avLst/>
              <a:gdLst>
                <a:gd name="T0" fmla="*/ 0 w 482"/>
                <a:gd name="T1" fmla="*/ 1 h 1"/>
                <a:gd name="T2" fmla="*/ 0 w 482"/>
                <a:gd name="T3" fmla="*/ 0 h 1"/>
                <a:gd name="T4" fmla="*/ 0 60000 65536"/>
                <a:gd name="T5" fmla="*/ 0 60000 65536"/>
                <a:gd name="T6" fmla="*/ 0 w 482"/>
                <a:gd name="T7" fmla="*/ 0 h 1"/>
                <a:gd name="T8" fmla="*/ 482 w 48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2" h="1">
                  <a:moveTo>
                    <a:pt x="0" y="1"/>
                  </a:moveTo>
                  <a:lnTo>
                    <a:pt x="482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27" name="Line 1131"/>
            <p:cNvSpPr>
              <a:spLocks noChangeAspect="1" noChangeShapeType="1"/>
            </p:cNvSpPr>
            <p:nvPr/>
          </p:nvSpPr>
          <p:spPr bwMode="auto">
            <a:xfrm flipH="1">
              <a:off x="495" y="978"/>
              <a:ext cx="225" cy="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28" name="Line 1132"/>
            <p:cNvSpPr>
              <a:spLocks noChangeAspect="1" noChangeShapeType="1"/>
            </p:cNvSpPr>
            <p:nvPr/>
          </p:nvSpPr>
          <p:spPr bwMode="auto">
            <a:xfrm>
              <a:off x="495" y="995"/>
              <a:ext cx="225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29" name="Freeform 1133"/>
            <p:cNvSpPr>
              <a:spLocks noChangeAspect="1"/>
            </p:cNvSpPr>
            <p:nvPr/>
          </p:nvSpPr>
          <p:spPr bwMode="auto">
            <a:xfrm>
              <a:off x="494" y="1012"/>
              <a:ext cx="226" cy="0"/>
            </a:xfrm>
            <a:custGeom>
              <a:avLst/>
              <a:gdLst>
                <a:gd name="T0" fmla="*/ 0 w 486"/>
                <a:gd name="T1" fmla="*/ 0 h 1"/>
                <a:gd name="T2" fmla="*/ 0 w 486"/>
                <a:gd name="T3" fmla="*/ 0 h 1"/>
                <a:gd name="T4" fmla="*/ 0 60000 65536"/>
                <a:gd name="T5" fmla="*/ 0 60000 65536"/>
                <a:gd name="T6" fmla="*/ 0 w 486"/>
                <a:gd name="T7" fmla="*/ 0 h 1"/>
                <a:gd name="T8" fmla="*/ 486 w 486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" h="1">
                  <a:moveTo>
                    <a:pt x="486" y="0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30" name="Freeform 1134"/>
            <p:cNvSpPr>
              <a:spLocks noChangeAspect="1"/>
            </p:cNvSpPr>
            <p:nvPr/>
          </p:nvSpPr>
          <p:spPr bwMode="auto">
            <a:xfrm>
              <a:off x="455" y="1028"/>
              <a:ext cx="226" cy="0"/>
            </a:xfrm>
            <a:custGeom>
              <a:avLst/>
              <a:gdLst>
                <a:gd name="T0" fmla="*/ 0 w 484"/>
                <a:gd name="T1" fmla="*/ 0 h 1"/>
                <a:gd name="T2" fmla="*/ 0 w 484"/>
                <a:gd name="T3" fmla="*/ 0 h 1"/>
                <a:gd name="T4" fmla="*/ 0 60000 65536"/>
                <a:gd name="T5" fmla="*/ 0 60000 65536"/>
                <a:gd name="T6" fmla="*/ 0 w 484"/>
                <a:gd name="T7" fmla="*/ 0 h 1"/>
                <a:gd name="T8" fmla="*/ 484 w 484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" h="1">
                  <a:moveTo>
                    <a:pt x="0" y="0"/>
                  </a:moveTo>
                  <a:lnTo>
                    <a:pt x="484" y="1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31" name="Freeform 1135"/>
            <p:cNvSpPr>
              <a:spLocks noChangeAspect="1"/>
            </p:cNvSpPr>
            <p:nvPr/>
          </p:nvSpPr>
          <p:spPr bwMode="auto">
            <a:xfrm>
              <a:off x="464" y="1060"/>
              <a:ext cx="222" cy="0"/>
            </a:xfrm>
            <a:custGeom>
              <a:avLst/>
              <a:gdLst>
                <a:gd name="T0" fmla="*/ 0 w 476"/>
                <a:gd name="T1" fmla="*/ 0 h 1"/>
                <a:gd name="T2" fmla="*/ 0 w 476"/>
                <a:gd name="T3" fmla="*/ 0 h 1"/>
                <a:gd name="T4" fmla="*/ 0 60000 65536"/>
                <a:gd name="T5" fmla="*/ 0 60000 65536"/>
                <a:gd name="T6" fmla="*/ 0 w 476"/>
                <a:gd name="T7" fmla="*/ 0 h 1"/>
                <a:gd name="T8" fmla="*/ 476 w 476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6" h="1">
                  <a:moveTo>
                    <a:pt x="476" y="0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32" name="Freeform 1136"/>
            <p:cNvSpPr>
              <a:spLocks noChangeAspect="1"/>
            </p:cNvSpPr>
            <p:nvPr/>
          </p:nvSpPr>
          <p:spPr bwMode="auto">
            <a:xfrm>
              <a:off x="482" y="1075"/>
              <a:ext cx="223" cy="1"/>
            </a:xfrm>
            <a:custGeom>
              <a:avLst/>
              <a:gdLst>
                <a:gd name="T0" fmla="*/ 0 w 479"/>
                <a:gd name="T1" fmla="*/ 0 h 1"/>
                <a:gd name="T2" fmla="*/ 0 w 479"/>
                <a:gd name="T3" fmla="*/ 0 h 1"/>
                <a:gd name="T4" fmla="*/ 0 60000 65536"/>
                <a:gd name="T5" fmla="*/ 0 60000 65536"/>
                <a:gd name="T6" fmla="*/ 0 w 479"/>
                <a:gd name="T7" fmla="*/ 0 h 1"/>
                <a:gd name="T8" fmla="*/ 479 w 479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9" h="1">
                  <a:moveTo>
                    <a:pt x="0" y="0"/>
                  </a:moveTo>
                  <a:lnTo>
                    <a:pt x="479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33" name="Freeform 1137"/>
            <p:cNvSpPr>
              <a:spLocks noChangeAspect="1"/>
            </p:cNvSpPr>
            <p:nvPr/>
          </p:nvSpPr>
          <p:spPr bwMode="auto">
            <a:xfrm>
              <a:off x="470" y="1092"/>
              <a:ext cx="224" cy="1"/>
            </a:xfrm>
            <a:custGeom>
              <a:avLst/>
              <a:gdLst>
                <a:gd name="T0" fmla="*/ 0 w 480"/>
                <a:gd name="T1" fmla="*/ 0 h 2"/>
                <a:gd name="T2" fmla="*/ 0 w 480"/>
                <a:gd name="T3" fmla="*/ 1 h 2"/>
                <a:gd name="T4" fmla="*/ 0 60000 65536"/>
                <a:gd name="T5" fmla="*/ 0 60000 65536"/>
                <a:gd name="T6" fmla="*/ 0 w 480"/>
                <a:gd name="T7" fmla="*/ 0 h 2"/>
                <a:gd name="T8" fmla="*/ 480 w 480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0" h="2">
                  <a:moveTo>
                    <a:pt x="480" y="0"/>
                  </a:moveTo>
                  <a:lnTo>
                    <a:pt x="0" y="2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34" name="Freeform 1138"/>
            <p:cNvSpPr>
              <a:spLocks noChangeAspect="1"/>
            </p:cNvSpPr>
            <p:nvPr/>
          </p:nvSpPr>
          <p:spPr bwMode="auto">
            <a:xfrm>
              <a:off x="662" y="1108"/>
              <a:ext cx="25" cy="0"/>
            </a:xfrm>
            <a:custGeom>
              <a:avLst/>
              <a:gdLst>
                <a:gd name="T0" fmla="*/ 0 w 54"/>
                <a:gd name="T1" fmla="*/ 0 h 1"/>
                <a:gd name="T2" fmla="*/ 0 w 54"/>
                <a:gd name="T3" fmla="*/ 0 h 1"/>
                <a:gd name="T4" fmla="*/ 0 60000 65536"/>
                <a:gd name="T5" fmla="*/ 0 60000 65536"/>
                <a:gd name="T6" fmla="*/ 0 w 54"/>
                <a:gd name="T7" fmla="*/ 0 h 1"/>
                <a:gd name="T8" fmla="*/ 54 w 54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" h="1">
                  <a:moveTo>
                    <a:pt x="0" y="0"/>
                  </a:moveTo>
                  <a:lnTo>
                    <a:pt x="54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35" name="Freeform 1139"/>
            <p:cNvSpPr>
              <a:spLocks noChangeAspect="1"/>
            </p:cNvSpPr>
            <p:nvPr/>
          </p:nvSpPr>
          <p:spPr bwMode="auto">
            <a:xfrm>
              <a:off x="462" y="1108"/>
              <a:ext cx="176" cy="0"/>
            </a:xfrm>
            <a:custGeom>
              <a:avLst/>
              <a:gdLst>
                <a:gd name="T0" fmla="*/ 0 w 378"/>
                <a:gd name="T1" fmla="*/ 0 h 1"/>
                <a:gd name="T2" fmla="*/ 0 w 378"/>
                <a:gd name="T3" fmla="*/ 0 h 1"/>
                <a:gd name="T4" fmla="*/ 0 60000 65536"/>
                <a:gd name="T5" fmla="*/ 0 60000 65536"/>
                <a:gd name="T6" fmla="*/ 0 w 378"/>
                <a:gd name="T7" fmla="*/ 0 h 1"/>
                <a:gd name="T8" fmla="*/ 378 w 378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">
                  <a:moveTo>
                    <a:pt x="0" y="1"/>
                  </a:moveTo>
                  <a:lnTo>
                    <a:pt x="378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36" name="Freeform 1140"/>
            <p:cNvSpPr>
              <a:spLocks noChangeAspect="1"/>
            </p:cNvSpPr>
            <p:nvPr/>
          </p:nvSpPr>
          <p:spPr bwMode="auto">
            <a:xfrm>
              <a:off x="413" y="1108"/>
              <a:ext cx="25" cy="0"/>
            </a:xfrm>
            <a:custGeom>
              <a:avLst/>
              <a:gdLst>
                <a:gd name="T0" fmla="*/ 0 w 52"/>
                <a:gd name="T1" fmla="*/ 0 h 1"/>
                <a:gd name="T2" fmla="*/ 0 w 52"/>
                <a:gd name="T3" fmla="*/ 0 h 1"/>
                <a:gd name="T4" fmla="*/ 0 60000 65536"/>
                <a:gd name="T5" fmla="*/ 0 60000 65536"/>
                <a:gd name="T6" fmla="*/ 0 w 52"/>
                <a:gd name="T7" fmla="*/ 0 h 1"/>
                <a:gd name="T8" fmla="*/ 52 w 52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" h="1">
                  <a:moveTo>
                    <a:pt x="0" y="1"/>
                  </a:moveTo>
                  <a:lnTo>
                    <a:pt x="52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37" name="Line 1141"/>
            <p:cNvSpPr>
              <a:spLocks noChangeAspect="1" noChangeShapeType="1"/>
            </p:cNvSpPr>
            <p:nvPr/>
          </p:nvSpPr>
          <p:spPr bwMode="auto">
            <a:xfrm flipH="1">
              <a:off x="400" y="1124"/>
              <a:ext cx="224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38" name="Line 1142"/>
            <p:cNvSpPr>
              <a:spLocks noChangeAspect="1" noChangeShapeType="1"/>
            </p:cNvSpPr>
            <p:nvPr/>
          </p:nvSpPr>
          <p:spPr bwMode="auto">
            <a:xfrm>
              <a:off x="407" y="1141"/>
              <a:ext cx="224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39" name="Line 1143"/>
            <p:cNvSpPr>
              <a:spLocks noChangeAspect="1" noChangeShapeType="1"/>
            </p:cNvSpPr>
            <p:nvPr/>
          </p:nvSpPr>
          <p:spPr bwMode="auto">
            <a:xfrm flipH="1">
              <a:off x="413" y="1158"/>
              <a:ext cx="225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40" name="Freeform 1144"/>
            <p:cNvSpPr>
              <a:spLocks noChangeAspect="1"/>
            </p:cNvSpPr>
            <p:nvPr/>
          </p:nvSpPr>
          <p:spPr bwMode="auto">
            <a:xfrm>
              <a:off x="576" y="1174"/>
              <a:ext cx="35" cy="1"/>
            </a:xfrm>
            <a:custGeom>
              <a:avLst/>
              <a:gdLst>
                <a:gd name="T0" fmla="*/ 0 w 74"/>
                <a:gd name="T1" fmla="*/ 1 h 1"/>
                <a:gd name="T2" fmla="*/ 0 w 74"/>
                <a:gd name="T3" fmla="*/ 0 h 1"/>
                <a:gd name="T4" fmla="*/ 0 60000 65536"/>
                <a:gd name="T5" fmla="*/ 0 60000 65536"/>
                <a:gd name="T6" fmla="*/ 0 w 74"/>
                <a:gd name="T7" fmla="*/ 0 h 1"/>
                <a:gd name="T8" fmla="*/ 74 w 7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4" h="1">
                  <a:moveTo>
                    <a:pt x="0" y="1"/>
                  </a:moveTo>
                  <a:lnTo>
                    <a:pt x="74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41" name="Freeform 1145"/>
            <p:cNvSpPr>
              <a:spLocks noChangeAspect="1"/>
            </p:cNvSpPr>
            <p:nvPr/>
          </p:nvSpPr>
          <p:spPr bwMode="auto">
            <a:xfrm>
              <a:off x="455" y="1174"/>
              <a:ext cx="68" cy="1"/>
            </a:xfrm>
            <a:custGeom>
              <a:avLst/>
              <a:gdLst>
                <a:gd name="T0" fmla="*/ 0 w 146"/>
                <a:gd name="T1" fmla="*/ 0 h 1"/>
                <a:gd name="T2" fmla="*/ 0 w 146"/>
                <a:gd name="T3" fmla="*/ 0 h 1"/>
                <a:gd name="T4" fmla="*/ 0 60000 65536"/>
                <a:gd name="T5" fmla="*/ 0 60000 65536"/>
                <a:gd name="T6" fmla="*/ 0 w 146"/>
                <a:gd name="T7" fmla="*/ 0 h 1"/>
                <a:gd name="T8" fmla="*/ 146 w 14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6" h="1">
                  <a:moveTo>
                    <a:pt x="0" y="0"/>
                  </a:moveTo>
                  <a:lnTo>
                    <a:pt x="146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42" name="Freeform 1146"/>
            <p:cNvSpPr>
              <a:spLocks noChangeAspect="1"/>
            </p:cNvSpPr>
            <p:nvPr/>
          </p:nvSpPr>
          <p:spPr bwMode="auto">
            <a:xfrm>
              <a:off x="388" y="1174"/>
              <a:ext cx="19" cy="1"/>
            </a:xfrm>
            <a:custGeom>
              <a:avLst/>
              <a:gdLst>
                <a:gd name="T0" fmla="*/ 0 w 41"/>
                <a:gd name="T1" fmla="*/ 0 h 1"/>
                <a:gd name="T2" fmla="*/ 0 w 41"/>
                <a:gd name="T3" fmla="*/ 0 h 1"/>
                <a:gd name="T4" fmla="*/ 0 60000 65536"/>
                <a:gd name="T5" fmla="*/ 0 60000 65536"/>
                <a:gd name="T6" fmla="*/ 0 w 41"/>
                <a:gd name="T7" fmla="*/ 0 h 1"/>
                <a:gd name="T8" fmla="*/ 41 w 41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1" h="1">
                  <a:moveTo>
                    <a:pt x="0" y="0"/>
                  </a:moveTo>
                  <a:lnTo>
                    <a:pt x="41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43" name="Freeform 1147"/>
            <p:cNvSpPr>
              <a:spLocks noChangeAspect="1"/>
            </p:cNvSpPr>
            <p:nvPr/>
          </p:nvSpPr>
          <p:spPr bwMode="auto">
            <a:xfrm>
              <a:off x="456" y="1192"/>
              <a:ext cx="63" cy="0"/>
            </a:xfrm>
            <a:custGeom>
              <a:avLst/>
              <a:gdLst>
                <a:gd name="T0" fmla="*/ 0 w 135"/>
                <a:gd name="T1" fmla="*/ 0 h 1"/>
                <a:gd name="T2" fmla="*/ 0 w 135"/>
                <a:gd name="T3" fmla="*/ 0 h 1"/>
                <a:gd name="T4" fmla="*/ 0 60000 65536"/>
                <a:gd name="T5" fmla="*/ 0 60000 65536"/>
                <a:gd name="T6" fmla="*/ 0 w 135"/>
                <a:gd name="T7" fmla="*/ 0 h 1"/>
                <a:gd name="T8" fmla="*/ 135 w 135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35" h="1">
                  <a:moveTo>
                    <a:pt x="135" y="0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44" name="Line 1148"/>
            <p:cNvSpPr>
              <a:spLocks noChangeAspect="1" noChangeShapeType="1"/>
            </p:cNvSpPr>
            <p:nvPr/>
          </p:nvSpPr>
          <p:spPr bwMode="auto">
            <a:xfrm>
              <a:off x="482" y="1208"/>
              <a:ext cx="27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45" name="Freeform 1149"/>
            <p:cNvSpPr>
              <a:spLocks noChangeAspect="1"/>
            </p:cNvSpPr>
            <p:nvPr/>
          </p:nvSpPr>
          <p:spPr bwMode="auto">
            <a:xfrm>
              <a:off x="392" y="803"/>
              <a:ext cx="26" cy="0"/>
            </a:xfrm>
            <a:custGeom>
              <a:avLst/>
              <a:gdLst>
                <a:gd name="T0" fmla="*/ 0 w 54"/>
                <a:gd name="T1" fmla="*/ 0 h 1"/>
                <a:gd name="T2" fmla="*/ 0 w 54"/>
                <a:gd name="T3" fmla="*/ 0 h 1"/>
                <a:gd name="T4" fmla="*/ 0 60000 65536"/>
                <a:gd name="T5" fmla="*/ 0 60000 65536"/>
                <a:gd name="T6" fmla="*/ 0 w 54"/>
                <a:gd name="T7" fmla="*/ 0 h 1"/>
                <a:gd name="T8" fmla="*/ 54 w 54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" h="1">
                  <a:moveTo>
                    <a:pt x="0" y="0"/>
                  </a:moveTo>
                  <a:lnTo>
                    <a:pt x="54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46" name="Line 1150"/>
            <p:cNvSpPr>
              <a:spLocks noChangeAspect="1" noChangeShapeType="1"/>
            </p:cNvSpPr>
            <p:nvPr/>
          </p:nvSpPr>
          <p:spPr bwMode="auto">
            <a:xfrm>
              <a:off x="472" y="883"/>
              <a:ext cx="222" cy="0"/>
            </a:xfrm>
            <a:prstGeom prst="line">
              <a:avLst/>
            </a:prstGeom>
            <a:noFill/>
            <a:ln w="8001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5247" name="Freeform 1151"/>
            <p:cNvSpPr>
              <a:spLocks noChangeAspect="1"/>
            </p:cNvSpPr>
            <p:nvPr/>
          </p:nvSpPr>
          <p:spPr bwMode="auto">
            <a:xfrm>
              <a:off x="451" y="1044"/>
              <a:ext cx="221" cy="0"/>
            </a:xfrm>
            <a:custGeom>
              <a:avLst/>
              <a:gdLst>
                <a:gd name="T0" fmla="*/ 0 w 476"/>
                <a:gd name="T1" fmla="*/ 0 h 1"/>
                <a:gd name="T2" fmla="*/ 0 w 476"/>
                <a:gd name="T3" fmla="*/ 0 h 1"/>
                <a:gd name="T4" fmla="*/ 0 60000 65536"/>
                <a:gd name="T5" fmla="*/ 0 60000 65536"/>
                <a:gd name="T6" fmla="*/ 0 w 476"/>
                <a:gd name="T7" fmla="*/ 0 h 1"/>
                <a:gd name="T8" fmla="*/ 476 w 476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6" h="1">
                  <a:moveTo>
                    <a:pt x="476" y="0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29" name="Rectangle 3"/>
          <p:cNvSpPr txBox="1">
            <a:spLocks noChangeArrowheads="1"/>
          </p:cNvSpPr>
          <p:nvPr/>
        </p:nvSpPr>
        <p:spPr bwMode="auto">
          <a:xfrm>
            <a:off x="2209800" y="3135313"/>
            <a:ext cx="59817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US" altLang="en-US" sz="2400" kern="0" dirty="0" smtClean="0"/>
              <a:t>15</a:t>
            </a:r>
            <a:r>
              <a:rPr lang="en-US" altLang="en-US" sz="2400" kern="0" baseline="30000" dirty="0" smtClean="0"/>
              <a:t>th</a:t>
            </a:r>
            <a:r>
              <a:rPr lang="en-US" altLang="en-US" sz="2400" kern="0" dirty="0" smtClean="0"/>
              <a:t> TRB Conference on </a:t>
            </a:r>
          </a:p>
          <a:p>
            <a:pPr eaLnBrk="1" hangingPunct="1">
              <a:defRPr/>
            </a:pPr>
            <a:r>
              <a:rPr lang="en-US" altLang="en-US" sz="2400" kern="0" dirty="0" smtClean="0"/>
              <a:t>Transportation Planning Applications</a:t>
            </a:r>
          </a:p>
          <a:p>
            <a:pPr eaLnBrk="1" hangingPunct="1">
              <a:defRPr/>
            </a:pPr>
            <a:r>
              <a:rPr lang="en-US" altLang="en-US" sz="2400" kern="0" dirty="0" smtClean="0"/>
              <a:t> </a:t>
            </a:r>
          </a:p>
          <a:p>
            <a:pPr eaLnBrk="1" hangingPunct="1">
              <a:defRPr/>
            </a:pPr>
            <a:r>
              <a:rPr lang="en-US" altLang="en-US" sz="2400" kern="0" dirty="0" smtClean="0"/>
              <a:t>Atlantic City, NJ</a:t>
            </a:r>
          </a:p>
          <a:p>
            <a:pPr eaLnBrk="1" hangingPunct="1">
              <a:tabLst>
                <a:tab pos="2743200" algn="l"/>
              </a:tabLst>
              <a:defRPr/>
            </a:pPr>
            <a:r>
              <a:rPr lang="en-US" altLang="en-US" sz="2400" kern="0" dirty="0" smtClean="0"/>
              <a:t>May 18, 2015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</a:t>
            </a:r>
            <a:r>
              <a:rPr lang="en-US" altLang="en-US" sz="1000" baseline="30000" dirty="0" smtClean="0"/>
              <a:t>th</a:t>
            </a:r>
            <a:r>
              <a:rPr lang="en-US" altLang="en-US" sz="1000" dirty="0" smtClean="0"/>
              <a:t> TRB Conference on Transportation Planning Applications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ECBE63-C873-47B1-9C6C-94E7D188F5A9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 dirty="0" smtClean="0"/>
          </a:p>
        </p:txBody>
      </p:sp>
      <p:sp>
        <p:nvSpPr>
          <p:cNvPr id="14341" name="Text Box 2"/>
          <p:cNvSpPr txBox="1">
            <a:spLocks noChangeArrowheads="1"/>
          </p:cNvSpPr>
          <p:nvPr/>
        </p:nvSpPr>
        <p:spPr bwMode="auto">
          <a:xfrm>
            <a:off x="685800" y="838200"/>
            <a:ext cx="7696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smtClean="0">
                <a:solidFill>
                  <a:schemeClr val="tx2"/>
                </a:solidFill>
              </a:rPr>
              <a:t>Participant Details</a:t>
            </a:r>
            <a:endParaRPr lang="en-US" altLang="en-US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8831582"/>
              </p:ext>
            </p:extLst>
          </p:nvPr>
        </p:nvGraphicFramePr>
        <p:xfrm>
          <a:off x="4267200" y="3124200"/>
          <a:ext cx="4191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3281"/>
                <a:gridCol w="1307719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NCTCOG Status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Percent</a:t>
                      </a:r>
                      <a:endParaRPr lang="en-US" sz="2400" dirty="0"/>
                    </a:p>
                  </a:txBody>
                  <a:tcPr/>
                </a:tc>
              </a:tr>
              <a:tr h="3619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COG Employee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58%</a:t>
                      </a:r>
                      <a:endParaRPr lang="en-US" sz="2400" dirty="0"/>
                    </a:p>
                  </a:txBody>
                  <a:tcPr/>
                </a:tc>
              </a:tr>
              <a:tr h="3619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Other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42%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824223"/>
              </p:ext>
            </p:extLst>
          </p:nvPr>
        </p:nvGraphicFramePr>
        <p:xfrm>
          <a:off x="2667000" y="4876800"/>
          <a:ext cx="365760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868"/>
                <a:gridCol w="1656733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Home State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Percent</a:t>
                      </a:r>
                      <a:endParaRPr lang="en-US" sz="2400" dirty="0"/>
                    </a:p>
                  </a:txBody>
                  <a:tcPr/>
                </a:tc>
              </a:tr>
              <a:tr h="3619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Texas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88%</a:t>
                      </a:r>
                      <a:endParaRPr lang="en-US" sz="2400" dirty="0"/>
                    </a:p>
                  </a:txBody>
                  <a:tcPr/>
                </a:tc>
              </a:tr>
              <a:tr h="3619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Other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12%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1870409"/>
              </p:ext>
            </p:extLst>
          </p:nvPr>
        </p:nvGraphicFramePr>
        <p:xfrm>
          <a:off x="914400" y="1676400"/>
          <a:ext cx="2971800" cy="1377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1816"/>
                <a:gridCol w="1389984"/>
              </a:tblGrid>
              <a:tr h="45919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Gender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Percent</a:t>
                      </a:r>
                      <a:endParaRPr lang="en-US" sz="2400" dirty="0"/>
                    </a:p>
                  </a:txBody>
                  <a:tcPr/>
                </a:tc>
              </a:tr>
              <a:tr h="45919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45%</a:t>
                      </a:r>
                      <a:endParaRPr lang="en-US" sz="2400" dirty="0"/>
                    </a:p>
                  </a:txBody>
                  <a:tcPr/>
                </a:tc>
              </a:tr>
              <a:tr h="45919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Female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55%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6066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735784"/>
              </p:ext>
            </p:extLst>
          </p:nvPr>
        </p:nvGraphicFramePr>
        <p:xfrm>
          <a:off x="914400" y="1676400"/>
          <a:ext cx="7924800" cy="3688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0"/>
                <a:gridCol w="1600200"/>
                <a:gridCol w="1447800"/>
              </a:tblGrid>
              <a:tr h="43897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 Used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Pct.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Logger Only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17%</a:t>
                      </a:r>
                    </a:p>
                  </a:txBody>
                  <a:tcPr marL="9525" marR="9525" marT="9525" marB="0" anchor="b"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Phone App Only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Triangulation Only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b"/>
                </a:tc>
              </a:tr>
              <a:tr h="393214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030031"/>
              </p:ext>
            </p:extLst>
          </p:nvPr>
        </p:nvGraphicFramePr>
        <p:xfrm>
          <a:off x="914400" y="1676400"/>
          <a:ext cx="7924800" cy="3688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0"/>
                <a:gridCol w="1600200"/>
                <a:gridCol w="1447800"/>
              </a:tblGrid>
              <a:tr h="43897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 Used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Pct.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Logger Only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17%</a:t>
                      </a:r>
                    </a:p>
                  </a:txBody>
                  <a:tcPr marL="9525" marR="9525" marT="9525" marB="0" anchor="b"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Phone App Only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Triangulation Only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b"/>
                </a:tc>
              </a:tr>
              <a:tr h="39321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Logger and Smart Phone App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b"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Logger and Triangulation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b"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Phone App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Triangulation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</a:t>
            </a:r>
            <a:r>
              <a:rPr lang="en-US" altLang="en-US" sz="1000" baseline="30000" dirty="0" smtClean="0"/>
              <a:t>th</a:t>
            </a:r>
            <a:r>
              <a:rPr lang="en-US" altLang="en-US" sz="1000" dirty="0" smtClean="0"/>
              <a:t> TRB Conference on Transportation Planning Applications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ECBE63-C873-47B1-9C6C-94E7D188F5A9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 dirty="0" smtClean="0"/>
          </a:p>
        </p:txBody>
      </p:sp>
      <p:sp>
        <p:nvSpPr>
          <p:cNvPr id="14341" name="Text Box 2"/>
          <p:cNvSpPr txBox="1">
            <a:spLocks noChangeArrowheads="1"/>
          </p:cNvSpPr>
          <p:nvPr/>
        </p:nvSpPr>
        <p:spPr bwMode="auto">
          <a:xfrm>
            <a:off x="685800" y="838200"/>
            <a:ext cx="8229600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smtClean="0">
                <a:solidFill>
                  <a:schemeClr val="tx2"/>
                </a:solidFill>
              </a:rPr>
              <a:t>Technology Usage Breakdown</a:t>
            </a:r>
            <a:endParaRPr lang="en-US" altLang="en-US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283718"/>
              </p:ext>
            </p:extLst>
          </p:nvPr>
        </p:nvGraphicFramePr>
        <p:xfrm>
          <a:off x="921895" y="1676400"/>
          <a:ext cx="7924800" cy="3688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0"/>
                <a:gridCol w="1600200"/>
                <a:gridCol w="1447800"/>
              </a:tblGrid>
              <a:tr h="43897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 Used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Pct.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Logger Only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17%</a:t>
                      </a:r>
                    </a:p>
                  </a:txBody>
                  <a:tcPr marL="9525" marR="9525" marT="9525" marB="0" anchor="b"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Phone App Only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Triangulation Only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b"/>
                </a:tc>
              </a:tr>
              <a:tr h="39321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Logger and Smart Phone App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b"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Logger and Triangulation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b"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Phone App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Triangulation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Technologies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39%</a:t>
                      </a:r>
                    </a:p>
                  </a:txBody>
                  <a:tcPr marL="9525" marR="9525" marT="9525" marB="0" anchor="b"/>
                </a:tc>
              </a:tr>
              <a:tr h="4054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8202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</a:t>
            </a:r>
            <a:r>
              <a:rPr lang="en-US" altLang="en-US" sz="1000" baseline="30000" dirty="0" smtClean="0"/>
              <a:t>th</a:t>
            </a:r>
            <a:r>
              <a:rPr lang="en-US" altLang="en-US" sz="1000" dirty="0" smtClean="0"/>
              <a:t> TRB Conference on Transportation Planning Applications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ECBE63-C873-47B1-9C6C-94E7D188F5A9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 dirty="0" smtClean="0"/>
          </a:p>
        </p:txBody>
      </p:sp>
      <p:sp>
        <p:nvSpPr>
          <p:cNvPr id="14341" name="Text Box 2"/>
          <p:cNvSpPr txBox="1">
            <a:spLocks noChangeArrowheads="1"/>
          </p:cNvSpPr>
          <p:nvPr/>
        </p:nvSpPr>
        <p:spPr bwMode="auto">
          <a:xfrm>
            <a:off x="685800" y="838200"/>
            <a:ext cx="7696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smtClean="0">
                <a:solidFill>
                  <a:schemeClr val="tx2"/>
                </a:solidFill>
              </a:rPr>
              <a:t>Wave Breakdown</a:t>
            </a:r>
            <a:endParaRPr lang="en-US" altLang="en-US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554635"/>
              </p:ext>
            </p:extLst>
          </p:nvPr>
        </p:nvGraphicFramePr>
        <p:xfrm>
          <a:off x="914400" y="1600203"/>
          <a:ext cx="8001000" cy="3657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295400"/>
                <a:gridCol w="2057400"/>
                <a:gridCol w="2133600"/>
                <a:gridCol w="1066800"/>
              </a:tblGrid>
              <a:tr h="14545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Wave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Logger Users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Smart Phone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 Users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Triangulation Users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Users</a:t>
                      </a:r>
                    </a:p>
                  </a:txBody>
                  <a:tcPr marL="9525" marR="9525" marT="9525" marB="0" anchor="b"/>
                </a:tc>
              </a:tr>
              <a:tr h="554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</a:tr>
              <a:tr h="554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</a:tr>
              <a:tr h="554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</a:tr>
              <a:tr h="5382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979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379315"/>
              </p:ext>
            </p:extLst>
          </p:nvPr>
        </p:nvGraphicFramePr>
        <p:xfrm>
          <a:off x="929390" y="1752600"/>
          <a:ext cx="7924800" cy="4094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219200"/>
                <a:gridCol w="1905000"/>
                <a:gridCol w="1828800"/>
              </a:tblGrid>
              <a:tr h="61909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GPS Logger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Phone App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Triangulation</a:t>
                      </a:r>
                    </a:p>
                  </a:txBody>
                  <a:tcPr marT="9523" marB="0" anchor="b"/>
                </a:tc>
              </a:tr>
              <a:tr h="5699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Registered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</a:p>
                  </a:txBody>
                  <a:tcPr marT="9523" marB="0" anchor="b"/>
                </a:tc>
              </a:tr>
              <a:tr h="642437">
                <a:tc>
                  <a:txBody>
                    <a:bodyPr/>
                    <a:lstStyle/>
                    <a:p>
                      <a:pPr algn="l" rtl="0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</a:tr>
              <a:tr h="661542">
                <a:tc>
                  <a:txBody>
                    <a:bodyPr/>
                    <a:lstStyle/>
                    <a:p>
                      <a:pPr algn="l" rtl="0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</a:tr>
              <a:tr h="642437">
                <a:tc>
                  <a:txBody>
                    <a:bodyPr/>
                    <a:lstStyle/>
                    <a:p>
                      <a:pPr algn="l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</a:tr>
              <a:tr h="958713">
                <a:tc>
                  <a:txBody>
                    <a:bodyPr/>
                    <a:lstStyle/>
                    <a:p>
                      <a:pPr algn="l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241907"/>
              </p:ext>
            </p:extLst>
          </p:nvPr>
        </p:nvGraphicFramePr>
        <p:xfrm>
          <a:off x="914400" y="1752600"/>
          <a:ext cx="7924800" cy="4094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219200"/>
                <a:gridCol w="1905000"/>
                <a:gridCol w="1828800"/>
              </a:tblGrid>
              <a:tr h="61909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GPS Logger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Phone App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Triangulation</a:t>
                      </a:r>
                    </a:p>
                  </a:txBody>
                  <a:tcPr marT="9523" marB="0" anchor="b"/>
                </a:tc>
              </a:tr>
              <a:tr h="5699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Registered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</a:p>
                  </a:txBody>
                  <a:tcPr marT="9523" marB="0" anchor="b"/>
                </a:tc>
              </a:tr>
              <a:tr h="6424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 not return a travel diary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T="9523" marB="0" anchor="b"/>
                </a:tc>
              </a:tr>
              <a:tr h="661542">
                <a:tc>
                  <a:txBody>
                    <a:bodyPr/>
                    <a:lstStyle/>
                    <a:p>
                      <a:pPr algn="l" rtl="0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</a:tr>
              <a:tr h="642437">
                <a:tc>
                  <a:txBody>
                    <a:bodyPr/>
                    <a:lstStyle/>
                    <a:p>
                      <a:pPr algn="l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</a:tr>
              <a:tr h="958713">
                <a:tc>
                  <a:txBody>
                    <a:bodyPr/>
                    <a:lstStyle/>
                    <a:p>
                      <a:pPr algn="l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996081"/>
              </p:ext>
            </p:extLst>
          </p:nvPr>
        </p:nvGraphicFramePr>
        <p:xfrm>
          <a:off x="914400" y="1752600"/>
          <a:ext cx="7924800" cy="4094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219200"/>
                <a:gridCol w="1905000"/>
                <a:gridCol w="1828800"/>
              </a:tblGrid>
              <a:tr h="61909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GPS Logger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Phone App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Triangulation</a:t>
                      </a:r>
                    </a:p>
                  </a:txBody>
                  <a:tcPr marT="9523" marB="0" anchor="b"/>
                </a:tc>
              </a:tr>
              <a:tr h="5699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Registered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</a:p>
                  </a:txBody>
                  <a:tcPr marT="9523" marB="0" anchor="b"/>
                </a:tc>
              </a:tr>
              <a:tr h="6424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 not return a travel diary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T="9523" marB="0" anchor="b"/>
                </a:tc>
              </a:tr>
              <a:tr h="6615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 no GPS data for travel day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523" marB="0" anchor="b"/>
                </a:tc>
              </a:tr>
              <a:tr h="642437">
                <a:tc>
                  <a:txBody>
                    <a:bodyPr/>
                    <a:lstStyle/>
                    <a:p>
                      <a:pPr algn="l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</a:tr>
              <a:tr h="958713">
                <a:tc>
                  <a:txBody>
                    <a:bodyPr/>
                    <a:lstStyle/>
                    <a:p>
                      <a:pPr algn="l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</a:tr>
            </a:tbl>
          </a:graphicData>
        </a:graphic>
      </p:graphicFrame>
      <p:sp>
        <p:nvSpPr>
          <p:cNvPr id="2457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2457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</a:t>
            </a:r>
            <a:r>
              <a:rPr lang="en-US" altLang="en-US" sz="1000" baseline="30000" dirty="0" smtClean="0"/>
              <a:t>th</a:t>
            </a:r>
            <a:r>
              <a:rPr lang="en-US" altLang="en-US" sz="1000" dirty="0" smtClean="0"/>
              <a:t> TRB Conference on Transportation Planning Applications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7D2709C-889B-4811-A25A-7DA62A7B30C6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 dirty="0" smtClean="0"/>
          </a:p>
        </p:txBody>
      </p:sp>
      <p:sp>
        <p:nvSpPr>
          <p:cNvPr id="24581" name="Text Box 2"/>
          <p:cNvSpPr txBox="1">
            <a:spLocks noChangeArrowheads="1"/>
          </p:cNvSpPr>
          <p:nvPr/>
        </p:nvSpPr>
        <p:spPr bwMode="auto">
          <a:xfrm>
            <a:off x="685800" y="838200"/>
            <a:ext cx="8229600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smtClean="0">
                <a:solidFill>
                  <a:schemeClr val="tx2"/>
                </a:solidFill>
              </a:rPr>
              <a:t>Participants with Data To Compare</a:t>
            </a:r>
            <a:endParaRPr lang="en-US" altLang="en-US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381840"/>
              </p:ext>
            </p:extLst>
          </p:nvPr>
        </p:nvGraphicFramePr>
        <p:xfrm>
          <a:off x="914400" y="1752600"/>
          <a:ext cx="7924800" cy="4094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219200"/>
                <a:gridCol w="1905000"/>
                <a:gridCol w="1828800"/>
              </a:tblGrid>
              <a:tr h="61909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GPS Logger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Phone App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Triangulation</a:t>
                      </a:r>
                    </a:p>
                  </a:txBody>
                  <a:tcPr marT="9523" marB="0" anchor="b"/>
                </a:tc>
              </a:tr>
              <a:tr h="5699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Registered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</a:p>
                  </a:txBody>
                  <a:tcPr marT="9523" marB="0" anchor="b"/>
                </a:tc>
              </a:tr>
              <a:tr h="6424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 not return a travel diary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T="9523" marB="0" anchor="b"/>
                </a:tc>
              </a:tr>
              <a:tr h="6615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 no GPS data for travel day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523" marB="0" anchor="b"/>
                </a:tc>
              </a:tr>
              <a:tr h="6424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Participants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with Data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Compare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</a:t>
                      </a:r>
                    </a:p>
                  </a:txBody>
                  <a:tcPr marT="9523" marB="0" anchor="b"/>
                </a:tc>
              </a:tr>
              <a:tr h="9587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Registered Participants with Data to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Compare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523" marB="0" anchor="b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2765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</a:t>
            </a:r>
            <a:r>
              <a:rPr lang="en-US" altLang="en-US" sz="1000" baseline="30000" dirty="0" smtClean="0"/>
              <a:t>th</a:t>
            </a:r>
            <a:r>
              <a:rPr lang="en-US" altLang="en-US" sz="1000" dirty="0" smtClean="0"/>
              <a:t> TRB Conference on Transportation Planning Applications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53483C-034F-47A4-A911-EBB0C7D296BE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 dirty="0" smtClean="0"/>
          </a:p>
        </p:txBody>
      </p:sp>
      <p:sp>
        <p:nvSpPr>
          <p:cNvPr id="27653" name="Text Box 2"/>
          <p:cNvSpPr txBox="1">
            <a:spLocks noChangeArrowheads="1"/>
          </p:cNvSpPr>
          <p:nvPr/>
        </p:nvSpPr>
        <p:spPr bwMode="auto">
          <a:xfrm>
            <a:off x="685800" y="838200"/>
            <a:ext cx="7696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tx2"/>
                </a:solidFill>
              </a:rPr>
              <a:t>Location Match Results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52500" y="1524000"/>
            <a:ext cx="8115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en-US" sz="2800" dirty="0">
                <a:cs typeface="Arial" panose="020B0604020202020204" pitchFamily="34" charset="0"/>
              </a:rPr>
              <a:t>A </a:t>
            </a:r>
            <a:r>
              <a:rPr lang="en-US" altLang="en-US" sz="2800" dirty="0" smtClean="0">
                <a:cs typeface="Arial" panose="020B0604020202020204" pitchFamily="34" charset="0"/>
              </a:rPr>
              <a:t>match </a:t>
            </a:r>
            <a:r>
              <a:rPr lang="en-US" altLang="en-US" sz="2800" dirty="0">
                <a:cs typeface="Arial" panose="020B0604020202020204" pitchFamily="34" charset="0"/>
              </a:rPr>
              <a:t>was </a:t>
            </a:r>
            <a:r>
              <a:rPr lang="en-US" altLang="en-US" sz="2800" dirty="0" smtClean="0">
                <a:cs typeface="Arial" panose="020B0604020202020204" pitchFamily="34" charset="0"/>
              </a:rPr>
              <a:t>defined as the </a:t>
            </a:r>
            <a:r>
              <a:rPr lang="en-US" altLang="en-US" sz="2800" dirty="0">
                <a:cs typeface="Arial" panose="020B0604020202020204" pitchFamily="34" charset="0"/>
              </a:rPr>
              <a:t>technology </a:t>
            </a:r>
            <a:r>
              <a:rPr lang="en-US" altLang="en-US" sz="2800" dirty="0" smtClean="0">
                <a:cs typeface="Arial" panose="020B0604020202020204" pitchFamily="34" charset="0"/>
              </a:rPr>
              <a:t>matching the </a:t>
            </a:r>
            <a:r>
              <a:rPr lang="en-US" altLang="en-US" sz="2800" dirty="0">
                <a:cs typeface="Arial" panose="020B0604020202020204" pitchFamily="34" charset="0"/>
              </a:rPr>
              <a:t>diary location within 15 </a:t>
            </a:r>
            <a:r>
              <a:rPr lang="en-US" altLang="en-US" sz="2800" dirty="0" smtClean="0">
                <a:cs typeface="Arial" panose="020B0604020202020204" pitchFamily="34" charset="0"/>
              </a:rPr>
              <a:t>min. </a:t>
            </a:r>
            <a:r>
              <a:rPr lang="en-US" altLang="en-US" sz="2800" dirty="0">
                <a:cs typeface="Arial" panose="020B0604020202020204" pitchFamily="34" charset="0"/>
              </a:rPr>
              <a:t>and </a:t>
            </a:r>
            <a:r>
              <a:rPr lang="en-US" altLang="en-US" sz="2800" dirty="0" smtClean="0">
                <a:cs typeface="Arial" panose="020B0604020202020204" pitchFamily="34" charset="0"/>
              </a:rPr>
              <a:t>0.25 miles. 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460094"/>
              </p:ext>
            </p:extLst>
          </p:nvPr>
        </p:nvGraphicFramePr>
        <p:xfrm>
          <a:off x="949271" y="2590800"/>
          <a:ext cx="8091488" cy="3278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371600"/>
                <a:gridCol w="1752600"/>
                <a:gridCol w="1995488"/>
              </a:tblGrid>
              <a:tr h="5528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GPS Logger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Smart Phone </a:t>
                      </a:r>
                      <a:r>
                        <a:rPr lang="en-US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Triangulation</a:t>
                      </a:r>
                    </a:p>
                  </a:txBody>
                  <a:tcPr marL="91443" marR="91443" marT="9524" marB="0" anchor="b"/>
                </a:tc>
              </a:tr>
              <a:tr h="5528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# Travel Diary Location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Records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</a:tr>
              <a:tr h="5528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# Technology Location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Records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</a:tr>
              <a:tr h="3031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# Diary Matches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</a:tr>
              <a:tr h="4004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Match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against Total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714272"/>
              </p:ext>
            </p:extLst>
          </p:nvPr>
        </p:nvGraphicFramePr>
        <p:xfrm>
          <a:off x="949271" y="2590800"/>
          <a:ext cx="8091488" cy="3278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371600"/>
                <a:gridCol w="1752600"/>
                <a:gridCol w="1995488"/>
              </a:tblGrid>
              <a:tr h="5528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GPS Logger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Smart Phone </a:t>
                      </a:r>
                      <a:r>
                        <a:rPr lang="en-US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Triangulation</a:t>
                      </a:r>
                    </a:p>
                  </a:txBody>
                  <a:tcPr marL="91443" marR="91443" marT="9524" marB="0" anchor="b"/>
                </a:tc>
              </a:tr>
              <a:tr h="5528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# Travel Diary Location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Records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585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</a:tr>
              <a:tr h="5528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# Technology Location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Records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566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</a:tr>
              <a:tr h="3031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# Diary Matches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</a:tr>
              <a:tr h="4004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Match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against Total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81%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39860"/>
              </p:ext>
            </p:extLst>
          </p:nvPr>
        </p:nvGraphicFramePr>
        <p:xfrm>
          <a:off x="949271" y="2590800"/>
          <a:ext cx="8091488" cy="3278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371600"/>
                <a:gridCol w="1752600"/>
                <a:gridCol w="1995488"/>
              </a:tblGrid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GPS Logger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Smart Phone </a:t>
                      </a:r>
                      <a:r>
                        <a:rPr lang="en-US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Triangulation</a:t>
                      </a:r>
                    </a:p>
                  </a:txBody>
                  <a:tcPr marL="91443" marR="91443" marT="9524" marB="0" anchor="b"/>
                </a:tc>
              </a:tr>
              <a:tr h="5528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# Travel Diary Location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Records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585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</a:tr>
              <a:tr h="5528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# Technology Location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Records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566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</a:tr>
              <a:tr h="3031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# Diary Matches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</a:tr>
              <a:tr h="4004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Match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against Total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81%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375920"/>
              </p:ext>
            </p:extLst>
          </p:nvPr>
        </p:nvGraphicFramePr>
        <p:xfrm>
          <a:off x="949271" y="2590800"/>
          <a:ext cx="8091488" cy="3278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371600"/>
                <a:gridCol w="1752600"/>
                <a:gridCol w="1995488"/>
              </a:tblGrid>
              <a:tr h="5528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GPS Logger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Smart Phone </a:t>
                      </a:r>
                      <a:r>
                        <a:rPr lang="en-US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Triangulation</a:t>
                      </a:r>
                    </a:p>
                  </a:txBody>
                  <a:tcPr marL="91443" marR="91443" marT="9524" marB="0" anchor="b"/>
                </a:tc>
              </a:tr>
              <a:tr h="5528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# Travel Diary Location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Records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</a:tr>
              <a:tr h="5528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# Technology Location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Records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</a:tr>
              <a:tr h="3031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# Diary Matches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</a:tr>
              <a:tr h="4004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Match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against Total</a:t>
                      </a: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9524" marB="0" anchor="b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2969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15th TRB Conference on Transportation Planning Applications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E491C4-A88D-411F-8046-BF4BBD5EEAAD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000" dirty="0" smtClean="0"/>
          </a:p>
        </p:txBody>
      </p:sp>
      <p:sp>
        <p:nvSpPr>
          <p:cNvPr id="29701" name="Text Box 2"/>
          <p:cNvSpPr txBox="1">
            <a:spLocks noChangeArrowheads="1"/>
          </p:cNvSpPr>
          <p:nvPr/>
        </p:nvSpPr>
        <p:spPr bwMode="auto">
          <a:xfrm>
            <a:off x="685800" y="841375"/>
            <a:ext cx="76962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tx2"/>
                </a:solidFill>
              </a:rPr>
              <a:t>Person Match Results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977181"/>
              </p:ext>
            </p:extLst>
          </p:nvPr>
        </p:nvGraphicFramePr>
        <p:xfrm>
          <a:off x="685800" y="2721775"/>
          <a:ext cx="8305800" cy="2840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1188720"/>
                <a:gridCol w="1615440"/>
                <a:gridCol w="1615440"/>
              </a:tblGrid>
              <a:tr h="1009381">
                <a:tc>
                  <a:txBody>
                    <a:bodyPr/>
                    <a:lstStyle/>
                    <a:p>
                      <a:pPr algn="l" rtl="0" fontAlgn="b"/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416" marR="7416" marT="741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GPS Logger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416" marR="7416" marT="741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Smart Phone App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416" marR="7416" marT="741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Triangulation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416" marR="7416" marT="7415" marB="0" anchor="b"/>
                </a:tc>
              </a:tr>
              <a:tr h="61048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 smtClean="0">
                          <a:effectLst/>
                        </a:rPr>
                        <a:t>% People-50</a:t>
                      </a:r>
                      <a:r>
                        <a:rPr lang="en-US" sz="2400" u="none" strike="noStrike" dirty="0">
                          <a:effectLst/>
                        </a:rPr>
                        <a:t>% </a:t>
                      </a:r>
                      <a:r>
                        <a:rPr lang="en-US" sz="2400" u="none" strike="noStrike" dirty="0" smtClean="0">
                          <a:effectLst/>
                        </a:rPr>
                        <a:t>diary match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416" marR="7416" marT="741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94%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416" marR="66748" marT="741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78%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416" marR="66748" marT="741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27%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416" marR="66748" marT="7415" marB="0" anchor="b"/>
                </a:tc>
              </a:tr>
              <a:tr h="61048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 smtClean="0">
                          <a:effectLst/>
                        </a:rPr>
                        <a:t>% People-75% diary match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416" marR="7416" marT="741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79%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416" marR="66748" marT="741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50%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416" marR="66748" marT="741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8%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416" marR="66748" marT="7415" marB="0" anchor="b"/>
                </a:tc>
              </a:tr>
              <a:tr h="61048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 smtClean="0">
                          <a:effectLst/>
                        </a:rPr>
                        <a:t>% People-100% diary match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416" marR="7416" marT="741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48%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416" marR="66748" marT="741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24%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416" marR="66748" marT="741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5%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416" marR="66748" marT="7415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500" y="1524000"/>
            <a:ext cx="81915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en-US" sz="2800" dirty="0" smtClean="0">
                <a:cs typeface="Arial" panose="020B0604020202020204" pitchFamily="34" charset="0"/>
              </a:rPr>
              <a:t>Considering only the people with at least one location match with the corresponding technology.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85800" y="841375"/>
            <a:ext cx="8458200" cy="585788"/>
          </a:xfrm>
        </p:spPr>
        <p:txBody>
          <a:bodyPr/>
          <a:lstStyle/>
          <a:p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Unmatched Travel Diary Records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238" y="1673225"/>
            <a:ext cx="8437562" cy="4530725"/>
          </a:xfrm>
        </p:spPr>
        <p:txBody>
          <a:bodyPr/>
          <a:lstStyle/>
          <a:p>
            <a:pPr>
              <a:buClr>
                <a:schemeClr val="accent5">
                  <a:lumMod val="75000"/>
                </a:schemeClr>
              </a:buClr>
              <a:defRPr/>
            </a:pPr>
            <a:r>
              <a:rPr lang="en-US" sz="3200" dirty="0" smtClean="0">
                <a:cs typeface="Arial" panose="020B0604020202020204" pitchFamily="34" charset="0"/>
              </a:rPr>
              <a:t>For the GPS Logger and Smart Phone App:</a:t>
            </a:r>
          </a:p>
          <a:p>
            <a:pPr lvl="1">
              <a:buClr>
                <a:schemeClr val="accent5">
                  <a:lumMod val="75000"/>
                </a:schemeClr>
              </a:buClr>
              <a:defRPr/>
            </a:pPr>
            <a:r>
              <a:rPr lang="en-US" sz="2800" dirty="0" smtClean="0">
                <a:cs typeface="Arial" panose="020B0604020202020204" pitchFamily="34" charset="0"/>
              </a:rPr>
              <a:t>NCTCOG  reviewed the technology stops and </a:t>
            </a:r>
            <a:r>
              <a:rPr lang="en-US" sz="2800" dirty="0">
                <a:cs typeface="Arial" panose="020B0604020202020204" pitchFamily="34" charset="0"/>
              </a:rPr>
              <a:t>raw </a:t>
            </a:r>
            <a:r>
              <a:rPr lang="en-US" sz="2800" dirty="0" smtClean="0">
                <a:cs typeface="Arial" panose="020B0604020202020204" pitchFamily="34" charset="0"/>
              </a:rPr>
              <a:t>data during the time of a missed travel diary record.</a:t>
            </a:r>
          </a:p>
          <a:p>
            <a:pPr lvl="1">
              <a:buClr>
                <a:schemeClr val="accent5">
                  <a:lumMod val="75000"/>
                </a:schemeClr>
              </a:buClr>
              <a:defRPr/>
            </a:pPr>
            <a:r>
              <a:rPr lang="en-US" sz="2800" dirty="0" smtClean="0">
                <a:cs typeface="Arial" panose="020B0604020202020204" pitchFamily="34" charset="0"/>
              </a:rPr>
              <a:t>NCTCOG tried </a:t>
            </a:r>
            <a:r>
              <a:rPr lang="en-US" sz="2800" dirty="0">
                <a:cs typeface="Arial" panose="020B0604020202020204" pitchFamily="34" charset="0"/>
              </a:rPr>
              <a:t>to </a:t>
            </a:r>
            <a:r>
              <a:rPr lang="en-US" sz="2800" dirty="0" smtClean="0">
                <a:cs typeface="Arial" panose="020B0604020202020204" pitchFamily="34" charset="0"/>
              </a:rPr>
              <a:t>determine a reason for each missed stop, and notice any patterns or common issues.</a:t>
            </a:r>
          </a:p>
          <a:p>
            <a:pPr lvl="1">
              <a:buClr>
                <a:schemeClr val="accent5">
                  <a:lumMod val="75000"/>
                </a:schemeClr>
              </a:buClr>
              <a:defRPr/>
            </a:pPr>
            <a:r>
              <a:rPr lang="en-US" sz="2800" dirty="0" smtClean="0">
                <a:cs typeface="Arial" panose="020B0604020202020204" pitchFamily="34" charset="0"/>
              </a:rPr>
              <a:t>NCTCOG did not have any details about algorithms used by consultants</a:t>
            </a:r>
            <a:r>
              <a:rPr lang="en-US" sz="3000" dirty="0" smtClean="0">
                <a:cs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26628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26629" name="Footer Placeholder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15th TRB Conference on Transportation Planning Applications</a:t>
            </a:r>
          </a:p>
        </p:txBody>
      </p:sp>
      <p:sp>
        <p:nvSpPr>
          <p:cNvPr id="26630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3A7ABC-997A-444F-BD29-98C336E30E17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0426266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836732"/>
              </p:ext>
            </p:extLst>
          </p:nvPr>
        </p:nvGraphicFramePr>
        <p:xfrm>
          <a:off x="1069761" y="1828801"/>
          <a:ext cx="7845638" cy="388619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156753"/>
                <a:gridCol w="1767734"/>
                <a:gridCol w="1921151"/>
              </a:tblGrid>
              <a:tr h="45223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Non-Match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400" u="none" strike="noStrike" dirty="0" smtClean="0">
                          <a:effectLst/>
                        </a:rPr>
                        <a:t>Reason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#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%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43131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 smtClean="0">
                          <a:effectLst/>
                        </a:rPr>
                        <a:t>Match Made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476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81%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854359">
                <a:tc>
                  <a:txBody>
                    <a:bodyPr/>
                    <a:lstStyle/>
                    <a:p>
                      <a:pPr algn="l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854359">
                <a:tc>
                  <a:txBody>
                    <a:bodyPr/>
                    <a:lstStyle/>
                    <a:p>
                      <a:pPr algn="l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431311">
                <a:tc>
                  <a:txBody>
                    <a:bodyPr/>
                    <a:lstStyle/>
                    <a:p>
                      <a:pPr algn="l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431311">
                <a:tc>
                  <a:txBody>
                    <a:bodyPr/>
                    <a:lstStyle/>
                    <a:p>
                      <a:pPr algn="l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43131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1" u="none" strike="noStrike" dirty="0" smtClean="0">
                          <a:effectLst/>
                        </a:rPr>
                        <a:t>TOTAL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u="none" strike="noStrike" dirty="0">
                          <a:effectLst/>
                        </a:rPr>
                        <a:t>585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u="none" strike="noStrike" dirty="0">
                          <a:effectLst/>
                        </a:rPr>
                        <a:t>100%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769729"/>
              </p:ext>
            </p:extLst>
          </p:nvPr>
        </p:nvGraphicFramePr>
        <p:xfrm>
          <a:off x="1066800" y="1828800"/>
          <a:ext cx="7845638" cy="388619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156753"/>
                <a:gridCol w="1767734"/>
                <a:gridCol w="1921151"/>
              </a:tblGrid>
              <a:tr h="45223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Non-Match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400" u="none" strike="noStrike" dirty="0" smtClean="0">
                          <a:effectLst/>
                        </a:rPr>
                        <a:t>Reason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#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%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43131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 smtClean="0">
                          <a:effectLst/>
                        </a:rPr>
                        <a:t>Match Made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476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81%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85435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 smtClean="0">
                          <a:effectLst/>
                        </a:rPr>
                        <a:t>No </a:t>
                      </a:r>
                      <a:r>
                        <a:rPr lang="en-US" sz="2400" u="none" strike="noStrike" dirty="0">
                          <a:effectLst/>
                        </a:rPr>
                        <a:t>logger data existed for </a:t>
                      </a:r>
                      <a:r>
                        <a:rPr lang="en-US" sz="2400" u="none" strike="noStrike" dirty="0" smtClean="0">
                          <a:effectLst/>
                        </a:rPr>
                        <a:t>all/part of corresponding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trip.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62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11%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854359">
                <a:tc>
                  <a:txBody>
                    <a:bodyPr/>
                    <a:lstStyle/>
                    <a:p>
                      <a:pPr algn="l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431311">
                <a:tc>
                  <a:txBody>
                    <a:bodyPr/>
                    <a:lstStyle/>
                    <a:p>
                      <a:pPr algn="l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431311">
                <a:tc>
                  <a:txBody>
                    <a:bodyPr/>
                    <a:lstStyle/>
                    <a:p>
                      <a:pPr algn="l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43131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1" u="none" strike="noStrike" dirty="0" smtClean="0">
                          <a:effectLst/>
                        </a:rPr>
                        <a:t>TOTAL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u="none" strike="noStrike" dirty="0">
                          <a:effectLst/>
                        </a:rPr>
                        <a:t>585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u="none" strike="noStrike" dirty="0">
                          <a:effectLst/>
                        </a:rPr>
                        <a:t>100%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225848"/>
              </p:ext>
            </p:extLst>
          </p:nvPr>
        </p:nvGraphicFramePr>
        <p:xfrm>
          <a:off x="1066800" y="1828800"/>
          <a:ext cx="7845638" cy="388619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156753"/>
                <a:gridCol w="1767734"/>
                <a:gridCol w="1921151"/>
              </a:tblGrid>
              <a:tr h="45223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Non-Match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400" u="none" strike="noStrike" dirty="0" smtClean="0">
                          <a:effectLst/>
                        </a:rPr>
                        <a:t>Reason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#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%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43131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 smtClean="0">
                          <a:effectLst/>
                        </a:rPr>
                        <a:t>Match Made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476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81%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85435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 smtClean="0">
                          <a:effectLst/>
                        </a:rPr>
                        <a:t>No </a:t>
                      </a:r>
                      <a:r>
                        <a:rPr lang="en-US" sz="2400" u="none" strike="noStrike" dirty="0">
                          <a:effectLst/>
                        </a:rPr>
                        <a:t>logger data existed for </a:t>
                      </a:r>
                      <a:r>
                        <a:rPr lang="en-US" sz="2400" u="none" strike="noStrike" dirty="0" smtClean="0">
                          <a:effectLst/>
                        </a:rPr>
                        <a:t>all/part of corresponding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trip.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62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11%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85435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 smtClean="0">
                          <a:effectLst/>
                        </a:rPr>
                        <a:t>Short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or Rolling Stops</a:t>
                      </a:r>
                      <a:r>
                        <a:rPr lang="en-US" sz="2400" u="none" strike="noStrike" dirty="0" smtClean="0">
                          <a:effectLst/>
                        </a:rPr>
                        <a:t>–(2-3 min)*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>
                          <a:effectLst/>
                        </a:rPr>
                        <a:t>34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>
                          <a:effectLst/>
                        </a:rPr>
                        <a:t>6%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431311">
                <a:tc>
                  <a:txBody>
                    <a:bodyPr/>
                    <a:lstStyle/>
                    <a:p>
                      <a:pPr algn="l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431311">
                <a:tc>
                  <a:txBody>
                    <a:bodyPr/>
                    <a:lstStyle/>
                    <a:p>
                      <a:pPr algn="l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43131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1" u="none" strike="noStrike" dirty="0" smtClean="0">
                          <a:effectLst/>
                        </a:rPr>
                        <a:t>TOTAL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u="none" strike="noStrike" dirty="0">
                          <a:effectLst/>
                        </a:rPr>
                        <a:t>585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u="none" strike="noStrike" dirty="0">
                          <a:effectLst/>
                        </a:rPr>
                        <a:t>100%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263803"/>
              </p:ext>
            </p:extLst>
          </p:nvPr>
        </p:nvGraphicFramePr>
        <p:xfrm>
          <a:off x="1066800" y="1828800"/>
          <a:ext cx="7845638" cy="388619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156753"/>
                <a:gridCol w="1767734"/>
                <a:gridCol w="1921151"/>
              </a:tblGrid>
              <a:tr h="45223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Non-Match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400" u="none" strike="noStrike" dirty="0" smtClean="0">
                          <a:effectLst/>
                        </a:rPr>
                        <a:t>Reason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#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%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43131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 smtClean="0">
                          <a:effectLst/>
                        </a:rPr>
                        <a:t>Match Made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476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81%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85435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 smtClean="0">
                          <a:effectLst/>
                        </a:rPr>
                        <a:t>No </a:t>
                      </a:r>
                      <a:r>
                        <a:rPr lang="en-US" sz="2400" u="none" strike="noStrike" dirty="0">
                          <a:effectLst/>
                        </a:rPr>
                        <a:t>logger data existed for </a:t>
                      </a:r>
                      <a:r>
                        <a:rPr lang="en-US" sz="2400" u="none" strike="noStrike" dirty="0" smtClean="0">
                          <a:effectLst/>
                        </a:rPr>
                        <a:t>all/part of corresponding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trip.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62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11%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85435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 smtClean="0">
                          <a:effectLst/>
                        </a:rPr>
                        <a:t>Short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or Rolling Stops</a:t>
                      </a:r>
                      <a:r>
                        <a:rPr lang="en-US" sz="2400" u="none" strike="noStrike" dirty="0" smtClean="0">
                          <a:effectLst/>
                        </a:rPr>
                        <a:t>–(2-3 min)*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>
                          <a:effectLst/>
                        </a:rPr>
                        <a:t>34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>
                          <a:effectLst/>
                        </a:rPr>
                        <a:t>6%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43131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baseline="0" smtClean="0">
                          <a:effectLst/>
                        </a:rPr>
                        <a:t>Possible Diary Issue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smtClean="0">
                          <a:effectLst/>
                        </a:rPr>
                        <a:t>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smtClean="0">
                          <a:effectLst/>
                        </a:rPr>
                        <a:t>&lt;2%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43131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smtClean="0">
                          <a:effectLst/>
                        </a:rPr>
                        <a:t>Other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&lt;1%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  <a:tr h="43131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1" u="none" strike="noStrike" dirty="0" smtClean="0">
                          <a:effectLst/>
                        </a:rPr>
                        <a:t>TOTAL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u="none" strike="noStrike" dirty="0">
                          <a:effectLst/>
                        </a:rPr>
                        <a:t>585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u="none" strike="noStrike" dirty="0">
                          <a:effectLst/>
                        </a:rPr>
                        <a:t>100%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302" marR="34302" marT="7146" marB="0" anchor="b"/>
                </a:tc>
              </a:tr>
            </a:tbl>
          </a:graphicData>
        </a:graphic>
      </p:graphicFrame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841375"/>
            <a:ext cx="8458200" cy="585788"/>
          </a:xfrm>
        </p:spPr>
        <p:txBody>
          <a:bodyPr/>
          <a:lstStyle/>
          <a:p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Analyze Non-Match: Logger</a:t>
            </a:r>
          </a:p>
        </p:txBody>
      </p:sp>
      <p:sp>
        <p:nvSpPr>
          <p:cNvPr id="30753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30754" name="Footer Placeholder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15th TRB Conference on Transportation Planning Applications</a:t>
            </a:r>
          </a:p>
        </p:txBody>
      </p:sp>
      <p:sp>
        <p:nvSpPr>
          <p:cNvPr id="3075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89889B-267E-4980-B60E-95A37911DB9A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914400" y="5845115"/>
            <a:ext cx="731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 24% of Short Trips corresponded to Habitual Locations.</a:t>
            </a:r>
            <a:endParaRPr lang="en-US" sz="2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85800" y="841248"/>
            <a:ext cx="8153400" cy="585788"/>
          </a:xfrm>
        </p:spPr>
        <p:txBody>
          <a:bodyPr/>
          <a:lstStyle/>
          <a:p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Analyze Non-Match: Smartphone</a:t>
            </a:r>
          </a:p>
        </p:txBody>
      </p:sp>
      <p:sp>
        <p:nvSpPr>
          <p:cNvPr id="31781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31782" name="Footer Placeholder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15th TRB Conference on Transportation Planning Applications</a:t>
            </a:r>
          </a:p>
        </p:txBody>
      </p:sp>
      <p:sp>
        <p:nvSpPr>
          <p:cNvPr id="31783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6869247-D3FB-4F43-9E86-9F3FA3DF3FCF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914400" y="5845115"/>
            <a:ext cx="731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 29% of Short Trips corresponded to Habitual Locations.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632489"/>
              </p:ext>
            </p:extLst>
          </p:nvPr>
        </p:nvGraphicFramePr>
        <p:xfrm>
          <a:off x="914400" y="1752600"/>
          <a:ext cx="7997825" cy="395898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629434"/>
                <a:gridCol w="1615791"/>
                <a:gridCol w="1752600"/>
              </a:tblGrid>
              <a:tr h="3763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Non-Match Reason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#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%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37632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none" strike="noStrike" dirty="0" smtClean="0">
                          <a:effectLst/>
                        </a:rPr>
                        <a:t>Match made</a:t>
                      </a:r>
                      <a:endParaRPr lang="en-US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>
                          <a:effectLst/>
                        </a:rPr>
                        <a:t>261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>
                          <a:effectLst/>
                        </a:rPr>
                        <a:t>66%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745442">
                <a:tc>
                  <a:txBody>
                    <a:bodyPr/>
                    <a:lstStyle/>
                    <a:p>
                      <a:pPr algn="l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589882">
                <a:tc>
                  <a:txBody>
                    <a:bodyPr/>
                    <a:lstStyle/>
                    <a:p>
                      <a:pPr algn="l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745442">
                <a:tc>
                  <a:txBody>
                    <a:bodyPr/>
                    <a:lstStyle/>
                    <a:p>
                      <a:pPr algn="l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376327">
                <a:tc>
                  <a:txBody>
                    <a:bodyPr/>
                    <a:lstStyle/>
                    <a:p>
                      <a:pPr algn="l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371653">
                <a:tc>
                  <a:txBody>
                    <a:bodyPr/>
                    <a:lstStyle/>
                    <a:p>
                      <a:pPr algn="l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37632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1" u="none" strike="noStrike" dirty="0" smtClean="0">
                          <a:effectLst/>
                        </a:rPr>
                        <a:t>TOTAL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u="none" strike="noStrike" dirty="0">
                          <a:effectLst/>
                        </a:rPr>
                        <a:t>398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u="none" strike="noStrike" dirty="0">
                          <a:effectLst/>
                        </a:rPr>
                        <a:t>100%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807437"/>
              </p:ext>
            </p:extLst>
          </p:nvPr>
        </p:nvGraphicFramePr>
        <p:xfrm>
          <a:off x="914400" y="1752600"/>
          <a:ext cx="7997825" cy="395898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629434"/>
                <a:gridCol w="1615791"/>
                <a:gridCol w="1752600"/>
              </a:tblGrid>
              <a:tr h="3763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Non-Match Reason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#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%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37632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none" strike="noStrike" dirty="0" smtClean="0">
                          <a:effectLst/>
                        </a:rPr>
                        <a:t>Match made</a:t>
                      </a:r>
                      <a:endParaRPr lang="en-US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>
                          <a:effectLst/>
                        </a:rPr>
                        <a:t>261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>
                          <a:effectLst/>
                        </a:rPr>
                        <a:t>66%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7454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>
                          <a:effectLst/>
                        </a:rPr>
                        <a:t>No </a:t>
                      </a:r>
                      <a:r>
                        <a:rPr lang="en-US" sz="2400" u="none" strike="noStrike" dirty="0" smtClean="0">
                          <a:effectLst/>
                        </a:rPr>
                        <a:t>Smart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phone</a:t>
                      </a:r>
                      <a:r>
                        <a:rPr lang="en-US" sz="2400" u="none" strike="noStrike" dirty="0" smtClean="0">
                          <a:effectLst/>
                        </a:rPr>
                        <a:t> </a:t>
                      </a:r>
                      <a:r>
                        <a:rPr lang="en-US" sz="2400" u="none" strike="noStrike" dirty="0">
                          <a:effectLst/>
                        </a:rPr>
                        <a:t>Data </a:t>
                      </a:r>
                      <a:r>
                        <a:rPr lang="en-US" sz="2400" u="none" strike="noStrike" dirty="0" smtClean="0">
                          <a:effectLst/>
                        </a:rPr>
                        <a:t>existed for all/part of corresponding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trip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89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22%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5898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 smtClean="0">
                          <a:effectLst/>
                        </a:rPr>
                        <a:t>Short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or Rolling Stops</a:t>
                      </a:r>
                      <a:r>
                        <a:rPr lang="en-US" sz="2400" u="none" strike="noStrike" dirty="0" smtClean="0">
                          <a:effectLst/>
                        </a:rPr>
                        <a:t>–(2-3 min)*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14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>
                          <a:effectLst/>
                        </a:rPr>
                        <a:t>4</a:t>
                      </a:r>
                      <a:r>
                        <a:rPr lang="en-US" sz="2400" u="none" strike="noStrike" dirty="0" smtClean="0">
                          <a:effectLst/>
                        </a:rPr>
                        <a:t>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745442">
                <a:tc>
                  <a:txBody>
                    <a:bodyPr/>
                    <a:lstStyle/>
                    <a:p>
                      <a:pPr algn="l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376327">
                <a:tc>
                  <a:txBody>
                    <a:bodyPr/>
                    <a:lstStyle/>
                    <a:p>
                      <a:pPr algn="l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371653">
                <a:tc>
                  <a:txBody>
                    <a:bodyPr/>
                    <a:lstStyle/>
                    <a:p>
                      <a:pPr algn="l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37632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1" u="none" strike="noStrike" dirty="0" smtClean="0">
                          <a:effectLst/>
                        </a:rPr>
                        <a:t>TOTAL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u="none" strike="noStrike" dirty="0">
                          <a:effectLst/>
                        </a:rPr>
                        <a:t>398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u="none" strike="noStrike" dirty="0">
                          <a:effectLst/>
                        </a:rPr>
                        <a:t>100%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205832"/>
              </p:ext>
            </p:extLst>
          </p:nvPr>
        </p:nvGraphicFramePr>
        <p:xfrm>
          <a:off x="914400" y="1752600"/>
          <a:ext cx="7997825" cy="395898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629434"/>
                <a:gridCol w="1615791"/>
                <a:gridCol w="1752600"/>
              </a:tblGrid>
              <a:tr h="3763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Non-Match Reason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#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%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37632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none" strike="noStrike" dirty="0" smtClean="0">
                          <a:effectLst/>
                        </a:rPr>
                        <a:t>Match made</a:t>
                      </a:r>
                      <a:endParaRPr lang="en-US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>
                          <a:effectLst/>
                        </a:rPr>
                        <a:t>261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>
                          <a:effectLst/>
                        </a:rPr>
                        <a:t>66%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7454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>
                          <a:effectLst/>
                        </a:rPr>
                        <a:t>No </a:t>
                      </a:r>
                      <a:r>
                        <a:rPr lang="en-US" sz="2400" u="none" strike="noStrike" dirty="0" smtClean="0">
                          <a:effectLst/>
                        </a:rPr>
                        <a:t>Smart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phone</a:t>
                      </a:r>
                      <a:r>
                        <a:rPr lang="en-US" sz="2400" u="none" strike="noStrike" dirty="0" smtClean="0">
                          <a:effectLst/>
                        </a:rPr>
                        <a:t> </a:t>
                      </a:r>
                      <a:r>
                        <a:rPr lang="en-US" sz="2400" u="none" strike="noStrike" dirty="0">
                          <a:effectLst/>
                        </a:rPr>
                        <a:t>Data </a:t>
                      </a:r>
                      <a:r>
                        <a:rPr lang="en-US" sz="2400" u="none" strike="noStrike" dirty="0" smtClean="0">
                          <a:effectLst/>
                        </a:rPr>
                        <a:t>existed for all/part of corresponding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trip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89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22%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5898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 smtClean="0">
                          <a:effectLst/>
                        </a:rPr>
                        <a:t>Short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or Rolling Stops</a:t>
                      </a:r>
                      <a:r>
                        <a:rPr lang="en-US" sz="2400" u="none" strike="noStrike" dirty="0" smtClean="0">
                          <a:effectLst/>
                        </a:rPr>
                        <a:t>–(2-3 min)*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14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>
                          <a:effectLst/>
                        </a:rPr>
                        <a:t>4</a:t>
                      </a:r>
                      <a:r>
                        <a:rPr lang="en-US" sz="2400" u="none" strike="noStrike" dirty="0" smtClean="0">
                          <a:effectLst/>
                        </a:rPr>
                        <a:t>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7454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 smtClean="0">
                          <a:effectLst/>
                        </a:rPr>
                        <a:t>Stop 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Not Identified, but Raw Data shows at location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>
                          <a:effectLst/>
                        </a:rPr>
                        <a:t>5</a:t>
                      </a:r>
                      <a:r>
                        <a:rPr lang="en-US" sz="2400" u="none" strike="noStrike" dirty="0" smtClean="0">
                          <a:effectLst/>
                        </a:rPr>
                        <a:t>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376327">
                <a:tc>
                  <a:txBody>
                    <a:bodyPr/>
                    <a:lstStyle/>
                    <a:p>
                      <a:pPr algn="l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371653">
                <a:tc>
                  <a:txBody>
                    <a:bodyPr/>
                    <a:lstStyle/>
                    <a:p>
                      <a:pPr algn="l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37632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1" u="none" strike="noStrike" dirty="0" smtClean="0">
                          <a:effectLst/>
                        </a:rPr>
                        <a:t>TOTAL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u="none" strike="noStrike" dirty="0">
                          <a:effectLst/>
                        </a:rPr>
                        <a:t>398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u="none" strike="noStrike" dirty="0">
                          <a:effectLst/>
                        </a:rPr>
                        <a:t>100%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041275"/>
              </p:ext>
            </p:extLst>
          </p:nvPr>
        </p:nvGraphicFramePr>
        <p:xfrm>
          <a:off x="914400" y="1752600"/>
          <a:ext cx="7997825" cy="395898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629434"/>
                <a:gridCol w="1615791"/>
                <a:gridCol w="1752600"/>
              </a:tblGrid>
              <a:tr h="3763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Non-Match Reason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#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effectLst/>
                        </a:rPr>
                        <a:t>%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37632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none" strike="noStrike" dirty="0" smtClean="0">
                          <a:effectLst/>
                        </a:rPr>
                        <a:t>Match made</a:t>
                      </a:r>
                      <a:endParaRPr lang="en-US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>
                          <a:effectLst/>
                        </a:rPr>
                        <a:t>261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>
                          <a:effectLst/>
                        </a:rPr>
                        <a:t>66%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7454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>
                          <a:effectLst/>
                        </a:rPr>
                        <a:t>No </a:t>
                      </a:r>
                      <a:r>
                        <a:rPr lang="en-US" sz="2400" u="none" strike="noStrike" dirty="0" smtClean="0">
                          <a:effectLst/>
                        </a:rPr>
                        <a:t>Smart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phone</a:t>
                      </a:r>
                      <a:r>
                        <a:rPr lang="en-US" sz="2400" u="none" strike="noStrike" dirty="0" smtClean="0">
                          <a:effectLst/>
                        </a:rPr>
                        <a:t> </a:t>
                      </a:r>
                      <a:r>
                        <a:rPr lang="en-US" sz="2400" u="none" strike="noStrike" dirty="0">
                          <a:effectLst/>
                        </a:rPr>
                        <a:t>Data </a:t>
                      </a:r>
                      <a:r>
                        <a:rPr lang="en-US" sz="2400" u="none" strike="noStrike" dirty="0" smtClean="0">
                          <a:effectLst/>
                        </a:rPr>
                        <a:t>existed for all/part of corresponding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trip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89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22%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5898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 smtClean="0">
                          <a:effectLst/>
                        </a:rPr>
                        <a:t>Short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or Rolling Stops</a:t>
                      </a:r>
                      <a:r>
                        <a:rPr lang="en-US" sz="2400" u="none" strike="noStrike" dirty="0" smtClean="0">
                          <a:effectLst/>
                        </a:rPr>
                        <a:t>–(2-3 min)*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14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>
                          <a:effectLst/>
                        </a:rPr>
                        <a:t>4</a:t>
                      </a:r>
                      <a:r>
                        <a:rPr lang="en-US" sz="2400" u="none" strike="noStrike" dirty="0" smtClean="0">
                          <a:effectLst/>
                        </a:rPr>
                        <a:t>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7454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 smtClean="0">
                          <a:effectLst/>
                        </a:rPr>
                        <a:t>Stop 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Not Identified, but Raw Data shows at location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>
                          <a:effectLst/>
                        </a:rPr>
                        <a:t>5</a:t>
                      </a:r>
                      <a:r>
                        <a:rPr lang="en-US" sz="2400" u="none" strike="noStrike" dirty="0" smtClean="0">
                          <a:effectLst/>
                        </a:rPr>
                        <a:t>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37632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baseline="0" dirty="0" smtClean="0">
                          <a:effectLst/>
                        </a:rPr>
                        <a:t>Possible Diary Issue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&lt;2%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3716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baseline="0" dirty="0" smtClean="0">
                          <a:effectLst/>
                        </a:rPr>
                        <a:t>Other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u="none" strike="noStrike" dirty="0" smtClean="0">
                          <a:effectLst/>
                        </a:rPr>
                        <a:t>2%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  <a:tr h="37632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1" u="none" strike="noStrike" dirty="0" smtClean="0">
                          <a:effectLst/>
                        </a:rPr>
                        <a:t>TOTAL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u="none" strike="noStrike" dirty="0">
                          <a:effectLst/>
                        </a:rPr>
                        <a:t>398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u="none" strike="noStrike" dirty="0">
                          <a:effectLst/>
                        </a:rPr>
                        <a:t>100%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604" marR="68604" marT="7147" marB="0" anchor="b"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85800" y="841375"/>
            <a:ext cx="8458200" cy="585788"/>
          </a:xfrm>
        </p:spPr>
        <p:txBody>
          <a:bodyPr/>
          <a:lstStyle/>
          <a:p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Unmatched Technology Records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238" y="1673225"/>
            <a:ext cx="8589962" cy="4530725"/>
          </a:xfrm>
        </p:spPr>
        <p:txBody>
          <a:bodyPr/>
          <a:lstStyle/>
          <a:p>
            <a:pPr>
              <a:buClr>
                <a:schemeClr val="accent5">
                  <a:lumMod val="75000"/>
                </a:schemeClr>
              </a:buClr>
              <a:defRPr/>
            </a:pPr>
            <a:r>
              <a:rPr lang="en-US" sz="3200" dirty="0" smtClean="0">
                <a:cs typeface="Arial" panose="020B0604020202020204" pitchFamily="34" charset="0"/>
              </a:rPr>
              <a:t>Did the technology capture stops that the user made but did not record in the diary?</a:t>
            </a:r>
          </a:p>
          <a:p>
            <a:pPr>
              <a:buClr>
                <a:schemeClr val="accent5">
                  <a:lumMod val="75000"/>
                </a:schemeClr>
              </a:buClr>
              <a:defRPr/>
            </a:pPr>
            <a:endParaRPr lang="en-US" sz="3200" dirty="0">
              <a:cs typeface="Arial" panose="020B0604020202020204" pitchFamily="34" charset="0"/>
            </a:endParaRPr>
          </a:p>
          <a:p>
            <a:pPr>
              <a:buClr>
                <a:schemeClr val="accent5">
                  <a:lumMod val="75000"/>
                </a:schemeClr>
              </a:buClr>
              <a:defRPr/>
            </a:pPr>
            <a:r>
              <a:rPr lang="en-US" sz="3200" dirty="0" smtClean="0">
                <a:cs typeface="Arial" panose="020B0604020202020204" pitchFamily="34" charset="0"/>
              </a:rPr>
              <a:t>NCTCOG looked at longitude/latitude of unmatched technology records to determine: </a:t>
            </a:r>
          </a:p>
          <a:p>
            <a:pPr lvl="1">
              <a:buClr>
                <a:schemeClr val="accent5">
                  <a:lumMod val="75000"/>
                </a:schemeClr>
              </a:buClr>
              <a:defRPr/>
            </a:pPr>
            <a:r>
              <a:rPr lang="en-US" sz="3000" dirty="0" smtClean="0">
                <a:cs typeface="Arial" panose="020B0604020202020204" pitchFamily="34" charset="0"/>
              </a:rPr>
              <a:t>if it was a valid location</a:t>
            </a:r>
          </a:p>
          <a:p>
            <a:pPr lvl="1">
              <a:buClr>
                <a:schemeClr val="accent5">
                  <a:lumMod val="75000"/>
                </a:schemeClr>
              </a:buClr>
              <a:defRPr/>
            </a:pPr>
            <a:r>
              <a:rPr lang="en-US" sz="3000" dirty="0" smtClean="0">
                <a:cs typeface="Arial" panose="020B0604020202020204" pitchFamily="34" charset="0"/>
              </a:rPr>
              <a:t>is it a reasonable stop given the rest of the user’s travel diary stops. </a:t>
            </a:r>
          </a:p>
          <a:p>
            <a:pPr marL="0" indent="0">
              <a:buClr>
                <a:schemeClr val="accent5">
                  <a:lumMod val="75000"/>
                </a:schemeClr>
              </a:buClr>
              <a:buNone/>
              <a:defRPr/>
            </a:pPr>
            <a:endParaRPr lang="en-US" sz="3200" dirty="0" smtClean="0">
              <a:cs typeface="Arial" panose="020B0604020202020204" pitchFamily="34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26628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26629" name="Footer Placeholder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15th TRB Conference on Transportation Planning Applications</a:t>
            </a:r>
          </a:p>
        </p:txBody>
      </p:sp>
      <p:sp>
        <p:nvSpPr>
          <p:cNvPr id="26630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3A7ABC-997A-444F-BD29-98C336E30E17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501797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</a:t>
            </a:r>
            <a:r>
              <a:rPr lang="en-US" altLang="en-US" sz="1000" baseline="30000" dirty="0" smtClean="0"/>
              <a:t>th</a:t>
            </a:r>
            <a:r>
              <a:rPr lang="en-US" altLang="en-US" sz="1000" dirty="0" smtClean="0"/>
              <a:t> TRB Conference on Transportation Planning Applications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4938C1-F260-425D-A1B9-B875C5A00BC3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 dirty="0" smtClean="0"/>
          </a:p>
        </p:txBody>
      </p:sp>
      <p:sp>
        <p:nvSpPr>
          <p:cNvPr id="8197" name="Text Box 2"/>
          <p:cNvSpPr txBox="1">
            <a:spLocks noChangeArrowheads="1"/>
          </p:cNvSpPr>
          <p:nvPr/>
        </p:nvSpPr>
        <p:spPr bwMode="auto">
          <a:xfrm>
            <a:off x="685800" y="838200"/>
            <a:ext cx="7696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tx2"/>
                </a:solidFill>
              </a:rPr>
              <a:t>Background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630238" y="1676400"/>
            <a:ext cx="8513762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NCTCOG </a:t>
            </a:r>
            <a:r>
              <a:rPr lang="en-US" altLang="en-US" sz="3200" dirty="0">
                <a:cs typeface="Arial" panose="020B0604020202020204" pitchFamily="34" charset="0"/>
              </a:rPr>
              <a:t>was interested in understanding how technologies could be used in household </a:t>
            </a:r>
            <a:r>
              <a:rPr lang="en-US" altLang="en-US" sz="3200" dirty="0" smtClean="0">
                <a:cs typeface="Arial" panose="020B0604020202020204" pitchFamily="34" charset="0"/>
              </a:rPr>
              <a:t>surveys and </a:t>
            </a:r>
            <a:r>
              <a:rPr lang="en-US" altLang="en-US" sz="3200" dirty="0" smtClean="0">
                <a:cs typeface="Arial" panose="020B0604020202020204" pitchFamily="34" charset="0"/>
              </a:rPr>
              <a:t>what </a:t>
            </a:r>
            <a:r>
              <a:rPr lang="en-US" altLang="en-US" sz="3200" dirty="0" smtClean="0">
                <a:cs typeface="Arial" panose="020B0604020202020204" pitchFamily="34" charset="0"/>
              </a:rPr>
              <a:t>was known about the GPS technologies</a:t>
            </a:r>
            <a:r>
              <a:rPr lang="en-US" altLang="en-US" sz="3200" dirty="0" smtClean="0">
                <a:cs typeface="Arial" panose="020B0604020202020204" pitchFamily="34" charset="0"/>
              </a:rPr>
              <a:t>.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None/>
            </a:pPr>
            <a:r>
              <a:rPr lang="en-US" altLang="en-US" sz="3200" dirty="0">
                <a:cs typeface="Arial" panose="020B0604020202020204" pitchFamily="34" charset="0"/>
              </a:rPr>
              <a:t>Before we use technologies in a survey, it is important to know the methods fully including accuracy, and strengths/weaknesses.</a:t>
            </a:r>
            <a:r>
              <a:rPr lang="en-US" altLang="en-US" sz="2400" dirty="0">
                <a:latin typeface="Tahoma" panose="020B0604030504040204" pitchFamily="34" charset="0"/>
              </a:rPr>
              <a:t>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298B27C-F411-4A88-A99B-313D652B30F9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000" dirty="0" smtClean="0"/>
          </a:p>
        </p:txBody>
      </p:sp>
      <p:sp>
        <p:nvSpPr>
          <p:cNvPr id="32770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3277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15th TRB Conference on Transportation Planning Applications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368660"/>
              </p:ext>
            </p:extLst>
          </p:nvPr>
        </p:nvGraphicFramePr>
        <p:xfrm>
          <a:off x="914400" y="1725977"/>
          <a:ext cx="8001000" cy="4977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1600200"/>
                <a:gridCol w="1905000"/>
              </a:tblGrid>
              <a:tr h="11430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Classification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8" marR="68598" marT="71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8" marR="68598" marT="71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New</a:t>
                      </a:r>
                      <a:r>
                        <a:rPr lang="en-US" sz="2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Records Found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8" marR="68598" marT="7146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62000">
                <a:tc>
                  <a:txBody>
                    <a:bodyPr/>
                    <a:lstStyle/>
                    <a:p>
                      <a:pPr algn="l" fontAlgn="b"/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8115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44885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62000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8612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Unmatched Logger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Locations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969834"/>
              </p:ext>
            </p:extLst>
          </p:nvPr>
        </p:nvGraphicFramePr>
        <p:xfrm>
          <a:off x="914400" y="1728994"/>
          <a:ext cx="8001000" cy="4960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1600200"/>
                <a:gridCol w="1905000"/>
              </a:tblGrid>
              <a:tr h="11430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Classification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8" marR="68598" marT="71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8" marR="68598" marT="71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New</a:t>
                      </a:r>
                      <a:r>
                        <a:rPr lang="en-US" sz="2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Records Found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8" marR="68598" marT="7146" marB="0" anchor="b"/>
                </a:tc>
              </a:tr>
              <a:tr h="389628">
                <a:tc>
                  <a:txBody>
                    <a:bodyPr/>
                    <a:lstStyle/>
                    <a:p>
                      <a:pPr algn="l" fontAlgn="b"/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53372">
                <a:tc>
                  <a:txBody>
                    <a:bodyPr/>
                    <a:lstStyle/>
                    <a:p>
                      <a:pPr algn="l" fontAlgn="b"/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962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Match to Street/Intersection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693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Duplicate of Existing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Diary Record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460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Miscellaneous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693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Unmatched Logger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Locations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665701"/>
              </p:ext>
            </p:extLst>
          </p:nvPr>
        </p:nvGraphicFramePr>
        <p:xfrm>
          <a:off x="914400" y="1751372"/>
          <a:ext cx="8001000" cy="4862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1600200"/>
                <a:gridCol w="1905000"/>
              </a:tblGrid>
              <a:tr h="111763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Classification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8" marR="68598" marT="71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8" marR="68598" marT="714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New</a:t>
                      </a:r>
                      <a:r>
                        <a:rPr lang="en-US" sz="2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Records Found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8" marR="68598" marT="7146" marB="0" anchor="b"/>
                </a:tc>
              </a:tr>
              <a:tr h="37977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Valid Location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8982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</a:t>
                      </a:r>
                      <a:r>
                        <a:rPr lang="en-US" sz="2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Diary Match (user did not specify location well)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02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Match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Street/Intersection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6322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Duplicate of Existing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Diary Record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8702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Miscellaneous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4990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Unmatched Logger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Locations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2773" name="Text Box 2"/>
          <p:cNvSpPr txBox="1">
            <a:spLocks noChangeArrowheads="1"/>
          </p:cNvSpPr>
          <p:nvPr/>
        </p:nvSpPr>
        <p:spPr bwMode="auto">
          <a:xfrm>
            <a:off x="685800" y="841248"/>
            <a:ext cx="8458200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smtClean="0">
                <a:solidFill>
                  <a:schemeClr val="tx2"/>
                </a:solidFill>
              </a:rPr>
              <a:t>Unmatched Logger Records</a:t>
            </a:r>
            <a:endParaRPr lang="en-US" altLang="en-US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97B7E47-59DE-4A1C-B9E4-E583AFF11681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000" dirty="0" smtClean="0"/>
          </a:p>
        </p:txBody>
      </p:sp>
      <p:sp>
        <p:nvSpPr>
          <p:cNvPr id="3379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3379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15th TRB Conference on Transportation Planning Applications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827983"/>
              </p:ext>
            </p:extLst>
          </p:nvPr>
        </p:nvGraphicFramePr>
        <p:xfrm>
          <a:off x="914400" y="1600200"/>
          <a:ext cx="8001000" cy="4855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1828800"/>
                <a:gridCol w="1905000"/>
              </a:tblGrid>
              <a:tr h="96095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Classification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8" marR="68598" marT="714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New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8" marR="68598" marT="714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New</a:t>
                      </a:r>
                      <a:r>
                        <a:rPr lang="en-US" sz="2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Records Found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8" marR="68598" marT="7147" marB="0" anchor="b"/>
                </a:tc>
              </a:tr>
              <a:tr h="326535">
                <a:tc>
                  <a:txBody>
                    <a:bodyPr/>
                    <a:lstStyle/>
                    <a:p>
                      <a:pPr algn="l" fontAlgn="b"/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</a:tr>
              <a:tr h="730085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</a:tr>
              <a:tr h="534675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</a:tr>
              <a:tr h="760725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</a:tr>
              <a:tr h="609601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</a:tr>
              <a:tr h="3582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Unmatched Smartphone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Locations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100.00%</a:t>
                      </a:r>
                    </a:p>
                  </a:txBody>
                  <a:tcPr marL="9525" marR="9525" marT="9527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155833"/>
              </p:ext>
            </p:extLst>
          </p:nvPr>
        </p:nvGraphicFramePr>
        <p:xfrm>
          <a:off x="914400" y="1600200"/>
          <a:ext cx="8001000" cy="488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1828800"/>
                <a:gridCol w="1905000"/>
              </a:tblGrid>
              <a:tr h="11044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Classification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8" marR="68598" marT="714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New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8" marR="68598" marT="714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New</a:t>
                      </a:r>
                      <a:r>
                        <a:rPr lang="en-US" sz="2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Records Found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8" marR="68598" marT="7147" marB="0" anchor="b"/>
                </a:tc>
              </a:tr>
              <a:tr h="326535">
                <a:tc>
                  <a:txBody>
                    <a:bodyPr/>
                    <a:lstStyle/>
                    <a:p>
                      <a:pPr algn="l" fontAlgn="b"/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</a:tr>
              <a:tr h="64478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Duplicate of Existing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Diary Record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</a:tr>
              <a:tr h="5346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Match to Street/Intersection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</a:tr>
              <a:tr h="64478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Created New Location from inconsistent points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</a:tr>
              <a:tr h="64478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Miscellaneous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</a:tr>
              <a:tr h="3582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Unmatched Smartphone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Locations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100.00%</a:t>
                      </a:r>
                    </a:p>
                  </a:txBody>
                  <a:tcPr marL="9525" marR="9525" marT="9527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642977"/>
              </p:ext>
            </p:extLst>
          </p:nvPr>
        </p:nvGraphicFramePr>
        <p:xfrm>
          <a:off x="914400" y="1600200"/>
          <a:ext cx="8001000" cy="488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1828800"/>
                <a:gridCol w="1905000"/>
              </a:tblGrid>
              <a:tr h="11044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Classification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8" marR="68598" marT="714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New Records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8" marR="68598" marT="714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New</a:t>
                      </a:r>
                      <a:r>
                        <a:rPr lang="en-US" sz="2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Records Found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8" marR="68598" marT="7147" marB="0" anchor="b"/>
                </a:tc>
              </a:tr>
              <a:tr h="32653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Valid Location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24%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</a:tr>
              <a:tr h="64478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Duplicate of Existing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Diary Record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</a:tr>
              <a:tr h="53467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Match to Street/Intersection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</a:tr>
              <a:tr h="64478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Created New Location from inconsistent points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</a:tr>
              <a:tr h="64478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Miscellaneous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</a:tr>
              <a:tr h="3582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Unmatched Smartphone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Locations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100.00%</a:t>
                      </a:r>
                    </a:p>
                  </a:txBody>
                  <a:tcPr marL="9525" marR="9525" marT="9527" marB="0" anchor="b"/>
                </a:tc>
              </a:tr>
            </a:tbl>
          </a:graphicData>
        </a:graphic>
      </p:graphicFrame>
      <p:sp>
        <p:nvSpPr>
          <p:cNvPr id="33797" name="Text Box 2"/>
          <p:cNvSpPr txBox="1">
            <a:spLocks noChangeArrowheads="1"/>
          </p:cNvSpPr>
          <p:nvPr/>
        </p:nvSpPr>
        <p:spPr bwMode="auto">
          <a:xfrm>
            <a:off x="685800" y="841248"/>
            <a:ext cx="7696200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smtClean="0">
                <a:solidFill>
                  <a:schemeClr val="tx2"/>
                </a:solidFill>
              </a:rPr>
              <a:t>Unmatched Smartphone Records</a:t>
            </a:r>
            <a:endParaRPr lang="en-US" alt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528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85800" y="841375"/>
            <a:ext cx="8153400" cy="585788"/>
          </a:xfrm>
        </p:spPr>
        <p:txBody>
          <a:bodyPr/>
          <a:lstStyle/>
          <a:p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Feedback Questionnaire</a:t>
            </a:r>
          </a:p>
        </p:txBody>
      </p:sp>
      <p:sp>
        <p:nvSpPr>
          <p:cNvPr id="34819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34820" name="Footer Placeholder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15th TRB Conference on Transportation Planning Applications</a:t>
            </a:r>
          </a:p>
        </p:txBody>
      </p:sp>
      <p:sp>
        <p:nvSpPr>
          <p:cNvPr id="34821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2895E8-B964-435E-A14D-791CB1AC94CC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000" dirty="0" smtClean="0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30238" y="1676400"/>
            <a:ext cx="8513762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3200" dirty="0">
                <a:cs typeface="Arial" panose="020B0604020202020204" pitchFamily="34" charset="0"/>
              </a:rPr>
              <a:t>After participating in the survey, a feedback questionnaire was sent to all </a:t>
            </a:r>
            <a:r>
              <a:rPr lang="en-US" altLang="en-US" sz="3200" dirty="0" smtClean="0">
                <a:cs typeface="Arial" panose="020B0604020202020204" pitchFamily="34" charset="0"/>
              </a:rPr>
              <a:t>participants, which contained 17 questions.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Allowed consultants to get feedback on use of their technology.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95 </a:t>
            </a:r>
            <a:r>
              <a:rPr lang="en-US" altLang="en-US" sz="3200" dirty="0">
                <a:cs typeface="Arial" panose="020B0604020202020204" pitchFamily="34" charset="0"/>
              </a:rPr>
              <a:t>people responded.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en-US" sz="2400" i="1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8292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85800" y="841375"/>
            <a:ext cx="8153400" cy="585788"/>
          </a:xfrm>
        </p:spPr>
        <p:txBody>
          <a:bodyPr/>
          <a:lstStyle/>
          <a:p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Feedback – Future Survey Format</a:t>
            </a:r>
          </a:p>
        </p:txBody>
      </p:sp>
      <p:sp>
        <p:nvSpPr>
          <p:cNvPr id="35843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35844" name="Footer Placeholder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15th TRB Conference on Transportation Planning Applications</a:t>
            </a:r>
          </a:p>
        </p:txBody>
      </p:sp>
      <p:sp>
        <p:nvSpPr>
          <p:cNvPr id="3584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FB4FA4-A099-4983-9725-F39081ED74E7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000" dirty="0" smtClean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30238" y="1676400"/>
            <a:ext cx="851376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en-US" sz="3200" i="1" dirty="0" smtClean="0">
                <a:latin typeface="+mn-lt"/>
              </a:rPr>
              <a:t>If asked to participate in a household travel survey in the future, I would be willing to use (check all that apply):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663907"/>
              </p:ext>
            </p:extLst>
          </p:nvPr>
        </p:nvGraphicFramePr>
        <p:xfrm>
          <a:off x="1066800" y="3246060"/>
          <a:ext cx="7848600" cy="2621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0"/>
                <a:gridCol w="1905000"/>
              </a:tblGrid>
              <a:tr h="524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Answer Option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416" marR="7416" marT="741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% Selected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416" marR="7416" marT="7415" marB="0" anchor="b"/>
                </a:tc>
              </a:tr>
              <a:tr h="524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Travel Diary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16" marR="7416" marT="7415" marB="0" anchor="b"/>
                </a:tc>
                <a:tc>
                  <a:txBody>
                    <a:bodyPr/>
                    <a:lstStyle/>
                    <a:p>
                      <a:pPr marL="341313" indent="-341313" algn="r" rtl="0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     51%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6" marR="66748" marT="7415" marB="0" anchor="b"/>
                </a:tc>
              </a:tr>
              <a:tr h="524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GPS Logger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16" marR="7416" marT="7415" marB="0" anchor="b"/>
                </a:tc>
                <a:tc>
                  <a:txBody>
                    <a:bodyPr/>
                    <a:lstStyle/>
                    <a:p>
                      <a:pPr marL="341313" indent="-341313" algn="r" rtl="0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     72%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6" marR="66748" marT="7415" marB="0" anchor="b"/>
                </a:tc>
              </a:tr>
              <a:tr h="524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Smartphone App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16" marR="7416" marT="741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53%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6" marR="66748" marT="7415" marB="0" anchor="b"/>
                </a:tc>
              </a:tr>
              <a:tr h="524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Triangulation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16" marR="7416" marT="741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57%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6" marR="66748" marT="7415" marB="0" anchor="b"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85800" y="841375"/>
            <a:ext cx="8153400" cy="585788"/>
          </a:xfrm>
        </p:spPr>
        <p:txBody>
          <a:bodyPr/>
          <a:lstStyle/>
          <a:p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Feedback – Diary or Technology</a:t>
            </a:r>
          </a:p>
        </p:txBody>
      </p:sp>
      <p:sp>
        <p:nvSpPr>
          <p:cNvPr id="34819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34820" name="Footer Placeholder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15th TRB Conference on Transportation Planning Applications</a:t>
            </a:r>
          </a:p>
        </p:txBody>
      </p:sp>
      <p:sp>
        <p:nvSpPr>
          <p:cNvPr id="34821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2895E8-B964-435E-A14D-791CB1AC94CC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000" dirty="0" smtClean="0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30238" y="1676400"/>
            <a:ext cx="851376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3200" i="1" dirty="0" smtClean="0">
                <a:cs typeface="Arial" panose="020B0604020202020204" pitchFamily="34" charset="0"/>
              </a:rPr>
              <a:t>What </a:t>
            </a:r>
            <a:r>
              <a:rPr lang="en-US" altLang="en-US" sz="3200" i="1" dirty="0">
                <a:cs typeface="Arial" panose="020B0604020202020204" pitchFamily="34" charset="0"/>
              </a:rPr>
              <a:t>is your preference for using a paper travel diary and using a GPS/location-based technology?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Tahoma" panose="020B060403050404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835603"/>
              </p:ext>
            </p:extLst>
          </p:nvPr>
        </p:nvGraphicFramePr>
        <p:xfrm>
          <a:off x="1066800" y="3276600"/>
          <a:ext cx="7924800" cy="2856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2600"/>
                <a:gridCol w="2362200"/>
              </a:tblGrid>
              <a:tr h="61688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 prefer using …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16" marR="7416" marT="7412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</a:t>
                      </a:r>
                      <a:r>
                        <a:rPr lang="en-US" sz="2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Respondents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16" marR="7416" marT="7412" marB="0" anchor="b"/>
                </a:tc>
              </a:tr>
              <a:tr h="31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GPS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technology ONLY</a:t>
                      </a: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marL="341313" indent="-341313" algn="r" rtl="0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     69%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6" marR="66748" marT="7412" marB="0" anchor="b"/>
                </a:tc>
              </a:tr>
              <a:tr h="31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Paper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travel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diary AND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GPS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technology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TOGETHER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14%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6" marR="66748" marT="7412" marB="0" anchor="b"/>
                </a:tc>
              </a:tr>
              <a:tr h="31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Paper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travel diary ONLY</a:t>
                      </a: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marL="341313" indent="-341313" algn="r" rtl="0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     5%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6" marR="66748" marT="7412" marB="0" anchor="b"/>
                </a:tc>
              </a:tr>
              <a:tr h="31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preference</a:t>
                      </a: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12%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6" marR="66748" marT="7412" marB="0" anchor="b"/>
                </a:tc>
              </a:tr>
              <a:tr h="3121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16" marR="7416" marT="741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6" marR="66748" marT="7412" marB="0" anchor="b"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685800" y="841375"/>
            <a:ext cx="7772400" cy="585788"/>
          </a:xfrm>
        </p:spPr>
        <p:txBody>
          <a:bodyPr/>
          <a:lstStyle/>
          <a:p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238" y="1673225"/>
            <a:ext cx="7772400" cy="4530725"/>
          </a:xfrm>
        </p:spPr>
        <p:txBody>
          <a:bodyPr>
            <a:normAutofit fontScale="62500" lnSpcReduction="20000"/>
          </a:bodyPr>
          <a:lstStyle/>
          <a:p>
            <a:pPr lvl="1">
              <a:defRPr/>
            </a:pPr>
            <a:r>
              <a:rPr lang="en-US" sz="5100" dirty="0" smtClean="0">
                <a:cs typeface="Arial" panose="020B0604020202020204" pitchFamily="34" charset="0"/>
              </a:rPr>
              <a:t>Travel Diary times and locations were subject to user error.</a:t>
            </a:r>
            <a:endParaRPr lang="en-US" sz="5100" dirty="0" smtClean="0"/>
          </a:p>
          <a:p>
            <a:pPr lvl="1">
              <a:defRPr/>
            </a:pPr>
            <a:endParaRPr lang="en-US" sz="5100" dirty="0" smtClean="0"/>
          </a:p>
          <a:p>
            <a:pPr lvl="1">
              <a:defRPr/>
            </a:pPr>
            <a:r>
              <a:rPr lang="en-US" sz="5100" dirty="0" smtClean="0"/>
              <a:t>Almost 2/3</a:t>
            </a:r>
            <a:r>
              <a:rPr lang="en-US" sz="5100" baseline="30000" dirty="0" smtClean="0"/>
              <a:t>rd</a:t>
            </a:r>
            <a:r>
              <a:rPr lang="en-US" sz="5100" dirty="0" smtClean="0"/>
              <a:t> of the diary trip ends are habitual locations that were asked before the diary survey.</a:t>
            </a:r>
          </a:p>
          <a:p>
            <a:pPr lvl="1">
              <a:defRPr/>
            </a:pPr>
            <a:endParaRPr lang="en-US" sz="5100" dirty="0" smtClean="0"/>
          </a:p>
          <a:p>
            <a:pPr lvl="1">
              <a:defRPr/>
            </a:pPr>
            <a:r>
              <a:rPr lang="en-US" sz="5100" dirty="0" smtClean="0"/>
              <a:t>Contractors’ algorithms were fairly successful in differentiating signals from real end points of trips.</a:t>
            </a:r>
            <a:endParaRPr lang="en-US" sz="5100" dirty="0"/>
          </a:p>
          <a:p>
            <a:pPr lvl="1">
              <a:defRPr/>
            </a:pPr>
            <a:endParaRPr lang="en-US" sz="3800" dirty="0" smtClean="0"/>
          </a:p>
          <a:p>
            <a:pPr lvl="1">
              <a:defRPr/>
            </a:pPr>
            <a:endParaRPr lang="en-US" sz="3800" dirty="0"/>
          </a:p>
          <a:p>
            <a:pPr lvl="1">
              <a:defRPr/>
            </a:pPr>
            <a:endParaRPr lang="en-US" sz="2401" dirty="0"/>
          </a:p>
          <a:p>
            <a:pPr>
              <a:defRPr/>
            </a:pPr>
            <a:endParaRPr lang="en-US" dirty="0"/>
          </a:p>
        </p:txBody>
      </p:sp>
      <p:sp>
        <p:nvSpPr>
          <p:cNvPr id="36868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36869" name="Footer Placeholder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15th TRB Conference on Transportation Planning Applications</a:t>
            </a:r>
          </a:p>
        </p:txBody>
      </p:sp>
      <p:sp>
        <p:nvSpPr>
          <p:cNvPr id="36870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DD5232B-E87C-4EC2-8972-09471EA23B6B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0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685800" y="841375"/>
            <a:ext cx="7772400" cy="585788"/>
          </a:xfrm>
        </p:spPr>
        <p:txBody>
          <a:bodyPr/>
          <a:lstStyle/>
          <a:p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Improvement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238" y="1673225"/>
            <a:ext cx="8513762" cy="4530725"/>
          </a:xfrm>
        </p:spPr>
        <p:txBody>
          <a:bodyPr>
            <a:normAutofit fontScale="62500" lnSpcReduction="20000"/>
          </a:bodyPr>
          <a:lstStyle/>
          <a:p>
            <a:pPr lvl="1">
              <a:defRPr/>
            </a:pPr>
            <a:r>
              <a:rPr lang="en-US" sz="5100" dirty="0" smtClean="0">
                <a:cs typeface="Arial" panose="020B0604020202020204" pitchFamily="34" charset="0"/>
              </a:rPr>
              <a:t>Short trip stops are hard to capture. Habitual Locations may be useful.</a:t>
            </a:r>
          </a:p>
          <a:p>
            <a:pPr lvl="1">
              <a:defRPr/>
            </a:pPr>
            <a:endParaRPr lang="en-US" sz="5100" dirty="0" smtClean="0"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en-US" sz="5100" dirty="0" smtClean="0">
                <a:cs typeface="Arial" panose="020B0604020202020204" pitchFamily="34" charset="0"/>
              </a:rPr>
              <a:t>For </a:t>
            </a:r>
            <a:r>
              <a:rPr lang="en-US" sz="5100" dirty="0">
                <a:cs typeface="Arial" panose="020B0604020202020204" pitchFamily="34" charset="0"/>
              </a:rPr>
              <a:t>logger and </a:t>
            </a:r>
            <a:r>
              <a:rPr lang="en-US" sz="5100" dirty="0" smtClean="0">
                <a:cs typeface="Arial" panose="020B0604020202020204" pitchFamily="34" charset="0"/>
              </a:rPr>
              <a:t>smartphone app, many missed locations were due to the lack of recorded data. </a:t>
            </a:r>
          </a:p>
          <a:p>
            <a:pPr lvl="1">
              <a:defRPr/>
            </a:pPr>
            <a:endParaRPr lang="en-US" sz="5100" dirty="0" smtClean="0"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en-US" sz="5100" dirty="0" smtClean="0"/>
              <a:t>Further testing can be done on teaching people to use technology correctly to minimize user error.</a:t>
            </a:r>
          </a:p>
          <a:p>
            <a:pPr lvl="1">
              <a:defRPr/>
            </a:pPr>
            <a:endParaRPr lang="en-US" sz="5100" dirty="0" smtClean="0"/>
          </a:p>
          <a:p>
            <a:pPr lvl="1">
              <a:defRPr/>
            </a:pPr>
            <a:endParaRPr lang="en-US" sz="4500" dirty="0" smtClean="0"/>
          </a:p>
          <a:p>
            <a:pPr lvl="1">
              <a:defRPr/>
            </a:pPr>
            <a:endParaRPr lang="en-US" sz="3800" dirty="0" smtClean="0"/>
          </a:p>
          <a:p>
            <a:pPr lvl="1">
              <a:defRPr/>
            </a:pPr>
            <a:endParaRPr lang="en-US" sz="3800" dirty="0"/>
          </a:p>
          <a:p>
            <a:pPr lvl="1">
              <a:defRPr/>
            </a:pPr>
            <a:endParaRPr lang="en-US" sz="2401" dirty="0"/>
          </a:p>
          <a:p>
            <a:pPr>
              <a:defRPr/>
            </a:pPr>
            <a:endParaRPr lang="en-US" dirty="0"/>
          </a:p>
        </p:txBody>
      </p:sp>
      <p:sp>
        <p:nvSpPr>
          <p:cNvPr id="37892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37893" name="Footer Placeholder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15th TRB Conference on Transportation Planning Applications</a:t>
            </a:r>
          </a:p>
        </p:txBody>
      </p:sp>
      <p:sp>
        <p:nvSpPr>
          <p:cNvPr id="37894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C05C91-1932-47EF-85C5-60DCEB9C9CD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0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685800" y="841375"/>
            <a:ext cx="7772400" cy="585788"/>
          </a:xfrm>
        </p:spPr>
        <p:txBody>
          <a:bodyPr/>
          <a:lstStyle/>
          <a:p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238" y="1673225"/>
            <a:ext cx="7772400" cy="4530725"/>
          </a:xfrm>
        </p:spPr>
        <p:txBody>
          <a:bodyPr>
            <a:normAutofit fontScale="70000" lnSpcReduction="20000"/>
          </a:bodyPr>
          <a:lstStyle/>
          <a:p>
            <a:pPr lvl="1">
              <a:defRPr/>
            </a:pPr>
            <a:r>
              <a:rPr lang="en-US" sz="4600" dirty="0" smtClean="0"/>
              <a:t>Continued refinement of algorithms can improve results.</a:t>
            </a:r>
          </a:p>
          <a:p>
            <a:pPr lvl="1">
              <a:defRPr/>
            </a:pPr>
            <a:endParaRPr lang="en-US" sz="4600" dirty="0"/>
          </a:p>
          <a:p>
            <a:pPr lvl="1">
              <a:defRPr/>
            </a:pPr>
            <a:r>
              <a:rPr lang="en-US" sz="4600" dirty="0" smtClean="0"/>
              <a:t>The feedback survey showed 83% preferred using technology in a future survey.  Only 5% preferred travel diary only.</a:t>
            </a:r>
          </a:p>
          <a:p>
            <a:pPr lvl="1">
              <a:defRPr/>
            </a:pPr>
            <a:endParaRPr lang="en-US" sz="4600" dirty="0"/>
          </a:p>
          <a:p>
            <a:pPr lvl="1">
              <a:defRPr/>
            </a:pPr>
            <a:r>
              <a:rPr lang="en-US" sz="4600" dirty="0" smtClean="0"/>
              <a:t>Technology methods may not be appropriate </a:t>
            </a:r>
            <a:r>
              <a:rPr lang="en-US" sz="4600" dirty="0"/>
              <a:t>for all survey participants. </a:t>
            </a:r>
          </a:p>
          <a:p>
            <a:pPr lvl="1">
              <a:defRPr/>
            </a:pPr>
            <a:endParaRPr lang="en-US" sz="4600" dirty="0"/>
          </a:p>
          <a:p>
            <a:pPr lvl="1">
              <a:defRPr/>
            </a:pPr>
            <a:endParaRPr lang="en-US" sz="4600" dirty="0" smtClean="0"/>
          </a:p>
          <a:p>
            <a:pPr lvl="1">
              <a:defRPr/>
            </a:pPr>
            <a:endParaRPr lang="en-US" sz="2851" dirty="0"/>
          </a:p>
          <a:p>
            <a:pPr lvl="1"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38916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38917" name="Footer Placeholder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15th TRB Conference on Transportation Planning Applications</a:t>
            </a:r>
          </a:p>
        </p:txBody>
      </p:sp>
      <p:sp>
        <p:nvSpPr>
          <p:cNvPr id="38918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FACEA4-1B7E-417A-BDF1-794645DB2608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0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88D98A6-E02B-4244-AC36-068054EBA7EB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000" dirty="0" smtClean="0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1511300" y="838200"/>
            <a:ext cx="73279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400" b="1" dirty="0">
                <a:solidFill>
                  <a:schemeClr val="tx2"/>
                </a:solidFill>
              </a:rPr>
              <a:t>Contact Information</a:t>
            </a:r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304800" y="2057400"/>
            <a:ext cx="8839200" cy="3000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Ins="457200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spcAft>
                <a:spcPct val="25000"/>
              </a:spcAft>
            </a:pPr>
            <a:r>
              <a:rPr lang="en-US" altLang="en-US" sz="2800" dirty="0"/>
              <a:t>Kathy Yu		</a:t>
            </a:r>
            <a:r>
              <a:rPr lang="en-US" altLang="en-US" sz="2800" dirty="0" smtClean="0">
                <a:hlinkClick r:id="rId3"/>
              </a:rPr>
              <a:t>kyu@nctcog.org</a:t>
            </a:r>
            <a:endParaRPr lang="en-US" altLang="en-US" sz="2800" dirty="0"/>
          </a:p>
          <a:p>
            <a:pPr lvl="1" eaLnBrk="1" hangingPunct="1">
              <a:spcBef>
                <a:spcPct val="0"/>
              </a:spcBef>
              <a:spcAft>
                <a:spcPct val="25000"/>
              </a:spcAft>
            </a:pPr>
            <a:r>
              <a:rPr lang="en-US" altLang="en-US" sz="2800" dirty="0"/>
              <a:t>Arash Mirzaei        </a:t>
            </a:r>
            <a:r>
              <a:rPr lang="en-US" altLang="en-US" sz="2800" dirty="0" smtClean="0">
                <a:hlinkClick r:id="rId4"/>
              </a:rPr>
              <a:t>amirzaei@nctcog.org</a:t>
            </a:r>
            <a:endParaRPr lang="en-US" altLang="en-US" sz="2800" dirty="0"/>
          </a:p>
          <a:p>
            <a:pPr lvl="1" eaLnBrk="1" hangingPunct="1">
              <a:spcBef>
                <a:spcPct val="0"/>
              </a:spcBef>
              <a:spcAft>
                <a:spcPct val="25000"/>
              </a:spcAft>
            </a:pPr>
            <a:r>
              <a:rPr lang="en-US" altLang="en-US" sz="2800" dirty="0"/>
              <a:t>Behruz Paschai     </a:t>
            </a:r>
            <a:r>
              <a:rPr lang="en-US" altLang="en-US" sz="2800" dirty="0" smtClean="0">
                <a:hlinkClick r:id="rId5"/>
              </a:rPr>
              <a:t>bpaschai@nctcog.org</a:t>
            </a:r>
            <a:endParaRPr lang="en-US" altLang="en-US" sz="2800" dirty="0"/>
          </a:p>
          <a:p>
            <a:pPr lvl="1" eaLnBrk="1" hangingPunct="1">
              <a:spcBef>
                <a:spcPct val="0"/>
              </a:spcBef>
              <a:spcAft>
                <a:spcPct val="25000"/>
              </a:spcAft>
            </a:pPr>
            <a:endParaRPr lang="en-US" altLang="en-US" sz="2400" dirty="0"/>
          </a:p>
          <a:p>
            <a:pPr lvl="1" eaLnBrk="1" hangingPunct="1">
              <a:spcBef>
                <a:spcPct val="0"/>
              </a:spcBef>
              <a:spcAft>
                <a:spcPct val="25000"/>
              </a:spcAft>
            </a:pPr>
            <a:endParaRPr lang="en-US" altLang="en-US" sz="2400" dirty="0"/>
          </a:p>
          <a:p>
            <a:pPr lvl="1" eaLnBrk="1" hangingPunct="1">
              <a:spcBef>
                <a:spcPct val="0"/>
              </a:spcBef>
              <a:spcAft>
                <a:spcPct val="25000"/>
              </a:spcAft>
            </a:pPr>
            <a:endParaRPr lang="en-US" altLang="en-US" sz="2400" dirty="0"/>
          </a:p>
        </p:txBody>
      </p:sp>
      <p:grpSp>
        <p:nvGrpSpPr>
          <p:cNvPr id="39941" name="Group 1030"/>
          <p:cNvGrpSpPr>
            <a:grpSpLocks/>
          </p:cNvGrpSpPr>
          <p:nvPr/>
        </p:nvGrpSpPr>
        <p:grpSpPr bwMode="auto">
          <a:xfrm>
            <a:off x="647700" y="838200"/>
            <a:ext cx="914400" cy="609600"/>
            <a:chOff x="48" y="768"/>
            <a:chExt cx="672" cy="441"/>
          </a:xfrm>
        </p:grpSpPr>
        <p:sp>
          <p:nvSpPr>
            <p:cNvPr id="39944" name="Freeform 1031"/>
            <p:cNvSpPr>
              <a:spLocks noChangeAspect="1"/>
            </p:cNvSpPr>
            <p:nvPr/>
          </p:nvSpPr>
          <p:spPr bwMode="auto">
            <a:xfrm>
              <a:off x="244" y="1174"/>
              <a:ext cx="55" cy="34"/>
            </a:xfrm>
            <a:custGeom>
              <a:avLst/>
              <a:gdLst>
                <a:gd name="T0" fmla="*/ 0 w 41"/>
                <a:gd name="T1" fmla="*/ 187379 h 25"/>
                <a:gd name="T2" fmla="*/ 131376 w 41"/>
                <a:gd name="T3" fmla="*/ 187379 h 25"/>
                <a:gd name="T4" fmla="*/ 178083 w 41"/>
                <a:gd name="T5" fmla="*/ 187379 h 25"/>
                <a:gd name="T6" fmla="*/ 205747 w 41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"/>
                <a:gd name="T13" fmla="*/ 0 h 25"/>
                <a:gd name="T14" fmla="*/ 41 w 41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" h="25">
                  <a:moveTo>
                    <a:pt x="0" y="25"/>
                  </a:moveTo>
                  <a:lnTo>
                    <a:pt x="26" y="25"/>
                  </a:lnTo>
                  <a:lnTo>
                    <a:pt x="36" y="25"/>
                  </a:lnTo>
                  <a:lnTo>
                    <a:pt x="41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45" name="Freeform 1032"/>
            <p:cNvSpPr>
              <a:spLocks noChangeAspect="1"/>
            </p:cNvSpPr>
            <p:nvPr/>
          </p:nvSpPr>
          <p:spPr bwMode="auto">
            <a:xfrm>
              <a:off x="231" y="1168"/>
              <a:ext cx="13" cy="40"/>
            </a:xfrm>
            <a:custGeom>
              <a:avLst/>
              <a:gdLst>
                <a:gd name="T0" fmla="*/ 20496 w 10"/>
                <a:gd name="T1" fmla="*/ 126132 h 30"/>
                <a:gd name="T2" fmla="*/ 0 w 10"/>
                <a:gd name="T3" fmla="*/ 126132 h 30"/>
                <a:gd name="T4" fmla="*/ 0 w 10"/>
                <a:gd name="T5" fmla="*/ 0 h 30"/>
                <a:gd name="T6" fmla="*/ 0 60000 65536"/>
                <a:gd name="T7" fmla="*/ 0 60000 65536"/>
                <a:gd name="T8" fmla="*/ 0 60000 65536"/>
                <a:gd name="T9" fmla="*/ 0 w 10"/>
                <a:gd name="T10" fmla="*/ 0 h 30"/>
                <a:gd name="T11" fmla="*/ 10 w 10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30">
                  <a:moveTo>
                    <a:pt x="10" y="30"/>
                  </a:moveTo>
                  <a:lnTo>
                    <a:pt x="0" y="3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46" name="Freeform 1033"/>
            <p:cNvSpPr>
              <a:spLocks noChangeAspect="1"/>
            </p:cNvSpPr>
            <p:nvPr/>
          </p:nvSpPr>
          <p:spPr bwMode="auto">
            <a:xfrm>
              <a:off x="339" y="1161"/>
              <a:ext cx="34" cy="27"/>
            </a:xfrm>
            <a:custGeom>
              <a:avLst/>
              <a:gdLst>
                <a:gd name="T0" fmla="*/ 187379 w 25"/>
                <a:gd name="T1" fmla="*/ 88707 h 20"/>
                <a:gd name="T2" fmla="*/ 147134 w 25"/>
                <a:gd name="T3" fmla="*/ 119754 h 20"/>
                <a:gd name="T4" fmla="*/ 0 w 25"/>
                <a:gd name="T5" fmla="*/ 0 h 20"/>
                <a:gd name="T6" fmla="*/ 0 60000 65536"/>
                <a:gd name="T7" fmla="*/ 0 60000 65536"/>
                <a:gd name="T8" fmla="*/ 0 60000 65536"/>
                <a:gd name="T9" fmla="*/ 0 w 25"/>
                <a:gd name="T10" fmla="*/ 0 h 20"/>
                <a:gd name="T11" fmla="*/ 25 w 25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20">
                  <a:moveTo>
                    <a:pt x="25" y="15"/>
                  </a:moveTo>
                  <a:lnTo>
                    <a:pt x="20" y="2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47" name="Freeform 1034"/>
            <p:cNvSpPr>
              <a:spLocks noChangeAspect="1"/>
            </p:cNvSpPr>
            <p:nvPr/>
          </p:nvSpPr>
          <p:spPr bwMode="auto">
            <a:xfrm>
              <a:off x="163" y="1161"/>
              <a:ext cx="34" cy="27"/>
            </a:xfrm>
            <a:custGeom>
              <a:avLst/>
              <a:gdLst>
                <a:gd name="T0" fmla="*/ 0 w 25"/>
                <a:gd name="T1" fmla="*/ 88707 h 20"/>
                <a:gd name="T2" fmla="*/ 41381 w 25"/>
                <a:gd name="T3" fmla="*/ 119754 h 20"/>
                <a:gd name="T4" fmla="*/ 187379 w 25"/>
                <a:gd name="T5" fmla="*/ 0 h 20"/>
                <a:gd name="T6" fmla="*/ 0 60000 65536"/>
                <a:gd name="T7" fmla="*/ 0 60000 65536"/>
                <a:gd name="T8" fmla="*/ 0 60000 65536"/>
                <a:gd name="T9" fmla="*/ 0 w 25"/>
                <a:gd name="T10" fmla="*/ 0 h 20"/>
                <a:gd name="T11" fmla="*/ 25 w 25"/>
                <a:gd name="T12" fmla="*/ 20 h 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20">
                  <a:moveTo>
                    <a:pt x="0" y="15"/>
                  </a:moveTo>
                  <a:lnTo>
                    <a:pt x="5" y="20"/>
                  </a:lnTo>
                  <a:lnTo>
                    <a:pt x="25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48" name="Line 1035"/>
            <p:cNvSpPr>
              <a:spLocks noChangeAspect="1" noChangeShapeType="1"/>
            </p:cNvSpPr>
            <p:nvPr/>
          </p:nvSpPr>
          <p:spPr bwMode="auto">
            <a:xfrm>
              <a:off x="373" y="1181"/>
              <a:ext cx="6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49" name="Line 1036"/>
            <p:cNvSpPr>
              <a:spLocks noChangeAspect="1" noChangeShapeType="1"/>
            </p:cNvSpPr>
            <p:nvPr/>
          </p:nvSpPr>
          <p:spPr bwMode="auto">
            <a:xfrm>
              <a:off x="143" y="1168"/>
              <a:ext cx="20" cy="13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50" name="Line 1037"/>
            <p:cNvSpPr>
              <a:spLocks noChangeAspect="1" noChangeShapeType="1"/>
            </p:cNvSpPr>
            <p:nvPr/>
          </p:nvSpPr>
          <p:spPr bwMode="auto">
            <a:xfrm flipV="1">
              <a:off x="379" y="1168"/>
              <a:ext cx="21" cy="13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51" name="Line 1038"/>
            <p:cNvSpPr>
              <a:spLocks noChangeAspect="1" noChangeShapeType="1"/>
            </p:cNvSpPr>
            <p:nvPr/>
          </p:nvSpPr>
          <p:spPr bwMode="auto">
            <a:xfrm flipV="1">
              <a:off x="299" y="1161"/>
              <a:ext cx="40" cy="13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52" name="Freeform 1039"/>
            <p:cNvSpPr>
              <a:spLocks noChangeAspect="1"/>
            </p:cNvSpPr>
            <p:nvPr/>
          </p:nvSpPr>
          <p:spPr bwMode="auto">
            <a:xfrm>
              <a:off x="400" y="1129"/>
              <a:ext cx="13" cy="39"/>
            </a:xfrm>
            <a:custGeom>
              <a:avLst/>
              <a:gdLst>
                <a:gd name="T0" fmla="*/ 0 w 10"/>
                <a:gd name="T1" fmla="*/ 153423 h 29"/>
                <a:gd name="T2" fmla="*/ 20496 w 10"/>
                <a:gd name="T3" fmla="*/ 129060 h 29"/>
                <a:gd name="T4" fmla="*/ 0 w 10"/>
                <a:gd name="T5" fmla="*/ 0 h 29"/>
                <a:gd name="T6" fmla="*/ 0 60000 65536"/>
                <a:gd name="T7" fmla="*/ 0 60000 65536"/>
                <a:gd name="T8" fmla="*/ 0 60000 65536"/>
                <a:gd name="T9" fmla="*/ 0 w 10"/>
                <a:gd name="T10" fmla="*/ 0 h 29"/>
                <a:gd name="T11" fmla="*/ 10 w 10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29">
                  <a:moveTo>
                    <a:pt x="0" y="29"/>
                  </a:moveTo>
                  <a:lnTo>
                    <a:pt x="10" y="24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53" name="Line 1040"/>
            <p:cNvSpPr>
              <a:spLocks noChangeAspect="1" noChangeShapeType="1"/>
            </p:cNvSpPr>
            <p:nvPr/>
          </p:nvSpPr>
          <p:spPr bwMode="auto">
            <a:xfrm>
              <a:off x="197" y="1161"/>
              <a:ext cx="34" cy="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54" name="Freeform 1041"/>
            <p:cNvSpPr>
              <a:spLocks noChangeAspect="1"/>
            </p:cNvSpPr>
            <p:nvPr/>
          </p:nvSpPr>
          <p:spPr bwMode="auto">
            <a:xfrm>
              <a:off x="130" y="1129"/>
              <a:ext cx="13" cy="39"/>
            </a:xfrm>
            <a:custGeom>
              <a:avLst/>
              <a:gdLst>
                <a:gd name="T0" fmla="*/ 20496 w 10"/>
                <a:gd name="T1" fmla="*/ 153423 h 29"/>
                <a:gd name="T2" fmla="*/ 0 w 10"/>
                <a:gd name="T3" fmla="*/ 106325 h 29"/>
                <a:gd name="T4" fmla="*/ 20496 w 10"/>
                <a:gd name="T5" fmla="*/ 0 h 29"/>
                <a:gd name="T6" fmla="*/ 0 60000 65536"/>
                <a:gd name="T7" fmla="*/ 0 60000 65536"/>
                <a:gd name="T8" fmla="*/ 0 60000 65536"/>
                <a:gd name="T9" fmla="*/ 0 w 10"/>
                <a:gd name="T10" fmla="*/ 0 h 29"/>
                <a:gd name="T11" fmla="*/ 10 w 10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29">
                  <a:moveTo>
                    <a:pt x="10" y="29"/>
                  </a:moveTo>
                  <a:lnTo>
                    <a:pt x="0" y="20"/>
                  </a:lnTo>
                  <a:lnTo>
                    <a:pt x="1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55" name="Line 1042"/>
            <p:cNvSpPr>
              <a:spLocks noChangeAspect="1" noChangeShapeType="1"/>
            </p:cNvSpPr>
            <p:nvPr/>
          </p:nvSpPr>
          <p:spPr bwMode="auto">
            <a:xfrm>
              <a:off x="123" y="1102"/>
              <a:ext cx="20" cy="2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56" name="Line 1043"/>
            <p:cNvSpPr>
              <a:spLocks noChangeAspect="1" noChangeShapeType="1"/>
            </p:cNvSpPr>
            <p:nvPr/>
          </p:nvSpPr>
          <p:spPr bwMode="auto">
            <a:xfrm flipV="1">
              <a:off x="400" y="1102"/>
              <a:ext cx="21" cy="2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57" name="Freeform 1044"/>
            <p:cNvSpPr>
              <a:spLocks noChangeAspect="1"/>
            </p:cNvSpPr>
            <p:nvPr/>
          </p:nvSpPr>
          <p:spPr bwMode="auto">
            <a:xfrm>
              <a:off x="82" y="1102"/>
              <a:ext cx="41" cy="14"/>
            </a:xfrm>
            <a:custGeom>
              <a:avLst/>
              <a:gdLst>
                <a:gd name="T0" fmla="*/ 0 w 31"/>
                <a:gd name="T1" fmla="*/ 89886 h 10"/>
                <a:gd name="T2" fmla="*/ 17519 w 31"/>
                <a:gd name="T3" fmla="*/ 176176 h 10"/>
                <a:gd name="T4" fmla="*/ 101950 w 31"/>
                <a:gd name="T5" fmla="*/ 0 h 10"/>
                <a:gd name="T6" fmla="*/ 0 60000 65536"/>
                <a:gd name="T7" fmla="*/ 0 60000 65536"/>
                <a:gd name="T8" fmla="*/ 0 60000 65536"/>
                <a:gd name="T9" fmla="*/ 0 w 31"/>
                <a:gd name="T10" fmla="*/ 0 h 10"/>
                <a:gd name="T11" fmla="*/ 31 w 31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" h="10">
                  <a:moveTo>
                    <a:pt x="0" y="5"/>
                  </a:moveTo>
                  <a:lnTo>
                    <a:pt x="5" y="10"/>
                  </a:lnTo>
                  <a:lnTo>
                    <a:pt x="31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58" name="Freeform 1045"/>
            <p:cNvSpPr>
              <a:spLocks noChangeAspect="1"/>
            </p:cNvSpPr>
            <p:nvPr/>
          </p:nvSpPr>
          <p:spPr bwMode="auto">
            <a:xfrm>
              <a:off x="421" y="1102"/>
              <a:ext cx="40" cy="14"/>
            </a:xfrm>
            <a:custGeom>
              <a:avLst/>
              <a:gdLst>
                <a:gd name="T0" fmla="*/ 126132 w 30"/>
                <a:gd name="T1" fmla="*/ 89886 h 10"/>
                <a:gd name="T2" fmla="*/ 104844 w 30"/>
                <a:gd name="T3" fmla="*/ 176176 h 10"/>
                <a:gd name="T4" fmla="*/ 0 w 30"/>
                <a:gd name="T5" fmla="*/ 0 h 10"/>
                <a:gd name="T6" fmla="*/ 0 60000 65536"/>
                <a:gd name="T7" fmla="*/ 0 60000 65536"/>
                <a:gd name="T8" fmla="*/ 0 60000 65536"/>
                <a:gd name="T9" fmla="*/ 0 w 30"/>
                <a:gd name="T10" fmla="*/ 0 h 10"/>
                <a:gd name="T11" fmla="*/ 30 w 30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10">
                  <a:moveTo>
                    <a:pt x="30" y="5"/>
                  </a:moveTo>
                  <a:lnTo>
                    <a:pt x="25" y="1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59" name="Line 1046"/>
            <p:cNvSpPr>
              <a:spLocks noChangeAspect="1" noChangeShapeType="1"/>
            </p:cNvSpPr>
            <p:nvPr/>
          </p:nvSpPr>
          <p:spPr bwMode="auto">
            <a:xfrm>
              <a:off x="68" y="1090"/>
              <a:ext cx="14" cy="19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60" name="Line 1047"/>
            <p:cNvSpPr>
              <a:spLocks noChangeAspect="1" noChangeShapeType="1"/>
            </p:cNvSpPr>
            <p:nvPr/>
          </p:nvSpPr>
          <p:spPr bwMode="auto">
            <a:xfrm flipV="1">
              <a:off x="461" y="1090"/>
              <a:ext cx="14" cy="19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61" name="Freeform 1048"/>
            <p:cNvSpPr>
              <a:spLocks noChangeAspect="1"/>
            </p:cNvSpPr>
            <p:nvPr/>
          </p:nvSpPr>
          <p:spPr bwMode="auto">
            <a:xfrm>
              <a:off x="448" y="1050"/>
              <a:ext cx="33" cy="40"/>
            </a:xfrm>
            <a:custGeom>
              <a:avLst/>
              <a:gdLst>
                <a:gd name="T0" fmla="*/ 61289 w 25"/>
                <a:gd name="T1" fmla="*/ 126132 h 30"/>
                <a:gd name="T2" fmla="*/ 79894 w 25"/>
                <a:gd name="T3" fmla="*/ 84479 h 30"/>
                <a:gd name="T4" fmla="*/ 0 w 25"/>
                <a:gd name="T5" fmla="*/ 0 h 30"/>
                <a:gd name="T6" fmla="*/ 0 60000 65536"/>
                <a:gd name="T7" fmla="*/ 0 60000 65536"/>
                <a:gd name="T8" fmla="*/ 0 60000 65536"/>
                <a:gd name="T9" fmla="*/ 0 w 25"/>
                <a:gd name="T10" fmla="*/ 0 h 30"/>
                <a:gd name="T11" fmla="*/ 25 w 25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30">
                  <a:moveTo>
                    <a:pt x="20" y="30"/>
                  </a:moveTo>
                  <a:lnTo>
                    <a:pt x="25" y="2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62" name="Freeform 1049"/>
            <p:cNvSpPr>
              <a:spLocks noChangeAspect="1"/>
            </p:cNvSpPr>
            <p:nvPr/>
          </p:nvSpPr>
          <p:spPr bwMode="auto">
            <a:xfrm>
              <a:off x="62" y="1050"/>
              <a:ext cx="33" cy="40"/>
            </a:xfrm>
            <a:custGeom>
              <a:avLst/>
              <a:gdLst>
                <a:gd name="T0" fmla="*/ 16815 w 25"/>
                <a:gd name="T1" fmla="*/ 126132 h 30"/>
                <a:gd name="T2" fmla="*/ 0 w 25"/>
                <a:gd name="T3" fmla="*/ 84479 h 30"/>
                <a:gd name="T4" fmla="*/ 79894 w 25"/>
                <a:gd name="T5" fmla="*/ 0 h 30"/>
                <a:gd name="T6" fmla="*/ 0 60000 65536"/>
                <a:gd name="T7" fmla="*/ 0 60000 65536"/>
                <a:gd name="T8" fmla="*/ 0 60000 65536"/>
                <a:gd name="T9" fmla="*/ 0 w 25"/>
                <a:gd name="T10" fmla="*/ 0 h 30"/>
                <a:gd name="T11" fmla="*/ 25 w 25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30">
                  <a:moveTo>
                    <a:pt x="5" y="30"/>
                  </a:moveTo>
                  <a:lnTo>
                    <a:pt x="0" y="20"/>
                  </a:lnTo>
                  <a:lnTo>
                    <a:pt x="25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63" name="Freeform 1050"/>
            <p:cNvSpPr>
              <a:spLocks noChangeAspect="1"/>
            </p:cNvSpPr>
            <p:nvPr/>
          </p:nvSpPr>
          <p:spPr bwMode="auto">
            <a:xfrm>
              <a:off x="299" y="1063"/>
              <a:ext cx="7" cy="7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89886 h 5"/>
                <a:gd name="T4" fmla="*/ 89886 w 5"/>
                <a:gd name="T5" fmla="*/ 0 h 5"/>
                <a:gd name="T6" fmla="*/ 0 60000 65536"/>
                <a:gd name="T7" fmla="*/ 0 60000 65536"/>
                <a:gd name="T8" fmla="*/ 0 60000 65536"/>
                <a:gd name="T9" fmla="*/ 0 w 5"/>
                <a:gd name="T10" fmla="*/ 0 h 5"/>
                <a:gd name="T11" fmla="*/ 5 w 5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64" name="Freeform 1051"/>
            <p:cNvSpPr>
              <a:spLocks noChangeAspect="1"/>
            </p:cNvSpPr>
            <p:nvPr/>
          </p:nvSpPr>
          <p:spPr bwMode="auto">
            <a:xfrm>
              <a:off x="170" y="1013"/>
              <a:ext cx="20" cy="51"/>
            </a:xfrm>
            <a:custGeom>
              <a:avLst/>
              <a:gdLst>
                <a:gd name="T0" fmla="*/ 0 w 42"/>
                <a:gd name="T1" fmla="*/ 0 h 109"/>
                <a:gd name="T2" fmla="*/ 0 w 42"/>
                <a:gd name="T3" fmla="*/ 0 h 109"/>
                <a:gd name="T4" fmla="*/ 0 60000 65536"/>
                <a:gd name="T5" fmla="*/ 0 60000 65536"/>
                <a:gd name="T6" fmla="*/ 0 w 42"/>
                <a:gd name="T7" fmla="*/ 0 h 109"/>
                <a:gd name="T8" fmla="*/ 42 w 42"/>
                <a:gd name="T9" fmla="*/ 109 h 10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2" h="109">
                  <a:moveTo>
                    <a:pt x="42" y="109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65" name="Line 1052"/>
            <p:cNvSpPr>
              <a:spLocks noChangeAspect="1" noChangeShapeType="1"/>
            </p:cNvSpPr>
            <p:nvPr/>
          </p:nvSpPr>
          <p:spPr bwMode="auto">
            <a:xfrm flipV="1">
              <a:off x="190" y="1050"/>
              <a:ext cx="34" cy="13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66" name="Line 1053"/>
            <p:cNvSpPr>
              <a:spLocks noChangeAspect="1" noChangeShapeType="1"/>
            </p:cNvSpPr>
            <p:nvPr/>
          </p:nvSpPr>
          <p:spPr bwMode="auto">
            <a:xfrm flipV="1">
              <a:off x="306" y="1029"/>
              <a:ext cx="53" cy="34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67" name="Line 1054"/>
            <p:cNvSpPr>
              <a:spLocks noChangeAspect="1" noChangeShapeType="1"/>
            </p:cNvSpPr>
            <p:nvPr/>
          </p:nvSpPr>
          <p:spPr bwMode="auto">
            <a:xfrm>
              <a:off x="279" y="1036"/>
              <a:ext cx="20" cy="2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68" name="Line 1055"/>
            <p:cNvSpPr>
              <a:spLocks noChangeAspect="1" noChangeShapeType="1"/>
            </p:cNvSpPr>
            <p:nvPr/>
          </p:nvSpPr>
          <p:spPr bwMode="auto">
            <a:xfrm>
              <a:off x="82" y="1029"/>
              <a:ext cx="13" cy="2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69" name="Line 1056"/>
            <p:cNvSpPr>
              <a:spLocks noChangeAspect="1" noChangeShapeType="1"/>
            </p:cNvSpPr>
            <p:nvPr/>
          </p:nvSpPr>
          <p:spPr bwMode="auto">
            <a:xfrm flipV="1">
              <a:off x="448" y="1017"/>
              <a:ext cx="13" cy="33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70" name="Line 1057"/>
            <p:cNvSpPr>
              <a:spLocks noChangeAspect="1" noChangeShapeType="1"/>
            </p:cNvSpPr>
            <p:nvPr/>
          </p:nvSpPr>
          <p:spPr bwMode="auto">
            <a:xfrm>
              <a:off x="224" y="1036"/>
              <a:ext cx="1" cy="14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71" name="Line 1058"/>
            <p:cNvSpPr>
              <a:spLocks noChangeAspect="1" noChangeShapeType="1"/>
            </p:cNvSpPr>
            <p:nvPr/>
          </p:nvSpPr>
          <p:spPr bwMode="auto">
            <a:xfrm flipV="1">
              <a:off x="272" y="1036"/>
              <a:ext cx="7" cy="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72" name="Line 1059"/>
            <p:cNvSpPr>
              <a:spLocks noChangeAspect="1" noChangeShapeType="1"/>
            </p:cNvSpPr>
            <p:nvPr/>
          </p:nvSpPr>
          <p:spPr bwMode="auto">
            <a:xfrm flipH="1">
              <a:off x="279" y="1004"/>
              <a:ext cx="7" cy="3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73" name="Line 1060"/>
            <p:cNvSpPr>
              <a:spLocks noChangeAspect="1" noChangeShapeType="1"/>
            </p:cNvSpPr>
            <p:nvPr/>
          </p:nvSpPr>
          <p:spPr bwMode="auto">
            <a:xfrm>
              <a:off x="224" y="1004"/>
              <a:ext cx="1" cy="3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74" name="Line 1061"/>
            <p:cNvSpPr>
              <a:spLocks noChangeAspect="1" noChangeShapeType="1"/>
            </p:cNvSpPr>
            <p:nvPr/>
          </p:nvSpPr>
          <p:spPr bwMode="auto">
            <a:xfrm flipV="1">
              <a:off x="359" y="1024"/>
              <a:ext cx="1" cy="5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75" name="Line 1062"/>
            <p:cNvSpPr>
              <a:spLocks noChangeAspect="1" noChangeShapeType="1"/>
            </p:cNvSpPr>
            <p:nvPr/>
          </p:nvSpPr>
          <p:spPr bwMode="auto">
            <a:xfrm>
              <a:off x="82" y="1017"/>
              <a:ext cx="1" cy="1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76" name="Freeform 1063"/>
            <p:cNvSpPr>
              <a:spLocks noChangeAspect="1"/>
            </p:cNvSpPr>
            <p:nvPr/>
          </p:nvSpPr>
          <p:spPr bwMode="auto">
            <a:xfrm>
              <a:off x="48" y="1004"/>
              <a:ext cx="34" cy="13"/>
            </a:xfrm>
            <a:custGeom>
              <a:avLst/>
              <a:gdLst>
                <a:gd name="T0" fmla="*/ 0 w 25"/>
                <a:gd name="T1" fmla="*/ 0 h 10"/>
                <a:gd name="T2" fmla="*/ 0 w 25"/>
                <a:gd name="T3" fmla="*/ 20496 h 10"/>
                <a:gd name="T4" fmla="*/ 187379 w 25"/>
                <a:gd name="T5" fmla="*/ 20496 h 10"/>
                <a:gd name="T6" fmla="*/ 0 60000 65536"/>
                <a:gd name="T7" fmla="*/ 0 60000 65536"/>
                <a:gd name="T8" fmla="*/ 0 60000 65536"/>
                <a:gd name="T9" fmla="*/ 0 w 25"/>
                <a:gd name="T10" fmla="*/ 0 h 10"/>
                <a:gd name="T11" fmla="*/ 25 w 25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0">
                  <a:moveTo>
                    <a:pt x="0" y="0"/>
                  </a:moveTo>
                  <a:lnTo>
                    <a:pt x="0" y="10"/>
                  </a:lnTo>
                  <a:lnTo>
                    <a:pt x="25" y="1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77" name="Freeform 1064"/>
            <p:cNvSpPr>
              <a:spLocks noChangeAspect="1"/>
            </p:cNvSpPr>
            <p:nvPr/>
          </p:nvSpPr>
          <p:spPr bwMode="auto">
            <a:xfrm>
              <a:off x="461" y="997"/>
              <a:ext cx="34" cy="20"/>
            </a:xfrm>
            <a:custGeom>
              <a:avLst/>
              <a:gdLst>
                <a:gd name="T0" fmla="*/ 187379 w 25"/>
                <a:gd name="T1" fmla="*/ 0 h 15"/>
                <a:gd name="T2" fmla="*/ 187379 w 25"/>
                <a:gd name="T3" fmla="*/ 40635 h 15"/>
                <a:gd name="T4" fmla="*/ 0 w 25"/>
                <a:gd name="T5" fmla="*/ 63359 h 15"/>
                <a:gd name="T6" fmla="*/ 0 60000 65536"/>
                <a:gd name="T7" fmla="*/ 0 60000 65536"/>
                <a:gd name="T8" fmla="*/ 0 60000 65536"/>
                <a:gd name="T9" fmla="*/ 0 w 25"/>
                <a:gd name="T10" fmla="*/ 0 h 15"/>
                <a:gd name="T11" fmla="*/ 25 w 25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5">
                  <a:moveTo>
                    <a:pt x="25" y="0"/>
                  </a:moveTo>
                  <a:lnTo>
                    <a:pt x="25" y="10"/>
                  </a:lnTo>
                  <a:lnTo>
                    <a:pt x="0" y="15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78" name="Line 1065"/>
            <p:cNvSpPr>
              <a:spLocks noChangeAspect="1" noChangeShapeType="1"/>
            </p:cNvSpPr>
            <p:nvPr/>
          </p:nvSpPr>
          <p:spPr bwMode="auto">
            <a:xfrm>
              <a:off x="130" y="1011"/>
              <a:ext cx="40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79" name="Line 1066"/>
            <p:cNvSpPr>
              <a:spLocks noChangeAspect="1" noChangeShapeType="1"/>
            </p:cNvSpPr>
            <p:nvPr/>
          </p:nvSpPr>
          <p:spPr bwMode="auto">
            <a:xfrm flipV="1">
              <a:off x="170" y="1004"/>
              <a:ext cx="1" cy="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80" name="Freeform 1067"/>
            <p:cNvSpPr>
              <a:spLocks noChangeAspect="1"/>
            </p:cNvSpPr>
            <p:nvPr/>
          </p:nvSpPr>
          <p:spPr bwMode="auto">
            <a:xfrm>
              <a:off x="170" y="945"/>
              <a:ext cx="0" cy="59"/>
            </a:xfrm>
            <a:custGeom>
              <a:avLst/>
              <a:gdLst>
                <a:gd name="T0" fmla="*/ 0 w 1"/>
                <a:gd name="T1" fmla="*/ 0 h 127"/>
                <a:gd name="T2" fmla="*/ 0 w 1"/>
                <a:gd name="T3" fmla="*/ 0 h 127"/>
                <a:gd name="T4" fmla="*/ 0 60000 65536"/>
                <a:gd name="T5" fmla="*/ 0 60000 65536"/>
                <a:gd name="T6" fmla="*/ 0 w 1"/>
                <a:gd name="T7" fmla="*/ 0 h 127"/>
                <a:gd name="T8" fmla="*/ 0 w 1"/>
                <a:gd name="T9" fmla="*/ 127 h 12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27">
                  <a:moveTo>
                    <a:pt x="0" y="127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81" name="Line 1068"/>
            <p:cNvSpPr>
              <a:spLocks noChangeAspect="1" noChangeShapeType="1"/>
            </p:cNvSpPr>
            <p:nvPr/>
          </p:nvSpPr>
          <p:spPr bwMode="auto">
            <a:xfrm flipV="1">
              <a:off x="231" y="945"/>
              <a:ext cx="1" cy="59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82" name="Line 1069"/>
            <p:cNvSpPr>
              <a:spLocks noChangeAspect="1" noChangeShapeType="1"/>
            </p:cNvSpPr>
            <p:nvPr/>
          </p:nvSpPr>
          <p:spPr bwMode="auto">
            <a:xfrm>
              <a:off x="231" y="1004"/>
              <a:ext cx="6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83" name="Freeform 1070"/>
            <p:cNvSpPr>
              <a:spLocks noChangeAspect="1"/>
            </p:cNvSpPr>
            <p:nvPr/>
          </p:nvSpPr>
          <p:spPr bwMode="auto">
            <a:xfrm>
              <a:off x="171" y="1004"/>
              <a:ext cx="115" cy="1"/>
            </a:xfrm>
            <a:custGeom>
              <a:avLst/>
              <a:gdLst>
                <a:gd name="T0" fmla="*/ 0 w 246"/>
                <a:gd name="T1" fmla="*/ 0 h 2"/>
                <a:gd name="T2" fmla="*/ 0 w 246"/>
                <a:gd name="T3" fmla="*/ 1 h 2"/>
                <a:gd name="T4" fmla="*/ 0 60000 65536"/>
                <a:gd name="T5" fmla="*/ 0 60000 65536"/>
                <a:gd name="T6" fmla="*/ 0 w 246"/>
                <a:gd name="T7" fmla="*/ 0 h 2"/>
                <a:gd name="T8" fmla="*/ 246 w 246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6" h="2">
                  <a:moveTo>
                    <a:pt x="0" y="0"/>
                  </a:moveTo>
                  <a:lnTo>
                    <a:pt x="246" y="2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84" name="Line 1071"/>
            <p:cNvSpPr>
              <a:spLocks noChangeAspect="1" noChangeShapeType="1"/>
            </p:cNvSpPr>
            <p:nvPr/>
          </p:nvSpPr>
          <p:spPr bwMode="auto">
            <a:xfrm>
              <a:off x="286" y="997"/>
              <a:ext cx="1" cy="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85" name="Line 1072"/>
            <p:cNvSpPr>
              <a:spLocks noChangeAspect="1" noChangeShapeType="1"/>
            </p:cNvSpPr>
            <p:nvPr/>
          </p:nvSpPr>
          <p:spPr bwMode="auto">
            <a:xfrm>
              <a:off x="48" y="977"/>
              <a:ext cx="1" cy="2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86" name="Line 1073"/>
            <p:cNvSpPr>
              <a:spLocks noChangeAspect="1" noChangeShapeType="1"/>
            </p:cNvSpPr>
            <p:nvPr/>
          </p:nvSpPr>
          <p:spPr bwMode="auto">
            <a:xfrm>
              <a:off x="286" y="959"/>
              <a:ext cx="1" cy="38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87" name="Line 1074"/>
            <p:cNvSpPr>
              <a:spLocks noChangeAspect="1" noChangeShapeType="1"/>
            </p:cNvSpPr>
            <p:nvPr/>
          </p:nvSpPr>
          <p:spPr bwMode="auto">
            <a:xfrm flipV="1">
              <a:off x="495" y="971"/>
              <a:ext cx="1" cy="26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88" name="Freeform 1075"/>
            <p:cNvSpPr>
              <a:spLocks noChangeAspect="1"/>
            </p:cNvSpPr>
            <p:nvPr/>
          </p:nvSpPr>
          <p:spPr bwMode="auto">
            <a:xfrm>
              <a:off x="48" y="959"/>
              <a:ext cx="34" cy="18"/>
            </a:xfrm>
            <a:custGeom>
              <a:avLst/>
              <a:gdLst>
                <a:gd name="T0" fmla="*/ 187379 w 25"/>
                <a:gd name="T1" fmla="*/ 0 h 14"/>
                <a:gd name="T2" fmla="*/ 0 w 25"/>
                <a:gd name="T3" fmla="*/ 0 h 14"/>
                <a:gd name="T4" fmla="*/ 0 w 25"/>
                <a:gd name="T5" fmla="*/ 20650 h 14"/>
                <a:gd name="T6" fmla="*/ 0 60000 65536"/>
                <a:gd name="T7" fmla="*/ 0 60000 65536"/>
                <a:gd name="T8" fmla="*/ 0 60000 65536"/>
                <a:gd name="T9" fmla="*/ 0 w 25"/>
                <a:gd name="T10" fmla="*/ 0 h 14"/>
                <a:gd name="T11" fmla="*/ 25 w 25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" h="14">
                  <a:moveTo>
                    <a:pt x="25" y="0"/>
                  </a:moveTo>
                  <a:lnTo>
                    <a:pt x="0" y="0"/>
                  </a:lnTo>
                  <a:lnTo>
                    <a:pt x="0" y="14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89" name="Freeform 1076"/>
            <p:cNvSpPr>
              <a:spLocks noChangeAspect="1"/>
            </p:cNvSpPr>
            <p:nvPr/>
          </p:nvSpPr>
          <p:spPr bwMode="auto">
            <a:xfrm>
              <a:off x="455" y="952"/>
              <a:ext cx="40" cy="19"/>
            </a:xfrm>
            <a:custGeom>
              <a:avLst/>
              <a:gdLst>
                <a:gd name="T0" fmla="*/ 126132 w 30"/>
                <a:gd name="T1" fmla="*/ 98291 h 14"/>
                <a:gd name="T2" fmla="*/ 126132 w 30"/>
                <a:gd name="T3" fmla="*/ 39322 h 14"/>
                <a:gd name="T4" fmla="*/ 0 w 30"/>
                <a:gd name="T5" fmla="*/ 0 h 14"/>
                <a:gd name="T6" fmla="*/ 0 60000 65536"/>
                <a:gd name="T7" fmla="*/ 0 60000 65536"/>
                <a:gd name="T8" fmla="*/ 0 60000 65536"/>
                <a:gd name="T9" fmla="*/ 0 w 30"/>
                <a:gd name="T10" fmla="*/ 0 h 14"/>
                <a:gd name="T11" fmla="*/ 30 w 30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" h="14">
                  <a:moveTo>
                    <a:pt x="30" y="14"/>
                  </a:moveTo>
                  <a:lnTo>
                    <a:pt x="30" y="5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90" name="Line 1077"/>
            <p:cNvSpPr>
              <a:spLocks noChangeAspect="1" noChangeShapeType="1"/>
            </p:cNvSpPr>
            <p:nvPr/>
          </p:nvSpPr>
          <p:spPr bwMode="auto">
            <a:xfrm>
              <a:off x="373" y="965"/>
              <a:ext cx="20" cy="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91" name="Line 1078"/>
            <p:cNvSpPr>
              <a:spLocks noChangeAspect="1" noChangeShapeType="1"/>
            </p:cNvSpPr>
            <p:nvPr/>
          </p:nvSpPr>
          <p:spPr bwMode="auto">
            <a:xfrm>
              <a:off x="286" y="945"/>
              <a:ext cx="1" cy="14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92" name="Line 1079"/>
            <p:cNvSpPr>
              <a:spLocks noChangeAspect="1" noChangeShapeType="1"/>
            </p:cNvSpPr>
            <p:nvPr/>
          </p:nvSpPr>
          <p:spPr bwMode="auto">
            <a:xfrm flipH="1">
              <a:off x="82" y="925"/>
              <a:ext cx="6" cy="34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93" name="Line 1080"/>
            <p:cNvSpPr>
              <a:spLocks noChangeAspect="1" noChangeShapeType="1"/>
            </p:cNvSpPr>
            <p:nvPr/>
          </p:nvSpPr>
          <p:spPr bwMode="auto">
            <a:xfrm flipH="1" flipV="1">
              <a:off x="448" y="925"/>
              <a:ext cx="7" cy="2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94" name="Line 1081"/>
            <p:cNvSpPr>
              <a:spLocks noChangeAspect="1" noChangeShapeType="1"/>
            </p:cNvSpPr>
            <p:nvPr/>
          </p:nvSpPr>
          <p:spPr bwMode="auto">
            <a:xfrm flipH="1">
              <a:off x="170" y="945"/>
              <a:ext cx="14" cy="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95" name="Line 1082"/>
            <p:cNvSpPr>
              <a:spLocks noChangeAspect="1" noChangeShapeType="1"/>
            </p:cNvSpPr>
            <p:nvPr/>
          </p:nvSpPr>
          <p:spPr bwMode="auto">
            <a:xfrm>
              <a:off x="184" y="945"/>
              <a:ext cx="47" cy="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96" name="Line 1083"/>
            <p:cNvSpPr>
              <a:spLocks noChangeAspect="1" noChangeShapeType="1"/>
            </p:cNvSpPr>
            <p:nvPr/>
          </p:nvSpPr>
          <p:spPr bwMode="auto">
            <a:xfrm flipH="1">
              <a:off x="231" y="945"/>
              <a:ext cx="20" cy="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97" name="Freeform 1084"/>
            <p:cNvSpPr>
              <a:spLocks noChangeAspect="1"/>
            </p:cNvSpPr>
            <p:nvPr/>
          </p:nvSpPr>
          <p:spPr bwMode="auto">
            <a:xfrm>
              <a:off x="279" y="945"/>
              <a:ext cx="13" cy="2"/>
            </a:xfrm>
            <a:custGeom>
              <a:avLst/>
              <a:gdLst>
                <a:gd name="T0" fmla="*/ 20496 w 10"/>
                <a:gd name="T1" fmla="*/ 0 h 2"/>
                <a:gd name="T2" fmla="*/ 11310 w 10"/>
                <a:gd name="T3" fmla="*/ 0 h 2"/>
                <a:gd name="T4" fmla="*/ 0 w 10"/>
                <a:gd name="T5" fmla="*/ 0 h 2"/>
                <a:gd name="T6" fmla="*/ 0 60000 65536"/>
                <a:gd name="T7" fmla="*/ 0 60000 65536"/>
                <a:gd name="T8" fmla="*/ 0 60000 65536"/>
                <a:gd name="T9" fmla="*/ 0 w 10"/>
                <a:gd name="T10" fmla="*/ 0 h 2"/>
                <a:gd name="T11" fmla="*/ 10 w 10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2">
                  <a:moveTo>
                    <a:pt x="10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98" name="Line 1085"/>
            <p:cNvSpPr>
              <a:spLocks noChangeAspect="1" noChangeShapeType="1"/>
            </p:cNvSpPr>
            <p:nvPr/>
          </p:nvSpPr>
          <p:spPr bwMode="auto">
            <a:xfrm flipH="1">
              <a:off x="251" y="945"/>
              <a:ext cx="28" cy="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99" name="Line 1086"/>
            <p:cNvSpPr>
              <a:spLocks noChangeAspect="1" noChangeShapeType="1"/>
            </p:cNvSpPr>
            <p:nvPr/>
          </p:nvSpPr>
          <p:spPr bwMode="auto">
            <a:xfrm>
              <a:off x="251" y="893"/>
              <a:ext cx="1" cy="5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00" name="Freeform 1087"/>
            <p:cNvSpPr>
              <a:spLocks noChangeAspect="1"/>
            </p:cNvSpPr>
            <p:nvPr/>
          </p:nvSpPr>
          <p:spPr bwMode="auto">
            <a:xfrm>
              <a:off x="62" y="893"/>
              <a:ext cx="26" cy="32"/>
            </a:xfrm>
            <a:custGeom>
              <a:avLst/>
              <a:gdLst>
                <a:gd name="T0" fmla="*/ 40079 w 20"/>
                <a:gd name="T1" fmla="*/ 100997 h 24"/>
                <a:gd name="T2" fmla="*/ 0 w 20"/>
                <a:gd name="T3" fmla="*/ 20671 h 24"/>
                <a:gd name="T4" fmla="*/ 11310 w 20"/>
                <a:gd name="T5" fmla="*/ 0 h 24"/>
                <a:gd name="T6" fmla="*/ 0 60000 65536"/>
                <a:gd name="T7" fmla="*/ 0 60000 65536"/>
                <a:gd name="T8" fmla="*/ 0 60000 65536"/>
                <a:gd name="T9" fmla="*/ 0 w 20"/>
                <a:gd name="T10" fmla="*/ 0 h 24"/>
                <a:gd name="T11" fmla="*/ 20 w 20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24">
                  <a:moveTo>
                    <a:pt x="20" y="24"/>
                  </a:moveTo>
                  <a:lnTo>
                    <a:pt x="0" y="5"/>
                  </a:lnTo>
                  <a:lnTo>
                    <a:pt x="5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01" name="Line 1088"/>
            <p:cNvSpPr>
              <a:spLocks noChangeAspect="1" noChangeShapeType="1"/>
            </p:cNvSpPr>
            <p:nvPr/>
          </p:nvSpPr>
          <p:spPr bwMode="auto">
            <a:xfrm flipV="1">
              <a:off x="448" y="918"/>
              <a:ext cx="1" cy="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02" name="Line 1089"/>
            <p:cNvSpPr>
              <a:spLocks noChangeAspect="1" noChangeShapeType="1"/>
            </p:cNvSpPr>
            <p:nvPr/>
          </p:nvSpPr>
          <p:spPr bwMode="auto">
            <a:xfrm flipH="1">
              <a:off x="448" y="899"/>
              <a:ext cx="33" cy="19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03" name="Line 1090"/>
            <p:cNvSpPr>
              <a:spLocks noChangeAspect="1" noChangeShapeType="1"/>
            </p:cNvSpPr>
            <p:nvPr/>
          </p:nvSpPr>
          <p:spPr bwMode="auto">
            <a:xfrm flipH="1" flipV="1">
              <a:off x="475" y="886"/>
              <a:ext cx="6" cy="13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04" name="Line 1091"/>
            <p:cNvSpPr>
              <a:spLocks noChangeAspect="1" noChangeShapeType="1"/>
            </p:cNvSpPr>
            <p:nvPr/>
          </p:nvSpPr>
          <p:spPr bwMode="auto">
            <a:xfrm flipH="1">
              <a:off x="68" y="866"/>
              <a:ext cx="14" cy="27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05" name="Freeform 1092"/>
            <p:cNvSpPr>
              <a:spLocks noChangeAspect="1"/>
            </p:cNvSpPr>
            <p:nvPr/>
          </p:nvSpPr>
          <p:spPr bwMode="auto">
            <a:xfrm>
              <a:off x="251" y="893"/>
              <a:ext cx="28" cy="1"/>
            </a:xfrm>
            <a:custGeom>
              <a:avLst/>
              <a:gdLst>
                <a:gd name="T0" fmla="*/ 87105 w 21"/>
                <a:gd name="T1" fmla="*/ 0 h 1"/>
                <a:gd name="T2" fmla="*/ 65329 w 21"/>
                <a:gd name="T3" fmla="*/ 0 h 1"/>
                <a:gd name="T4" fmla="*/ 0 w 21"/>
                <a:gd name="T5" fmla="*/ 0 h 1"/>
                <a:gd name="T6" fmla="*/ 0 60000 65536"/>
                <a:gd name="T7" fmla="*/ 0 60000 65536"/>
                <a:gd name="T8" fmla="*/ 0 60000 65536"/>
                <a:gd name="T9" fmla="*/ 0 w 21"/>
                <a:gd name="T10" fmla="*/ 0 h 1"/>
                <a:gd name="T11" fmla="*/ 21 w 2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">
                  <a:moveTo>
                    <a:pt x="21" y="0"/>
                  </a:move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06" name="Line 1093"/>
            <p:cNvSpPr>
              <a:spLocks noChangeAspect="1" noChangeShapeType="1"/>
            </p:cNvSpPr>
            <p:nvPr/>
          </p:nvSpPr>
          <p:spPr bwMode="auto">
            <a:xfrm flipH="1">
              <a:off x="306" y="893"/>
              <a:ext cx="6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07" name="Freeform 1094"/>
            <p:cNvSpPr>
              <a:spLocks noChangeAspect="1"/>
            </p:cNvSpPr>
            <p:nvPr/>
          </p:nvSpPr>
          <p:spPr bwMode="auto">
            <a:xfrm>
              <a:off x="279" y="893"/>
              <a:ext cx="27" cy="1"/>
            </a:xfrm>
            <a:custGeom>
              <a:avLst/>
              <a:gdLst>
                <a:gd name="T0" fmla="*/ 119754 w 20"/>
                <a:gd name="T1" fmla="*/ 0 h 1"/>
                <a:gd name="T2" fmla="*/ 29639 w 20"/>
                <a:gd name="T3" fmla="*/ 0 h 1"/>
                <a:gd name="T4" fmla="*/ 0 w 20"/>
                <a:gd name="T5" fmla="*/ 0 h 1"/>
                <a:gd name="T6" fmla="*/ 0 60000 65536"/>
                <a:gd name="T7" fmla="*/ 0 60000 65536"/>
                <a:gd name="T8" fmla="*/ 0 60000 65536"/>
                <a:gd name="T9" fmla="*/ 0 w 20"/>
                <a:gd name="T10" fmla="*/ 0 h 1"/>
                <a:gd name="T11" fmla="*/ 20 w 20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">
                  <a:moveTo>
                    <a:pt x="20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08" name="Line 1095"/>
            <p:cNvSpPr>
              <a:spLocks noChangeAspect="1" noChangeShapeType="1"/>
            </p:cNvSpPr>
            <p:nvPr/>
          </p:nvSpPr>
          <p:spPr bwMode="auto">
            <a:xfrm flipH="1" flipV="1">
              <a:off x="461" y="866"/>
              <a:ext cx="14" cy="20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09" name="Freeform 1096"/>
            <p:cNvSpPr>
              <a:spLocks noChangeAspect="1"/>
            </p:cNvSpPr>
            <p:nvPr/>
          </p:nvSpPr>
          <p:spPr bwMode="auto">
            <a:xfrm>
              <a:off x="136" y="807"/>
              <a:ext cx="14" cy="39"/>
            </a:xfrm>
            <a:custGeom>
              <a:avLst/>
              <a:gdLst>
                <a:gd name="T0" fmla="*/ 176176 w 10"/>
                <a:gd name="T1" fmla="*/ 153423 h 29"/>
                <a:gd name="T2" fmla="*/ 0 w 10"/>
                <a:gd name="T3" fmla="*/ 0 h 29"/>
                <a:gd name="T4" fmla="*/ 89886 w 10"/>
                <a:gd name="T5" fmla="*/ 0 h 29"/>
                <a:gd name="T6" fmla="*/ 0 60000 65536"/>
                <a:gd name="T7" fmla="*/ 0 60000 65536"/>
                <a:gd name="T8" fmla="*/ 0 60000 65536"/>
                <a:gd name="T9" fmla="*/ 0 w 10"/>
                <a:gd name="T10" fmla="*/ 0 h 29"/>
                <a:gd name="T11" fmla="*/ 10 w 10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29">
                  <a:moveTo>
                    <a:pt x="10" y="29"/>
                  </a:moveTo>
                  <a:lnTo>
                    <a:pt x="0" y="0"/>
                  </a:lnTo>
                  <a:lnTo>
                    <a:pt x="5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10" name="Freeform 1097"/>
            <p:cNvSpPr>
              <a:spLocks noChangeAspect="1"/>
            </p:cNvSpPr>
            <p:nvPr/>
          </p:nvSpPr>
          <p:spPr bwMode="auto">
            <a:xfrm>
              <a:off x="386" y="800"/>
              <a:ext cx="20" cy="46"/>
            </a:xfrm>
            <a:custGeom>
              <a:avLst/>
              <a:gdLst>
                <a:gd name="T0" fmla="*/ 20671 w 15"/>
                <a:gd name="T1" fmla="*/ 0 h 34"/>
                <a:gd name="T2" fmla="*/ 63359 w 15"/>
                <a:gd name="T3" fmla="*/ 31335 h 34"/>
                <a:gd name="T4" fmla="*/ 0 w 15"/>
                <a:gd name="T5" fmla="*/ 216879 h 34"/>
                <a:gd name="T6" fmla="*/ 0 60000 65536"/>
                <a:gd name="T7" fmla="*/ 0 60000 65536"/>
                <a:gd name="T8" fmla="*/ 0 60000 65536"/>
                <a:gd name="T9" fmla="*/ 0 w 15"/>
                <a:gd name="T10" fmla="*/ 0 h 34"/>
                <a:gd name="T11" fmla="*/ 15 w 15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34">
                  <a:moveTo>
                    <a:pt x="5" y="0"/>
                  </a:moveTo>
                  <a:lnTo>
                    <a:pt x="15" y="5"/>
                  </a:lnTo>
                  <a:lnTo>
                    <a:pt x="0" y="34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11" name="Freeform 1098"/>
            <p:cNvSpPr>
              <a:spLocks noChangeAspect="1"/>
            </p:cNvSpPr>
            <p:nvPr/>
          </p:nvSpPr>
          <p:spPr bwMode="auto">
            <a:xfrm>
              <a:off x="237" y="768"/>
              <a:ext cx="20" cy="39"/>
            </a:xfrm>
            <a:custGeom>
              <a:avLst/>
              <a:gdLst>
                <a:gd name="T0" fmla="*/ 0 w 15"/>
                <a:gd name="T1" fmla="*/ 153423 h 29"/>
                <a:gd name="T2" fmla="*/ 20671 w 15"/>
                <a:gd name="T3" fmla="*/ 0 h 29"/>
                <a:gd name="T4" fmla="*/ 63359 w 15"/>
                <a:gd name="T5" fmla="*/ 0 h 29"/>
                <a:gd name="T6" fmla="*/ 0 60000 65536"/>
                <a:gd name="T7" fmla="*/ 0 60000 65536"/>
                <a:gd name="T8" fmla="*/ 0 60000 65536"/>
                <a:gd name="T9" fmla="*/ 0 w 15"/>
                <a:gd name="T10" fmla="*/ 0 h 29"/>
                <a:gd name="T11" fmla="*/ 15 w 1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29">
                  <a:moveTo>
                    <a:pt x="0" y="29"/>
                  </a:moveTo>
                  <a:lnTo>
                    <a:pt x="5" y="0"/>
                  </a:lnTo>
                  <a:lnTo>
                    <a:pt x="15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12" name="Freeform 1099"/>
            <p:cNvSpPr>
              <a:spLocks noChangeAspect="1"/>
            </p:cNvSpPr>
            <p:nvPr/>
          </p:nvSpPr>
          <p:spPr bwMode="auto">
            <a:xfrm>
              <a:off x="286" y="768"/>
              <a:ext cx="13" cy="39"/>
            </a:xfrm>
            <a:custGeom>
              <a:avLst/>
              <a:gdLst>
                <a:gd name="T0" fmla="*/ 20496 w 10"/>
                <a:gd name="T1" fmla="*/ 153423 h 29"/>
                <a:gd name="T2" fmla="*/ 20496 w 10"/>
                <a:gd name="T3" fmla="*/ 0 h 29"/>
                <a:gd name="T4" fmla="*/ 0 w 10"/>
                <a:gd name="T5" fmla="*/ 0 h 29"/>
                <a:gd name="T6" fmla="*/ 0 60000 65536"/>
                <a:gd name="T7" fmla="*/ 0 60000 65536"/>
                <a:gd name="T8" fmla="*/ 0 60000 65536"/>
                <a:gd name="T9" fmla="*/ 0 w 10"/>
                <a:gd name="T10" fmla="*/ 0 h 29"/>
                <a:gd name="T11" fmla="*/ 10 w 10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29">
                  <a:moveTo>
                    <a:pt x="10" y="29"/>
                  </a:move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13" name="Line 1100"/>
            <p:cNvSpPr>
              <a:spLocks noChangeAspect="1" noChangeShapeType="1"/>
            </p:cNvSpPr>
            <p:nvPr/>
          </p:nvSpPr>
          <p:spPr bwMode="auto">
            <a:xfrm flipH="1">
              <a:off x="143" y="794"/>
              <a:ext cx="27" cy="13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14" name="Line 1101"/>
            <p:cNvSpPr>
              <a:spLocks noChangeAspect="1" noChangeShapeType="1"/>
            </p:cNvSpPr>
            <p:nvPr/>
          </p:nvSpPr>
          <p:spPr bwMode="auto">
            <a:xfrm flipH="1">
              <a:off x="386" y="800"/>
              <a:ext cx="7" cy="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15" name="Line 1102"/>
            <p:cNvSpPr>
              <a:spLocks noChangeAspect="1" noChangeShapeType="1"/>
            </p:cNvSpPr>
            <p:nvPr/>
          </p:nvSpPr>
          <p:spPr bwMode="auto">
            <a:xfrm flipH="1" flipV="1">
              <a:off x="373" y="787"/>
              <a:ext cx="13" cy="13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16" name="Line 1103"/>
            <p:cNvSpPr>
              <a:spLocks noChangeAspect="1" noChangeShapeType="1"/>
            </p:cNvSpPr>
            <p:nvPr/>
          </p:nvSpPr>
          <p:spPr bwMode="auto">
            <a:xfrm flipH="1">
              <a:off x="366" y="787"/>
              <a:ext cx="7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17" name="Line 1104"/>
            <p:cNvSpPr>
              <a:spLocks noChangeAspect="1" noChangeShapeType="1"/>
            </p:cNvSpPr>
            <p:nvPr/>
          </p:nvSpPr>
          <p:spPr bwMode="auto">
            <a:xfrm flipH="1">
              <a:off x="257" y="768"/>
              <a:ext cx="29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18" name="Freeform 1105"/>
            <p:cNvSpPr>
              <a:spLocks noChangeAspect="1" noEditPoints="1"/>
            </p:cNvSpPr>
            <p:nvPr/>
          </p:nvSpPr>
          <p:spPr bwMode="auto">
            <a:xfrm>
              <a:off x="48" y="768"/>
              <a:ext cx="447" cy="440"/>
            </a:xfrm>
            <a:custGeom>
              <a:avLst/>
              <a:gdLst>
                <a:gd name="T0" fmla="*/ 904219 w 333"/>
                <a:gd name="T1" fmla="*/ 0 h 328"/>
                <a:gd name="T2" fmla="*/ 954985 w 333"/>
                <a:gd name="T3" fmla="*/ 145554 h 328"/>
                <a:gd name="T4" fmla="*/ 1181542 w 333"/>
                <a:gd name="T5" fmla="*/ 43498 h 328"/>
                <a:gd name="T6" fmla="*/ 1234515 w 333"/>
                <a:gd name="T7" fmla="*/ 71240 h 328"/>
                <a:gd name="T8" fmla="*/ 1313301 w 333"/>
                <a:gd name="T9" fmla="*/ 121300 h 328"/>
                <a:gd name="T10" fmla="*/ 1285505 w 333"/>
                <a:gd name="T11" fmla="*/ 292819 h 328"/>
                <a:gd name="T12" fmla="*/ 1547416 w 333"/>
                <a:gd name="T13" fmla="*/ 317141 h 328"/>
                <a:gd name="T14" fmla="*/ 1622091 w 333"/>
                <a:gd name="T15" fmla="*/ 439192 h 328"/>
                <a:gd name="T16" fmla="*/ 1521832 w 333"/>
                <a:gd name="T17" fmla="*/ 561025 h 328"/>
                <a:gd name="T18" fmla="*/ 1547416 w 333"/>
                <a:gd name="T19" fmla="*/ 687288 h 328"/>
                <a:gd name="T20" fmla="*/ 1699907 w 333"/>
                <a:gd name="T21" fmla="*/ 757896 h 328"/>
                <a:gd name="T22" fmla="*/ 1699907 w 333"/>
                <a:gd name="T23" fmla="*/ 906289 h 328"/>
                <a:gd name="T24" fmla="*/ 1521832 w 333"/>
                <a:gd name="T25" fmla="*/ 1051553 h 328"/>
                <a:gd name="T26" fmla="*/ 1622091 w 333"/>
                <a:gd name="T27" fmla="*/ 1203208 h 328"/>
                <a:gd name="T28" fmla="*/ 1547416 w 333"/>
                <a:gd name="T29" fmla="*/ 1294410 h 328"/>
                <a:gd name="T30" fmla="*/ 1340678 w 333"/>
                <a:gd name="T31" fmla="*/ 1347336 h 328"/>
                <a:gd name="T32" fmla="*/ 1340678 w 333"/>
                <a:gd name="T33" fmla="*/ 1495225 h 328"/>
                <a:gd name="T34" fmla="*/ 1234515 w 333"/>
                <a:gd name="T35" fmla="*/ 1542623 h 328"/>
                <a:gd name="T36" fmla="*/ 1108798 w 333"/>
                <a:gd name="T37" fmla="*/ 1467258 h 328"/>
                <a:gd name="T38" fmla="*/ 928294 w 333"/>
                <a:gd name="T39" fmla="*/ 1640889 h 328"/>
                <a:gd name="T40" fmla="*/ 745055 w 333"/>
                <a:gd name="T41" fmla="*/ 1640889 h 328"/>
                <a:gd name="T42" fmla="*/ 697335 w 333"/>
                <a:gd name="T43" fmla="*/ 1495225 h 328"/>
                <a:gd name="T44" fmla="*/ 463900 w 333"/>
                <a:gd name="T45" fmla="*/ 1566509 h 328"/>
                <a:gd name="T46" fmla="*/ 362584 w 333"/>
                <a:gd name="T47" fmla="*/ 1495225 h 328"/>
                <a:gd name="T48" fmla="*/ 362584 w 333"/>
                <a:gd name="T49" fmla="*/ 1347336 h 328"/>
                <a:gd name="T50" fmla="*/ 152576 w 333"/>
                <a:gd name="T51" fmla="*/ 1294410 h 328"/>
                <a:gd name="T52" fmla="*/ 74763 w 333"/>
                <a:gd name="T53" fmla="*/ 1203208 h 328"/>
                <a:gd name="T54" fmla="*/ 178322 w 333"/>
                <a:gd name="T55" fmla="*/ 1051553 h 328"/>
                <a:gd name="T56" fmla="*/ 129829 w 333"/>
                <a:gd name="T57" fmla="*/ 931428 h 328"/>
                <a:gd name="T58" fmla="*/ 0 w 333"/>
                <a:gd name="T59" fmla="*/ 881602 h 328"/>
                <a:gd name="T60" fmla="*/ 0 w 333"/>
                <a:gd name="T61" fmla="*/ 709833 h 328"/>
                <a:gd name="T62" fmla="*/ 152576 w 333"/>
                <a:gd name="T63" fmla="*/ 587884 h 328"/>
                <a:gd name="T64" fmla="*/ 74763 w 333"/>
                <a:gd name="T65" fmla="*/ 466958 h 328"/>
                <a:gd name="T66" fmla="*/ 152576 w 333"/>
                <a:gd name="T67" fmla="*/ 317141 h 328"/>
                <a:gd name="T68" fmla="*/ 389439 w 333"/>
                <a:gd name="T69" fmla="*/ 292819 h 328"/>
                <a:gd name="T70" fmla="*/ 362584 w 333"/>
                <a:gd name="T71" fmla="*/ 145554 h 328"/>
                <a:gd name="T72" fmla="*/ 519491 w 333"/>
                <a:gd name="T73" fmla="*/ 71240 h 328"/>
                <a:gd name="T74" fmla="*/ 721173 w 333"/>
                <a:gd name="T75" fmla="*/ 145554 h 328"/>
                <a:gd name="T76" fmla="*/ 795310 w 333"/>
                <a:gd name="T77" fmla="*/ 0 h 328"/>
                <a:gd name="T78" fmla="*/ 904219 w 333"/>
                <a:gd name="T79" fmla="*/ 466958 h 328"/>
                <a:gd name="T80" fmla="*/ 852681 w 333"/>
                <a:gd name="T81" fmla="*/ 466958 h 328"/>
                <a:gd name="T82" fmla="*/ 540866 w 333"/>
                <a:gd name="T83" fmla="*/ 466958 h 328"/>
                <a:gd name="T84" fmla="*/ 463900 w 333"/>
                <a:gd name="T85" fmla="*/ 661411 h 328"/>
                <a:gd name="T86" fmla="*/ 338512 w 333"/>
                <a:gd name="T87" fmla="*/ 709833 h 328"/>
                <a:gd name="T88" fmla="*/ 254411 w 333"/>
                <a:gd name="T89" fmla="*/ 906289 h 328"/>
                <a:gd name="T90" fmla="*/ 312862 w 333"/>
                <a:gd name="T91" fmla="*/ 1002148 h 328"/>
                <a:gd name="T92" fmla="*/ 362584 w 333"/>
                <a:gd name="T93" fmla="*/ 1178079 h 328"/>
                <a:gd name="T94" fmla="*/ 413487 w 333"/>
                <a:gd name="T95" fmla="*/ 1203208 h 328"/>
                <a:gd name="T96" fmla="*/ 670319 w 333"/>
                <a:gd name="T97" fmla="*/ 1051553 h 328"/>
                <a:gd name="T98" fmla="*/ 721173 w 333"/>
                <a:gd name="T99" fmla="*/ 1074960 h 328"/>
                <a:gd name="T100" fmla="*/ 876998 w 333"/>
                <a:gd name="T101" fmla="*/ 1002148 h 328"/>
                <a:gd name="T102" fmla="*/ 954985 w 333"/>
                <a:gd name="T103" fmla="*/ 1127234 h 328"/>
                <a:gd name="T104" fmla="*/ 1057939 w 333"/>
                <a:gd name="T105" fmla="*/ 1222926 h 328"/>
                <a:gd name="T106" fmla="*/ 1158848 w 333"/>
                <a:gd name="T107" fmla="*/ 1246328 h 328"/>
                <a:gd name="T108" fmla="*/ 1285505 w 333"/>
                <a:gd name="T109" fmla="*/ 1051553 h 328"/>
                <a:gd name="T110" fmla="*/ 1181542 w 333"/>
                <a:gd name="T111" fmla="*/ 955182 h 328"/>
                <a:gd name="T112" fmla="*/ 1313301 w 333"/>
                <a:gd name="T113" fmla="*/ 735334 h 328"/>
                <a:gd name="T114" fmla="*/ 1363545 w 333"/>
                <a:gd name="T115" fmla="*/ 687288 h 328"/>
                <a:gd name="T116" fmla="*/ 1388216 w 333"/>
                <a:gd name="T117" fmla="*/ 466958 h 328"/>
                <a:gd name="T118" fmla="*/ 1181542 w 333"/>
                <a:gd name="T119" fmla="*/ 489908 h 328"/>
                <a:gd name="T120" fmla="*/ 1002586 w 333"/>
                <a:gd name="T121" fmla="*/ 466958 h 32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33"/>
                <a:gd name="T184" fmla="*/ 0 h 328"/>
                <a:gd name="T185" fmla="*/ 333 w 333"/>
                <a:gd name="T186" fmla="*/ 328 h 32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33" h="328">
                  <a:moveTo>
                    <a:pt x="156" y="0"/>
                  </a:moveTo>
                  <a:lnTo>
                    <a:pt x="177" y="0"/>
                  </a:lnTo>
                  <a:lnTo>
                    <a:pt x="187" y="0"/>
                  </a:lnTo>
                  <a:lnTo>
                    <a:pt x="187" y="29"/>
                  </a:lnTo>
                  <a:lnTo>
                    <a:pt x="212" y="34"/>
                  </a:lnTo>
                  <a:lnTo>
                    <a:pt x="232" y="9"/>
                  </a:lnTo>
                  <a:lnTo>
                    <a:pt x="237" y="14"/>
                  </a:lnTo>
                  <a:lnTo>
                    <a:pt x="242" y="14"/>
                  </a:lnTo>
                  <a:lnTo>
                    <a:pt x="252" y="24"/>
                  </a:lnTo>
                  <a:lnTo>
                    <a:pt x="257" y="24"/>
                  </a:lnTo>
                  <a:lnTo>
                    <a:pt x="267" y="29"/>
                  </a:lnTo>
                  <a:lnTo>
                    <a:pt x="252" y="58"/>
                  </a:lnTo>
                  <a:lnTo>
                    <a:pt x="272" y="73"/>
                  </a:lnTo>
                  <a:lnTo>
                    <a:pt x="303" y="63"/>
                  </a:lnTo>
                  <a:lnTo>
                    <a:pt x="308" y="73"/>
                  </a:lnTo>
                  <a:lnTo>
                    <a:pt x="318" y="88"/>
                  </a:lnTo>
                  <a:lnTo>
                    <a:pt x="323" y="98"/>
                  </a:lnTo>
                  <a:lnTo>
                    <a:pt x="298" y="112"/>
                  </a:lnTo>
                  <a:lnTo>
                    <a:pt x="298" y="117"/>
                  </a:lnTo>
                  <a:lnTo>
                    <a:pt x="303" y="137"/>
                  </a:lnTo>
                  <a:lnTo>
                    <a:pt x="333" y="142"/>
                  </a:lnTo>
                  <a:lnTo>
                    <a:pt x="333" y="151"/>
                  </a:lnTo>
                  <a:lnTo>
                    <a:pt x="333" y="171"/>
                  </a:lnTo>
                  <a:lnTo>
                    <a:pt x="333" y="181"/>
                  </a:lnTo>
                  <a:lnTo>
                    <a:pt x="308" y="186"/>
                  </a:lnTo>
                  <a:lnTo>
                    <a:pt x="298" y="210"/>
                  </a:lnTo>
                  <a:lnTo>
                    <a:pt x="323" y="230"/>
                  </a:lnTo>
                  <a:lnTo>
                    <a:pt x="318" y="240"/>
                  </a:lnTo>
                  <a:lnTo>
                    <a:pt x="308" y="254"/>
                  </a:lnTo>
                  <a:lnTo>
                    <a:pt x="303" y="259"/>
                  </a:lnTo>
                  <a:lnTo>
                    <a:pt x="278" y="249"/>
                  </a:lnTo>
                  <a:lnTo>
                    <a:pt x="262" y="269"/>
                  </a:lnTo>
                  <a:lnTo>
                    <a:pt x="272" y="293"/>
                  </a:lnTo>
                  <a:lnTo>
                    <a:pt x="262" y="298"/>
                  </a:lnTo>
                  <a:lnTo>
                    <a:pt x="247" y="308"/>
                  </a:lnTo>
                  <a:lnTo>
                    <a:pt x="242" y="308"/>
                  </a:lnTo>
                  <a:lnTo>
                    <a:pt x="237" y="313"/>
                  </a:lnTo>
                  <a:lnTo>
                    <a:pt x="217" y="293"/>
                  </a:lnTo>
                  <a:lnTo>
                    <a:pt x="187" y="303"/>
                  </a:lnTo>
                  <a:lnTo>
                    <a:pt x="182" y="328"/>
                  </a:lnTo>
                  <a:lnTo>
                    <a:pt x="172" y="328"/>
                  </a:lnTo>
                  <a:lnTo>
                    <a:pt x="146" y="328"/>
                  </a:lnTo>
                  <a:lnTo>
                    <a:pt x="136" y="328"/>
                  </a:lnTo>
                  <a:lnTo>
                    <a:pt x="136" y="298"/>
                  </a:lnTo>
                  <a:lnTo>
                    <a:pt x="111" y="293"/>
                  </a:lnTo>
                  <a:lnTo>
                    <a:pt x="91" y="313"/>
                  </a:lnTo>
                  <a:lnTo>
                    <a:pt x="86" y="308"/>
                  </a:lnTo>
                  <a:lnTo>
                    <a:pt x="71" y="298"/>
                  </a:lnTo>
                  <a:lnTo>
                    <a:pt x="61" y="289"/>
                  </a:lnTo>
                  <a:lnTo>
                    <a:pt x="71" y="269"/>
                  </a:lnTo>
                  <a:lnTo>
                    <a:pt x="56" y="249"/>
                  </a:lnTo>
                  <a:lnTo>
                    <a:pt x="30" y="259"/>
                  </a:lnTo>
                  <a:lnTo>
                    <a:pt x="25" y="254"/>
                  </a:lnTo>
                  <a:lnTo>
                    <a:pt x="15" y="240"/>
                  </a:lnTo>
                  <a:lnTo>
                    <a:pt x="10" y="230"/>
                  </a:lnTo>
                  <a:lnTo>
                    <a:pt x="35" y="210"/>
                  </a:lnTo>
                  <a:lnTo>
                    <a:pt x="25" y="195"/>
                  </a:lnTo>
                  <a:lnTo>
                    <a:pt x="25" y="186"/>
                  </a:lnTo>
                  <a:lnTo>
                    <a:pt x="0" y="186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2"/>
                  </a:lnTo>
                  <a:lnTo>
                    <a:pt x="25" y="142"/>
                  </a:lnTo>
                  <a:lnTo>
                    <a:pt x="30" y="117"/>
                  </a:lnTo>
                  <a:lnTo>
                    <a:pt x="10" y="98"/>
                  </a:lnTo>
                  <a:lnTo>
                    <a:pt x="15" y="93"/>
                  </a:lnTo>
                  <a:lnTo>
                    <a:pt x="25" y="73"/>
                  </a:lnTo>
                  <a:lnTo>
                    <a:pt x="30" y="63"/>
                  </a:lnTo>
                  <a:lnTo>
                    <a:pt x="56" y="78"/>
                  </a:lnTo>
                  <a:lnTo>
                    <a:pt x="76" y="58"/>
                  </a:lnTo>
                  <a:lnTo>
                    <a:pt x="66" y="29"/>
                  </a:lnTo>
                  <a:lnTo>
                    <a:pt x="71" y="29"/>
                  </a:lnTo>
                  <a:lnTo>
                    <a:pt x="91" y="19"/>
                  </a:lnTo>
                  <a:lnTo>
                    <a:pt x="101" y="14"/>
                  </a:lnTo>
                  <a:lnTo>
                    <a:pt x="116" y="34"/>
                  </a:lnTo>
                  <a:lnTo>
                    <a:pt x="141" y="29"/>
                  </a:lnTo>
                  <a:lnTo>
                    <a:pt x="146" y="0"/>
                  </a:lnTo>
                  <a:lnTo>
                    <a:pt x="156" y="0"/>
                  </a:lnTo>
                  <a:close/>
                  <a:moveTo>
                    <a:pt x="192" y="93"/>
                  </a:moveTo>
                  <a:lnTo>
                    <a:pt x="177" y="93"/>
                  </a:lnTo>
                  <a:lnTo>
                    <a:pt x="172" y="93"/>
                  </a:lnTo>
                  <a:lnTo>
                    <a:pt x="167" y="93"/>
                  </a:lnTo>
                  <a:lnTo>
                    <a:pt x="151" y="93"/>
                  </a:lnTo>
                  <a:lnTo>
                    <a:pt x="106" y="93"/>
                  </a:lnTo>
                  <a:lnTo>
                    <a:pt x="101" y="132"/>
                  </a:lnTo>
                  <a:lnTo>
                    <a:pt x="91" y="132"/>
                  </a:lnTo>
                  <a:lnTo>
                    <a:pt x="66" y="132"/>
                  </a:lnTo>
                  <a:lnTo>
                    <a:pt x="66" y="142"/>
                  </a:lnTo>
                  <a:lnTo>
                    <a:pt x="50" y="137"/>
                  </a:lnTo>
                  <a:lnTo>
                    <a:pt x="50" y="181"/>
                  </a:lnTo>
                  <a:lnTo>
                    <a:pt x="61" y="181"/>
                  </a:lnTo>
                  <a:lnTo>
                    <a:pt x="61" y="200"/>
                  </a:lnTo>
                  <a:lnTo>
                    <a:pt x="50" y="205"/>
                  </a:lnTo>
                  <a:lnTo>
                    <a:pt x="71" y="235"/>
                  </a:lnTo>
                  <a:lnTo>
                    <a:pt x="81" y="230"/>
                  </a:lnTo>
                  <a:lnTo>
                    <a:pt x="81" y="240"/>
                  </a:lnTo>
                  <a:lnTo>
                    <a:pt x="106" y="220"/>
                  </a:lnTo>
                  <a:lnTo>
                    <a:pt x="131" y="210"/>
                  </a:lnTo>
                  <a:lnTo>
                    <a:pt x="136" y="215"/>
                  </a:lnTo>
                  <a:lnTo>
                    <a:pt x="141" y="215"/>
                  </a:lnTo>
                  <a:lnTo>
                    <a:pt x="167" y="205"/>
                  </a:lnTo>
                  <a:lnTo>
                    <a:pt x="172" y="200"/>
                  </a:lnTo>
                  <a:lnTo>
                    <a:pt x="187" y="220"/>
                  </a:lnTo>
                  <a:lnTo>
                    <a:pt x="187" y="225"/>
                  </a:lnTo>
                  <a:lnTo>
                    <a:pt x="192" y="220"/>
                  </a:lnTo>
                  <a:lnTo>
                    <a:pt x="207" y="244"/>
                  </a:lnTo>
                  <a:lnTo>
                    <a:pt x="217" y="244"/>
                  </a:lnTo>
                  <a:lnTo>
                    <a:pt x="227" y="249"/>
                  </a:lnTo>
                  <a:lnTo>
                    <a:pt x="262" y="225"/>
                  </a:lnTo>
                  <a:lnTo>
                    <a:pt x="252" y="210"/>
                  </a:lnTo>
                  <a:lnTo>
                    <a:pt x="232" y="195"/>
                  </a:lnTo>
                  <a:lnTo>
                    <a:pt x="232" y="191"/>
                  </a:lnTo>
                  <a:lnTo>
                    <a:pt x="257" y="191"/>
                  </a:lnTo>
                  <a:lnTo>
                    <a:pt x="257" y="147"/>
                  </a:lnTo>
                  <a:lnTo>
                    <a:pt x="267" y="147"/>
                  </a:lnTo>
                  <a:lnTo>
                    <a:pt x="267" y="137"/>
                  </a:lnTo>
                  <a:lnTo>
                    <a:pt x="272" y="132"/>
                  </a:lnTo>
                  <a:lnTo>
                    <a:pt x="272" y="93"/>
                  </a:lnTo>
                  <a:lnTo>
                    <a:pt x="242" y="98"/>
                  </a:lnTo>
                  <a:lnTo>
                    <a:pt x="232" y="98"/>
                  </a:lnTo>
                  <a:lnTo>
                    <a:pt x="232" y="93"/>
                  </a:lnTo>
                  <a:lnTo>
                    <a:pt x="197" y="93"/>
                  </a:lnTo>
                  <a:lnTo>
                    <a:pt x="192" y="93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19" name="Freeform 1106"/>
            <p:cNvSpPr>
              <a:spLocks noChangeAspect="1"/>
            </p:cNvSpPr>
            <p:nvPr/>
          </p:nvSpPr>
          <p:spPr bwMode="auto">
            <a:xfrm>
              <a:off x="346" y="1003"/>
              <a:ext cx="12" cy="21"/>
            </a:xfrm>
            <a:custGeom>
              <a:avLst/>
              <a:gdLst>
                <a:gd name="T0" fmla="*/ 0 w 26"/>
                <a:gd name="T1" fmla="*/ 0 h 45"/>
                <a:gd name="T2" fmla="*/ 0 w 26"/>
                <a:gd name="T3" fmla="*/ 0 h 45"/>
                <a:gd name="T4" fmla="*/ 0 60000 65536"/>
                <a:gd name="T5" fmla="*/ 0 60000 65536"/>
                <a:gd name="T6" fmla="*/ 0 w 26"/>
                <a:gd name="T7" fmla="*/ 0 h 45"/>
                <a:gd name="T8" fmla="*/ 26 w 26"/>
                <a:gd name="T9" fmla="*/ 45 h 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" h="45">
                  <a:moveTo>
                    <a:pt x="26" y="45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20" name="Freeform 1107"/>
            <p:cNvSpPr>
              <a:spLocks noChangeAspect="1"/>
            </p:cNvSpPr>
            <p:nvPr/>
          </p:nvSpPr>
          <p:spPr bwMode="auto">
            <a:xfrm>
              <a:off x="288" y="1004"/>
              <a:ext cx="58" cy="1"/>
            </a:xfrm>
            <a:custGeom>
              <a:avLst/>
              <a:gdLst>
                <a:gd name="T0" fmla="*/ 0 w 123"/>
                <a:gd name="T1" fmla="*/ 0 h 1"/>
                <a:gd name="T2" fmla="*/ 0 w 123"/>
                <a:gd name="T3" fmla="*/ 0 h 1"/>
                <a:gd name="T4" fmla="*/ 0 60000 65536"/>
                <a:gd name="T5" fmla="*/ 0 60000 65536"/>
                <a:gd name="T6" fmla="*/ 0 w 123"/>
                <a:gd name="T7" fmla="*/ 0 h 1"/>
                <a:gd name="T8" fmla="*/ 123 w 123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3" h="1">
                  <a:moveTo>
                    <a:pt x="0" y="0"/>
                  </a:moveTo>
                  <a:lnTo>
                    <a:pt x="123" y="0"/>
                  </a:lnTo>
                </a:path>
              </a:pathLst>
            </a:custGeom>
            <a:solidFill>
              <a:schemeClr val="tx1"/>
            </a:solidFill>
            <a:ln w="8001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0021" name="Freeform 1108"/>
            <p:cNvSpPr>
              <a:spLocks noChangeAspect="1"/>
            </p:cNvSpPr>
            <p:nvPr/>
          </p:nvSpPr>
          <p:spPr bwMode="auto">
            <a:xfrm>
              <a:off x="346" y="972"/>
              <a:ext cx="1" cy="32"/>
            </a:xfrm>
            <a:custGeom>
              <a:avLst/>
              <a:gdLst>
                <a:gd name="T0" fmla="*/ 0 w 2"/>
                <a:gd name="T1" fmla="*/ 0 h 69"/>
                <a:gd name="T2" fmla="*/ 1 w 2"/>
                <a:gd name="T3" fmla="*/ 0 h 69"/>
                <a:gd name="T4" fmla="*/ 0 60000 65536"/>
                <a:gd name="T5" fmla="*/ 0 60000 65536"/>
                <a:gd name="T6" fmla="*/ 0 w 2"/>
                <a:gd name="T7" fmla="*/ 0 h 69"/>
                <a:gd name="T8" fmla="*/ 2 w 2"/>
                <a:gd name="T9" fmla="*/ 69 h 6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69">
                  <a:moveTo>
                    <a:pt x="0" y="0"/>
                  </a:moveTo>
                  <a:lnTo>
                    <a:pt x="2" y="69"/>
                  </a:lnTo>
                </a:path>
              </a:pathLst>
            </a:custGeom>
            <a:solidFill>
              <a:schemeClr val="tx1"/>
            </a:solidFill>
            <a:ln w="8001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0022" name="Line 1109"/>
            <p:cNvSpPr>
              <a:spLocks noChangeAspect="1" noChangeShapeType="1"/>
            </p:cNvSpPr>
            <p:nvPr/>
          </p:nvSpPr>
          <p:spPr bwMode="auto">
            <a:xfrm flipV="1">
              <a:off x="306" y="895"/>
              <a:ext cx="0" cy="50"/>
            </a:xfrm>
            <a:prstGeom prst="line">
              <a:avLst/>
            </a:prstGeom>
            <a:noFill/>
            <a:ln w="8001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0023" name="Line 1110"/>
            <p:cNvSpPr>
              <a:spLocks noChangeAspect="1" noChangeShapeType="1"/>
            </p:cNvSpPr>
            <p:nvPr/>
          </p:nvSpPr>
          <p:spPr bwMode="auto">
            <a:xfrm flipH="1">
              <a:off x="291" y="946"/>
              <a:ext cx="15" cy="0"/>
            </a:xfrm>
            <a:prstGeom prst="line">
              <a:avLst/>
            </a:prstGeom>
            <a:noFill/>
            <a:ln w="8001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0024" name="Line 1111"/>
            <p:cNvSpPr>
              <a:spLocks noChangeAspect="1" noChangeShapeType="1"/>
            </p:cNvSpPr>
            <p:nvPr/>
          </p:nvSpPr>
          <p:spPr bwMode="auto">
            <a:xfrm flipV="1">
              <a:off x="373" y="899"/>
              <a:ext cx="0" cy="66"/>
            </a:xfrm>
            <a:prstGeom prst="line">
              <a:avLst/>
            </a:prstGeom>
            <a:noFill/>
            <a:ln w="8001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0025" name="Line 1112"/>
            <p:cNvSpPr>
              <a:spLocks noChangeAspect="1" noChangeShapeType="1"/>
            </p:cNvSpPr>
            <p:nvPr/>
          </p:nvSpPr>
          <p:spPr bwMode="auto">
            <a:xfrm>
              <a:off x="306" y="945"/>
              <a:ext cx="40" cy="0"/>
            </a:xfrm>
            <a:prstGeom prst="line">
              <a:avLst/>
            </a:prstGeom>
            <a:noFill/>
            <a:ln w="8001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0026" name="Line 1113"/>
            <p:cNvSpPr>
              <a:spLocks noChangeAspect="1" noChangeShapeType="1"/>
            </p:cNvSpPr>
            <p:nvPr/>
          </p:nvSpPr>
          <p:spPr bwMode="auto">
            <a:xfrm flipV="1">
              <a:off x="347" y="938"/>
              <a:ext cx="26" cy="8"/>
            </a:xfrm>
            <a:prstGeom prst="line">
              <a:avLst/>
            </a:prstGeom>
            <a:noFill/>
            <a:ln w="8001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0027" name="Line 1114"/>
            <p:cNvSpPr>
              <a:spLocks noChangeAspect="1" noChangeShapeType="1"/>
            </p:cNvSpPr>
            <p:nvPr/>
          </p:nvSpPr>
          <p:spPr bwMode="auto">
            <a:xfrm flipV="1">
              <a:off x="346" y="965"/>
              <a:ext cx="27" cy="7"/>
            </a:xfrm>
            <a:prstGeom prst="line">
              <a:avLst/>
            </a:prstGeom>
            <a:noFill/>
            <a:ln w="8001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0028" name="Line 1115"/>
            <p:cNvSpPr>
              <a:spLocks noChangeAspect="1" noChangeShapeType="1"/>
            </p:cNvSpPr>
            <p:nvPr/>
          </p:nvSpPr>
          <p:spPr bwMode="auto">
            <a:xfrm flipV="1">
              <a:off x="346" y="946"/>
              <a:ext cx="1" cy="26"/>
            </a:xfrm>
            <a:prstGeom prst="line">
              <a:avLst/>
            </a:prstGeom>
            <a:noFill/>
            <a:ln w="8001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0029" name="Freeform 1116"/>
            <p:cNvSpPr>
              <a:spLocks noChangeAspect="1"/>
            </p:cNvSpPr>
            <p:nvPr/>
          </p:nvSpPr>
          <p:spPr bwMode="auto">
            <a:xfrm>
              <a:off x="181" y="1036"/>
              <a:ext cx="16" cy="8"/>
            </a:xfrm>
            <a:custGeom>
              <a:avLst/>
              <a:gdLst>
                <a:gd name="T0" fmla="*/ 0 w 36"/>
                <a:gd name="T1" fmla="*/ 0 h 17"/>
                <a:gd name="T2" fmla="*/ 0 w 36"/>
                <a:gd name="T3" fmla="*/ 0 h 17"/>
                <a:gd name="T4" fmla="*/ 0 60000 65536"/>
                <a:gd name="T5" fmla="*/ 0 60000 65536"/>
                <a:gd name="T6" fmla="*/ 0 w 36"/>
                <a:gd name="T7" fmla="*/ 0 h 17"/>
                <a:gd name="T8" fmla="*/ 36 w 36"/>
                <a:gd name="T9" fmla="*/ 17 h 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" h="17">
                  <a:moveTo>
                    <a:pt x="0" y="17"/>
                  </a:moveTo>
                  <a:lnTo>
                    <a:pt x="36" y="0"/>
                  </a:lnTo>
                </a:path>
              </a:pathLst>
            </a:custGeom>
            <a:solidFill>
              <a:schemeClr val="tx1"/>
            </a:solidFill>
            <a:ln w="8001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0030" name="Line 1117"/>
            <p:cNvSpPr>
              <a:spLocks noChangeAspect="1" noChangeShapeType="1"/>
            </p:cNvSpPr>
            <p:nvPr/>
          </p:nvSpPr>
          <p:spPr bwMode="auto">
            <a:xfrm>
              <a:off x="197" y="1036"/>
              <a:ext cx="27" cy="2"/>
            </a:xfrm>
            <a:prstGeom prst="line">
              <a:avLst/>
            </a:prstGeom>
            <a:noFill/>
            <a:ln w="8001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0031" name="Freeform 1118"/>
            <p:cNvSpPr>
              <a:spLocks noChangeAspect="1"/>
            </p:cNvSpPr>
            <p:nvPr/>
          </p:nvSpPr>
          <p:spPr bwMode="auto">
            <a:xfrm>
              <a:off x="465" y="787"/>
              <a:ext cx="57" cy="1"/>
            </a:xfrm>
            <a:custGeom>
              <a:avLst/>
              <a:gdLst>
                <a:gd name="T0" fmla="*/ 0 w 123"/>
                <a:gd name="T1" fmla="*/ 0 h 1"/>
                <a:gd name="T2" fmla="*/ 0 w 123"/>
                <a:gd name="T3" fmla="*/ 0 h 1"/>
                <a:gd name="T4" fmla="*/ 0 60000 65536"/>
                <a:gd name="T5" fmla="*/ 0 60000 65536"/>
                <a:gd name="T6" fmla="*/ 0 w 123"/>
                <a:gd name="T7" fmla="*/ 0 h 1"/>
                <a:gd name="T8" fmla="*/ 123 w 123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3" h="1">
                  <a:moveTo>
                    <a:pt x="123" y="0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32" name="Freeform 1119"/>
            <p:cNvSpPr>
              <a:spLocks noChangeAspect="1"/>
            </p:cNvSpPr>
            <p:nvPr/>
          </p:nvSpPr>
          <p:spPr bwMode="auto">
            <a:xfrm>
              <a:off x="577" y="787"/>
              <a:ext cx="21" cy="1"/>
            </a:xfrm>
            <a:custGeom>
              <a:avLst/>
              <a:gdLst>
                <a:gd name="T0" fmla="*/ 0 w 45"/>
                <a:gd name="T1" fmla="*/ 1 h 1"/>
                <a:gd name="T2" fmla="*/ 0 w 45"/>
                <a:gd name="T3" fmla="*/ 0 h 1"/>
                <a:gd name="T4" fmla="*/ 0 60000 65536"/>
                <a:gd name="T5" fmla="*/ 0 60000 65536"/>
                <a:gd name="T6" fmla="*/ 0 w 45"/>
                <a:gd name="T7" fmla="*/ 0 h 1"/>
                <a:gd name="T8" fmla="*/ 45 w 4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5" h="1">
                  <a:moveTo>
                    <a:pt x="45" y="1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33" name="Freeform 1120"/>
            <p:cNvSpPr>
              <a:spLocks noChangeAspect="1"/>
            </p:cNvSpPr>
            <p:nvPr/>
          </p:nvSpPr>
          <p:spPr bwMode="auto">
            <a:xfrm>
              <a:off x="565" y="803"/>
              <a:ext cx="54" cy="1"/>
            </a:xfrm>
            <a:custGeom>
              <a:avLst/>
              <a:gdLst>
                <a:gd name="T0" fmla="*/ 0 w 116"/>
                <a:gd name="T1" fmla="*/ 0 h 1"/>
                <a:gd name="T2" fmla="*/ 0 w 116"/>
                <a:gd name="T3" fmla="*/ 0 h 1"/>
                <a:gd name="T4" fmla="*/ 0 60000 65536"/>
                <a:gd name="T5" fmla="*/ 0 60000 65536"/>
                <a:gd name="T6" fmla="*/ 0 w 116"/>
                <a:gd name="T7" fmla="*/ 0 h 1"/>
                <a:gd name="T8" fmla="*/ 116 w 11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6" h="1">
                  <a:moveTo>
                    <a:pt x="0" y="0"/>
                  </a:moveTo>
                  <a:lnTo>
                    <a:pt x="116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34" name="Freeform 1121"/>
            <p:cNvSpPr>
              <a:spLocks noChangeAspect="1"/>
            </p:cNvSpPr>
            <p:nvPr/>
          </p:nvSpPr>
          <p:spPr bwMode="auto">
            <a:xfrm>
              <a:off x="463" y="803"/>
              <a:ext cx="59" cy="0"/>
            </a:xfrm>
            <a:custGeom>
              <a:avLst/>
              <a:gdLst>
                <a:gd name="T0" fmla="*/ 0 w 127"/>
                <a:gd name="T1" fmla="*/ 0 h 1"/>
                <a:gd name="T2" fmla="*/ 0 w 127"/>
                <a:gd name="T3" fmla="*/ 0 h 1"/>
                <a:gd name="T4" fmla="*/ 0 60000 65536"/>
                <a:gd name="T5" fmla="*/ 0 60000 65536"/>
                <a:gd name="T6" fmla="*/ 0 w 127"/>
                <a:gd name="T7" fmla="*/ 0 h 1"/>
                <a:gd name="T8" fmla="*/ 127 w 127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7" h="1">
                  <a:moveTo>
                    <a:pt x="0" y="0"/>
                  </a:moveTo>
                  <a:lnTo>
                    <a:pt x="127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35" name="Freeform 1122"/>
            <p:cNvSpPr>
              <a:spLocks noChangeAspect="1"/>
            </p:cNvSpPr>
            <p:nvPr/>
          </p:nvSpPr>
          <p:spPr bwMode="auto">
            <a:xfrm>
              <a:off x="401" y="819"/>
              <a:ext cx="224" cy="0"/>
            </a:xfrm>
            <a:custGeom>
              <a:avLst/>
              <a:gdLst>
                <a:gd name="T0" fmla="*/ 0 w 482"/>
                <a:gd name="T1" fmla="*/ 0 h 1"/>
                <a:gd name="T2" fmla="*/ 0 w 482"/>
                <a:gd name="T3" fmla="*/ 0 h 1"/>
                <a:gd name="T4" fmla="*/ 0 60000 65536"/>
                <a:gd name="T5" fmla="*/ 0 60000 65536"/>
                <a:gd name="T6" fmla="*/ 0 w 482"/>
                <a:gd name="T7" fmla="*/ 0 h 1"/>
                <a:gd name="T8" fmla="*/ 482 w 482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2" h="1">
                  <a:moveTo>
                    <a:pt x="482" y="0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36" name="Freeform 1123"/>
            <p:cNvSpPr>
              <a:spLocks noChangeAspect="1"/>
            </p:cNvSpPr>
            <p:nvPr/>
          </p:nvSpPr>
          <p:spPr bwMode="auto">
            <a:xfrm>
              <a:off x="393" y="835"/>
              <a:ext cx="224" cy="0"/>
            </a:xfrm>
            <a:custGeom>
              <a:avLst/>
              <a:gdLst>
                <a:gd name="T0" fmla="*/ 0 w 479"/>
                <a:gd name="T1" fmla="*/ 0 h 1"/>
                <a:gd name="T2" fmla="*/ 0 w 479"/>
                <a:gd name="T3" fmla="*/ 0 h 1"/>
                <a:gd name="T4" fmla="*/ 0 60000 65536"/>
                <a:gd name="T5" fmla="*/ 0 60000 65536"/>
                <a:gd name="T6" fmla="*/ 0 w 479"/>
                <a:gd name="T7" fmla="*/ 0 h 1"/>
                <a:gd name="T8" fmla="*/ 479 w 479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9" h="1">
                  <a:moveTo>
                    <a:pt x="0" y="1"/>
                  </a:moveTo>
                  <a:lnTo>
                    <a:pt x="479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37" name="Freeform 1124"/>
            <p:cNvSpPr>
              <a:spLocks noChangeAspect="1"/>
            </p:cNvSpPr>
            <p:nvPr/>
          </p:nvSpPr>
          <p:spPr bwMode="auto">
            <a:xfrm>
              <a:off x="392" y="851"/>
              <a:ext cx="222" cy="0"/>
            </a:xfrm>
            <a:custGeom>
              <a:avLst/>
              <a:gdLst>
                <a:gd name="T0" fmla="*/ 0 w 476"/>
                <a:gd name="T1" fmla="*/ 0 h 1"/>
                <a:gd name="T2" fmla="*/ 0 w 476"/>
                <a:gd name="T3" fmla="*/ 0 h 1"/>
                <a:gd name="T4" fmla="*/ 0 60000 65536"/>
                <a:gd name="T5" fmla="*/ 0 60000 65536"/>
                <a:gd name="T6" fmla="*/ 0 w 476"/>
                <a:gd name="T7" fmla="*/ 0 h 1"/>
                <a:gd name="T8" fmla="*/ 476 w 476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6" h="1">
                  <a:moveTo>
                    <a:pt x="476" y="0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38" name="Freeform 1125"/>
            <p:cNvSpPr>
              <a:spLocks noChangeAspect="1"/>
            </p:cNvSpPr>
            <p:nvPr/>
          </p:nvSpPr>
          <p:spPr bwMode="auto">
            <a:xfrm>
              <a:off x="462" y="867"/>
              <a:ext cx="172" cy="0"/>
            </a:xfrm>
            <a:custGeom>
              <a:avLst/>
              <a:gdLst>
                <a:gd name="T0" fmla="*/ 0 w 370"/>
                <a:gd name="T1" fmla="*/ 0 h 1"/>
                <a:gd name="T2" fmla="*/ 0 w 370"/>
                <a:gd name="T3" fmla="*/ 0 h 1"/>
                <a:gd name="T4" fmla="*/ 0 60000 65536"/>
                <a:gd name="T5" fmla="*/ 0 60000 65536"/>
                <a:gd name="T6" fmla="*/ 0 w 370"/>
                <a:gd name="T7" fmla="*/ 0 h 1"/>
                <a:gd name="T8" fmla="*/ 370 w 370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0" h="1">
                  <a:moveTo>
                    <a:pt x="0" y="0"/>
                  </a:moveTo>
                  <a:lnTo>
                    <a:pt x="37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39" name="Freeform 1126"/>
            <p:cNvSpPr>
              <a:spLocks noChangeAspect="1"/>
            </p:cNvSpPr>
            <p:nvPr/>
          </p:nvSpPr>
          <p:spPr bwMode="auto">
            <a:xfrm>
              <a:off x="468" y="898"/>
              <a:ext cx="235" cy="1"/>
            </a:xfrm>
            <a:custGeom>
              <a:avLst/>
              <a:gdLst>
                <a:gd name="T0" fmla="*/ 0 w 504"/>
                <a:gd name="T1" fmla="*/ 1 h 2"/>
                <a:gd name="T2" fmla="*/ 0 w 504"/>
                <a:gd name="T3" fmla="*/ 0 h 2"/>
                <a:gd name="T4" fmla="*/ 0 60000 65536"/>
                <a:gd name="T5" fmla="*/ 0 60000 65536"/>
                <a:gd name="T6" fmla="*/ 0 w 504"/>
                <a:gd name="T7" fmla="*/ 0 h 2"/>
                <a:gd name="T8" fmla="*/ 504 w 504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04" h="2">
                  <a:moveTo>
                    <a:pt x="0" y="2"/>
                  </a:moveTo>
                  <a:lnTo>
                    <a:pt x="504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40" name="Freeform 1127"/>
            <p:cNvSpPr>
              <a:spLocks noChangeAspect="1"/>
            </p:cNvSpPr>
            <p:nvPr/>
          </p:nvSpPr>
          <p:spPr bwMode="auto">
            <a:xfrm>
              <a:off x="458" y="915"/>
              <a:ext cx="224" cy="0"/>
            </a:xfrm>
            <a:custGeom>
              <a:avLst/>
              <a:gdLst>
                <a:gd name="T0" fmla="*/ 0 w 481"/>
                <a:gd name="T1" fmla="*/ 0 h 1"/>
                <a:gd name="T2" fmla="*/ 0 w 481"/>
                <a:gd name="T3" fmla="*/ 0 h 1"/>
                <a:gd name="T4" fmla="*/ 0 60000 65536"/>
                <a:gd name="T5" fmla="*/ 0 60000 65536"/>
                <a:gd name="T6" fmla="*/ 0 w 481"/>
                <a:gd name="T7" fmla="*/ 0 h 1"/>
                <a:gd name="T8" fmla="*/ 481 w 481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1" h="1">
                  <a:moveTo>
                    <a:pt x="481" y="0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41" name="Freeform 1128"/>
            <p:cNvSpPr>
              <a:spLocks noChangeAspect="1"/>
            </p:cNvSpPr>
            <p:nvPr/>
          </p:nvSpPr>
          <p:spPr bwMode="auto">
            <a:xfrm>
              <a:off x="451" y="931"/>
              <a:ext cx="221" cy="0"/>
            </a:xfrm>
            <a:custGeom>
              <a:avLst/>
              <a:gdLst>
                <a:gd name="T0" fmla="*/ 0 w 475"/>
                <a:gd name="T1" fmla="*/ 0 h 1"/>
                <a:gd name="T2" fmla="*/ 0 w 475"/>
                <a:gd name="T3" fmla="*/ 0 h 1"/>
                <a:gd name="T4" fmla="*/ 0 60000 65536"/>
                <a:gd name="T5" fmla="*/ 0 60000 65536"/>
                <a:gd name="T6" fmla="*/ 0 w 475"/>
                <a:gd name="T7" fmla="*/ 0 h 1"/>
                <a:gd name="T8" fmla="*/ 475 w 475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5" h="1">
                  <a:moveTo>
                    <a:pt x="0" y="1"/>
                  </a:moveTo>
                  <a:lnTo>
                    <a:pt x="475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42" name="Freeform 1129"/>
            <p:cNvSpPr>
              <a:spLocks noChangeAspect="1"/>
            </p:cNvSpPr>
            <p:nvPr/>
          </p:nvSpPr>
          <p:spPr bwMode="auto">
            <a:xfrm>
              <a:off x="454" y="946"/>
              <a:ext cx="226" cy="1"/>
            </a:xfrm>
            <a:custGeom>
              <a:avLst/>
              <a:gdLst>
                <a:gd name="T0" fmla="*/ 0 w 484"/>
                <a:gd name="T1" fmla="*/ 1 h 1"/>
                <a:gd name="T2" fmla="*/ 0 w 484"/>
                <a:gd name="T3" fmla="*/ 0 h 1"/>
                <a:gd name="T4" fmla="*/ 0 60000 65536"/>
                <a:gd name="T5" fmla="*/ 0 60000 65536"/>
                <a:gd name="T6" fmla="*/ 0 w 484"/>
                <a:gd name="T7" fmla="*/ 0 h 1"/>
                <a:gd name="T8" fmla="*/ 484 w 48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" h="1">
                  <a:moveTo>
                    <a:pt x="484" y="1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43" name="Freeform 1130"/>
            <p:cNvSpPr>
              <a:spLocks noChangeAspect="1"/>
            </p:cNvSpPr>
            <p:nvPr/>
          </p:nvSpPr>
          <p:spPr bwMode="auto">
            <a:xfrm>
              <a:off x="495" y="962"/>
              <a:ext cx="225" cy="1"/>
            </a:xfrm>
            <a:custGeom>
              <a:avLst/>
              <a:gdLst>
                <a:gd name="T0" fmla="*/ 0 w 482"/>
                <a:gd name="T1" fmla="*/ 1 h 1"/>
                <a:gd name="T2" fmla="*/ 0 w 482"/>
                <a:gd name="T3" fmla="*/ 0 h 1"/>
                <a:gd name="T4" fmla="*/ 0 60000 65536"/>
                <a:gd name="T5" fmla="*/ 0 60000 65536"/>
                <a:gd name="T6" fmla="*/ 0 w 482"/>
                <a:gd name="T7" fmla="*/ 0 h 1"/>
                <a:gd name="T8" fmla="*/ 482 w 48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2" h="1">
                  <a:moveTo>
                    <a:pt x="0" y="1"/>
                  </a:moveTo>
                  <a:lnTo>
                    <a:pt x="482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44" name="Line 1131"/>
            <p:cNvSpPr>
              <a:spLocks noChangeAspect="1" noChangeShapeType="1"/>
            </p:cNvSpPr>
            <p:nvPr/>
          </p:nvSpPr>
          <p:spPr bwMode="auto">
            <a:xfrm flipH="1">
              <a:off x="495" y="978"/>
              <a:ext cx="225" cy="2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45" name="Line 1132"/>
            <p:cNvSpPr>
              <a:spLocks noChangeAspect="1" noChangeShapeType="1"/>
            </p:cNvSpPr>
            <p:nvPr/>
          </p:nvSpPr>
          <p:spPr bwMode="auto">
            <a:xfrm>
              <a:off x="495" y="995"/>
              <a:ext cx="225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46" name="Freeform 1133"/>
            <p:cNvSpPr>
              <a:spLocks noChangeAspect="1"/>
            </p:cNvSpPr>
            <p:nvPr/>
          </p:nvSpPr>
          <p:spPr bwMode="auto">
            <a:xfrm>
              <a:off x="494" y="1012"/>
              <a:ext cx="226" cy="0"/>
            </a:xfrm>
            <a:custGeom>
              <a:avLst/>
              <a:gdLst>
                <a:gd name="T0" fmla="*/ 0 w 486"/>
                <a:gd name="T1" fmla="*/ 0 h 1"/>
                <a:gd name="T2" fmla="*/ 0 w 486"/>
                <a:gd name="T3" fmla="*/ 0 h 1"/>
                <a:gd name="T4" fmla="*/ 0 60000 65536"/>
                <a:gd name="T5" fmla="*/ 0 60000 65536"/>
                <a:gd name="T6" fmla="*/ 0 w 486"/>
                <a:gd name="T7" fmla="*/ 0 h 1"/>
                <a:gd name="T8" fmla="*/ 486 w 486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" h="1">
                  <a:moveTo>
                    <a:pt x="486" y="0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47" name="Freeform 1134"/>
            <p:cNvSpPr>
              <a:spLocks noChangeAspect="1"/>
            </p:cNvSpPr>
            <p:nvPr/>
          </p:nvSpPr>
          <p:spPr bwMode="auto">
            <a:xfrm>
              <a:off x="455" y="1028"/>
              <a:ext cx="226" cy="0"/>
            </a:xfrm>
            <a:custGeom>
              <a:avLst/>
              <a:gdLst>
                <a:gd name="T0" fmla="*/ 0 w 484"/>
                <a:gd name="T1" fmla="*/ 0 h 1"/>
                <a:gd name="T2" fmla="*/ 0 w 484"/>
                <a:gd name="T3" fmla="*/ 0 h 1"/>
                <a:gd name="T4" fmla="*/ 0 60000 65536"/>
                <a:gd name="T5" fmla="*/ 0 60000 65536"/>
                <a:gd name="T6" fmla="*/ 0 w 484"/>
                <a:gd name="T7" fmla="*/ 0 h 1"/>
                <a:gd name="T8" fmla="*/ 484 w 484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" h="1">
                  <a:moveTo>
                    <a:pt x="0" y="0"/>
                  </a:moveTo>
                  <a:lnTo>
                    <a:pt x="484" y="1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48" name="Freeform 1135"/>
            <p:cNvSpPr>
              <a:spLocks noChangeAspect="1"/>
            </p:cNvSpPr>
            <p:nvPr/>
          </p:nvSpPr>
          <p:spPr bwMode="auto">
            <a:xfrm>
              <a:off x="464" y="1060"/>
              <a:ext cx="222" cy="0"/>
            </a:xfrm>
            <a:custGeom>
              <a:avLst/>
              <a:gdLst>
                <a:gd name="T0" fmla="*/ 0 w 476"/>
                <a:gd name="T1" fmla="*/ 0 h 1"/>
                <a:gd name="T2" fmla="*/ 0 w 476"/>
                <a:gd name="T3" fmla="*/ 0 h 1"/>
                <a:gd name="T4" fmla="*/ 0 60000 65536"/>
                <a:gd name="T5" fmla="*/ 0 60000 65536"/>
                <a:gd name="T6" fmla="*/ 0 w 476"/>
                <a:gd name="T7" fmla="*/ 0 h 1"/>
                <a:gd name="T8" fmla="*/ 476 w 476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6" h="1">
                  <a:moveTo>
                    <a:pt x="476" y="0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49" name="Freeform 1136"/>
            <p:cNvSpPr>
              <a:spLocks noChangeAspect="1"/>
            </p:cNvSpPr>
            <p:nvPr/>
          </p:nvSpPr>
          <p:spPr bwMode="auto">
            <a:xfrm>
              <a:off x="482" y="1075"/>
              <a:ext cx="223" cy="1"/>
            </a:xfrm>
            <a:custGeom>
              <a:avLst/>
              <a:gdLst>
                <a:gd name="T0" fmla="*/ 0 w 479"/>
                <a:gd name="T1" fmla="*/ 0 h 1"/>
                <a:gd name="T2" fmla="*/ 0 w 479"/>
                <a:gd name="T3" fmla="*/ 0 h 1"/>
                <a:gd name="T4" fmla="*/ 0 60000 65536"/>
                <a:gd name="T5" fmla="*/ 0 60000 65536"/>
                <a:gd name="T6" fmla="*/ 0 w 479"/>
                <a:gd name="T7" fmla="*/ 0 h 1"/>
                <a:gd name="T8" fmla="*/ 479 w 479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9" h="1">
                  <a:moveTo>
                    <a:pt x="0" y="0"/>
                  </a:moveTo>
                  <a:lnTo>
                    <a:pt x="479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50" name="Freeform 1137"/>
            <p:cNvSpPr>
              <a:spLocks noChangeAspect="1"/>
            </p:cNvSpPr>
            <p:nvPr/>
          </p:nvSpPr>
          <p:spPr bwMode="auto">
            <a:xfrm>
              <a:off x="470" y="1092"/>
              <a:ext cx="224" cy="1"/>
            </a:xfrm>
            <a:custGeom>
              <a:avLst/>
              <a:gdLst>
                <a:gd name="T0" fmla="*/ 0 w 480"/>
                <a:gd name="T1" fmla="*/ 0 h 2"/>
                <a:gd name="T2" fmla="*/ 0 w 480"/>
                <a:gd name="T3" fmla="*/ 1 h 2"/>
                <a:gd name="T4" fmla="*/ 0 60000 65536"/>
                <a:gd name="T5" fmla="*/ 0 60000 65536"/>
                <a:gd name="T6" fmla="*/ 0 w 480"/>
                <a:gd name="T7" fmla="*/ 0 h 2"/>
                <a:gd name="T8" fmla="*/ 480 w 480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0" h="2">
                  <a:moveTo>
                    <a:pt x="480" y="0"/>
                  </a:moveTo>
                  <a:lnTo>
                    <a:pt x="0" y="2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51" name="Freeform 1138"/>
            <p:cNvSpPr>
              <a:spLocks noChangeAspect="1"/>
            </p:cNvSpPr>
            <p:nvPr/>
          </p:nvSpPr>
          <p:spPr bwMode="auto">
            <a:xfrm>
              <a:off x="662" y="1108"/>
              <a:ext cx="25" cy="0"/>
            </a:xfrm>
            <a:custGeom>
              <a:avLst/>
              <a:gdLst>
                <a:gd name="T0" fmla="*/ 0 w 54"/>
                <a:gd name="T1" fmla="*/ 0 h 1"/>
                <a:gd name="T2" fmla="*/ 0 w 54"/>
                <a:gd name="T3" fmla="*/ 0 h 1"/>
                <a:gd name="T4" fmla="*/ 0 60000 65536"/>
                <a:gd name="T5" fmla="*/ 0 60000 65536"/>
                <a:gd name="T6" fmla="*/ 0 w 54"/>
                <a:gd name="T7" fmla="*/ 0 h 1"/>
                <a:gd name="T8" fmla="*/ 54 w 54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" h="1">
                  <a:moveTo>
                    <a:pt x="0" y="0"/>
                  </a:moveTo>
                  <a:lnTo>
                    <a:pt x="54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52" name="Freeform 1139"/>
            <p:cNvSpPr>
              <a:spLocks noChangeAspect="1"/>
            </p:cNvSpPr>
            <p:nvPr/>
          </p:nvSpPr>
          <p:spPr bwMode="auto">
            <a:xfrm>
              <a:off x="462" y="1108"/>
              <a:ext cx="176" cy="0"/>
            </a:xfrm>
            <a:custGeom>
              <a:avLst/>
              <a:gdLst>
                <a:gd name="T0" fmla="*/ 0 w 378"/>
                <a:gd name="T1" fmla="*/ 0 h 1"/>
                <a:gd name="T2" fmla="*/ 0 w 378"/>
                <a:gd name="T3" fmla="*/ 0 h 1"/>
                <a:gd name="T4" fmla="*/ 0 60000 65536"/>
                <a:gd name="T5" fmla="*/ 0 60000 65536"/>
                <a:gd name="T6" fmla="*/ 0 w 378"/>
                <a:gd name="T7" fmla="*/ 0 h 1"/>
                <a:gd name="T8" fmla="*/ 378 w 378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">
                  <a:moveTo>
                    <a:pt x="0" y="1"/>
                  </a:moveTo>
                  <a:lnTo>
                    <a:pt x="378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53" name="Freeform 1140"/>
            <p:cNvSpPr>
              <a:spLocks noChangeAspect="1"/>
            </p:cNvSpPr>
            <p:nvPr/>
          </p:nvSpPr>
          <p:spPr bwMode="auto">
            <a:xfrm>
              <a:off x="413" y="1108"/>
              <a:ext cx="25" cy="0"/>
            </a:xfrm>
            <a:custGeom>
              <a:avLst/>
              <a:gdLst>
                <a:gd name="T0" fmla="*/ 0 w 52"/>
                <a:gd name="T1" fmla="*/ 0 h 1"/>
                <a:gd name="T2" fmla="*/ 0 w 52"/>
                <a:gd name="T3" fmla="*/ 0 h 1"/>
                <a:gd name="T4" fmla="*/ 0 60000 65536"/>
                <a:gd name="T5" fmla="*/ 0 60000 65536"/>
                <a:gd name="T6" fmla="*/ 0 w 52"/>
                <a:gd name="T7" fmla="*/ 0 h 1"/>
                <a:gd name="T8" fmla="*/ 52 w 52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" h="1">
                  <a:moveTo>
                    <a:pt x="0" y="1"/>
                  </a:moveTo>
                  <a:lnTo>
                    <a:pt x="52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54" name="Line 1141"/>
            <p:cNvSpPr>
              <a:spLocks noChangeAspect="1" noChangeShapeType="1"/>
            </p:cNvSpPr>
            <p:nvPr/>
          </p:nvSpPr>
          <p:spPr bwMode="auto">
            <a:xfrm flipH="1">
              <a:off x="400" y="1124"/>
              <a:ext cx="224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55" name="Line 1142"/>
            <p:cNvSpPr>
              <a:spLocks noChangeAspect="1" noChangeShapeType="1"/>
            </p:cNvSpPr>
            <p:nvPr/>
          </p:nvSpPr>
          <p:spPr bwMode="auto">
            <a:xfrm>
              <a:off x="407" y="1141"/>
              <a:ext cx="224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56" name="Line 1143"/>
            <p:cNvSpPr>
              <a:spLocks noChangeAspect="1" noChangeShapeType="1"/>
            </p:cNvSpPr>
            <p:nvPr/>
          </p:nvSpPr>
          <p:spPr bwMode="auto">
            <a:xfrm flipH="1">
              <a:off x="413" y="1158"/>
              <a:ext cx="225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57" name="Freeform 1144"/>
            <p:cNvSpPr>
              <a:spLocks noChangeAspect="1"/>
            </p:cNvSpPr>
            <p:nvPr/>
          </p:nvSpPr>
          <p:spPr bwMode="auto">
            <a:xfrm>
              <a:off x="576" y="1174"/>
              <a:ext cx="35" cy="1"/>
            </a:xfrm>
            <a:custGeom>
              <a:avLst/>
              <a:gdLst>
                <a:gd name="T0" fmla="*/ 0 w 74"/>
                <a:gd name="T1" fmla="*/ 1 h 1"/>
                <a:gd name="T2" fmla="*/ 0 w 74"/>
                <a:gd name="T3" fmla="*/ 0 h 1"/>
                <a:gd name="T4" fmla="*/ 0 60000 65536"/>
                <a:gd name="T5" fmla="*/ 0 60000 65536"/>
                <a:gd name="T6" fmla="*/ 0 w 74"/>
                <a:gd name="T7" fmla="*/ 0 h 1"/>
                <a:gd name="T8" fmla="*/ 74 w 7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4" h="1">
                  <a:moveTo>
                    <a:pt x="0" y="1"/>
                  </a:moveTo>
                  <a:lnTo>
                    <a:pt x="74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58" name="Freeform 1145"/>
            <p:cNvSpPr>
              <a:spLocks noChangeAspect="1"/>
            </p:cNvSpPr>
            <p:nvPr/>
          </p:nvSpPr>
          <p:spPr bwMode="auto">
            <a:xfrm>
              <a:off x="455" y="1174"/>
              <a:ext cx="68" cy="1"/>
            </a:xfrm>
            <a:custGeom>
              <a:avLst/>
              <a:gdLst>
                <a:gd name="T0" fmla="*/ 0 w 146"/>
                <a:gd name="T1" fmla="*/ 0 h 1"/>
                <a:gd name="T2" fmla="*/ 0 w 146"/>
                <a:gd name="T3" fmla="*/ 0 h 1"/>
                <a:gd name="T4" fmla="*/ 0 60000 65536"/>
                <a:gd name="T5" fmla="*/ 0 60000 65536"/>
                <a:gd name="T6" fmla="*/ 0 w 146"/>
                <a:gd name="T7" fmla="*/ 0 h 1"/>
                <a:gd name="T8" fmla="*/ 146 w 14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6" h="1">
                  <a:moveTo>
                    <a:pt x="0" y="0"/>
                  </a:moveTo>
                  <a:lnTo>
                    <a:pt x="146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59" name="Freeform 1146"/>
            <p:cNvSpPr>
              <a:spLocks noChangeAspect="1"/>
            </p:cNvSpPr>
            <p:nvPr/>
          </p:nvSpPr>
          <p:spPr bwMode="auto">
            <a:xfrm>
              <a:off x="388" y="1174"/>
              <a:ext cx="19" cy="1"/>
            </a:xfrm>
            <a:custGeom>
              <a:avLst/>
              <a:gdLst>
                <a:gd name="T0" fmla="*/ 0 w 41"/>
                <a:gd name="T1" fmla="*/ 0 h 1"/>
                <a:gd name="T2" fmla="*/ 0 w 41"/>
                <a:gd name="T3" fmla="*/ 0 h 1"/>
                <a:gd name="T4" fmla="*/ 0 60000 65536"/>
                <a:gd name="T5" fmla="*/ 0 60000 65536"/>
                <a:gd name="T6" fmla="*/ 0 w 41"/>
                <a:gd name="T7" fmla="*/ 0 h 1"/>
                <a:gd name="T8" fmla="*/ 41 w 41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1" h="1">
                  <a:moveTo>
                    <a:pt x="0" y="0"/>
                  </a:moveTo>
                  <a:lnTo>
                    <a:pt x="41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60" name="Freeform 1147"/>
            <p:cNvSpPr>
              <a:spLocks noChangeAspect="1"/>
            </p:cNvSpPr>
            <p:nvPr/>
          </p:nvSpPr>
          <p:spPr bwMode="auto">
            <a:xfrm>
              <a:off x="456" y="1192"/>
              <a:ext cx="63" cy="0"/>
            </a:xfrm>
            <a:custGeom>
              <a:avLst/>
              <a:gdLst>
                <a:gd name="T0" fmla="*/ 0 w 135"/>
                <a:gd name="T1" fmla="*/ 0 h 1"/>
                <a:gd name="T2" fmla="*/ 0 w 135"/>
                <a:gd name="T3" fmla="*/ 0 h 1"/>
                <a:gd name="T4" fmla="*/ 0 60000 65536"/>
                <a:gd name="T5" fmla="*/ 0 60000 65536"/>
                <a:gd name="T6" fmla="*/ 0 w 135"/>
                <a:gd name="T7" fmla="*/ 0 h 1"/>
                <a:gd name="T8" fmla="*/ 135 w 135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35" h="1">
                  <a:moveTo>
                    <a:pt x="135" y="0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61" name="Line 1148"/>
            <p:cNvSpPr>
              <a:spLocks noChangeAspect="1" noChangeShapeType="1"/>
            </p:cNvSpPr>
            <p:nvPr/>
          </p:nvSpPr>
          <p:spPr bwMode="auto">
            <a:xfrm>
              <a:off x="482" y="1208"/>
              <a:ext cx="27" cy="1"/>
            </a:xfrm>
            <a:prstGeom prst="line">
              <a:avLst/>
            </a:prstGeom>
            <a:noFill/>
            <a:ln w="7938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62" name="Freeform 1149"/>
            <p:cNvSpPr>
              <a:spLocks noChangeAspect="1"/>
            </p:cNvSpPr>
            <p:nvPr/>
          </p:nvSpPr>
          <p:spPr bwMode="auto">
            <a:xfrm>
              <a:off x="392" y="803"/>
              <a:ext cx="26" cy="0"/>
            </a:xfrm>
            <a:custGeom>
              <a:avLst/>
              <a:gdLst>
                <a:gd name="T0" fmla="*/ 0 w 54"/>
                <a:gd name="T1" fmla="*/ 0 h 1"/>
                <a:gd name="T2" fmla="*/ 0 w 54"/>
                <a:gd name="T3" fmla="*/ 0 h 1"/>
                <a:gd name="T4" fmla="*/ 0 60000 65536"/>
                <a:gd name="T5" fmla="*/ 0 60000 65536"/>
                <a:gd name="T6" fmla="*/ 0 w 54"/>
                <a:gd name="T7" fmla="*/ 0 h 1"/>
                <a:gd name="T8" fmla="*/ 54 w 54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" h="1">
                  <a:moveTo>
                    <a:pt x="0" y="0"/>
                  </a:moveTo>
                  <a:lnTo>
                    <a:pt x="54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063" name="Line 1150"/>
            <p:cNvSpPr>
              <a:spLocks noChangeAspect="1" noChangeShapeType="1"/>
            </p:cNvSpPr>
            <p:nvPr/>
          </p:nvSpPr>
          <p:spPr bwMode="auto">
            <a:xfrm>
              <a:off x="472" y="883"/>
              <a:ext cx="222" cy="0"/>
            </a:xfrm>
            <a:prstGeom prst="line">
              <a:avLst/>
            </a:prstGeom>
            <a:noFill/>
            <a:ln w="8001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0064" name="Freeform 1151"/>
            <p:cNvSpPr>
              <a:spLocks noChangeAspect="1"/>
            </p:cNvSpPr>
            <p:nvPr/>
          </p:nvSpPr>
          <p:spPr bwMode="auto">
            <a:xfrm>
              <a:off x="451" y="1044"/>
              <a:ext cx="221" cy="0"/>
            </a:xfrm>
            <a:custGeom>
              <a:avLst/>
              <a:gdLst>
                <a:gd name="T0" fmla="*/ 0 w 476"/>
                <a:gd name="T1" fmla="*/ 0 h 1"/>
                <a:gd name="T2" fmla="*/ 0 w 476"/>
                <a:gd name="T3" fmla="*/ 0 h 1"/>
                <a:gd name="T4" fmla="*/ 0 60000 65536"/>
                <a:gd name="T5" fmla="*/ 0 60000 65536"/>
                <a:gd name="T6" fmla="*/ 0 w 476"/>
                <a:gd name="T7" fmla="*/ 0 h 1"/>
                <a:gd name="T8" fmla="*/ 476 w 476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6" h="1">
                  <a:moveTo>
                    <a:pt x="476" y="0"/>
                  </a:move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79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39942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39943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15th TRB Conference on Transportation Planning Applications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841375"/>
            <a:ext cx="7699375" cy="585788"/>
          </a:xfrm>
        </p:spPr>
        <p:txBody>
          <a:bodyPr/>
          <a:lstStyle/>
          <a:p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Study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chemeClr val="accent5">
                  <a:lumMod val="75000"/>
                </a:schemeClr>
              </a:buClr>
              <a:buSzPct val="90000"/>
              <a:defRPr/>
            </a:pPr>
            <a:r>
              <a:rPr lang="en-US" altLang="en-US" sz="3200" dirty="0" smtClean="0">
                <a:cs typeface="Arial" panose="020B0604020202020204" pitchFamily="34" charset="0"/>
              </a:rPr>
              <a:t>Three Technologies Demonstrated</a:t>
            </a:r>
          </a:p>
          <a:p>
            <a:pPr marL="742950" lvl="2" indent="-342900">
              <a:buClr>
                <a:schemeClr val="accent5">
                  <a:lumMod val="75000"/>
                </a:schemeClr>
              </a:buClr>
              <a:buSzPct val="90000"/>
              <a:defRPr/>
            </a:pPr>
            <a:r>
              <a:rPr lang="en-US" altLang="en-US" sz="2900" dirty="0" smtClean="0">
                <a:cs typeface="Arial" panose="020B0604020202020204" pitchFamily="34" charset="0"/>
              </a:rPr>
              <a:t>GPS Logger</a:t>
            </a:r>
          </a:p>
          <a:p>
            <a:pPr marL="742950" lvl="2" indent="-342900">
              <a:buClr>
                <a:schemeClr val="accent5">
                  <a:lumMod val="75000"/>
                </a:schemeClr>
              </a:buClr>
              <a:buSzPct val="90000"/>
              <a:defRPr/>
            </a:pPr>
            <a:r>
              <a:rPr lang="en-US" altLang="en-US" sz="2900" dirty="0" smtClean="0">
                <a:cs typeface="Arial" panose="020B0604020202020204" pitchFamily="34" charset="0"/>
              </a:rPr>
              <a:t>Smart Phone App</a:t>
            </a:r>
          </a:p>
          <a:p>
            <a:pPr marL="742950" lvl="2" indent="-342900">
              <a:buClr>
                <a:schemeClr val="accent5">
                  <a:lumMod val="75000"/>
                </a:schemeClr>
              </a:buClr>
              <a:buSzPct val="90000"/>
              <a:defRPr/>
            </a:pPr>
            <a:r>
              <a:rPr lang="en-US" altLang="en-US" sz="2900" dirty="0" smtClean="0">
                <a:cs typeface="Arial" panose="020B0604020202020204" pitchFamily="34" charset="0"/>
              </a:rPr>
              <a:t>Cell Phone Triangulation</a:t>
            </a:r>
          </a:p>
          <a:p>
            <a:pPr marL="342900" lvl="1" indent="-342900">
              <a:buClr>
                <a:schemeClr val="accent5">
                  <a:lumMod val="75000"/>
                </a:schemeClr>
              </a:buClr>
              <a:buSzPct val="90000"/>
              <a:defRPr/>
            </a:pPr>
            <a:r>
              <a:rPr lang="en-US" altLang="en-US" sz="3200" dirty="0" smtClean="0">
                <a:cs typeface="Arial" panose="020B0604020202020204" pitchFamily="34" charset="0"/>
              </a:rPr>
              <a:t>Each technology was required to work passively.</a:t>
            </a:r>
            <a:endParaRPr lang="en-US" altLang="en-US" sz="3200" dirty="0">
              <a:cs typeface="Arial" panose="020B0604020202020204" pitchFamily="34" charset="0"/>
            </a:endParaRPr>
          </a:p>
          <a:p>
            <a:pPr marL="342900" lvl="1" indent="-342900">
              <a:buClr>
                <a:schemeClr val="accent5">
                  <a:lumMod val="75000"/>
                </a:schemeClr>
              </a:buClr>
              <a:buSzPct val="90000"/>
              <a:defRPr/>
            </a:pPr>
            <a:r>
              <a:rPr lang="en-US" altLang="en-US" sz="3200" dirty="0" smtClean="0">
                <a:cs typeface="Arial" panose="020B0604020202020204" pitchFamily="34" charset="0"/>
              </a:rPr>
              <a:t>Data collection of all technologies would be conducted simultaneously. </a:t>
            </a:r>
          </a:p>
          <a:p>
            <a:pPr marL="342900" lvl="1" indent="-342900">
              <a:buClr>
                <a:schemeClr val="folHlink"/>
              </a:buClr>
              <a:buSzPct val="90000"/>
              <a:defRPr/>
            </a:pPr>
            <a:endParaRPr lang="en-US" altLang="en-US" sz="2400" dirty="0" smtClean="0">
              <a:cs typeface="Arial" panose="020B0604020202020204" pitchFamily="34" charset="0"/>
            </a:endParaRPr>
          </a:p>
          <a:p>
            <a:pPr marL="342900" lvl="1" indent="-342900">
              <a:buClr>
                <a:schemeClr val="folHlink"/>
              </a:buClr>
              <a:buSzPct val="90000"/>
              <a:defRPr/>
            </a:pPr>
            <a:endParaRPr lang="en-US" sz="2400" dirty="0" smtClean="0">
              <a:cs typeface="Arial" panose="020B060402020202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7172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7173" name="Footer Placeholder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15th TRB Conference on Transportation Planning Applications</a:t>
            </a:r>
          </a:p>
        </p:txBody>
      </p:sp>
      <p:sp>
        <p:nvSpPr>
          <p:cNvPr id="7174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655BCE9-A59D-462C-B28F-0CD623377AAB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19668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</a:t>
            </a:r>
            <a:r>
              <a:rPr lang="en-US" altLang="en-US" sz="1000" baseline="30000" dirty="0" smtClean="0"/>
              <a:t>th</a:t>
            </a:r>
            <a:r>
              <a:rPr lang="en-US" altLang="en-US" sz="1000" dirty="0" smtClean="0"/>
              <a:t> TRB Conference on Transportation Planning Applications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ECBE63-C873-47B1-9C6C-94E7D188F5A9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 dirty="0" smtClean="0"/>
          </a:p>
        </p:txBody>
      </p:sp>
      <p:sp>
        <p:nvSpPr>
          <p:cNvPr id="14341" name="Text Box 2"/>
          <p:cNvSpPr txBox="1">
            <a:spLocks noChangeArrowheads="1"/>
          </p:cNvSpPr>
          <p:nvPr/>
        </p:nvSpPr>
        <p:spPr bwMode="auto">
          <a:xfrm>
            <a:off x="685800" y="838200"/>
            <a:ext cx="7696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tx2"/>
                </a:solidFill>
              </a:rPr>
              <a:t>Study Design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630238" y="1676400"/>
            <a:ext cx="8513762" cy="335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Participants were divided into 3 waves.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During the data collection, participant was asked to do the following: </a:t>
            </a:r>
          </a:p>
          <a:p>
            <a:pPr marL="914400" lvl="1" indent="-457200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en-US" sz="2800" dirty="0" smtClean="0">
                <a:cs typeface="Arial" panose="020B0604020202020204" pitchFamily="34" charset="0"/>
              </a:rPr>
              <a:t>Complete </a:t>
            </a:r>
            <a:r>
              <a:rPr lang="en-US" altLang="en-US" sz="2800" dirty="0">
                <a:cs typeface="Arial" panose="020B0604020202020204" pitchFamily="34" charset="0"/>
              </a:rPr>
              <a:t>a week long data collection </a:t>
            </a:r>
            <a:r>
              <a:rPr lang="en-US" altLang="en-US" sz="2800" dirty="0" smtClean="0">
                <a:cs typeface="Arial" panose="020B0604020202020204" pitchFamily="34" charset="0"/>
              </a:rPr>
              <a:t>period.</a:t>
            </a:r>
          </a:p>
          <a:p>
            <a:pPr marL="914400" lvl="1" indent="-457200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en-US" sz="2800" dirty="0" smtClean="0">
                <a:cs typeface="Arial" panose="020B0604020202020204" pitchFamily="34" charset="0"/>
              </a:rPr>
              <a:t>Carry </a:t>
            </a:r>
            <a:r>
              <a:rPr lang="en-US" altLang="en-US" sz="2800" dirty="0">
                <a:cs typeface="Arial" panose="020B0604020202020204" pitchFamily="34" charset="0"/>
              </a:rPr>
              <a:t>1, 2, or 3 technologies during </a:t>
            </a:r>
            <a:r>
              <a:rPr lang="en-US" altLang="en-US" sz="2800" dirty="0" smtClean="0">
                <a:cs typeface="Arial" panose="020B0604020202020204" pitchFamily="34" charset="0"/>
              </a:rPr>
              <a:t>the week</a:t>
            </a:r>
            <a:r>
              <a:rPr lang="en-US" altLang="en-US" sz="2800" dirty="0">
                <a:cs typeface="Arial" panose="020B0604020202020204" pitchFamily="34" charset="0"/>
              </a:rPr>
              <a:t>.  </a:t>
            </a:r>
          </a:p>
          <a:p>
            <a:pPr marL="914400" lvl="1" indent="-457200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en-US" sz="2800" dirty="0" smtClean="0">
                <a:cs typeface="Arial" panose="020B0604020202020204" pitchFamily="34" charset="0"/>
              </a:rPr>
              <a:t>Complete </a:t>
            </a:r>
            <a:r>
              <a:rPr lang="en-US" altLang="en-US" sz="2800" dirty="0">
                <a:cs typeface="Arial" panose="020B0604020202020204" pitchFamily="34" charset="0"/>
              </a:rPr>
              <a:t>a travel diary </a:t>
            </a:r>
            <a:r>
              <a:rPr lang="en-US" altLang="en-US" sz="2800" dirty="0" smtClean="0">
                <a:cs typeface="Arial" panose="020B0604020202020204" pitchFamily="34" charset="0"/>
              </a:rPr>
              <a:t>for the first 24 hours.</a:t>
            </a:r>
            <a:endParaRPr lang="en-US" altLang="en-US" sz="2400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0643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841375"/>
            <a:ext cx="7699375" cy="585788"/>
          </a:xfrm>
        </p:spPr>
        <p:txBody>
          <a:bodyPr/>
          <a:lstStyle/>
          <a:p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Study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 marL="514350" lvl="1" indent="-514350">
              <a:buClr>
                <a:schemeClr val="accent5">
                  <a:lumMod val="50000"/>
                </a:schemeClr>
              </a:buClr>
              <a:buSzPct val="90000"/>
              <a:buFont typeface="+mj-lt"/>
              <a:buAutoNum type="arabicPeriod"/>
              <a:defRPr/>
            </a:pPr>
            <a:r>
              <a:rPr lang="en-US" altLang="en-US" sz="3200" dirty="0" smtClean="0">
                <a:cs typeface="Arial" panose="020B0604020202020204" pitchFamily="34" charset="0"/>
              </a:rPr>
              <a:t>NCTCOG recruits participants.</a:t>
            </a:r>
          </a:p>
          <a:p>
            <a:pPr marL="514350" lvl="1" indent="-514350">
              <a:buClr>
                <a:schemeClr val="accent5">
                  <a:lumMod val="50000"/>
                </a:schemeClr>
              </a:buClr>
              <a:buSzPct val="90000"/>
              <a:buFont typeface="+mj-lt"/>
              <a:buAutoNum type="arabicPeriod"/>
              <a:defRPr/>
            </a:pPr>
            <a:r>
              <a:rPr lang="en-US" altLang="en-US" sz="3200" dirty="0" smtClean="0">
                <a:cs typeface="Arial" panose="020B0604020202020204" pitchFamily="34" charset="0"/>
              </a:rPr>
              <a:t>Consultants conduct data collection.</a:t>
            </a:r>
          </a:p>
          <a:p>
            <a:pPr marL="514350" lvl="1" indent="-514350">
              <a:buClr>
                <a:schemeClr val="accent5">
                  <a:lumMod val="50000"/>
                </a:schemeClr>
              </a:buClr>
              <a:buSzPct val="90000"/>
              <a:buFont typeface="+mj-lt"/>
              <a:buAutoNum type="arabicPeriod"/>
              <a:defRPr/>
            </a:pPr>
            <a:r>
              <a:rPr lang="en-US" altLang="en-US" sz="3200" dirty="0" smtClean="0">
                <a:cs typeface="Arial" panose="020B0604020202020204" pitchFamily="34" charset="0"/>
              </a:rPr>
              <a:t>NCTCOG processes travel diary while Consultants process technology data.</a:t>
            </a:r>
          </a:p>
          <a:p>
            <a:pPr marL="514350" lvl="1" indent="-514350">
              <a:buClr>
                <a:schemeClr val="accent5">
                  <a:lumMod val="50000"/>
                </a:schemeClr>
              </a:buClr>
              <a:buSzPct val="90000"/>
              <a:buFont typeface="+mj-lt"/>
              <a:buAutoNum type="arabicPeriod"/>
              <a:defRPr/>
            </a:pPr>
            <a:r>
              <a:rPr lang="en-US" altLang="en-US" sz="3200" dirty="0" smtClean="0">
                <a:cs typeface="Arial" panose="020B0604020202020204" pitchFamily="34" charset="0"/>
              </a:rPr>
              <a:t>NCTCOG compares technology locations with travel diary locations.</a:t>
            </a:r>
          </a:p>
          <a:p>
            <a:pPr marL="514350" lvl="1" indent="-514350">
              <a:buClr>
                <a:schemeClr val="accent5">
                  <a:lumMod val="50000"/>
                </a:schemeClr>
              </a:buClr>
              <a:buSzPct val="90000"/>
              <a:buFont typeface="+mj-lt"/>
              <a:buAutoNum type="arabicPeriod"/>
              <a:defRPr/>
            </a:pPr>
            <a:r>
              <a:rPr lang="en-US" altLang="en-US" sz="3200" dirty="0" smtClean="0">
                <a:cs typeface="Arial" panose="020B0604020202020204" pitchFamily="34" charset="0"/>
              </a:rPr>
              <a:t>NCTCOG investigates non-matches.</a:t>
            </a:r>
          </a:p>
          <a:p>
            <a:pPr marL="342900" lvl="1" indent="-342900">
              <a:buClr>
                <a:schemeClr val="folHlink"/>
              </a:buClr>
              <a:buSzPct val="90000"/>
              <a:defRPr/>
            </a:pPr>
            <a:endParaRPr lang="en-US" altLang="en-US" sz="2400" dirty="0" smtClean="0">
              <a:cs typeface="Arial" panose="020B0604020202020204" pitchFamily="34" charset="0"/>
            </a:endParaRPr>
          </a:p>
          <a:p>
            <a:pPr marL="342900" lvl="1" indent="-342900">
              <a:buClr>
                <a:schemeClr val="folHlink"/>
              </a:buClr>
              <a:buSzPct val="90000"/>
              <a:defRPr/>
            </a:pPr>
            <a:endParaRPr lang="en-US" sz="2400" dirty="0" smtClean="0">
              <a:cs typeface="Arial" panose="020B060402020202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7172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7173" name="Footer Placeholder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15th TRB Conference on Transportation Planning Applications</a:t>
            </a:r>
          </a:p>
        </p:txBody>
      </p:sp>
      <p:sp>
        <p:nvSpPr>
          <p:cNvPr id="7174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655BCE9-A59D-462C-B28F-0CD623377AAB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20483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</a:t>
            </a:r>
            <a:r>
              <a:rPr lang="en-US" altLang="en-US" sz="1000" baseline="30000" dirty="0" smtClean="0"/>
              <a:t>th</a:t>
            </a:r>
            <a:r>
              <a:rPr lang="en-US" altLang="en-US" sz="1000" dirty="0" smtClean="0"/>
              <a:t> TRB Conference on Transportation Planning Applications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015EFE-56A2-4CFE-8DF3-A4454780144A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 dirty="0" smtClean="0"/>
          </a:p>
        </p:txBody>
      </p:sp>
      <p:sp>
        <p:nvSpPr>
          <p:cNvPr id="20485" name="Text Box 2"/>
          <p:cNvSpPr txBox="1">
            <a:spLocks noChangeArrowheads="1"/>
          </p:cNvSpPr>
          <p:nvPr/>
        </p:nvSpPr>
        <p:spPr bwMode="auto">
          <a:xfrm>
            <a:off x="685800" y="838200"/>
            <a:ext cx="7696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tx2"/>
                </a:solidFill>
              </a:rPr>
              <a:t>Habitual Locations Form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30238" y="1676400"/>
            <a:ext cx="8513762" cy="643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en-US" sz="3200" dirty="0" smtClean="0">
                <a:cs typeface="Arial" panose="020B0604020202020204" pitchFamily="34" charset="0"/>
              </a:rPr>
              <a:t>The consultants and NCTCOG designed a Habitual Locations form which records:</a:t>
            </a:r>
          </a:p>
          <a:p>
            <a:pPr marL="800100" lvl="1" indent="-342900" eaLnBrk="1" hangingPunct="1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en-US" altLang="en-US" sz="2800" dirty="0" smtClean="0">
                <a:cs typeface="Arial" panose="020B0604020202020204" pitchFamily="34" charset="0"/>
              </a:rPr>
              <a:t>Home Location</a:t>
            </a:r>
          </a:p>
          <a:p>
            <a:pPr marL="800100" lvl="1" indent="-342900" eaLnBrk="1" hangingPunct="1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en-US" altLang="en-US" sz="2800" dirty="0" smtClean="0">
                <a:cs typeface="Arial" panose="020B0604020202020204" pitchFamily="34" charset="0"/>
              </a:rPr>
              <a:t>Primary and Secondary Workplace Locations</a:t>
            </a:r>
          </a:p>
          <a:p>
            <a:pPr marL="800100" lvl="1" indent="-342900" eaLnBrk="1" hangingPunct="1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en-US" altLang="en-US" sz="2800" dirty="0" smtClean="0">
                <a:cs typeface="Arial" panose="020B0604020202020204" pitchFamily="34" charset="0"/>
              </a:rPr>
              <a:t>School Location</a:t>
            </a:r>
          </a:p>
          <a:p>
            <a:pPr marL="800100" lvl="1" indent="-342900" eaLnBrk="1" hangingPunct="1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en-US" altLang="en-US" sz="2800" dirty="0" smtClean="0">
                <a:cs typeface="Arial" panose="020B0604020202020204" pitchFamily="34" charset="0"/>
              </a:rPr>
              <a:t>Up to 3 Additional Locations Visited Most Often.</a:t>
            </a:r>
          </a:p>
          <a:p>
            <a:pPr lvl="1"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en-US" altLang="en-US" sz="3200" dirty="0" smtClean="0">
                <a:cs typeface="Arial" panose="020B0604020202020204" pitchFamily="34" charset="0"/>
              </a:rPr>
              <a:t>Other Information Requested:</a:t>
            </a:r>
          </a:p>
          <a:p>
            <a:pPr marL="800100" lvl="1" indent="-342900" eaLnBrk="1" hangingPunct="1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en-US" altLang="en-US" sz="2800" dirty="0">
                <a:cs typeface="Arial" panose="020B0604020202020204" pitchFamily="34" charset="0"/>
              </a:rPr>
              <a:t>Preferred Survey Dates</a:t>
            </a:r>
          </a:p>
          <a:p>
            <a:pPr marL="800100" lvl="1" indent="-342900" eaLnBrk="1" hangingPunct="1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en-US" altLang="en-US" sz="2800" dirty="0">
                <a:cs typeface="Arial" panose="020B0604020202020204" pitchFamily="34" charset="0"/>
              </a:rPr>
              <a:t>Preferred Technologies</a:t>
            </a:r>
          </a:p>
          <a:p>
            <a:pPr marL="800100" lvl="1" indent="-342900" eaLnBrk="1" hangingPunct="1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en-US" altLang="en-US" sz="2800" dirty="0" smtClean="0">
                <a:cs typeface="Arial" panose="020B0604020202020204" pitchFamily="34" charset="0"/>
              </a:rPr>
              <a:t>Mobile Phone Model, O/S, Carrier.</a:t>
            </a:r>
            <a:endParaRPr lang="en-US" altLang="en-US" sz="2800" dirty="0">
              <a:cs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None/>
              <a:defRPr/>
            </a:pPr>
            <a:endParaRPr lang="en-US" altLang="en-US" sz="2400" dirty="0">
              <a:cs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en-US" altLang="en-US" sz="2400" dirty="0" smtClean="0">
              <a:cs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en-US" altLang="en-US" sz="2400" dirty="0" smtClean="0">
              <a:cs typeface="Arial" panose="020B0604020202020204" pitchFamily="34" charset="0"/>
            </a:endParaRPr>
          </a:p>
          <a:p>
            <a:pPr marL="800100" lvl="1" indent="-342900" eaLnBrk="1" hangingPunct="1">
              <a:spcBef>
                <a:spcPct val="0"/>
              </a:spcBef>
              <a:buClrTx/>
              <a:buSzTx/>
              <a:defRPr/>
            </a:pPr>
            <a:endParaRPr lang="en-US" altLang="en-US" sz="2400" dirty="0" smtClean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24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" y="1620837"/>
            <a:ext cx="8338927" cy="224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</a:t>
            </a:r>
            <a:r>
              <a:rPr lang="en-US" altLang="en-US" sz="1000" baseline="30000" dirty="0" smtClean="0"/>
              <a:t>th</a:t>
            </a:r>
            <a:r>
              <a:rPr lang="en-US" altLang="en-US" sz="1000" dirty="0" smtClean="0"/>
              <a:t> TRB Conference on Transportation Planning Applications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7A05F06-EB5A-4E7F-9EB4-7399DE3A01B1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 dirty="0" smtClean="0"/>
          </a:p>
        </p:txBody>
      </p:sp>
      <p:sp>
        <p:nvSpPr>
          <p:cNvPr id="22534" name="Text Box 2"/>
          <p:cNvSpPr txBox="1">
            <a:spLocks noChangeArrowheads="1"/>
          </p:cNvSpPr>
          <p:nvPr/>
        </p:nvSpPr>
        <p:spPr bwMode="auto">
          <a:xfrm>
            <a:off x="685800" y="838200"/>
            <a:ext cx="7696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tx2"/>
                </a:solidFill>
              </a:rPr>
              <a:t>Habitual Locations Form Excerpt</a:t>
            </a:r>
          </a:p>
        </p:txBody>
      </p:sp>
      <p:pic>
        <p:nvPicPr>
          <p:cNvPr id="22535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29" y="4102100"/>
            <a:ext cx="8412551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</a:t>
            </a:r>
            <a:r>
              <a:rPr lang="en-US" altLang="en-US" sz="1000" baseline="30000" dirty="0" smtClean="0"/>
              <a:t>th</a:t>
            </a:r>
            <a:r>
              <a:rPr lang="en-US" altLang="en-US" sz="1000" dirty="0" smtClean="0"/>
              <a:t> TRB Conference on Transportation Planning Applications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80603BE-B67D-4484-81C3-5F15C351A1F1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 dirty="0" smtClean="0"/>
          </a:p>
        </p:txBody>
      </p:sp>
      <p:sp>
        <p:nvSpPr>
          <p:cNvPr id="16389" name="Text Box 2"/>
          <p:cNvSpPr txBox="1">
            <a:spLocks noChangeArrowheads="1"/>
          </p:cNvSpPr>
          <p:nvPr/>
        </p:nvSpPr>
        <p:spPr bwMode="auto">
          <a:xfrm>
            <a:off x="685800" y="838200"/>
            <a:ext cx="7696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tx2"/>
                </a:solidFill>
              </a:rPr>
              <a:t>Travel Diary Form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30238" y="1676400"/>
            <a:ext cx="8513762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en-US" sz="3200" dirty="0" smtClean="0">
                <a:cs typeface="Arial" panose="020B0604020202020204" pitchFamily="34" charset="0"/>
              </a:rPr>
              <a:t>The Consultants and NCTCOG designed a Travel Diary to record the following:</a:t>
            </a:r>
          </a:p>
          <a:p>
            <a:pPr marL="800100" lvl="1" indent="-342900" eaLnBrk="1" hangingPunct="1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en-US" altLang="en-US" sz="2800" dirty="0" smtClean="0">
                <a:cs typeface="Arial" panose="020B0604020202020204" pitchFamily="34" charset="0"/>
              </a:rPr>
              <a:t>Place Name/Address at 3 a.m.</a:t>
            </a:r>
          </a:p>
          <a:p>
            <a:pPr marL="800100" lvl="1" indent="-342900" eaLnBrk="1" hangingPunct="1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en-US" altLang="en-US" sz="2800" dirty="0" smtClean="0">
                <a:cs typeface="Arial" panose="020B0604020202020204" pitchFamily="34" charset="0"/>
              </a:rPr>
              <a:t>Successive Locations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en-US" altLang="en-US" sz="2800" dirty="0" smtClean="0">
                <a:cs typeface="Arial" panose="020B0604020202020204" pitchFamily="34" charset="0"/>
              </a:rPr>
              <a:t>Place Name and Address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en-US" altLang="en-US" sz="2800" dirty="0" smtClean="0">
                <a:cs typeface="Arial" panose="020B0604020202020204" pitchFamily="34" charset="0"/>
              </a:rPr>
              <a:t>Arrival and Departure Time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en-US" altLang="en-US" sz="2800" dirty="0" smtClean="0">
                <a:cs typeface="Arial" panose="020B0604020202020204" pitchFamily="34" charset="0"/>
              </a:rPr>
              <a:t>Mode of Access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en-US" altLang="en-US" sz="2800" dirty="0" smtClean="0">
                <a:cs typeface="Arial" panose="020B0604020202020204" pitchFamily="34" charset="0"/>
              </a:rPr>
              <a:t>Activity at Location</a:t>
            </a:r>
            <a:endParaRPr lang="en-US" altLang="en-US" sz="2400" dirty="0" smtClean="0">
              <a:cs typeface="Arial" panose="020B0604020202020204" pitchFamily="34" charset="0"/>
            </a:endParaRPr>
          </a:p>
          <a:p>
            <a:pPr marL="800100" lvl="1" indent="-342900" eaLnBrk="1" hangingPunct="1">
              <a:spcBef>
                <a:spcPct val="0"/>
              </a:spcBef>
              <a:buClrTx/>
              <a:buSzTx/>
              <a:defRPr/>
            </a:pPr>
            <a:endParaRPr lang="en-US" altLang="en-US" sz="2400" dirty="0" smtClean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24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May 18, 2015</a:t>
            </a:r>
          </a:p>
        </p:txBody>
      </p:sp>
      <p:sp>
        <p:nvSpPr>
          <p:cNvPr id="1843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/>
              <a:t>15</a:t>
            </a:r>
            <a:r>
              <a:rPr lang="en-US" altLang="en-US" sz="1000" baseline="30000" dirty="0" smtClean="0"/>
              <a:t>th</a:t>
            </a:r>
            <a:r>
              <a:rPr lang="en-US" altLang="en-US" sz="1000" dirty="0" smtClean="0"/>
              <a:t> TRB Conference on Transportation Planning Applications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5F7665-D7E8-4EC3-95D1-7CA04BF95EB0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 dirty="0" smtClean="0"/>
          </a:p>
        </p:txBody>
      </p:sp>
      <p:sp>
        <p:nvSpPr>
          <p:cNvPr id="18437" name="Text Box 2"/>
          <p:cNvSpPr txBox="1">
            <a:spLocks noChangeArrowheads="1"/>
          </p:cNvSpPr>
          <p:nvPr/>
        </p:nvSpPr>
        <p:spPr bwMode="auto">
          <a:xfrm>
            <a:off x="685800" y="838200"/>
            <a:ext cx="7696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tx2"/>
                </a:solidFill>
              </a:rPr>
              <a:t>Travel Diary Form Excerpt</a:t>
            </a:r>
          </a:p>
        </p:txBody>
      </p:sp>
      <p:pic>
        <p:nvPicPr>
          <p:cNvPr id="18438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7086600" cy="519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Evaluating GPS Technology Used for Household Surveys&amp;quot;&quot;/&gt;&lt;property id=&quot;20307&quot; value=&quot;258&quot;/&gt;&lt;/object&gt;&lt;object type=&quot;3&quot; unique_id=&quot;14250&quot;&gt;&lt;property id=&quot;20148&quot; value=&quot;5&quot;/&gt;&lt;property id=&quot;20300&quot; value=&quot;Slide 30&quot;/&gt;&lt;property id=&quot;20307&quot; value=&quot;631&quot;/&gt;&lt;/object&gt;&lt;object type=&quot;3&quot; unique_id=&quot;14796&quot;&gt;&lt;property id=&quot;20148&quot; value=&quot;5&quot;/&gt;&lt;property id=&quot;20300&quot; value=&quot;Slide 17&quot;/&gt;&lt;property id=&quot;20307&quot; value=&quot;646&quot;/&gt;&lt;/object&gt;&lt;object type=&quot;3&quot; unique_id=&quot;56720&quot;&gt;&lt;property id=&quot;20148&quot; value=&quot;5&quot;/&gt;&lt;property id=&quot;20300&quot; value=&quot;Slide 2&quot;/&gt;&lt;property id=&quot;20307&quot; value=&quot;647&quot;/&gt;&lt;/object&gt;&lt;object type=&quot;3&quot; unique_id=&quot;57069&quot;&gt;&lt;property id=&quot;20148&quot; value=&quot;5&quot;/&gt;&lt;property id=&quot;20300&quot; value=&quot;Slide 14&quot;/&gt;&lt;property id=&quot;20307&quot; value=&quot;648&quot;/&gt;&lt;/object&gt;&lt;object type=&quot;3&quot; unique_id=&quot;67706&quot;&gt;&lt;property id=&quot;20148&quot; value=&quot;5&quot;/&gt;&lt;property id=&quot;20300&quot; value=&quot;Slide 3&quot;/&gt;&lt;property id=&quot;20307&quot; value=&quot;671&quot;/&gt;&lt;/object&gt;&lt;object type=&quot;3&quot; unique_id=&quot;67940&quot;&gt;&lt;property id=&quot;20148&quot; value=&quot;5&quot;/&gt;&lt;property id=&quot;20300&quot; value=&quot;Slide 10&quot;/&gt;&lt;property id=&quot;20307&quot; value=&quot;675&quot;/&gt;&lt;/object&gt;&lt;object type=&quot;3&quot; unique_id=&quot;67941&quot;&gt;&lt;property id=&quot;20148&quot; value=&quot;5&quot;/&gt;&lt;property id=&quot;20300&quot; value=&quot;Slide 8&quot;/&gt;&lt;property id=&quot;20307&quot; value=&quot;674&quot;/&gt;&lt;/object&gt;&lt;object type=&quot;3&quot; unique_id=&quot;67943&quot;&gt;&lt;property id=&quot;20148&quot; value=&quot;5&quot;/&gt;&lt;property id=&quot;20300&quot; value=&quot;Slide 16&quot;/&gt;&lt;property id=&quot;20307&quot; value=&quot;677&quot;/&gt;&lt;/object&gt;&lt;object type=&quot;3&quot; unique_id=&quot;68207&quot;&gt;&lt;property id=&quot;20148&quot; value=&quot;5&quot;/&gt;&lt;property id=&quot;20300&quot; value=&quot;Slide 15 - &amp;quot;Geocoding Process&amp;quot;&quot;/&gt;&lt;property id=&quot;20307&quot; value=&quot;686&quot;/&gt;&lt;/object&gt;&lt;object type=&quot;3&quot; unique_id=&quot;68208&quot;&gt;&lt;property id=&quot;20148&quot; value=&quot;5&quot;/&gt;&lt;property id=&quot;20300&quot; value=&quot;Slide 19 - &amp;quot;Analyze Non-Match: Logger&amp;quot;&quot;/&gt;&lt;property id=&quot;20307&quot; value=&quot;678&quot;/&gt;&lt;/object&gt;&lt;object type=&quot;3&quot; unique_id=&quot;68209&quot;&gt;&lt;property id=&quot;20148&quot; value=&quot;5&quot;/&gt;&lt;property id=&quot;20300&quot; value=&quot;Slide 20 - &amp;quot;Analyze Non-Match: Smartphone&amp;quot;&quot;/&gt;&lt;property id=&quot;20307&quot; value=&quot;679&quot;/&gt;&lt;/object&gt;&lt;object type=&quot;3&quot; unique_id=&quot;68210&quot;&gt;&lt;property id=&quot;20148&quot; value=&quot;5&quot;/&gt;&lt;property id=&quot;20300&quot; value=&quot;Slide 22&quot;/&gt;&lt;property id=&quot;20307&quot; value=&quot;685&quot;/&gt;&lt;/object&gt;&lt;object type=&quot;3&quot; unique_id=&quot;68211&quot;&gt;&lt;property id=&quot;20148&quot; value=&quot;5&quot;/&gt;&lt;property id=&quot;20300&quot; value=&quot;Slide 23&quot;/&gt;&lt;property id=&quot;20307&quot; value=&quot;684&quot;/&gt;&lt;/object&gt;&lt;object type=&quot;3&quot; unique_id=&quot;68212&quot;&gt;&lt;property id=&quot;20148&quot; value=&quot;5&quot;/&gt;&lt;property id=&quot;20300&quot; value=&quot;Slide 27 - &amp;quot;Observations&amp;quot;&quot;/&gt;&lt;property id=&quot;20307&quot; value=&quot;681&quot;/&gt;&lt;/object&gt;&lt;object type=&quot;3&quot; unique_id=&quot;68213&quot;&gt;&lt;property id=&quot;20148&quot; value=&quot;5&quot;/&gt;&lt;property id=&quot;20300&quot; value=&quot;Slide 29 - &amp;quot;Conclusions&amp;quot;&quot;/&gt;&lt;property id=&quot;20307&quot; value=&quot;682&quot;/&gt;&lt;/object&gt;&lt;object type=&quot;3&quot; unique_id=&quot;68354&quot;&gt;&lt;property id=&quot;20148&quot; value=&quot;5&quot;/&gt;&lt;property id=&quot;20300&quot; value=&quot;Slide 6 - &amp;quot;Study Steps&amp;quot;&quot;/&gt;&lt;property id=&quot;20307&quot; value=&quot;689&quot;/&gt;&lt;/object&gt;&lt;object type=&quot;3&quot; unique_id=&quot;68355&quot;&gt;&lt;property id=&quot;20148&quot; value=&quot;5&quot;/&gt;&lt;property id=&quot;20300&quot; value=&quot;Slide 26 - &amp;quot;Feedback – Diary or Technology&amp;quot;&quot;/&gt;&lt;property id=&quot;20307&quot; value=&quot;687&quot;/&gt;&lt;/object&gt;&lt;object type=&quot;3&quot; unique_id=&quot;68356&quot;&gt;&lt;property id=&quot;20148&quot; value=&quot;5&quot;/&gt;&lt;property id=&quot;20300&quot; value=&quot;Slide 25 - &amp;quot;Feedback – Future Survey Format&amp;quot;&quot;/&gt;&lt;property id=&quot;20307&quot; value=&quot;688&quot;/&gt;&lt;/object&gt;&lt;object type=&quot;3&quot; unique_id=&quot;68357&quot;&gt;&lt;property id=&quot;20148&quot; value=&quot;5&quot;/&gt;&lt;property id=&quot;20300&quot; value=&quot;Slide 28 - &amp;quot;Improvement Areas&amp;quot;&quot;/&gt;&lt;property id=&quot;20307&quot; value=&quot;691&quot;/&gt;&lt;/object&gt;&lt;object type=&quot;3&quot; unique_id=&quot;68430&quot;&gt;&lt;property id=&quot;20148&quot; value=&quot;5&quot;/&gt;&lt;property id=&quot;20300&quot; value=&quot;Slide 7&quot;/&gt;&lt;property id=&quot;20307&quot; value=&quot;692&quot;/&gt;&lt;/object&gt;&lt;object type=&quot;3&quot; unique_id=&quot;68531&quot;&gt;&lt;property id=&quot;20148&quot; value=&quot;5&quot;/&gt;&lt;property id=&quot;20300&quot; value=&quot;Slide 9&quot;/&gt;&lt;property id=&quot;20307&quot; value=&quot;693&quot;/&gt;&lt;/object&gt;&lt;object type=&quot;3&quot; unique_id=&quot;69007&quot;&gt;&lt;property id=&quot;20148&quot; value=&quot;5&quot;/&gt;&lt;property id=&quot;20300&quot; value=&quot;Slide 4 - &amp;quot;Study Design&amp;quot;&quot;/&gt;&lt;property id=&quot;20307&quot; value=&quot;701&quot;/&gt;&lt;/object&gt;&lt;object type=&quot;3&quot; unique_id=&quot;69008&quot;&gt;&lt;property id=&quot;20148&quot; value=&quot;5&quot;/&gt;&lt;property id=&quot;20300&quot; value=&quot;Slide 5&quot;/&gt;&lt;property id=&quot;20307&quot; value=&quot;700&quot;/&gt;&lt;/object&gt;&lt;object type=&quot;3&quot; unique_id=&quot;69011&quot;&gt;&lt;property id=&quot;20148&quot; value=&quot;5&quot;/&gt;&lt;property id=&quot;20300&quot; value=&quot;Slide 18 - &amp;quot;Unmatched Travel Diary Records&amp;quot;&quot;/&gt;&lt;property id=&quot;20307&quot; value=&quot;694&quot;/&gt;&lt;/object&gt;&lt;object type=&quot;3&quot; unique_id=&quot;69012&quot;&gt;&lt;property id=&quot;20148&quot; value=&quot;5&quot;/&gt;&lt;property id=&quot;20300&quot; value=&quot;Slide 21 - &amp;quot;Unmatched Technology Records&amp;quot;&quot;/&gt;&lt;property id=&quot;20307&quot; value=&quot;697&quot;/&gt;&lt;/object&gt;&lt;object type=&quot;3&quot; unique_id=&quot;69013&quot;&gt;&lt;property id=&quot;20148&quot; value=&quot;5&quot;/&gt;&lt;property id=&quot;20300&quot; value=&quot;Slide 24 - &amp;quot;Feedback Questionnaire&amp;quot;&quot;/&gt;&lt;property id=&quot;20307&quot; value=&quot;696&quot;/&gt;&lt;/object&gt;&lt;object type=&quot;3&quot; unique_id=&quot;69210&quot;&gt;&lt;property id=&quot;20148&quot; value=&quot;5&quot;/&gt;&lt;property id=&quot;20300&quot; value=&quot;Slide 12&quot;/&gt;&lt;property id=&quot;20307&quot; value=&quot;705&quot;/&gt;&lt;/object&gt;&lt;object type=&quot;3&quot; unique_id=&quot;69211&quot;&gt;&lt;property id=&quot;20148&quot; value=&quot;5&quot;/&gt;&lt;property id=&quot;20300&quot; value=&quot;Slide 13&quot;/&gt;&lt;property id=&quot;20307&quot; value=&quot;706&quot;/&gt;&lt;/object&gt;&lt;object type=&quot;3&quot; unique_id=&quot;69318&quot;&gt;&lt;property id=&quot;20148&quot; value=&quot;5&quot;/&gt;&lt;property id=&quot;20300&quot; value=&quot;Slide 11&quot;/&gt;&lt;property id=&quot;20307&quot; value=&quot;70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17553</TotalTime>
  <Words>2094</Words>
  <Application>Microsoft Office PowerPoint</Application>
  <PresentationFormat>On-screen Show (4:3)</PresentationFormat>
  <Paragraphs>694</Paragraphs>
  <Slides>28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Corbel</vt:lpstr>
      <vt:lpstr>Tahoma</vt:lpstr>
      <vt:lpstr>Times New Roman</vt:lpstr>
      <vt:lpstr>Wingdings</vt:lpstr>
      <vt:lpstr>Layers</vt:lpstr>
      <vt:lpstr>Evaluating GPS Technology Used for Household Surveys</vt:lpstr>
      <vt:lpstr>PowerPoint Presentation</vt:lpstr>
      <vt:lpstr>Study Design</vt:lpstr>
      <vt:lpstr>PowerPoint Presentation</vt:lpstr>
      <vt:lpstr>Study Steps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Unmatched Travel Diary Records</vt:lpstr>
      <vt:lpstr>Analyze Non-Match: Logger</vt:lpstr>
      <vt:lpstr>Analyze Non-Match: Smartphone</vt:lpstr>
      <vt:lpstr>Unmatched Technology Records</vt:lpstr>
      <vt:lpstr>PowerPoint Presentation</vt:lpstr>
      <vt:lpstr>PowerPoint Presentation</vt:lpstr>
      <vt:lpstr>Feedback Questionnaire</vt:lpstr>
      <vt:lpstr>Feedback – Future Survey Format</vt:lpstr>
      <vt:lpstr>Feedback – Diary or Technology</vt:lpstr>
      <vt:lpstr>Observations</vt:lpstr>
      <vt:lpstr>Improvement Areas</vt:lpstr>
      <vt:lpstr>Conclusions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TRB APP CON</dc:title>
  <dc:creator>Kathleen Yu</dc:creator>
  <cp:lastModifiedBy>Kathleen Yu</cp:lastModifiedBy>
  <cp:revision>2609</cp:revision>
  <cp:lastPrinted>2015-03-19T18:20:39Z</cp:lastPrinted>
  <dcterms:created xsi:type="dcterms:W3CDTF">2005-10-17T21:50:16Z</dcterms:created>
  <dcterms:modified xsi:type="dcterms:W3CDTF">2015-05-18T11:47:45Z</dcterms:modified>
</cp:coreProperties>
</file>