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18" r:id="rId5"/>
    <p:sldId id="359" r:id="rId6"/>
    <p:sldId id="36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63" r:id="rId18"/>
    <p:sldId id="355" r:id="rId19"/>
    <p:sldId id="356" r:id="rId20"/>
    <p:sldId id="357" r:id="rId21"/>
    <p:sldId id="358" r:id="rId22"/>
    <p:sldId id="352" r:id="rId23"/>
    <p:sldId id="360" r:id="rId24"/>
    <p:sldId id="362" r:id="rId25"/>
    <p:sldId id="341" r:id="rId26"/>
    <p:sldId id="36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D55DD2-BEC8-AA4F-B592-F543C2FAF850}">
          <p14:sldIdLst>
            <p14:sldId id="318"/>
            <p14:sldId id="359"/>
            <p14:sldId id="36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63"/>
            <p14:sldId id="355"/>
            <p14:sldId id="356"/>
            <p14:sldId id="357"/>
            <p14:sldId id="358"/>
            <p14:sldId id="352"/>
            <p14:sldId id="360"/>
            <p14:sldId id="362"/>
            <p14:sldId id="341"/>
            <p14:sldId id="3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77">
          <p15:clr>
            <a:srgbClr val="A4A3A4"/>
          </p15:clr>
        </p15:guide>
        <p15:guide id="2" pos="5457">
          <p15:clr>
            <a:srgbClr val="A4A3A4"/>
          </p15:clr>
        </p15:guide>
        <p15:guide id="3" pos="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48484A"/>
    <a:srgbClr val="DCDDDE"/>
    <a:srgbClr val="B1B3B6"/>
    <a:srgbClr val="77787B"/>
    <a:srgbClr val="BA1222"/>
    <a:srgbClr val="524D85"/>
    <a:srgbClr val="FFC20E"/>
    <a:srgbClr val="63AF5E"/>
    <a:srgbClr val="75B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73" autoAdjust="0"/>
    <p:restoredTop sz="93574" autoAdjust="0"/>
  </p:normalViewPr>
  <p:slideViewPr>
    <p:cSldViewPr snapToGrid="0" snapToObjects="1">
      <p:cViewPr varScale="1">
        <p:scale>
          <a:sx n="114" d="100"/>
          <a:sy n="114" d="100"/>
        </p:scale>
        <p:origin x="1092" y="102"/>
      </p:cViewPr>
      <p:guideLst>
        <p:guide orient="horz" pos="777"/>
        <p:guide pos="5457"/>
        <p:guide pos="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2558" y="5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3D4B-E7F6-4A42-853B-40C1A88C262E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C1A-D5B2-4BB7-A8A5-88681A8C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0" y="-6968"/>
            <a:ext cx="9153292" cy="686496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0"/>
            <a:ext cx="4938712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2263178"/>
            <a:ext cx="0" cy="3075754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January 7, 2015</a:t>
            </a:fld>
            <a:endParaRPr lang="en-US" dirty="0" smtClean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3259138" y="4116388"/>
            <a:ext cx="4938712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592138" y="1420813"/>
            <a:ext cx="8094662" cy="4656137"/>
          </a:xfrm>
        </p:spPr>
        <p:txBody>
          <a:bodyPr>
            <a:noAutofit/>
          </a:bodyPr>
          <a:lstStyle>
            <a:lvl1pPr marL="344488" indent="-225425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6" cy="686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33"/>
          <a:stretch/>
        </p:blipFill>
        <p:spPr>
          <a:xfrm>
            <a:off x="773913" y="3131031"/>
            <a:ext cx="598339" cy="80282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47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6" cy="6864350"/>
          </a:xfrm>
          <a:prstGeom prst="rect">
            <a:avLst/>
          </a:prstGeom>
        </p:spPr>
      </p:pic>
      <p:sp>
        <p:nvSpPr>
          <p:cNvPr id="7" name="Rectangle 10"/>
          <p:cNvSpPr/>
          <p:nvPr userDrawn="1"/>
        </p:nvSpPr>
        <p:spPr>
          <a:xfrm>
            <a:off x="109561" y="2824744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719275" y="3142803"/>
            <a:ext cx="515262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572"/>
            <a:ext cx="9190094" cy="6892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29" y="477259"/>
            <a:ext cx="5243413" cy="304786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-1" y="3756115"/>
            <a:ext cx="2702327" cy="999738"/>
          </a:xfrm>
          <a:prstGeom prst="roundRect">
            <a:avLst>
              <a:gd name="adj" fmla="val 1153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7943" y="4816174"/>
            <a:ext cx="2544384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spc="100" dirty="0" err="1" smtClean="0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sz="1600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469900" y="4045304"/>
            <a:ext cx="446703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54110" y="3926260"/>
            <a:ext cx="1305973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26651" y="3926260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195638" y="3660775"/>
            <a:ext cx="4412720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PROJECT MANAGER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95638" y="3888632"/>
            <a:ext cx="4413250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195638" y="4196178"/>
            <a:ext cx="4413250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196697" y="5118126"/>
            <a:ext cx="4412720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ANOTHER NAME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196696" y="5319212"/>
            <a:ext cx="4413250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196697" y="5700263"/>
            <a:ext cx="4413250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572"/>
            <a:ext cx="9190094" cy="6892571"/>
          </a:xfrm>
          <a:prstGeom prst="rect">
            <a:avLst/>
          </a:prstGeom>
        </p:spPr>
      </p:pic>
      <p:sp>
        <p:nvSpPr>
          <p:cNvPr id="15" name="Rounded Rectangle 14"/>
          <p:cNvSpPr/>
          <p:nvPr userDrawn="1"/>
        </p:nvSpPr>
        <p:spPr>
          <a:xfrm>
            <a:off x="-1" y="998396"/>
            <a:ext cx="2702327" cy="999738"/>
          </a:xfrm>
          <a:prstGeom prst="roundRect">
            <a:avLst>
              <a:gd name="adj" fmla="val 954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469900" y="1312334"/>
            <a:ext cx="446703" cy="68580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054110" y="1193290"/>
            <a:ext cx="1354186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026651" y="1193290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341007" y="1994315"/>
            <a:ext cx="2269465" cy="5847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spc="100" dirty="0" err="1" smtClean="0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195638" y="1233488"/>
            <a:ext cx="4412720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PROJECT MANAGER NAME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95638" y="1461345"/>
            <a:ext cx="4413250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195638" y="1768891"/>
            <a:ext cx="4413250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196697" y="2690839"/>
            <a:ext cx="4412720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ANOTHER NAME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196696" y="2891925"/>
            <a:ext cx="4413250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196697" y="3272976"/>
            <a:ext cx="4413250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77664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This is the RSG Palette</a:t>
            </a:r>
            <a:endParaRPr lang="en-US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24395" y="2968830"/>
            <a:ext cx="7220198" cy="1840676"/>
            <a:chOff x="724395" y="2968830"/>
            <a:chExt cx="7220198" cy="1318161"/>
          </a:xfrm>
        </p:grpSpPr>
        <p:sp>
          <p:nvSpPr>
            <p:cNvPr id="5" name="Rectangle 4"/>
            <p:cNvSpPr/>
            <p:nvPr/>
          </p:nvSpPr>
          <p:spPr>
            <a:xfrm>
              <a:off x="724395" y="2968830"/>
              <a:ext cx="1472540" cy="1318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5689" y="2968830"/>
              <a:ext cx="1472540" cy="13181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983" y="2968830"/>
              <a:ext cx="593765" cy="1009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752" y="2968830"/>
              <a:ext cx="593765" cy="1009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2646" y="2968830"/>
              <a:ext cx="593765" cy="1009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1415" y="2968830"/>
              <a:ext cx="593765" cy="1009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184" y="2968830"/>
              <a:ext cx="593765" cy="1009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0828" y="2968830"/>
              <a:ext cx="593765" cy="1009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984" y="4085111"/>
              <a:ext cx="1282534" cy="201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6399" y="4085111"/>
              <a:ext cx="1282534" cy="201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0184" y="4085111"/>
              <a:ext cx="1282534" cy="201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29395" y="4785757"/>
            <a:ext cx="3063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main colors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868884" y="2701036"/>
            <a:ext cx="3063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tx2"/>
                </a:solidFill>
              </a:rPr>
              <a:t>Pop/accent colors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251366" y="4833257"/>
            <a:ext cx="3681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tx2"/>
                </a:solidFill>
              </a:rPr>
              <a:t>Neutrals of grey and light warm yellow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49"/>
            <a:ext cx="9152465" cy="6864349"/>
          </a:xfrm>
          <a:prstGeom prst="rect">
            <a:avLst/>
          </a:prstGeom>
        </p:spPr>
      </p:pic>
      <p:sp>
        <p:nvSpPr>
          <p:cNvPr id="10" name="Rectangle 10"/>
          <p:cNvSpPr/>
          <p:nvPr userDrawn="1"/>
        </p:nvSpPr>
        <p:spPr>
          <a:xfrm>
            <a:off x="109561" y="2824744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1"/>
            <a:ext cx="4938712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44" y="4076096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January 7, 2015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232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idgeLiftProfilePhot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430" y="179015"/>
            <a:ext cx="8854320" cy="437384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57942" y="4755511"/>
            <a:ext cx="8839200" cy="19319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/>
          <p:cNvSpPr/>
          <p:nvPr userDrawn="1"/>
        </p:nvSpPr>
        <p:spPr>
          <a:xfrm>
            <a:off x="109561" y="4054970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45733" y="4198682"/>
            <a:ext cx="4938712" cy="90013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4342697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4198682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45733" y="5324438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45733" y="5620395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January 7, 2015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42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2138" y="1436688"/>
            <a:ext cx="8094662" cy="437038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ey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2724150"/>
            <a:ext cx="8094134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92138" y="1533525"/>
            <a:ext cx="8094662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Click to add photo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3636669"/>
            <a:ext cx="8094134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499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688975" indent="-2317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2593" y="1535113"/>
            <a:ext cx="5394207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2593" y="2174875"/>
            <a:ext cx="5394208" cy="3951288"/>
          </a:xfrm>
        </p:spPr>
        <p:txBody>
          <a:bodyPr>
            <a:noAutofit/>
          </a:bodyPr>
          <a:lstStyle>
            <a:lvl1pPr marL="346075" indent="-230188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92139" y="1535113"/>
            <a:ext cx="2578158" cy="4591050"/>
          </a:xfrm>
        </p:spPr>
        <p:txBody>
          <a:bodyPr>
            <a:noAutofit/>
          </a:bodyPr>
          <a:lstStyle>
            <a:lvl1pPr marL="344488" indent="-225425">
              <a:defRPr sz="1800"/>
            </a:lvl1pPr>
          </a:lstStyle>
          <a:p>
            <a:r>
              <a:rPr lang="en-US" dirty="0" smtClean="0"/>
              <a:t>Click to add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666" y="274638"/>
            <a:ext cx="8094133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71215"/>
            <a:ext cx="299283" cy="29928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" y="6265266"/>
            <a:ext cx="9143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8457258" y="6439474"/>
            <a:ext cx="381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6482" y="6428882"/>
            <a:ext cx="24294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262626"/>
                </a:solidFill>
              </a:rPr>
              <a:t>5.20.2015</a:t>
            </a:r>
            <a:endParaRPr lang="en-US" sz="900" dirty="0">
              <a:solidFill>
                <a:srgbClr val="26262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6483" y="6584527"/>
            <a:ext cx="2079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262626"/>
                </a:solidFill>
              </a:rPr>
              <a:t>RSG</a:t>
            </a:r>
            <a:endParaRPr lang="en-US" sz="9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5" r:id="rId3"/>
    <p:sldLayoutId id="2147483674" r:id="rId4"/>
    <p:sldLayoutId id="2147483660" r:id="rId5"/>
    <p:sldLayoutId id="2147483661" r:id="rId6"/>
    <p:sldLayoutId id="2147483672" r:id="rId7"/>
    <p:sldLayoutId id="2147483653" r:id="rId8"/>
    <p:sldLayoutId id="2147483673" r:id="rId9"/>
    <p:sldLayoutId id="2147483671" r:id="rId10"/>
    <p:sldLayoutId id="2147483667" r:id="rId11"/>
    <p:sldLayoutId id="2147483668" r:id="rId12"/>
    <p:sldLayoutId id="2147483669" r:id="rId13"/>
    <p:sldLayoutId id="2147483670" r:id="rId14"/>
    <p:sldLayoutId id="2147483675" r:id="rId15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8463" indent="-2794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59844" y="2935595"/>
            <a:ext cx="4938712" cy="934919"/>
          </a:xfrm>
        </p:spPr>
        <p:txBody>
          <a:bodyPr/>
          <a:lstStyle/>
          <a:p>
            <a:r>
              <a:rPr lang="en-US" cap="all" dirty="0">
                <a:solidFill>
                  <a:srgbClr val="262626"/>
                </a:solidFill>
              </a:rPr>
              <a:t>Simultaneous Travel Model Estimation </a:t>
            </a:r>
            <a:r>
              <a:rPr lang="en-US" cap="all" dirty="0" smtClean="0">
                <a:solidFill>
                  <a:srgbClr val="262626"/>
                </a:solidFill>
              </a:rPr>
              <a:t>from </a:t>
            </a:r>
            <a:r>
              <a:rPr lang="en-US" cap="all" dirty="0">
                <a:solidFill>
                  <a:srgbClr val="262626"/>
                </a:solidFill>
              </a:rPr>
              <a:t>Survey Data and Traffic Counts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59844" y="5124459"/>
            <a:ext cx="4938712" cy="275543"/>
          </a:xfrm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May 20, </a:t>
            </a:r>
            <a:r>
              <a:rPr lang="en-US" b="1" dirty="0">
                <a:solidFill>
                  <a:schemeClr val="bg2"/>
                </a:solidFill>
              </a:rPr>
              <a:t>2015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259138" y="3997251"/>
            <a:ext cx="4938712" cy="1027193"/>
          </a:xfrm>
        </p:spPr>
        <p:txBody>
          <a:bodyPr/>
          <a:lstStyle/>
          <a:p>
            <a:r>
              <a:rPr lang="en-US" dirty="0" smtClean="0"/>
              <a:t>Vince Bernardin, PhD, RSG</a:t>
            </a:r>
          </a:p>
          <a:p>
            <a:r>
              <a:rPr lang="en-US" dirty="0" smtClean="0"/>
              <a:t>Steven Trevino, RSG</a:t>
            </a:r>
          </a:p>
          <a:p>
            <a:r>
              <a:rPr lang="en-US" dirty="0" smtClean="0"/>
              <a:t>Joh</a:t>
            </a:r>
            <a:r>
              <a:rPr lang="en-US" dirty="0" smtClean="0"/>
              <a:t>n-Paul Hopman</a:t>
            </a:r>
            <a:r>
              <a:rPr lang="en-US" dirty="0" smtClean="0"/>
              <a:t>, </a:t>
            </a:r>
            <a:r>
              <a:rPr lang="en-US" dirty="0" smtClean="0"/>
              <a:t>MACOG</a:t>
            </a:r>
          </a:p>
          <a:p>
            <a:r>
              <a:rPr lang="en-US" dirty="0" smtClean="0"/>
              <a:t>John Gliebe, PhD, RSG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15" y="1253055"/>
            <a:ext cx="8094662" cy="4370387"/>
          </a:xfrm>
        </p:spPr>
        <p:txBody>
          <a:bodyPr/>
          <a:lstStyle/>
          <a:p>
            <a:r>
              <a:rPr lang="en-US" sz="2400" dirty="0"/>
              <a:t>Previous attempts have usually simplified – because this problem is HARD </a:t>
            </a:r>
            <a:r>
              <a:rPr lang="en-US" sz="2400" dirty="0" smtClean="0"/>
              <a:t>(</a:t>
            </a:r>
            <a:r>
              <a:rPr lang="en-US" sz="2400" dirty="0"/>
              <a:t>NP-hard to be nerdy about it</a:t>
            </a:r>
            <a:r>
              <a:rPr lang="en-US" sz="2400" dirty="0" smtClean="0"/>
              <a:t>).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buClr>
                <a:schemeClr val="bg2"/>
              </a:buClr>
              <a:buFont typeface="+mj-lt"/>
              <a:buAutoNum type="arabicPeriod" startAt="6"/>
            </a:pPr>
            <a:endParaRPr lang="en-US" sz="2400" dirty="0"/>
          </a:p>
          <a:p>
            <a:pPr lvl="1"/>
            <a:r>
              <a:rPr lang="en-US" sz="2000" dirty="0" smtClean="0"/>
              <a:t>Any </a:t>
            </a:r>
            <a:r>
              <a:rPr lang="en-US" sz="2000" dirty="0"/>
              <a:t>realistic model including an equilibrium assignment (or even worse, feedback) turns the parameter estimation problem into a MPEC (mathematical program with equilibrium constraints</a:t>
            </a:r>
            <a:r>
              <a:rPr lang="en-US" sz="2000" dirty="0" smtClean="0"/>
              <a:t>). </a:t>
            </a:r>
            <a:endParaRPr lang="en-US" sz="2000" dirty="0"/>
          </a:p>
          <a:p>
            <a:pPr lvl="1"/>
            <a:r>
              <a:rPr lang="en-US" sz="2000" dirty="0"/>
              <a:t>No analytic </a:t>
            </a:r>
            <a:r>
              <a:rPr lang="en-US" sz="2000" dirty="0" smtClean="0"/>
              <a:t>gradients.</a:t>
            </a:r>
            <a:endParaRPr lang="en-US" sz="2000" dirty="0"/>
          </a:p>
          <a:p>
            <a:pPr lvl="1"/>
            <a:r>
              <a:rPr lang="en-US" sz="2000" dirty="0"/>
              <a:t>No expectation of global </a:t>
            </a:r>
            <a:r>
              <a:rPr lang="en-US" sz="2000" dirty="0" smtClean="0"/>
              <a:t>concavity.</a:t>
            </a:r>
            <a:endParaRPr lang="en-US" sz="2000" dirty="0"/>
          </a:p>
          <a:p>
            <a:pPr lvl="1"/>
            <a:r>
              <a:rPr lang="en-US" sz="2000" dirty="0"/>
              <a:t>Heuristics / </a:t>
            </a:r>
            <a:r>
              <a:rPr lang="en-US" sz="2000" dirty="0" err="1" smtClean="0"/>
              <a:t>Metaheuristics</a:t>
            </a:r>
            <a:r>
              <a:rPr lang="en-US" sz="2000" dirty="0" smtClean="0"/>
              <a:t> necessary.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3325" y="1235366"/>
            <a:ext cx="8094134" cy="1453578"/>
          </a:xfrm>
        </p:spPr>
        <p:txBody>
          <a:bodyPr/>
          <a:lstStyle/>
          <a:p>
            <a:r>
              <a:rPr lang="en-US" sz="2000" cap="all" dirty="0" smtClean="0"/>
              <a:t>Iterative Bi-Level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Bi-level program formulation typical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err="1" smtClean="0">
                <a:solidFill>
                  <a:schemeClr val="tx1"/>
                </a:solidFill>
              </a:rPr>
              <a:t>Stackelberg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</a:rPr>
              <a:t>leader-follower game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rgbClr val="E271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Metaheuristic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769082" y="2785196"/>
            <a:ext cx="5108935" cy="3242930"/>
            <a:chOff x="876199" y="2804582"/>
            <a:chExt cx="5108935" cy="3242930"/>
          </a:xfrm>
        </p:grpSpPr>
        <p:cxnSp>
          <p:nvCxnSpPr>
            <p:cNvPr id="9" name="Elbow Connector 8"/>
            <p:cNvCxnSpPr/>
            <p:nvPr/>
          </p:nvCxnSpPr>
          <p:spPr>
            <a:xfrm rot="10800000" flipH="1" flipV="1">
              <a:off x="876200" y="3452282"/>
              <a:ext cx="838200" cy="1947530"/>
            </a:xfrm>
            <a:prstGeom prst="bentConnector3">
              <a:avLst>
                <a:gd name="adj1" fmla="val -23005"/>
              </a:avLst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>
              <a:off x="876199" y="2804582"/>
              <a:ext cx="4222044" cy="1295400"/>
            </a:xfrm>
            <a:prstGeom prst="roundRect">
              <a:avLst>
                <a:gd name="adj" fmla="val 562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Genetic Algorithm</a:t>
              </a:r>
              <a:r>
                <a:rPr lang="en-US" sz="2800" dirty="0"/>
                <a:t/>
              </a:r>
              <a:br>
                <a:rPr lang="en-US" sz="2800" dirty="0"/>
              </a:br>
              <a:r>
                <a:rPr lang="en-US" dirty="0"/>
                <a:t>Evolve parameters to </a:t>
              </a:r>
              <a:r>
                <a:rPr lang="en-US" dirty="0" smtClean="0"/>
                <a:t>maximize</a:t>
              </a:r>
              <a:br>
                <a:rPr lang="en-US" dirty="0" smtClean="0"/>
              </a:br>
              <a:r>
                <a:rPr lang="en-US" dirty="0" smtClean="0"/>
                <a:t>fitness </a:t>
              </a:r>
              <a:r>
                <a:rPr lang="en-US" dirty="0"/>
                <a:t>vs. counts &amp; survey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769082" y="4752112"/>
              <a:ext cx="4216052" cy="1295400"/>
            </a:xfrm>
            <a:prstGeom prst="roundRect">
              <a:avLst>
                <a:gd name="adj" fmla="val 562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Travel Model</a:t>
              </a:r>
              <a:r>
                <a:rPr lang="en-US" sz="2800" dirty="0"/>
                <a:t/>
              </a:r>
              <a:br>
                <a:rPr lang="en-US" sz="2800" dirty="0"/>
              </a:br>
              <a:r>
                <a:rPr lang="en-US" dirty="0"/>
                <a:t>Apply the base model given </a:t>
              </a:r>
              <a:r>
                <a:rPr lang="en-US" dirty="0" smtClean="0"/>
                <a:t>a</a:t>
              </a:r>
              <a:br>
                <a:rPr lang="en-US" dirty="0" smtClean="0"/>
              </a:br>
              <a:r>
                <a:rPr lang="en-US" dirty="0" smtClean="0"/>
                <a:t>set </a:t>
              </a:r>
              <a:r>
                <a:rPr lang="en-US" dirty="0"/>
                <a:t>of parameters as </a:t>
              </a:r>
              <a:r>
                <a:rPr lang="en-US" dirty="0" smtClean="0"/>
                <a:t>inputs</a:t>
              </a:r>
              <a:endParaRPr lang="en-US" dirty="0"/>
            </a:p>
          </p:txBody>
        </p:sp>
        <p:cxnSp>
          <p:nvCxnSpPr>
            <p:cNvPr id="20" name="Elbow Connector 19"/>
            <p:cNvCxnSpPr/>
            <p:nvPr/>
          </p:nvCxnSpPr>
          <p:spPr>
            <a:xfrm rot="10800000">
              <a:off x="5146934" y="3452282"/>
              <a:ext cx="838200" cy="1947530"/>
            </a:xfrm>
            <a:prstGeom prst="bentConnector3">
              <a:avLst>
                <a:gd name="adj1" fmla="val -23005"/>
              </a:avLst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09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rgbClr val="E271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Algorithm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5" y="1254381"/>
            <a:ext cx="8094134" cy="4730208"/>
          </a:xfrm>
        </p:spPr>
        <p:txBody>
          <a:bodyPr/>
          <a:lstStyle/>
          <a:p>
            <a:r>
              <a:rPr lang="en-US" sz="2000" cap="all" dirty="0" smtClean="0"/>
              <a:t>Overview</a:t>
            </a:r>
          </a:p>
          <a:p>
            <a:pPr lvl="1"/>
            <a:r>
              <a:rPr lang="en-US" sz="2000" dirty="0"/>
              <a:t>Initial “population” of solutions</a:t>
            </a:r>
          </a:p>
          <a:p>
            <a:pPr lvl="1"/>
            <a:r>
              <a:rPr lang="en-US" sz="2000" dirty="0"/>
              <a:t>Evaluate “fitness” of each solution</a:t>
            </a:r>
          </a:p>
          <a:p>
            <a:pPr lvl="1"/>
            <a:r>
              <a:rPr lang="en-US" sz="2000" dirty="0"/>
              <a:t>Kill least fit solutions</a:t>
            </a:r>
          </a:p>
          <a:p>
            <a:pPr lvl="1"/>
            <a:r>
              <a:rPr lang="en-US" sz="2000" dirty="0"/>
              <a:t>Create new generation of solutions by</a:t>
            </a:r>
          </a:p>
          <a:p>
            <a:pPr lvl="2"/>
            <a:r>
              <a:rPr lang="en-US" sz="2000" dirty="0"/>
              <a:t>Randomly mutating fit solutions</a:t>
            </a:r>
          </a:p>
          <a:p>
            <a:pPr lvl="2"/>
            <a:r>
              <a:rPr lang="en-US" sz="2000" dirty="0"/>
              <a:t>Combining fit solutions</a:t>
            </a:r>
          </a:p>
          <a:p>
            <a:endParaRPr lang="en-US" sz="2000" cap="all" dirty="0" smtClean="0"/>
          </a:p>
          <a:p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cxnSp>
        <p:nvCxnSpPr>
          <p:cNvPr id="11" name="Elbow Connector 10"/>
          <p:cNvCxnSpPr/>
          <p:nvPr/>
        </p:nvCxnSpPr>
        <p:spPr>
          <a:xfrm rot="10800000" flipH="1" flipV="1">
            <a:off x="636216" y="2177813"/>
            <a:ext cx="481024" cy="1309728"/>
          </a:xfrm>
          <a:prstGeom prst="bentConnector3">
            <a:avLst>
              <a:gd name="adj1" fmla="val -47524"/>
            </a:avLst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flipH="1" flipV="1">
            <a:off x="4941309" y="2196475"/>
            <a:ext cx="757238" cy="1309728"/>
          </a:xfrm>
          <a:prstGeom prst="bentConnector3">
            <a:avLst>
              <a:gd name="adj1" fmla="val -30189"/>
            </a:avLst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Users\vbernardin2\AppData\Local\Microsoft\Windows\Temporary Internet Files\Content.IE5\HAB10H4M\MC900436915[1]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846" y="3794157"/>
            <a:ext cx="2454913" cy="245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4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rgbClr val="E271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592665" y="1239227"/>
                <a:ext cx="8094134" cy="4730208"/>
              </a:xfrm>
            </p:spPr>
            <p:txBody>
              <a:bodyPr/>
              <a:lstStyle/>
              <a:p>
                <a:r>
                  <a:rPr lang="en-US" sz="2000" cap="all" dirty="0" smtClean="0"/>
                  <a:t>(Pseudo-) Composite Log-Likelihood</a:t>
                </a:r>
              </a:p>
              <a:p>
                <a:pPr>
                  <a:lnSpc>
                    <a:spcPct val="50000"/>
                  </a:lnSpc>
                  <a:spcBef>
                    <a:spcPts val="600"/>
                  </a:spcBef>
                  <a:buClr>
                    <a:schemeClr val="bg2"/>
                  </a:buClr>
                  <a:buFont typeface="+mj-lt"/>
                  <a:buAutoNum type="arabicPeriod" startAt="6"/>
                </a:pPr>
                <a:endParaRPr lang="en-US" sz="2000" dirty="0"/>
              </a:p>
              <a:p>
                <a:pPr lvl="1"/>
                <a:r>
                  <a:rPr lang="en-US" sz="2000" dirty="0" smtClean="0"/>
                  <a:t>Need a composite fitness function that measures the goodness-of-fit of the model against both counts and survey data.</a:t>
                </a:r>
              </a:p>
              <a:p>
                <a:pPr lvl="1"/>
                <a:r>
                  <a:rPr lang="en-US" sz="2000" dirty="0" smtClean="0"/>
                  <a:t>Units of observations are not the same (trips vs. vehicle flows).</a:t>
                </a:r>
              </a:p>
              <a:p>
                <a:pPr lvl="2"/>
                <a:r>
                  <a:rPr lang="en-US" sz="2000" dirty="0" smtClean="0"/>
                  <a:t>Weight trips by probable number times they might be counted on the network (# links in path x fraction of links w/ counts).</a:t>
                </a:r>
              </a:p>
              <a:p>
                <a:pPr lvl="1"/>
                <a:endParaRPr lang="en-US" sz="2000" i="1" dirty="0" smtClean="0"/>
              </a:p>
              <a:p>
                <a:pPr lvl="1"/>
                <a:endParaRPr lang="en-US" sz="2400" i="1" dirty="0" smtClean="0"/>
              </a:p>
              <a:p>
                <a:pPr marL="119063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𝐹𝑖𝑡𝑛𝑒𝑠𝑠</m:t>
                      </m:r>
                      <m:r>
                        <a:rPr lang="en-US" sz="320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𝐿𝐿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𝐺𝑒𝑛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𝐿𝐿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𝐷𝑖𝑠𝑡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𝐹𝑖𝑡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𝑁𝑒𝑡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bg2"/>
                  </a:solidFill>
                </a:endParaRPr>
              </a:p>
              <a:p>
                <a:pPr lvl="2"/>
                <a:endParaRPr lang="en-US" sz="2000" dirty="0"/>
              </a:p>
              <a:p>
                <a:endParaRPr lang="en-US" sz="2000" cap="all" dirty="0" smtClean="0"/>
              </a:p>
              <a:p>
                <a:endParaRPr lang="en-US" sz="2000" dirty="0" smtClean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592665" y="1239227"/>
                <a:ext cx="8094134" cy="4730208"/>
              </a:xfrm>
              <a:blipFill rotWithShape="1">
                <a:blip r:embed="rId2"/>
                <a:stretch>
                  <a:fillRect l="-753" t="-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5" descr="C:\Users\vbernardin2\AppData\Local\Microsoft\Windows\Temporary Internet Files\Content.IE5\26ZWK93K\MC900229513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510" y="4616113"/>
            <a:ext cx="2158289" cy="135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9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84816" y="1330761"/>
                <a:ext cx="8094662" cy="4953721"/>
              </a:xfrm>
            </p:spPr>
            <p:txBody>
              <a:bodyPr/>
              <a:lstStyle/>
              <a:p>
                <a:pPr marL="11906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𝐿𝐿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𝐺𝑒𝑛</m:t>
                          </m:r>
                        </m:sub>
                      </m:sSub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𝑡𝑜𝑢𝑟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𝑠𝑡𝑜𝑝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𝑡𝑦𝑝𝑒𝑠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𝑜𝑏𝑠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𝑜𝑏𝑠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i="1" smtClean="0">
                                              <a:solidFill>
                                                <a:schemeClr val="bg2"/>
                                              </a:solidFill>
                                              <a:sym typeface="Symbol"/>
                                            </a:rPr>
                                            <m:t>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i="1" smtClean="0">
                                              <a:solidFill>
                                                <a:schemeClr val="bg2"/>
                                              </a:solidFill>
                                              <a:sym typeface="Symbol"/>
                                            </a:rPr>
                                            <m:t>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</a:rPr>
                                        <m:t>!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lnSpc>
                    <a:spcPct val="50000"/>
                  </a:lnSpc>
                  <a:spcBef>
                    <a:spcPts val="600"/>
                  </a:spcBef>
                  <a:buClr>
                    <a:schemeClr val="bg2"/>
                  </a:buClr>
                  <a:buFont typeface="+mj-lt"/>
                  <a:buAutoNum type="arabicPeriod" startAt="6"/>
                </a:pPr>
                <a:endParaRPr lang="en-US" sz="2400" dirty="0"/>
              </a:p>
              <a:p>
                <a:r>
                  <a:rPr lang="en-US" sz="2400" dirty="0" smtClean="0"/>
                  <a:t>Assumed Poisson distribution.</a:t>
                </a:r>
              </a:p>
              <a:p>
                <a:r>
                  <a:rPr lang="en-US" sz="2400" dirty="0" smtClean="0"/>
                  <a:t>Magnitude of resulting LL relative to other components strongly suggests this is wrong assumption.</a:t>
                </a:r>
              </a:p>
              <a:p>
                <a:r>
                  <a:rPr lang="en-US" sz="2400" dirty="0" smtClean="0"/>
                  <a:t>Ultimately scaled LL for this application.</a:t>
                </a:r>
              </a:p>
              <a:p>
                <a:r>
                  <a:rPr lang="en-US" sz="2400" dirty="0" smtClean="0"/>
                  <a:t>For future, may try negative binomial or other distribution with larger variance vs. mean.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84816" y="1330761"/>
                <a:ext cx="8094662" cy="4953721"/>
              </a:xfrm>
              <a:blipFill rotWithShape="1">
                <a:blip r:embed="rId2"/>
                <a:stretch>
                  <a:fillRect r="-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2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72891" y="1247092"/>
                <a:ext cx="8094662" cy="4953721"/>
              </a:xfrm>
            </p:spPr>
            <p:txBody>
              <a:bodyPr/>
              <a:lstStyle/>
              <a:p>
                <a:pPr marL="11906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𝐿𝐿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𝐷𝑖𝑠𝑡</m:t>
                          </m:r>
                        </m:sub>
                      </m:sSub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𝑚𝑜𝑑𝑒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𝑇𝑂𝐷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𝑡𝑜𝑢𝑟𝑡𝑦𝑝𝑒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</a:rPr>
                                        <m:t>𝑜𝑏𝑠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𝑙𝑛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</a:rPr>
                                            <m:t>𝑚𝑜𝑑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lnSpc>
                    <a:spcPct val="50000"/>
                  </a:lnSpc>
                  <a:spcBef>
                    <a:spcPts val="600"/>
                  </a:spcBef>
                  <a:buClr>
                    <a:schemeClr val="bg2"/>
                  </a:buClr>
                  <a:buFont typeface="+mj-lt"/>
                  <a:buAutoNum type="arabicPeriod" startAt="6"/>
                </a:pPr>
                <a:endParaRPr lang="en-US" dirty="0"/>
              </a:p>
              <a:p>
                <a:r>
                  <a:rPr lang="en-US" sz="2400" dirty="0" smtClean="0"/>
                  <a:t>Probability of a trip between OD by mode at TOD from model simply by normalizing model’s OD matrices.</a:t>
                </a:r>
              </a:p>
              <a:p>
                <a:r>
                  <a:rPr lang="en-US" sz="2400" dirty="0" smtClean="0"/>
                  <a:t>Actually, only vectors for non-auto in MACOG.</a:t>
                </a:r>
              </a:p>
              <a:p>
                <a:r>
                  <a:rPr lang="en-US" sz="2400" dirty="0" smtClean="0"/>
                  <a:t>With about 600 zones, 3 modes and 3 TOD</a:t>
                </a:r>
                <a:br>
                  <a:rPr lang="en-US" sz="2400" dirty="0" smtClean="0"/>
                </a:br>
                <a:r>
                  <a:rPr lang="en-US" sz="2400" dirty="0" smtClean="0"/>
                  <a:t>~ 3 million discrete probabilities.</a:t>
                </a:r>
              </a:p>
              <a:p>
                <a:r>
                  <a:rPr lang="en-US" sz="2400" dirty="0" smtClean="0"/>
                  <a:t>Distribution implicit in demand model.</a:t>
                </a:r>
              </a:p>
              <a:p>
                <a:pPr lvl="1"/>
                <a:r>
                  <a:rPr lang="en-US" sz="2000" dirty="0" smtClean="0"/>
                  <a:t>Pseudo GEV (constraints, improper nesting)</a:t>
                </a:r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72891" y="1247092"/>
                <a:ext cx="8094662" cy="495372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79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Assignment (1)</a:t>
            </a:r>
            <a:endParaRPr lang="en-US" dirty="0"/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sz="quarter" idx="10"/>
          </p:nvPr>
        </p:nvSpPr>
        <p:spPr>
          <a:xfrm>
            <a:off x="478854" y="2069485"/>
            <a:ext cx="8026914" cy="4333809"/>
          </a:xfrm>
        </p:spPr>
        <p:txBody>
          <a:bodyPr/>
          <a:lstStyle/>
          <a:p>
            <a:pPr marL="119063" indent="0"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r>
              <a:rPr lang="en-US" sz="2400" dirty="0">
                <a:solidFill>
                  <a:srgbClr val="262626"/>
                </a:solidFill>
              </a:rPr>
              <a:t>A</a:t>
            </a:r>
            <a:r>
              <a:rPr lang="en-US" sz="2400" dirty="0" smtClean="0">
                <a:solidFill>
                  <a:srgbClr val="262626"/>
                </a:solidFill>
              </a:rPr>
              <a:t>ssume </a:t>
            </a:r>
            <a:r>
              <a:rPr lang="en-US" sz="2400" dirty="0" smtClean="0">
                <a:solidFill>
                  <a:srgbClr val="262626"/>
                </a:solidFill>
              </a:rPr>
              <a:t>network loading error distribution and calculate log-likelihood.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buClr>
                <a:schemeClr val="bg2"/>
              </a:buClr>
              <a:buFont typeface="+mj-lt"/>
              <a:buAutoNum type="arabicPeriod" startAt="6"/>
            </a:pPr>
            <a:endParaRPr lang="en-US" sz="2400" dirty="0" smtClean="0">
              <a:solidFill>
                <a:srgbClr val="262626"/>
              </a:solidFill>
            </a:endParaRPr>
          </a:p>
          <a:p>
            <a:r>
              <a:rPr lang="en-US" sz="2400" dirty="0" smtClean="0">
                <a:solidFill>
                  <a:srgbClr val="262626"/>
                </a:solidFill>
              </a:rPr>
              <a:t>Started by assuming Normal.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buClr>
                <a:schemeClr val="bg2"/>
              </a:buClr>
              <a:buFont typeface="+mj-lt"/>
              <a:buAutoNum type="arabicPeriod" startAt="6"/>
            </a:pPr>
            <a:endParaRPr lang="en-US" sz="2400" dirty="0" smtClean="0">
              <a:solidFill>
                <a:srgbClr val="262626"/>
              </a:solidFill>
            </a:endParaRPr>
          </a:p>
          <a:p>
            <a:r>
              <a:rPr lang="en-US" sz="2400" dirty="0" smtClean="0">
                <a:solidFill>
                  <a:srgbClr val="262626"/>
                </a:solidFill>
              </a:rPr>
              <a:t>Changed to Log-normal.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buClr>
                <a:schemeClr val="bg2"/>
              </a:buClr>
              <a:buFont typeface="+mj-lt"/>
              <a:buAutoNum type="arabicPeriod" startAt="6"/>
            </a:pPr>
            <a:endParaRPr lang="en-US" sz="2400" dirty="0" smtClean="0">
              <a:solidFill>
                <a:srgbClr val="262626"/>
              </a:solidFill>
            </a:endParaRPr>
          </a:p>
          <a:p>
            <a:r>
              <a:rPr lang="en-US" sz="2400" dirty="0" smtClean="0">
                <a:solidFill>
                  <a:srgbClr val="262626"/>
                </a:solidFill>
              </a:rPr>
              <a:t>Much better but still had trouble.</a:t>
            </a:r>
            <a:endParaRPr lang="en-US" sz="2400" dirty="0">
              <a:solidFill>
                <a:srgbClr val="26262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90858" y="1235366"/>
                <a:ext cx="4018008" cy="1137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𝐿𝐿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𝑁𝑒𝑡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𝑐𝑜𝑢𝑛𝑡𝑠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ln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𝐷𝑖𝑠𝑡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58" y="1235366"/>
                <a:ext cx="4018008" cy="11378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3228" y="3429000"/>
                <a:ext cx="2819875" cy="777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𝑁𝑜𝑟𝑚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228" y="3429000"/>
                <a:ext cx="2819875" cy="7779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03196" y="4262965"/>
                <a:ext cx="3331233" cy="777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𝑁𝑜𝑟𝑚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𝑙𝑛𝑥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𝑙𝑛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196" y="4262965"/>
                <a:ext cx="3331233" cy="7779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29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Assignment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78854" y="1235366"/>
                <a:ext cx="8094662" cy="4370387"/>
              </a:xfrm>
            </p:spPr>
            <p:txBody>
              <a:bodyPr/>
              <a:lstStyle/>
              <a:p>
                <a:pPr marL="11906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𝐹𝑖𝑡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𝑁𝑒𝑡</m:t>
                          </m:r>
                        </m:sub>
                      </m:sSub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</a:rPr>
                        <m:t>𝛼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𝑐𝑜𝑢𝑛𝑡𝑠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</a:endParaRPr>
              </a:p>
              <a:p>
                <a:pPr marL="0" indent="0">
                  <a:lnSpc>
                    <a:spcPct val="50000"/>
                  </a:lnSpc>
                  <a:spcBef>
                    <a:spcPts val="600"/>
                  </a:spcBef>
                  <a:buClr>
                    <a:schemeClr val="bg2"/>
                  </a:buClr>
                  <a:buFont typeface="+mj-lt"/>
                  <a:buAutoNum type="arabicPeriod" startAt="6"/>
                </a:pPr>
                <a:endParaRPr lang="en-US" dirty="0"/>
              </a:p>
              <a:p>
                <a:r>
                  <a:rPr lang="en-US" sz="2400" dirty="0" smtClean="0">
                    <a:solidFill>
                      <a:srgbClr val="262626"/>
                    </a:solidFill>
                  </a:rPr>
                  <a:t>Ultimately, shifted to squared error scaled approximately to Log-normal LL.</a:t>
                </a:r>
              </a:p>
              <a:p>
                <a:pPr marL="0" indent="0">
                  <a:lnSpc>
                    <a:spcPct val="50000"/>
                  </a:lnSpc>
                  <a:spcBef>
                    <a:spcPts val="600"/>
                  </a:spcBef>
                  <a:buClr>
                    <a:schemeClr val="bg2"/>
                  </a:buClr>
                  <a:buFont typeface="+mj-lt"/>
                  <a:buAutoNum type="arabicPeriod" startAt="6"/>
                </a:pPr>
                <a:endParaRPr lang="en-US" sz="2400" dirty="0">
                  <a:solidFill>
                    <a:srgbClr val="262626"/>
                  </a:solidFill>
                </a:endParaRPr>
              </a:p>
              <a:p>
                <a:r>
                  <a:rPr lang="en-US" sz="2400" dirty="0" smtClean="0">
                    <a:solidFill>
                      <a:srgbClr val="262626"/>
                    </a:solidFill>
                  </a:rPr>
                  <a:t>Lower squared error always corresponded to higher </a:t>
                </a:r>
                <a:br>
                  <a:rPr lang="en-US" sz="2400" dirty="0" smtClean="0">
                    <a:solidFill>
                      <a:srgbClr val="262626"/>
                    </a:solidFill>
                  </a:rPr>
                </a:br>
                <a:r>
                  <a:rPr lang="en-US" sz="2400" dirty="0" smtClean="0">
                    <a:solidFill>
                      <a:srgbClr val="262626"/>
                    </a:solidFill>
                  </a:rPr>
                  <a:t>LL, but higher LL did not always correspond to lower squared error</a:t>
                </a:r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78854" y="1235366"/>
                <a:ext cx="8094662" cy="437038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6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rgbClr val="E271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592665" y="1235366"/>
                <a:ext cx="8094134" cy="4730208"/>
              </a:xfrm>
            </p:spPr>
            <p:txBody>
              <a:bodyPr/>
              <a:lstStyle/>
              <a:p>
                <a:r>
                  <a:rPr lang="en-US" sz="2000" cap="all" dirty="0" smtClean="0"/>
                  <a:t>(Pseudo-) Composite Log-Likelihood</a:t>
                </a:r>
              </a:p>
              <a:p>
                <a:endParaRPr lang="en-US" sz="2000" cap="all" dirty="0" smtClean="0"/>
              </a:p>
              <a:p>
                <a:pPr lvl="1"/>
                <a:r>
                  <a:rPr lang="en-US" sz="2000" dirty="0" smtClean="0">
                    <a:solidFill>
                      <a:srgbClr val="262626"/>
                    </a:solidFill>
                  </a:rPr>
                  <a:t>Need a composite fitness function that measures the goodness-</a:t>
                </a:r>
                <a:br>
                  <a:rPr lang="en-US" sz="2000" dirty="0" smtClean="0">
                    <a:solidFill>
                      <a:srgbClr val="262626"/>
                    </a:solidFill>
                  </a:rPr>
                </a:br>
                <a:r>
                  <a:rPr lang="en-US" sz="2000" dirty="0" smtClean="0">
                    <a:solidFill>
                      <a:srgbClr val="262626"/>
                    </a:solidFill>
                  </a:rPr>
                  <a:t>of-fit of the model against both counts and survey data.</a:t>
                </a:r>
              </a:p>
              <a:p>
                <a:pPr>
                  <a:lnSpc>
                    <a:spcPct val="50000"/>
                  </a:lnSpc>
                  <a:spcBef>
                    <a:spcPts val="600"/>
                  </a:spcBef>
                  <a:buClr>
                    <a:schemeClr val="bg2"/>
                  </a:buClr>
                  <a:buFont typeface="+mj-lt"/>
                  <a:buAutoNum type="arabicPeriod" startAt="6"/>
                </a:pPr>
                <a:endParaRPr lang="en-US" sz="2000" dirty="0">
                  <a:solidFill>
                    <a:srgbClr val="262626"/>
                  </a:solidFill>
                </a:endParaRPr>
              </a:p>
              <a:p>
                <a:pPr lvl="1"/>
                <a:r>
                  <a:rPr lang="en-US" sz="2000" dirty="0" smtClean="0">
                    <a:solidFill>
                      <a:srgbClr val="262626"/>
                    </a:solidFill>
                  </a:rPr>
                  <a:t>Units of observations are not the same (trips vs. vehicle flows).</a:t>
                </a:r>
              </a:p>
              <a:p>
                <a:pPr lvl="2"/>
                <a:r>
                  <a:rPr lang="en-US" sz="2000" dirty="0" smtClean="0">
                    <a:solidFill>
                      <a:srgbClr val="262626"/>
                    </a:solidFill>
                  </a:rPr>
                  <a:t>Weight trips by probable number times they might be counted on the network (# links in path x fraction of links w/ counts).</a:t>
                </a:r>
              </a:p>
              <a:p>
                <a:pPr lvl="1"/>
                <a:endParaRPr lang="en-US" sz="2000" i="1" dirty="0" smtClean="0"/>
              </a:p>
              <a:p>
                <a:pPr marL="119063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𝐹𝑖𝑡𝑛𝑒𝑠𝑠</m:t>
                      </m:r>
                      <m:r>
                        <a:rPr lang="en-US" sz="320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𝐿𝐿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𝐺𝑒𝑛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𝐿𝐿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𝐷𝑖𝑠𝑡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𝐹𝑖𝑡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𝑁𝑒𝑡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bg2"/>
                  </a:solidFill>
                </a:endParaRPr>
              </a:p>
              <a:p>
                <a:pPr lvl="2"/>
                <a:endParaRPr lang="en-US" sz="2000" dirty="0"/>
              </a:p>
              <a:p>
                <a:endParaRPr lang="en-US" sz="2000" cap="all" dirty="0" smtClean="0"/>
              </a:p>
              <a:p>
                <a:endParaRPr lang="en-US" sz="2000" dirty="0" smtClean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592665" y="1235366"/>
                <a:ext cx="8094134" cy="4730208"/>
              </a:xfrm>
              <a:blipFill rotWithShape="0">
                <a:blip r:embed="rId2"/>
                <a:stretch>
                  <a:fillRect l="-753" t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:\Users\vbernardin2\AppData\Local\Microsoft\Windows\Temporary Internet Files\Content.IE5\26ZWK93K\MC900229513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289" y="4630733"/>
            <a:ext cx="2158289" cy="135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rgbClr val="E271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					 and </a:t>
            </a:r>
            <a:r>
              <a:rPr lang="en-US" dirty="0"/>
              <a:t>C</a:t>
            </a:r>
            <a:r>
              <a:rPr lang="en-US" dirty="0" smtClean="0"/>
              <a:t>ombination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5" y="1235366"/>
            <a:ext cx="8094134" cy="4875967"/>
          </a:xfrm>
        </p:spPr>
        <p:txBody>
          <a:bodyPr/>
          <a:lstStyle/>
          <a:p>
            <a:r>
              <a:rPr lang="en-US" sz="2000" cap="all" dirty="0" smtClean="0"/>
              <a:t>MUTATION</a:t>
            </a:r>
          </a:p>
          <a:p>
            <a:pPr lvl="1"/>
            <a:r>
              <a:rPr lang="en-US" sz="2000" dirty="0"/>
              <a:t>Draw new parameter randomly from normal distribution around previous solution </a:t>
            </a:r>
            <a:r>
              <a:rPr lang="en-US" sz="2000" dirty="0" smtClean="0"/>
              <a:t>parameter.</a:t>
            </a:r>
            <a:endParaRPr lang="en-US" sz="2000" dirty="0"/>
          </a:p>
          <a:p>
            <a:pPr lvl="1"/>
            <a:r>
              <a:rPr lang="en-US" sz="2000" dirty="0"/>
              <a:t>Currently only mutating best </a:t>
            </a:r>
            <a:r>
              <a:rPr lang="en-US" sz="2000" dirty="0" smtClean="0"/>
              <a:t>solution.</a:t>
            </a:r>
            <a:endParaRPr lang="en-US" sz="2000" dirty="0"/>
          </a:p>
          <a:p>
            <a:pPr lvl="1"/>
            <a:r>
              <a:rPr lang="en-US" sz="2000" dirty="0"/>
              <a:t>A couple of ‘hyper-mutants’ (mutate all parameters) each </a:t>
            </a:r>
            <a:r>
              <a:rPr lang="en-US" sz="2000" dirty="0" smtClean="0"/>
              <a:t>generation.</a:t>
            </a:r>
            <a:endParaRPr lang="en-US" sz="2000" dirty="0"/>
          </a:p>
          <a:p>
            <a:pPr>
              <a:lnSpc>
                <a:spcPct val="50000"/>
              </a:lnSpc>
              <a:spcBef>
                <a:spcPts val="600"/>
              </a:spcBef>
              <a:buClr>
                <a:schemeClr val="bg2"/>
              </a:buClr>
              <a:buFont typeface="+mj-lt"/>
              <a:buAutoNum type="arabicPeriod" startAt="6"/>
            </a:pPr>
            <a:endParaRPr lang="en-US" sz="2000" dirty="0"/>
          </a:p>
          <a:p>
            <a:r>
              <a:rPr lang="en-US" sz="2000" cap="all" dirty="0" smtClean="0"/>
              <a:t>Re-Combination</a:t>
            </a:r>
          </a:p>
          <a:p>
            <a:pPr lvl="1"/>
            <a:r>
              <a:rPr lang="en-US" sz="2000" dirty="0"/>
              <a:t>‘Mate’ two attractive </a:t>
            </a:r>
            <a:r>
              <a:rPr lang="en-US" sz="2000" dirty="0" smtClean="0"/>
              <a:t>solutions.</a:t>
            </a:r>
            <a:endParaRPr lang="en-US" sz="2000" dirty="0"/>
          </a:p>
          <a:p>
            <a:pPr lvl="1"/>
            <a:r>
              <a:rPr lang="en-US" sz="2000" dirty="0"/>
              <a:t>‘Child’ solution has a 50% </a:t>
            </a:r>
            <a:r>
              <a:rPr lang="en-US" sz="2000" dirty="0" smtClean="0"/>
              <a:t>chance </a:t>
            </a:r>
            <a:r>
              <a:rPr lang="en-US" sz="2000" dirty="0"/>
              <a:t>of getting each parameter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from </a:t>
            </a:r>
            <a:r>
              <a:rPr lang="en-US" sz="2000" dirty="0"/>
              <a:t>either parent </a:t>
            </a:r>
            <a:r>
              <a:rPr lang="en-US" sz="2000" dirty="0" smtClean="0"/>
              <a:t>solution.</a:t>
            </a:r>
            <a:endParaRPr lang="en-US" sz="2000" dirty="0"/>
          </a:p>
          <a:p>
            <a:endParaRPr lang="en-US" sz="2000" cap="all" dirty="0" smtClean="0"/>
          </a:p>
          <a:p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2" descr="http://t2.gstatic.com/images?q=tbn:ANd9GcQuwmqsKLXOyAjmuCDcJeRLzq1M_vIg8gffIqW_wODrL3VF4L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61" y="161005"/>
            <a:ext cx="2397850" cy="122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vbernardin2\AppData\Local\Microsoft\Windows\Temporary Internet Files\Content.IE5\U4DBKWZJ\MP900442480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881" y="4837682"/>
            <a:ext cx="1589740" cy="141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8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Our Mission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2600" y="1250868"/>
            <a:ext cx="8204200" cy="4849447"/>
          </a:xfrm>
        </p:spPr>
        <p:txBody>
          <a:bodyPr/>
          <a:lstStyle/>
          <a:p>
            <a:pPr marL="119063" indent="0">
              <a:buNone/>
            </a:pPr>
            <a:r>
              <a:rPr lang="en-US" sz="2000" b="1" dirty="0" smtClean="0">
                <a:solidFill>
                  <a:schemeClr val="bg2"/>
                </a:solidFill>
              </a:rPr>
              <a:t>CALIBRATE A NEW TDM FOR THE SOUTH BEND, </a:t>
            </a:r>
            <a:br>
              <a:rPr lang="en-US" sz="2000" b="1" dirty="0" smtClean="0">
                <a:solidFill>
                  <a:schemeClr val="bg2"/>
                </a:solidFill>
              </a:rPr>
            </a:br>
            <a:r>
              <a:rPr lang="en-US" sz="2000" b="1" dirty="0" smtClean="0">
                <a:solidFill>
                  <a:schemeClr val="bg2"/>
                </a:solidFill>
              </a:rPr>
              <a:t>IN MPO (MACOG)</a:t>
            </a:r>
          </a:p>
          <a:p>
            <a:pPr marL="365760" indent="-182880">
              <a:lnSpc>
                <a:spcPct val="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62626"/>
              </a:solidFill>
            </a:endParaRPr>
          </a:p>
          <a:p>
            <a:r>
              <a:rPr lang="en-US" sz="2400" dirty="0" smtClean="0">
                <a:solidFill>
                  <a:srgbClr val="262626"/>
                </a:solidFill>
              </a:rPr>
              <a:t>Small </a:t>
            </a:r>
            <a:r>
              <a:rPr lang="en-US" sz="2400" dirty="0">
                <a:solidFill>
                  <a:srgbClr val="262626"/>
                </a:solidFill>
              </a:rPr>
              <a:t>HH travel </a:t>
            </a:r>
            <a:r>
              <a:rPr lang="en-US" sz="2400" dirty="0" smtClean="0">
                <a:solidFill>
                  <a:srgbClr val="262626"/>
                </a:solidFill>
              </a:rPr>
              <a:t>survey</a:t>
            </a:r>
          </a:p>
          <a:p>
            <a:pPr lvl="1"/>
            <a:r>
              <a:rPr lang="en-US" sz="2000" dirty="0" smtClean="0">
                <a:solidFill>
                  <a:srgbClr val="262626"/>
                </a:solidFill>
              </a:rPr>
              <a:t>518 HH sample + 173 HH NHTS sample = 681 HH</a:t>
            </a:r>
          </a:p>
          <a:p>
            <a:pPr marL="365760" indent="-182880">
              <a:lnSpc>
                <a:spcPct val="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62626"/>
              </a:solidFill>
            </a:endParaRPr>
          </a:p>
          <a:p>
            <a:r>
              <a:rPr lang="en-US" sz="2400" dirty="0" smtClean="0">
                <a:solidFill>
                  <a:srgbClr val="262626"/>
                </a:solidFill>
              </a:rPr>
              <a:t>Large, detailed traffic count database</a:t>
            </a:r>
          </a:p>
          <a:p>
            <a:pPr lvl="1"/>
            <a:r>
              <a:rPr lang="en-US" sz="2000" dirty="0" smtClean="0">
                <a:solidFill>
                  <a:srgbClr val="262626"/>
                </a:solidFill>
              </a:rPr>
              <a:t>1,536 count stations with volumes by </a:t>
            </a:r>
          </a:p>
          <a:p>
            <a:pPr lvl="2"/>
            <a:r>
              <a:rPr lang="en-US" sz="2000" dirty="0" smtClean="0">
                <a:solidFill>
                  <a:srgbClr val="262626"/>
                </a:solidFill>
              </a:rPr>
              <a:t>direction</a:t>
            </a:r>
          </a:p>
          <a:p>
            <a:pPr lvl="2"/>
            <a:r>
              <a:rPr lang="en-US" sz="2000" dirty="0" smtClean="0">
                <a:solidFill>
                  <a:srgbClr val="262626"/>
                </a:solidFill>
              </a:rPr>
              <a:t>vehicle class</a:t>
            </a:r>
          </a:p>
          <a:p>
            <a:pPr lvl="2"/>
            <a:r>
              <a:rPr lang="en-US" sz="2000" dirty="0" smtClean="0">
                <a:solidFill>
                  <a:srgbClr val="262626"/>
                </a:solidFill>
              </a:rPr>
              <a:t>time of day</a:t>
            </a:r>
          </a:p>
          <a:p>
            <a:pPr lvl="1"/>
            <a:r>
              <a:rPr lang="en-US" sz="2000" dirty="0" smtClean="0">
                <a:solidFill>
                  <a:srgbClr val="262626"/>
                </a:solidFill>
              </a:rPr>
              <a:t>27,648 observed volumes</a:t>
            </a:r>
            <a:endParaRPr lang="en-US" sz="20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1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rgbClr val="E271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GA: Pros and Cons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6" y="1235366"/>
            <a:ext cx="8094134" cy="4991683"/>
          </a:xfrm>
        </p:spPr>
        <p:txBody>
          <a:bodyPr/>
          <a:lstStyle/>
          <a:p>
            <a:r>
              <a:rPr lang="en-US" sz="2000" cap="all" dirty="0" smtClean="0"/>
              <a:t>PROs</a:t>
            </a:r>
          </a:p>
          <a:p>
            <a:pPr lvl="1"/>
            <a:r>
              <a:rPr lang="en-US" sz="2000" dirty="0"/>
              <a:t>Robust to multiple optima – which are </a:t>
            </a:r>
            <a:r>
              <a:rPr lang="en-US" sz="2000" dirty="0" smtClean="0"/>
              <a:t>possible.</a:t>
            </a:r>
          </a:p>
          <a:p>
            <a:pPr lvl="1"/>
            <a:r>
              <a:rPr lang="en-US" sz="2000" dirty="0"/>
              <a:t>Reduces possibility for inconsistencies between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estimation </a:t>
            </a:r>
            <a:r>
              <a:rPr lang="en-US" sz="2000" dirty="0"/>
              <a:t>and </a:t>
            </a:r>
            <a:r>
              <a:rPr lang="en-US" sz="2000" dirty="0" smtClean="0"/>
              <a:t>application. </a:t>
            </a:r>
          </a:p>
          <a:p>
            <a:pPr lvl="1"/>
            <a:r>
              <a:rPr lang="en-US" sz="2000" dirty="0" smtClean="0"/>
              <a:t>Allows inequality constraints on parameters 0 &lt; </a:t>
            </a:r>
            <a:r>
              <a:rPr lang="en-US" sz="2000" i="1" dirty="0" smtClean="0">
                <a:sym typeface="Symbol"/>
              </a:rPr>
              <a:t></a:t>
            </a:r>
            <a:r>
              <a:rPr lang="en-US" sz="2000" dirty="0" smtClean="0">
                <a:sym typeface="Symbol"/>
              </a:rPr>
              <a:t> &lt; </a:t>
            </a:r>
            <a:r>
              <a:rPr lang="en-US" sz="2000" i="1" dirty="0" smtClean="0">
                <a:sym typeface="Symbol"/>
              </a:rPr>
              <a:t></a:t>
            </a:r>
            <a:r>
              <a:rPr lang="en-US" sz="2000" baseline="-25000" dirty="0" smtClean="0">
                <a:sym typeface="Symbol"/>
              </a:rPr>
              <a:t>max</a:t>
            </a:r>
            <a:endParaRPr lang="en-US" sz="2000" baseline="-25000" dirty="0" smtClean="0"/>
          </a:p>
          <a:p>
            <a:pPr lvl="1"/>
            <a:r>
              <a:rPr lang="en-US" sz="2000" dirty="0" smtClean="0"/>
              <a:t>Approach obviates need for sampling – improving </a:t>
            </a:r>
            <a:br>
              <a:rPr lang="en-US" sz="2000" dirty="0" smtClean="0"/>
            </a:br>
            <a:r>
              <a:rPr lang="en-US" sz="2000" dirty="0" smtClean="0"/>
              <a:t>the statistical efficiency of the estimator, better use of data.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CONS</a:t>
            </a:r>
            <a:endParaRPr lang="en-US" sz="2000" dirty="0"/>
          </a:p>
          <a:p>
            <a:pPr lvl="1"/>
            <a:r>
              <a:rPr lang="en-US" sz="2000" dirty="0"/>
              <a:t>Computationally </a:t>
            </a:r>
            <a:r>
              <a:rPr lang="en-US" sz="2000" dirty="0" smtClean="0"/>
              <a:t>intense.</a:t>
            </a:r>
          </a:p>
          <a:p>
            <a:pPr lvl="2"/>
            <a:r>
              <a:rPr lang="en-US" sz="2000" dirty="0" smtClean="0"/>
              <a:t>Ran about 16 processor days.</a:t>
            </a:r>
          </a:p>
          <a:p>
            <a:pPr lvl="2"/>
            <a:r>
              <a:rPr lang="en-US" sz="2000" dirty="0" smtClean="0"/>
              <a:t>Didn’t have time to run to convergence.</a:t>
            </a:r>
            <a:endParaRPr lang="en-US" sz="2000" dirty="0"/>
          </a:p>
          <a:p>
            <a:pPr lvl="1"/>
            <a:r>
              <a:rPr lang="en-US" sz="2000" dirty="0" smtClean="0"/>
              <a:t>(Need better distributed processing)</a:t>
            </a:r>
            <a:endParaRPr lang="en-US" sz="2000" dirty="0"/>
          </a:p>
          <a:p>
            <a:endParaRPr lang="en-US" sz="2000" cap="all" dirty="0" smtClean="0"/>
          </a:p>
          <a:p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C:\Users\vince.bernardin\AppData\Local\Microsoft\Windows\Temporary Internet Files\Content.IE5\LV6R5RL9\MC90038976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808" y="365150"/>
            <a:ext cx="1568282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8853" y="1253055"/>
            <a:ext cx="8094662" cy="4370387"/>
          </a:xfrm>
        </p:spPr>
        <p:txBody>
          <a:bodyPr/>
          <a:lstStyle/>
          <a:p>
            <a:r>
              <a:rPr lang="en-US" sz="2400" dirty="0" smtClean="0"/>
              <a:t>Ran 1,500 iterations.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buClr>
                <a:schemeClr val="bg2"/>
              </a:buClr>
              <a:buFont typeface="+mj-lt"/>
              <a:buAutoNum type="arabicPeriod" startAt="6"/>
            </a:pPr>
            <a:endParaRPr lang="en-US" sz="2400" dirty="0"/>
          </a:p>
          <a:p>
            <a:r>
              <a:rPr lang="en-US" sz="2400" dirty="0" smtClean="0"/>
              <a:t>Obtained improved, not converged solution.</a:t>
            </a:r>
          </a:p>
          <a:p>
            <a:pPr lvl="1"/>
            <a:r>
              <a:rPr lang="en-US" sz="2000" dirty="0" smtClean="0"/>
              <a:t>Overall pseudo-LL improved 5.5%</a:t>
            </a:r>
          </a:p>
          <a:p>
            <a:pPr lvl="1"/>
            <a:r>
              <a:rPr lang="en-US" sz="2000" dirty="0" smtClean="0"/>
              <a:t>Actual estimate of LL using strict Poisson/Log-normal assumptions improved 1.4%</a:t>
            </a:r>
          </a:p>
          <a:p>
            <a:pPr lvl="1"/>
            <a:r>
              <a:rPr lang="en-US" sz="2000" dirty="0" err="1" smtClean="0"/>
              <a:t>LL</a:t>
            </a:r>
            <a:r>
              <a:rPr lang="en-US" sz="2000" baseline="-25000" dirty="0" err="1" smtClean="0"/>
              <a:t>gen</a:t>
            </a:r>
            <a:r>
              <a:rPr lang="en-US" sz="2000" dirty="0" smtClean="0"/>
              <a:t> only improved marginally 0.2%</a:t>
            </a:r>
          </a:p>
          <a:p>
            <a:pPr lvl="1"/>
            <a:r>
              <a:rPr lang="en-US" sz="2000" dirty="0" err="1" smtClean="0"/>
              <a:t>LL</a:t>
            </a:r>
            <a:r>
              <a:rPr lang="en-US" sz="2000" baseline="-25000" dirty="0" err="1" smtClean="0"/>
              <a:t>dist</a:t>
            </a:r>
            <a:r>
              <a:rPr lang="en-US" sz="2000" dirty="0" smtClean="0"/>
              <a:t> improved 2.6%</a:t>
            </a:r>
            <a:endParaRPr lang="en-US" sz="2000" dirty="0"/>
          </a:p>
          <a:p>
            <a:pPr lvl="1"/>
            <a:r>
              <a:rPr lang="en-US" sz="2000" dirty="0" err="1" smtClean="0"/>
              <a:t>LL</a:t>
            </a:r>
            <a:r>
              <a:rPr lang="en-US" sz="2000" baseline="-25000" dirty="0" err="1" smtClean="0"/>
              <a:t>net</a:t>
            </a:r>
            <a:r>
              <a:rPr lang="en-US" sz="2000" dirty="0" smtClean="0"/>
              <a:t> </a:t>
            </a:r>
            <a:r>
              <a:rPr lang="en-US" sz="2000" dirty="0"/>
              <a:t>only improved </a:t>
            </a:r>
            <a:r>
              <a:rPr lang="en-US" sz="2000" dirty="0" smtClean="0"/>
              <a:t>1.7%, but</a:t>
            </a:r>
          </a:p>
          <a:p>
            <a:pPr lvl="1"/>
            <a:r>
              <a:rPr lang="en-US" sz="2000" dirty="0" smtClean="0"/>
              <a:t>RMSE improved 8.1% relative to start (34% to 31%)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82731" y="2349673"/>
            <a:ext cx="6333279" cy="3766950"/>
          </a:xfrm>
          <a:prstGeom prst="rect">
            <a:avLst/>
          </a:prstGeom>
          <a:noFill/>
        </p:spPr>
      </p:pic>
      <p:cxnSp>
        <p:nvCxnSpPr>
          <p:cNvPr id="33" name="Straight Connector 32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rgbClr val="E271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6" y="1235366"/>
            <a:ext cx="7916852" cy="4348163"/>
          </a:xfrm>
        </p:spPr>
        <p:txBody>
          <a:bodyPr/>
          <a:lstStyle/>
          <a:p>
            <a:r>
              <a:rPr lang="en-US" dirty="0" smtClean="0"/>
              <a:t>GENETIC ALGORITHM</a:t>
            </a:r>
            <a:endParaRPr lang="en-US" dirty="0" smtClean="0">
              <a:solidFill>
                <a:srgbClr val="F68B1F"/>
              </a:solidFill>
            </a:endParaRPr>
          </a:p>
          <a:p>
            <a:pPr lvl="1"/>
            <a:r>
              <a:rPr lang="en-US" sz="2000" dirty="0" smtClean="0"/>
              <a:t>Slow, not fully converged, but found solution that better fit both survey data and counts.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7514" y="1235366"/>
            <a:ext cx="8602825" cy="4954781"/>
          </a:xfrm>
        </p:spPr>
        <p:txBody>
          <a:bodyPr/>
          <a:lstStyle/>
          <a:p>
            <a:r>
              <a:rPr lang="en-US" sz="2400" dirty="0" smtClean="0"/>
              <a:t>Modest, but promising results.</a:t>
            </a:r>
          </a:p>
          <a:p>
            <a:pPr lvl="1"/>
            <a:r>
              <a:rPr lang="en-US" sz="2000" dirty="0" smtClean="0"/>
              <a:t>Took more time (effort and run time) than initially hoped.</a:t>
            </a:r>
          </a:p>
          <a:p>
            <a:pPr lvl="1"/>
            <a:r>
              <a:rPr lang="en-US" sz="2000" dirty="0"/>
              <a:t>Should take less effort next </a:t>
            </a:r>
            <a:r>
              <a:rPr lang="en-US" sz="2000" dirty="0" smtClean="0"/>
              <a:t>time.</a:t>
            </a:r>
          </a:p>
          <a:p>
            <a:pPr lvl="1"/>
            <a:r>
              <a:rPr lang="en-US" sz="2000" dirty="0" smtClean="0"/>
              <a:t>Obtained modestly improved results, </a:t>
            </a:r>
            <a:br>
              <a:rPr lang="en-US" sz="2000" dirty="0" smtClean="0"/>
            </a:br>
            <a:r>
              <a:rPr lang="en-US" sz="2000" dirty="0" smtClean="0"/>
              <a:t>similar to manual calibration.</a:t>
            </a:r>
          </a:p>
          <a:p>
            <a:pPr lvl="1"/>
            <a:r>
              <a:rPr lang="en-US" sz="2000" dirty="0" smtClean="0"/>
              <a:t>Could likely obtain better results with more run time.</a:t>
            </a:r>
          </a:p>
          <a:p>
            <a:pPr lvl="1"/>
            <a:r>
              <a:rPr lang="en-US" sz="2000" dirty="0" smtClean="0"/>
              <a:t>Could </a:t>
            </a:r>
            <a:r>
              <a:rPr lang="en-US" sz="2000" dirty="0"/>
              <a:t>ultimately be cheaper than manual </a:t>
            </a:r>
            <a:r>
              <a:rPr lang="en-US" sz="2000" dirty="0" smtClean="0"/>
              <a:t>calibration.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Will definitely try again! </a:t>
            </a:r>
          </a:p>
          <a:p>
            <a:pPr lvl="1"/>
            <a:r>
              <a:rPr lang="en-US" sz="2000" dirty="0" smtClean="0"/>
              <a:t>Continue exploring functional/distributional assumptions.</a:t>
            </a:r>
          </a:p>
          <a:p>
            <a:pPr lvl="1"/>
            <a:r>
              <a:rPr lang="en-US" sz="2000" dirty="0" smtClean="0"/>
              <a:t>Need to work on better parallelization. </a:t>
            </a:r>
          </a:p>
          <a:p>
            <a:pPr lvl="1"/>
            <a:r>
              <a:rPr lang="en-US" sz="2000" dirty="0" smtClean="0"/>
              <a:t>Want to try technique for model transfers.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19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17838" y="1235366"/>
            <a:ext cx="8115300" cy="493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3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Business-as-Usual (1)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2666" y="1372185"/>
            <a:ext cx="8070323" cy="4670531"/>
          </a:xfrm>
        </p:spPr>
        <p:txBody>
          <a:bodyPr/>
          <a:lstStyle/>
          <a:p>
            <a:pPr marL="0" indent="0">
              <a:spcBef>
                <a:spcPts val="600"/>
              </a:spcBef>
              <a:buClr>
                <a:schemeClr val="bg2"/>
              </a:buClr>
              <a:buFont typeface="+mj-lt"/>
              <a:buAutoNum type="arabicPeriod"/>
            </a:pPr>
            <a:r>
              <a:rPr lang="en-US" sz="2400" dirty="0" smtClean="0"/>
              <a:t> Collect survey.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buClr>
                <a:schemeClr val="bg2"/>
              </a:buClr>
              <a:buFont typeface="+mj-lt"/>
              <a:buAutoNum type="arabicPeriod"/>
            </a:pPr>
            <a:endParaRPr lang="en-US" dirty="0"/>
          </a:p>
          <a:p>
            <a:pPr marL="0" indent="0">
              <a:spcBef>
                <a:spcPts val="600"/>
              </a:spcBef>
              <a:buClr>
                <a:schemeClr val="bg2"/>
              </a:buClr>
              <a:buFont typeface="+mj-lt"/>
              <a:buAutoNum type="arabicPeriod"/>
            </a:pPr>
            <a:r>
              <a:rPr lang="en-US" sz="2400" dirty="0" smtClean="0"/>
              <a:t> Sequentially </a:t>
            </a:r>
            <a:r>
              <a:rPr lang="en-US" sz="2400" dirty="0" smtClean="0"/>
              <a:t>estimate / calibrate </a:t>
            </a:r>
            <a:r>
              <a:rPr lang="en-US" sz="2400" dirty="0"/>
              <a:t>component </a:t>
            </a:r>
            <a:r>
              <a:rPr lang="en-US" sz="2400" dirty="0" smtClean="0"/>
              <a:t>demand </a:t>
            </a:r>
            <a:br>
              <a:rPr lang="en-US" sz="2400" dirty="0" smtClean="0"/>
            </a:br>
            <a:r>
              <a:rPr lang="en-US" sz="2400" dirty="0" smtClean="0"/>
              <a:t>    model parameters.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buClr>
                <a:schemeClr val="bg2"/>
              </a:buClr>
              <a:buFont typeface="+mj-lt"/>
              <a:buAutoNum type="arabicPeriod"/>
            </a:pPr>
            <a:endParaRPr lang="en-US" sz="2400" dirty="0"/>
          </a:p>
          <a:p>
            <a:pPr marL="0" indent="0">
              <a:spcBef>
                <a:spcPts val="600"/>
              </a:spcBef>
              <a:buClr>
                <a:schemeClr val="bg2"/>
              </a:buClr>
              <a:buFont typeface="+mj-lt"/>
              <a:buAutoNum type="arabicPeriod"/>
            </a:pPr>
            <a:r>
              <a:rPr lang="en-US" sz="2400" dirty="0" smtClean="0"/>
              <a:t> Assign </a:t>
            </a:r>
            <a:r>
              <a:rPr lang="en-US" sz="2400" dirty="0"/>
              <a:t>modeled demand </a:t>
            </a:r>
            <a:r>
              <a:rPr lang="en-US" sz="2400" dirty="0" smtClean="0"/>
              <a:t>to </a:t>
            </a:r>
            <a:r>
              <a:rPr lang="en-US" sz="2400" dirty="0"/>
              <a:t>the </a:t>
            </a:r>
            <a:r>
              <a:rPr lang="en-US" sz="2400" dirty="0" smtClean="0"/>
              <a:t>highway network.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buClr>
                <a:schemeClr val="bg2"/>
              </a:buClr>
              <a:buFont typeface="+mj-lt"/>
              <a:buAutoNum type="arabicPeriod"/>
            </a:pPr>
            <a:endParaRPr lang="en-US" sz="2400" dirty="0"/>
          </a:p>
          <a:p>
            <a:pPr marL="0" indent="0">
              <a:spcBef>
                <a:spcPts val="600"/>
              </a:spcBef>
              <a:buClr>
                <a:schemeClr val="bg2"/>
              </a:buClr>
              <a:buFont typeface="+mj-lt"/>
              <a:buAutoNum type="arabicPeriod"/>
            </a:pPr>
            <a:r>
              <a:rPr lang="en-US" sz="2400" dirty="0" smtClean="0"/>
              <a:t> Look </a:t>
            </a:r>
            <a:r>
              <a:rPr lang="en-US" sz="2400" dirty="0"/>
              <a:t>at traffic counts versus </a:t>
            </a:r>
            <a:r>
              <a:rPr lang="en-US" sz="2400" dirty="0" smtClean="0"/>
              <a:t>modeled volumes.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buClr>
                <a:schemeClr val="bg2"/>
              </a:buClr>
              <a:buFont typeface="+mj-lt"/>
              <a:buAutoNum type="arabicPeriod"/>
            </a:pPr>
            <a:endParaRPr lang="en-US" sz="2400" dirty="0"/>
          </a:p>
          <a:p>
            <a:pPr marL="0" indent="0">
              <a:spcBef>
                <a:spcPts val="600"/>
              </a:spcBef>
              <a:buClr>
                <a:schemeClr val="bg2"/>
              </a:buClr>
              <a:buFont typeface="+mj-lt"/>
              <a:buAutoNum type="arabicPeriod"/>
            </a:pPr>
            <a:r>
              <a:rPr lang="en-US" sz="2400" dirty="0" smtClean="0"/>
              <a:t> Groan…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111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Business-as-Usual (2)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2137" y="1352409"/>
            <a:ext cx="8094662" cy="4370387"/>
          </a:xfrm>
        </p:spPr>
        <p:txBody>
          <a:bodyPr/>
          <a:lstStyle/>
          <a:p>
            <a:pPr marL="0" indent="0">
              <a:spcBef>
                <a:spcPts val="600"/>
              </a:spcBef>
              <a:buClr>
                <a:schemeClr val="bg2"/>
              </a:buClr>
              <a:buFont typeface="+mj-lt"/>
              <a:buAutoNum type="arabicPeriod" startAt="6"/>
            </a:pPr>
            <a:r>
              <a:rPr lang="en-US" sz="2400" dirty="0" smtClean="0"/>
              <a:t> Scratch </a:t>
            </a:r>
            <a:r>
              <a:rPr lang="en-US" sz="2400" dirty="0"/>
              <a:t>head</a:t>
            </a:r>
            <a:r>
              <a:rPr lang="en-US" sz="2400" dirty="0" smtClean="0"/>
              <a:t>…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buClr>
                <a:schemeClr val="bg2"/>
              </a:buClr>
              <a:buFont typeface="+mj-lt"/>
              <a:buAutoNum type="arabicPeriod" startAt="6"/>
            </a:pPr>
            <a:endParaRPr lang="en-US" sz="2400" dirty="0"/>
          </a:p>
          <a:p>
            <a:pPr marL="0" indent="0">
              <a:spcBef>
                <a:spcPts val="600"/>
              </a:spcBef>
              <a:buClr>
                <a:schemeClr val="bg2"/>
              </a:buClr>
              <a:buFont typeface="+mj-lt"/>
              <a:buAutoNum type="arabicPeriod" startAt="6"/>
            </a:pPr>
            <a:r>
              <a:rPr lang="en-US" sz="2400" dirty="0" smtClean="0"/>
              <a:t> Engage </a:t>
            </a:r>
            <a:r>
              <a:rPr lang="en-US" sz="2400" dirty="0"/>
              <a:t>in highly sophisticated random number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draw </a:t>
            </a:r>
            <a:r>
              <a:rPr lang="en-US" sz="2400" dirty="0"/>
              <a:t>or other quasi-random process to select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demand model </a:t>
            </a:r>
            <a:r>
              <a:rPr lang="en-US" sz="2400" dirty="0"/>
              <a:t>parameter to </a:t>
            </a:r>
            <a:r>
              <a:rPr lang="en-US" sz="2400" dirty="0" smtClean="0"/>
              <a:t>adjust.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buClr>
                <a:schemeClr val="bg2"/>
              </a:buClr>
              <a:buFont typeface="+mj-lt"/>
              <a:buAutoNum type="arabicPeriod" startAt="6"/>
            </a:pPr>
            <a:endParaRPr lang="en-US" sz="2400" dirty="0"/>
          </a:p>
          <a:p>
            <a:pPr marL="0" indent="0">
              <a:spcBef>
                <a:spcPts val="600"/>
              </a:spcBef>
              <a:buClr>
                <a:schemeClr val="bg2"/>
              </a:buClr>
              <a:buFont typeface="+mj-lt"/>
              <a:buAutoNum type="arabicPeriod" startAt="6"/>
            </a:pPr>
            <a:r>
              <a:rPr lang="en-US" sz="2400" dirty="0" smtClean="0"/>
              <a:t> Take </a:t>
            </a:r>
            <a:r>
              <a:rPr lang="en-US" sz="2400" dirty="0"/>
              <a:t>a wild guess at how much to adjust said </a:t>
            </a:r>
            <a:r>
              <a:rPr lang="en-US" sz="2400" dirty="0" smtClean="0"/>
              <a:t>  </a:t>
            </a:r>
            <a:br>
              <a:rPr lang="en-US" sz="2400" dirty="0" smtClean="0"/>
            </a:br>
            <a:r>
              <a:rPr lang="en-US" sz="2400" dirty="0" smtClean="0"/>
              <a:t>    parameter.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buClr>
                <a:schemeClr val="bg2"/>
              </a:buClr>
              <a:buFont typeface="+mj-lt"/>
              <a:buAutoNum type="arabicPeriod" startAt="6"/>
            </a:pPr>
            <a:endParaRPr lang="en-US" sz="2400" dirty="0"/>
          </a:p>
          <a:p>
            <a:pPr marL="0" indent="0">
              <a:spcBef>
                <a:spcPts val="600"/>
              </a:spcBef>
              <a:buClr>
                <a:schemeClr val="bg2"/>
              </a:buClr>
              <a:buFont typeface="+mj-lt"/>
              <a:buAutoNum type="arabicPeriod" startAt="6"/>
            </a:pPr>
            <a:r>
              <a:rPr lang="en-US" sz="2400" dirty="0" smtClean="0"/>
              <a:t> Assign </a:t>
            </a:r>
            <a:r>
              <a:rPr lang="en-US" sz="2400" dirty="0"/>
              <a:t>modeled demand and compare to </a:t>
            </a:r>
            <a:r>
              <a:rPr lang="en-US" sz="2400" dirty="0" smtClean="0"/>
              <a:t>counts.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buClr>
                <a:schemeClr val="bg2"/>
              </a:buClr>
              <a:buFont typeface="+mj-lt"/>
              <a:buAutoNum type="arabicPeriod" startAt="6"/>
            </a:pPr>
            <a:endParaRPr lang="en-US" sz="2400" dirty="0"/>
          </a:p>
          <a:p>
            <a:pPr marL="0" indent="0">
              <a:spcBef>
                <a:spcPts val="600"/>
              </a:spcBef>
              <a:buClr>
                <a:schemeClr val="bg2"/>
              </a:buClr>
              <a:buFont typeface="+mj-lt"/>
              <a:buAutoNum type="arabicPeriod" startAt="6"/>
            </a:pPr>
            <a:r>
              <a:rPr lang="en-US" sz="2400" dirty="0" smtClean="0"/>
              <a:t> Repeat </a:t>
            </a:r>
            <a:r>
              <a:rPr lang="en-US" sz="2400" dirty="0"/>
              <a:t>ad nauseam… </a:t>
            </a:r>
          </a:p>
          <a:p>
            <a:pPr marL="0" indent="0"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0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30440" y="1609789"/>
            <a:ext cx="5759624" cy="2522003"/>
            <a:chOff x="1830440" y="1609789"/>
            <a:chExt cx="5759624" cy="2522003"/>
          </a:xfrm>
        </p:grpSpPr>
        <p:sp>
          <p:nvSpPr>
            <p:cNvPr id="5" name="Right Triangle 4"/>
            <p:cNvSpPr/>
            <p:nvPr/>
          </p:nvSpPr>
          <p:spPr>
            <a:xfrm rot="10800000">
              <a:off x="2384936" y="3720401"/>
              <a:ext cx="399478" cy="411391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830440" y="1609789"/>
              <a:ext cx="5759624" cy="2158310"/>
            </a:xfrm>
            <a:prstGeom prst="roundRect">
              <a:avLst>
                <a:gd name="adj" fmla="val 3407"/>
              </a:avLst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2138" y="1436688"/>
            <a:ext cx="8094662" cy="4370387"/>
          </a:xfrm>
        </p:spPr>
        <p:txBody>
          <a:bodyPr/>
          <a:lstStyle/>
          <a:p>
            <a:pPr marL="119063" lvl="1" indent="0" algn="ctr">
              <a:buNone/>
            </a:pPr>
            <a:endParaRPr lang="en-US" sz="2800" b="1" cap="all" dirty="0">
              <a:solidFill>
                <a:schemeClr val="bg2"/>
              </a:solidFill>
            </a:endParaRPr>
          </a:p>
          <a:p>
            <a:pPr marL="119063" lvl="1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What if… </a:t>
            </a:r>
          </a:p>
          <a:p>
            <a:pPr marL="119063" lvl="1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We didn’t ignore traffic counts </a:t>
            </a:r>
          </a:p>
          <a:p>
            <a:pPr marL="119063" lvl="1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until the end?  </a:t>
            </a:r>
          </a:p>
          <a:p>
            <a:pPr marL="365760" indent="-182880">
              <a:lnSpc>
                <a:spcPct val="50000"/>
              </a:lnSpc>
              <a:spcBef>
                <a:spcPts val="0"/>
              </a:spcBef>
              <a:buFont typeface="+mj-lt"/>
              <a:buAutoNum type="arabicPeriod" startAt="6"/>
            </a:pPr>
            <a:endParaRPr lang="en-US" sz="2400" dirty="0"/>
          </a:p>
          <a:p>
            <a:pPr marL="119063" indent="0" algn="ctr">
              <a:lnSpc>
                <a:spcPct val="70000"/>
              </a:lnSpc>
              <a:buNone/>
            </a:pPr>
            <a:endParaRPr lang="en-US" sz="2400" dirty="0"/>
          </a:p>
          <a:p>
            <a:pPr marL="119063" indent="0" algn="ctr">
              <a:lnSpc>
                <a:spcPct val="70000"/>
              </a:lnSpc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Like all great ideas… </a:t>
            </a:r>
          </a:p>
          <a:p>
            <a:pPr marL="119063" indent="0" algn="ctr">
              <a:buNone/>
            </a:pPr>
            <a:r>
              <a:rPr lang="en-US" sz="2400" dirty="0" smtClean="0"/>
              <a:t>someone has thought of this before.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Way?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Isn’t this just ODME?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6928" y="1238109"/>
            <a:ext cx="8175848" cy="5017218"/>
          </a:xfrm>
        </p:spPr>
        <p:txBody>
          <a:bodyPr/>
          <a:lstStyle/>
          <a:p>
            <a:pPr marL="402336">
              <a:spcBef>
                <a:spcPts val="576"/>
              </a:spcBef>
            </a:pPr>
            <a:r>
              <a:rPr lang="en-US" sz="2400" dirty="0"/>
              <a:t>There’s been LOTS of research on and application of methods for estimating OD matrices or trip tables from counts or sometimes even from counts and survey </a:t>
            </a:r>
            <a:r>
              <a:rPr lang="en-US" sz="2400" dirty="0" smtClean="0"/>
              <a:t>data.</a:t>
            </a:r>
          </a:p>
          <a:p>
            <a:pPr marL="365760" indent="-182880">
              <a:lnSpc>
                <a:spcPct val="20000"/>
              </a:lnSpc>
              <a:spcBef>
                <a:spcPts val="0"/>
              </a:spcBef>
              <a:buFont typeface="+mj-lt"/>
              <a:buAutoNum type="arabicPeriod" startAt="6"/>
            </a:pPr>
            <a:endParaRPr lang="en-US" sz="2400" dirty="0"/>
          </a:p>
          <a:p>
            <a:r>
              <a:rPr lang="en-US" sz="2400" dirty="0" smtClean="0"/>
              <a:t>ODME </a:t>
            </a:r>
            <a:r>
              <a:rPr lang="en-US" sz="2400" dirty="0"/>
              <a:t>(from counts) is powerful – and </a:t>
            </a:r>
            <a:r>
              <a:rPr lang="en-US" sz="2400" dirty="0" smtClean="0"/>
              <a:t>dangerous.</a:t>
            </a:r>
          </a:p>
          <a:p>
            <a:pPr marL="365760" indent="-182880">
              <a:lnSpc>
                <a:spcPct val="20000"/>
              </a:lnSpc>
              <a:spcBef>
                <a:spcPts val="0"/>
              </a:spcBef>
              <a:buFont typeface="+mj-lt"/>
              <a:buAutoNum type="arabicPeriod" startAt="6"/>
            </a:pPr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power comes from harnessing the information in traffic </a:t>
            </a:r>
            <a:r>
              <a:rPr lang="en-US" sz="2400" dirty="0" smtClean="0"/>
              <a:t>counts.</a:t>
            </a:r>
          </a:p>
          <a:p>
            <a:pPr marL="365760" indent="-182880">
              <a:lnSpc>
                <a:spcPct val="20000"/>
              </a:lnSpc>
              <a:spcBef>
                <a:spcPts val="0"/>
              </a:spcBef>
              <a:buFont typeface="+mj-lt"/>
              <a:buAutoNum type="arabicPeriod" startAt="6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danger comes from </a:t>
            </a:r>
            <a:r>
              <a:rPr lang="en-US" sz="2400" dirty="0" smtClean="0"/>
              <a:t>under-determination.</a:t>
            </a:r>
          </a:p>
          <a:p>
            <a:pPr lvl="1"/>
            <a:r>
              <a:rPr lang="en-US" sz="2000" dirty="0" smtClean="0"/>
              <a:t>In </a:t>
            </a:r>
            <a:r>
              <a:rPr lang="en-US" sz="2000" dirty="0"/>
              <a:t>a typical mid-sized model with 1,000 zones &amp; 1,000 </a:t>
            </a:r>
            <a:r>
              <a:rPr lang="en-US" sz="2000" dirty="0" smtClean="0"/>
              <a:t>counts</a:t>
            </a:r>
          </a:p>
          <a:p>
            <a:pPr marL="365760" indent="-182880">
              <a:lnSpc>
                <a:spcPct val="20000"/>
              </a:lnSpc>
              <a:spcBef>
                <a:spcPts val="0"/>
              </a:spcBef>
              <a:buFont typeface="+mj-lt"/>
              <a:buAutoNum type="arabicPeriod" startAt="6"/>
            </a:pPr>
            <a:endParaRPr lang="en-US" sz="2000" dirty="0"/>
          </a:p>
          <a:p>
            <a:pPr lvl="2"/>
            <a:r>
              <a:rPr lang="en-US" sz="2000" dirty="0" smtClean="0"/>
              <a:t>1 </a:t>
            </a:r>
            <a:r>
              <a:rPr lang="en-US" sz="2000" dirty="0"/>
              <a:t>million degrees of freedom vs. 1,000 </a:t>
            </a:r>
            <a:r>
              <a:rPr lang="en-US" sz="2000" dirty="0" smtClean="0"/>
              <a:t>observations.</a:t>
            </a:r>
          </a:p>
          <a:p>
            <a:pPr marL="365760" indent="-182880">
              <a:lnSpc>
                <a:spcPct val="20000"/>
              </a:lnSpc>
              <a:spcBef>
                <a:spcPts val="0"/>
              </a:spcBef>
              <a:buFont typeface="+mj-lt"/>
              <a:buAutoNum type="arabicPeriod" startAt="6"/>
            </a:pPr>
            <a:endParaRPr lang="en-US" sz="2000" dirty="0"/>
          </a:p>
          <a:p>
            <a:pPr lvl="2"/>
            <a:r>
              <a:rPr lang="en-US" sz="2000" dirty="0" smtClean="0"/>
              <a:t>There </a:t>
            </a:r>
            <a:r>
              <a:rPr lang="en-US" sz="2000" dirty="0"/>
              <a:t>are many, many, MANY OD matrices that can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produce </a:t>
            </a:r>
            <a:r>
              <a:rPr lang="en-US" sz="2000" dirty="0"/>
              <a:t>the observed counts – one real solution – many  that bear </a:t>
            </a:r>
            <a:r>
              <a:rPr lang="en-US" sz="2000" dirty="0" smtClean="0"/>
              <a:t>no </a:t>
            </a:r>
            <a:r>
              <a:rPr lang="en-US" sz="2000" dirty="0"/>
              <a:t>resemblance to </a:t>
            </a:r>
            <a:r>
              <a:rPr lang="en-US" sz="2000" dirty="0" smtClean="0"/>
              <a:t>it.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837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Estimation from Counts (&amp; Survey)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8855" y="1241130"/>
            <a:ext cx="8094662" cy="4370387"/>
          </a:xfrm>
        </p:spPr>
        <p:txBody>
          <a:bodyPr/>
          <a:lstStyle/>
          <a:p>
            <a:r>
              <a:rPr lang="en-US" sz="2400" dirty="0">
                <a:solidFill>
                  <a:srgbClr val="262626"/>
                </a:solidFill>
              </a:rPr>
              <a:t>Although technically, ODME could be considered an extreme (over-saturated) example, model parameter estimation from counts is generally a different </a:t>
            </a:r>
            <a:r>
              <a:rPr lang="en-US" sz="2400" dirty="0" smtClean="0">
                <a:solidFill>
                  <a:srgbClr val="262626"/>
                </a:solidFill>
              </a:rPr>
              <a:t>problem.</a:t>
            </a:r>
          </a:p>
          <a:p>
            <a:pPr marL="365760" indent="-182880">
              <a:lnSpc>
                <a:spcPct val="50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dirty="0"/>
          </a:p>
          <a:p>
            <a:r>
              <a:rPr lang="en-US" sz="2400" dirty="0" smtClean="0">
                <a:solidFill>
                  <a:srgbClr val="262626"/>
                </a:solidFill>
              </a:rPr>
              <a:t>Even </a:t>
            </a:r>
            <a:r>
              <a:rPr lang="en-US" sz="2400" dirty="0">
                <a:solidFill>
                  <a:srgbClr val="262626"/>
                </a:solidFill>
              </a:rPr>
              <a:t>a model with a fair amount of advanced components and a lot of parameters generally </a:t>
            </a:r>
            <a:r>
              <a:rPr lang="en-US" sz="2400" dirty="0" smtClean="0">
                <a:solidFill>
                  <a:srgbClr val="262626"/>
                </a:solidFill>
              </a:rPr>
              <a:t/>
            </a:r>
            <a:br>
              <a:rPr lang="en-US" sz="2400" dirty="0" smtClean="0">
                <a:solidFill>
                  <a:srgbClr val="262626"/>
                </a:solidFill>
              </a:rPr>
            </a:br>
            <a:r>
              <a:rPr lang="en-US" sz="2400" dirty="0" smtClean="0">
                <a:solidFill>
                  <a:srgbClr val="262626"/>
                </a:solidFill>
              </a:rPr>
              <a:t>has </a:t>
            </a:r>
            <a:r>
              <a:rPr lang="en-US" sz="2400" dirty="0">
                <a:solidFill>
                  <a:srgbClr val="262626"/>
                </a:solidFill>
              </a:rPr>
              <a:t>fewer degrees of freedom (unknowns) than observations (</a:t>
            </a:r>
            <a:r>
              <a:rPr lang="en-US" sz="2400" dirty="0" err="1">
                <a:solidFill>
                  <a:srgbClr val="262626"/>
                </a:solidFill>
              </a:rPr>
              <a:t>knowns</a:t>
            </a:r>
            <a:r>
              <a:rPr lang="en-US" sz="2400" dirty="0" smtClean="0">
                <a:solidFill>
                  <a:srgbClr val="262626"/>
                </a:solidFill>
              </a:rPr>
              <a:t>).</a:t>
            </a:r>
          </a:p>
          <a:p>
            <a:pPr marL="365760" indent="-182880">
              <a:lnSpc>
                <a:spcPct val="50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dirty="0"/>
          </a:p>
          <a:p>
            <a:r>
              <a:rPr lang="en-US" sz="2400" dirty="0" smtClean="0">
                <a:solidFill>
                  <a:srgbClr val="262626"/>
                </a:solidFill>
              </a:rPr>
              <a:t>A </a:t>
            </a:r>
            <a:r>
              <a:rPr lang="en-US" sz="2400" dirty="0">
                <a:solidFill>
                  <a:srgbClr val="262626"/>
                </a:solidFill>
              </a:rPr>
              <a:t>unique solution can be found to properly specified problem of fitting parameters to observations</a:t>
            </a:r>
            <a:r>
              <a:rPr lang="en-US" sz="2400" dirty="0" smtClean="0">
                <a:solidFill>
                  <a:srgbClr val="262626"/>
                </a:solidFill>
              </a:rPr>
              <a:t>!</a:t>
            </a:r>
          </a:p>
          <a:p>
            <a:pPr marL="365760" indent="-182880">
              <a:lnSpc>
                <a:spcPct val="50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dirty="0"/>
          </a:p>
          <a:p>
            <a:r>
              <a:rPr lang="en-US" sz="2400" dirty="0" smtClean="0">
                <a:solidFill>
                  <a:srgbClr val="262626"/>
                </a:solidFill>
              </a:rPr>
              <a:t>And </a:t>
            </a:r>
            <a:r>
              <a:rPr lang="en-US" sz="2400" dirty="0">
                <a:solidFill>
                  <a:srgbClr val="262626"/>
                </a:solidFill>
              </a:rPr>
              <a:t>people have done </a:t>
            </a:r>
            <a:r>
              <a:rPr lang="en-US" sz="2400" dirty="0" smtClean="0">
                <a:solidFill>
                  <a:srgbClr val="262626"/>
                </a:solidFill>
              </a:rPr>
              <a:t>it.</a:t>
            </a:r>
            <a:endParaRPr lang="en-US" sz="2400" dirty="0">
              <a:solidFill>
                <a:srgbClr val="26262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7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15" y="1270941"/>
            <a:ext cx="8411002" cy="4714730"/>
          </a:xfrm>
        </p:spPr>
        <p:txBody>
          <a:bodyPr/>
          <a:lstStyle/>
          <a:p>
            <a:pPr marL="119063" lvl="0" indent="0">
              <a:buNone/>
            </a:pPr>
            <a:r>
              <a:rPr lang="en-US" sz="1950" b="1" cap="all" dirty="0">
                <a:solidFill>
                  <a:schemeClr val="bg2"/>
                </a:solidFill>
              </a:rPr>
              <a:t>About 15 references in the lit going back to the </a:t>
            </a:r>
            <a:r>
              <a:rPr lang="en-US" sz="1950" b="1" cap="all" dirty="0" smtClean="0">
                <a:solidFill>
                  <a:schemeClr val="bg2"/>
                </a:solidFill>
              </a:rPr>
              <a:t>1970</a:t>
            </a:r>
            <a:r>
              <a:rPr lang="en-US" sz="1950" b="1" dirty="0" smtClean="0">
                <a:solidFill>
                  <a:schemeClr val="bg2"/>
                </a:solidFill>
              </a:rPr>
              <a:t>s</a:t>
            </a:r>
          </a:p>
          <a:p>
            <a:pPr marL="119063" lvl="0" indent="0">
              <a:lnSpc>
                <a:spcPct val="50000"/>
              </a:lnSpc>
              <a:buNone/>
            </a:pPr>
            <a:endParaRPr lang="en-US" sz="2000" b="1" cap="all" dirty="0">
              <a:solidFill>
                <a:schemeClr val="bg2"/>
              </a:solidFill>
            </a:endParaRPr>
          </a:p>
          <a:p>
            <a:r>
              <a:rPr lang="en-US" sz="2400" dirty="0"/>
              <a:t>Most estimate demand models only from traffic counts, ignoring survey </a:t>
            </a:r>
            <a:r>
              <a:rPr lang="en-US" sz="2400" dirty="0" smtClean="0"/>
              <a:t>data.</a:t>
            </a:r>
          </a:p>
          <a:p>
            <a:pPr marL="119063" indent="0">
              <a:buNone/>
            </a:pPr>
            <a:endParaRPr lang="en-US" sz="1000" dirty="0"/>
          </a:p>
          <a:p>
            <a:r>
              <a:rPr lang="en-US" sz="2400" dirty="0"/>
              <a:t>Most adopt unrealistically simplistic travel </a:t>
            </a:r>
            <a:r>
              <a:rPr lang="en-US" sz="2400" dirty="0" smtClean="0"/>
              <a:t>models.</a:t>
            </a:r>
            <a:endParaRPr lang="en-US" sz="2400" dirty="0"/>
          </a:p>
          <a:p>
            <a:pPr lvl="1"/>
            <a:r>
              <a:rPr lang="en-US" sz="1800" dirty="0"/>
              <a:t>Single trip purpose</a:t>
            </a:r>
          </a:p>
          <a:p>
            <a:pPr lvl="1"/>
            <a:r>
              <a:rPr lang="en-US" sz="1800" dirty="0"/>
              <a:t>No mode choice</a:t>
            </a:r>
          </a:p>
          <a:p>
            <a:pPr lvl="1"/>
            <a:r>
              <a:rPr lang="en-US" sz="1800" dirty="0"/>
              <a:t>No advanced components (destination choice, etc.)</a:t>
            </a:r>
          </a:p>
          <a:p>
            <a:pPr lvl="1"/>
            <a:r>
              <a:rPr lang="en-US" sz="1800" dirty="0"/>
              <a:t>No equilibrium assignment</a:t>
            </a:r>
          </a:p>
          <a:p>
            <a:pPr lvl="1"/>
            <a:r>
              <a:rPr lang="en-US" sz="1800" dirty="0"/>
              <a:t>No </a:t>
            </a:r>
            <a:r>
              <a:rPr lang="en-US" sz="1800" dirty="0" smtClean="0"/>
              <a:t>feedback</a:t>
            </a:r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sz="2400" dirty="0"/>
              <a:t>A few are worth a good read… but in the end remain academic </a:t>
            </a:r>
            <a:r>
              <a:rPr lang="en-US" sz="2400" dirty="0" smtClean="0"/>
              <a:t>research.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89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Presentation">
  <a:themeElements>
    <a:clrScheme name="RSG Colors">
      <a:dk1>
        <a:sysClr val="windowText" lastClr="000000"/>
      </a:dk1>
      <a:lt1>
        <a:sysClr val="window" lastClr="FFFFFF"/>
      </a:lt1>
      <a:dk2>
        <a:srgbClr val="262626"/>
      </a:dk2>
      <a:lt2>
        <a:srgbClr val="F68B1F"/>
      </a:lt2>
      <a:accent1>
        <a:srgbClr val="006494"/>
      </a:accent1>
      <a:accent2>
        <a:srgbClr val="88CADE"/>
      </a:accent2>
      <a:accent3>
        <a:srgbClr val="65B360"/>
      </a:accent3>
      <a:accent4>
        <a:srgbClr val="E9D665"/>
      </a:accent4>
      <a:accent5>
        <a:srgbClr val="514D85"/>
      </a:accent5>
      <a:accent6>
        <a:srgbClr val="9C122B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4c265f44-5553-4b88-8776-487c6beffe03">Power Point</Category>
    <Practice xmlns="4c265f44-5553-4b88-8776-487c6beffe03">CORP</Practic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322EC559C6C46AD7C246A9C6A9593" ma:contentTypeVersion="2" ma:contentTypeDescription="Create a new document." ma:contentTypeScope="" ma:versionID="a38972bdc2a28b491e8b5d76cc384854">
  <xsd:schema xmlns:xsd="http://www.w3.org/2001/XMLSchema" xmlns:xs="http://www.w3.org/2001/XMLSchema" xmlns:p="http://schemas.microsoft.com/office/2006/metadata/properties" xmlns:ns2="4c265f44-5553-4b88-8776-487c6beffe03" targetNamespace="http://schemas.microsoft.com/office/2006/metadata/properties" ma:root="true" ma:fieldsID="596bb8cd0db947c7da86bc56901a4608" ns2:_="">
    <xsd:import namespace="4c265f44-5553-4b88-8776-487c6beffe03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Practi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65f44-5553-4b88-8776-487c6beffe03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default="Acoustics Output" ma:format="Dropdown" ma:internalName="Category">
      <xsd:simpleType>
        <xsd:restriction base="dms:Choice">
          <xsd:enumeration value="Acoustics Output"/>
          <xsd:enumeration value="AutoCAD"/>
          <xsd:enumeration value="Other"/>
          <xsd:enumeration value="Power Point"/>
          <xsd:enumeration value="Proposal and Report"/>
          <xsd:enumeration value="Questionnaire"/>
          <xsd:enumeration value="Resume"/>
          <xsd:enumeration value="Stationery"/>
          <xsd:enumeration value="Guidance Document"/>
          <xsd:enumeration value="Contracting"/>
        </xsd:restriction>
      </xsd:simpleType>
    </xsd:element>
    <xsd:element name="Practice" ma:index="3" nillable="true" ma:displayName="Practice" ma:default="CORP" ma:format="Dropdown" ma:internalName="Practice">
      <xsd:simpleType>
        <xsd:restriction base="dms:Choice">
          <xsd:enumeration value="CORP"/>
          <xsd:enumeration value="MIS"/>
          <xsd:enumeration value="TAE"/>
          <xsd:enumeration value="TQM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B548D2-16E5-4D59-9228-B99A31CAF826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4c265f44-5553-4b88-8776-487c6beffe0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23E702B-A4A8-49D1-8100-74D24C5D8E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F42501-FD43-4347-8465-A1634AD528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65f44-5553-4b88-8776-487c6beffe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</Template>
  <TotalTime>1346</TotalTime>
  <Words>721</Words>
  <Application>Microsoft Office PowerPoint</Application>
  <PresentationFormat>On-screen Show (4:3)</PresentationFormat>
  <Paragraphs>229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Lucida Grande</vt:lpstr>
      <vt:lpstr>Symbol</vt:lpstr>
      <vt:lpstr>PowerPoint Presentation</vt:lpstr>
      <vt:lpstr>PowerPoint Presentation</vt:lpstr>
      <vt:lpstr>Our Mission</vt:lpstr>
      <vt:lpstr>The Counts</vt:lpstr>
      <vt:lpstr>Business-as-Usual (1)</vt:lpstr>
      <vt:lpstr>Business-as-Usual (2)</vt:lpstr>
      <vt:lpstr>A Better Way?</vt:lpstr>
      <vt:lpstr>Isn’t this just ODME?</vt:lpstr>
      <vt:lpstr>Parameter Estimation from Counts (&amp; Survey)</vt:lpstr>
      <vt:lpstr>Literature Review</vt:lpstr>
      <vt:lpstr>Challenge</vt:lpstr>
      <vt:lpstr>Metaheuristic</vt:lpstr>
      <vt:lpstr>Genetic Algorithm</vt:lpstr>
      <vt:lpstr>Fitness</vt:lpstr>
      <vt:lpstr>Generation</vt:lpstr>
      <vt:lpstr>Distribution</vt:lpstr>
      <vt:lpstr>Network Assignment (1)</vt:lpstr>
      <vt:lpstr>Network Assignment (2)</vt:lpstr>
      <vt:lpstr>Fitness</vt:lpstr>
      <vt:lpstr>Mutation      and Combination</vt:lpstr>
      <vt:lpstr>GA: Pros and Cons</vt:lpstr>
      <vt:lpstr>Results</vt:lpstr>
      <vt:lpstr>Improvement</vt:lpstr>
      <vt:lpstr>Conclusions</vt:lpstr>
    </vt:vector>
  </TitlesOfParts>
  <Company>Resource Systems Group,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Bernardin</dc:creator>
  <cp:lastModifiedBy>Vince Bernardin</cp:lastModifiedBy>
  <cp:revision>39</cp:revision>
  <cp:lastPrinted>2015-01-07T13:12:47Z</cp:lastPrinted>
  <dcterms:created xsi:type="dcterms:W3CDTF">2014-08-04T15:49:01Z</dcterms:created>
  <dcterms:modified xsi:type="dcterms:W3CDTF">2015-05-12T16:10:59Z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0x010100654322EC559C6C46AD7C246A9C6A9593</vt:lpwstr>
  </property>
</Properties>
</file>