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8" r:id="rId3"/>
    <p:sldId id="257" r:id="rId4"/>
    <p:sldId id="311" r:id="rId5"/>
    <p:sldId id="268" r:id="rId6"/>
    <p:sldId id="323" r:id="rId7"/>
    <p:sldId id="319" r:id="rId8"/>
    <p:sldId id="321" r:id="rId9"/>
    <p:sldId id="266" r:id="rId10"/>
    <p:sldId id="325" r:id="rId11"/>
    <p:sldId id="328" r:id="rId12"/>
    <p:sldId id="318" r:id="rId13"/>
    <p:sldId id="317" r:id="rId14"/>
    <p:sldId id="262" r:id="rId15"/>
    <p:sldId id="327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7" autoAdjust="0"/>
    <p:restoredTop sz="88605" autoAdjust="0"/>
  </p:normalViewPr>
  <p:slideViewPr>
    <p:cSldViewPr snapToGrid="0">
      <p:cViewPr varScale="1">
        <p:scale>
          <a:sx n="101" d="100"/>
          <a:sy n="101" d="100"/>
        </p:scale>
        <p:origin x="-12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2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g1601\sysmod\10_STAFF\Petya\Peer%20review\Distric_to_District_Comparison\Final_district_to_district\Copy%20of%20district_to_district_comparison_and_aggregated%20hbw%20trip%20table_v12%20-%20conformit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g1601\sysmod\10_STAFF\Petya\Peer%20review\Distric_to_District_Comparison\Final_district_to_district\Copy%20of%20district_to_district_comparison_and_aggregated%20hbw%20trip%20table_v12%20-%20conformit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g1601\sysmod\10_STAFF\Petya\Peer%20review\Distric_to_District_Comparison\Final_district_to_district\Copy%20of%20district_to_district_comparison_and_aggregated%20hbw%20trip%20table_v12%20-%20conformit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g1601\sysmod\10_STAFF\Petya\Peer%20review\Distric_to_District_Comparison\Final_district_to_district\Copy%20of%20district_to_district_comparison_and_aggregated%20hbw%20trip%20table_v12%20-%20conformit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g1601\sysmod\06_PROJECTS\07_FY13\01%20Bottleneck%20Study%20and%20Modeling%20On-Call\07_Task%20Order\A-03-543-B_CS_AirSage%20Pilot%20Study\3_Data\Analysis\Screenlin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g1601\sysmod\06_PROJECTS\07_FY13\01%20Bottleneck%20Study%20and%20Modeling%20On-Call\07_Task%20Order\A-03-543-B_CS_AirSage%20Pilot%20Study\3_Data\Analysis\Screenli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i="0" u="none" strike="noStrike" baseline="0" dirty="0" smtClean="0"/>
              <a:t>Proportional </a:t>
            </a:r>
            <a:r>
              <a:rPr lang="en-US" sz="1400" b="1" i="0" u="none" strike="noStrike" baseline="0" dirty="0" smtClean="0">
                <a:effectLst/>
              </a:rPr>
              <a:t>Distribution of Commuter</a:t>
            </a:r>
            <a:r>
              <a:rPr lang="en-US" sz="1400" baseline="0" dirty="0" smtClean="0"/>
              <a:t> </a:t>
            </a:r>
            <a:r>
              <a:rPr lang="en-US" sz="1400" dirty="0"/>
              <a:t>Trips from District 4   </a:t>
            </a:r>
          </a:p>
        </c:rich>
      </c:tx>
      <c:layout>
        <c:manualLayout>
          <c:xMode val="edge"/>
          <c:yMode val="edge"/>
          <c:x val="0.10233976966316773"/>
          <c:y val="2.453994784001387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'QA districts 2'!$Q$1</c:f>
              <c:strCache>
                <c:ptCount val="1"/>
                <c:pt idx="0">
                  <c:v>2006-2010 CTPP Data</c:v>
                </c:pt>
              </c:strCache>
            </c:strRef>
          </c:tx>
          <c:spPr>
            <a:ln>
              <a:solidFill>
                <a:srgbClr val="FF99FF"/>
              </a:solidFill>
            </a:ln>
          </c:spPr>
          <c:marker>
            <c:spPr>
              <a:solidFill>
                <a:srgbClr val="FF99FF"/>
              </a:solidFill>
              <a:ln>
                <a:solidFill>
                  <a:srgbClr val="FF99FF"/>
                </a:solidFill>
              </a:ln>
            </c:spPr>
          </c:marker>
          <c:cat>
            <c:numRef>
              <c:f>'QA districts 2'!$Q$19:$Q$30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'QA districts 2'!$R$6:$AC$6</c:f>
              <c:numCache>
                <c:formatCode>General</c:formatCode>
                <c:ptCount val="12"/>
                <c:pt idx="0">
                  <c:v>1.0743571279239951E-3</c:v>
                </c:pt>
                <c:pt idx="1">
                  <c:v>3.8560709888731448E-2</c:v>
                </c:pt>
                <c:pt idx="2">
                  <c:v>4.1830239959116423E-2</c:v>
                </c:pt>
                <c:pt idx="3">
                  <c:v>0.50802573811238361</c:v>
                </c:pt>
                <c:pt idx="4">
                  <c:v>0.22491811656484478</c:v>
                </c:pt>
                <c:pt idx="5">
                  <c:v>6.5239610676206178E-2</c:v>
                </c:pt>
                <c:pt idx="6">
                  <c:v>1.0168645032404932E-2</c:v>
                </c:pt>
                <c:pt idx="7">
                  <c:v>3.4495574810100146E-3</c:v>
                </c:pt>
                <c:pt idx="8">
                  <c:v>4.0018351181212108E-2</c:v>
                </c:pt>
                <c:pt idx="9">
                  <c:v>2.9396733954331098E-2</c:v>
                </c:pt>
                <c:pt idx="10">
                  <c:v>3.432716207112825E-2</c:v>
                </c:pt>
                <c:pt idx="11">
                  <c:v>2.9907779507073375E-3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'QA districts 2'!$Q$17</c:f>
              <c:strCache>
                <c:ptCount val="1"/>
                <c:pt idx="0">
                  <c:v>2011 MAG Model Run</c:v>
                </c:pt>
              </c:strCache>
            </c:strRef>
          </c:tx>
          <c:spPr>
            <a:ln>
              <a:solidFill>
                <a:srgbClr val="00FFCC"/>
              </a:solidFill>
            </a:ln>
          </c:spPr>
          <c:marker>
            <c:spPr>
              <a:solidFill>
                <a:srgbClr val="00FFCC"/>
              </a:solidFill>
              <a:ln>
                <a:solidFill>
                  <a:srgbClr val="00FFCC"/>
                </a:solidFill>
              </a:ln>
            </c:spPr>
          </c:marker>
          <c:cat>
            <c:numRef>
              <c:f>'QA districts 2'!$Q$19:$Q$30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'QA districts 2'!$R$22:$AC$22</c:f>
              <c:numCache>
                <c:formatCode>General</c:formatCode>
                <c:ptCount val="12"/>
                <c:pt idx="0">
                  <c:v>8.0385427063136642E-5</c:v>
                </c:pt>
                <c:pt idx="1">
                  <c:v>2.143462046508145E-2</c:v>
                </c:pt>
                <c:pt idx="2">
                  <c:v>4.6925396456437611E-2</c:v>
                </c:pt>
                <c:pt idx="3">
                  <c:v>0.54299315634688172</c:v>
                </c:pt>
                <c:pt idx="4">
                  <c:v>0.2502689257170948</c:v>
                </c:pt>
                <c:pt idx="5">
                  <c:v>3.6554107746142185E-2</c:v>
                </c:pt>
                <c:pt idx="6">
                  <c:v>1.9671617880453623E-3</c:v>
                </c:pt>
                <c:pt idx="7">
                  <c:v>5.5360118465706929E-4</c:v>
                </c:pt>
                <c:pt idx="8">
                  <c:v>4.6335483111287538E-2</c:v>
                </c:pt>
                <c:pt idx="9">
                  <c:v>2.8706669955187721E-2</c:v>
                </c:pt>
                <c:pt idx="10">
                  <c:v>2.3842859477188554E-2</c:v>
                </c:pt>
                <c:pt idx="11">
                  <c:v>3.3763232493359602E-4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875904"/>
        <c:axId val="82877824"/>
      </c:lineChart>
      <c:catAx>
        <c:axId val="8287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2877824"/>
        <c:crosses val="autoZero"/>
        <c:auto val="1"/>
        <c:lblAlgn val="ctr"/>
        <c:lblOffset val="100"/>
        <c:noMultiLvlLbl val="0"/>
      </c:catAx>
      <c:valAx>
        <c:axId val="82877824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82875904"/>
        <c:crosses val="autoZero"/>
        <c:crossBetween val="between"/>
      </c:valAx>
    </c:plotArea>
    <c:legend>
      <c:legendPos val="b"/>
      <c:layout/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i="0" u="none" strike="noStrike" baseline="0" dirty="0" smtClean="0"/>
              <a:t>Proportional </a:t>
            </a:r>
            <a:r>
              <a:rPr lang="en-US" sz="1400" b="1" i="0" u="none" strike="noStrike" baseline="0" dirty="0" smtClean="0">
                <a:effectLst/>
              </a:rPr>
              <a:t>Distribution of Commuter</a:t>
            </a:r>
            <a:r>
              <a:rPr lang="en-US" sz="1400" baseline="0" dirty="0" smtClean="0"/>
              <a:t> </a:t>
            </a:r>
            <a:r>
              <a:rPr lang="en-US" sz="1400" dirty="0"/>
              <a:t>Trips to District 4   </a:t>
            </a:r>
          </a:p>
        </c:rich>
      </c:tx>
      <c:layout>
        <c:manualLayout>
          <c:xMode val="edge"/>
          <c:yMode val="edge"/>
          <c:x val="0.1364740854708161"/>
          <c:y val="2.858378279241693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'QA districts 2'!$Q$1</c:f>
              <c:strCache>
                <c:ptCount val="1"/>
                <c:pt idx="0">
                  <c:v>2006-2010 CTPP Data</c:v>
                </c:pt>
              </c:strCache>
            </c:strRef>
          </c:tx>
          <c:spPr>
            <a:ln>
              <a:solidFill>
                <a:srgbClr val="FF99FF"/>
              </a:solidFill>
            </a:ln>
          </c:spPr>
          <c:marker>
            <c:spPr>
              <a:solidFill>
                <a:srgbClr val="FF99FF"/>
              </a:solidFill>
              <a:ln>
                <a:solidFill>
                  <a:srgbClr val="FF99FF"/>
                </a:solidFill>
              </a:ln>
            </c:spPr>
          </c:marker>
          <c:cat>
            <c:numRef>
              <c:f>'QA districts 2'!$Q$19:$Q$30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'QA districts 2'!$U$3:$U$14</c:f>
              <c:numCache>
                <c:formatCode>General</c:formatCode>
                <c:ptCount val="12"/>
                <c:pt idx="0">
                  <c:v>4.3921098718775892E-2</c:v>
                </c:pt>
                <c:pt idx="1">
                  <c:v>0.16238978011831198</c:v>
                </c:pt>
                <c:pt idx="2">
                  <c:v>0.29636699379629472</c:v>
                </c:pt>
                <c:pt idx="3">
                  <c:v>0.50802573811238361</c:v>
                </c:pt>
                <c:pt idx="4">
                  <c:v>0.20188826062146609</c:v>
                </c:pt>
                <c:pt idx="5">
                  <c:v>0.12205370335773366</c:v>
                </c:pt>
                <c:pt idx="6">
                  <c:v>7.2218660550624439E-2</c:v>
                </c:pt>
                <c:pt idx="7">
                  <c:v>6.5351886181403973E-2</c:v>
                </c:pt>
                <c:pt idx="8">
                  <c:v>0.21129890414089994</c:v>
                </c:pt>
                <c:pt idx="9">
                  <c:v>0.13370122804290385</c:v>
                </c:pt>
                <c:pt idx="10">
                  <c:v>0.1310823242745966</c:v>
                </c:pt>
                <c:pt idx="11">
                  <c:v>5.864441873211132E-2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'QA districts 2'!$Q$17</c:f>
              <c:strCache>
                <c:ptCount val="1"/>
                <c:pt idx="0">
                  <c:v>2011 MAG Model Run</c:v>
                </c:pt>
              </c:strCache>
            </c:strRef>
          </c:tx>
          <c:spPr>
            <a:ln>
              <a:solidFill>
                <a:srgbClr val="00FFCC"/>
              </a:solidFill>
            </a:ln>
          </c:spPr>
          <c:marker>
            <c:spPr>
              <a:solidFill>
                <a:srgbClr val="00FFCC"/>
              </a:solidFill>
              <a:ln>
                <a:solidFill>
                  <a:srgbClr val="00FFCC"/>
                </a:solidFill>
              </a:ln>
            </c:spPr>
          </c:marker>
          <c:cat>
            <c:numRef>
              <c:f>'QA districts 2'!$Q$19:$Q$30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'QA districts 2'!$U$19:$U$30</c:f>
              <c:numCache>
                <c:formatCode>General</c:formatCode>
                <c:ptCount val="12"/>
                <c:pt idx="0">
                  <c:v>3.6641805171010185E-2</c:v>
                </c:pt>
                <c:pt idx="1">
                  <c:v>0.1857391350991083</c:v>
                </c:pt>
                <c:pt idx="2">
                  <c:v>0.41507104677315826</c:v>
                </c:pt>
                <c:pt idx="3">
                  <c:v>0.54299315634688172</c:v>
                </c:pt>
                <c:pt idx="4">
                  <c:v>0.23159893448357294</c:v>
                </c:pt>
                <c:pt idx="5">
                  <c:v>0.10429902834275384</c:v>
                </c:pt>
                <c:pt idx="6">
                  <c:v>5.9179620539933753E-2</c:v>
                </c:pt>
                <c:pt idx="7">
                  <c:v>5.1827035883626499E-2</c:v>
                </c:pt>
                <c:pt idx="8">
                  <c:v>0.19411629657397381</c:v>
                </c:pt>
                <c:pt idx="9">
                  <c:v>0.20000648090829518</c:v>
                </c:pt>
                <c:pt idx="10">
                  <c:v>0.13349388227812811</c:v>
                </c:pt>
                <c:pt idx="11">
                  <c:v>6.9718260513389071E-2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295680"/>
        <c:axId val="84297600"/>
      </c:lineChart>
      <c:catAx>
        <c:axId val="8429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4297600"/>
        <c:crosses val="autoZero"/>
        <c:auto val="1"/>
        <c:lblAlgn val="ctr"/>
        <c:lblOffset val="100"/>
        <c:noMultiLvlLbl val="0"/>
      </c:catAx>
      <c:valAx>
        <c:axId val="84297600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84295680"/>
        <c:crosses val="autoZero"/>
        <c:crossBetween val="between"/>
      </c:valAx>
    </c:plotArea>
    <c:legend>
      <c:legendPos val="b"/>
      <c:layout/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i="0" u="none" strike="noStrike" baseline="0" dirty="0" smtClean="0"/>
              <a:t>Proportional </a:t>
            </a:r>
            <a:r>
              <a:rPr lang="en-US" sz="1400" b="1" i="0" u="none" strike="noStrike" baseline="0" dirty="0" smtClean="0">
                <a:effectLst/>
              </a:rPr>
              <a:t>Distribution of Commuter</a:t>
            </a:r>
            <a:r>
              <a:rPr lang="en-US" sz="1400" baseline="0" dirty="0" smtClean="0"/>
              <a:t> </a:t>
            </a:r>
            <a:r>
              <a:rPr lang="en-US" sz="1400" dirty="0"/>
              <a:t>Trips from District 5   </a:t>
            </a:r>
          </a:p>
        </c:rich>
      </c:tx>
      <c:layout>
        <c:manualLayout>
          <c:xMode val="edge"/>
          <c:yMode val="edge"/>
          <c:x val="0.1297262971287769"/>
          <c:y val="3.297920894863291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'QA districts 2'!$Q$1</c:f>
              <c:strCache>
                <c:ptCount val="1"/>
                <c:pt idx="0">
                  <c:v>2006-2010 CTPP Data</c:v>
                </c:pt>
              </c:strCache>
            </c:strRef>
          </c:tx>
          <c:spPr>
            <a:ln>
              <a:solidFill>
                <a:srgbClr val="FF99FF"/>
              </a:solidFill>
            </a:ln>
          </c:spPr>
          <c:marker>
            <c:spPr>
              <a:solidFill>
                <a:srgbClr val="FF99FF"/>
              </a:solidFill>
              <a:ln>
                <a:solidFill>
                  <a:srgbClr val="FF99FF"/>
                </a:solidFill>
              </a:ln>
            </c:spPr>
          </c:marker>
          <c:cat>
            <c:numRef>
              <c:f>'QA districts 2'!$Q$19:$Q$30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'QA districts 2'!$R$7:$AC$7</c:f>
              <c:numCache>
                <c:formatCode>General</c:formatCode>
                <c:ptCount val="12"/>
                <c:pt idx="0">
                  <c:v>1.5251335788763823E-3</c:v>
                </c:pt>
                <c:pt idx="1">
                  <c:v>6.2686102609327179E-2</c:v>
                </c:pt>
                <c:pt idx="2">
                  <c:v>2.1538621154743993E-2</c:v>
                </c:pt>
                <c:pt idx="3">
                  <c:v>0.20188826062146609</c:v>
                </c:pt>
                <c:pt idx="4">
                  <c:v>0.47788556310629282</c:v>
                </c:pt>
                <c:pt idx="5">
                  <c:v>0.14276599055869699</c:v>
                </c:pt>
                <c:pt idx="6">
                  <c:v>1.8483166467811393E-2</c:v>
                </c:pt>
                <c:pt idx="7">
                  <c:v>5.929345852570423E-3</c:v>
                </c:pt>
                <c:pt idx="8">
                  <c:v>2.8147533329874994E-2</c:v>
                </c:pt>
                <c:pt idx="9">
                  <c:v>1.6454842558489391E-2</c:v>
                </c:pt>
                <c:pt idx="10">
                  <c:v>2.0532240493852792E-2</c:v>
                </c:pt>
                <c:pt idx="11">
                  <c:v>2.1631996679981357E-3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'QA districts 2'!$Q$17</c:f>
              <c:strCache>
                <c:ptCount val="1"/>
                <c:pt idx="0">
                  <c:v>2011 MAG Model Run</c:v>
                </c:pt>
              </c:strCache>
            </c:strRef>
          </c:tx>
          <c:spPr>
            <a:ln>
              <a:solidFill>
                <a:srgbClr val="00FFCC"/>
              </a:solidFill>
            </a:ln>
          </c:spPr>
          <c:marker>
            <c:spPr>
              <a:solidFill>
                <a:srgbClr val="00FFCC"/>
              </a:solidFill>
              <a:ln>
                <a:solidFill>
                  <a:srgbClr val="00FFCC"/>
                </a:solidFill>
              </a:ln>
            </c:spPr>
          </c:marker>
          <c:cat>
            <c:numRef>
              <c:f>'QA districts 2'!$Q$19:$Q$30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'QA districts 2'!$R$23:$AC$23</c:f>
              <c:numCache>
                <c:formatCode>General</c:formatCode>
                <c:ptCount val="12"/>
                <c:pt idx="0">
                  <c:v>1.9355752551902632E-4</c:v>
                </c:pt>
                <c:pt idx="1">
                  <c:v>6.3308891110630788E-2</c:v>
                </c:pt>
                <c:pt idx="2">
                  <c:v>1.7477438868537871E-2</c:v>
                </c:pt>
                <c:pt idx="3">
                  <c:v>0.23159893448357294</c:v>
                </c:pt>
                <c:pt idx="4">
                  <c:v>0.512076618905003</c:v>
                </c:pt>
                <c:pt idx="5">
                  <c:v>0.12029431432811721</c:v>
                </c:pt>
                <c:pt idx="6">
                  <c:v>5.3905450319904052E-3</c:v>
                </c:pt>
                <c:pt idx="7">
                  <c:v>1.12996375830742E-3</c:v>
                </c:pt>
                <c:pt idx="8">
                  <c:v>3.177560150165968E-2</c:v>
                </c:pt>
                <c:pt idx="9">
                  <c:v>7.8326315503542913E-3</c:v>
                </c:pt>
                <c:pt idx="10">
                  <c:v>8.7150857693677041E-3</c:v>
                </c:pt>
                <c:pt idx="11">
                  <c:v>2.0641716693970408E-4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330752"/>
        <c:axId val="84332928"/>
      </c:lineChart>
      <c:catAx>
        <c:axId val="8433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4332928"/>
        <c:crosses val="autoZero"/>
        <c:auto val="1"/>
        <c:lblAlgn val="ctr"/>
        <c:lblOffset val="100"/>
        <c:noMultiLvlLbl val="0"/>
      </c:catAx>
      <c:valAx>
        <c:axId val="84332928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84330752"/>
        <c:crosses val="autoZero"/>
        <c:crossBetween val="between"/>
      </c:valAx>
    </c:plotArea>
    <c:legend>
      <c:legendPos val="b"/>
      <c:layout/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i="0" u="none" strike="noStrike" baseline="0" dirty="0" smtClean="0"/>
              <a:t>Proportional </a:t>
            </a:r>
            <a:r>
              <a:rPr lang="en-US" sz="1400" b="1" i="0" u="none" strike="noStrike" baseline="0" dirty="0" smtClean="0">
                <a:effectLst/>
              </a:rPr>
              <a:t>Distribution of Commuter</a:t>
            </a:r>
            <a:r>
              <a:rPr lang="en-US" sz="1400" baseline="0" dirty="0" smtClean="0"/>
              <a:t> </a:t>
            </a:r>
            <a:r>
              <a:rPr lang="en-US" sz="1400" dirty="0"/>
              <a:t>Trips to District 5   </a:t>
            </a:r>
          </a:p>
        </c:rich>
      </c:tx>
      <c:layout>
        <c:manualLayout>
          <c:xMode val="edge"/>
          <c:yMode val="edge"/>
          <c:x val="0.13984757101933776"/>
          <c:y val="2.8717768212388903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'QA districts 2'!$Q$1</c:f>
              <c:strCache>
                <c:ptCount val="1"/>
                <c:pt idx="0">
                  <c:v>2006-2010 CTPP Data</c:v>
                </c:pt>
              </c:strCache>
            </c:strRef>
          </c:tx>
          <c:spPr>
            <a:ln>
              <a:solidFill>
                <a:srgbClr val="FF99FF"/>
              </a:solidFill>
            </a:ln>
          </c:spPr>
          <c:marker>
            <c:spPr>
              <a:solidFill>
                <a:srgbClr val="FF99FF"/>
              </a:solidFill>
              <a:ln>
                <a:solidFill>
                  <a:srgbClr val="FF99FF"/>
                </a:solidFill>
              </a:ln>
            </c:spPr>
          </c:marker>
          <c:cat>
            <c:numRef>
              <c:f>'QA districts 2'!$Q$19:$Q$30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'QA districts 2'!$V$3:$V$14</c:f>
              <c:numCache>
                <c:formatCode>General</c:formatCode>
                <c:ptCount val="12"/>
                <c:pt idx="0">
                  <c:v>0.14310074661259103</c:v>
                </c:pt>
                <c:pt idx="1">
                  <c:v>0.21255568069972511</c:v>
                </c:pt>
                <c:pt idx="2">
                  <c:v>0.12996659543125091</c:v>
                </c:pt>
                <c:pt idx="3">
                  <c:v>0.22491811656484478</c:v>
                </c:pt>
                <c:pt idx="4">
                  <c:v>0.47788556310629282</c:v>
                </c:pt>
                <c:pt idx="5">
                  <c:v>0.29188335399718091</c:v>
                </c:pt>
                <c:pt idx="6">
                  <c:v>0.17316947637407784</c:v>
                </c:pt>
                <c:pt idx="7">
                  <c:v>0.16742233042235288</c:v>
                </c:pt>
                <c:pt idx="8">
                  <c:v>0.19404198041929643</c:v>
                </c:pt>
                <c:pt idx="9">
                  <c:v>0.10269703093424534</c:v>
                </c:pt>
                <c:pt idx="10">
                  <c:v>0.11610930157388299</c:v>
                </c:pt>
                <c:pt idx="11">
                  <c:v>5.8989505308243505E-2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'QA districts 2'!$Q$17</c:f>
              <c:strCache>
                <c:ptCount val="1"/>
                <c:pt idx="0">
                  <c:v>2011 MAG Model Run</c:v>
                </c:pt>
              </c:strCache>
            </c:strRef>
          </c:tx>
          <c:spPr>
            <a:ln>
              <a:solidFill>
                <a:srgbClr val="00FFCC"/>
              </a:solidFill>
            </a:ln>
          </c:spPr>
          <c:marker>
            <c:spPr>
              <a:solidFill>
                <a:srgbClr val="00FFCC"/>
              </a:solidFill>
              <a:ln>
                <a:solidFill>
                  <a:srgbClr val="00FFCC"/>
                </a:solidFill>
              </a:ln>
            </c:spPr>
          </c:marker>
          <c:cat>
            <c:numRef>
              <c:f>'QA districts 2'!$Q$19:$Q$30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'QA districts 2'!$V$19:$V$30</c:f>
              <c:numCache>
                <c:formatCode>General</c:formatCode>
                <c:ptCount val="12"/>
                <c:pt idx="0">
                  <c:v>9.6670103676918487E-2</c:v>
                </c:pt>
                <c:pt idx="1">
                  <c:v>0.20316184808458843</c:v>
                </c:pt>
                <c:pt idx="2">
                  <c:v>0.11716479658281023</c:v>
                </c:pt>
                <c:pt idx="3">
                  <c:v>0.2502689257170948</c:v>
                </c:pt>
                <c:pt idx="4">
                  <c:v>0.512076618905003</c:v>
                </c:pt>
                <c:pt idx="5">
                  <c:v>0.3378696382526043</c:v>
                </c:pt>
                <c:pt idx="6">
                  <c:v>0.14412665340204153</c:v>
                </c:pt>
                <c:pt idx="7">
                  <c:v>0.1626301463812804</c:v>
                </c:pt>
                <c:pt idx="8">
                  <c:v>0.2025895367757797</c:v>
                </c:pt>
                <c:pt idx="9">
                  <c:v>0.10342682761300297</c:v>
                </c:pt>
                <c:pt idx="10">
                  <c:v>0.1004697019088204</c:v>
                </c:pt>
                <c:pt idx="11">
                  <c:v>6.5076804419228931E-2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361984"/>
        <c:axId val="84363904"/>
      </c:lineChart>
      <c:catAx>
        <c:axId val="8436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4363904"/>
        <c:crosses val="autoZero"/>
        <c:auto val="1"/>
        <c:lblAlgn val="ctr"/>
        <c:lblOffset val="100"/>
        <c:noMultiLvlLbl val="0"/>
      </c:catAx>
      <c:valAx>
        <c:axId val="84363904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84361984"/>
        <c:crosses val="autoZero"/>
        <c:crossBetween val="between"/>
      </c:valAx>
    </c:plotArea>
    <c:legend>
      <c:legendPos val="b"/>
      <c:layout/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Summary!$B$19</c:f>
              <c:strCache>
                <c:ptCount val="1"/>
                <c:pt idx="0">
                  <c:v>AirSage Veh Trips</c:v>
                </c:pt>
              </c:strCache>
            </c:strRef>
          </c:tx>
          <c:spPr>
            <a:noFill/>
            <a:ln w="76200" cap="flat" cmpd="sng" algn="ctr">
              <a:solidFill>
                <a:srgbClr val="00B0F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Summary!$C$18:$F$18</c:f>
              <c:strCache>
                <c:ptCount val="4"/>
                <c:pt idx="0">
                  <c:v>E to W - SL1</c:v>
                </c:pt>
                <c:pt idx="1">
                  <c:v>W to E - SL1</c:v>
                </c:pt>
                <c:pt idx="2">
                  <c:v>E to W - SL2</c:v>
                </c:pt>
                <c:pt idx="3">
                  <c:v>W to E - SL2</c:v>
                </c:pt>
              </c:strCache>
            </c:strRef>
          </c:cat>
          <c:val>
            <c:numRef>
              <c:f>Summary!$C$19:$F$19</c:f>
              <c:numCache>
                <c:formatCode>_(* #,##0_);_(* \(#,##0\);_(* "-"??_);_(@_)</c:formatCode>
                <c:ptCount val="4"/>
                <c:pt idx="0">
                  <c:v>63702.539130434772</c:v>
                </c:pt>
                <c:pt idx="1">
                  <c:v>88196.426086956533</c:v>
                </c:pt>
                <c:pt idx="2">
                  <c:v>31874.686956521742</c:v>
                </c:pt>
                <c:pt idx="3">
                  <c:v>74090.834782608712</c:v>
                </c:pt>
              </c:numCache>
            </c:numRef>
          </c:val>
        </c:ser>
        <c:ser>
          <c:idx val="1"/>
          <c:order val="1"/>
          <c:tx>
            <c:strRef>
              <c:f>Summary!$B$20</c:f>
              <c:strCache>
                <c:ptCount val="1"/>
                <c:pt idx="0">
                  <c:v>Model Veh Trips</c:v>
                </c:pt>
              </c:strCache>
            </c:strRef>
          </c:tx>
          <c:spPr>
            <a:noFill/>
            <a:ln w="762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Summary!$C$18:$F$18</c:f>
              <c:strCache>
                <c:ptCount val="4"/>
                <c:pt idx="0">
                  <c:v>E to W - SL1</c:v>
                </c:pt>
                <c:pt idx="1">
                  <c:v>W to E - SL1</c:v>
                </c:pt>
                <c:pt idx="2">
                  <c:v>E to W - SL2</c:v>
                </c:pt>
                <c:pt idx="3">
                  <c:v>W to E - SL2</c:v>
                </c:pt>
              </c:strCache>
            </c:strRef>
          </c:cat>
          <c:val>
            <c:numRef>
              <c:f>Summary!$C$20:$F$20</c:f>
              <c:numCache>
                <c:formatCode>_(* #,##0_);_(* \(#,##0\);_(* "-"??_);_(@_)</c:formatCode>
                <c:ptCount val="4"/>
                <c:pt idx="0">
                  <c:v>52441.749999999993</c:v>
                </c:pt>
                <c:pt idx="1">
                  <c:v>74867.81</c:v>
                </c:pt>
                <c:pt idx="2">
                  <c:v>28485.85</c:v>
                </c:pt>
                <c:pt idx="3">
                  <c:v>55408.640000000007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84393344"/>
        <c:axId val="84432000"/>
      </c:barChart>
      <c:catAx>
        <c:axId val="8439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32000"/>
        <c:crosses val="autoZero"/>
        <c:auto val="1"/>
        <c:lblAlgn val="ctr"/>
        <c:lblOffset val="100"/>
        <c:noMultiLvlLbl val="0"/>
      </c:catAx>
      <c:valAx>
        <c:axId val="84432000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9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MD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Summary!$B$16</c:f>
              <c:strCache>
                <c:ptCount val="1"/>
                <c:pt idx="0">
                  <c:v>AirSage Veh Trips</c:v>
                </c:pt>
              </c:strCache>
            </c:strRef>
          </c:tx>
          <c:spPr>
            <a:noFill/>
            <a:ln w="73025" cap="flat" cmpd="sng" algn="ctr">
              <a:solidFill>
                <a:srgbClr val="00B0F0"/>
              </a:solidFill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76200" cap="flat" cmpd="sng" algn="ctr">
                <a:solidFill>
                  <a:srgbClr val="00B0F0"/>
                </a:solidFill>
                <a:miter lim="800000"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Summary!$C$15:$F$15</c:f>
              <c:strCache>
                <c:ptCount val="4"/>
                <c:pt idx="0">
                  <c:v>E to W - SL1</c:v>
                </c:pt>
                <c:pt idx="1">
                  <c:v>W to E - SL1</c:v>
                </c:pt>
                <c:pt idx="2">
                  <c:v>E to W - SL2</c:v>
                </c:pt>
                <c:pt idx="3">
                  <c:v>W to E - SL2</c:v>
                </c:pt>
              </c:strCache>
            </c:strRef>
          </c:cat>
          <c:val>
            <c:numRef>
              <c:f>Summary!$C$16:$F$16</c:f>
              <c:numCache>
                <c:formatCode>_(* #,##0_);_(* \(#,##0\);_(* "-"??_);_(@_)</c:formatCode>
                <c:ptCount val="4"/>
                <c:pt idx="0">
                  <c:v>77572.582608695651</c:v>
                </c:pt>
                <c:pt idx="1">
                  <c:v>66721.017391304325</c:v>
                </c:pt>
                <c:pt idx="2">
                  <c:v>51660.408695652186</c:v>
                </c:pt>
                <c:pt idx="3">
                  <c:v>40885.713043478267</c:v>
                </c:pt>
              </c:numCache>
            </c:numRef>
          </c:val>
        </c:ser>
        <c:ser>
          <c:idx val="1"/>
          <c:order val="1"/>
          <c:tx>
            <c:strRef>
              <c:f>Summary!$B$17</c:f>
              <c:strCache>
                <c:ptCount val="1"/>
                <c:pt idx="0">
                  <c:v>Model Veh Trips</c:v>
                </c:pt>
              </c:strCache>
            </c:strRef>
          </c:tx>
          <c:spPr>
            <a:noFill/>
            <a:ln w="762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Summary!$C$15:$F$15</c:f>
              <c:strCache>
                <c:ptCount val="4"/>
                <c:pt idx="0">
                  <c:v>E to W - SL1</c:v>
                </c:pt>
                <c:pt idx="1">
                  <c:v>W to E - SL1</c:v>
                </c:pt>
                <c:pt idx="2">
                  <c:v>E to W - SL2</c:v>
                </c:pt>
                <c:pt idx="3">
                  <c:v>W to E - SL2</c:v>
                </c:pt>
              </c:strCache>
            </c:strRef>
          </c:cat>
          <c:val>
            <c:numRef>
              <c:f>Summary!$C$17:$F$17</c:f>
              <c:numCache>
                <c:formatCode>_(* #,##0_);_(* \(#,##0\);_(* "-"??_);_(@_)</c:formatCode>
                <c:ptCount val="4"/>
                <c:pt idx="0">
                  <c:v>63759.01</c:v>
                </c:pt>
                <c:pt idx="1">
                  <c:v>61425.360000000008</c:v>
                </c:pt>
                <c:pt idx="2">
                  <c:v>42046.13</c:v>
                </c:pt>
                <c:pt idx="3">
                  <c:v>38352.15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84462592"/>
        <c:axId val="84468480"/>
      </c:barChart>
      <c:catAx>
        <c:axId val="8446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68480"/>
        <c:crosses val="autoZero"/>
        <c:auto val="1"/>
        <c:lblAlgn val="ctr"/>
        <c:lblOffset val="100"/>
        <c:noMultiLvlLbl val="0"/>
      </c:catAx>
      <c:valAx>
        <c:axId val="84468480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6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69CE6-8D8A-470F-986B-A55A288A37F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FE9F00-89D7-412E-8DCD-BA644BE84FD3}">
      <dgm:prSet custT="1"/>
      <dgm:spPr/>
      <dgm:t>
        <a:bodyPr/>
        <a:lstStyle/>
        <a:p>
          <a:pPr rtl="0"/>
          <a:r>
            <a:rPr lang="en-US" sz="2000" b="0" i="0" dirty="0" smtClean="0"/>
            <a:t>AirSage O-D Trip Matrix</a:t>
          </a:r>
          <a:endParaRPr lang="en-US" sz="2000" dirty="0"/>
        </a:p>
      </dgm:t>
    </dgm:pt>
    <dgm:pt modelId="{9CC5C390-A346-491D-ABFD-B1F77AA5A7A8}" type="parTrans" cxnId="{C570098D-C1B7-4AFE-9DF9-E5255C37F892}">
      <dgm:prSet/>
      <dgm:spPr/>
      <dgm:t>
        <a:bodyPr/>
        <a:lstStyle/>
        <a:p>
          <a:endParaRPr lang="en-US"/>
        </a:p>
      </dgm:t>
    </dgm:pt>
    <dgm:pt modelId="{C507F5A0-11BF-4B77-846B-13F737681A2C}" type="sibTrans" cxnId="{C570098D-C1B7-4AFE-9DF9-E5255C37F892}">
      <dgm:prSet/>
      <dgm:spPr/>
      <dgm:t>
        <a:bodyPr/>
        <a:lstStyle/>
        <a:p>
          <a:endParaRPr lang="en-US"/>
        </a:p>
      </dgm:t>
    </dgm:pt>
    <dgm:pt modelId="{7AEAAFCE-6420-4DBD-B181-CF513D687336}">
      <dgm:prSet custT="1"/>
      <dgm:spPr/>
      <dgm:t>
        <a:bodyPr/>
        <a:lstStyle/>
        <a:p>
          <a:pPr rtl="0"/>
          <a:r>
            <a:rPr lang="en-US" sz="1400" b="0" i="0" dirty="0" smtClean="0"/>
            <a:t>30 x 30 zones configuration</a:t>
          </a:r>
          <a:endParaRPr lang="en-US" sz="1400" dirty="0"/>
        </a:p>
      </dgm:t>
    </dgm:pt>
    <dgm:pt modelId="{D3CE803F-9422-4D0F-BBD6-986BBD06F2F6}" type="parTrans" cxnId="{E5749B22-1443-4AA2-9CBE-7873335DF698}">
      <dgm:prSet/>
      <dgm:spPr/>
      <dgm:t>
        <a:bodyPr/>
        <a:lstStyle/>
        <a:p>
          <a:endParaRPr lang="en-US" dirty="0"/>
        </a:p>
      </dgm:t>
    </dgm:pt>
    <dgm:pt modelId="{A29F7D3E-C1E4-44A4-B5B7-E83517B02E7E}" type="sibTrans" cxnId="{E5749B22-1443-4AA2-9CBE-7873335DF698}">
      <dgm:prSet/>
      <dgm:spPr/>
      <dgm:t>
        <a:bodyPr/>
        <a:lstStyle/>
        <a:p>
          <a:endParaRPr lang="en-US"/>
        </a:p>
      </dgm:t>
    </dgm:pt>
    <dgm:pt modelId="{55B5F618-1BB1-46C3-AF06-F0362721B6B8}">
      <dgm:prSet custT="1"/>
      <dgm:spPr/>
      <dgm:t>
        <a:bodyPr/>
        <a:lstStyle/>
        <a:p>
          <a:pPr rtl="0"/>
          <a:r>
            <a:rPr lang="en-US" sz="1400" b="0" i="0" dirty="0" smtClean="0"/>
            <a:t>Weekday (Tue, Wed and Thu) for the  month of October 2013</a:t>
          </a:r>
          <a:endParaRPr lang="en-US" sz="1400" dirty="0"/>
        </a:p>
      </dgm:t>
    </dgm:pt>
    <dgm:pt modelId="{A8A80CF6-A850-483D-A2F0-136B779FAE25}" type="parTrans" cxnId="{5785C105-F2BC-4AFA-8905-6935A8071FF9}">
      <dgm:prSet/>
      <dgm:spPr/>
      <dgm:t>
        <a:bodyPr/>
        <a:lstStyle/>
        <a:p>
          <a:endParaRPr lang="en-US" dirty="0"/>
        </a:p>
      </dgm:t>
    </dgm:pt>
    <dgm:pt modelId="{241E3580-E48F-4A53-B498-B2FA253E2135}" type="sibTrans" cxnId="{5785C105-F2BC-4AFA-8905-6935A8071FF9}">
      <dgm:prSet/>
      <dgm:spPr/>
      <dgm:t>
        <a:bodyPr/>
        <a:lstStyle/>
        <a:p>
          <a:endParaRPr lang="en-US"/>
        </a:p>
      </dgm:t>
    </dgm:pt>
    <dgm:pt modelId="{5D020160-7F7D-41B8-A031-04C2F4CF6C0A}">
      <dgm:prSet custT="1"/>
      <dgm:spPr/>
      <dgm:t>
        <a:bodyPr/>
        <a:lstStyle/>
        <a:p>
          <a:pPr rtl="0"/>
          <a:r>
            <a:rPr lang="en-US" sz="1400" b="0" i="0" dirty="0" smtClean="0"/>
            <a:t>Data divided by Resident and Visitor</a:t>
          </a:r>
          <a:endParaRPr lang="en-US" sz="1400" dirty="0"/>
        </a:p>
      </dgm:t>
    </dgm:pt>
    <dgm:pt modelId="{949503A5-0AEA-47F4-9314-207F02689C17}" type="parTrans" cxnId="{3AEB1D49-A2CC-4432-B3C8-A2BBD173FB71}">
      <dgm:prSet/>
      <dgm:spPr/>
      <dgm:t>
        <a:bodyPr/>
        <a:lstStyle/>
        <a:p>
          <a:endParaRPr lang="en-US" dirty="0"/>
        </a:p>
      </dgm:t>
    </dgm:pt>
    <dgm:pt modelId="{DE944E73-E5A6-4DD5-8ECA-E7EABCFBBC30}" type="sibTrans" cxnId="{3AEB1D49-A2CC-4432-B3C8-A2BBD173FB71}">
      <dgm:prSet/>
      <dgm:spPr/>
      <dgm:t>
        <a:bodyPr/>
        <a:lstStyle/>
        <a:p>
          <a:endParaRPr lang="en-US"/>
        </a:p>
      </dgm:t>
    </dgm:pt>
    <dgm:pt modelId="{00E6FAED-A8BF-4FF3-A8A6-1297B1A975AB}">
      <dgm:prSet custT="1"/>
      <dgm:spPr/>
      <dgm:t>
        <a:bodyPr/>
        <a:lstStyle/>
        <a:p>
          <a:pPr rtl="0"/>
          <a:r>
            <a:rPr lang="en-US" sz="1400" b="0" i="0" dirty="0" smtClean="0"/>
            <a:t>Data grouped by AM, MD, PM and Daily</a:t>
          </a:r>
          <a:endParaRPr lang="en-US" sz="1400" dirty="0"/>
        </a:p>
      </dgm:t>
    </dgm:pt>
    <dgm:pt modelId="{499D8852-6ED8-4276-A97F-E9572ED007BC}" type="parTrans" cxnId="{302FEABE-7758-4830-9487-F550026A5A01}">
      <dgm:prSet/>
      <dgm:spPr/>
      <dgm:t>
        <a:bodyPr/>
        <a:lstStyle/>
        <a:p>
          <a:endParaRPr lang="en-US" dirty="0"/>
        </a:p>
      </dgm:t>
    </dgm:pt>
    <dgm:pt modelId="{772FD3A6-6B6E-47AD-9974-F805C9609CDB}" type="sibTrans" cxnId="{302FEABE-7758-4830-9487-F550026A5A01}">
      <dgm:prSet/>
      <dgm:spPr/>
      <dgm:t>
        <a:bodyPr/>
        <a:lstStyle/>
        <a:p>
          <a:endParaRPr lang="en-US"/>
        </a:p>
      </dgm:t>
    </dgm:pt>
    <dgm:pt modelId="{9F29C5FF-637F-4F11-965E-06B867123778}" type="pres">
      <dgm:prSet presAssocID="{8A269CE6-8D8A-470F-986B-A55A288A37F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3A5317-0ADA-4BE4-AACE-35190A0239F0}" type="pres">
      <dgm:prSet presAssocID="{EBFE9F00-89D7-412E-8DCD-BA644BE84FD3}" presName="root1" presStyleCnt="0"/>
      <dgm:spPr/>
    </dgm:pt>
    <dgm:pt modelId="{FF35733E-2AA5-4905-970B-DB6802C2085E}" type="pres">
      <dgm:prSet presAssocID="{EBFE9F00-89D7-412E-8DCD-BA644BE84FD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56A1C3-E6E9-4064-98C5-613B1526CE57}" type="pres">
      <dgm:prSet presAssocID="{EBFE9F00-89D7-412E-8DCD-BA644BE84FD3}" presName="level2hierChild" presStyleCnt="0"/>
      <dgm:spPr/>
    </dgm:pt>
    <dgm:pt modelId="{63B73CD9-C2FF-4283-B898-A6D03AFCDDE5}" type="pres">
      <dgm:prSet presAssocID="{D3CE803F-9422-4D0F-BBD6-986BBD06F2F6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66C3E96B-7D48-4C7C-A0CE-90359A765918}" type="pres">
      <dgm:prSet presAssocID="{D3CE803F-9422-4D0F-BBD6-986BBD06F2F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E2CF75C2-6AAB-403F-84EC-A15091C82563}" type="pres">
      <dgm:prSet presAssocID="{7AEAAFCE-6420-4DBD-B181-CF513D687336}" presName="root2" presStyleCnt="0"/>
      <dgm:spPr/>
    </dgm:pt>
    <dgm:pt modelId="{9DBD4967-8B6D-46D7-9903-778999BD7F18}" type="pres">
      <dgm:prSet presAssocID="{7AEAAFCE-6420-4DBD-B181-CF513D687336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72EE57-4296-4AC2-835E-DEF8BFAC289D}" type="pres">
      <dgm:prSet presAssocID="{7AEAAFCE-6420-4DBD-B181-CF513D687336}" presName="level3hierChild" presStyleCnt="0"/>
      <dgm:spPr/>
    </dgm:pt>
    <dgm:pt modelId="{9431ACC5-595F-4E92-9304-581550CBE80D}" type="pres">
      <dgm:prSet presAssocID="{A8A80CF6-A850-483D-A2F0-136B779FAE25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EA6B4F62-21DB-4319-B551-03ACBDC81340}" type="pres">
      <dgm:prSet presAssocID="{A8A80CF6-A850-483D-A2F0-136B779FAE2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DB589C7-6096-497B-8BAD-70AEBBBFBD47}" type="pres">
      <dgm:prSet presAssocID="{55B5F618-1BB1-46C3-AF06-F0362721B6B8}" presName="root2" presStyleCnt="0"/>
      <dgm:spPr/>
    </dgm:pt>
    <dgm:pt modelId="{816B2674-C322-4789-AA2D-A036D0D68A46}" type="pres">
      <dgm:prSet presAssocID="{55B5F618-1BB1-46C3-AF06-F0362721B6B8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B32A16-4A9A-4CB3-8987-D92FF1F29A49}" type="pres">
      <dgm:prSet presAssocID="{55B5F618-1BB1-46C3-AF06-F0362721B6B8}" presName="level3hierChild" presStyleCnt="0"/>
      <dgm:spPr/>
    </dgm:pt>
    <dgm:pt modelId="{5573F618-EEFD-4373-ADCD-12395D32B357}" type="pres">
      <dgm:prSet presAssocID="{949503A5-0AEA-47F4-9314-207F02689C17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031479DB-54AB-47A0-8014-02476D6E0EA2}" type="pres">
      <dgm:prSet presAssocID="{949503A5-0AEA-47F4-9314-207F02689C17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5D08245-3834-4FD9-9576-8D8A10760EB4}" type="pres">
      <dgm:prSet presAssocID="{5D020160-7F7D-41B8-A031-04C2F4CF6C0A}" presName="root2" presStyleCnt="0"/>
      <dgm:spPr/>
    </dgm:pt>
    <dgm:pt modelId="{EE1B4064-0F4C-4937-96B5-BC84D98575AB}" type="pres">
      <dgm:prSet presAssocID="{5D020160-7F7D-41B8-A031-04C2F4CF6C0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7628-7940-499F-9ADA-4F0443103DDA}" type="pres">
      <dgm:prSet presAssocID="{5D020160-7F7D-41B8-A031-04C2F4CF6C0A}" presName="level3hierChild" presStyleCnt="0"/>
      <dgm:spPr/>
    </dgm:pt>
    <dgm:pt modelId="{EBF7EE34-AAD2-4242-B716-1884CD1C113B}" type="pres">
      <dgm:prSet presAssocID="{499D8852-6ED8-4276-A97F-E9572ED007B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35E590DC-AE8C-422F-8FEE-D3B20A482789}" type="pres">
      <dgm:prSet presAssocID="{499D8852-6ED8-4276-A97F-E9572ED007B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D800ED3E-D4B9-4F74-BB97-A604C5C25BB3}" type="pres">
      <dgm:prSet presAssocID="{00E6FAED-A8BF-4FF3-A8A6-1297B1A975AB}" presName="root2" presStyleCnt="0"/>
      <dgm:spPr/>
    </dgm:pt>
    <dgm:pt modelId="{56BAC391-2579-48DA-A408-076CE34153CF}" type="pres">
      <dgm:prSet presAssocID="{00E6FAED-A8BF-4FF3-A8A6-1297B1A975AB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63F878-7FEB-4A00-9DE0-8AC95AA6D640}" type="pres">
      <dgm:prSet presAssocID="{00E6FAED-A8BF-4FF3-A8A6-1297B1A975AB}" presName="level3hierChild" presStyleCnt="0"/>
      <dgm:spPr/>
    </dgm:pt>
  </dgm:ptLst>
  <dgm:cxnLst>
    <dgm:cxn modelId="{44AFB6FB-2773-4DE1-8DD2-FEA010B63881}" type="presOf" srcId="{8A269CE6-8D8A-470F-986B-A55A288A37F4}" destId="{9F29C5FF-637F-4F11-965E-06B867123778}" srcOrd="0" destOrd="0" presId="urn:microsoft.com/office/officeart/2008/layout/HorizontalMultiLevelHierarchy"/>
    <dgm:cxn modelId="{D8EF6F09-D518-4343-87E5-45DAAE8946EE}" type="presOf" srcId="{949503A5-0AEA-47F4-9314-207F02689C17}" destId="{5573F618-EEFD-4373-ADCD-12395D32B357}" srcOrd="0" destOrd="0" presId="urn:microsoft.com/office/officeart/2008/layout/HorizontalMultiLevelHierarchy"/>
    <dgm:cxn modelId="{34F92EA4-ED28-425D-8A2A-E2E69C782B69}" type="presOf" srcId="{499D8852-6ED8-4276-A97F-E9572ED007BC}" destId="{35E590DC-AE8C-422F-8FEE-D3B20A482789}" srcOrd="1" destOrd="0" presId="urn:microsoft.com/office/officeart/2008/layout/HorizontalMultiLevelHierarchy"/>
    <dgm:cxn modelId="{1B72BB0D-EDB3-4D4D-81FE-B3383D9D4FD4}" type="presOf" srcId="{EBFE9F00-89D7-412E-8DCD-BA644BE84FD3}" destId="{FF35733E-2AA5-4905-970B-DB6802C2085E}" srcOrd="0" destOrd="0" presId="urn:microsoft.com/office/officeart/2008/layout/HorizontalMultiLevelHierarchy"/>
    <dgm:cxn modelId="{5785C105-F2BC-4AFA-8905-6935A8071FF9}" srcId="{EBFE9F00-89D7-412E-8DCD-BA644BE84FD3}" destId="{55B5F618-1BB1-46C3-AF06-F0362721B6B8}" srcOrd="1" destOrd="0" parTransId="{A8A80CF6-A850-483D-A2F0-136B779FAE25}" sibTransId="{241E3580-E48F-4A53-B498-B2FA253E2135}"/>
    <dgm:cxn modelId="{206618D5-B20D-465E-8601-92969F06B3CD}" type="presOf" srcId="{A8A80CF6-A850-483D-A2F0-136B779FAE25}" destId="{9431ACC5-595F-4E92-9304-581550CBE80D}" srcOrd="0" destOrd="0" presId="urn:microsoft.com/office/officeart/2008/layout/HorizontalMultiLevelHierarchy"/>
    <dgm:cxn modelId="{3AEB1D49-A2CC-4432-B3C8-A2BBD173FB71}" srcId="{EBFE9F00-89D7-412E-8DCD-BA644BE84FD3}" destId="{5D020160-7F7D-41B8-A031-04C2F4CF6C0A}" srcOrd="2" destOrd="0" parTransId="{949503A5-0AEA-47F4-9314-207F02689C17}" sibTransId="{DE944E73-E5A6-4DD5-8ECA-E7EABCFBBC30}"/>
    <dgm:cxn modelId="{6BACE2A7-4808-4FD6-AF4F-B7B8E6E50D14}" type="presOf" srcId="{949503A5-0AEA-47F4-9314-207F02689C17}" destId="{031479DB-54AB-47A0-8014-02476D6E0EA2}" srcOrd="1" destOrd="0" presId="urn:microsoft.com/office/officeart/2008/layout/HorizontalMultiLevelHierarchy"/>
    <dgm:cxn modelId="{41D1637A-32E6-45C7-A6A8-2F14EF50E429}" type="presOf" srcId="{A8A80CF6-A850-483D-A2F0-136B779FAE25}" destId="{EA6B4F62-21DB-4319-B551-03ACBDC81340}" srcOrd="1" destOrd="0" presId="urn:microsoft.com/office/officeart/2008/layout/HorizontalMultiLevelHierarchy"/>
    <dgm:cxn modelId="{BC7A6379-5C66-460F-A5F9-0DE45E8B9A40}" type="presOf" srcId="{00E6FAED-A8BF-4FF3-A8A6-1297B1A975AB}" destId="{56BAC391-2579-48DA-A408-076CE34153CF}" srcOrd="0" destOrd="0" presId="urn:microsoft.com/office/officeart/2008/layout/HorizontalMultiLevelHierarchy"/>
    <dgm:cxn modelId="{C3CAB1B9-BDBF-4ABB-987C-F8E61863CEBD}" type="presOf" srcId="{7AEAAFCE-6420-4DBD-B181-CF513D687336}" destId="{9DBD4967-8B6D-46D7-9903-778999BD7F18}" srcOrd="0" destOrd="0" presId="urn:microsoft.com/office/officeart/2008/layout/HorizontalMultiLevelHierarchy"/>
    <dgm:cxn modelId="{C570098D-C1B7-4AFE-9DF9-E5255C37F892}" srcId="{8A269CE6-8D8A-470F-986B-A55A288A37F4}" destId="{EBFE9F00-89D7-412E-8DCD-BA644BE84FD3}" srcOrd="0" destOrd="0" parTransId="{9CC5C390-A346-491D-ABFD-B1F77AA5A7A8}" sibTransId="{C507F5A0-11BF-4B77-846B-13F737681A2C}"/>
    <dgm:cxn modelId="{FF459F2F-7AAC-40FD-8023-3BD829D439E1}" type="presOf" srcId="{5D020160-7F7D-41B8-A031-04C2F4CF6C0A}" destId="{EE1B4064-0F4C-4937-96B5-BC84D98575AB}" srcOrd="0" destOrd="0" presId="urn:microsoft.com/office/officeart/2008/layout/HorizontalMultiLevelHierarchy"/>
    <dgm:cxn modelId="{C69768BC-F19C-49F7-8977-0932A96D28EE}" type="presOf" srcId="{D3CE803F-9422-4D0F-BBD6-986BBD06F2F6}" destId="{63B73CD9-C2FF-4283-B898-A6D03AFCDDE5}" srcOrd="0" destOrd="0" presId="urn:microsoft.com/office/officeart/2008/layout/HorizontalMultiLevelHierarchy"/>
    <dgm:cxn modelId="{E5749B22-1443-4AA2-9CBE-7873335DF698}" srcId="{EBFE9F00-89D7-412E-8DCD-BA644BE84FD3}" destId="{7AEAAFCE-6420-4DBD-B181-CF513D687336}" srcOrd="0" destOrd="0" parTransId="{D3CE803F-9422-4D0F-BBD6-986BBD06F2F6}" sibTransId="{A29F7D3E-C1E4-44A4-B5B7-E83517B02E7E}"/>
    <dgm:cxn modelId="{13EADEFE-B91A-4C8D-945D-362C238E7BAB}" type="presOf" srcId="{D3CE803F-9422-4D0F-BBD6-986BBD06F2F6}" destId="{66C3E96B-7D48-4C7C-A0CE-90359A765918}" srcOrd="1" destOrd="0" presId="urn:microsoft.com/office/officeart/2008/layout/HorizontalMultiLevelHierarchy"/>
    <dgm:cxn modelId="{054ED746-3D46-4065-B296-4BA2C768935E}" type="presOf" srcId="{499D8852-6ED8-4276-A97F-E9572ED007BC}" destId="{EBF7EE34-AAD2-4242-B716-1884CD1C113B}" srcOrd="0" destOrd="0" presId="urn:microsoft.com/office/officeart/2008/layout/HorizontalMultiLevelHierarchy"/>
    <dgm:cxn modelId="{42CDA19D-A5E2-425F-B238-B997D91EC5F7}" type="presOf" srcId="{55B5F618-1BB1-46C3-AF06-F0362721B6B8}" destId="{816B2674-C322-4789-AA2D-A036D0D68A46}" srcOrd="0" destOrd="0" presId="urn:microsoft.com/office/officeart/2008/layout/HorizontalMultiLevelHierarchy"/>
    <dgm:cxn modelId="{302FEABE-7758-4830-9487-F550026A5A01}" srcId="{EBFE9F00-89D7-412E-8DCD-BA644BE84FD3}" destId="{00E6FAED-A8BF-4FF3-A8A6-1297B1A975AB}" srcOrd="3" destOrd="0" parTransId="{499D8852-6ED8-4276-A97F-E9572ED007BC}" sibTransId="{772FD3A6-6B6E-47AD-9974-F805C9609CDB}"/>
    <dgm:cxn modelId="{818F6DC1-44AF-477A-A0F0-87E1E9B843CC}" type="presParOf" srcId="{9F29C5FF-637F-4F11-965E-06B867123778}" destId="{993A5317-0ADA-4BE4-AACE-35190A0239F0}" srcOrd="0" destOrd="0" presId="urn:microsoft.com/office/officeart/2008/layout/HorizontalMultiLevelHierarchy"/>
    <dgm:cxn modelId="{5823722A-18C7-4DA1-80BF-81FE2AE90BCD}" type="presParOf" srcId="{993A5317-0ADA-4BE4-AACE-35190A0239F0}" destId="{FF35733E-2AA5-4905-970B-DB6802C2085E}" srcOrd="0" destOrd="0" presId="urn:microsoft.com/office/officeart/2008/layout/HorizontalMultiLevelHierarchy"/>
    <dgm:cxn modelId="{80593286-1061-4A7C-83F8-1EF9390F9806}" type="presParOf" srcId="{993A5317-0ADA-4BE4-AACE-35190A0239F0}" destId="{7C56A1C3-E6E9-4064-98C5-613B1526CE57}" srcOrd="1" destOrd="0" presId="urn:microsoft.com/office/officeart/2008/layout/HorizontalMultiLevelHierarchy"/>
    <dgm:cxn modelId="{C4C86F0E-AC3B-45AE-B7B4-80739D77A414}" type="presParOf" srcId="{7C56A1C3-E6E9-4064-98C5-613B1526CE57}" destId="{63B73CD9-C2FF-4283-B898-A6D03AFCDDE5}" srcOrd="0" destOrd="0" presId="urn:microsoft.com/office/officeart/2008/layout/HorizontalMultiLevelHierarchy"/>
    <dgm:cxn modelId="{5FD6D454-CB77-48DF-B3EE-2AFCC4DEBB7C}" type="presParOf" srcId="{63B73CD9-C2FF-4283-B898-A6D03AFCDDE5}" destId="{66C3E96B-7D48-4C7C-A0CE-90359A765918}" srcOrd="0" destOrd="0" presId="urn:microsoft.com/office/officeart/2008/layout/HorizontalMultiLevelHierarchy"/>
    <dgm:cxn modelId="{2B1C906C-F2EE-40D9-9496-504E32F6B75E}" type="presParOf" srcId="{7C56A1C3-E6E9-4064-98C5-613B1526CE57}" destId="{E2CF75C2-6AAB-403F-84EC-A15091C82563}" srcOrd="1" destOrd="0" presId="urn:microsoft.com/office/officeart/2008/layout/HorizontalMultiLevelHierarchy"/>
    <dgm:cxn modelId="{68135D65-01A3-41CA-A8F1-409CC779DAEC}" type="presParOf" srcId="{E2CF75C2-6AAB-403F-84EC-A15091C82563}" destId="{9DBD4967-8B6D-46D7-9903-778999BD7F18}" srcOrd="0" destOrd="0" presId="urn:microsoft.com/office/officeart/2008/layout/HorizontalMultiLevelHierarchy"/>
    <dgm:cxn modelId="{18728503-7D43-4579-8A2A-FB6B72F30950}" type="presParOf" srcId="{E2CF75C2-6AAB-403F-84EC-A15091C82563}" destId="{4372EE57-4296-4AC2-835E-DEF8BFAC289D}" srcOrd="1" destOrd="0" presId="urn:microsoft.com/office/officeart/2008/layout/HorizontalMultiLevelHierarchy"/>
    <dgm:cxn modelId="{E95377C0-8061-4ADA-B15B-25648096840C}" type="presParOf" srcId="{7C56A1C3-E6E9-4064-98C5-613B1526CE57}" destId="{9431ACC5-595F-4E92-9304-581550CBE80D}" srcOrd="2" destOrd="0" presId="urn:microsoft.com/office/officeart/2008/layout/HorizontalMultiLevelHierarchy"/>
    <dgm:cxn modelId="{CCDD4600-C9E4-4A5F-AC6E-ADB65370D43C}" type="presParOf" srcId="{9431ACC5-595F-4E92-9304-581550CBE80D}" destId="{EA6B4F62-21DB-4319-B551-03ACBDC81340}" srcOrd="0" destOrd="0" presId="urn:microsoft.com/office/officeart/2008/layout/HorizontalMultiLevelHierarchy"/>
    <dgm:cxn modelId="{D49BE335-0C26-4ECE-9309-F3F9E9947C79}" type="presParOf" srcId="{7C56A1C3-E6E9-4064-98C5-613B1526CE57}" destId="{6DB589C7-6096-497B-8BAD-70AEBBBFBD47}" srcOrd="3" destOrd="0" presId="urn:microsoft.com/office/officeart/2008/layout/HorizontalMultiLevelHierarchy"/>
    <dgm:cxn modelId="{9B7C3307-5DDB-4196-9940-E5596F415330}" type="presParOf" srcId="{6DB589C7-6096-497B-8BAD-70AEBBBFBD47}" destId="{816B2674-C322-4789-AA2D-A036D0D68A46}" srcOrd="0" destOrd="0" presId="urn:microsoft.com/office/officeart/2008/layout/HorizontalMultiLevelHierarchy"/>
    <dgm:cxn modelId="{1AB31957-4791-484C-A532-8147E5095037}" type="presParOf" srcId="{6DB589C7-6096-497B-8BAD-70AEBBBFBD47}" destId="{5CB32A16-4A9A-4CB3-8987-D92FF1F29A49}" srcOrd="1" destOrd="0" presId="urn:microsoft.com/office/officeart/2008/layout/HorizontalMultiLevelHierarchy"/>
    <dgm:cxn modelId="{F7A0BC5E-9402-4DD5-AA5C-1998528B39C3}" type="presParOf" srcId="{7C56A1C3-E6E9-4064-98C5-613B1526CE57}" destId="{5573F618-EEFD-4373-ADCD-12395D32B357}" srcOrd="4" destOrd="0" presId="urn:microsoft.com/office/officeart/2008/layout/HorizontalMultiLevelHierarchy"/>
    <dgm:cxn modelId="{7C89CC0B-8C73-4F1F-800E-A748B15801E3}" type="presParOf" srcId="{5573F618-EEFD-4373-ADCD-12395D32B357}" destId="{031479DB-54AB-47A0-8014-02476D6E0EA2}" srcOrd="0" destOrd="0" presId="urn:microsoft.com/office/officeart/2008/layout/HorizontalMultiLevelHierarchy"/>
    <dgm:cxn modelId="{7EB875D6-19E9-4860-92FB-0606FB602C57}" type="presParOf" srcId="{7C56A1C3-E6E9-4064-98C5-613B1526CE57}" destId="{65D08245-3834-4FD9-9576-8D8A10760EB4}" srcOrd="5" destOrd="0" presId="urn:microsoft.com/office/officeart/2008/layout/HorizontalMultiLevelHierarchy"/>
    <dgm:cxn modelId="{3CFBF145-D0DA-40FF-9877-616E8DE2EC55}" type="presParOf" srcId="{65D08245-3834-4FD9-9576-8D8A10760EB4}" destId="{EE1B4064-0F4C-4937-96B5-BC84D98575AB}" srcOrd="0" destOrd="0" presId="urn:microsoft.com/office/officeart/2008/layout/HorizontalMultiLevelHierarchy"/>
    <dgm:cxn modelId="{204922EE-CF94-46D3-BE66-A0A54D88D892}" type="presParOf" srcId="{65D08245-3834-4FD9-9576-8D8A10760EB4}" destId="{61957628-7940-499F-9ADA-4F0443103DDA}" srcOrd="1" destOrd="0" presId="urn:microsoft.com/office/officeart/2008/layout/HorizontalMultiLevelHierarchy"/>
    <dgm:cxn modelId="{04E20CC1-47DA-4292-8676-AD114555410B}" type="presParOf" srcId="{7C56A1C3-E6E9-4064-98C5-613B1526CE57}" destId="{EBF7EE34-AAD2-4242-B716-1884CD1C113B}" srcOrd="6" destOrd="0" presId="urn:microsoft.com/office/officeart/2008/layout/HorizontalMultiLevelHierarchy"/>
    <dgm:cxn modelId="{65089AEC-06D0-4EC3-9F8D-167B971AE524}" type="presParOf" srcId="{EBF7EE34-AAD2-4242-B716-1884CD1C113B}" destId="{35E590DC-AE8C-422F-8FEE-D3B20A482789}" srcOrd="0" destOrd="0" presId="urn:microsoft.com/office/officeart/2008/layout/HorizontalMultiLevelHierarchy"/>
    <dgm:cxn modelId="{6EA5D6E7-47F0-4583-862D-951E97EF13FD}" type="presParOf" srcId="{7C56A1C3-E6E9-4064-98C5-613B1526CE57}" destId="{D800ED3E-D4B9-4F74-BB97-A604C5C25BB3}" srcOrd="7" destOrd="0" presId="urn:microsoft.com/office/officeart/2008/layout/HorizontalMultiLevelHierarchy"/>
    <dgm:cxn modelId="{60AE4414-0180-471B-A694-D7DCF341D38C}" type="presParOf" srcId="{D800ED3E-D4B9-4F74-BB97-A604C5C25BB3}" destId="{56BAC391-2579-48DA-A408-076CE34153CF}" srcOrd="0" destOrd="0" presId="urn:microsoft.com/office/officeart/2008/layout/HorizontalMultiLevelHierarchy"/>
    <dgm:cxn modelId="{E85D3CDF-010D-4DCD-9EE2-C60494060D05}" type="presParOf" srcId="{D800ED3E-D4B9-4F74-BB97-A604C5C25BB3}" destId="{7F63F878-7FEB-4A00-9DE0-8AC95AA6D64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D3C0F1-D884-4866-82B5-245D1257B66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90E7E71-EB0F-4CF4-8FBE-8D2C9BBA0F76}">
      <dgm:prSet custT="1"/>
      <dgm:spPr/>
      <dgm:t>
        <a:bodyPr/>
        <a:lstStyle/>
        <a:p>
          <a:pPr rtl="0"/>
          <a:r>
            <a:rPr lang="en-US" sz="1200" b="0" i="0" dirty="0" smtClean="0"/>
            <a:t>Origin_Zone: origin zone ID</a:t>
          </a:r>
          <a:endParaRPr lang="en-US" sz="1200" dirty="0"/>
        </a:p>
      </dgm:t>
    </dgm:pt>
    <dgm:pt modelId="{1EE20B23-081E-4F8A-AF2C-09F240AC39DC}" type="parTrans" cxnId="{21898237-DA4A-40A0-9815-57D8D01A13FC}">
      <dgm:prSet/>
      <dgm:spPr/>
      <dgm:t>
        <a:bodyPr/>
        <a:lstStyle/>
        <a:p>
          <a:endParaRPr lang="en-US" sz="1200"/>
        </a:p>
      </dgm:t>
    </dgm:pt>
    <dgm:pt modelId="{577CE587-9671-4F3A-A1F1-B2890504AF56}" type="sibTrans" cxnId="{21898237-DA4A-40A0-9815-57D8D01A13FC}">
      <dgm:prSet/>
      <dgm:spPr/>
      <dgm:t>
        <a:bodyPr/>
        <a:lstStyle/>
        <a:p>
          <a:endParaRPr lang="en-US" sz="1200"/>
        </a:p>
      </dgm:t>
    </dgm:pt>
    <dgm:pt modelId="{97CF7FC2-88C2-4D89-B86C-49FBE25C4FBD}">
      <dgm:prSet custT="1"/>
      <dgm:spPr/>
      <dgm:t>
        <a:bodyPr/>
        <a:lstStyle/>
        <a:p>
          <a:pPr rtl="0"/>
          <a:r>
            <a:rPr lang="en-US" sz="1200" b="0" i="0" dirty="0" smtClean="0"/>
            <a:t>Destination_Zone: destination zone ID</a:t>
          </a:r>
          <a:endParaRPr lang="en-US" sz="1200" dirty="0"/>
        </a:p>
      </dgm:t>
    </dgm:pt>
    <dgm:pt modelId="{82948274-B00B-4DDC-BE77-81A283E2432D}" type="parTrans" cxnId="{C925EA77-B583-4A6A-986D-57EDC6AE1960}">
      <dgm:prSet/>
      <dgm:spPr/>
      <dgm:t>
        <a:bodyPr/>
        <a:lstStyle/>
        <a:p>
          <a:endParaRPr lang="en-US" sz="1200"/>
        </a:p>
      </dgm:t>
    </dgm:pt>
    <dgm:pt modelId="{3B500206-8294-4C20-8239-681F407C2AD8}" type="sibTrans" cxnId="{C925EA77-B583-4A6A-986D-57EDC6AE1960}">
      <dgm:prSet/>
      <dgm:spPr/>
      <dgm:t>
        <a:bodyPr/>
        <a:lstStyle/>
        <a:p>
          <a:endParaRPr lang="en-US" sz="1200"/>
        </a:p>
      </dgm:t>
    </dgm:pt>
    <dgm:pt modelId="{0D817054-BCD0-446E-B121-7B1E1C1079C8}">
      <dgm:prSet custT="1"/>
      <dgm:spPr/>
      <dgm:t>
        <a:bodyPr/>
        <a:lstStyle/>
        <a:p>
          <a:pPr rtl="0"/>
          <a:r>
            <a:rPr lang="en-US" sz="1200" b="0" i="0" dirty="0" smtClean="0"/>
            <a:t>Start_Date: first day date stamp</a:t>
          </a:r>
          <a:endParaRPr lang="en-US" sz="1200" dirty="0"/>
        </a:p>
      </dgm:t>
    </dgm:pt>
    <dgm:pt modelId="{F4E7C58C-2F3D-4BAA-8059-C48ECD5048EC}" type="parTrans" cxnId="{11217427-A6E9-4489-8968-02E554926265}">
      <dgm:prSet/>
      <dgm:spPr/>
      <dgm:t>
        <a:bodyPr/>
        <a:lstStyle/>
        <a:p>
          <a:endParaRPr lang="en-US" sz="1200"/>
        </a:p>
      </dgm:t>
    </dgm:pt>
    <dgm:pt modelId="{34C73D1B-9B91-4504-9396-484663593994}" type="sibTrans" cxnId="{11217427-A6E9-4489-8968-02E554926265}">
      <dgm:prSet/>
      <dgm:spPr/>
      <dgm:t>
        <a:bodyPr/>
        <a:lstStyle/>
        <a:p>
          <a:endParaRPr lang="en-US" sz="1200"/>
        </a:p>
      </dgm:t>
    </dgm:pt>
    <dgm:pt modelId="{0325F2E0-299E-4503-8B72-FD28330A4B2B}">
      <dgm:prSet custT="1"/>
      <dgm:spPr/>
      <dgm:t>
        <a:bodyPr/>
        <a:lstStyle/>
        <a:p>
          <a:pPr rtl="0"/>
          <a:r>
            <a:rPr lang="en-US" sz="1200" b="0" i="0" dirty="0" smtClean="0"/>
            <a:t>End_Date: last day date stamp</a:t>
          </a:r>
          <a:endParaRPr lang="en-US" sz="1200" dirty="0"/>
        </a:p>
      </dgm:t>
    </dgm:pt>
    <dgm:pt modelId="{8D047DA9-5D57-48CF-9C1C-DF342A068C3A}" type="parTrans" cxnId="{ED6D4132-7E74-4C63-9673-76FE2CF1739B}">
      <dgm:prSet/>
      <dgm:spPr/>
      <dgm:t>
        <a:bodyPr/>
        <a:lstStyle/>
        <a:p>
          <a:endParaRPr lang="en-US" sz="1200"/>
        </a:p>
      </dgm:t>
    </dgm:pt>
    <dgm:pt modelId="{DD335FE3-1FBD-46B9-A826-E6C726FC4B79}" type="sibTrans" cxnId="{ED6D4132-7E74-4C63-9673-76FE2CF1739B}">
      <dgm:prSet/>
      <dgm:spPr/>
      <dgm:t>
        <a:bodyPr/>
        <a:lstStyle/>
        <a:p>
          <a:endParaRPr lang="en-US" sz="1200"/>
        </a:p>
      </dgm:t>
    </dgm:pt>
    <dgm:pt modelId="{2F8F117F-B601-4C5C-BA3F-3064711FA525}">
      <dgm:prSet custT="1"/>
      <dgm:spPr/>
      <dgm:t>
        <a:bodyPr/>
        <a:lstStyle/>
        <a:p>
          <a:pPr rtl="0"/>
          <a:r>
            <a:rPr lang="en-US" sz="1200" b="0" i="0" dirty="0" smtClean="0"/>
            <a:t>Aggregation: average weekday (WD) Tuesday to Thursday</a:t>
          </a:r>
          <a:endParaRPr lang="en-US" sz="1200" dirty="0"/>
        </a:p>
      </dgm:t>
    </dgm:pt>
    <dgm:pt modelId="{888FB3BD-1467-4472-8B06-B5FCE1488ECE}" type="parTrans" cxnId="{29548BD9-4487-4914-800B-0ACB1C8DD57C}">
      <dgm:prSet/>
      <dgm:spPr/>
      <dgm:t>
        <a:bodyPr/>
        <a:lstStyle/>
        <a:p>
          <a:endParaRPr lang="en-US" sz="1200"/>
        </a:p>
      </dgm:t>
    </dgm:pt>
    <dgm:pt modelId="{D8A8EAFE-2AC5-4971-8781-0D73604A2A04}" type="sibTrans" cxnId="{29548BD9-4487-4914-800B-0ACB1C8DD57C}">
      <dgm:prSet/>
      <dgm:spPr/>
      <dgm:t>
        <a:bodyPr/>
        <a:lstStyle/>
        <a:p>
          <a:endParaRPr lang="en-US" sz="1200"/>
        </a:p>
      </dgm:t>
    </dgm:pt>
    <dgm:pt modelId="{28F38EC8-E25D-43E7-BBC6-0F5159349E56}">
      <dgm:prSet custT="1"/>
      <dgm:spPr/>
      <dgm:t>
        <a:bodyPr/>
        <a:lstStyle/>
        <a:p>
          <a:pPr rtl="0"/>
          <a:r>
            <a:rPr lang="en-US" sz="1200" b="0" i="0" dirty="0" smtClean="0"/>
            <a:t>Subscriber_Class: Resident/Visitor</a:t>
          </a:r>
          <a:endParaRPr lang="en-US" sz="1200" dirty="0"/>
        </a:p>
      </dgm:t>
    </dgm:pt>
    <dgm:pt modelId="{D2D221DA-768C-423F-B3B1-2110A1B606AB}" type="parTrans" cxnId="{F658B96E-0A0F-47A4-88A8-0F9EA9BAA49F}">
      <dgm:prSet/>
      <dgm:spPr/>
      <dgm:t>
        <a:bodyPr/>
        <a:lstStyle/>
        <a:p>
          <a:endParaRPr lang="en-US" sz="1200"/>
        </a:p>
      </dgm:t>
    </dgm:pt>
    <dgm:pt modelId="{ACAEE51B-0CEC-4AD5-83E9-677FE1F45639}" type="sibTrans" cxnId="{F658B96E-0A0F-47A4-88A8-0F9EA9BAA49F}">
      <dgm:prSet/>
      <dgm:spPr/>
      <dgm:t>
        <a:bodyPr/>
        <a:lstStyle/>
        <a:p>
          <a:endParaRPr lang="en-US" sz="1200"/>
        </a:p>
      </dgm:t>
    </dgm:pt>
    <dgm:pt modelId="{95CB7FCA-9869-4A81-9550-D83E804B4150}">
      <dgm:prSet custT="1"/>
      <dgm:spPr/>
      <dgm:t>
        <a:bodyPr/>
        <a:lstStyle/>
        <a:p>
          <a:pPr rtl="0"/>
          <a:r>
            <a:rPr lang="en-US" sz="1200" b="0" i="0" dirty="0" smtClean="0"/>
            <a:t>Time_of_Day: Represents the time of day (H06:H09 – 6 to 9am, H09:H14 – 9 am to 2 pm, H14:H18 – 2 to 6 pm)</a:t>
          </a:r>
          <a:endParaRPr lang="en-US" sz="1200" dirty="0"/>
        </a:p>
      </dgm:t>
    </dgm:pt>
    <dgm:pt modelId="{02399C0C-2516-426E-8331-773977268B8F}" type="parTrans" cxnId="{7CB3E13B-223F-4650-A511-8EA8FAE6A278}">
      <dgm:prSet/>
      <dgm:spPr/>
      <dgm:t>
        <a:bodyPr/>
        <a:lstStyle/>
        <a:p>
          <a:endParaRPr lang="en-US" sz="1200"/>
        </a:p>
      </dgm:t>
    </dgm:pt>
    <dgm:pt modelId="{E0DD195E-7321-4824-AEFB-E77B838BCBCF}" type="sibTrans" cxnId="{7CB3E13B-223F-4650-A511-8EA8FAE6A278}">
      <dgm:prSet/>
      <dgm:spPr/>
      <dgm:t>
        <a:bodyPr/>
        <a:lstStyle/>
        <a:p>
          <a:endParaRPr lang="en-US" sz="1200"/>
        </a:p>
      </dgm:t>
    </dgm:pt>
    <dgm:pt modelId="{A42CC195-361F-48C5-8864-A419869CE416}">
      <dgm:prSet custT="1"/>
      <dgm:spPr/>
      <dgm:t>
        <a:bodyPr/>
        <a:lstStyle/>
        <a:p>
          <a:pPr rtl="0"/>
          <a:r>
            <a:rPr lang="en-US" sz="1200" b="0" i="0" dirty="0" smtClean="0"/>
            <a:t>Count: Average weekday (Tuesday to Thursday) person trips by time of day. </a:t>
          </a:r>
          <a:endParaRPr lang="en-US" sz="1200" dirty="0"/>
        </a:p>
      </dgm:t>
    </dgm:pt>
    <dgm:pt modelId="{1830D659-1E56-491B-90D2-A26E2F539123}" type="parTrans" cxnId="{71E880D8-400F-4160-BA97-4E9459AFF56C}">
      <dgm:prSet/>
      <dgm:spPr/>
      <dgm:t>
        <a:bodyPr/>
        <a:lstStyle/>
        <a:p>
          <a:endParaRPr lang="en-US" sz="1200"/>
        </a:p>
      </dgm:t>
    </dgm:pt>
    <dgm:pt modelId="{CC38EF61-6868-483F-81A5-366277B099C3}" type="sibTrans" cxnId="{71E880D8-400F-4160-BA97-4E9459AFF56C}">
      <dgm:prSet/>
      <dgm:spPr/>
      <dgm:t>
        <a:bodyPr/>
        <a:lstStyle/>
        <a:p>
          <a:endParaRPr lang="en-US" sz="1200"/>
        </a:p>
      </dgm:t>
    </dgm:pt>
    <dgm:pt modelId="{FB44A398-C0A0-465F-BF83-847A77005146}" type="pres">
      <dgm:prSet presAssocID="{CFD3C0F1-D884-4866-82B5-245D1257B6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CDB24E-2E0C-41A7-8649-8E796856D73E}" type="pres">
      <dgm:prSet presAssocID="{B90E7E71-EB0F-4CF4-8FBE-8D2C9BBA0F7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7A933-7F0F-47B5-8401-A15B5A9DCE78}" type="pres">
      <dgm:prSet presAssocID="{577CE587-9671-4F3A-A1F1-B2890504AF56}" presName="sibTrans" presStyleCnt="0"/>
      <dgm:spPr/>
    </dgm:pt>
    <dgm:pt modelId="{8986CAF6-2B72-4F8D-80BB-D872E829018E}" type="pres">
      <dgm:prSet presAssocID="{97CF7FC2-88C2-4D89-B86C-49FBE25C4FB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69DAC-0D55-4D33-AB39-8A2D59D65128}" type="pres">
      <dgm:prSet presAssocID="{3B500206-8294-4C20-8239-681F407C2AD8}" presName="sibTrans" presStyleCnt="0"/>
      <dgm:spPr/>
    </dgm:pt>
    <dgm:pt modelId="{2E3EBCDC-5741-4E56-9F72-792E627474AB}" type="pres">
      <dgm:prSet presAssocID="{0D817054-BCD0-446E-B121-7B1E1C1079C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30735-F454-4F80-818B-96C006B416B5}" type="pres">
      <dgm:prSet presAssocID="{34C73D1B-9B91-4504-9396-484663593994}" presName="sibTrans" presStyleCnt="0"/>
      <dgm:spPr/>
    </dgm:pt>
    <dgm:pt modelId="{8C549DC6-DF77-41BD-82BD-66E56EB5C042}" type="pres">
      <dgm:prSet presAssocID="{0325F2E0-299E-4503-8B72-FD28330A4B2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700E0-38DA-49AA-A889-CB3EDD861B8E}" type="pres">
      <dgm:prSet presAssocID="{DD335FE3-1FBD-46B9-A826-E6C726FC4B79}" presName="sibTrans" presStyleCnt="0"/>
      <dgm:spPr/>
    </dgm:pt>
    <dgm:pt modelId="{66135AAB-E567-4962-B554-BAD82B4E9B4D}" type="pres">
      <dgm:prSet presAssocID="{2F8F117F-B601-4C5C-BA3F-3064711FA52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11ECD-FEE6-4FA9-803A-E36975EC653E}" type="pres">
      <dgm:prSet presAssocID="{D8A8EAFE-2AC5-4971-8781-0D73604A2A04}" presName="sibTrans" presStyleCnt="0"/>
      <dgm:spPr/>
    </dgm:pt>
    <dgm:pt modelId="{4D61FD40-78D9-429E-AABE-4B311F3DCCDE}" type="pres">
      <dgm:prSet presAssocID="{28F38EC8-E25D-43E7-BBC6-0F5159349E5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6D538-93FD-4E67-B9BE-5455C7426A6E}" type="pres">
      <dgm:prSet presAssocID="{ACAEE51B-0CEC-4AD5-83E9-677FE1F45639}" presName="sibTrans" presStyleCnt="0"/>
      <dgm:spPr/>
    </dgm:pt>
    <dgm:pt modelId="{903E2695-6CBF-4FB9-BE68-77724A6A984B}" type="pres">
      <dgm:prSet presAssocID="{95CB7FCA-9869-4A81-9550-D83E804B415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4267C-9838-4DEA-BB4E-1B2D80BCCD43}" type="pres">
      <dgm:prSet presAssocID="{E0DD195E-7321-4824-AEFB-E77B838BCBCF}" presName="sibTrans" presStyleCnt="0"/>
      <dgm:spPr/>
    </dgm:pt>
    <dgm:pt modelId="{23AD5AB1-2418-4A42-A62B-8EF04011FAB8}" type="pres">
      <dgm:prSet presAssocID="{A42CC195-361F-48C5-8864-A419869CE41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753DEA-9A3B-49A8-875E-00F19E85793B}" type="presOf" srcId="{0325F2E0-299E-4503-8B72-FD28330A4B2B}" destId="{8C549DC6-DF77-41BD-82BD-66E56EB5C042}" srcOrd="0" destOrd="0" presId="urn:microsoft.com/office/officeart/2005/8/layout/default"/>
    <dgm:cxn modelId="{68BA1B3E-5CF0-4616-8BD5-53572A931C18}" type="presOf" srcId="{97CF7FC2-88C2-4D89-B86C-49FBE25C4FBD}" destId="{8986CAF6-2B72-4F8D-80BB-D872E829018E}" srcOrd="0" destOrd="0" presId="urn:microsoft.com/office/officeart/2005/8/layout/default"/>
    <dgm:cxn modelId="{44D6F4B6-26AF-40CF-BADF-8A07BCD6CE5A}" type="presOf" srcId="{0D817054-BCD0-446E-B121-7B1E1C1079C8}" destId="{2E3EBCDC-5741-4E56-9F72-792E627474AB}" srcOrd="0" destOrd="0" presId="urn:microsoft.com/office/officeart/2005/8/layout/default"/>
    <dgm:cxn modelId="{DA9ADC45-1A15-4891-9F1E-5EED6A2761C6}" type="presOf" srcId="{2F8F117F-B601-4C5C-BA3F-3064711FA525}" destId="{66135AAB-E567-4962-B554-BAD82B4E9B4D}" srcOrd="0" destOrd="0" presId="urn:microsoft.com/office/officeart/2005/8/layout/default"/>
    <dgm:cxn modelId="{ED6D4132-7E74-4C63-9673-76FE2CF1739B}" srcId="{CFD3C0F1-D884-4866-82B5-245D1257B666}" destId="{0325F2E0-299E-4503-8B72-FD28330A4B2B}" srcOrd="3" destOrd="0" parTransId="{8D047DA9-5D57-48CF-9C1C-DF342A068C3A}" sibTransId="{DD335FE3-1FBD-46B9-A826-E6C726FC4B79}"/>
    <dgm:cxn modelId="{F658B96E-0A0F-47A4-88A8-0F9EA9BAA49F}" srcId="{CFD3C0F1-D884-4866-82B5-245D1257B666}" destId="{28F38EC8-E25D-43E7-BBC6-0F5159349E56}" srcOrd="5" destOrd="0" parTransId="{D2D221DA-768C-423F-B3B1-2110A1B606AB}" sibTransId="{ACAEE51B-0CEC-4AD5-83E9-677FE1F45639}"/>
    <dgm:cxn modelId="{11217427-A6E9-4489-8968-02E554926265}" srcId="{CFD3C0F1-D884-4866-82B5-245D1257B666}" destId="{0D817054-BCD0-446E-B121-7B1E1C1079C8}" srcOrd="2" destOrd="0" parTransId="{F4E7C58C-2F3D-4BAA-8059-C48ECD5048EC}" sibTransId="{34C73D1B-9B91-4504-9396-484663593994}"/>
    <dgm:cxn modelId="{7342EEF7-CB1A-4456-B412-2C771F75FF60}" type="presOf" srcId="{B90E7E71-EB0F-4CF4-8FBE-8D2C9BBA0F76}" destId="{6DCDB24E-2E0C-41A7-8649-8E796856D73E}" srcOrd="0" destOrd="0" presId="urn:microsoft.com/office/officeart/2005/8/layout/default"/>
    <dgm:cxn modelId="{A0E177D0-0F1D-46FC-AF29-850DCC863E10}" type="presOf" srcId="{A42CC195-361F-48C5-8864-A419869CE416}" destId="{23AD5AB1-2418-4A42-A62B-8EF04011FAB8}" srcOrd="0" destOrd="0" presId="urn:microsoft.com/office/officeart/2005/8/layout/default"/>
    <dgm:cxn modelId="{7CB3E13B-223F-4650-A511-8EA8FAE6A278}" srcId="{CFD3C0F1-D884-4866-82B5-245D1257B666}" destId="{95CB7FCA-9869-4A81-9550-D83E804B4150}" srcOrd="6" destOrd="0" parTransId="{02399C0C-2516-426E-8331-773977268B8F}" sibTransId="{E0DD195E-7321-4824-AEFB-E77B838BCBCF}"/>
    <dgm:cxn modelId="{71E880D8-400F-4160-BA97-4E9459AFF56C}" srcId="{CFD3C0F1-D884-4866-82B5-245D1257B666}" destId="{A42CC195-361F-48C5-8864-A419869CE416}" srcOrd="7" destOrd="0" parTransId="{1830D659-1E56-491B-90D2-A26E2F539123}" sibTransId="{CC38EF61-6868-483F-81A5-366277B099C3}"/>
    <dgm:cxn modelId="{CCABAA45-52F5-4347-8152-7993BCE20C17}" type="presOf" srcId="{CFD3C0F1-D884-4866-82B5-245D1257B666}" destId="{FB44A398-C0A0-465F-BF83-847A77005146}" srcOrd="0" destOrd="0" presId="urn:microsoft.com/office/officeart/2005/8/layout/default"/>
    <dgm:cxn modelId="{1690D105-9926-4A71-AF62-EE8525B7A214}" type="presOf" srcId="{28F38EC8-E25D-43E7-BBC6-0F5159349E56}" destId="{4D61FD40-78D9-429E-AABE-4B311F3DCCDE}" srcOrd="0" destOrd="0" presId="urn:microsoft.com/office/officeart/2005/8/layout/default"/>
    <dgm:cxn modelId="{29548BD9-4487-4914-800B-0ACB1C8DD57C}" srcId="{CFD3C0F1-D884-4866-82B5-245D1257B666}" destId="{2F8F117F-B601-4C5C-BA3F-3064711FA525}" srcOrd="4" destOrd="0" parTransId="{888FB3BD-1467-4472-8B06-B5FCE1488ECE}" sibTransId="{D8A8EAFE-2AC5-4971-8781-0D73604A2A04}"/>
    <dgm:cxn modelId="{21898237-DA4A-40A0-9815-57D8D01A13FC}" srcId="{CFD3C0F1-D884-4866-82B5-245D1257B666}" destId="{B90E7E71-EB0F-4CF4-8FBE-8D2C9BBA0F76}" srcOrd="0" destOrd="0" parTransId="{1EE20B23-081E-4F8A-AF2C-09F240AC39DC}" sibTransId="{577CE587-9671-4F3A-A1F1-B2890504AF56}"/>
    <dgm:cxn modelId="{C925EA77-B583-4A6A-986D-57EDC6AE1960}" srcId="{CFD3C0F1-D884-4866-82B5-245D1257B666}" destId="{97CF7FC2-88C2-4D89-B86C-49FBE25C4FBD}" srcOrd="1" destOrd="0" parTransId="{82948274-B00B-4DDC-BE77-81A283E2432D}" sibTransId="{3B500206-8294-4C20-8239-681F407C2AD8}"/>
    <dgm:cxn modelId="{894C4DD5-2EA7-46B6-808B-B1D774E278A8}" type="presOf" srcId="{95CB7FCA-9869-4A81-9550-D83E804B4150}" destId="{903E2695-6CBF-4FB9-BE68-77724A6A984B}" srcOrd="0" destOrd="0" presId="urn:microsoft.com/office/officeart/2005/8/layout/default"/>
    <dgm:cxn modelId="{880FDC08-F280-4909-9A61-8E012F5DDF46}" type="presParOf" srcId="{FB44A398-C0A0-465F-BF83-847A77005146}" destId="{6DCDB24E-2E0C-41A7-8649-8E796856D73E}" srcOrd="0" destOrd="0" presId="urn:microsoft.com/office/officeart/2005/8/layout/default"/>
    <dgm:cxn modelId="{EE49FF4D-6887-4597-989A-3E95A7A03D91}" type="presParOf" srcId="{FB44A398-C0A0-465F-BF83-847A77005146}" destId="{61E7A933-7F0F-47B5-8401-A15B5A9DCE78}" srcOrd="1" destOrd="0" presId="urn:microsoft.com/office/officeart/2005/8/layout/default"/>
    <dgm:cxn modelId="{95FBEB8D-1422-4916-B2BD-6F6EBBF8B68F}" type="presParOf" srcId="{FB44A398-C0A0-465F-BF83-847A77005146}" destId="{8986CAF6-2B72-4F8D-80BB-D872E829018E}" srcOrd="2" destOrd="0" presId="urn:microsoft.com/office/officeart/2005/8/layout/default"/>
    <dgm:cxn modelId="{E8490600-BD32-4F52-9DC9-E723860A6C1A}" type="presParOf" srcId="{FB44A398-C0A0-465F-BF83-847A77005146}" destId="{0DC69DAC-0D55-4D33-AB39-8A2D59D65128}" srcOrd="3" destOrd="0" presId="urn:microsoft.com/office/officeart/2005/8/layout/default"/>
    <dgm:cxn modelId="{2B7DF2DC-3DDC-4D67-8924-2A09D8520F6C}" type="presParOf" srcId="{FB44A398-C0A0-465F-BF83-847A77005146}" destId="{2E3EBCDC-5741-4E56-9F72-792E627474AB}" srcOrd="4" destOrd="0" presId="urn:microsoft.com/office/officeart/2005/8/layout/default"/>
    <dgm:cxn modelId="{84CB3924-1C96-43DF-9167-A7B0E93D2064}" type="presParOf" srcId="{FB44A398-C0A0-465F-BF83-847A77005146}" destId="{C4230735-F454-4F80-818B-96C006B416B5}" srcOrd="5" destOrd="0" presId="urn:microsoft.com/office/officeart/2005/8/layout/default"/>
    <dgm:cxn modelId="{EABDE902-4A3D-4BD4-8EB7-33F6BAA64BB8}" type="presParOf" srcId="{FB44A398-C0A0-465F-BF83-847A77005146}" destId="{8C549DC6-DF77-41BD-82BD-66E56EB5C042}" srcOrd="6" destOrd="0" presId="urn:microsoft.com/office/officeart/2005/8/layout/default"/>
    <dgm:cxn modelId="{9ED56B83-FEB6-46E4-A31B-E00FB563ABBE}" type="presParOf" srcId="{FB44A398-C0A0-465F-BF83-847A77005146}" destId="{2A4700E0-38DA-49AA-A889-CB3EDD861B8E}" srcOrd="7" destOrd="0" presId="urn:microsoft.com/office/officeart/2005/8/layout/default"/>
    <dgm:cxn modelId="{241323C9-F435-4B3E-8E66-0B1818AAB0F2}" type="presParOf" srcId="{FB44A398-C0A0-465F-BF83-847A77005146}" destId="{66135AAB-E567-4962-B554-BAD82B4E9B4D}" srcOrd="8" destOrd="0" presId="urn:microsoft.com/office/officeart/2005/8/layout/default"/>
    <dgm:cxn modelId="{3E13E078-8E98-4BE6-8854-AAC838150C98}" type="presParOf" srcId="{FB44A398-C0A0-465F-BF83-847A77005146}" destId="{B0A11ECD-FEE6-4FA9-803A-E36975EC653E}" srcOrd="9" destOrd="0" presId="urn:microsoft.com/office/officeart/2005/8/layout/default"/>
    <dgm:cxn modelId="{10291C8F-9362-490B-A143-A93CBC6C59FC}" type="presParOf" srcId="{FB44A398-C0A0-465F-BF83-847A77005146}" destId="{4D61FD40-78D9-429E-AABE-4B311F3DCCDE}" srcOrd="10" destOrd="0" presId="urn:microsoft.com/office/officeart/2005/8/layout/default"/>
    <dgm:cxn modelId="{A94E3030-D1F1-4F8E-8DAD-A1FAE8432E30}" type="presParOf" srcId="{FB44A398-C0A0-465F-BF83-847A77005146}" destId="{B956D538-93FD-4E67-B9BE-5455C7426A6E}" srcOrd="11" destOrd="0" presId="urn:microsoft.com/office/officeart/2005/8/layout/default"/>
    <dgm:cxn modelId="{520F35D8-6F5B-45B7-8172-20DD5715B090}" type="presParOf" srcId="{FB44A398-C0A0-465F-BF83-847A77005146}" destId="{903E2695-6CBF-4FB9-BE68-77724A6A984B}" srcOrd="12" destOrd="0" presId="urn:microsoft.com/office/officeart/2005/8/layout/default"/>
    <dgm:cxn modelId="{CC1BBD05-6618-4BA1-A831-F294FCB2784A}" type="presParOf" srcId="{FB44A398-C0A0-465F-BF83-847A77005146}" destId="{B764267C-9838-4DEA-BB4E-1B2D80BCCD43}" srcOrd="13" destOrd="0" presId="urn:microsoft.com/office/officeart/2005/8/layout/default"/>
    <dgm:cxn modelId="{5FCB2771-A7CB-457D-BC14-2E4AC8C20C88}" type="presParOf" srcId="{FB44A398-C0A0-465F-BF83-847A77005146}" destId="{23AD5AB1-2418-4A42-A62B-8EF04011FAB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2A6CA9-C68E-4C9E-B579-BF23C8342BA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AAFD2F-2B0B-4D5A-A041-C1EC71BEA70C}">
      <dgm:prSet/>
      <dgm:spPr/>
      <dgm:t>
        <a:bodyPr/>
        <a:lstStyle/>
        <a:p>
          <a:pPr rtl="0"/>
          <a:r>
            <a:rPr lang="en-US" sz="1600" b="0" i="0" dirty="0" smtClean="0"/>
            <a:t>Comparison:</a:t>
          </a:r>
          <a:endParaRPr lang="en-US" sz="1600" dirty="0"/>
        </a:p>
      </dgm:t>
    </dgm:pt>
    <dgm:pt modelId="{B230EDC6-DC71-451A-9B97-5FE7846E9766}" type="parTrans" cxnId="{85A8A2B7-CB73-4350-9D85-57718D2B65F4}">
      <dgm:prSet/>
      <dgm:spPr/>
      <dgm:t>
        <a:bodyPr/>
        <a:lstStyle/>
        <a:p>
          <a:endParaRPr lang="en-US"/>
        </a:p>
      </dgm:t>
    </dgm:pt>
    <dgm:pt modelId="{F180D9A6-8248-4534-B33E-9BF3F0069425}" type="sibTrans" cxnId="{85A8A2B7-CB73-4350-9D85-57718D2B65F4}">
      <dgm:prSet/>
      <dgm:spPr/>
      <dgm:t>
        <a:bodyPr/>
        <a:lstStyle/>
        <a:p>
          <a:endParaRPr lang="en-US"/>
        </a:p>
      </dgm:t>
    </dgm:pt>
    <dgm:pt modelId="{01946597-FAC9-4257-8BA5-D34DAFAB3AC6}">
      <dgm:prSet custT="1"/>
      <dgm:spPr/>
      <dgm:t>
        <a:bodyPr/>
        <a:lstStyle/>
        <a:p>
          <a:pPr rtl="0"/>
          <a:r>
            <a:rPr lang="en-US" sz="1400" b="0" i="0" dirty="0" smtClean="0"/>
            <a:t>Total trips by TOD</a:t>
          </a:r>
          <a:endParaRPr lang="en-US" sz="1400" dirty="0"/>
        </a:p>
      </dgm:t>
    </dgm:pt>
    <dgm:pt modelId="{B3F5F713-937B-4D9E-9A72-4EAC9BC56975}" type="parTrans" cxnId="{52E18F93-62E3-44BB-9A93-178CD0807658}">
      <dgm:prSet/>
      <dgm:spPr/>
      <dgm:t>
        <a:bodyPr/>
        <a:lstStyle/>
        <a:p>
          <a:endParaRPr lang="en-US"/>
        </a:p>
      </dgm:t>
    </dgm:pt>
    <dgm:pt modelId="{6A27738E-1D3D-4B65-AAA3-BE069D03BF07}" type="sibTrans" cxnId="{52E18F93-62E3-44BB-9A93-178CD0807658}">
      <dgm:prSet/>
      <dgm:spPr/>
      <dgm:t>
        <a:bodyPr/>
        <a:lstStyle/>
        <a:p>
          <a:endParaRPr lang="en-US"/>
        </a:p>
      </dgm:t>
    </dgm:pt>
    <dgm:pt modelId="{9F09ACF1-BE44-409B-92CA-F25959A5F557}">
      <dgm:prSet custT="1"/>
      <dgm:spPr/>
      <dgm:t>
        <a:bodyPr/>
        <a:lstStyle/>
        <a:p>
          <a:pPr rtl="0"/>
          <a:r>
            <a:rPr lang="en-US" sz="1400" b="0" i="0" dirty="0" smtClean="0"/>
            <a:t>Trip O-D</a:t>
          </a:r>
          <a:endParaRPr lang="en-US" sz="1400" dirty="0"/>
        </a:p>
      </dgm:t>
    </dgm:pt>
    <dgm:pt modelId="{30FBDDD7-6E4E-4AFB-A71C-4FB6EB7F3929}" type="parTrans" cxnId="{4738D185-6494-4498-8DCC-8B228B722D71}">
      <dgm:prSet/>
      <dgm:spPr/>
      <dgm:t>
        <a:bodyPr/>
        <a:lstStyle/>
        <a:p>
          <a:endParaRPr lang="en-US"/>
        </a:p>
      </dgm:t>
    </dgm:pt>
    <dgm:pt modelId="{1ED20C11-7ACE-4E42-A23C-37155E19F478}" type="sibTrans" cxnId="{4738D185-6494-4498-8DCC-8B228B722D71}">
      <dgm:prSet/>
      <dgm:spPr/>
      <dgm:t>
        <a:bodyPr/>
        <a:lstStyle/>
        <a:p>
          <a:endParaRPr lang="en-US"/>
        </a:p>
      </dgm:t>
    </dgm:pt>
    <dgm:pt modelId="{34D23051-94F7-4A7E-8C38-01E4F731E485}">
      <dgm:prSet custT="1"/>
      <dgm:spPr/>
      <dgm:t>
        <a:bodyPr/>
        <a:lstStyle/>
        <a:p>
          <a:pPr rtl="0"/>
          <a:r>
            <a:rPr lang="en-US" sz="1400" b="0" i="0" dirty="0" smtClean="0"/>
            <a:t>Trip length distribution</a:t>
          </a:r>
          <a:endParaRPr lang="en-US" sz="1400" dirty="0"/>
        </a:p>
      </dgm:t>
    </dgm:pt>
    <dgm:pt modelId="{CFD4D624-B67E-45B2-AF96-F899F5E18543}" type="parTrans" cxnId="{1F40C9EF-A67B-4AD2-AE85-CC8A67AFFB6F}">
      <dgm:prSet/>
      <dgm:spPr/>
      <dgm:t>
        <a:bodyPr/>
        <a:lstStyle/>
        <a:p>
          <a:endParaRPr lang="en-US"/>
        </a:p>
      </dgm:t>
    </dgm:pt>
    <dgm:pt modelId="{BAFC9E56-9C12-43ED-8625-D11496A3B326}" type="sibTrans" cxnId="{1F40C9EF-A67B-4AD2-AE85-CC8A67AFFB6F}">
      <dgm:prSet/>
      <dgm:spPr/>
      <dgm:t>
        <a:bodyPr/>
        <a:lstStyle/>
        <a:p>
          <a:endParaRPr lang="en-US"/>
        </a:p>
      </dgm:t>
    </dgm:pt>
    <dgm:pt modelId="{559A3900-0181-4712-A54D-59302BD9F683}">
      <dgm:prSet custT="1"/>
      <dgm:spPr/>
      <dgm:t>
        <a:bodyPr/>
        <a:lstStyle/>
        <a:p>
          <a:pPr rtl="0"/>
          <a:r>
            <a:rPr lang="en-US" sz="1400" b="0" i="0" dirty="0" smtClean="0"/>
            <a:t>Screenline</a:t>
          </a:r>
          <a:endParaRPr lang="en-US" sz="1400" dirty="0"/>
        </a:p>
      </dgm:t>
    </dgm:pt>
    <dgm:pt modelId="{5699266A-7D22-474A-AE13-3DF1A8E809E9}" type="parTrans" cxnId="{4EF2DF00-374E-42F8-A4AA-086B394FAEC1}">
      <dgm:prSet/>
      <dgm:spPr/>
      <dgm:t>
        <a:bodyPr/>
        <a:lstStyle/>
        <a:p>
          <a:endParaRPr lang="en-US"/>
        </a:p>
      </dgm:t>
    </dgm:pt>
    <dgm:pt modelId="{D91EBA5B-5C82-46EF-9329-68053ADBCFF7}" type="sibTrans" cxnId="{4EF2DF00-374E-42F8-A4AA-086B394FAEC1}">
      <dgm:prSet/>
      <dgm:spPr/>
      <dgm:t>
        <a:bodyPr/>
        <a:lstStyle/>
        <a:p>
          <a:endParaRPr lang="en-US"/>
        </a:p>
      </dgm:t>
    </dgm:pt>
    <dgm:pt modelId="{13570A9E-D3E2-4DA5-85E1-0830F3D2801F}">
      <dgm:prSet/>
      <dgm:spPr/>
      <dgm:t>
        <a:bodyPr/>
        <a:lstStyle/>
        <a:p>
          <a:r>
            <a:rPr lang="en-US" b="0" i="0" dirty="0" smtClean="0"/>
            <a:t>Comparing AirSage (2013) to MAG travel demand model (2011) (developed from 2008 NHTS)</a:t>
          </a:r>
          <a:endParaRPr lang="en-US" dirty="0"/>
        </a:p>
      </dgm:t>
    </dgm:pt>
    <dgm:pt modelId="{C7B979EB-9D2C-4F0E-84AD-20733F625E4B}" type="parTrans" cxnId="{4AB6707E-216C-43CA-80CA-6CD6E354E538}">
      <dgm:prSet/>
      <dgm:spPr/>
      <dgm:t>
        <a:bodyPr/>
        <a:lstStyle/>
        <a:p>
          <a:endParaRPr lang="en-US"/>
        </a:p>
      </dgm:t>
    </dgm:pt>
    <dgm:pt modelId="{6440F215-EAAA-4234-ADAE-EC9B3F140807}" type="sibTrans" cxnId="{4AB6707E-216C-43CA-80CA-6CD6E354E538}">
      <dgm:prSet/>
      <dgm:spPr/>
      <dgm:t>
        <a:bodyPr/>
        <a:lstStyle/>
        <a:p>
          <a:endParaRPr lang="en-US"/>
        </a:p>
      </dgm:t>
    </dgm:pt>
    <dgm:pt modelId="{684C4A0B-AED8-4279-8DE8-0595012BFD95}" type="pres">
      <dgm:prSet presAssocID="{3D2A6CA9-C68E-4C9E-B579-BF23C8342BA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8FF53F-0CC2-4ECD-87CD-7E5F845BC136}" type="pres">
      <dgm:prSet presAssocID="{3D2A6CA9-C68E-4C9E-B579-BF23C8342BA0}" presName="wedge1" presStyleLbl="node1" presStyleIdx="0" presStyleCnt="2"/>
      <dgm:spPr/>
      <dgm:t>
        <a:bodyPr/>
        <a:lstStyle/>
        <a:p>
          <a:endParaRPr lang="en-US"/>
        </a:p>
      </dgm:t>
    </dgm:pt>
    <dgm:pt modelId="{E187C09C-A848-4276-A7F9-07150B50F5D0}" type="pres">
      <dgm:prSet presAssocID="{3D2A6CA9-C68E-4C9E-B579-BF23C8342BA0}" presName="dummy1a" presStyleCnt="0"/>
      <dgm:spPr/>
    </dgm:pt>
    <dgm:pt modelId="{143F6CDD-9230-4EF9-B3C7-2E88E1825AED}" type="pres">
      <dgm:prSet presAssocID="{3D2A6CA9-C68E-4C9E-B579-BF23C8342BA0}" presName="dummy1b" presStyleCnt="0"/>
      <dgm:spPr/>
    </dgm:pt>
    <dgm:pt modelId="{5C0B9EBE-C58C-4AF2-82A6-1439ABAF26F4}" type="pres">
      <dgm:prSet presAssocID="{3D2A6CA9-C68E-4C9E-B579-BF23C8342BA0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1A484-115B-47D5-9149-E00589367BB9}" type="pres">
      <dgm:prSet presAssocID="{3D2A6CA9-C68E-4C9E-B579-BF23C8342BA0}" presName="wedge2" presStyleLbl="node1" presStyleIdx="1" presStyleCnt="2"/>
      <dgm:spPr/>
      <dgm:t>
        <a:bodyPr/>
        <a:lstStyle/>
        <a:p>
          <a:endParaRPr lang="en-US"/>
        </a:p>
      </dgm:t>
    </dgm:pt>
    <dgm:pt modelId="{E77670FF-792F-4144-9B65-BABF8BD0A385}" type="pres">
      <dgm:prSet presAssocID="{3D2A6CA9-C68E-4C9E-B579-BF23C8342BA0}" presName="dummy2a" presStyleCnt="0"/>
      <dgm:spPr/>
    </dgm:pt>
    <dgm:pt modelId="{5276CBD7-31DD-4E8B-9D71-DF39FC1F4CD0}" type="pres">
      <dgm:prSet presAssocID="{3D2A6CA9-C68E-4C9E-B579-BF23C8342BA0}" presName="dummy2b" presStyleCnt="0"/>
      <dgm:spPr/>
    </dgm:pt>
    <dgm:pt modelId="{DB00EFD8-942B-4ABA-98CA-1CADD7524309}" type="pres">
      <dgm:prSet presAssocID="{3D2A6CA9-C68E-4C9E-B579-BF23C8342BA0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58D08-89A0-4A71-B359-B3735FF14E9D}" type="pres">
      <dgm:prSet presAssocID="{F180D9A6-8248-4534-B33E-9BF3F0069425}" presName="arrowWedge1" presStyleLbl="fgSibTrans2D1" presStyleIdx="0" presStyleCnt="2"/>
      <dgm:spPr/>
    </dgm:pt>
    <dgm:pt modelId="{4700E469-618B-4F8F-99AD-08E9204BA59E}" type="pres">
      <dgm:prSet presAssocID="{6440F215-EAAA-4234-ADAE-EC9B3F140807}" presName="arrowWedge2" presStyleLbl="fgSibTrans2D1" presStyleIdx="1" presStyleCnt="2"/>
      <dgm:spPr/>
    </dgm:pt>
  </dgm:ptLst>
  <dgm:cxnLst>
    <dgm:cxn modelId="{B28A34D2-0C04-4B17-84DB-DE799E23D20C}" type="presOf" srcId="{3D2A6CA9-C68E-4C9E-B579-BF23C8342BA0}" destId="{684C4A0B-AED8-4279-8DE8-0595012BFD95}" srcOrd="0" destOrd="0" presId="urn:microsoft.com/office/officeart/2005/8/layout/cycle8"/>
    <dgm:cxn modelId="{D324D65A-B7A4-41BC-A796-2CA13C62B8F4}" type="presOf" srcId="{34D23051-94F7-4A7E-8C38-01E4F731E485}" destId="{5C0B9EBE-C58C-4AF2-82A6-1439ABAF26F4}" srcOrd="1" destOrd="3" presId="urn:microsoft.com/office/officeart/2005/8/layout/cycle8"/>
    <dgm:cxn modelId="{D01B4BD4-AE5F-46DC-A7CC-A44BB2183068}" type="presOf" srcId="{9F09ACF1-BE44-409B-92CA-F25959A5F557}" destId="{348FF53F-0CC2-4ECD-87CD-7E5F845BC136}" srcOrd="0" destOrd="2" presId="urn:microsoft.com/office/officeart/2005/8/layout/cycle8"/>
    <dgm:cxn modelId="{10A145C1-E6C6-41FD-A077-E4D05E240249}" type="presOf" srcId="{34D23051-94F7-4A7E-8C38-01E4F731E485}" destId="{348FF53F-0CC2-4ECD-87CD-7E5F845BC136}" srcOrd="0" destOrd="3" presId="urn:microsoft.com/office/officeart/2005/8/layout/cycle8"/>
    <dgm:cxn modelId="{4738D185-6494-4498-8DCC-8B228B722D71}" srcId="{4EAAFD2F-2B0B-4D5A-A041-C1EC71BEA70C}" destId="{9F09ACF1-BE44-409B-92CA-F25959A5F557}" srcOrd="1" destOrd="0" parTransId="{30FBDDD7-6E4E-4AFB-A71C-4FB6EB7F3929}" sibTransId="{1ED20C11-7ACE-4E42-A23C-37155E19F478}"/>
    <dgm:cxn modelId="{1F40C9EF-A67B-4AD2-AE85-CC8A67AFFB6F}" srcId="{4EAAFD2F-2B0B-4D5A-A041-C1EC71BEA70C}" destId="{34D23051-94F7-4A7E-8C38-01E4F731E485}" srcOrd="2" destOrd="0" parTransId="{CFD4D624-B67E-45B2-AF96-F899F5E18543}" sibTransId="{BAFC9E56-9C12-43ED-8625-D11496A3B326}"/>
    <dgm:cxn modelId="{6029E484-E499-4668-96C3-68CA5F7E959A}" type="presOf" srcId="{01946597-FAC9-4257-8BA5-D34DAFAB3AC6}" destId="{5C0B9EBE-C58C-4AF2-82A6-1439ABAF26F4}" srcOrd="1" destOrd="1" presId="urn:microsoft.com/office/officeart/2005/8/layout/cycle8"/>
    <dgm:cxn modelId="{04192A4E-3C4E-48B2-B3F6-3940D7FAE195}" type="presOf" srcId="{01946597-FAC9-4257-8BA5-D34DAFAB3AC6}" destId="{348FF53F-0CC2-4ECD-87CD-7E5F845BC136}" srcOrd="0" destOrd="1" presId="urn:microsoft.com/office/officeart/2005/8/layout/cycle8"/>
    <dgm:cxn modelId="{52E18F93-62E3-44BB-9A93-178CD0807658}" srcId="{4EAAFD2F-2B0B-4D5A-A041-C1EC71BEA70C}" destId="{01946597-FAC9-4257-8BA5-D34DAFAB3AC6}" srcOrd="0" destOrd="0" parTransId="{B3F5F713-937B-4D9E-9A72-4EAC9BC56975}" sibTransId="{6A27738E-1D3D-4B65-AAA3-BE069D03BF07}"/>
    <dgm:cxn modelId="{FC0EC02C-E512-404B-9655-802C3F77A0DD}" type="presOf" srcId="{13570A9E-D3E2-4DA5-85E1-0830F3D2801F}" destId="{DB00EFD8-942B-4ABA-98CA-1CADD7524309}" srcOrd="1" destOrd="0" presId="urn:microsoft.com/office/officeart/2005/8/layout/cycle8"/>
    <dgm:cxn modelId="{8AECC96F-AE68-47D9-8623-DF900461A9E1}" type="presOf" srcId="{559A3900-0181-4712-A54D-59302BD9F683}" destId="{5C0B9EBE-C58C-4AF2-82A6-1439ABAF26F4}" srcOrd="1" destOrd="4" presId="urn:microsoft.com/office/officeart/2005/8/layout/cycle8"/>
    <dgm:cxn modelId="{630F4349-3639-4516-9D50-4C76D97D7729}" type="presOf" srcId="{4EAAFD2F-2B0B-4D5A-A041-C1EC71BEA70C}" destId="{348FF53F-0CC2-4ECD-87CD-7E5F845BC136}" srcOrd="0" destOrd="0" presId="urn:microsoft.com/office/officeart/2005/8/layout/cycle8"/>
    <dgm:cxn modelId="{999433F2-88B5-4B3B-ABD3-7E12DA10835D}" type="presOf" srcId="{9F09ACF1-BE44-409B-92CA-F25959A5F557}" destId="{5C0B9EBE-C58C-4AF2-82A6-1439ABAF26F4}" srcOrd="1" destOrd="2" presId="urn:microsoft.com/office/officeart/2005/8/layout/cycle8"/>
    <dgm:cxn modelId="{85A8A2B7-CB73-4350-9D85-57718D2B65F4}" srcId="{3D2A6CA9-C68E-4C9E-B579-BF23C8342BA0}" destId="{4EAAFD2F-2B0B-4D5A-A041-C1EC71BEA70C}" srcOrd="0" destOrd="0" parTransId="{B230EDC6-DC71-451A-9B97-5FE7846E9766}" sibTransId="{F180D9A6-8248-4534-B33E-9BF3F0069425}"/>
    <dgm:cxn modelId="{4EF2DF00-374E-42F8-A4AA-086B394FAEC1}" srcId="{4EAAFD2F-2B0B-4D5A-A041-C1EC71BEA70C}" destId="{559A3900-0181-4712-A54D-59302BD9F683}" srcOrd="3" destOrd="0" parTransId="{5699266A-7D22-474A-AE13-3DF1A8E809E9}" sibTransId="{D91EBA5B-5C82-46EF-9329-68053ADBCFF7}"/>
    <dgm:cxn modelId="{F34DF404-22E2-412A-979A-66201E4C2E66}" type="presOf" srcId="{559A3900-0181-4712-A54D-59302BD9F683}" destId="{348FF53F-0CC2-4ECD-87CD-7E5F845BC136}" srcOrd="0" destOrd="4" presId="urn:microsoft.com/office/officeart/2005/8/layout/cycle8"/>
    <dgm:cxn modelId="{9714359A-B455-47F0-8C52-879D8DB8DDE8}" type="presOf" srcId="{4EAAFD2F-2B0B-4D5A-A041-C1EC71BEA70C}" destId="{5C0B9EBE-C58C-4AF2-82A6-1439ABAF26F4}" srcOrd="1" destOrd="0" presId="urn:microsoft.com/office/officeart/2005/8/layout/cycle8"/>
    <dgm:cxn modelId="{4AB6707E-216C-43CA-80CA-6CD6E354E538}" srcId="{3D2A6CA9-C68E-4C9E-B579-BF23C8342BA0}" destId="{13570A9E-D3E2-4DA5-85E1-0830F3D2801F}" srcOrd="1" destOrd="0" parTransId="{C7B979EB-9D2C-4F0E-84AD-20733F625E4B}" sibTransId="{6440F215-EAAA-4234-ADAE-EC9B3F140807}"/>
    <dgm:cxn modelId="{3DA0329F-19F6-4DA1-9AF6-D9FE9A4AEA0D}" type="presOf" srcId="{13570A9E-D3E2-4DA5-85E1-0830F3D2801F}" destId="{7B91A484-115B-47D5-9149-E00589367BB9}" srcOrd="0" destOrd="0" presId="urn:microsoft.com/office/officeart/2005/8/layout/cycle8"/>
    <dgm:cxn modelId="{E08198A4-392C-4CBB-B7C5-ACB559005B33}" type="presParOf" srcId="{684C4A0B-AED8-4279-8DE8-0595012BFD95}" destId="{348FF53F-0CC2-4ECD-87CD-7E5F845BC136}" srcOrd="0" destOrd="0" presId="urn:microsoft.com/office/officeart/2005/8/layout/cycle8"/>
    <dgm:cxn modelId="{777B8A55-6E12-48A5-BA94-AC3D7BE8EC09}" type="presParOf" srcId="{684C4A0B-AED8-4279-8DE8-0595012BFD95}" destId="{E187C09C-A848-4276-A7F9-07150B50F5D0}" srcOrd="1" destOrd="0" presId="urn:microsoft.com/office/officeart/2005/8/layout/cycle8"/>
    <dgm:cxn modelId="{194017A2-0C9E-486C-8909-F20530EA8E1C}" type="presParOf" srcId="{684C4A0B-AED8-4279-8DE8-0595012BFD95}" destId="{143F6CDD-9230-4EF9-B3C7-2E88E1825AED}" srcOrd="2" destOrd="0" presId="urn:microsoft.com/office/officeart/2005/8/layout/cycle8"/>
    <dgm:cxn modelId="{C39E72E6-F274-4033-8CB4-9715208976C5}" type="presParOf" srcId="{684C4A0B-AED8-4279-8DE8-0595012BFD95}" destId="{5C0B9EBE-C58C-4AF2-82A6-1439ABAF26F4}" srcOrd="3" destOrd="0" presId="urn:microsoft.com/office/officeart/2005/8/layout/cycle8"/>
    <dgm:cxn modelId="{DB15C371-30F3-4216-864A-B00C7A609115}" type="presParOf" srcId="{684C4A0B-AED8-4279-8DE8-0595012BFD95}" destId="{7B91A484-115B-47D5-9149-E00589367BB9}" srcOrd="4" destOrd="0" presId="urn:microsoft.com/office/officeart/2005/8/layout/cycle8"/>
    <dgm:cxn modelId="{B99CAF8E-4175-4C14-AC1D-E7478465EE4E}" type="presParOf" srcId="{684C4A0B-AED8-4279-8DE8-0595012BFD95}" destId="{E77670FF-792F-4144-9B65-BABF8BD0A385}" srcOrd="5" destOrd="0" presId="urn:microsoft.com/office/officeart/2005/8/layout/cycle8"/>
    <dgm:cxn modelId="{0B94B79B-EA85-4CE6-BD91-0DB589547587}" type="presParOf" srcId="{684C4A0B-AED8-4279-8DE8-0595012BFD95}" destId="{5276CBD7-31DD-4E8B-9D71-DF39FC1F4CD0}" srcOrd="6" destOrd="0" presId="urn:microsoft.com/office/officeart/2005/8/layout/cycle8"/>
    <dgm:cxn modelId="{9234980C-B014-4973-937F-36F524C81056}" type="presParOf" srcId="{684C4A0B-AED8-4279-8DE8-0595012BFD95}" destId="{DB00EFD8-942B-4ABA-98CA-1CADD7524309}" srcOrd="7" destOrd="0" presId="urn:microsoft.com/office/officeart/2005/8/layout/cycle8"/>
    <dgm:cxn modelId="{691F36D7-43AC-4D6A-BAB2-421C23A14295}" type="presParOf" srcId="{684C4A0B-AED8-4279-8DE8-0595012BFD95}" destId="{D9F58D08-89A0-4A71-B359-B3735FF14E9D}" srcOrd="8" destOrd="0" presId="urn:microsoft.com/office/officeart/2005/8/layout/cycle8"/>
    <dgm:cxn modelId="{C9A9CA34-DBED-4BDB-A458-35B098F8AB10}" type="presParOf" srcId="{684C4A0B-AED8-4279-8DE8-0595012BFD95}" destId="{4700E469-618B-4F8F-99AD-08E9204BA59E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5E891B-94A4-4F02-AFBF-0280B30EEBA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8226EF-19B5-4CC5-95EE-0F1103E77301}">
      <dgm:prSet custT="1"/>
      <dgm:spPr/>
      <dgm:t>
        <a:bodyPr/>
        <a:lstStyle/>
        <a:p>
          <a:pPr rtl="0"/>
          <a:r>
            <a:rPr lang="en-US" sz="1600" b="0" i="0" dirty="0" smtClean="0"/>
            <a:t>(1) The daily total trips matched well between AirSage and the validated travel demand model; while the number of trips by peak period varied in different parts of the region; </a:t>
          </a:r>
          <a:endParaRPr lang="en-US" sz="1600" dirty="0"/>
        </a:p>
      </dgm:t>
    </dgm:pt>
    <dgm:pt modelId="{FE09F17E-65D6-4133-9D1D-A4A92B7B868C}" type="parTrans" cxnId="{EE4927F0-7600-4E96-934F-E6A0758FE161}">
      <dgm:prSet/>
      <dgm:spPr/>
      <dgm:t>
        <a:bodyPr/>
        <a:lstStyle/>
        <a:p>
          <a:endParaRPr lang="en-US" sz="1600"/>
        </a:p>
      </dgm:t>
    </dgm:pt>
    <dgm:pt modelId="{82E86B9C-9CEC-4CA4-9AF5-3F5B3BA17067}" type="sibTrans" cxnId="{EE4927F0-7600-4E96-934F-E6A0758FE161}">
      <dgm:prSet/>
      <dgm:spPr/>
      <dgm:t>
        <a:bodyPr/>
        <a:lstStyle/>
        <a:p>
          <a:endParaRPr lang="en-US" sz="1600"/>
        </a:p>
      </dgm:t>
    </dgm:pt>
    <dgm:pt modelId="{72D7CA66-4965-49C0-9537-C7978D9F883A}">
      <dgm:prSet custT="1"/>
      <dgm:spPr/>
      <dgm:t>
        <a:bodyPr/>
        <a:lstStyle/>
        <a:p>
          <a:pPr rtl="0"/>
          <a:r>
            <a:rPr lang="en-US" sz="1600" b="0" i="0" dirty="0" smtClean="0"/>
            <a:t>(2) The number of trips by zones were close enough in AirSage and the model;  MAG model validates well against CTPP, traffic count, and speed data per previous study.</a:t>
          </a:r>
          <a:endParaRPr lang="en-US" sz="1600" dirty="0"/>
        </a:p>
      </dgm:t>
    </dgm:pt>
    <dgm:pt modelId="{36C76394-1689-4BD3-9C91-948CF89A118D}" type="parTrans" cxnId="{F5297257-4C01-43E0-9B2E-406CEC649704}">
      <dgm:prSet/>
      <dgm:spPr/>
      <dgm:t>
        <a:bodyPr/>
        <a:lstStyle/>
        <a:p>
          <a:endParaRPr lang="en-US" sz="1600"/>
        </a:p>
      </dgm:t>
    </dgm:pt>
    <dgm:pt modelId="{D97704F7-894F-4C3D-8543-53EAFEBBB7A8}" type="sibTrans" cxnId="{F5297257-4C01-43E0-9B2E-406CEC649704}">
      <dgm:prSet/>
      <dgm:spPr/>
      <dgm:t>
        <a:bodyPr/>
        <a:lstStyle/>
        <a:p>
          <a:endParaRPr lang="en-US" sz="1600"/>
        </a:p>
      </dgm:t>
    </dgm:pt>
    <dgm:pt modelId="{D042A9B5-A7E7-4919-9A87-FEEF14CC2931}">
      <dgm:prSet custT="1"/>
      <dgm:spPr/>
      <dgm:t>
        <a:bodyPr/>
        <a:lstStyle/>
        <a:p>
          <a:pPr rtl="0"/>
          <a:r>
            <a:rPr lang="en-US" sz="1600" b="0" i="0" dirty="0" smtClean="0"/>
            <a:t>(3) </a:t>
          </a:r>
          <a:r>
            <a:rPr lang="en-US" sz="1600" b="0" i="0" dirty="0" smtClean="0"/>
            <a:t>The </a:t>
          </a:r>
          <a:r>
            <a:rPr lang="en-US" sz="1600" b="0" i="0" dirty="0" smtClean="0"/>
            <a:t>intrazonal differences are pretty significant; The AirSage data seem to capture a very low number of short-distance trips </a:t>
          </a:r>
          <a:r>
            <a:rPr lang="en-US" sz="1600" b="0" i="0" dirty="0" smtClean="0"/>
            <a:t>compared </a:t>
          </a:r>
          <a:r>
            <a:rPr lang="en-US" sz="1600" b="0" i="0" dirty="0" smtClean="0"/>
            <a:t>to the model.</a:t>
          </a:r>
          <a:endParaRPr lang="en-US" sz="1600" dirty="0"/>
        </a:p>
      </dgm:t>
    </dgm:pt>
    <dgm:pt modelId="{40B85809-9BBC-40A6-BECD-7EE1CE77B23D}" type="parTrans" cxnId="{DDB4DCCC-CB55-456C-B7AA-7B394111DEF2}">
      <dgm:prSet/>
      <dgm:spPr/>
      <dgm:t>
        <a:bodyPr/>
        <a:lstStyle/>
        <a:p>
          <a:endParaRPr lang="en-US" sz="1600"/>
        </a:p>
      </dgm:t>
    </dgm:pt>
    <dgm:pt modelId="{F0B41F3E-40A4-46C7-B943-9B232B2804FF}" type="sibTrans" cxnId="{DDB4DCCC-CB55-456C-B7AA-7B394111DEF2}">
      <dgm:prSet/>
      <dgm:spPr/>
      <dgm:t>
        <a:bodyPr/>
        <a:lstStyle/>
        <a:p>
          <a:endParaRPr lang="en-US" sz="1600"/>
        </a:p>
      </dgm:t>
    </dgm:pt>
    <dgm:pt modelId="{1D5C03FD-1833-4BF6-8A09-AECDC1B2EFAB}">
      <dgm:prSet custT="1"/>
      <dgm:spPr/>
      <dgm:t>
        <a:bodyPr/>
        <a:lstStyle/>
        <a:p>
          <a:pPr rtl="0"/>
          <a:r>
            <a:rPr lang="en-US" sz="1600" b="0" i="0" dirty="0" smtClean="0"/>
            <a:t>(4) Screenline comparison showed a good match between two, while the AirSage data was consistently higher in each peak periods.</a:t>
          </a:r>
          <a:endParaRPr lang="en-US" sz="1600" dirty="0"/>
        </a:p>
      </dgm:t>
    </dgm:pt>
    <dgm:pt modelId="{E6EEBB15-B744-47ED-A453-BD65CEF8A8A6}" type="parTrans" cxnId="{EB2F74CA-73FC-4B91-9B9D-A9AEDCE06EE3}">
      <dgm:prSet/>
      <dgm:spPr/>
      <dgm:t>
        <a:bodyPr/>
        <a:lstStyle/>
        <a:p>
          <a:endParaRPr lang="en-US" sz="1600"/>
        </a:p>
      </dgm:t>
    </dgm:pt>
    <dgm:pt modelId="{6D16F19C-DFC2-4B94-8A04-17A1EE9D050F}" type="sibTrans" cxnId="{EB2F74CA-73FC-4B91-9B9D-A9AEDCE06EE3}">
      <dgm:prSet/>
      <dgm:spPr/>
      <dgm:t>
        <a:bodyPr/>
        <a:lstStyle/>
        <a:p>
          <a:endParaRPr lang="en-US" sz="1600"/>
        </a:p>
      </dgm:t>
    </dgm:pt>
    <dgm:pt modelId="{2D7D8C60-9E4E-4786-B5D4-80360B0778CC}" type="pres">
      <dgm:prSet presAssocID="{D15E891B-94A4-4F02-AFBF-0280B30EEBA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716A5F7-ED05-402C-B597-4B208DDC7D99}" type="pres">
      <dgm:prSet presAssocID="{3C8226EF-19B5-4CC5-95EE-0F1103E77301}" presName="thickLine" presStyleLbl="alignNode1" presStyleIdx="0" presStyleCnt="4"/>
      <dgm:spPr/>
    </dgm:pt>
    <dgm:pt modelId="{C336BD34-6492-42E2-8A0C-0538149D3DE1}" type="pres">
      <dgm:prSet presAssocID="{3C8226EF-19B5-4CC5-95EE-0F1103E77301}" presName="horz1" presStyleCnt="0"/>
      <dgm:spPr/>
    </dgm:pt>
    <dgm:pt modelId="{E0CDEFE3-6E1E-4D2B-9B87-2EA234B7BB1B}" type="pres">
      <dgm:prSet presAssocID="{3C8226EF-19B5-4CC5-95EE-0F1103E77301}" presName="tx1" presStyleLbl="revTx" presStyleIdx="0" presStyleCnt="4"/>
      <dgm:spPr/>
      <dgm:t>
        <a:bodyPr/>
        <a:lstStyle/>
        <a:p>
          <a:endParaRPr lang="en-US"/>
        </a:p>
      </dgm:t>
    </dgm:pt>
    <dgm:pt modelId="{F58E3143-8194-405F-A7A2-8D20C42E9609}" type="pres">
      <dgm:prSet presAssocID="{3C8226EF-19B5-4CC5-95EE-0F1103E77301}" presName="vert1" presStyleCnt="0"/>
      <dgm:spPr/>
    </dgm:pt>
    <dgm:pt modelId="{5FD9578F-DA79-4E75-A664-80AE1194CCB7}" type="pres">
      <dgm:prSet presAssocID="{72D7CA66-4965-49C0-9537-C7978D9F883A}" presName="thickLine" presStyleLbl="alignNode1" presStyleIdx="1" presStyleCnt="4"/>
      <dgm:spPr/>
    </dgm:pt>
    <dgm:pt modelId="{B127598F-F2B7-4300-B621-516CF50158AF}" type="pres">
      <dgm:prSet presAssocID="{72D7CA66-4965-49C0-9537-C7978D9F883A}" presName="horz1" presStyleCnt="0"/>
      <dgm:spPr/>
    </dgm:pt>
    <dgm:pt modelId="{B9698E67-8076-43B6-A22A-599B409215E1}" type="pres">
      <dgm:prSet presAssocID="{72D7CA66-4965-49C0-9537-C7978D9F883A}" presName="tx1" presStyleLbl="revTx" presStyleIdx="1" presStyleCnt="4"/>
      <dgm:spPr/>
      <dgm:t>
        <a:bodyPr/>
        <a:lstStyle/>
        <a:p>
          <a:endParaRPr lang="en-US"/>
        </a:p>
      </dgm:t>
    </dgm:pt>
    <dgm:pt modelId="{226B68BE-6950-4BDC-9C91-232002190AEA}" type="pres">
      <dgm:prSet presAssocID="{72D7CA66-4965-49C0-9537-C7978D9F883A}" presName="vert1" presStyleCnt="0"/>
      <dgm:spPr/>
    </dgm:pt>
    <dgm:pt modelId="{2C80C0E0-E1DD-47BD-B47E-21F10AC3F348}" type="pres">
      <dgm:prSet presAssocID="{D042A9B5-A7E7-4919-9A87-FEEF14CC2931}" presName="thickLine" presStyleLbl="alignNode1" presStyleIdx="2" presStyleCnt="4"/>
      <dgm:spPr/>
    </dgm:pt>
    <dgm:pt modelId="{362B4963-8E1A-4068-A7C4-CA372E366255}" type="pres">
      <dgm:prSet presAssocID="{D042A9B5-A7E7-4919-9A87-FEEF14CC2931}" presName="horz1" presStyleCnt="0"/>
      <dgm:spPr/>
    </dgm:pt>
    <dgm:pt modelId="{A9AE655E-27F8-453D-8FAF-2E1B160E00E6}" type="pres">
      <dgm:prSet presAssocID="{D042A9B5-A7E7-4919-9A87-FEEF14CC2931}" presName="tx1" presStyleLbl="revTx" presStyleIdx="2" presStyleCnt="4"/>
      <dgm:spPr/>
      <dgm:t>
        <a:bodyPr/>
        <a:lstStyle/>
        <a:p>
          <a:endParaRPr lang="en-US"/>
        </a:p>
      </dgm:t>
    </dgm:pt>
    <dgm:pt modelId="{AEE8D270-E9E1-41B2-8213-75F000E38CC6}" type="pres">
      <dgm:prSet presAssocID="{D042A9B5-A7E7-4919-9A87-FEEF14CC2931}" presName="vert1" presStyleCnt="0"/>
      <dgm:spPr/>
    </dgm:pt>
    <dgm:pt modelId="{961089B4-3453-4150-9C3B-03CD2E8CB706}" type="pres">
      <dgm:prSet presAssocID="{1D5C03FD-1833-4BF6-8A09-AECDC1B2EFAB}" presName="thickLine" presStyleLbl="alignNode1" presStyleIdx="3" presStyleCnt="4"/>
      <dgm:spPr/>
    </dgm:pt>
    <dgm:pt modelId="{D6F40081-07B2-43AF-9561-CB2D2FB4AAEC}" type="pres">
      <dgm:prSet presAssocID="{1D5C03FD-1833-4BF6-8A09-AECDC1B2EFAB}" presName="horz1" presStyleCnt="0"/>
      <dgm:spPr/>
    </dgm:pt>
    <dgm:pt modelId="{FBD7B9ED-F598-46A4-9F3B-86F4A751C4F6}" type="pres">
      <dgm:prSet presAssocID="{1D5C03FD-1833-4BF6-8A09-AECDC1B2EFAB}" presName="tx1" presStyleLbl="revTx" presStyleIdx="3" presStyleCnt="4"/>
      <dgm:spPr/>
      <dgm:t>
        <a:bodyPr/>
        <a:lstStyle/>
        <a:p>
          <a:endParaRPr lang="en-US"/>
        </a:p>
      </dgm:t>
    </dgm:pt>
    <dgm:pt modelId="{13100D90-3635-4234-BC7E-09F6CDFD5690}" type="pres">
      <dgm:prSet presAssocID="{1D5C03FD-1833-4BF6-8A09-AECDC1B2EFAB}" presName="vert1" presStyleCnt="0"/>
      <dgm:spPr/>
    </dgm:pt>
  </dgm:ptLst>
  <dgm:cxnLst>
    <dgm:cxn modelId="{5336372E-31C8-422A-80EE-8480AD0E2909}" type="presOf" srcId="{1D5C03FD-1833-4BF6-8A09-AECDC1B2EFAB}" destId="{FBD7B9ED-F598-46A4-9F3B-86F4A751C4F6}" srcOrd="0" destOrd="0" presId="urn:microsoft.com/office/officeart/2008/layout/LinedList"/>
    <dgm:cxn modelId="{DDB4DCCC-CB55-456C-B7AA-7B394111DEF2}" srcId="{D15E891B-94A4-4F02-AFBF-0280B30EEBAB}" destId="{D042A9B5-A7E7-4919-9A87-FEEF14CC2931}" srcOrd="2" destOrd="0" parTransId="{40B85809-9BBC-40A6-BECD-7EE1CE77B23D}" sibTransId="{F0B41F3E-40A4-46C7-B943-9B232B2804FF}"/>
    <dgm:cxn modelId="{EE4927F0-7600-4E96-934F-E6A0758FE161}" srcId="{D15E891B-94A4-4F02-AFBF-0280B30EEBAB}" destId="{3C8226EF-19B5-4CC5-95EE-0F1103E77301}" srcOrd="0" destOrd="0" parTransId="{FE09F17E-65D6-4133-9D1D-A4A92B7B868C}" sibTransId="{82E86B9C-9CEC-4CA4-9AF5-3F5B3BA17067}"/>
    <dgm:cxn modelId="{80388635-DD44-4255-B5F6-51457F04F68C}" type="presOf" srcId="{3C8226EF-19B5-4CC5-95EE-0F1103E77301}" destId="{E0CDEFE3-6E1E-4D2B-9B87-2EA234B7BB1B}" srcOrd="0" destOrd="0" presId="urn:microsoft.com/office/officeart/2008/layout/LinedList"/>
    <dgm:cxn modelId="{07374121-67A5-4F57-A024-9C4635897317}" type="presOf" srcId="{72D7CA66-4965-49C0-9537-C7978D9F883A}" destId="{B9698E67-8076-43B6-A22A-599B409215E1}" srcOrd="0" destOrd="0" presId="urn:microsoft.com/office/officeart/2008/layout/LinedList"/>
    <dgm:cxn modelId="{9EA4D61D-883E-4151-A6A1-2F29CB89B05A}" type="presOf" srcId="{D042A9B5-A7E7-4919-9A87-FEEF14CC2931}" destId="{A9AE655E-27F8-453D-8FAF-2E1B160E00E6}" srcOrd="0" destOrd="0" presId="urn:microsoft.com/office/officeart/2008/layout/LinedList"/>
    <dgm:cxn modelId="{3B41CB07-33B0-45A5-B347-32B94589AC39}" type="presOf" srcId="{D15E891B-94A4-4F02-AFBF-0280B30EEBAB}" destId="{2D7D8C60-9E4E-4786-B5D4-80360B0778CC}" srcOrd="0" destOrd="0" presId="urn:microsoft.com/office/officeart/2008/layout/LinedList"/>
    <dgm:cxn modelId="{EB2F74CA-73FC-4B91-9B9D-A9AEDCE06EE3}" srcId="{D15E891B-94A4-4F02-AFBF-0280B30EEBAB}" destId="{1D5C03FD-1833-4BF6-8A09-AECDC1B2EFAB}" srcOrd="3" destOrd="0" parTransId="{E6EEBB15-B744-47ED-A453-BD65CEF8A8A6}" sibTransId="{6D16F19C-DFC2-4B94-8A04-17A1EE9D050F}"/>
    <dgm:cxn modelId="{F5297257-4C01-43E0-9B2E-406CEC649704}" srcId="{D15E891B-94A4-4F02-AFBF-0280B30EEBAB}" destId="{72D7CA66-4965-49C0-9537-C7978D9F883A}" srcOrd="1" destOrd="0" parTransId="{36C76394-1689-4BD3-9C91-948CF89A118D}" sibTransId="{D97704F7-894F-4C3D-8543-53EAFEBBB7A8}"/>
    <dgm:cxn modelId="{008F2938-BC70-42DD-9833-188F4BD018C4}" type="presParOf" srcId="{2D7D8C60-9E4E-4786-B5D4-80360B0778CC}" destId="{F716A5F7-ED05-402C-B597-4B208DDC7D99}" srcOrd="0" destOrd="0" presId="urn:microsoft.com/office/officeart/2008/layout/LinedList"/>
    <dgm:cxn modelId="{8BD80FC5-F81D-48A6-A2DF-732955E2C7DA}" type="presParOf" srcId="{2D7D8C60-9E4E-4786-B5D4-80360B0778CC}" destId="{C336BD34-6492-42E2-8A0C-0538149D3DE1}" srcOrd="1" destOrd="0" presId="urn:microsoft.com/office/officeart/2008/layout/LinedList"/>
    <dgm:cxn modelId="{1EAA41C6-0E15-4FD7-8825-7F190A443534}" type="presParOf" srcId="{C336BD34-6492-42E2-8A0C-0538149D3DE1}" destId="{E0CDEFE3-6E1E-4D2B-9B87-2EA234B7BB1B}" srcOrd="0" destOrd="0" presId="urn:microsoft.com/office/officeart/2008/layout/LinedList"/>
    <dgm:cxn modelId="{9D14F1E5-F8F6-4E9F-BE5E-9EC0CC757D4F}" type="presParOf" srcId="{C336BD34-6492-42E2-8A0C-0538149D3DE1}" destId="{F58E3143-8194-405F-A7A2-8D20C42E9609}" srcOrd="1" destOrd="0" presId="urn:microsoft.com/office/officeart/2008/layout/LinedList"/>
    <dgm:cxn modelId="{2F24A895-CEC1-4CA6-BCFD-7878D3E8C766}" type="presParOf" srcId="{2D7D8C60-9E4E-4786-B5D4-80360B0778CC}" destId="{5FD9578F-DA79-4E75-A664-80AE1194CCB7}" srcOrd="2" destOrd="0" presId="urn:microsoft.com/office/officeart/2008/layout/LinedList"/>
    <dgm:cxn modelId="{C2917FB8-E890-49A0-B59F-01F391E5561A}" type="presParOf" srcId="{2D7D8C60-9E4E-4786-B5D4-80360B0778CC}" destId="{B127598F-F2B7-4300-B621-516CF50158AF}" srcOrd="3" destOrd="0" presId="urn:microsoft.com/office/officeart/2008/layout/LinedList"/>
    <dgm:cxn modelId="{3D440273-CBE5-4389-B86C-1275CBE37099}" type="presParOf" srcId="{B127598F-F2B7-4300-B621-516CF50158AF}" destId="{B9698E67-8076-43B6-A22A-599B409215E1}" srcOrd="0" destOrd="0" presId="urn:microsoft.com/office/officeart/2008/layout/LinedList"/>
    <dgm:cxn modelId="{9967105F-9181-4304-83C4-F0C8072A57DB}" type="presParOf" srcId="{B127598F-F2B7-4300-B621-516CF50158AF}" destId="{226B68BE-6950-4BDC-9C91-232002190AEA}" srcOrd="1" destOrd="0" presId="urn:microsoft.com/office/officeart/2008/layout/LinedList"/>
    <dgm:cxn modelId="{1FB52BEB-C224-4225-AC15-57A9E1337610}" type="presParOf" srcId="{2D7D8C60-9E4E-4786-B5D4-80360B0778CC}" destId="{2C80C0E0-E1DD-47BD-B47E-21F10AC3F348}" srcOrd="4" destOrd="0" presId="urn:microsoft.com/office/officeart/2008/layout/LinedList"/>
    <dgm:cxn modelId="{86DD87FB-A2B2-4D2C-B6E9-F11AB13DA183}" type="presParOf" srcId="{2D7D8C60-9E4E-4786-B5D4-80360B0778CC}" destId="{362B4963-8E1A-4068-A7C4-CA372E366255}" srcOrd="5" destOrd="0" presId="urn:microsoft.com/office/officeart/2008/layout/LinedList"/>
    <dgm:cxn modelId="{D6AC65E1-39F8-45D3-B8BA-9EB025C4284C}" type="presParOf" srcId="{362B4963-8E1A-4068-A7C4-CA372E366255}" destId="{A9AE655E-27F8-453D-8FAF-2E1B160E00E6}" srcOrd="0" destOrd="0" presId="urn:microsoft.com/office/officeart/2008/layout/LinedList"/>
    <dgm:cxn modelId="{8F63EB08-36A9-4A89-8242-40B996271FED}" type="presParOf" srcId="{362B4963-8E1A-4068-A7C4-CA372E366255}" destId="{AEE8D270-E9E1-41B2-8213-75F000E38CC6}" srcOrd="1" destOrd="0" presId="urn:microsoft.com/office/officeart/2008/layout/LinedList"/>
    <dgm:cxn modelId="{93EDCCE3-0C26-4367-B28B-1AA6F69E639F}" type="presParOf" srcId="{2D7D8C60-9E4E-4786-B5D4-80360B0778CC}" destId="{961089B4-3453-4150-9C3B-03CD2E8CB706}" srcOrd="6" destOrd="0" presId="urn:microsoft.com/office/officeart/2008/layout/LinedList"/>
    <dgm:cxn modelId="{CE78D5EA-FF90-47B2-B4E8-5FDBB46AABFD}" type="presParOf" srcId="{2D7D8C60-9E4E-4786-B5D4-80360B0778CC}" destId="{D6F40081-07B2-43AF-9561-CB2D2FB4AAEC}" srcOrd="7" destOrd="0" presId="urn:microsoft.com/office/officeart/2008/layout/LinedList"/>
    <dgm:cxn modelId="{BF4BA1F9-A32E-4E12-81E5-852E3EE07841}" type="presParOf" srcId="{D6F40081-07B2-43AF-9561-CB2D2FB4AAEC}" destId="{FBD7B9ED-F598-46A4-9F3B-86F4A751C4F6}" srcOrd="0" destOrd="0" presId="urn:microsoft.com/office/officeart/2008/layout/LinedList"/>
    <dgm:cxn modelId="{57D73FE2-DD4C-410D-A75E-E1D5160E6F1F}" type="presParOf" srcId="{D6F40081-07B2-43AF-9561-CB2D2FB4AAEC}" destId="{13100D90-3635-4234-BC7E-09F6CDFD56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7EE34-AAD2-4242-B716-1884CD1C113B}">
      <dsp:nvSpPr>
        <dsp:cNvPr id="0" name=""/>
        <dsp:cNvSpPr/>
      </dsp:nvSpPr>
      <dsp:spPr>
        <a:xfrm>
          <a:off x="626891" y="2576705"/>
          <a:ext cx="410232" cy="1172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116" y="0"/>
              </a:lnTo>
              <a:lnTo>
                <a:pt x="205116" y="1172539"/>
              </a:lnTo>
              <a:lnTo>
                <a:pt x="410232" y="11725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00952" y="3131918"/>
        <a:ext cx="62111" cy="62111"/>
      </dsp:txXfrm>
    </dsp:sp>
    <dsp:sp modelId="{5573F618-EEFD-4373-ADCD-12395D32B357}">
      <dsp:nvSpPr>
        <dsp:cNvPr id="0" name=""/>
        <dsp:cNvSpPr/>
      </dsp:nvSpPr>
      <dsp:spPr>
        <a:xfrm>
          <a:off x="626891" y="2576705"/>
          <a:ext cx="410232" cy="390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116" y="0"/>
              </a:lnTo>
              <a:lnTo>
                <a:pt x="205116" y="390846"/>
              </a:lnTo>
              <a:lnTo>
                <a:pt x="410232" y="39084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17842" y="2757962"/>
        <a:ext cx="28330" cy="28330"/>
      </dsp:txXfrm>
    </dsp:sp>
    <dsp:sp modelId="{9431ACC5-595F-4E92-9304-581550CBE80D}">
      <dsp:nvSpPr>
        <dsp:cNvPr id="0" name=""/>
        <dsp:cNvSpPr/>
      </dsp:nvSpPr>
      <dsp:spPr>
        <a:xfrm>
          <a:off x="626891" y="2185858"/>
          <a:ext cx="410232" cy="390846"/>
        </a:xfrm>
        <a:custGeom>
          <a:avLst/>
          <a:gdLst/>
          <a:ahLst/>
          <a:cxnLst/>
          <a:rect l="0" t="0" r="0" b="0"/>
          <a:pathLst>
            <a:path>
              <a:moveTo>
                <a:pt x="0" y="390846"/>
              </a:moveTo>
              <a:lnTo>
                <a:pt x="205116" y="390846"/>
              </a:lnTo>
              <a:lnTo>
                <a:pt x="205116" y="0"/>
              </a:lnTo>
              <a:lnTo>
                <a:pt x="41023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17842" y="2367116"/>
        <a:ext cx="28330" cy="28330"/>
      </dsp:txXfrm>
    </dsp:sp>
    <dsp:sp modelId="{63B73CD9-C2FF-4283-B898-A6D03AFCDDE5}">
      <dsp:nvSpPr>
        <dsp:cNvPr id="0" name=""/>
        <dsp:cNvSpPr/>
      </dsp:nvSpPr>
      <dsp:spPr>
        <a:xfrm>
          <a:off x="626891" y="1404165"/>
          <a:ext cx="410232" cy="1172539"/>
        </a:xfrm>
        <a:custGeom>
          <a:avLst/>
          <a:gdLst/>
          <a:ahLst/>
          <a:cxnLst/>
          <a:rect l="0" t="0" r="0" b="0"/>
          <a:pathLst>
            <a:path>
              <a:moveTo>
                <a:pt x="0" y="1172539"/>
              </a:moveTo>
              <a:lnTo>
                <a:pt x="205116" y="1172539"/>
              </a:lnTo>
              <a:lnTo>
                <a:pt x="205116" y="0"/>
              </a:lnTo>
              <a:lnTo>
                <a:pt x="41023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00952" y="1959379"/>
        <a:ext cx="62111" cy="62111"/>
      </dsp:txXfrm>
    </dsp:sp>
    <dsp:sp modelId="{FF35733E-2AA5-4905-970B-DB6802C2085E}">
      <dsp:nvSpPr>
        <dsp:cNvPr id="0" name=""/>
        <dsp:cNvSpPr/>
      </dsp:nvSpPr>
      <dsp:spPr>
        <a:xfrm rot="16200000">
          <a:off x="-1331454" y="2264027"/>
          <a:ext cx="3291338" cy="625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AirSage O-D Trip Matrix</a:t>
          </a:r>
          <a:endParaRPr lang="en-US" sz="2000" kern="1200" dirty="0"/>
        </a:p>
      </dsp:txBody>
      <dsp:txXfrm>
        <a:off x="-1331454" y="2264027"/>
        <a:ext cx="3291338" cy="625354"/>
      </dsp:txXfrm>
    </dsp:sp>
    <dsp:sp modelId="{9DBD4967-8B6D-46D7-9903-778999BD7F18}">
      <dsp:nvSpPr>
        <dsp:cNvPr id="0" name=""/>
        <dsp:cNvSpPr/>
      </dsp:nvSpPr>
      <dsp:spPr>
        <a:xfrm>
          <a:off x="1037124" y="1091488"/>
          <a:ext cx="2051161" cy="625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30 x 30 zones configuration</a:t>
          </a:r>
          <a:endParaRPr lang="en-US" sz="1400" kern="1200" dirty="0"/>
        </a:p>
      </dsp:txBody>
      <dsp:txXfrm>
        <a:off x="1037124" y="1091488"/>
        <a:ext cx="2051161" cy="625354"/>
      </dsp:txXfrm>
    </dsp:sp>
    <dsp:sp modelId="{816B2674-C322-4789-AA2D-A036D0D68A46}">
      <dsp:nvSpPr>
        <dsp:cNvPr id="0" name=""/>
        <dsp:cNvSpPr/>
      </dsp:nvSpPr>
      <dsp:spPr>
        <a:xfrm>
          <a:off x="1037124" y="1873181"/>
          <a:ext cx="2051161" cy="625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Weekday (Tue, Wed and Thu) for the  month of October 2013</a:t>
          </a:r>
          <a:endParaRPr lang="en-US" sz="1400" kern="1200" dirty="0"/>
        </a:p>
      </dsp:txBody>
      <dsp:txXfrm>
        <a:off x="1037124" y="1873181"/>
        <a:ext cx="2051161" cy="625354"/>
      </dsp:txXfrm>
    </dsp:sp>
    <dsp:sp modelId="{EE1B4064-0F4C-4937-96B5-BC84D98575AB}">
      <dsp:nvSpPr>
        <dsp:cNvPr id="0" name=""/>
        <dsp:cNvSpPr/>
      </dsp:nvSpPr>
      <dsp:spPr>
        <a:xfrm>
          <a:off x="1037124" y="2654874"/>
          <a:ext cx="2051161" cy="625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Data divided by Resident and Visitor</a:t>
          </a:r>
          <a:endParaRPr lang="en-US" sz="1400" kern="1200" dirty="0"/>
        </a:p>
      </dsp:txBody>
      <dsp:txXfrm>
        <a:off x="1037124" y="2654874"/>
        <a:ext cx="2051161" cy="625354"/>
      </dsp:txXfrm>
    </dsp:sp>
    <dsp:sp modelId="{56BAC391-2579-48DA-A408-076CE34153CF}">
      <dsp:nvSpPr>
        <dsp:cNvPr id="0" name=""/>
        <dsp:cNvSpPr/>
      </dsp:nvSpPr>
      <dsp:spPr>
        <a:xfrm>
          <a:off x="1037124" y="3436567"/>
          <a:ext cx="2051161" cy="625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Data grouped by AM, MD, PM and Daily</a:t>
          </a:r>
          <a:endParaRPr lang="en-US" sz="1400" kern="1200" dirty="0"/>
        </a:p>
      </dsp:txBody>
      <dsp:txXfrm>
        <a:off x="1037124" y="3436567"/>
        <a:ext cx="2051161" cy="625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DB24E-2E0C-41A7-8649-8E796856D73E}">
      <dsp:nvSpPr>
        <dsp:cNvPr id="0" name=""/>
        <dsp:cNvSpPr/>
      </dsp:nvSpPr>
      <dsp:spPr>
        <a:xfrm>
          <a:off x="460" y="261424"/>
          <a:ext cx="1797051" cy="1078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/>
            <a:t>Origin_Zone: origin zone ID</a:t>
          </a:r>
          <a:endParaRPr lang="en-US" sz="1200" kern="1200" dirty="0"/>
        </a:p>
      </dsp:txBody>
      <dsp:txXfrm>
        <a:off x="460" y="261424"/>
        <a:ext cx="1797051" cy="1078230"/>
      </dsp:txXfrm>
    </dsp:sp>
    <dsp:sp modelId="{8986CAF6-2B72-4F8D-80BB-D872E829018E}">
      <dsp:nvSpPr>
        <dsp:cNvPr id="0" name=""/>
        <dsp:cNvSpPr/>
      </dsp:nvSpPr>
      <dsp:spPr>
        <a:xfrm>
          <a:off x="1977217" y="261424"/>
          <a:ext cx="1797051" cy="1078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/>
            <a:t>Destination_Zone: destination zone ID</a:t>
          </a:r>
          <a:endParaRPr lang="en-US" sz="1200" kern="1200" dirty="0"/>
        </a:p>
      </dsp:txBody>
      <dsp:txXfrm>
        <a:off x="1977217" y="261424"/>
        <a:ext cx="1797051" cy="1078230"/>
      </dsp:txXfrm>
    </dsp:sp>
    <dsp:sp modelId="{2E3EBCDC-5741-4E56-9F72-792E627474AB}">
      <dsp:nvSpPr>
        <dsp:cNvPr id="0" name=""/>
        <dsp:cNvSpPr/>
      </dsp:nvSpPr>
      <dsp:spPr>
        <a:xfrm>
          <a:off x="460" y="1519360"/>
          <a:ext cx="1797051" cy="1078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/>
            <a:t>Start_Date: first day date stamp</a:t>
          </a:r>
          <a:endParaRPr lang="en-US" sz="1200" kern="1200" dirty="0"/>
        </a:p>
      </dsp:txBody>
      <dsp:txXfrm>
        <a:off x="460" y="1519360"/>
        <a:ext cx="1797051" cy="1078230"/>
      </dsp:txXfrm>
    </dsp:sp>
    <dsp:sp modelId="{8C549DC6-DF77-41BD-82BD-66E56EB5C042}">
      <dsp:nvSpPr>
        <dsp:cNvPr id="0" name=""/>
        <dsp:cNvSpPr/>
      </dsp:nvSpPr>
      <dsp:spPr>
        <a:xfrm>
          <a:off x="1977217" y="1519360"/>
          <a:ext cx="1797051" cy="1078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/>
            <a:t>End_Date: last day date stamp</a:t>
          </a:r>
          <a:endParaRPr lang="en-US" sz="1200" kern="1200" dirty="0"/>
        </a:p>
      </dsp:txBody>
      <dsp:txXfrm>
        <a:off x="1977217" y="1519360"/>
        <a:ext cx="1797051" cy="1078230"/>
      </dsp:txXfrm>
    </dsp:sp>
    <dsp:sp modelId="{66135AAB-E567-4962-B554-BAD82B4E9B4D}">
      <dsp:nvSpPr>
        <dsp:cNvPr id="0" name=""/>
        <dsp:cNvSpPr/>
      </dsp:nvSpPr>
      <dsp:spPr>
        <a:xfrm>
          <a:off x="460" y="2777296"/>
          <a:ext cx="1797051" cy="1078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/>
            <a:t>Aggregation: average weekday (WD) Tuesday to Thursday</a:t>
          </a:r>
          <a:endParaRPr lang="en-US" sz="1200" kern="1200" dirty="0"/>
        </a:p>
      </dsp:txBody>
      <dsp:txXfrm>
        <a:off x="460" y="2777296"/>
        <a:ext cx="1797051" cy="1078230"/>
      </dsp:txXfrm>
    </dsp:sp>
    <dsp:sp modelId="{4D61FD40-78D9-429E-AABE-4B311F3DCCDE}">
      <dsp:nvSpPr>
        <dsp:cNvPr id="0" name=""/>
        <dsp:cNvSpPr/>
      </dsp:nvSpPr>
      <dsp:spPr>
        <a:xfrm>
          <a:off x="1977217" y="2777296"/>
          <a:ext cx="1797051" cy="1078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/>
            <a:t>Subscriber_Class: Resident/Visitor</a:t>
          </a:r>
          <a:endParaRPr lang="en-US" sz="1200" kern="1200" dirty="0"/>
        </a:p>
      </dsp:txBody>
      <dsp:txXfrm>
        <a:off x="1977217" y="2777296"/>
        <a:ext cx="1797051" cy="1078230"/>
      </dsp:txXfrm>
    </dsp:sp>
    <dsp:sp modelId="{903E2695-6CBF-4FB9-BE68-77724A6A984B}">
      <dsp:nvSpPr>
        <dsp:cNvPr id="0" name=""/>
        <dsp:cNvSpPr/>
      </dsp:nvSpPr>
      <dsp:spPr>
        <a:xfrm>
          <a:off x="460" y="4035232"/>
          <a:ext cx="1797051" cy="1078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/>
            <a:t>Time_of_Day: Represents the time of day (H06:H09 – 6 to 9am, H09:H14 – 9 am to 2 pm, H14:H18 – 2 to 6 pm)</a:t>
          </a:r>
          <a:endParaRPr lang="en-US" sz="1200" kern="1200" dirty="0"/>
        </a:p>
      </dsp:txBody>
      <dsp:txXfrm>
        <a:off x="460" y="4035232"/>
        <a:ext cx="1797051" cy="1078230"/>
      </dsp:txXfrm>
    </dsp:sp>
    <dsp:sp modelId="{23AD5AB1-2418-4A42-A62B-8EF04011FAB8}">
      <dsp:nvSpPr>
        <dsp:cNvPr id="0" name=""/>
        <dsp:cNvSpPr/>
      </dsp:nvSpPr>
      <dsp:spPr>
        <a:xfrm>
          <a:off x="1977217" y="4035232"/>
          <a:ext cx="1797051" cy="1078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/>
            <a:t>Count: Average weekday (Tuesday to Thursday) person trips by time of day. </a:t>
          </a:r>
          <a:endParaRPr lang="en-US" sz="1200" kern="1200" dirty="0"/>
        </a:p>
      </dsp:txBody>
      <dsp:txXfrm>
        <a:off x="1977217" y="4035232"/>
        <a:ext cx="1797051" cy="1078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FF53F-0CC2-4ECD-87CD-7E5F845BC136}">
      <dsp:nvSpPr>
        <dsp:cNvPr id="0" name=""/>
        <dsp:cNvSpPr/>
      </dsp:nvSpPr>
      <dsp:spPr>
        <a:xfrm>
          <a:off x="554215" y="380767"/>
          <a:ext cx="4187059" cy="4187059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Comparison:</a:t>
          </a:r>
          <a:endParaRPr lang="en-US" sz="16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/>
            <a:t>Total trips by TOD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/>
            <a:t>Trip O-D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/>
            <a:t>Trip length distribution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/>
            <a:t>Screenline</a:t>
          </a:r>
          <a:endParaRPr lang="en-US" sz="1400" kern="1200" dirty="0"/>
        </a:p>
      </dsp:txBody>
      <dsp:txXfrm>
        <a:off x="2842144" y="1477378"/>
        <a:ext cx="1495378" cy="1993838"/>
      </dsp:txXfrm>
    </dsp:sp>
    <dsp:sp modelId="{7B91A484-115B-47D5-9149-E00589367BB9}">
      <dsp:nvSpPr>
        <dsp:cNvPr id="0" name=""/>
        <dsp:cNvSpPr/>
      </dsp:nvSpPr>
      <dsp:spPr>
        <a:xfrm>
          <a:off x="354831" y="380767"/>
          <a:ext cx="4187059" cy="41870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Comparing AirSage (2013) to MAG travel demand model (2011) (developed from 2008 NHTS)</a:t>
          </a:r>
          <a:endParaRPr lang="en-US" sz="1600" kern="1200" dirty="0"/>
        </a:p>
      </dsp:txBody>
      <dsp:txXfrm>
        <a:off x="758583" y="1477378"/>
        <a:ext cx="1495378" cy="1993838"/>
      </dsp:txXfrm>
    </dsp:sp>
    <dsp:sp modelId="{D9F58D08-89A0-4A71-B359-B3735FF14E9D}">
      <dsp:nvSpPr>
        <dsp:cNvPr id="0" name=""/>
        <dsp:cNvSpPr/>
      </dsp:nvSpPr>
      <dsp:spPr>
        <a:xfrm>
          <a:off x="295016" y="121568"/>
          <a:ext cx="4705457" cy="4705457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0E469-618B-4F8F-99AD-08E9204BA59E}">
      <dsp:nvSpPr>
        <dsp:cNvPr id="0" name=""/>
        <dsp:cNvSpPr/>
      </dsp:nvSpPr>
      <dsp:spPr>
        <a:xfrm>
          <a:off x="95632" y="121568"/>
          <a:ext cx="4705457" cy="4705457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6A5F7-ED05-402C-B597-4B208DDC7D99}">
      <dsp:nvSpPr>
        <dsp:cNvPr id="0" name=""/>
        <dsp:cNvSpPr/>
      </dsp:nvSpPr>
      <dsp:spPr>
        <a:xfrm>
          <a:off x="0" y="0"/>
          <a:ext cx="10794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DEFE3-6E1E-4D2B-9B87-2EA234B7BB1B}">
      <dsp:nvSpPr>
        <dsp:cNvPr id="0" name=""/>
        <dsp:cNvSpPr/>
      </dsp:nvSpPr>
      <dsp:spPr>
        <a:xfrm>
          <a:off x="0" y="0"/>
          <a:ext cx="10794999" cy="1115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(1) The daily total trips matched well between AirSage and the validated travel demand model; while the number of trips by peak period varied in different parts of the region; </a:t>
          </a:r>
          <a:endParaRPr lang="en-US" sz="1600" kern="1200" dirty="0"/>
        </a:p>
      </dsp:txBody>
      <dsp:txXfrm>
        <a:off x="0" y="0"/>
        <a:ext cx="10794999" cy="1115545"/>
      </dsp:txXfrm>
    </dsp:sp>
    <dsp:sp modelId="{5FD9578F-DA79-4E75-A664-80AE1194CCB7}">
      <dsp:nvSpPr>
        <dsp:cNvPr id="0" name=""/>
        <dsp:cNvSpPr/>
      </dsp:nvSpPr>
      <dsp:spPr>
        <a:xfrm>
          <a:off x="0" y="1115545"/>
          <a:ext cx="10794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98E67-8076-43B6-A22A-599B409215E1}">
      <dsp:nvSpPr>
        <dsp:cNvPr id="0" name=""/>
        <dsp:cNvSpPr/>
      </dsp:nvSpPr>
      <dsp:spPr>
        <a:xfrm>
          <a:off x="0" y="1115545"/>
          <a:ext cx="10794999" cy="1115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(2) The number of trips by zones were close enough in AirSage and the model;  MAG model validates well against CTPP, traffic count, and speed data per previous study.</a:t>
          </a:r>
          <a:endParaRPr lang="en-US" sz="1600" kern="1200" dirty="0"/>
        </a:p>
      </dsp:txBody>
      <dsp:txXfrm>
        <a:off x="0" y="1115545"/>
        <a:ext cx="10794999" cy="1115545"/>
      </dsp:txXfrm>
    </dsp:sp>
    <dsp:sp modelId="{2C80C0E0-E1DD-47BD-B47E-21F10AC3F348}">
      <dsp:nvSpPr>
        <dsp:cNvPr id="0" name=""/>
        <dsp:cNvSpPr/>
      </dsp:nvSpPr>
      <dsp:spPr>
        <a:xfrm>
          <a:off x="0" y="2231091"/>
          <a:ext cx="10794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E655E-27F8-453D-8FAF-2E1B160E00E6}">
      <dsp:nvSpPr>
        <dsp:cNvPr id="0" name=""/>
        <dsp:cNvSpPr/>
      </dsp:nvSpPr>
      <dsp:spPr>
        <a:xfrm>
          <a:off x="0" y="2231091"/>
          <a:ext cx="10794999" cy="1115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(3) </a:t>
          </a:r>
          <a:r>
            <a:rPr lang="en-US" sz="1600" b="0" i="0" kern="1200" dirty="0" smtClean="0"/>
            <a:t>The </a:t>
          </a:r>
          <a:r>
            <a:rPr lang="en-US" sz="1600" b="0" i="0" kern="1200" dirty="0" smtClean="0"/>
            <a:t>intrazonal differences are pretty significant; The AirSage data seem to capture a very low number of short-distance trips </a:t>
          </a:r>
          <a:r>
            <a:rPr lang="en-US" sz="1600" b="0" i="0" kern="1200" dirty="0" smtClean="0"/>
            <a:t>compared </a:t>
          </a:r>
          <a:r>
            <a:rPr lang="en-US" sz="1600" b="0" i="0" kern="1200" dirty="0" smtClean="0"/>
            <a:t>to the model.</a:t>
          </a:r>
          <a:endParaRPr lang="en-US" sz="1600" kern="1200" dirty="0"/>
        </a:p>
      </dsp:txBody>
      <dsp:txXfrm>
        <a:off x="0" y="2231091"/>
        <a:ext cx="10794999" cy="1115545"/>
      </dsp:txXfrm>
    </dsp:sp>
    <dsp:sp modelId="{961089B4-3453-4150-9C3B-03CD2E8CB706}">
      <dsp:nvSpPr>
        <dsp:cNvPr id="0" name=""/>
        <dsp:cNvSpPr/>
      </dsp:nvSpPr>
      <dsp:spPr>
        <a:xfrm>
          <a:off x="0" y="3346636"/>
          <a:ext cx="10794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7B9ED-F598-46A4-9F3B-86F4A751C4F6}">
      <dsp:nvSpPr>
        <dsp:cNvPr id="0" name=""/>
        <dsp:cNvSpPr/>
      </dsp:nvSpPr>
      <dsp:spPr>
        <a:xfrm>
          <a:off x="0" y="3346636"/>
          <a:ext cx="10794999" cy="1115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(4) Screenline comparison showed a good match between two, while the AirSage data was consistently higher in each peak periods.</a:t>
          </a:r>
          <a:endParaRPr lang="en-US" sz="1600" kern="1200" dirty="0"/>
        </a:p>
      </dsp:txBody>
      <dsp:txXfrm>
        <a:off x="0" y="3346636"/>
        <a:ext cx="10794999" cy="1115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946C0-75D3-49A4-B60C-DD5F54D47679}" type="datetimeFigureOut">
              <a:rPr lang="en-US" smtClean="0"/>
              <a:t>5/19/2015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1F815-FEA4-4ABF-9EA8-43B0D201D6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27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B8ADD5-ACD7-4664-A686-2C12B238071F}" type="datetimeFigureOut">
              <a:rPr lang="en-US" smtClean="0"/>
              <a:t>5/19/2015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99F065-2FDD-4A1B-8714-3D5FC87A6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3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joint study effort done by Maricopa association of Governments</a:t>
            </a:r>
            <a:r>
              <a:rPr lang="en-US" baseline="0" dirty="0" smtClean="0"/>
              <a:t> (Phoenix MPO), Cambridge Systematics and AirSage in 2014.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9F065-2FDD-4A1B-8714-3D5FC87A6B1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26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Zone</a:t>
            </a:r>
            <a:r>
              <a:rPr lang="en-US" baseline="0" dirty="0" smtClean="0"/>
              <a:t> to zone comparison.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This map shows where do trips going to Phoenix downtown come from in AM .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The round</a:t>
            </a:r>
            <a:r>
              <a:rPr lang="en-US" baseline="0" dirty="0" smtClean="0"/>
              <a:t> size proportionally represents the total trips, and green and red indicate the amount of trips reported by AirSage and TDM, respectively.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olidFill>
                  <a:srgbClr val="FF0000"/>
                </a:solidFill>
              </a:rPr>
              <a:t>Slide 16 to 21 could go slower or faster, depending on audience reaction and time constraint situation.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9F065-2FDD-4A1B-8714-3D5FC87A6B1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41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Zone</a:t>
            </a:r>
            <a:r>
              <a:rPr lang="en-US" baseline="0" dirty="0" smtClean="0"/>
              <a:t> to zone comparison.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This map shows where do trips going to Phoenix downtown come from in AM .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The round</a:t>
            </a:r>
            <a:r>
              <a:rPr lang="en-US" baseline="0" dirty="0" smtClean="0"/>
              <a:t> size proportionally represents the total trips, and green and red indicate the amount of trips reported by AirSage and TDM, respectively.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olidFill>
                  <a:srgbClr val="FF0000"/>
                </a:solidFill>
              </a:rPr>
              <a:t>Slide 16 to 21 could go slower or faster, depending on audience reaction and time constraint situation.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9F065-2FDD-4A1B-8714-3D5FC87A6B1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15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Notice the vast difference</a:t>
            </a:r>
            <a:r>
              <a:rPr lang="en-US" baseline="0" dirty="0" smtClean="0"/>
              <a:t> in 6-mile and 8-mile bin size in PM.</a:t>
            </a:r>
            <a:r>
              <a:rPr lang="en-US" dirty="0" smtClean="0"/>
              <a:t> Bear</a:t>
            </a:r>
            <a:r>
              <a:rPr lang="en-US" baseline="0" dirty="0" smtClean="0"/>
              <a:t> in mind that MAG TDM trips is 19% less than AirSage trips, so you are not looking at a perfect match.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Blue is AirSage, and </a:t>
            </a:r>
            <a:r>
              <a:rPr lang="en-US" dirty="0" smtClean="0">
                <a:solidFill>
                  <a:schemeClr val="accent2"/>
                </a:solidFill>
              </a:rPr>
              <a:t>Orange</a:t>
            </a:r>
            <a:r>
              <a:rPr lang="en-US" dirty="0" smtClean="0"/>
              <a:t> is MAG TDM.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9F065-2FDD-4A1B-8714-3D5FC87A6B1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31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The table on the right shows that</a:t>
            </a:r>
            <a:r>
              <a:rPr lang="en-US" baseline="0" dirty="0" smtClean="0"/>
              <a:t> these two screenlines validate well in TDM when comparing it to actual traffic counts.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Good</a:t>
            </a:r>
            <a:r>
              <a:rPr lang="en-US" baseline="0" dirty="0" smtClean="0"/>
              <a:t> match in both directions on two screenlines in PM.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Blue as AirSage, Orange as MAG TDM.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9F065-2FDD-4A1B-8714-3D5FC87A6B1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92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Read the bullet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9F065-2FDD-4A1B-8714-3D5FC87A6B1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22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9F065-2FDD-4A1B-8714-3D5FC87A6B1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9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Out of many data</a:t>
            </a:r>
            <a:r>
              <a:rPr lang="en-US" baseline="0" dirty="0" smtClean="0"/>
              <a:t> products offered by AirSage, trip matrix data is obtained and analyzed.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Read the second bullet point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9F065-2FDD-4A1B-8714-3D5FC87A6B1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89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AirSage person trip converted to</a:t>
            </a:r>
            <a:r>
              <a:rPr lang="en-US" baseline="0" dirty="0" smtClean="0"/>
              <a:t> vehicle trip using auto occupancy rate from MAG 2012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9F065-2FDD-4A1B-8714-3D5FC87A6B1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4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This table shows O-D</a:t>
            </a:r>
            <a:r>
              <a:rPr lang="en-US" baseline="0" dirty="0" smtClean="0"/>
              <a:t> trips between these 30x30 zones in AM, based on MAG TDM data.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You can visually compare above two tables, and see similarity of the color distribution between two datasets.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 large scale they agree with each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9F065-2FDD-4A1B-8714-3D5FC87A6B1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4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Using</a:t>
            </a:r>
            <a:r>
              <a:rPr lang="en-US" baseline="0" dirty="0" smtClean="0"/>
              <a:t> AM as the example again, though such analysis is done on MD and PM as well.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This one shows percentage of trips to each zone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9F065-2FDD-4A1B-8714-3D5FC87A6B1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89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This table shows the normalized comparison between AirSage and TDM;</a:t>
            </a:r>
            <a:r>
              <a:rPr lang="en-US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The</a:t>
            </a:r>
            <a:r>
              <a:rPr lang="en-US" baseline="0" dirty="0" smtClean="0"/>
              <a:t> color highlights where the problematic O-D pairs are, such as red one shows underestimation and blue one shows overestimation. The white cells are the one matched up well between two 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9F065-2FDD-4A1B-8714-3D5FC87A6B1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40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</a:t>
            </a:r>
            <a:r>
              <a:rPr lang="en-US" baseline="0" dirty="0" smtClean="0"/>
              <a:t> demonstrates that MAG TDM trips validate well against CTPP data on district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9F065-2FDD-4A1B-8714-3D5FC87A6B1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58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</a:t>
            </a:r>
            <a:r>
              <a:rPr lang="en-US" baseline="0" dirty="0" smtClean="0"/>
              <a:t> shows Mag TDM trip OD at district level validates well against CTPP.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9F065-2FDD-4A1B-8714-3D5FC87A6B1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22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Zone</a:t>
            </a:r>
            <a:r>
              <a:rPr lang="en-US" baseline="0" dirty="0" smtClean="0"/>
              <a:t> to zone comparison.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This map shows where do trips going to Phoenix downtown come from in AM .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The round</a:t>
            </a:r>
            <a:r>
              <a:rPr lang="en-US" baseline="0" dirty="0" smtClean="0"/>
              <a:t> size proportionally represents the total trips, and green and red indicate the amount of trips reported by AirSage and TDM, respectively.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olidFill>
                  <a:srgbClr val="FF0000"/>
                </a:solidFill>
              </a:rPr>
              <a:t>Slide 16 to 21 could go slower or faster, depending on audience reaction and time constraint situation.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9F065-2FDD-4A1B-8714-3D5FC87A6B1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17C2-BA43-4ABA-AB9B-C3E9C7E2FB0C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1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295D-B64A-41C3-BC42-02E61B3C89DC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9134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295D-B64A-41C3-BC42-02E61B3C89DC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8132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295D-B64A-41C3-BC42-02E61B3C89DC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721694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295D-B64A-41C3-BC42-02E61B3C89DC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513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295D-B64A-41C3-BC42-02E61B3C89DC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5484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295D-B64A-41C3-BC42-02E61B3C89DC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7707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99FF-EF27-4BDF-B268-4EECB9C64951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12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572-CAD3-49C9-B4E6-64C774BFFE04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0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3841-78A4-48C6-85F0-B3FCF6AE496B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4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4AA4-A97E-4E9D-978A-7767A37CB832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31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B0D4-CE3C-4AC8-994E-0FE70B4EA22F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6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9023-8991-440A-A337-5066C11029E0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7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DD73-093A-412D-AFF1-38DE7F464098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8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C29D-4182-4436-AEEE-9A541FDC0F8B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3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BE7E-C9BF-42F4-9461-540CAF041276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8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0C0E-6D7A-4E63-9AB6-B8CBC5130CFB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0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EE9295D-B64A-41C3-BC42-02E61B3C89DC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AF4CD-0769-403A-A3C9-3C1553406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89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339" y="578386"/>
            <a:ext cx="10907335" cy="1618038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Understanding </a:t>
            </a:r>
            <a:r>
              <a:rPr lang="en-US" sz="3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Cellular-based Travel </a:t>
            </a:r>
            <a:r>
              <a:rPr lang="en-US" sz="3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31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Experience from Phoenix Metropolitan Region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353" y="2557435"/>
            <a:ext cx="10622739" cy="128164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cap="none" dirty="0" smtClean="0"/>
              <a:t>Wang Zhang, Maricopa Association of Governments</a:t>
            </a:r>
          </a:p>
          <a:p>
            <a:pPr>
              <a:spcBef>
                <a:spcPts val="0"/>
              </a:spcBef>
            </a:pPr>
            <a:r>
              <a:rPr lang="en-US" b="1" cap="none" dirty="0" smtClean="0"/>
              <a:t>Arun Kuppam (Presenter), Cambridge </a:t>
            </a:r>
            <a:r>
              <a:rPr lang="en-US" b="1" cap="none" dirty="0" smtClean="0">
                <a:ln w="0"/>
              </a:rPr>
              <a:t>Systematics</a:t>
            </a:r>
            <a:r>
              <a:rPr lang="en-US" b="1" cap="none" dirty="0" smtClean="0"/>
              <a:t>, Inc. </a:t>
            </a:r>
          </a:p>
          <a:p>
            <a:pPr>
              <a:spcBef>
                <a:spcPts val="0"/>
              </a:spcBef>
            </a:pPr>
            <a:r>
              <a:rPr lang="en-US" b="1" cap="none" dirty="0" smtClean="0"/>
              <a:t>Vladimir Livshits, Maricopa Association of Governments</a:t>
            </a:r>
          </a:p>
          <a:p>
            <a:pPr>
              <a:spcBef>
                <a:spcPts val="0"/>
              </a:spcBef>
            </a:pPr>
            <a:r>
              <a:rPr lang="en-US" b="1" cap="none" dirty="0" smtClean="0"/>
              <a:t>Bill King, AirSage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4416431"/>
            <a:ext cx="9144000" cy="1046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 smtClean="0"/>
              <a:t>15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TRB National Transportation Planning Applications Conference</a:t>
            </a:r>
          </a:p>
          <a:p>
            <a:pPr>
              <a:spcBef>
                <a:spcPts val="0"/>
              </a:spcBef>
            </a:pPr>
            <a:r>
              <a:rPr lang="en-US" sz="1800" b="1" dirty="0" smtClean="0"/>
              <a:t>May 17-21, 2015</a:t>
            </a:r>
          </a:p>
          <a:p>
            <a:pPr>
              <a:spcBef>
                <a:spcPts val="0"/>
              </a:spcBef>
            </a:pPr>
            <a:r>
              <a:rPr lang="en-US" sz="1800" b="1" dirty="0" smtClean="0"/>
              <a:t>Atlantic City, New Jersey</a:t>
            </a:r>
          </a:p>
          <a:p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57" y="6043903"/>
            <a:ext cx="3748263" cy="677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8275" y="6020355"/>
            <a:ext cx="2627073" cy="69567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1" y="6020356"/>
            <a:ext cx="2701609" cy="714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5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89" y="1168013"/>
            <a:ext cx="5636866" cy="1325563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AM Trips </a:t>
            </a:r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going to 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North Phoenix (128)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i="1" dirty="0" smtClean="0">
                <a:solidFill>
                  <a:srgbClr val="92D050"/>
                </a:solidFill>
              </a:rPr>
              <a:t>AirSage </a:t>
            </a:r>
            <a:r>
              <a:rPr lang="en-US" sz="2700" i="1" dirty="0">
                <a:solidFill>
                  <a:srgbClr val="92D050"/>
                </a:solidFill>
              </a:rPr>
              <a:t>(Green) </a:t>
            </a:r>
            <a:r>
              <a:rPr lang="en-US" sz="2700" i="1" dirty="0"/>
              <a:t>vs. </a:t>
            </a:r>
            <a:r>
              <a:rPr lang="en-US" sz="27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TDM (Red)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96506" y="1178590"/>
            <a:ext cx="573641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PM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Trips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leaving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North Phoenix (128)</a:t>
            </a:r>
            <a:r>
              <a:rPr lang="en-US" sz="3000" dirty="0" smtClean="0">
                <a:solidFill>
                  <a:srgbClr val="009999"/>
                </a:solidFill>
              </a:rPr>
              <a:t/>
            </a:r>
            <a:br>
              <a:rPr lang="en-US" sz="3000" dirty="0" smtClean="0">
                <a:solidFill>
                  <a:srgbClr val="009999"/>
                </a:solidFill>
              </a:rPr>
            </a:br>
            <a:r>
              <a:rPr lang="en-US" sz="2400" i="1" dirty="0" smtClean="0">
                <a:solidFill>
                  <a:srgbClr val="92D050"/>
                </a:solidFill>
              </a:rPr>
              <a:t>AirSage (Green) </a:t>
            </a:r>
            <a:r>
              <a:rPr lang="en-US" sz="2400" i="1" dirty="0" smtClean="0"/>
              <a:t>vs. </a:t>
            </a:r>
            <a:r>
              <a:rPr lang="en-US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TDM (Red)</a:t>
            </a:r>
            <a:endParaRPr lang="en-US" sz="2400" i="1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05" y="2720203"/>
            <a:ext cx="5522659" cy="3708978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698" y="2715750"/>
            <a:ext cx="5390027" cy="371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89" y="1168013"/>
            <a:ext cx="5636866" cy="1325563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AM Trips </a:t>
            </a:r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going to 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Tempe (ASU) (108)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i="1" dirty="0" smtClean="0">
                <a:solidFill>
                  <a:srgbClr val="92D050"/>
                </a:solidFill>
              </a:rPr>
              <a:t>AirSage </a:t>
            </a:r>
            <a:r>
              <a:rPr lang="en-US" sz="2700" i="1" dirty="0">
                <a:solidFill>
                  <a:srgbClr val="92D050"/>
                </a:solidFill>
              </a:rPr>
              <a:t>(Green) </a:t>
            </a:r>
            <a:r>
              <a:rPr lang="en-US" sz="2700" i="1" dirty="0"/>
              <a:t>vs. </a:t>
            </a:r>
            <a:r>
              <a:rPr lang="en-US" sz="27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TDM (Red)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96506" y="1178590"/>
            <a:ext cx="573641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PM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Trips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leaving Tempe (ASU)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108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)</a:t>
            </a:r>
            <a:r>
              <a:rPr lang="en-US" sz="3000" dirty="0" smtClean="0">
                <a:solidFill>
                  <a:srgbClr val="009999"/>
                </a:solidFill>
              </a:rPr>
              <a:t/>
            </a:r>
            <a:br>
              <a:rPr lang="en-US" sz="3000" dirty="0" smtClean="0">
                <a:solidFill>
                  <a:srgbClr val="009999"/>
                </a:solidFill>
              </a:rPr>
            </a:br>
            <a:r>
              <a:rPr lang="en-US" sz="2400" i="1" dirty="0" smtClean="0">
                <a:solidFill>
                  <a:srgbClr val="92D050"/>
                </a:solidFill>
              </a:rPr>
              <a:t>AirSage (Green) </a:t>
            </a:r>
            <a:r>
              <a:rPr lang="en-US" sz="2400" i="1" dirty="0" smtClean="0"/>
              <a:t>vs. </a:t>
            </a:r>
            <a:r>
              <a:rPr lang="en-US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TDM (Red)</a:t>
            </a:r>
            <a:endParaRPr lang="en-US" sz="2400" i="1" dirty="0"/>
          </a:p>
        </p:txBody>
      </p:sp>
      <p:sp>
        <p:nvSpPr>
          <p:cNvPr id="11" name="Oval 10"/>
          <p:cNvSpPr/>
          <p:nvPr/>
        </p:nvSpPr>
        <p:spPr>
          <a:xfrm>
            <a:off x="2412333" y="3349858"/>
            <a:ext cx="1492578" cy="452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832131" y="3389058"/>
            <a:ext cx="1492578" cy="452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13" y="2618177"/>
            <a:ext cx="5492561" cy="3639649"/>
          </a:xfrm>
          <a:prstGeom prst="rect">
            <a:avLst/>
          </a:prstGeom>
        </p:spPr>
      </p:pic>
      <p:pic>
        <p:nvPicPr>
          <p:cNvPr id="14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384" y="2618177"/>
            <a:ext cx="5266027" cy="36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Trip Length Distribution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66" y="1233482"/>
            <a:ext cx="9571373" cy="2859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67" y="4200566"/>
            <a:ext cx="5930718" cy="236991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937437" y="1720162"/>
            <a:ext cx="1415102" cy="467131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AirSage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96783" y="4509915"/>
            <a:ext cx="1415102" cy="46713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 smtClean="0"/>
              <a:t>Model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77132" y="4912963"/>
            <a:ext cx="42196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29531" y="2128434"/>
            <a:ext cx="77284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1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Screenline Comparisons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45721"/>
              </p:ext>
            </p:extLst>
          </p:nvPr>
        </p:nvGraphicFramePr>
        <p:xfrm>
          <a:off x="6359180" y="4027975"/>
          <a:ext cx="5653668" cy="239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212893"/>
              </p:ext>
            </p:extLst>
          </p:nvPr>
        </p:nvGraphicFramePr>
        <p:xfrm>
          <a:off x="315219" y="4040470"/>
          <a:ext cx="6043961" cy="237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00643" y="1370871"/>
            <a:ext cx="3211547" cy="2587089"/>
            <a:chOff x="295373" y="1690688"/>
            <a:chExt cx="5768553" cy="42099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5373" y="1690688"/>
              <a:ext cx="5768553" cy="4209917"/>
            </a:xfrm>
            <a:prstGeom prst="rect">
              <a:avLst/>
            </a:prstGeom>
          </p:spPr>
        </p:pic>
        <p:sp>
          <p:nvSpPr>
            <p:cNvPr id="10" name="Right Arrow 9"/>
            <p:cNvSpPr/>
            <p:nvPr/>
          </p:nvSpPr>
          <p:spPr>
            <a:xfrm rot="1183692">
              <a:off x="2300140" y="3901200"/>
              <a:ext cx="942680" cy="2262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 rot="11956898">
              <a:off x="4375608" y="4733827"/>
              <a:ext cx="942680" cy="2262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72499" y="3256099"/>
              <a:ext cx="1754242" cy="5045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W </a:t>
              </a:r>
              <a:r>
                <a:rPr lang="en-US" sz="1000" b="1" dirty="0" smtClean="0">
                  <a:solidFill>
                    <a:srgbClr val="FF0000"/>
                  </a:solidFill>
                </a:rPr>
                <a:t>to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 E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55899" y="5093838"/>
              <a:ext cx="1325041" cy="4088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E to W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39425" y="1398387"/>
            <a:ext cx="3271000" cy="2559573"/>
            <a:chOff x="6242035" y="1690688"/>
            <a:chExt cx="5832030" cy="422934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42035" y="1690688"/>
              <a:ext cx="5832030" cy="4229345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>
            <a:xfrm>
              <a:off x="7326198" y="3795646"/>
              <a:ext cx="942680" cy="2262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4228981" y="2349118"/>
            <a:ext cx="907835" cy="321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 </a:t>
            </a:r>
            <a:r>
              <a:rPr lang="en-US" sz="1000" b="1" dirty="0" smtClean="0">
                <a:solidFill>
                  <a:srgbClr val="FF0000"/>
                </a:solidFill>
              </a:rPr>
              <a:t>to</a:t>
            </a:r>
            <a:r>
              <a:rPr lang="en-US" sz="1400" b="1" dirty="0" smtClean="0">
                <a:solidFill>
                  <a:srgbClr val="FF0000"/>
                </a:solidFill>
              </a:rPr>
              <a:t> 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83701" y="2894851"/>
            <a:ext cx="759499" cy="2603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E to W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0800000">
            <a:off x="5672424" y="2695689"/>
            <a:ext cx="562931" cy="159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00643" y="1372481"/>
            <a:ext cx="3211547" cy="48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	Screenline 1 (Salt river)</a:t>
            </a:r>
          </a:p>
          <a:p>
            <a:pPr marL="0" indent="0">
              <a:buFont typeface="Wingdings 3" charset="2"/>
              <a:buNone/>
            </a:pP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939425" y="1398387"/>
            <a:ext cx="3385164" cy="494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Screenline 2 (43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rd</a:t>
            </a:r>
            <a:r>
              <a:rPr lang="en-US" sz="1400" b="1" dirty="0" smtClean="0">
                <a:solidFill>
                  <a:srgbClr val="FF0000"/>
                </a:solidFill>
              </a:rPr>
              <a:t> Ave)</a:t>
            </a:r>
          </a:p>
          <a:p>
            <a:pPr marL="0" indent="0">
              <a:buFont typeface="Wingdings 3" charset="2"/>
              <a:buNone/>
            </a:pP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2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167143"/>
              </p:ext>
            </p:extLst>
          </p:nvPr>
        </p:nvGraphicFramePr>
        <p:xfrm>
          <a:off x="7437659" y="1398383"/>
          <a:ext cx="4478115" cy="2559576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974862"/>
                <a:gridCol w="1301794"/>
                <a:gridCol w="1201459"/>
              </a:tblGrid>
              <a:tr h="78996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ScreenLine Analysis Model vs. Count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9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ScreenLine 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Name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Screenline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Screenline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489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 to W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489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W to 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4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52718"/>
            <a:ext cx="9238034" cy="140053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Conclusions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527400"/>
              </p:ext>
            </p:extLst>
          </p:nvPr>
        </p:nvGraphicFramePr>
        <p:xfrm>
          <a:off x="812800" y="1619276"/>
          <a:ext cx="10795000" cy="4462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8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742" y="1241048"/>
            <a:ext cx="10961688" cy="419548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sz="4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Questions and Comments?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nl-NL" sz="2400" dirty="0" smtClean="0"/>
              <a:t>		Wang Zhang (MAG): wzhang@azmag.gov</a:t>
            </a:r>
          </a:p>
          <a:p>
            <a:pPr marL="0" indent="0">
              <a:buNone/>
            </a:pPr>
            <a:r>
              <a:rPr lang="nl-NL" sz="2400" dirty="0" smtClean="0"/>
              <a:t>		Arun Kuppam(Cambridge Systematics): akuppam@camsys.com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57" y="5941327"/>
            <a:ext cx="4315712" cy="780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165" y="5941327"/>
            <a:ext cx="2100263" cy="735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275" y="5941327"/>
            <a:ext cx="27336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AirSage Data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829990"/>
              </p:ext>
            </p:extLst>
          </p:nvPr>
        </p:nvGraphicFramePr>
        <p:xfrm>
          <a:off x="121728" y="1299091"/>
          <a:ext cx="3089824" cy="5153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467" y="2278708"/>
            <a:ext cx="5029293" cy="3196538"/>
          </a:xfrm>
          <a:prstGeom prst="rect">
            <a:avLst/>
          </a:prstGeom>
        </p:spPr>
      </p:pic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566583"/>
              </p:ext>
            </p:extLst>
          </p:nvPr>
        </p:nvGraphicFramePr>
        <p:xfrm>
          <a:off x="8361515" y="1081670"/>
          <a:ext cx="3774730" cy="537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425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Data Evaluation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468758"/>
              </p:ext>
            </p:extLst>
          </p:nvPr>
        </p:nvGraphicFramePr>
        <p:xfrm>
          <a:off x="334537" y="1215482"/>
          <a:ext cx="5096107" cy="4984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2187" y="1895713"/>
            <a:ext cx="6507305" cy="3702432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Oval 2"/>
          <p:cNvSpPr/>
          <p:nvPr/>
        </p:nvSpPr>
        <p:spPr>
          <a:xfrm>
            <a:off x="7220932" y="2978868"/>
            <a:ext cx="4799706" cy="38649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260208" y="4130530"/>
            <a:ext cx="4799706" cy="38649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255604" y="4779389"/>
            <a:ext cx="631596" cy="857839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AirSage vs. Model (total trips) – AM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15" y="3634445"/>
            <a:ext cx="9309739" cy="2387098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64" y="1177888"/>
            <a:ext cx="9320890" cy="2411953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48992" y="6094307"/>
            <a:ext cx="5885984" cy="562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00B0F0"/>
                </a:solidFill>
              </a:rPr>
              <a:t>Blue (&gt;= 2,000)</a:t>
            </a:r>
            <a:r>
              <a:rPr lang="en-US" sz="1600" b="1" dirty="0" smtClean="0"/>
              <a:t>, </a:t>
            </a:r>
            <a:r>
              <a:rPr lang="en-US" sz="1600" b="1" dirty="0" smtClean="0">
                <a:solidFill>
                  <a:srgbClr val="FF0000"/>
                </a:solidFill>
              </a:rPr>
              <a:t>red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(&lt;=500)</a:t>
            </a:r>
            <a:r>
              <a:rPr lang="en-US" sz="1600" b="1" dirty="0" smtClean="0"/>
              <a:t>, white (500-2000)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547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48" y="295728"/>
            <a:ext cx="9404723" cy="117838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AirSage vs. Model % (trip/tot dest) – AM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31" y="1374478"/>
            <a:ext cx="9422781" cy="2516713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31" y="3955050"/>
            <a:ext cx="9422781" cy="2504889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49349" y="6459939"/>
            <a:ext cx="5885984" cy="398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00B0F0"/>
                </a:solidFill>
              </a:rPr>
              <a:t>Blue (&gt;= 25%)</a:t>
            </a:r>
            <a:r>
              <a:rPr lang="en-US" sz="1600" b="1" dirty="0" smtClean="0"/>
              <a:t>, </a:t>
            </a:r>
            <a:r>
              <a:rPr lang="en-US" sz="1600" b="1" dirty="0" smtClean="0">
                <a:solidFill>
                  <a:srgbClr val="FF0000"/>
                </a:solidFill>
              </a:rPr>
              <a:t>red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(&lt;=1%)</a:t>
            </a:r>
            <a:r>
              <a:rPr lang="en-US" sz="1600" b="1" dirty="0" smtClean="0"/>
              <a:t>, white (1%-25%)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138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Normalized Percentage (AM)</a:t>
            </a:r>
            <a:endParaRPr lang="en-US" sz="3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2164" y="5455707"/>
            <a:ext cx="10515600" cy="95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[(</a:t>
            </a:r>
            <a:r>
              <a:rPr lang="en-US" dirty="0"/>
              <a:t>AirSage trip – MAG TDM trip)/MAG TDM </a:t>
            </a:r>
            <a:r>
              <a:rPr lang="en-US" dirty="0" smtClean="0"/>
              <a:t>trip]*</a:t>
            </a:r>
            <a:r>
              <a:rPr lang="en-US" dirty="0"/>
              <a:t>MAG TDM </a:t>
            </a:r>
            <a:r>
              <a:rPr lang="en-US" dirty="0" smtClean="0"/>
              <a:t>% </a:t>
            </a:r>
          </a:p>
          <a:p>
            <a:pPr marL="0" indent="0">
              <a:buNone/>
            </a:pPr>
            <a:r>
              <a:rPr lang="en-US" dirty="0" smtClean="0"/>
              <a:t>Most </a:t>
            </a:r>
            <a:r>
              <a:rPr lang="en-US" dirty="0"/>
              <a:t>of normalized difference within -2% to 2% range.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64" y="1326938"/>
            <a:ext cx="7356737" cy="3983943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674" y="1321483"/>
            <a:ext cx="4315335" cy="398939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960576" y="1945956"/>
            <a:ext cx="1052259" cy="2757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MAG Model vs. CTPP 5-year Estimates</a:t>
            </a:r>
            <a:endParaRPr lang="en-US" sz="3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28" y="1144819"/>
            <a:ext cx="6715537" cy="5601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971" y="2121784"/>
            <a:ext cx="5053694" cy="366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4925" y="2028824"/>
            <a:ext cx="3190875" cy="4566285"/>
          </a:xfrm>
        </p:spPr>
        <p:txBody>
          <a:bodyPr/>
          <a:lstStyle/>
          <a:p>
            <a:r>
              <a:rPr lang="en-US" dirty="0" smtClean="0"/>
              <a:t>Left Chart – Origin District</a:t>
            </a:r>
          </a:p>
          <a:p>
            <a:r>
              <a:rPr lang="en-US" dirty="0" smtClean="0"/>
              <a:t>Right Chart – Destination District </a:t>
            </a:r>
          </a:p>
          <a:p>
            <a:r>
              <a:rPr lang="en-US" dirty="0" smtClean="0"/>
              <a:t>MAG TDM matches CTPP data in percentage of trips (district 4 and 5 and overall)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63969" y="693766"/>
          <a:ext cx="4422914" cy="30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599036" y="642439"/>
          <a:ext cx="4211730" cy="3140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251530" y="3753347"/>
          <a:ext cx="4284829" cy="3104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609720" y="3814461"/>
          <a:ext cx="4228461" cy="3039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8143" y="142486"/>
            <a:ext cx="9404723" cy="1400530"/>
          </a:xfrm>
        </p:spPr>
        <p:txBody>
          <a:bodyPr/>
          <a:lstStyle/>
          <a:p>
            <a:r>
              <a:rPr lang="en-US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MAG Model vs. CTPP 5-year Estimates</a:t>
            </a:r>
            <a:endParaRPr lang="en-US" sz="3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89" y="1168013"/>
            <a:ext cx="5636866" cy="1325563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AM Trips </a:t>
            </a:r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going to 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Phoenix downtown </a:t>
            </a:r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101 and 102)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i="1" dirty="0" smtClean="0">
                <a:solidFill>
                  <a:srgbClr val="92D050"/>
                </a:solidFill>
              </a:rPr>
              <a:t>AirSage </a:t>
            </a:r>
            <a:r>
              <a:rPr lang="en-US" sz="2700" i="1" dirty="0">
                <a:solidFill>
                  <a:srgbClr val="92D050"/>
                </a:solidFill>
              </a:rPr>
              <a:t>(Green) </a:t>
            </a:r>
            <a:r>
              <a:rPr lang="en-US" sz="2700" i="1" dirty="0"/>
              <a:t>vs. </a:t>
            </a:r>
            <a:r>
              <a:rPr lang="en-US" sz="27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TDM (Red)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1963" y="2706293"/>
            <a:ext cx="5580430" cy="37151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F4CD-0769-403A-A3C9-3C1553406FA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736" y="2702555"/>
            <a:ext cx="5591888" cy="372217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96506" y="1178590"/>
            <a:ext cx="573641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PM Trips leaving downtown (101 and 102) </a:t>
            </a:r>
            <a:r>
              <a:rPr lang="en-US" sz="3000" dirty="0" smtClean="0">
                <a:solidFill>
                  <a:srgbClr val="009999"/>
                </a:solidFill>
              </a:rPr>
              <a:t/>
            </a:r>
            <a:br>
              <a:rPr lang="en-US" sz="3000" dirty="0" smtClean="0">
                <a:solidFill>
                  <a:srgbClr val="009999"/>
                </a:solidFill>
              </a:rPr>
            </a:br>
            <a:r>
              <a:rPr lang="en-US" sz="2400" i="1" dirty="0" smtClean="0">
                <a:solidFill>
                  <a:srgbClr val="92D050"/>
                </a:solidFill>
              </a:rPr>
              <a:t>AirSage (Green) </a:t>
            </a:r>
            <a:r>
              <a:rPr lang="en-US" sz="2400" i="1" dirty="0" smtClean="0"/>
              <a:t>vs. </a:t>
            </a:r>
            <a:r>
              <a:rPr lang="en-US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TDM (Red)</a:t>
            </a:r>
            <a:endParaRPr lang="en-US" sz="2400" i="1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771480" y="4694548"/>
            <a:ext cx="470698" cy="607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135333" y="4694548"/>
            <a:ext cx="650448" cy="536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2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23234</TotalTime>
  <Words>1122</Words>
  <Application>Microsoft Office PowerPoint</Application>
  <PresentationFormat>Custom</PresentationFormat>
  <Paragraphs>153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</vt:lpstr>
      <vt:lpstr>Understanding Cellular-based Travel Data Experience from Phoenix Metropolitan Region</vt:lpstr>
      <vt:lpstr>AirSage Data</vt:lpstr>
      <vt:lpstr>Data Evaluation</vt:lpstr>
      <vt:lpstr>AirSage vs. Model (total trips) – AM</vt:lpstr>
      <vt:lpstr>AirSage vs. Model % (trip/tot dest) – AM</vt:lpstr>
      <vt:lpstr>Normalized Percentage (AM)</vt:lpstr>
      <vt:lpstr>MAG Model vs. CTPP 5-year Estimates</vt:lpstr>
      <vt:lpstr>MAG Model vs. CTPP 5-year Estimates</vt:lpstr>
      <vt:lpstr>AM Trips going to Phoenix downtown (101 and 102)  AirSage (Green) vs. TDM (Red)</vt:lpstr>
      <vt:lpstr>AM Trips going to North Phoenix (128)  AirSage (Green) vs. TDM (Red)</vt:lpstr>
      <vt:lpstr>AM Trips going to Tempe (ASU) (108)  AirSage (Green) vs. TDM (Red)</vt:lpstr>
      <vt:lpstr>Trip Length Distribution</vt:lpstr>
      <vt:lpstr>Screenline Comparisons</vt:lpstr>
      <vt:lpstr>Conclusions</vt:lpstr>
      <vt:lpstr>PowerPoint Presentation</vt:lpstr>
    </vt:vector>
  </TitlesOfParts>
  <Company>MAG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AirSage 30x30 trip matrix evaluation</dc:title>
  <dc:creator>Wang Zhang</dc:creator>
  <cp:lastModifiedBy>Arun Kuppam</cp:lastModifiedBy>
  <cp:revision>246</cp:revision>
  <cp:lastPrinted>2015-05-15T15:51:56Z</cp:lastPrinted>
  <dcterms:created xsi:type="dcterms:W3CDTF">2014-05-22T22:01:16Z</dcterms:created>
  <dcterms:modified xsi:type="dcterms:W3CDTF">2015-05-19T11:01:57Z</dcterms:modified>
</cp:coreProperties>
</file>