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459" r:id="rId5"/>
    <p:sldId id="460" r:id="rId6"/>
    <p:sldId id="410" r:id="rId7"/>
    <p:sldId id="411" r:id="rId8"/>
    <p:sldId id="464" r:id="rId9"/>
    <p:sldId id="413" r:id="rId10"/>
    <p:sldId id="414" r:id="rId11"/>
    <p:sldId id="412" r:id="rId12"/>
    <p:sldId id="416" r:id="rId13"/>
    <p:sldId id="417" r:id="rId14"/>
    <p:sldId id="415" r:id="rId15"/>
    <p:sldId id="418" r:id="rId16"/>
    <p:sldId id="419" r:id="rId17"/>
    <p:sldId id="420" r:id="rId18"/>
    <p:sldId id="421" r:id="rId19"/>
    <p:sldId id="430" r:id="rId20"/>
    <p:sldId id="422" r:id="rId21"/>
    <p:sldId id="467" r:id="rId22"/>
    <p:sldId id="465" r:id="rId23"/>
    <p:sldId id="463" r:id="rId24"/>
    <p:sldId id="46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55DD2-BEC8-AA4F-B592-F543C2FAF850}">
          <p14:sldIdLst>
            <p14:sldId id="459"/>
            <p14:sldId id="460"/>
            <p14:sldId id="410"/>
            <p14:sldId id="411"/>
            <p14:sldId id="464"/>
            <p14:sldId id="413"/>
            <p14:sldId id="414"/>
            <p14:sldId id="412"/>
            <p14:sldId id="416"/>
            <p14:sldId id="417"/>
            <p14:sldId id="415"/>
            <p14:sldId id="418"/>
            <p14:sldId id="419"/>
            <p14:sldId id="420"/>
            <p14:sldId id="421"/>
            <p14:sldId id="430"/>
            <p14:sldId id="422"/>
            <p14:sldId id="467"/>
            <p14:sldId id="465"/>
            <p14:sldId id="463"/>
            <p14:sldId id="4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9">
          <p15:clr>
            <a:srgbClr val="A4A3A4"/>
          </p15:clr>
        </p15:guide>
        <p15:guide id="2" pos="5424" userDrawn="1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68F"/>
    <a:srgbClr val="48484A"/>
    <a:srgbClr val="E7EAEF"/>
    <a:srgbClr val="CBD3DC"/>
    <a:srgbClr val="262626"/>
    <a:srgbClr val="DCDDDE"/>
    <a:srgbClr val="B1B3B6"/>
    <a:srgbClr val="77787B"/>
    <a:srgbClr val="BA1222"/>
    <a:srgbClr val="524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5" autoAdjust="0"/>
    <p:restoredTop sz="89892" autoAdjust="0"/>
  </p:normalViewPr>
  <p:slideViewPr>
    <p:cSldViewPr snapToGrid="0" snapToObjects="1">
      <p:cViewPr varScale="1">
        <p:scale>
          <a:sx n="79" d="100"/>
          <a:sy n="79" d="100"/>
        </p:scale>
        <p:origin x="-1690" y="-82"/>
      </p:cViewPr>
      <p:guideLst>
        <p:guide orient="horz" pos="439"/>
        <p:guide pos="5424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Authors: </a:t>
            </a:r>
            <a:r>
              <a:rPr lang="en-US" baseline="0" dirty="0" smtClean="0"/>
              <a:t>Åsa Bergman, Elizabeth Greene, Leah Flake, Robert Wertman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Reminder that all in generic trip group paid for parking (destination</a:t>
            </a:r>
            <a:r>
              <a:rPr lang="en-US" baseline="0" dirty="0" smtClean="0"/>
              <a:t> downtown Indianapolis)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baseline="0" dirty="0" smtClean="0">
                <a:solidFill>
                  <a:srgbClr val="FF0000"/>
                </a:solidFill>
              </a:rPr>
              <a:t> analysis </a:t>
            </a:r>
            <a:r>
              <a:rPr lang="en-US" dirty="0" smtClean="0">
                <a:solidFill>
                  <a:srgbClr val="FF0000"/>
                </a:solidFill>
              </a:rPr>
              <a:t>did</a:t>
            </a:r>
            <a:r>
              <a:rPr lang="en-US" baseline="0" dirty="0" smtClean="0">
                <a:solidFill>
                  <a:srgbClr val="FF0000"/>
                </a:solidFill>
              </a:rPr>
              <a:t> not include tests for</a:t>
            </a:r>
            <a:r>
              <a:rPr lang="en-US" dirty="0" smtClean="0">
                <a:solidFill>
                  <a:srgbClr val="FF0000"/>
                </a:solidFill>
              </a:rPr>
              <a:t> “reliability” or vehicle</a:t>
            </a:r>
            <a:r>
              <a:rPr lang="en-US" baseline="0" dirty="0" smtClean="0">
                <a:solidFill>
                  <a:srgbClr val="FF0000"/>
                </a:solidFill>
              </a:rPr>
              <a:t> occupancy.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92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92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92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9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Because of general/broad</a:t>
            </a:r>
            <a:r>
              <a:rPr lang="en-US" baseline="0" dirty="0" smtClean="0"/>
              <a:t> approach, t</a:t>
            </a:r>
            <a:r>
              <a:rPr lang="en-US" dirty="0" smtClean="0"/>
              <a:t>ransit access/egress,</a:t>
            </a:r>
            <a:r>
              <a:rPr lang="en-US" baseline="0" dirty="0" smtClean="0"/>
              <a:t> and </a:t>
            </a:r>
            <a:r>
              <a:rPr lang="en-US" dirty="0" smtClean="0"/>
              <a:t>time of day were</a:t>
            </a:r>
            <a:r>
              <a:rPr lang="en-US" baseline="0" dirty="0" smtClean="0"/>
              <a:t> not part of design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9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9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2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6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2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89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35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set of time,</a:t>
            </a:r>
            <a:r>
              <a:rPr lang="en-US" baseline="0" dirty="0" smtClean="0"/>
              <a:t> cost, and frequency coefficients were estimated on transit (instead of one set for bus and one set for rail). This because their coefficients were similar.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5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0" y="-6968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18, 2015</a:t>
            </a:fld>
            <a:endParaRPr lang="en-US" dirty="0" smtClean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529" y="477259"/>
            <a:ext cx="5243413" cy="304786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spc="100" dirty="0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This is the RSG Palette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main colors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Pop/accent colors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Neutrals of grey and light warm yellow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349"/>
            <a:ext cx="9152465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18, 2015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Projects\IN\13209 Heartland HHTravelStudy\3.Graphics\0. Pilot\Received from MCCOG\MC_MorningFog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942" y="154978"/>
            <a:ext cx="8839200" cy="46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57942" y="4755511"/>
            <a:ext cx="8839200" cy="19319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0"/>
          <p:cNvSpPr/>
          <p:nvPr userDrawn="1"/>
        </p:nvSpPr>
        <p:spPr>
          <a:xfrm>
            <a:off x="109561" y="4054970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18, 2015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47121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12AB2329-FFAA-4296-944D-066EBDB9FED6}" type="slidenum">
              <a:rPr lang="en-US" sz="900" smtClean="0">
                <a:solidFill>
                  <a:schemeClr val="tx2"/>
                </a:solidFill>
              </a:rPr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482" y="6428882"/>
            <a:ext cx="2429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5.18.20</a:t>
            </a:r>
            <a:r>
              <a:rPr lang="en-US" sz="900" baseline="0" dirty="0" smtClean="0">
                <a:solidFill>
                  <a:schemeClr val="tx2"/>
                </a:solidFill>
              </a:rPr>
              <a:t>15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483" y="6584527"/>
            <a:ext cx="207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RSG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59843" y="3011300"/>
            <a:ext cx="5122157" cy="934919"/>
          </a:xfrm>
        </p:spPr>
        <p:txBody>
          <a:bodyPr/>
          <a:lstStyle/>
          <a:p>
            <a:r>
              <a:rPr lang="en-US" sz="2400" dirty="0"/>
              <a:t>Building Stated Preference Experiments into a Household Travel Survey – a Balancing Act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59843" y="4424204"/>
            <a:ext cx="4938712" cy="275543"/>
          </a:xfrm>
        </p:spPr>
        <p:txBody>
          <a:bodyPr/>
          <a:lstStyle/>
          <a:p>
            <a:r>
              <a:rPr lang="en-US" dirty="0" smtClean="0"/>
              <a:t>May 18, 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59843" y="4003646"/>
            <a:ext cx="5514472" cy="301845"/>
          </a:xfrm>
        </p:spPr>
        <p:txBody>
          <a:bodyPr/>
          <a:lstStyle/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TRB National Transportation Planning Applications Conference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259843" y="4787779"/>
            <a:ext cx="5122862" cy="301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/>
              <a:t>Åsa Bergman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Elizabeth Greene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Leah Flake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Robert Wertman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2632" y="6293241"/>
            <a:ext cx="1276679" cy="478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274637"/>
            <a:ext cx="3537900" cy="1648755"/>
          </a:xfrm>
        </p:spPr>
        <p:txBody>
          <a:bodyPr/>
          <a:lstStyle/>
          <a:p>
            <a:r>
              <a:rPr lang="en-US" dirty="0" smtClean="0"/>
              <a:t>Stated Preference Results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138" y="1704710"/>
            <a:ext cx="2765917" cy="1795235"/>
          </a:xfrm>
        </p:spPr>
        <p:txBody>
          <a:bodyPr/>
          <a:lstStyle/>
          <a:p>
            <a:r>
              <a:rPr lang="en-US" dirty="0" smtClean="0"/>
              <a:t>1 bullet summarizing map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29767" y="274637"/>
            <a:ext cx="3537900" cy="1648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Stated Preference Results: </a:t>
            </a:r>
            <a:br>
              <a:rPr lang="en-US" dirty="0" smtClean="0"/>
            </a:br>
            <a:r>
              <a:rPr lang="en-US" dirty="0" smtClean="0"/>
              <a:t>Generic Trips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29238" y="1967823"/>
            <a:ext cx="3319462" cy="179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Home locations used for trip origin</a:t>
            </a:r>
          </a:p>
          <a:p>
            <a:r>
              <a:rPr lang="en-US" sz="2000" dirty="0" smtClean="0"/>
              <a:t>Destination in downtown Indianapolis</a:t>
            </a:r>
          </a:p>
          <a:p>
            <a:r>
              <a:rPr lang="en-US" sz="2000" dirty="0" smtClean="0"/>
              <a:t>Average trip: 40 miles</a:t>
            </a:r>
          </a:p>
          <a:p>
            <a:r>
              <a:rPr lang="en-US" sz="2000" dirty="0" smtClean="0"/>
              <a:t>People from all the MCCOG MPA travel to Indianapolis occasionally</a:t>
            </a:r>
          </a:p>
          <a:p>
            <a:r>
              <a:rPr lang="en-US" sz="2000" dirty="0" smtClean="0"/>
              <a:t>Parking costs shown to all for generic trip (100%)</a:t>
            </a:r>
          </a:p>
          <a:p>
            <a:pPr marL="119063" indent="0">
              <a:buFont typeface="Arial"/>
              <a:buNone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91358" y="4311565"/>
            <a:ext cx="223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accent1"/>
                </a:solidFill>
              </a:rPr>
              <a:t>N=970 respondents</a:t>
            </a:r>
            <a:endParaRPr lang="en-US" sz="1600" b="1" i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Q:\Projects\IN\13209 Heartland HHTravelStudy\10.GIS\HeartlandBaseMap_TransitSP_GenericTripOrigin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891" y="259170"/>
            <a:ext cx="4770934" cy="63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Checks before Modeling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2600" y="1389317"/>
            <a:ext cx="8204199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2"/>
                </a:solidFill>
              </a:rPr>
              <a:t>1,350 respondents; 6,750 </a:t>
            </a:r>
            <a:r>
              <a:rPr lang="en-US" sz="2200" b="1" dirty="0">
                <a:solidFill>
                  <a:schemeClr val="bg2"/>
                </a:solidFill>
              </a:rPr>
              <a:t>choices </a:t>
            </a:r>
            <a:r>
              <a:rPr lang="en-US" sz="2200" b="1" dirty="0" smtClean="0">
                <a:solidFill>
                  <a:schemeClr val="bg2"/>
                </a:solidFill>
              </a:rPr>
              <a:t>in dataset </a:t>
            </a:r>
            <a:r>
              <a:rPr lang="en-US" sz="2200" b="1" dirty="0">
                <a:solidFill>
                  <a:schemeClr val="bg2"/>
                </a:solidFill>
              </a:rPr>
              <a:t>for </a:t>
            </a:r>
            <a:r>
              <a:rPr lang="en-US" sz="2200" b="1" dirty="0" smtClean="0">
                <a:solidFill>
                  <a:schemeClr val="bg2"/>
                </a:solidFill>
              </a:rPr>
              <a:t>modeling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Survey had real-time built-in checks to reduce need for data cleaning 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Also reviewed data for:</a:t>
            </a:r>
          </a:p>
          <a:p>
            <a:pPr marL="682625" lvl="1" indent="-400050">
              <a:spcBef>
                <a:spcPts val="3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easonableness of origin/destinations</a:t>
            </a:r>
          </a:p>
          <a:p>
            <a:pPr marL="682625" lvl="1" indent="-400050">
              <a:spcBef>
                <a:spcPts val="300"/>
              </a:spcBef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</a:rPr>
              <a:t>Implied travel speeds (diary trips)</a:t>
            </a:r>
          </a:p>
          <a:p>
            <a:pPr marL="682625" lvl="1" indent="-400050">
              <a:spcBef>
                <a:spcPts val="300"/>
              </a:spcBef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</a:rPr>
              <a:t>Extreme survey durations and invariance</a:t>
            </a:r>
          </a:p>
          <a:p>
            <a:pPr marL="682625" lvl="1" indent="-400050">
              <a:spcBef>
                <a:spcPts val="300"/>
              </a:spcBef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</a:rPr>
              <a:t>Call center </a:t>
            </a:r>
            <a:r>
              <a:rPr lang="en-US" dirty="0">
                <a:solidFill>
                  <a:schemeClr val="tx2"/>
                </a:solidFill>
              </a:rPr>
              <a:t>respondents’ mode choice </a:t>
            </a:r>
            <a:r>
              <a:rPr lang="en-US" dirty="0" smtClean="0">
                <a:solidFill>
                  <a:schemeClr val="tx2"/>
                </a:solidFill>
              </a:rPr>
              <a:t>split; this </a:t>
            </a:r>
            <a:r>
              <a:rPr lang="en-US" dirty="0">
                <a:solidFill>
                  <a:schemeClr val="tx2"/>
                </a:solidFill>
              </a:rPr>
              <a:t>was compared to the aggregate choice </a:t>
            </a:r>
            <a:r>
              <a:rPr lang="en-US" dirty="0" smtClean="0">
                <a:solidFill>
                  <a:schemeClr val="tx2"/>
                </a:solidFill>
              </a:rPr>
              <a:t>split. Found no choice bias </a:t>
            </a:r>
            <a:r>
              <a:rPr lang="en-US" dirty="0">
                <a:solidFill>
                  <a:schemeClr val="tx2"/>
                </a:solidFill>
              </a:rPr>
              <a:t>related to the method of participation (call center vs. online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Invariance: 46% of respondents chose the same mode in all experiments (typically drive)</a:t>
            </a:r>
          </a:p>
          <a:p>
            <a:pPr marL="682625" lvl="1" indent="-400050">
              <a:spcBef>
                <a:spcPts val="300"/>
              </a:spcBef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</a:rPr>
              <a:t>Reflects expected mode preferences in the region</a:t>
            </a:r>
          </a:p>
        </p:txBody>
      </p:sp>
    </p:spTree>
    <p:extLst>
      <p:ext uri="{BB962C8B-B14F-4D97-AF65-F5344CB8AC3E}">
        <p14:creationId xmlns:p14="http://schemas.microsoft.com/office/powerpoint/2010/main" val="7609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Preference Results: Mode Choice Split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601" y="1350335"/>
            <a:ext cx="8166099" cy="4239030"/>
          </a:xfrm>
        </p:spPr>
        <p:txBody>
          <a:bodyPr/>
          <a:lstStyle/>
          <a:p>
            <a:r>
              <a:rPr lang="en-US" sz="2000" dirty="0" smtClean="0"/>
              <a:t>Mode choice split choices:</a:t>
            </a:r>
          </a:p>
          <a:p>
            <a:pPr lvl="1"/>
            <a:r>
              <a:rPr lang="en-US" sz="1600" dirty="0" smtClean="0"/>
              <a:t>Illustrate preliminary interest in transit</a:t>
            </a:r>
          </a:p>
          <a:p>
            <a:pPr lvl="1"/>
            <a:r>
              <a:rPr lang="en-US" sz="1600" dirty="0" smtClean="0"/>
              <a:t>Reflect the 2 profiles (diary trips vs. generic trips) and potential frequency of travel</a:t>
            </a:r>
          </a:p>
          <a:p>
            <a:r>
              <a:rPr lang="en-US" sz="2000" dirty="0" smtClean="0"/>
              <a:t>Survey to be considered an initial exploration – the </a:t>
            </a:r>
            <a:r>
              <a:rPr lang="en-US" sz="2000" dirty="0"/>
              <a:t>transit options are still theoretical to respondents</a:t>
            </a:r>
          </a:p>
          <a:p>
            <a:endParaRPr lang="en-US" sz="2000" dirty="0" smtClean="0"/>
          </a:p>
        </p:txBody>
      </p:sp>
      <p:graphicFrame>
        <p:nvGraphicFramePr>
          <p:cNvPr id="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526895"/>
              </p:ext>
            </p:extLst>
          </p:nvPr>
        </p:nvGraphicFramePr>
        <p:xfrm>
          <a:off x="822645" y="3510851"/>
          <a:ext cx="7523914" cy="2612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793"/>
                <a:gridCol w="1781793"/>
                <a:gridCol w="1980164"/>
                <a:gridCol w="1980164"/>
              </a:tblGrid>
              <a:tr h="670428"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Experiment Travel Mode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Diary Trip Respondents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Generic Trip Respondents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Total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</a:tr>
              <a:tr h="388422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Drive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69%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53%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  <a:endParaRPr lang="en-US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998" marR="84998" marT="42499" marB="42499" anchor="ctr"/>
                </a:tc>
              </a:tr>
              <a:tr h="388422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Commuter Rail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21%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33%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en-US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998" marR="84998" marT="42499" marB="42499" anchor="ctr"/>
                </a:tc>
              </a:tr>
              <a:tr h="388422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Express</a:t>
                      </a:r>
                      <a:r>
                        <a:rPr lang="en-US" sz="1700" baseline="0" dirty="0" smtClean="0"/>
                        <a:t> Bus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11%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14%</a:t>
                      </a:r>
                      <a:endParaRPr lang="en-US" sz="1700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998" marR="84998" marT="42499" marB="42499" anchor="ctr"/>
                </a:tc>
              </a:tr>
              <a:tr h="388422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Total</a:t>
                      </a:r>
                      <a:endParaRPr lang="en-US" sz="1700" b="1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1,890</a:t>
                      </a:r>
                      <a:r>
                        <a:rPr lang="en-US" sz="1700" b="1" baseline="0" dirty="0" smtClean="0"/>
                        <a:t> choices</a:t>
                      </a:r>
                      <a:endParaRPr lang="en-US" sz="1700" b="1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4,860 choices</a:t>
                      </a:r>
                      <a:endParaRPr lang="en-US" sz="1700" b="1" dirty="0"/>
                    </a:p>
                  </a:txBody>
                  <a:tcPr marL="84998" marR="84998" marT="42499" marB="424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6,750 choices</a:t>
                      </a:r>
                      <a:endParaRPr lang="en-US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998" marR="84998" marT="42499" marB="42499" anchor="ctr"/>
                </a:tc>
              </a:tr>
              <a:tr h="388422">
                <a:tc gridSpan="4">
                  <a:txBody>
                    <a:bodyPr/>
                    <a:lstStyle/>
                    <a:p>
                      <a:r>
                        <a:rPr lang="en-US" sz="1300" b="0" i="1" dirty="0" smtClean="0"/>
                        <a:t>*Percentages</a:t>
                      </a:r>
                      <a:r>
                        <a:rPr lang="en-US" sz="1300" b="0" i="1" baseline="0" dirty="0" smtClean="0"/>
                        <a:t> may not sum to 100 due to rounding</a:t>
                      </a:r>
                      <a:endParaRPr lang="en-US" sz="1300" b="0" i="1" dirty="0"/>
                    </a:p>
                  </a:txBody>
                  <a:tcPr marL="84998" marR="84998" marT="42499" marB="42499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2012" y="4177040"/>
            <a:ext cx="7533798" cy="359081"/>
          </a:xfrm>
          <a:prstGeom prst="rect">
            <a:avLst/>
          </a:prstGeom>
          <a:noFill/>
          <a:ln w="508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Preference: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600" y="1509821"/>
            <a:ext cx="8166100" cy="4254722"/>
          </a:xfrm>
        </p:spPr>
        <p:txBody>
          <a:bodyPr/>
          <a:lstStyle/>
          <a:p>
            <a:r>
              <a:rPr lang="en-US" sz="2400" dirty="0" smtClean="0"/>
              <a:t>SP data used to estimate multinomial logit models (MNL)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Coefficients provide info about travelers’ sensitivities to the attributes shown:</a:t>
            </a:r>
          </a:p>
          <a:p>
            <a:pPr lvl="1"/>
            <a:r>
              <a:rPr lang="en-US" sz="2000" dirty="0" smtClean="0"/>
              <a:t>Travel time, transit fare, frequency and parking cost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From coefficients, calculate ‘</a:t>
            </a:r>
            <a:r>
              <a:rPr lang="en-US" sz="2400" dirty="0" smtClean="0">
                <a:solidFill>
                  <a:schemeClr val="accent1"/>
                </a:solidFill>
              </a:rPr>
              <a:t>willingness to pay</a:t>
            </a:r>
            <a:r>
              <a:rPr lang="en-US" sz="2400" dirty="0" smtClean="0"/>
              <a:t>’ (</a:t>
            </a:r>
            <a:r>
              <a:rPr lang="en-US" sz="2400" dirty="0" smtClean="0">
                <a:solidFill>
                  <a:schemeClr val="accent1"/>
                </a:solidFill>
              </a:rPr>
              <a:t>WTP</a:t>
            </a:r>
            <a:r>
              <a:rPr lang="en-US" sz="2400" dirty="0" smtClean="0"/>
              <a:t>) for each travel mode</a:t>
            </a:r>
            <a:endParaRPr lang="en-US" sz="2400" dirty="0" smtClean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endParaRPr lang="en-US" sz="2400" dirty="0" smtClean="0"/>
          </a:p>
          <a:p>
            <a:pPr>
              <a:spcBef>
                <a:spcPts val="600"/>
              </a:spcBef>
            </a:pPr>
            <a:endParaRPr lang="en-US" sz="2400" dirty="0" smtClean="0"/>
          </a:p>
          <a:p>
            <a:pPr>
              <a:spcBef>
                <a:spcPts val="600"/>
              </a:spcBef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095151" y="4760601"/>
            <a:ext cx="6485861" cy="765545"/>
            <a:chOff x="1265266" y="4377830"/>
            <a:chExt cx="6485861" cy="765545"/>
          </a:xfrm>
        </p:grpSpPr>
        <p:sp>
          <p:nvSpPr>
            <p:cNvPr id="4" name="Rectangle 3"/>
            <p:cNvSpPr/>
            <p:nvPr/>
          </p:nvSpPr>
          <p:spPr>
            <a:xfrm>
              <a:off x="1955617" y="4377830"/>
              <a:ext cx="5625395" cy="765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65266" y="4433275"/>
              <a:ext cx="64858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spcBef>
                  <a:spcPts val="1200"/>
                </a:spcBef>
              </a:pPr>
              <a:r>
                <a:rPr lang="en-US" i="1" dirty="0">
                  <a:solidFill>
                    <a:schemeClr val="bg1"/>
                  </a:solidFill>
                </a:rPr>
                <a:t>WTP per hour = </a:t>
              </a:r>
            </a:p>
            <a:p>
              <a:pPr lvl="1" algn="ctr">
                <a:spcAft>
                  <a:spcPts val="1200"/>
                </a:spcAft>
              </a:pPr>
              <a:r>
                <a:rPr lang="en-US" i="1" dirty="0">
                  <a:solidFill>
                    <a:schemeClr val="bg1"/>
                  </a:solidFill>
                </a:rPr>
                <a:t>Travel Time Coefficient / Cost Coefficient * 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3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Preference: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600" y="1436688"/>
            <a:ext cx="8128000" cy="4370387"/>
          </a:xfrm>
        </p:spPr>
        <p:txBody>
          <a:bodyPr/>
          <a:lstStyle/>
          <a:p>
            <a:r>
              <a:rPr lang="en-US" dirty="0" smtClean="0"/>
              <a:t>Models estimated:</a:t>
            </a:r>
          </a:p>
          <a:p>
            <a:pPr marL="857250" lvl="2" indent="0">
              <a:spcBef>
                <a:spcPts val="1200"/>
              </a:spcBef>
              <a:buNone/>
            </a:pPr>
            <a:r>
              <a:rPr lang="en-US" sz="2000" dirty="0" smtClean="0"/>
              <a:t>WTP by mode chosen: </a:t>
            </a:r>
          </a:p>
          <a:p>
            <a:pPr lvl="3"/>
            <a:r>
              <a:rPr lang="en-US" sz="1600" dirty="0" smtClean="0"/>
              <a:t>Drive </a:t>
            </a:r>
            <a:r>
              <a:rPr lang="en-US" sz="1600" dirty="0"/>
              <a:t>vs. T</a:t>
            </a:r>
            <a:r>
              <a:rPr lang="en-US" sz="1600" dirty="0" smtClean="0"/>
              <a:t>ransit (express bus &amp; commuter rail)</a:t>
            </a:r>
          </a:p>
          <a:p>
            <a:pPr lvl="3"/>
            <a:r>
              <a:rPr lang="en-US" sz="1600" dirty="0" smtClean="0"/>
              <a:t>Drive vs. Transit &amp; if saw parking cost or not</a:t>
            </a:r>
          </a:p>
          <a:p>
            <a:pPr marL="857250" lvl="2" indent="0">
              <a:buNone/>
            </a:pPr>
            <a:r>
              <a:rPr lang="en-US" sz="2000" dirty="0" smtClean="0"/>
              <a:t>WTP by trip purpose (diary trips only)</a:t>
            </a:r>
          </a:p>
          <a:p>
            <a:pPr lvl="3"/>
            <a:r>
              <a:rPr lang="en-US" sz="1600" dirty="0" smtClean="0"/>
              <a:t>Work vs. Non-work</a:t>
            </a:r>
          </a:p>
          <a:p>
            <a:pPr lvl="3"/>
            <a:r>
              <a:rPr lang="en-US" sz="1600" dirty="0" smtClean="0"/>
              <a:t>Work vs. Non-work &amp; if saw parking cost or not</a:t>
            </a:r>
          </a:p>
          <a:p>
            <a:pPr marL="857250" lvl="2" indent="0">
              <a:buNone/>
            </a:pPr>
            <a:r>
              <a:rPr lang="en-US" sz="2000" dirty="0" smtClean="0"/>
              <a:t>WTP by household income</a:t>
            </a:r>
          </a:p>
          <a:p>
            <a:pPr marL="857250" lvl="2" indent="0">
              <a:buNone/>
            </a:pPr>
            <a:r>
              <a:rPr lang="en-US" sz="2000" dirty="0" smtClean="0"/>
              <a:t>WTP by home area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dirty="0" smtClean="0"/>
              <a:t>Also tried </a:t>
            </a:r>
            <a:r>
              <a:rPr lang="en-US" dirty="0"/>
              <a:t>separate models for the 2 trip types </a:t>
            </a:r>
            <a:r>
              <a:rPr lang="en-US" dirty="0" smtClean="0"/>
              <a:t>– diary vs. generic for the above segmentations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35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Preference</a:t>
            </a:r>
            <a:r>
              <a:rPr lang="en-US" dirty="0"/>
              <a:t> </a:t>
            </a:r>
            <a:r>
              <a:rPr lang="en-US" dirty="0" smtClean="0"/>
              <a:t>Results: </a:t>
            </a:r>
            <a:br>
              <a:rPr lang="en-US" dirty="0" smtClean="0"/>
            </a:br>
            <a:r>
              <a:rPr lang="en-US" dirty="0" smtClean="0"/>
              <a:t>Willingness to Pay (WTP) for Travel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600" y="1893889"/>
            <a:ext cx="8166100" cy="1692950"/>
          </a:xfrm>
        </p:spPr>
        <p:txBody>
          <a:bodyPr/>
          <a:lstStyle/>
          <a:p>
            <a:pPr marL="119063" indent="0">
              <a:buNone/>
            </a:pPr>
            <a:r>
              <a:rPr lang="en-US" dirty="0" smtClean="0"/>
              <a:t>Simplest model:</a:t>
            </a:r>
          </a:p>
          <a:p>
            <a:pPr lvl="1"/>
            <a:r>
              <a:rPr lang="en-US" dirty="0" smtClean="0"/>
              <a:t>On average, people are willing to pay more to drive than to take transit (express bus or commuter rail)</a:t>
            </a:r>
            <a:endParaRPr lang="en-US" sz="2400" dirty="0" smtClean="0"/>
          </a:p>
          <a:p>
            <a:pPr marL="119063" indent="0">
              <a:buNone/>
            </a:pPr>
            <a:endParaRPr lang="en-US" sz="2400" dirty="0"/>
          </a:p>
          <a:p>
            <a:pPr marL="119063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088629"/>
              </p:ext>
            </p:extLst>
          </p:nvPr>
        </p:nvGraphicFramePr>
        <p:xfrm>
          <a:off x="2179673" y="3803156"/>
          <a:ext cx="472085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428"/>
                <a:gridCol w="2360428"/>
              </a:tblGrid>
              <a:tr h="4614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Experiment Travel 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WTP per hour</a:t>
                      </a:r>
                      <a:endParaRPr lang="en-US" sz="2000" dirty="0"/>
                    </a:p>
                  </a:txBody>
                  <a:tcPr anchor="ctr"/>
                </a:tc>
              </a:tr>
              <a:tr h="2673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Drive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$10.20</a:t>
                      </a:r>
                      <a:endParaRPr lang="en-US" sz="2000" dirty="0"/>
                    </a:p>
                  </a:txBody>
                  <a:tcPr/>
                </a:tc>
              </a:tr>
              <a:tr h="2673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Transit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$6.30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0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Preference</a:t>
            </a:r>
            <a:r>
              <a:rPr lang="en-US" dirty="0"/>
              <a:t> </a:t>
            </a:r>
            <a:r>
              <a:rPr lang="en-US" dirty="0" smtClean="0"/>
              <a:t>Results: </a:t>
            </a:r>
            <a:br>
              <a:rPr lang="en-US" dirty="0" smtClean="0"/>
            </a:br>
            <a:r>
              <a:rPr lang="en-US" dirty="0" smtClean="0"/>
              <a:t>Willingness to Pay (WTP) for Travel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600" y="1584251"/>
            <a:ext cx="8166100" cy="4222824"/>
          </a:xfrm>
        </p:spPr>
        <p:txBody>
          <a:bodyPr/>
          <a:lstStyle/>
          <a:p>
            <a:pPr marL="119063" indent="0">
              <a:buNone/>
            </a:pPr>
            <a:r>
              <a:rPr lang="en-US" sz="2400" dirty="0" smtClean="0"/>
              <a:t>Having to pay for parking makes transit more attractive (though still not more attractive than driving):</a:t>
            </a:r>
          </a:p>
          <a:p>
            <a:pPr lvl="1"/>
            <a:r>
              <a:rPr lang="en-US" sz="2000" dirty="0" smtClean="0"/>
              <a:t>Those choosing transit are willing to pay more to avoid having to pay for parking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78842"/>
              </p:ext>
            </p:extLst>
          </p:nvPr>
        </p:nvGraphicFramePr>
        <p:xfrm>
          <a:off x="1154769" y="3629992"/>
          <a:ext cx="680674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687"/>
                <a:gridCol w="1701687"/>
                <a:gridCol w="1701687"/>
                <a:gridCol w="1701687"/>
              </a:tblGrid>
              <a:tr h="4614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Pay for Parking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Experiment Travel 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Diary</a:t>
                      </a:r>
                      <a:r>
                        <a:rPr lang="en-US" sz="2000" baseline="0" dirty="0" smtClean="0"/>
                        <a:t> Trip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Generic Trip Group</a:t>
                      </a:r>
                      <a:endParaRPr lang="en-US" sz="2000" dirty="0"/>
                    </a:p>
                  </a:txBody>
                  <a:tcPr/>
                </a:tc>
              </a:tr>
              <a:tr h="26732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Drive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$4.55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</a:tr>
              <a:tr h="267324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$5.55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</a:tr>
              <a:tr h="26732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Drive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$12.55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$13.50</a:t>
                      </a:r>
                      <a:endParaRPr lang="en-US" sz="2000" dirty="0"/>
                    </a:p>
                  </a:txBody>
                  <a:tcPr/>
                </a:tc>
              </a:tr>
              <a:tr h="267324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$9.20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$9.55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31327" y="5091765"/>
            <a:ext cx="7044270" cy="804977"/>
          </a:xfrm>
          <a:prstGeom prst="rect">
            <a:avLst/>
          </a:prstGeom>
          <a:noFill/>
          <a:ln w="508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Stated Preference: Draft Model Results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600" y="1690577"/>
            <a:ext cx="8166100" cy="4116498"/>
          </a:xfrm>
        </p:spPr>
        <p:txBody>
          <a:bodyPr/>
          <a:lstStyle/>
          <a:p>
            <a:pPr marL="119063" indent="0">
              <a:spcBef>
                <a:spcPts val="1200"/>
              </a:spcBef>
              <a:buNone/>
            </a:pPr>
            <a:r>
              <a:rPr lang="en-US" dirty="0" smtClean="0"/>
              <a:t>Findings made sense:</a:t>
            </a:r>
          </a:p>
          <a:p>
            <a:pPr marL="796925" lvl="1" indent="-392113">
              <a:spcBef>
                <a:spcPts val="1200"/>
              </a:spcBef>
            </a:pPr>
            <a:r>
              <a:rPr lang="en-US" dirty="0" smtClean="0"/>
              <a:t>Transit is more attractive when the destination has parking costs</a:t>
            </a:r>
          </a:p>
          <a:p>
            <a:pPr marL="796925" lvl="1" indent="-392113">
              <a:spcBef>
                <a:spcPts val="1200"/>
              </a:spcBef>
            </a:pPr>
            <a:r>
              <a:rPr lang="en-US" dirty="0" smtClean="0"/>
              <a:t>WTP is lower for work trips; </a:t>
            </a:r>
            <a:r>
              <a:rPr lang="en-US" dirty="0"/>
              <a:t>t</a:t>
            </a:r>
            <a:r>
              <a:rPr lang="en-US" dirty="0" smtClean="0"/>
              <a:t>his is intuitive because these are more frequent trips</a:t>
            </a:r>
          </a:p>
          <a:p>
            <a:pPr marL="796925" lvl="1" indent="-392113">
              <a:spcBef>
                <a:spcPts val="1200"/>
              </a:spcBef>
            </a:pPr>
            <a:r>
              <a:rPr lang="en-US" dirty="0" smtClean="0"/>
              <a:t>WTP </a:t>
            </a:r>
            <a:r>
              <a:rPr lang="en-US" dirty="0"/>
              <a:t>increases with distance from </a:t>
            </a:r>
            <a:r>
              <a:rPr lang="en-US" dirty="0" smtClean="0"/>
              <a:t>Indianapolis</a:t>
            </a:r>
          </a:p>
          <a:p>
            <a:pPr marL="1147763" lvl="2" indent="-350838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This is consistent with theory: Those living closer make shorter trips and are likely to travel more frequently</a:t>
            </a:r>
          </a:p>
        </p:txBody>
      </p:sp>
    </p:spTree>
    <p:extLst>
      <p:ext uri="{BB962C8B-B14F-4D97-AF65-F5344CB8AC3E}">
        <p14:creationId xmlns:p14="http://schemas.microsoft.com/office/powerpoint/2010/main" val="23348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1 year later: Leveraging the Results</a:t>
            </a:r>
            <a:endParaRPr lang="en-US" sz="3000" dirty="0"/>
          </a:p>
        </p:txBody>
      </p:sp>
      <p:sp>
        <p:nvSpPr>
          <p:cNvPr id="4" name="Oval 3"/>
          <p:cNvSpPr/>
          <p:nvPr/>
        </p:nvSpPr>
        <p:spPr>
          <a:xfrm>
            <a:off x="3526548" y="1107308"/>
            <a:ext cx="1673748" cy="1672709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Transit Stated Preference Survey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136106" y="1486402"/>
            <a:ext cx="30078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Senate Bill 176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Anticipated that Madison County and Hancock County will get opportunity to vote on and approve </a:t>
            </a:r>
            <a:r>
              <a:rPr lang="en-US" b="1" dirty="0" smtClean="0">
                <a:solidFill>
                  <a:schemeClr val="tx2"/>
                </a:solidFill>
              </a:rPr>
              <a:t>transit tax </a:t>
            </a:r>
            <a:r>
              <a:rPr lang="en-US" dirty="0" smtClean="0">
                <a:solidFill>
                  <a:schemeClr val="tx2"/>
                </a:solidFill>
              </a:rPr>
              <a:t>after Indianapolis and Hamilton County.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MCCOG will need to show public there is local preference/ interest for mass transit.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Identify future regional transit corridor(s) in new Metropolitan Transportation Plan (MTP).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00" y="1486402"/>
            <a:ext cx="30078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resent transit as a viable alternative to highway expansion/ new terrain projects.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I-69 Major Moves 2020 added travel lanes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Indiana Commerce Connector new terrain outer beltway around Indianapolis.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4" idx="2"/>
          </p:cNvCxnSpPr>
          <p:nvPr/>
        </p:nvCxnSpPr>
        <p:spPr>
          <a:xfrm flipH="1">
            <a:off x="2769915" y="1943663"/>
            <a:ext cx="7566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6"/>
          </p:cNvCxnSpPr>
          <p:nvPr/>
        </p:nvCxnSpPr>
        <p:spPr>
          <a:xfrm>
            <a:off x="5200296" y="1943663"/>
            <a:ext cx="7459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78" y="2831429"/>
            <a:ext cx="2850895" cy="34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Balancing Act: </a:t>
            </a:r>
            <a:br>
              <a:rPr lang="en-US" dirty="0" smtClean="0"/>
            </a:br>
            <a:r>
              <a:rPr lang="en-US" dirty="0" smtClean="0"/>
              <a:t>When to conduct a </a:t>
            </a:r>
            <a:r>
              <a:rPr lang="en-US" dirty="0"/>
              <a:t>built-in SP </a:t>
            </a:r>
            <a:r>
              <a:rPr lang="en-US" dirty="0" smtClean="0"/>
              <a:t>vs. a stand-alone SP? 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600" y="5497007"/>
            <a:ext cx="8166100" cy="629812"/>
          </a:xfrm>
        </p:spPr>
        <p:txBody>
          <a:bodyPr/>
          <a:lstStyle/>
          <a:p>
            <a:pPr marL="119063" indent="0" algn="ctr">
              <a:buNone/>
            </a:pPr>
            <a:r>
              <a:rPr lang="en-US" sz="1600" i="1" dirty="0" smtClean="0"/>
              <a:t>Typical SP challenges remain: </a:t>
            </a:r>
            <a:br>
              <a:rPr lang="en-US" sz="1600" i="1" dirty="0" smtClean="0"/>
            </a:br>
            <a:r>
              <a:rPr lang="en-US" sz="1600" i="1" dirty="0" smtClean="0"/>
              <a:t>Are the experiments realistic enough that respondents reveal their true preferences?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82233" y="1216894"/>
            <a:ext cx="6979535" cy="1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4346294" y="1234916"/>
            <a:ext cx="451413" cy="462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2600" y="2009227"/>
            <a:ext cx="8166100" cy="437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None/>
            </a:pPr>
            <a:r>
              <a:rPr lang="en-US" sz="2200" dirty="0" smtClean="0"/>
              <a:t>If these factors are true, consider a built-in SP:</a:t>
            </a:r>
          </a:p>
          <a:p>
            <a:pPr lvl="1"/>
            <a:r>
              <a:rPr lang="en-US" sz="1800" dirty="0" smtClean="0"/>
              <a:t>You are interested in concurrent revealed &amp; stated preference data</a:t>
            </a:r>
          </a:p>
          <a:p>
            <a:pPr lvl="1"/>
            <a:r>
              <a:rPr lang="en-US" sz="1800" dirty="0" smtClean="0"/>
              <a:t>Your household travel survey does not already have a set of ‘extra’ questions at the end (land-use, opinion, etc.)</a:t>
            </a:r>
          </a:p>
          <a:p>
            <a:pPr lvl="1"/>
            <a:r>
              <a:rPr lang="en-US" sz="1800" dirty="0" smtClean="0"/>
              <a:t>Your household travel survey sample size will be large enough to facilitate SP modeling segments</a:t>
            </a:r>
          </a:p>
          <a:p>
            <a:pPr lvl="1"/>
            <a:r>
              <a:rPr lang="en-US" sz="1800" dirty="0" smtClean="0"/>
              <a:t>You can identify specific enough criteria (corridor, rapid transit option, etc.) to yield useful data</a:t>
            </a:r>
          </a:p>
          <a:p>
            <a:pPr lvl="1"/>
            <a:r>
              <a:rPr lang="en-US" sz="1800" dirty="0" smtClean="0"/>
              <a:t>Your study is not investment grade</a:t>
            </a:r>
          </a:p>
          <a:p>
            <a:pPr lvl="1"/>
            <a:r>
              <a:rPr lang="en-US" sz="1800" dirty="0" smtClean="0"/>
              <a:t>You have time to conduct a pilot and evaluate results</a:t>
            </a:r>
          </a:p>
        </p:txBody>
      </p:sp>
    </p:spTree>
    <p:extLst>
      <p:ext uri="{BB962C8B-B14F-4D97-AF65-F5344CB8AC3E}">
        <p14:creationId xmlns:p14="http://schemas.microsoft.com/office/powerpoint/2010/main" val="5595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2600" y="2205038"/>
            <a:ext cx="4144249" cy="4370387"/>
          </a:xfrm>
        </p:spPr>
        <p:txBody>
          <a:bodyPr/>
          <a:lstStyle/>
          <a:p>
            <a:r>
              <a:rPr lang="en-US" sz="1800" dirty="0" smtClean="0"/>
              <a:t>Madison County Council of Governments (MCCOG) MPA, Indiana: 55,000 HHs</a:t>
            </a:r>
          </a:p>
          <a:p>
            <a:r>
              <a:rPr lang="en-US" sz="1800" dirty="0" smtClean="0"/>
              <a:t>Spring 2014: 1st household travel survey since 1970</a:t>
            </a:r>
          </a:p>
          <a:p>
            <a:r>
              <a:rPr lang="en-US" sz="1800" dirty="0" smtClean="0"/>
              <a:t>Target 1,650 HHs, 3% sampling rate; </a:t>
            </a:r>
            <a:r>
              <a:rPr lang="en-US" sz="1800" dirty="0"/>
              <a:t>f</a:t>
            </a:r>
            <a:r>
              <a:rPr lang="en-US" sz="1800" dirty="0" smtClean="0"/>
              <a:t>inal sample 1,800 HHs</a:t>
            </a:r>
          </a:p>
          <a:p>
            <a:r>
              <a:rPr lang="en-US" sz="1800" dirty="0" smtClean="0"/>
              <a:t>Address-based sampling, </a:t>
            </a:r>
            <a:br>
              <a:rPr lang="en-US" sz="1800" dirty="0" smtClean="0"/>
            </a:br>
            <a:r>
              <a:rPr lang="en-US" sz="1800" dirty="0" smtClean="0"/>
              <a:t>web-survey</a:t>
            </a:r>
          </a:p>
          <a:p>
            <a:r>
              <a:rPr lang="en-US" sz="1800" dirty="0" smtClean="0"/>
              <a:t>Goals: </a:t>
            </a:r>
          </a:p>
          <a:p>
            <a:pPr lvl="1"/>
            <a:r>
              <a:rPr lang="en-US" sz="1400" dirty="0" smtClean="0"/>
              <a:t>Data to update travel and land use models</a:t>
            </a:r>
          </a:p>
          <a:p>
            <a:pPr lvl="1"/>
            <a:r>
              <a:rPr lang="en-US" sz="1400" dirty="0" smtClean="0"/>
              <a:t>Evaluate potential for new transit connections to Indianapolis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3" y="365760"/>
            <a:ext cx="2952725" cy="17342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/>
          <a:stretch/>
        </p:blipFill>
        <p:spPr bwMode="auto">
          <a:xfrm>
            <a:off x="4489807" y="284480"/>
            <a:ext cx="4173181" cy="58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8189" y="5688016"/>
            <a:ext cx="3891618" cy="579219"/>
          </a:xfrm>
          <a:prstGeom prst="rect">
            <a:avLst/>
          </a:prstGeom>
          <a:noFill/>
          <a:ln w="508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Benefits of a Built-in SP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9537" y="1202131"/>
            <a:ext cx="8149164" cy="5092343"/>
          </a:xfrm>
        </p:spPr>
        <p:txBody>
          <a:bodyPr/>
          <a:lstStyle/>
          <a:p>
            <a:r>
              <a:rPr lang="en-US" sz="2000" dirty="0" smtClean="0"/>
              <a:t>Cost-effective</a:t>
            </a:r>
          </a:p>
          <a:p>
            <a:pPr lvl="1"/>
            <a:r>
              <a:rPr lang="en-US" sz="1600" dirty="0" smtClean="0"/>
              <a:t>Recruit once, pilot once, pay incentives once – but richer data</a:t>
            </a:r>
          </a:p>
          <a:p>
            <a:pPr lvl="0"/>
            <a:r>
              <a:rPr lang="en-US" sz="2000" dirty="0"/>
              <a:t>Leverage capabilities of web-based survey </a:t>
            </a:r>
            <a:r>
              <a:rPr lang="en-US" sz="2000" dirty="0" smtClean="0"/>
              <a:t>instruments</a:t>
            </a:r>
            <a:endParaRPr lang="en-US" sz="2000" dirty="0"/>
          </a:p>
          <a:p>
            <a:pPr lvl="1"/>
            <a:r>
              <a:rPr lang="en-US" sz="1600" dirty="0"/>
              <a:t>Real-time validation/customization of experiments based on data collected earlier in </a:t>
            </a:r>
            <a:r>
              <a:rPr lang="en-US" sz="1600" dirty="0" smtClean="0"/>
              <a:t>survey</a:t>
            </a:r>
          </a:p>
          <a:p>
            <a:r>
              <a:rPr lang="en-US" sz="2000" dirty="0" smtClean="0"/>
              <a:t>Many more explanatory variables than typical stand-alone SP</a:t>
            </a:r>
          </a:p>
          <a:p>
            <a:pPr lvl="1"/>
            <a:r>
              <a:rPr lang="en-US" sz="1600" dirty="0" smtClean="0"/>
              <a:t>Examples: typical locations (home, work, school), very detailed HH composition, tenure at current home residence</a:t>
            </a:r>
            <a:endParaRPr lang="en-US" sz="2000" dirty="0" smtClean="0"/>
          </a:p>
          <a:p>
            <a:r>
              <a:rPr lang="en-US" sz="2000" dirty="0" smtClean="0"/>
              <a:t>SP data reflects same time period as HTS data</a:t>
            </a:r>
          </a:p>
          <a:p>
            <a:pPr lvl="1"/>
            <a:r>
              <a:rPr lang="en-US" sz="1600" dirty="0" smtClean="0"/>
              <a:t>Concurrent revealed and stated preference data</a:t>
            </a:r>
          </a:p>
          <a:p>
            <a:r>
              <a:rPr lang="en-US" sz="2000" dirty="0"/>
              <a:t>Context may help anchor </a:t>
            </a:r>
            <a:r>
              <a:rPr lang="en-US" sz="2000" dirty="0" smtClean="0"/>
              <a:t>respondents</a:t>
            </a:r>
            <a:endParaRPr lang="en-US" sz="2000" dirty="0"/>
          </a:p>
          <a:p>
            <a:pPr lvl="1"/>
            <a:r>
              <a:rPr lang="en-US" sz="1600" dirty="0"/>
              <a:t>Survey is both “tell us what you did” and “tell us what you would choose in future</a:t>
            </a:r>
            <a:r>
              <a:rPr lang="en-US" sz="1600" dirty="0" smtClean="0"/>
              <a:t>”</a:t>
            </a:r>
          </a:p>
          <a:p>
            <a:r>
              <a:rPr lang="en-US" sz="2000" dirty="0" smtClean="0"/>
              <a:t>SP data more quantifiable than some attitudinal questions</a:t>
            </a:r>
          </a:p>
          <a:p>
            <a:pPr lvl="1"/>
            <a:r>
              <a:rPr lang="en-US" sz="1600" dirty="0" smtClean="0"/>
              <a:t>Better informs agency’s planning decisions and awareness of public </a:t>
            </a:r>
            <a:r>
              <a:rPr lang="en-US" sz="1600" dirty="0" smtClean="0"/>
              <a:t>sentiment</a:t>
            </a:r>
            <a:endParaRPr lang="en-US" sz="1600" dirty="0" smtClean="0"/>
          </a:p>
          <a:p>
            <a:pPr marL="119063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119063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872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739518" y="3806455"/>
            <a:ext cx="7605644" cy="2354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2"/>
                </a:solidFill>
              </a:rPr>
              <a:t>THANK YOU TO MY COLLABORATORS: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MADISON COUNTY COUNCIL OF GOVERNMENTS</a:t>
            </a:r>
            <a:endParaRPr lang="en-US" b="0" dirty="0" smtClean="0"/>
          </a:p>
          <a:p>
            <a:r>
              <a:rPr lang="en-US" b="0" dirty="0" smtClean="0"/>
              <a:t>Robert Wertman &amp; Jerry Bridges</a:t>
            </a:r>
          </a:p>
          <a:p>
            <a:endParaRPr lang="en-US" b="0" dirty="0" smtClean="0"/>
          </a:p>
          <a:p>
            <a:r>
              <a:rPr lang="en-US" dirty="0" smtClean="0"/>
              <a:t>RSG</a:t>
            </a:r>
            <a:endParaRPr lang="en-US" b="0" dirty="0" smtClean="0"/>
          </a:p>
          <a:p>
            <a:r>
              <a:rPr lang="en-US" b="0" dirty="0" smtClean="0"/>
              <a:t>Elizabeth Greene, Leah Flake, &amp; Nikhil Sikka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4962439" y="1169582"/>
            <a:ext cx="4412720" cy="1200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</a:pPr>
            <a:r>
              <a:rPr lang="en-US" sz="2000" dirty="0"/>
              <a:t>Å</a:t>
            </a:r>
            <a:r>
              <a:rPr lang="en-US" sz="2000" dirty="0" smtClean="0"/>
              <a:t>SA BERGMAN</a:t>
            </a:r>
            <a:endParaRPr lang="en-US" sz="2000" b="0" dirty="0" smtClean="0"/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en-US" b="0" dirty="0" smtClean="0">
                <a:solidFill>
                  <a:schemeClr val="bg2"/>
                </a:solidFill>
              </a:rPr>
              <a:t>CONSULTANT</a:t>
            </a:r>
            <a:endParaRPr lang="en-US" sz="1800" b="0" dirty="0" smtClean="0">
              <a:solidFill>
                <a:schemeClr val="bg2"/>
              </a:solidFill>
            </a:endParaRPr>
          </a:p>
          <a:p>
            <a:r>
              <a:rPr lang="en-US" sz="1800" b="0" dirty="0" smtClean="0"/>
              <a:t>Asa.Bergman@rsginc.com</a:t>
            </a:r>
            <a:endParaRPr lang="en-US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50" y="4426746"/>
            <a:ext cx="2275588" cy="7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2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Stated Preference Experiments Immediately after Travel Diary 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2600" y="1540043"/>
            <a:ext cx="8180388" cy="1792076"/>
          </a:xfrm>
        </p:spPr>
        <p:txBody>
          <a:bodyPr/>
          <a:lstStyle/>
          <a:p>
            <a:r>
              <a:rPr lang="en-US" sz="2000" dirty="0" smtClean="0"/>
              <a:t>Purpose: “Gauge </a:t>
            </a:r>
            <a:r>
              <a:rPr lang="en-US" sz="2000" dirty="0"/>
              <a:t>regional attitudes and preferences toward regional mass transit connections between the </a:t>
            </a:r>
            <a:r>
              <a:rPr lang="en-US" sz="2000" b="1" dirty="0"/>
              <a:t>MCCOG MPA</a:t>
            </a:r>
            <a:r>
              <a:rPr lang="en-US" sz="2000" dirty="0"/>
              <a:t> and the </a:t>
            </a:r>
            <a:r>
              <a:rPr lang="en-US" sz="2000" b="1" dirty="0"/>
              <a:t>Indianapolis metropolitan </a:t>
            </a:r>
            <a:r>
              <a:rPr lang="en-US" sz="2000" b="1" dirty="0" smtClean="0"/>
              <a:t>area</a:t>
            </a:r>
            <a:r>
              <a:rPr lang="en-US" sz="2000" dirty="0" smtClean="0"/>
              <a:t>” </a:t>
            </a:r>
          </a:p>
          <a:p>
            <a:r>
              <a:rPr lang="en-US" sz="2000" dirty="0" smtClean="0"/>
              <a:t>Exploratory and broadly designed to be </a:t>
            </a:r>
            <a:r>
              <a:rPr lang="en-US" sz="2000" dirty="0"/>
              <a:t>relevant </a:t>
            </a:r>
            <a:r>
              <a:rPr lang="en-US" sz="2000" dirty="0" smtClean="0"/>
              <a:t>to participants </a:t>
            </a:r>
            <a:r>
              <a:rPr lang="en-US" sz="2000" dirty="0"/>
              <a:t>from the entire </a:t>
            </a:r>
            <a:r>
              <a:rPr lang="en-US" sz="2000" dirty="0" smtClean="0"/>
              <a:t>MCCOG study region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362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Preference (SP) Design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218978"/>
            <a:ext cx="8094662" cy="2395079"/>
          </a:xfrm>
        </p:spPr>
        <p:txBody>
          <a:bodyPr/>
          <a:lstStyle/>
          <a:p>
            <a:r>
              <a:rPr lang="en-US" sz="2400" dirty="0" smtClean="0"/>
              <a:t>5 questions (or experiments) shown per person</a:t>
            </a:r>
          </a:p>
          <a:p>
            <a:r>
              <a:rPr lang="en-US" sz="2400" dirty="0" smtClean="0"/>
              <a:t>Each experiment had 3 alternatives</a:t>
            </a:r>
          </a:p>
          <a:p>
            <a:pPr lvl="1"/>
            <a:r>
              <a:rPr lang="en-US" sz="2000" dirty="0" smtClean="0"/>
              <a:t>Drive, </a:t>
            </a:r>
            <a:r>
              <a:rPr lang="en-US" sz="2000" dirty="0"/>
              <a:t>e</a:t>
            </a:r>
            <a:r>
              <a:rPr lang="en-US" sz="2000" dirty="0" smtClean="0"/>
              <a:t>xpress </a:t>
            </a:r>
            <a:r>
              <a:rPr lang="en-US" sz="2000" dirty="0"/>
              <a:t>b</a:t>
            </a:r>
            <a:r>
              <a:rPr lang="en-US" sz="2000" dirty="0" smtClean="0"/>
              <a:t>us, or commuter </a:t>
            </a:r>
            <a:r>
              <a:rPr lang="en-US" sz="2000" dirty="0"/>
              <a:t>r</a:t>
            </a:r>
            <a:r>
              <a:rPr lang="en-US" sz="2000" dirty="0" smtClean="0"/>
              <a:t>ail (possible future modes)</a:t>
            </a:r>
          </a:p>
          <a:p>
            <a:r>
              <a:rPr lang="en-US" sz="2400" dirty="0" smtClean="0"/>
              <a:t>Each mode had attributes:</a:t>
            </a:r>
          </a:p>
          <a:p>
            <a:pPr lvl="1"/>
            <a:r>
              <a:rPr lang="en-US" sz="2000" dirty="0" smtClean="0"/>
              <a:t>Travel time, travel cost (gas, fare), transit frequency &amp; parking cost (if destination located in downtown Indianapolis)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2"/>
          <a:stretch/>
        </p:blipFill>
        <p:spPr>
          <a:xfrm>
            <a:off x="1387554" y="4232366"/>
            <a:ext cx="7407514" cy="1995714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5400000">
            <a:off x="5715001" y="1603103"/>
            <a:ext cx="275770" cy="5159829"/>
          </a:xfrm>
          <a:prstGeom prst="leftBrac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3564" y="3702153"/>
            <a:ext cx="197395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 Alternatives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1209759" y="4463928"/>
            <a:ext cx="355590" cy="1240186"/>
          </a:xfrm>
          <a:prstGeom prst="leftBrac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889" y="4721990"/>
            <a:ext cx="13933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Attributes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171" y="327802"/>
            <a:ext cx="3537900" cy="847993"/>
          </a:xfrm>
        </p:spPr>
        <p:txBody>
          <a:bodyPr>
            <a:normAutofit/>
          </a:bodyPr>
          <a:lstStyle/>
          <a:p>
            <a:r>
              <a:rPr lang="en-US" dirty="0" smtClean="0"/>
              <a:t>“Catchment Areas”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92004" y="530813"/>
            <a:ext cx="4956696" cy="5549209"/>
            <a:chOff x="3692004" y="153467"/>
            <a:chExt cx="5270927" cy="5901004"/>
          </a:xfrm>
        </p:grpSpPr>
        <p:sp>
          <p:nvSpPr>
            <p:cNvPr id="12" name="TextBox 11"/>
            <p:cNvSpPr txBox="1"/>
            <p:nvPr/>
          </p:nvSpPr>
          <p:spPr>
            <a:xfrm>
              <a:off x="3692004" y="5030873"/>
              <a:ext cx="9166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Paid </a:t>
              </a:r>
              <a:br>
                <a:rPr lang="en-US" sz="1600" i="1" dirty="0" smtClean="0"/>
              </a:br>
              <a:r>
                <a:rPr lang="en-US" sz="1600" i="1" dirty="0" smtClean="0"/>
                <a:t>parking</a:t>
              </a:r>
              <a:endParaRPr lang="en-US" sz="1600" i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543152" y="153467"/>
              <a:ext cx="4419779" cy="5901004"/>
              <a:chOff x="2578550" y="1811663"/>
              <a:chExt cx="3340553" cy="446009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8550" y="1811663"/>
                <a:ext cx="3340553" cy="446009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308647" y="2657742"/>
                <a:ext cx="1109387" cy="1999716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2058093">
                <a:off x="3654008" y="4113549"/>
                <a:ext cx="306287" cy="839990"/>
              </a:xfrm>
              <a:prstGeom prst="rect">
                <a:avLst/>
              </a:pr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77167" y="4734369"/>
                <a:ext cx="554795" cy="662221"/>
              </a:xfrm>
              <a:prstGeom prst="rect">
                <a:avLst/>
              </a:pr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52014" y="5136066"/>
                <a:ext cx="166826" cy="106494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4326699" y="4598558"/>
              <a:ext cx="1107020" cy="60773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113" y="1530561"/>
            <a:ext cx="3964061" cy="3477769"/>
          </a:xfrm>
        </p:spPr>
        <p:txBody>
          <a:bodyPr/>
          <a:lstStyle/>
          <a:p>
            <a:r>
              <a:rPr lang="en-US" sz="2000" dirty="0" smtClean="0"/>
              <a:t>Defined to be inclusive of possible future transit stops</a:t>
            </a:r>
          </a:p>
          <a:p>
            <a:r>
              <a:rPr lang="en-US" sz="2000" dirty="0" smtClean="0"/>
              <a:t>Downtown Anderson to Indianapolis is ~45 miles</a:t>
            </a:r>
          </a:p>
          <a:p>
            <a:r>
              <a:rPr lang="en-US" sz="2000" dirty="0" smtClean="0"/>
              <a:t>Balance: </a:t>
            </a:r>
          </a:p>
          <a:p>
            <a:pPr lvl="1"/>
            <a:r>
              <a:rPr lang="en-US" sz="1800" dirty="0" smtClean="0"/>
              <a:t>If area too small, not enough data</a:t>
            </a:r>
          </a:p>
          <a:p>
            <a:pPr lvl="1"/>
            <a:r>
              <a:rPr lang="en-US" sz="1800" dirty="0" smtClean="0"/>
              <a:t>If catchment area too large, not realistic for future transit stops</a:t>
            </a:r>
          </a:p>
        </p:txBody>
      </p:sp>
    </p:spTree>
    <p:extLst>
      <p:ext uri="{BB962C8B-B14F-4D97-AF65-F5344CB8AC3E}">
        <p14:creationId xmlns:p14="http://schemas.microsoft.com/office/powerpoint/2010/main" val="2170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Qualify 1: Diary Trip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298144"/>
            <a:ext cx="8094662" cy="1001712"/>
          </a:xfrm>
        </p:spPr>
        <p:txBody>
          <a:bodyPr/>
          <a:lstStyle/>
          <a:p>
            <a:r>
              <a:rPr lang="en-US" sz="2000" dirty="0" smtClean="0"/>
              <a:t>“Diary trip” respondents saw experiments based on their actual reported diary trip to the Indianapolis area</a:t>
            </a:r>
          </a:p>
          <a:p>
            <a:r>
              <a:rPr lang="en-US" sz="2000" dirty="0" smtClean="0"/>
              <a:t>Hierarchy logic: If multiple trips in diary, prefer commute trip</a:t>
            </a:r>
          </a:p>
          <a:p>
            <a:r>
              <a:rPr lang="en-US" sz="2000" dirty="0" smtClean="0"/>
              <a:t>“Diary trip” experiments are more realistic: Revealed and stated preferences in one sitting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1717" y="3103884"/>
            <a:ext cx="8315101" cy="2957237"/>
            <a:chOff x="329478" y="3100604"/>
            <a:chExt cx="8767785" cy="31182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506" y="3628574"/>
              <a:ext cx="8508468" cy="2590262"/>
            </a:xfrm>
            <a:prstGeom prst="rect">
              <a:avLst/>
            </a:prstGeom>
          </p:spPr>
        </p:pic>
        <p:sp>
          <p:nvSpPr>
            <p:cNvPr id="6" name="Rectangular Callout 5"/>
            <p:cNvSpPr/>
            <p:nvPr/>
          </p:nvSpPr>
          <p:spPr>
            <a:xfrm>
              <a:off x="329478" y="3657602"/>
              <a:ext cx="6765205" cy="319312"/>
            </a:xfrm>
            <a:prstGeom prst="wedgeRectCallout">
              <a:avLst>
                <a:gd name="adj1" fmla="val 59192"/>
                <a:gd name="adj2" fmla="val -119319"/>
              </a:avLst>
            </a:prstGeom>
            <a:solidFill>
              <a:schemeClr val="accent1">
                <a:alpha val="1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2720" y="3100604"/>
              <a:ext cx="1694543" cy="5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b="1" dirty="0" smtClean="0">
                  <a:solidFill>
                    <a:schemeClr val="accent1"/>
                  </a:solidFill>
                </a:rPr>
                <a:t>“Diary Trip” wording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3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Qualify 2: Generic Trip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316617"/>
            <a:ext cx="8094662" cy="1001712"/>
          </a:xfrm>
        </p:spPr>
        <p:txBody>
          <a:bodyPr/>
          <a:lstStyle/>
          <a:p>
            <a:r>
              <a:rPr lang="en-US" sz="2000" dirty="0" smtClean="0"/>
              <a:t>Intended to capture those who travel occasionally, but not every day</a:t>
            </a:r>
          </a:p>
          <a:p>
            <a:pPr marL="398463" lvl="1" indent="-279400">
              <a:buFont typeface="Arial"/>
              <a:buChar char="•"/>
            </a:pPr>
            <a:r>
              <a:rPr lang="en-US" sz="2000" dirty="0"/>
              <a:t>Reported traveling to downtown Indianapolis or Castleton Square </a:t>
            </a:r>
            <a:r>
              <a:rPr lang="en-US" sz="2000" dirty="0" smtClean="0"/>
              <a:t>Mall at least once </a:t>
            </a:r>
            <a:r>
              <a:rPr lang="en-US" sz="2000" dirty="0"/>
              <a:t>in the last 30 days (e.g., “generic trip</a:t>
            </a:r>
            <a:r>
              <a:rPr lang="en-US" sz="2000" dirty="0" smtClean="0"/>
              <a:t>”)</a:t>
            </a:r>
          </a:p>
          <a:p>
            <a:pPr marL="398463" lvl="1" indent="-279400">
              <a:buFont typeface="Arial"/>
              <a:buChar char="•"/>
            </a:pPr>
            <a:r>
              <a:rPr lang="en-US" sz="2000" dirty="0" smtClean="0"/>
              <a:t>Trip purpose not specified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lvl="1"/>
            <a:endParaRPr lang="en-US" sz="1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566908" y="3067932"/>
            <a:ext cx="8499817" cy="2980285"/>
            <a:chOff x="261221" y="2935273"/>
            <a:chExt cx="9053678" cy="31744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1221" y="3497934"/>
              <a:ext cx="8621559" cy="26118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76477" y="2935273"/>
              <a:ext cx="2038422" cy="53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b="1" dirty="0" smtClean="0">
                  <a:solidFill>
                    <a:schemeClr val="accent1"/>
                  </a:solidFill>
                </a:rPr>
                <a:t>“Generic Trip” </a:t>
              </a:r>
              <a:br>
                <a:rPr lang="en-US" sz="1600" b="1" dirty="0" smtClean="0">
                  <a:solidFill>
                    <a:schemeClr val="accent1"/>
                  </a:solidFill>
                </a:rPr>
              </a:br>
              <a:r>
                <a:rPr lang="en-US" sz="1600" b="1" dirty="0" smtClean="0">
                  <a:solidFill>
                    <a:schemeClr val="accent1"/>
                  </a:solidFill>
                </a:rPr>
                <a:t>wording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Rectangular Callout 8"/>
          <p:cNvSpPr/>
          <p:nvPr/>
        </p:nvSpPr>
        <p:spPr>
          <a:xfrm>
            <a:off x="564596" y="3593487"/>
            <a:ext cx="6415915" cy="302826"/>
          </a:xfrm>
          <a:prstGeom prst="wedgeRectCallout">
            <a:avLst>
              <a:gd name="adj1" fmla="val 59192"/>
              <a:gd name="adj2" fmla="val -119319"/>
            </a:avLst>
          </a:prstGeom>
          <a:solidFill>
            <a:schemeClr val="accent1">
              <a:alpha val="1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Screener 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208423"/>
            <a:ext cx="8094662" cy="4370387"/>
          </a:xfrm>
        </p:spPr>
        <p:txBody>
          <a:bodyPr/>
          <a:lstStyle/>
          <a:p>
            <a:pPr marL="398463" lvl="1" indent="-279400">
              <a:buFont typeface="Arial"/>
              <a:buChar char="•"/>
            </a:pPr>
            <a:endParaRPr lang="en-US" sz="2000" dirty="0" smtClean="0"/>
          </a:p>
          <a:p>
            <a:pPr marL="398463" lvl="1" indent="-279400">
              <a:buFont typeface="Arial"/>
              <a:buChar char="•"/>
            </a:pPr>
            <a:endParaRPr lang="en-US" sz="2000" dirty="0"/>
          </a:p>
          <a:p>
            <a:pPr marL="398463" lvl="1" indent="-279400">
              <a:buFont typeface="Arial"/>
              <a:buChar char="•"/>
            </a:pPr>
            <a:endParaRPr lang="en-US" sz="2000" dirty="0" smtClean="0"/>
          </a:p>
          <a:p>
            <a:pPr marL="398463" lvl="1" indent="-279400">
              <a:buFont typeface="Arial"/>
              <a:buChar char="•"/>
            </a:pPr>
            <a:endParaRPr lang="en-US" sz="2000" dirty="0"/>
          </a:p>
          <a:p>
            <a:pPr marL="398463" lvl="1" indent="-279400">
              <a:buFont typeface="Arial"/>
              <a:buChar char="•"/>
            </a:pPr>
            <a:endParaRPr lang="en-US" sz="2000" dirty="0" smtClean="0"/>
          </a:p>
          <a:p>
            <a:pPr marL="398463" lvl="1" indent="-279400">
              <a:buFont typeface="Arial"/>
              <a:buChar char="•"/>
            </a:pPr>
            <a:endParaRPr lang="en-US" sz="2000" dirty="0"/>
          </a:p>
          <a:p>
            <a:pPr marL="398463" lvl="1" indent="-279400">
              <a:buFont typeface="Arial"/>
              <a:buChar char="•"/>
            </a:pPr>
            <a:endParaRPr lang="en-US" sz="2000" dirty="0" smtClean="0"/>
          </a:p>
          <a:p>
            <a:pPr marL="398463" lvl="1" indent="-279400">
              <a:buFont typeface="Arial"/>
              <a:buChar char="•"/>
            </a:pPr>
            <a:r>
              <a:rPr lang="en-US" sz="2000" b="1" dirty="0" smtClean="0">
                <a:solidFill>
                  <a:schemeClr val="bg2"/>
                </a:solidFill>
              </a:rPr>
              <a:t>41</a:t>
            </a:r>
            <a:r>
              <a:rPr lang="en-US" sz="2000" b="1" dirty="0">
                <a:solidFill>
                  <a:schemeClr val="bg2"/>
                </a:solidFill>
              </a:rPr>
              <a:t>% of adults </a:t>
            </a:r>
            <a:r>
              <a:rPr lang="en-US" sz="2000" dirty="0"/>
              <a:t>took the SP, 15% via call center</a:t>
            </a:r>
          </a:p>
          <a:p>
            <a:pPr marL="803275" lvl="2" indent="-347663">
              <a:buFont typeface="Arial" panose="020B0604020202020204" pitchFamily="34" charset="0"/>
              <a:buChar char="–"/>
            </a:pPr>
            <a:r>
              <a:rPr lang="en-US" sz="1700" dirty="0"/>
              <a:t>Proxy response not allowed</a:t>
            </a:r>
          </a:p>
          <a:p>
            <a:pPr marL="398463" lvl="1" indent="-279400">
              <a:buFont typeface="Arial"/>
              <a:buChar char="•"/>
            </a:pPr>
            <a:r>
              <a:rPr lang="en-US" sz="2000" dirty="0"/>
              <a:t>Median duration: 5 </a:t>
            </a:r>
            <a:r>
              <a:rPr lang="en-US" sz="2000" dirty="0" smtClean="0"/>
              <a:t>minutes</a:t>
            </a:r>
          </a:p>
          <a:p>
            <a:pPr marL="398463" lvl="1" indent="-279400">
              <a:buFont typeface="Arial"/>
              <a:buChar char="•"/>
            </a:pPr>
            <a:r>
              <a:rPr lang="en-US" sz="2000" dirty="0"/>
              <a:t>Screener criteria ensured questions would be relevant to respondents</a:t>
            </a:r>
          </a:p>
          <a:p>
            <a:pPr marL="804863" lvl="2" indent="-347663">
              <a:buFont typeface="Arial" panose="020B0604020202020204" pitchFamily="34" charset="0"/>
              <a:buChar char="–"/>
            </a:pPr>
            <a:r>
              <a:rPr lang="en-US" sz="1700" dirty="0"/>
              <a:t>Reduces respondent burden </a:t>
            </a:r>
          </a:p>
          <a:p>
            <a:pPr marL="804863" lvl="2" indent="-347663">
              <a:buFont typeface="Arial" panose="020B0604020202020204" pitchFamily="34" charset="0"/>
              <a:buChar char="–"/>
            </a:pPr>
            <a:r>
              <a:rPr lang="en-US" sz="1700" dirty="0"/>
              <a:t>Provides more relevant data</a:t>
            </a:r>
            <a:endParaRPr lang="en-US" sz="2000" dirty="0"/>
          </a:p>
          <a:p>
            <a:pPr marL="398463" lvl="1" indent="-279400">
              <a:buFont typeface="Arial"/>
              <a:buChar char="•"/>
            </a:pPr>
            <a:endParaRPr lang="en-US" sz="2000" dirty="0"/>
          </a:p>
          <a:p>
            <a:pPr marL="804863" lvl="2" indent="-347663">
              <a:buFont typeface="Arial" panose="020B0604020202020204" pitchFamily="34" charset="0"/>
              <a:buChar char="–"/>
            </a:pPr>
            <a:endParaRPr lang="en-US" sz="1700" dirty="0" smtClean="0"/>
          </a:p>
          <a:p>
            <a:pPr marL="804863" lvl="2" indent="-347663">
              <a:buFont typeface="Arial" panose="020B0604020202020204" pitchFamily="34" charset="0"/>
              <a:buChar char="–"/>
            </a:pPr>
            <a:endParaRPr lang="en-US" sz="1700" dirty="0"/>
          </a:p>
          <a:p>
            <a:pPr marL="804863" lvl="2" indent="-347663">
              <a:buFont typeface="Arial" panose="020B0604020202020204" pitchFamily="34" charset="0"/>
              <a:buChar char="–"/>
            </a:pPr>
            <a:endParaRPr lang="en-US" sz="1700" dirty="0" smtClean="0"/>
          </a:p>
          <a:p>
            <a:pPr marL="804863" lvl="2" indent="-347663">
              <a:buFont typeface="Arial" panose="020B0604020202020204" pitchFamily="34" charset="0"/>
              <a:buChar char="–"/>
            </a:pPr>
            <a:endParaRPr lang="en-US" sz="1700" dirty="0"/>
          </a:p>
          <a:p>
            <a:pPr marL="804863" lvl="2" indent="-347663">
              <a:buFont typeface="Arial" panose="020B0604020202020204" pitchFamily="34" charset="0"/>
              <a:buChar char="–"/>
            </a:pPr>
            <a:endParaRPr lang="en-US" sz="1700" dirty="0" smtClean="0"/>
          </a:p>
          <a:p>
            <a:pPr marL="804863" lvl="2" indent="-347663">
              <a:buFont typeface="Arial" panose="020B0604020202020204" pitchFamily="34" charset="0"/>
              <a:buChar char="–"/>
            </a:pPr>
            <a:endParaRPr lang="en-US" sz="1700" dirty="0"/>
          </a:p>
          <a:p>
            <a:pPr marL="804863" lvl="2" indent="-347663">
              <a:buFont typeface="Arial" panose="020B0604020202020204" pitchFamily="34" charset="0"/>
              <a:buChar char="–"/>
            </a:pPr>
            <a:endParaRPr lang="en-US" sz="1700" dirty="0" smtClean="0"/>
          </a:p>
          <a:p>
            <a:pPr marL="398463" lvl="1" indent="-279400">
              <a:buFont typeface="Arial"/>
              <a:buChar char="•"/>
            </a:pPr>
            <a:endParaRPr lang="en-US" sz="1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75302"/>
              </p:ext>
            </p:extLst>
          </p:nvPr>
        </p:nvGraphicFramePr>
        <p:xfrm>
          <a:off x="707854" y="1235366"/>
          <a:ext cx="7741920" cy="236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682"/>
                <a:gridCol w="2085238"/>
              </a:tblGrid>
              <a:tr h="372139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Two W</a:t>
                      </a:r>
                      <a:r>
                        <a:rPr lang="en-US" sz="1800" dirty="0" smtClean="0"/>
                        <a:t>ays</a:t>
                      </a:r>
                      <a:r>
                        <a:rPr lang="en-US" sz="1800" baseline="0" dirty="0" smtClean="0"/>
                        <a:t> to Qualify</a:t>
                      </a:r>
                      <a:endParaRPr lang="en-US" sz="1800" dirty="0"/>
                    </a:p>
                  </a:txBody>
                  <a:tcPr marL="85878" marR="85878" marT="42939" marB="42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Respondents</a:t>
                      </a:r>
                      <a:endParaRPr lang="en-US" sz="1800" dirty="0"/>
                    </a:p>
                  </a:txBody>
                  <a:tcPr marL="85878" marR="85878" marT="42939" marB="42939"/>
                </a:tc>
              </a:tr>
              <a:tr h="658400">
                <a:tc>
                  <a:txBody>
                    <a:bodyPr/>
                    <a:lstStyle/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Reported trip in diary to/from Indianapolis area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(e.g.,</a:t>
                      </a:r>
                      <a:r>
                        <a:rPr lang="en-US" sz="1800" baseline="0" dirty="0" smtClean="0"/>
                        <a:t> “diary trip”)</a:t>
                      </a:r>
                      <a:endParaRPr lang="en-US" sz="1800" dirty="0" smtClean="0"/>
                    </a:p>
                  </a:txBody>
                  <a:tcPr marL="85878" marR="85878" marT="42939" marB="42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380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(28%)</a:t>
                      </a:r>
                      <a:endParaRPr lang="en-US" sz="1800" dirty="0"/>
                    </a:p>
                  </a:txBody>
                  <a:tcPr marL="85878" marR="85878" marT="42939" marB="42939" anchor="ctr"/>
                </a:tc>
              </a:tr>
              <a:tr h="94466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Reported traveling </a:t>
                      </a:r>
                      <a:r>
                        <a:rPr lang="en-US" sz="1800" dirty="0" smtClean="0"/>
                        <a:t>to downtown Indianapolis or Castleton Square Mall in the last 30 days (e.g., “generic trip”)</a:t>
                      </a:r>
                      <a:endParaRPr lang="en-US" sz="1800" dirty="0"/>
                    </a:p>
                  </a:txBody>
                  <a:tcPr marL="85878" marR="85878" marT="42939" marB="42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970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(72%)</a:t>
                      </a:r>
                      <a:endParaRPr lang="en-US" sz="1800" dirty="0"/>
                    </a:p>
                  </a:txBody>
                  <a:tcPr marL="85878" marR="85878" marT="42939" marB="42939" anchor="ctr"/>
                </a:tc>
              </a:tr>
              <a:tr h="38930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Total SP respondents</a:t>
                      </a:r>
                      <a:endParaRPr lang="en-US" sz="1800" b="1" dirty="0"/>
                    </a:p>
                  </a:txBody>
                  <a:tcPr marL="85878" marR="85878" marT="42939" marB="42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1,350 </a:t>
                      </a:r>
                      <a:endParaRPr lang="en-US" sz="1800" b="1" dirty="0"/>
                    </a:p>
                  </a:txBody>
                  <a:tcPr marL="85878" marR="85878" marT="42939" marB="4293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39461" y="6379535"/>
            <a:ext cx="680484" cy="478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Q:\Projects\IN\13209 Heartland HHTravelStudy\10.GIS\HeartlandBaseMap_TransitSP_DiaryOD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936"/>
          <a:stretch/>
        </p:blipFill>
        <p:spPr bwMode="auto">
          <a:xfrm>
            <a:off x="4300401" y="332871"/>
            <a:ext cx="4619544" cy="63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-21266"/>
            <a:ext cx="3537900" cy="1648755"/>
          </a:xfrm>
        </p:spPr>
        <p:txBody>
          <a:bodyPr/>
          <a:lstStyle/>
          <a:p>
            <a:r>
              <a:rPr lang="en-US" dirty="0" smtClean="0"/>
              <a:t>Stated Preference Results: Diary Trips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600" y="1704710"/>
            <a:ext cx="3556000" cy="1795235"/>
          </a:xfrm>
        </p:spPr>
        <p:txBody>
          <a:bodyPr/>
          <a:lstStyle/>
          <a:p>
            <a:r>
              <a:rPr lang="en-US" sz="2000" dirty="0" smtClean="0"/>
              <a:t>50% are commute trips</a:t>
            </a:r>
          </a:p>
          <a:p>
            <a:r>
              <a:rPr lang="en-US" sz="2000" dirty="0" smtClean="0"/>
              <a:t>Many short trips between SW area &amp; I-69 corridor</a:t>
            </a:r>
          </a:p>
          <a:p>
            <a:r>
              <a:rPr lang="en-US" sz="2000" dirty="0" smtClean="0"/>
              <a:t>Average trip: 26 miles</a:t>
            </a:r>
          </a:p>
          <a:p>
            <a:r>
              <a:rPr lang="en-US" sz="2000" dirty="0" smtClean="0"/>
              <a:t>Parking cost shown: </a:t>
            </a:r>
            <a:br>
              <a:rPr lang="en-US" sz="2000" dirty="0" smtClean="0"/>
            </a:br>
            <a:r>
              <a:rPr lang="en-US" sz="2000" dirty="0" smtClean="0"/>
              <a:t>20% of respondents</a:t>
            </a:r>
          </a:p>
          <a:p>
            <a:r>
              <a:rPr lang="en-US" sz="2000" dirty="0" smtClean="0"/>
              <a:t>Survey designed to select trip starting in MCCOG MPA going to Indianapolis</a:t>
            </a:r>
          </a:p>
          <a:p>
            <a:pPr lvl="1"/>
            <a:r>
              <a:rPr lang="en-US" sz="1600" dirty="0" smtClean="0"/>
              <a:t>Because typically return-trip mode is dependent on outbound mode</a:t>
            </a:r>
          </a:p>
          <a:p>
            <a:pPr marL="119063" indent="0">
              <a:buNone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9294" y="5499396"/>
            <a:ext cx="223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accent1"/>
                </a:solidFill>
              </a:rPr>
              <a:t>N=380 respondents</a:t>
            </a:r>
            <a:endParaRPr lang="en-US" sz="1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">
  <a:themeElements>
    <a:clrScheme name="RSG Colors">
      <a:dk1>
        <a:sysClr val="windowText" lastClr="000000"/>
      </a:dk1>
      <a:lt1>
        <a:sysClr val="window" lastClr="FFFFFF"/>
      </a:lt1>
      <a:dk2>
        <a:srgbClr val="262626"/>
      </a:dk2>
      <a:lt2>
        <a:srgbClr val="F68B1F"/>
      </a:lt2>
      <a:accent1>
        <a:srgbClr val="006494"/>
      </a:accent1>
      <a:accent2>
        <a:srgbClr val="88CADE"/>
      </a:accent2>
      <a:accent3>
        <a:srgbClr val="65B360"/>
      </a:accent3>
      <a:accent4>
        <a:srgbClr val="E9D665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6d3f0e5ce32b8d601d35cbff5299fabc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33da4fcf9ac2e8492f2454eba9e3529b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B548D2-16E5-4D59-9228-B99A31CAF826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4c265f44-5553-4b88-8776-487c6beffe03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9308DE-42DF-4616-8487-742D829B0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4303</TotalTime>
  <Words>1465</Words>
  <Application>Microsoft Office PowerPoint</Application>
  <PresentationFormat>On-screen Show (4:3)</PresentationFormat>
  <Paragraphs>255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PowerPoint Presentation</vt:lpstr>
      <vt:lpstr>PowerPoint Presentation</vt:lpstr>
      <vt:lpstr>PowerPoint Presentation</vt:lpstr>
      <vt:lpstr>Five Stated Preference Experiments Immediately after Travel Diary Questions</vt:lpstr>
      <vt:lpstr>Stated Preference (SP) Design</vt:lpstr>
      <vt:lpstr>“Catchment Areas”</vt:lpstr>
      <vt:lpstr>Ways to Qualify 1: Diary Trip</vt:lpstr>
      <vt:lpstr>Ways to Qualify 2: Generic Trip</vt:lpstr>
      <vt:lpstr>Screener Summary</vt:lpstr>
      <vt:lpstr>Stated Preference Results: Diary Trips</vt:lpstr>
      <vt:lpstr>Stated Preference Results</vt:lpstr>
      <vt:lpstr>Data Checks before Modeling</vt:lpstr>
      <vt:lpstr>Stated Preference Results: Mode Choice Split</vt:lpstr>
      <vt:lpstr>Stated Preference: Models</vt:lpstr>
      <vt:lpstr>Stated Preference: Models</vt:lpstr>
      <vt:lpstr>Stated Preference Results:  Willingness to Pay (WTP) for Travel</vt:lpstr>
      <vt:lpstr>Stated Preference Results:  Willingness to Pay (WTP) for Travel</vt:lpstr>
      <vt:lpstr>Stated Preference: Draft Model Results</vt:lpstr>
      <vt:lpstr>1 year later: Leveraging the Results</vt:lpstr>
      <vt:lpstr>The Balancing Act:  When to conduct a built-in SP vs. a stand-alone SP? </vt:lpstr>
      <vt:lpstr>Key Benefits of a Built-in SP</vt:lpstr>
      <vt:lpstr>PowerPoint Presentation</vt:lpstr>
    </vt:vector>
  </TitlesOfParts>
  <Company>Resource Systems Group,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 Bergman</dc:creator>
  <cp:lastModifiedBy>asa.bergman</cp:lastModifiedBy>
  <cp:revision>330</cp:revision>
  <dcterms:created xsi:type="dcterms:W3CDTF">2014-03-14T13:10:49Z</dcterms:created>
  <dcterms:modified xsi:type="dcterms:W3CDTF">2015-05-18T16:52:57Z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