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3"/>
  </p:notesMasterIdLst>
  <p:sldIdLst>
    <p:sldId id="256" r:id="rId2"/>
    <p:sldId id="257" r:id="rId3"/>
    <p:sldId id="301" r:id="rId4"/>
    <p:sldId id="310" r:id="rId5"/>
    <p:sldId id="304" r:id="rId6"/>
    <p:sldId id="305" r:id="rId7"/>
    <p:sldId id="308" r:id="rId8"/>
    <p:sldId id="306" r:id="rId9"/>
    <p:sldId id="309" r:id="rId10"/>
    <p:sldId id="271" r:id="rId11"/>
    <p:sldId id="27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99CC"/>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15620" autoAdjust="0"/>
    <p:restoredTop sz="94611" autoAdjust="0"/>
  </p:normalViewPr>
  <p:slideViewPr>
    <p:cSldViewPr>
      <p:cViewPr>
        <p:scale>
          <a:sx n="90" d="100"/>
          <a:sy n="90" d="100"/>
        </p:scale>
        <p:origin x="-1968" y="-270"/>
      </p:cViewPr>
      <p:guideLst>
        <p:guide orient="horz" pos="2160"/>
        <p:guide pos="2880"/>
      </p:guideLst>
    </p:cSldViewPr>
  </p:slideViewPr>
  <p:outlineViewPr>
    <p:cViewPr>
      <p:scale>
        <a:sx n="33" d="100"/>
        <a:sy n="33" d="100"/>
      </p:scale>
      <p:origin x="0" y="207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0" d="100"/>
          <a:sy n="70" d="100"/>
        </p:scale>
        <p:origin x="-3060" y="-2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911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11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11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911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6B3D963-D960-42E4-9D7C-B810E8F6E940}" type="slidenum">
              <a:rPr lang="en-US" altLang="en-US"/>
              <a:pPr>
                <a:defRPr/>
              </a:pPr>
              <a:t>‹#›</a:t>
            </a:fld>
            <a:endParaRPr lang="en-US" altLang="en-US"/>
          </a:p>
        </p:txBody>
      </p:sp>
    </p:spTree>
    <p:extLst>
      <p:ext uri="{BB962C8B-B14F-4D97-AF65-F5344CB8AC3E}">
        <p14:creationId xmlns:p14="http://schemas.microsoft.com/office/powerpoint/2010/main" val="160117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6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kumimoji="1" sz="14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26797D37-E139-4C08-84F7-67F1F2177393}" type="slidenum">
              <a:rPr kumimoji="0" lang="en-US" altLang="en-US" sz="1200" smtClean="0"/>
              <a:pPr eaLnBrk="1" hangingPunct="1">
                <a:spcBef>
                  <a:spcPct val="0"/>
                </a:spcBef>
              </a:pPr>
              <a:t>1</a:t>
            </a:fld>
            <a:endParaRPr kumimoji="0" lang="en-US" altLang="en-US"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8904B082-ED41-4344-B3A4-3618D9BF1A36}" type="slidenum">
              <a:rPr kumimoji="0" lang="en-US" altLang="en-US" sz="1200" smtClean="0"/>
              <a:pPr eaLnBrk="1" hangingPunct="1">
                <a:spcBef>
                  <a:spcPct val="0"/>
                </a:spcBef>
              </a:pPr>
              <a:t>10</a:t>
            </a:fld>
            <a:endParaRPr kumimoji="0" lang="en-US" altLang="en-US" sz="120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685800" y="4343400"/>
            <a:ext cx="5486400" cy="4648200"/>
          </a:xfrm>
          <a:noFill/>
        </p:spPr>
        <p:txBody>
          <a:bodyPr/>
          <a:lstStyle/>
          <a:p>
            <a:pPr eaLnBrk="1" hangingPunct="1"/>
            <a:r>
              <a:rPr lang="en-US" altLang="en-US" smtClean="0"/>
              <a:t>I’m really not trying to scare anyone away from using </a:t>
            </a:r>
            <a:r>
              <a:rPr lang="en-US" altLang="en-US" smtClean="0"/>
              <a:t>truck GPS </a:t>
            </a:r>
            <a:r>
              <a:rPr lang="en-US" altLang="en-US" smtClean="0"/>
              <a:t>data.  Just be careful and allow enough time and budget to handle the unknowns.  Go into it with your eyes wide open</a:t>
            </a:r>
            <a:r>
              <a:rPr lang="en-US" altLang="en-US" smtClean="0"/>
              <a:t>.</a:t>
            </a:r>
          </a:p>
          <a:p>
            <a:pPr eaLnBrk="1" hangingPunct="1"/>
            <a:r>
              <a:rPr lang="en-US" altLang="en-US" smtClean="0"/>
              <a:t>Remember that you can’t build a complete model with this data.  You need to combine it with other kinds of information.  But it can be very useful for trip distribution and time of day models.</a:t>
            </a:r>
            <a:endParaRPr lang="en-US" altLang="en-US" smtClean="0"/>
          </a:p>
          <a:p>
            <a:pPr eaLnBrk="1" hangingPunct="1"/>
            <a:r>
              <a:rPr lang="en-US" altLang="en-US" smtClean="0"/>
              <a:t>I also recommend that you not leave the processing to a data expert.  It really should be a transportation planner who knows data handling and who knows something about the trucking business.</a:t>
            </a:r>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22E9A5D0-4DE3-4E12-B011-F57860542667}" type="slidenum">
              <a:rPr kumimoji="0" lang="en-US" altLang="en-US" sz="1200" smtClean="0"/>
              <a:pPr eaLnBrk="1" hangingPunct="1">
                <a:spcBef>
                  <a:spcPct val="0"/>
                </a:spcBef>
              </a:pPr>
              <a:t>11</a:t>
            </a:fld>
            <a:endParaRPr kumimoji="0" lang="en-US" alt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31373BDD-1F0F-40E9-897B-EC332D92A95E}" type="slidenum">
              <a:rPr kumimoji="0" lang="en-US" altLang="en-US" sz="1200" smtClean="0"/>
              <a:pPr eaLnBrk="1" hangingPunct="1">
                <a:spcBef>
                  <a:spcPct val="0"/>
                </a:spcBef>
              </a:pPr>
              <a:t>2</a:t>
            </a:fld>
            <a:endParaRPr kumimoji="0" lang="en-US" altLang="en-US"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smtClean="0"/>
              <a:t>The biggest challenge to modelling trucks is getting good observed data</a:t>
            </a:r>
            <a:r>
              <a:rPr lang="en-US" altLang="en-US" smtClean="0"/>
              <a:t>.  I’ve pretty much given up on conventional surveys.  GPS data is a relatively new source of data that can be useful, if you’re careful.</a:t>
            </a:r>
          </a:p>
          <a:p>
            <a:pPr eaLnBrk="1" hangingPunct="1"/>
            <a:r>
              <a:rPr lang="en-US" altLang="en-US" smtClean="0"/>
              <a:t>A major source of this data is the A-T-R-I, pronounced “ATRI”.  </a:t>
            </a:r>
            <a:r>
              <a:rPr lang="en-US" smtClean="0"/>
              <a:t>For </a:t>
            </a:r>
            <a:r>
              <a:rPr lang="en-US"/>
              <a:t>more information on this data, you can contact Jeff Short at the address shown </a:t>
            </a:r>
            <a:r>
              <a:rPr lang="en-US"/>
              <a:t>here</a:t>
            </a:r>
            <a:r>
              <a:rPr lang="en-US" smtClean="0"/>
              <a:t>.</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trucks of most large intercity fleets carry GPS units that record their exact location and time, every few seconds.  The fleet owners use this to keep track of their trucks and optimize their routing.  Some of this data is provided to the American Trucking Association, who sells it to planning agencies.  In theory, it’s a very good source of data on truck locations.</a:t>
            </a:r>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3</a:t>
            </a:fld>
            <a:endParaRPr lang="en-US" altLang="en-US"/>
          </a:p>
        </p:txBody>
      </p:sp>
    </p:spTree>
    <p:extLst>
      <p:ext uri="{BB962C8B-B14F-4D97-AF65-F5344CB8AC3E}">
        <p14:creationId xmlns:p14="http://schemas.microsoft.com/office/powerpoint/2010/main" val="2270295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I’ve used the ATRI data three times, in the development of new trip-based and tour-based truck models.</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4</a:t>
            </a:fld>
            <a:endParaRPr lang="en-US" altLang="en-US"/>
          </a:p>
        </p:txBody>
      </p:sp>
    </p:spTree>
    <p:extLst>
      <p:ext uri="{BB962C8B-B14F-4D97-AF65-F5344CB8AC3E}">
        <p14:creationId xmlns:p14="http://schemas.microsoft.com/office/powerpoint/2010/main" val="3330651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First, the good news...</a:t>
            </a:r>
          </a:p>
          <a:p>
            <a:r>
              <a:rPr lang="en-US" smtClean="0"/>
              <a:t>This data provides good information on truck locations and speeds.  It seems like it’s well-suited for development of a trip distribution model because you can get an observed trip length frequency distribution.  The time data should also help with a time of day model.</a:t>
            </a:r>
          </a:p>
          <a:p>
            <a:r>
              <a:rPr lang="en-US" smtClean="0"/>
              <a:t>It is also helpful to have information on multiple days, which lets you better understand the day-to-day variability in truck activity.  This variation is typically greater than for personal travel.  Finally, this data is a lot less expensive than surveys, which is always attractive.</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5</a:t>
            </a:fld>
            <a:endParaRPr lang="en-US" altLang="en-US"/>
          </a:p>
        </p:txBody>
      </p:sp>
    </p:spTree>
    <p:extLst>
      <p:ext uri="{BB962C8B-B14F-4D97-AF65-F5344CB8AC3E}">
        <p14:creationId xmlns:p14="http://schemas.microsoft.com/office/powerpoint/2010/main" val="2490743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Now for the bad news.</a:t>
            </a:r>
          </a:p>
          <a:p>
            <a:r>
              <a:rPr lang="en-US" smtClean="0"/>
              <a:t>ATRI imposes very strict confidentiality on this data.  I understand why this is important, but I believe they take this a little farther than necessary.  You can’t identify the truck size or the type of operator.  Also, you can’t find out what kind of carriers are included.  They will tell you that it’s fleet trucks that do mostly long-haul travel, so it’s clear that it’s not a completely representative sample.  Without additional data, you can’t fully understand the sample that you have and it’s nearly impossible to expand that sample to any kind of universe.</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6</a:t>
            </a:fld>
            <a:endParaRPr lang="en-US" altLang="en-US"/>
          </a:p>
        </p:txBody>
      </p:sp>
    </p:spTree>
    <p:extLst>
      <p:ext uri="{BB962C8B-B14F-4D97-AF65-F5344CB8AC3E}">
        <p14:creationId xmlns:p14="http://schemas.microsoft.com/office/powerpoint/2010/main" val="972613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More bad news...</a:t>
            </a:r>
          </a:p>
          <a:p>
            <a:r>
              <a:rPr lang="en-US" smtClean="0"/>
              <a:t>The GPS pings are not uniform with respect to time or location – they seem to be random.  This really complicates the data processing.  </a:t>
            </a:r>
          </a:p>
          <a:p>
            <a:r>
              <a:rPr lang="en-US" smtClean="0"/>
              <a:t>And there are some odd things about the data that don’t make sense, like discrepancies between time and space.  </a:t>
            </a:r>
          </a:p>
          <a:p>
            <a:r>
              <a:rPr lang="en-US" smtClean="0"/>
              <a:t>Often, you see the same truck on different days.  This can be helpful for some analyses, but mostly, it’s a problem.  </a:t>
            </a:r>
          </a:p>
          <a:p>
            <a:r>
              <a:rPr lang="en-US" smtClean="0"/>
              <a:t>ATRI does not provide the raw latitude/longitude data, due to confidentiality.  They will do an automated geocoding to your zone system.  This works pretty well for internal zones, but not so well for movements that are outside the modelled cordon.  So it’s difficult to identify external and through trips correctly.</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7</a:t>
            </a:fld>
            <a:endParaRPr lang="en-US" altLang="en-US"/>
          </a:p>
        </p:txBody>
      </p:sp>
    </p:spTree>
    <p:extLst>
      <p:ext uri="{BB962C8B-B14F-4D97-AF65-F5344CB8AC3E}">
        <p14:creationId xmlns:p14="http://schemas.microsoft.com/office/powerpoint/2010/main" val="3268635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19600"/>
          </a:xfrm>
        </p:spPr>
        <p:txBody>
          <a:bodyPr/>
          <a:lstStyle/>
          <a:p>
            <a:r>
              <a:rPr lang="en-US" smtClean="0"/>
              <a:t>One of the new buzz words in information technology these days is “big data”.  I’d say it’s accurate to call this “big data”.  The data files come as very large flat ASCII files.  You can’t open them in Excel.  You have to be proficient in database software or a programming language to work with this data.</a:t>
            </a:r>
          </a:p>
          <a:p>
            <a:r>
              <a:rPr lang="en-US" smtClean="0"/>
              <a:t>The data must be processed very carefully to make sense of it.  So far, there’s no standardization of the processing software or the algorithms.  Everything is custom-written.  This means that you need skills in handling large datasets, in understanding the trucking business, and how truck trips are modelled.</a:t>
            </a:r>
          </a:p>
          <a:p>
            <a:r>
              <a:rPr lang="en-US" smtClean="0"/>
              <a:t>Lots of little issues pop up: Do you want to exclude weekends and holidays?  How do you combine the data for different days?  How to handle records which span multiple days?  And so on...</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8</a:t>
            </a:fld>
            <a:endParaRPr lang="en-US" altLang="en-US"/>
          </a:p>
        </p:txBody>
      </p:sp>
    </p:spTree>
    <p:extLst>
      <p:ext uri="{BB962C8B-B14F-4D97-AF65-F5344CB8AC3E}">
        <p14:creationId xmlns:p14="http://schemas.microsoft.com/office/powerpoint/2010/main" val="1902951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Maybe the biggest challenge in working with </a:t>
            </a:r>
            <a:r>
              <a:rPr lang="en-US" smtClean="0"/>
              <a:t>any GPS </a:t>
            </a:r>
            <a:r>
              <a:rPr lang="en-US" smtClean="0"/>
              <a:t>data is: how do you define a stop?  If all you know is time and location, how can you identify whether the truck has stopped to load or unload cargo, or whether it is stuck in </a:t>
            </a:r>
            <a:r>
              <a:rPr lang="en-US" smtClean="0"/>
              <a:t>traffic, </a:t>
            </a:r>
            <a:r>
              <a:rPr lang="en-US" smtClean="0"/>
              <a:t>or the driver is having lunch or refueling the truck</a:t>
            </a:r>
            <a:r>
              <a:rPr lang="en-US" smtClean="0"/>
              <a:t>?  It turns out that it takes a lot of programming to figure out if the truck is really stopped or not.</a:t>
            </a:r>
          </a:p>
          <a:p>
            <a:r>
              <a:rPr lang="en-US" smtClean="0"/>
              <a:t>One example of this involves “drayage”, which is the movement of goods over a very short distance, such as from an unloading area near a ship to a nearby warehouse.  Typically, that occurs within a zone and we would not normally consider it to be a real trip.  However, without the original lat/long data, it’s hard to know if that is what is happening.  </a:t>
            </a:r>
          </a:p>
          <a:p>
            <a:r>
              <a:rPr lang="en-US" smtClean="0"/>
              <a:t>You have to make a lot of assumptions with this data.</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9</a:t>
            </a:fld>
            <a:endParaRPr lang="en-US" altLang="en-US"/>
          </a:p>
        </p:txBody>
      </p:sp>
    </p:spTree>
    <p:extLst>
      <p:ext uri="{BB962C8B-B14F-4D97-AF65-F5344CB8AC3E}">
        <p14:creationId xmlns:p14="http://schemas.microsoft.com/office/powerpoint/2010/main" val="4230415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5867400" cy="6858000"/>
            <a:chOff x="0" y="0"/>
            <a:chExt cx="3696" cy="4320"/>
          </a:xfrm>
        </p:grpSpPr>
        <p:sp>
          <p:nvSpPr>
            <p:cNvPr id="5" name="Rectangle 2"/>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smtClean="0">
                <a:latin typeface="Times New Roman" pitchFamily="18" charset="0"/>
              </a:endParaRPr>
            </a:p>
          </p:txBody>
        </p:sp>
        <p:sp>
          <p:nvSpPr>
            <p:cNvPr id="6" name="AutoShape 3"/>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smtClean="0">
                <a:latin typeface="Times New Roman" pitchFamily="18" charset="0"/>
              </a:endParaRPr>
            </a:p>
          </p:txBody>
        </p:sp>
      </p:grpSp>
      <p:grpSp>
        <p:nvGrpSpPr>
          <p:cNvPr id="7" name="Group 18"/>
          <p:cNvGrpSpPr>
            <a:grpSpLocks/>
          </p:cNvGrpSpPr>
          <p:nvPr/>
        </p:nvGrpSpPr>
        <p:grpSpPr bwMode="auto">
          <a:xfrm>
            <a:off x="3632200" y="4191000"/>
            <a:ext cx="4876800" cy="319088"/>
            <a:chOff x="2288" y="3080"/>
            <a:chExt cx="3072" cy="201"/>
          </a:xfrm>
        </p:grpSpPr>
        <p:sp>
          <p:nvSpPr>
            <p:cNvPr id="8" name="AutoShape 12"/>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9" name="AutoShape 13"/>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grpSp>
      <p:sp>
        <p:nvSpPr>
          <p:cNvPr id="8197" name="Rectangle 5"/>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smtClean="0"/>
              <a:t>Click to edit Master subtitle style</a:t>
            </a:r>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smtClean="0"/>
              <a:t>Click to edit Master title style</a:t>
            </a:r>
          </a:p>
        </p:txBody>
      </p:sp>
      <p:sp>
        <p:nvSpPr>
          <p:cNvPr id="10" name="Rectangle 14"/>
          <p:cNvSpPr>
            <a:spLocks noGrp="1" noChangeArrowheads="1"/>
          </p:cNvSpPr>
          <p:nvPr>
            <p:ph type="dt" sz="quarter" idx="10"/>
          </p:nvPr>
        </p:nvSpPr>
        <p:spPr/>
        <p:txBody>
          <a:bodyPr/>
          <a:lstStyle>
            <a:lvl1pPr>
              <a:defRPr>
                <a:solidFill>
                  <a:schemeClr val="bg1"/>
                </a:solidFill>
              </a:defRPr>
            </a:lvl1pPr>
          </a:lstStyle>
          <a:p>
            <a:pPr>
              <a:defRPr/>
            </a:pPr>
            <a:endParaRPr lang="en-US" altLang="en-US"/>
          </a:p>
        </p:txBody>
      </p:sp>
      <p:sp>
        <p:nvSpPr>
          <p:cNvPr id="11" name="Rectangle 15"/>
          <p:cNvSpPr>
            <a:spLocks noGrp="1" noChangeArrowheads="1"/>
          </p:cNvSpPr>
          <p:nvPr>
            <p:ph type="ftr" sz="quarter" idx="11"/>
          </p:nvPr>
        </p:nvSpPr>
        <p:spPr/>
        <p:txBody>
          <a:bodyPr/>
          <a:lstStyle>
            <a:lvl1pPr algn="r">
              <a:defRPr/>
            </a:lvl1pPr>
          </a:lstStyle>
          <a:p>
            <a:pPr>
              <a:defRPr/>
            </a:pPr>
            <a:endParaRPr lang="en-US" altLang="en-US"/>
          </a:p>
        </p:txBody>
      </p:sp>
      <p:sp>
        <p:nvSpPr>
          <p:cNvPr id="12" name="Rectangle 17"/>
          <p:cNvSpPr>
            <a:spLocks noGrp="1" noChangeArrowheads="1"/>
          </p:cNvSpPr>
          <p:nvPr>
            <p:ph type="sldNum" sz="quarter" idx="12"/>
          </p:nvPr>
        </p:nvSpPr>
        <p:spPr>
          <a:xfrm>
            <a:off x="76200" y="6248400"/>
            <a:ext cx="587375" cy="488950"/>
          </a:xfrm>
        </p:spPr>
        <p:txBody>
          <a:bodyPr anchorCtr="0"/>
          <a:lstStyle>
            <a:lvl1pPr>
              <a:defRPr/>
            </a:lvl1pPr>
          </a:lstStyle>
          <a:p>
            <a:pPr>
              <a:defRPr/>
            </a:pPr>
            <a:fld id="{D6BE90D6-026D-43FA-9B8C-CF2115B28EA2}" type="slidenum">
              <a:rPr lang="en-US" altLang="en-US"/>
              <a:pPr>
                <a:defRPr/>
              </a:pPr>
              <a:t>‹#›</a:t>
            </a:fld>
            <a:endParaRPr lang="en-US" altLang="en-US"/>
          </a:p>
        </p:txBody>
      </p:sp>
    </p:spTree>
    <p:extLst>
      <p:ext uri="{BB962C8B-B14F-4D97-AF65-F5344CB8AC3E}">
        <p14:creationId xmlns:p14="http://schemas.microsoft.com/office/powerpoint/2010/main" val="156248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76090BB4-C844-4F1A-873A-7D1F65EE1BA2}" type="slidenum">
              <a:rPr lang="en-US" altLang="en-US"/>
              <a:pPr>
                <a:defRPr/>
              </a:pPr>
              <a:t>‹#›</a:t>
            </a:fld>
            <a:endParaRPr lang="en-US" altLang="en-US"/>
          </a:p>
        </p:txBody>
      </p:sp>
    </p:spTree>
    <p:extLst>
      <p:ext uri="{BB962C8B-B14F-4D97-AF65-F5344CB8AC3E}">
        <p14:creationId xmlns:p14="http://schemas.microsoft.com/office/powerpoint/2010/main" val="54572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B998948A-1951-489F-9889-1C7CCAFF864E}" type="slidenum">
              <a:rPr lang="en-US" altLang="en-US"/>
              <a:pPr>
                <a:defRPr/>
              </a:pPr>
              <a:t>‹#›</a:t>
            </a:fld>
            <a:endParaRPr lang="en-US" altLang="en-US"/>
          </a:p>
        </p:txBody>
      </p:sp>
    </p:spTree>
    <p:extLst>
      <p:ext uri="{BB962C8B-B14F-4D97-AF65-F5344CB8AC3E}">
        <p14:creationId xmlns:p14="http://schemas.microsoft.com/office/powerpoint/2010/main" val="246494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849B8B90-B1FA-45EF-99B8-968BD2C7D1A4}" type="slidenum">
              <a:rPr lang="en-US" altLang="en-US"/>
              <a:pPr>
                <a:defRPr/>
              </a:pPr>
              <a:t>‹#›</a:t>
            </a:fld>
            <a:endParaRPr lang="en-US" altLang="en-US"/>
          </a:p>
        </p:txBody>
      </p:sp>
    </p:spTree>
    <p:extLst>
      <p:ext uri="{BB962C8B-B14F-4D97-AF65-F5344CB8AC3E}">
        <p14:creationId xmlns:p14="http://schemas.microsoft.com/office/powerpoint/2010/main" val="409753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6B4873E2-58FD-4CEE-A70D-4EAF4BCA1A01}" type="slidenum">
              <a:rPr lang="en-US" altLang="en-US"/>
              <a:pPr>
                <a:defRPr/>
              </a:pPr>
              <a:t>‹#›</a:t>
            </a:fld>
            <a:endParaRPr lang="en-US" altLang="en-US"/>
          </a:p>
        </p:txBody>
      </p:sp>
    </p:spTree>
    <p:extLst>
      <p:ext uri="{BB962C8B-B14F-4D97-AF65-F5344CB8AC3E}">
        <p14:creationId xmlns:p14="http://schemas.microsoft.com/office/powerpoint/2010/main" val="422950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BF0D54C9-217F-42C4-8080-653955FFEE70}" type="slidenum">
              <a:rPr lang="en-US" altLang="en-US"/>
              <a:pPr>
                <a:defRPr/>
              </a:pPr>
              <a:t>‹#›</a:t>
            </a:fld>
            <a:endParaRPr lang="en-US" altLang="en-US"/>
          </a:p>
        </p:txBody>
      </p:sp>
    </p:spTree>
    <p:extLst>
      <p:ext uri="{BB962C8B-B14F-4D97-AF65-F5344CB8AC3E}">
        <p14:creationId xmlns:p14="http://schemas.microsoft.com/office/powerpoint/2010/main" val="316597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5"/>
          <p:cNvSpPr>
            <a:spLocks noGrp="1" noChangeArrowheads="1"/>
          </p:cNvSpPr>
          <p:nvPr>
            <p:ph type="sldNum" sz="quarter" idx="12"/>
          </p:nvPr>
        </p:nvSpPr>
        <p:spPr>
          <a:ln/>
        </p:spPr>
        <p:txBody>
          <a:bodyPr/>
          <a:lstStyle>
            <a:lvl1pPr>
              <a:defRPr/>
            </a:lvl1pPr>
          </a:lstStyle>
          <a:p>
            <a:pPr>
              <a:defRPr/>
            </a:pPr>
            <a:fld id="{5160E3B5-934E-41F3-B8FE-00F22FD6F832}" type="slidenum">
              <a:rPr lang="en-US" altLang="en-US"/>
              <a:pPr>
                <a:defRPr/>
              </a:pPr>
              <a:t>‹#›</a:t>
            </a:fld>
            <a:endParaRPr lang="en-US" altLang="en-US"/>
          </a:p>
        </p:txBody>
      </p:sp>
    </p:spTree>
    <p:extLst>
      <p:ext uri="{BB962C8B-B14F-4D97-AF65-F5344CB8AC3E}">
        <p14:creationId xmlns:p14="http://schemas.microsoft.com/office/powerpoint/2010/main" val="426419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5"/>
          <p:cNvSpPr>
            <a:spLocks noGrp="1" noChangeArrowheads="1"/>
          </p:cNvSpPr>
          <p:nvPr>
            <p:ph type="sldNum" sz="quarter" idx="12"/>
          </p:nvPr>
        </p:nvSpPr>
        <p:spPr>
          <a:ln/>
        </p:spPr>
        <p:txBody>
          <a:bodyPr/>
          <a:lstStyle>
            <a:lvl1pPr>
              <a:defRPr/>
            </a:lvl1pPr>
          </a:lstStyle>
          <a:p>
            <a:pPr>
              <a:defRPr/>
            </a:pPr>
            <a:fld id="{F3B45AAD-2771-4AFA-93EB-C2FEE4E4D9E9}" type="slidenum">
              <a:rPr lang="en-US" altLang="en-US"/>
              <a:pPr>
                <a:defRPr/>
              </a:pPr>
              <a:t>‹#›</a:t>
            </a:fld>
            <a:endParaRPr lang="en-US" altLang="en-US"/>
          </a:p>
        </p:txBody>
      </p:sp>
    </p:spTree>
    <p:extLst>
      <p:ext uri="{BB962C8B-B14F-4D97-AF65-F5344CB8AC3E}">
        <p14:creationId xmlns:p14="http://schemas.microsoft.com/office/powerpoint/2010/main" val="155962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5"/>
          <p:cNvSpPr>
            <a:spLocks noGrp="1" noChangeArrowheads="1"/>
          </p:cNvSpPr>
          <p:nvPr>
            <p:ph type="sldNum" sz="quarter" idx="12"/>
          </p:nvPr>
        </p:nvSpPr>
        <p:spPr>
          <a:ln/>
        </p:spPr>
        <p:txBody>
          <a:bodyPr/>
          <a:lstStyle>
            <a:lvl1pPr>
              <a:defRPr/>
            </a:lvl1pPr>
          </a:lstStyle>
          <a:p>
            <a:pPr>
              <a:defRPr/>
            </a:pPr>
            <a:fld id="{E9E848F7-3EDB-4DD8-9B5C-C425FAB44472}" type="slidenum">
              <a:rPr lang="en-US" altLang="en-US"/>
              <a:pPr>
                <a:defRPr/>
              </a:pPr>
              <a:t>‹#›</a:t>
            </a:fld>
            <a:endParaRPr lang="en-US" altLang="en-US"/>
          </a:p>
        </p:txBody>
      </p:sp>
    </p:spTree>
    <p:extLst>
      <p:ext uri="{BB962C8B-B14F-4D97-AF65-F5344CB8AC3E}">
        <p14:creationId xmlns:p14="http://schemas.microsoft.com/office/powerpoint/2010/main" val="117018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B14D188F-2C38-42E1-923A-D639BCFC5086}" type="slidenum">
              <a:rPr lang="en-US" altLang="en-US"/>
              <a:pPr>
                <a:defRPr/>
              </a:pPr>
              <a:t>‹#›</a:t>
            </a:fld>
            <a:endParaRPr lang="en-US" altLang="en-US"/>
          </a:p>
        </p:txBody>
      </p:sp>
    </p:spTree>
    <p:extLst>
      <p:ext uri="{BB962C8B-B14F-4D97-AF65-F5344CB8AC3E}">
        <p14:creationId xmlns:p14="http://schemas.microsoft.com/office/powerpoint/2010/main" val="2534362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10077484-6BB6-46F5-8CBD-73BB21A56B71}" type="slidenum">
              <a:rPr lang="en-US" altLang="en-US"/>
              <a:pPr>
                <a:defRPr/>
              </a:pPr>
              <a:t>‹#›</a:t>
            </a:fld>
            <a:endParaRPr lang="en-US" altLang="en-US"/>
          </a:p>
        </p:txBody>
      </p:sp>
    </p:spTree>
    <p:extLst>
      <p:ext uri="{BB962C8B-B14F-4D97-AF65-F5344CB8AC3E}">
        <p14:creationId xmlns:p14="http://schemas.microsoft.com/office/powerpoint/2010/main" val="326216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8"/>
          <p:cNvGrpSpPr>
            <a:grpSpLocks/>
          </p:cNvGrpSpPr>
          <p:nvPr/>
        </p:nvGrpSpPr>
        <p:grpSpPr bwMode="auto">
          <a:xfrm>
            <a:off x="0" y="0"/>
            <a:ext cx="7620000" cy="6858000"/>
            <a:chOff x="0" y="0"/>
            <a:chExt cx="4800" cy="4320"/>
          </a:xfrm>
        </p:grpSpPr>
        <p:grpSp>
          <p:nvGrpSpPr>
            <p:cNvPr id="1032" name="Group 26"/>
            <p:cNvGrpSpPr>
              <a:grpSpLocks/>
            </p:cNvGrpSpPr>
            <p:nvPr userDrawn="1"/>
          </p:nvGrpSpPr>
          <p:grpSpPr bwMode="auto">
            <a:xfrm>
              <a:off x="0" y="0"/>
              <a:ext cx="2016" cy="4320"/>
              <a:chOff x="0" y="0"/>
              <a:chExt cx="2016" cy="4320"/>
            </a:xfrm>
          </p:grpSpPr>
          <p:sp>
            <p:nvSpPr>
              <p:cNvPr id="1036" name="Rectangle 3"/>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2" name="Freeform 24"/>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21"/>
            <p:cNvGrpSpPr>
              <a:grpSpLocks/>
            </p:cNvGrpSpPr>
            <p:nvPr/>
          </p:nvGrpSpPr>
          <p:grpSpPr bwMode="auto">
            <a:xfrm>
              <a:off x="144" y="1248"/>
              <a:ext cx="4656" cy="201"/>
              <a:chOff x="144" y="1248"/>
              <a:chExt cx="4656" cy="201"/>
            </a:xfrm>
          </p:grpSpPr>
          <p:sp>
            <p:nvSpPr>
              <p:cNvPr id="1034" name="AutoShape 12"/>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5" name="AutoShape 20"/>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grpSp>
      </p:grpSp>
      <p:sp>
        <p:nvSpPr>
          <p:cNvPr id="1027" name="AutoShape 7"/>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7" name="Rectangle 13"/>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ltLang="en-US"/>
          </a:p>
        </p:txBody>
      </p:sp>
      <p:sp>
        <p:nvSpPr>
          <p:cNvPr id="1038" name="Rectangle 14"/>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ltLang="en-US"/>
          </a:p>
        </p:txBody>
      </p:sp>
      <p:sp>
        <p:nvSpPr>
          <p:cNvPr id="1039" name="Rectangle 15"/>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53FE3746-A9A7-4C71-859E-ABF33F70FFD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short@trucking.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mtClean="0"/>
              <a:t>A Caution on GPS Truck Data</a:t>
            </a:r>
          </a:p>
        </p:txBody>
      </p:sp>
      <p:sp>
        <p:nvSpPr>
          <p:cNvPr id="3075" name="Rectangle 3"/>
          <p:cNvSpPr>
            <a:spLocks noGrp="1" noChangeArrowheads="1"/>
          </p:cNvSpPr>
          <p:nvPr>
            <p:ph type="subTitle" idx="1"/>
          </p:nvPr>
        </p:nvSpPr>
        <p:spPr>
          <a:xfrm>
            <a:off x="4724400" y="2133600"/>
            <a:ext cx="4241800" cy="4419600"/>
          </a:xfrm>
        </p:spPr>
        <p:txBody>
          <a:bodyPr/>
          <a:lstStyle/>
          <a:p>
            <a:pPr eaLnBrk="1" hangingPunct="1"/>
            <a:endParaRPr lang="en-US" altLang="en-US" sz="2400" smtClean="0"/>
          </a:p>
          <a:p>
            <a:pPr eaLnBrk="1" hangingPunct="1"/>
            <a:endParaRPr lang="en-US" altLang="en-US" sz="2400" smtClean="0"/>
          </a:p>
          <a:p>
            <a:pPr eaLnBrk="1" hangingPunct="1"/>
            <a:endParaRPr lang="en-US" altLang="en-US" sz="2400"/>
          </a:p>
          <a:p>
            <a:pPr eaLnBrk="1" hangingPunct="1"/>
            <a:endParaRPr lang="en-US" altLang="en-US" sz="2400" smtClean="0"/>
          </a:p>
          <a:p>
            <a:pPr eaLnBrk="1" hangingPunct="1"/>
            <a:endParaRPr lang="en-US" altLang="en-US" sz="2400" smtClean="0"/>
          </a:p>
          <a:p>
            <a:pPr eaLnBrk="1" hangingPunct="1"/>
            <a:endParaRPr lang="en-US" altLang="en-US" sz="2400"/>
          </a:p>
          <a:p>
            <a:pPr eaLnBrk="1" hangingPunct="1"/>
            <a:endParaRPr lang="en-US" altLang="en-US" sz="2400" smtClean="0"/>
          </a:p>
          <a:p>
            <a:pPr eaLnBrk="1" hangingPunct="1"/>
            <a:endParaRPr lang="en-US" altLang="en-US" sz="2400"/>
          </a:p>
          <a:p>
            <a:pPr eaLnBrk="1" hangingPunct="1"/>
            <a:r>
              <a:rPr lang="en-US" altLang="en-US" sz="2400" smtClean="0"/>
              <a:t>Presented at </a:t>
            </a:r>
          </a:p>
          <a:p>
            <a:pPr eaLnBrk="1" hangingPunct="1"/>
            <a:endParaRPr lang="en-US" altLang="en-US" sz="2400" smtClean="0"/>
          </a:p>
          <a:p>
            <a:pPr eaLnBrk="1" hangingPunct="1"/>
            <a:endParaRPr lang="en-US" altLang="en-US" sz="2400" smtClean="0"/>
          </a:p>
          <a:p>
            <a:pPr eaLnBrk="1" hangingPunct="1"/>
            <a:r>
              <a:rPr lang="en-US" altLang="en-US" sz="2400" smtClean="0"/>
              <a:t>15</a:t>
            </a:r>
            <a:r>
              <a:rPr lang="en-US" altLang="en-US" sz="2400" baseline="30000" smtClean="0"/>
              <a:t>th</a:t>
            </a:r>
            <a:r>
              <a:rPr lang="en-US" altLang="en-US" sz="2400" smtClean="0"/>
              <a:t> Applications Conference</a:t>
            </a:r>
          </a:p>
          <a:p>
            <a:pPr eaLnBrk="1" hangingPunct="1"/>
            <a:r>
              <a:rPr lang="en-US" altLang="en-US" sz="2400" smtClean="0"/>
              <a:t>Atlantic City	May 2015</a:t>
            </a:r>
          </a:p>
          <a:p>
            <a:pPr eaLnBrk="1" hangingPunct="1"/>
            <a:endParaRPr lang="en-US" altLang="en-US" sz="2400" smtClean="0"/>
          </a:p>
          <a:p>
            <a:pPr eaLnBrk="1" hangingPunct="1">
              <a:lnSpc>
                <a:spcPct val="80000"/>
              </a:lnSpc>
            </a:pPr>
            <a:r>
              <a:rPr lang="en-US" altLang="en-US" sz="2400" smtClean="0"/>
              <a:t>William G. Allen, Jr., PE</a:t>
            </a:r>
          </a:p>
          <a:p>
            <a:pPr eaLnBrk="1" hangingPunct="1">
              <a:lnSpc>
                <a:spcPct val="80000"/>
              </a:lnSpc>
            </a:pPr>
            <a:r>
              <a:rPr lang="en-US" altLang="en-US" sz="2000" smtClean="0"/>
              <a:t>Consultant, Windsor, SC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cs typeface="Arial" charset="0"/>
              </a:defRPr>
            </a:lvl1pPr>
            <a:lvl2pPr marL="742950" indent="-285750" eaLnBrk="0" hangingPunct="0">
              <a:spcBef>
                <a:spcPct val="20000"/>
              </a:spcBef>
              <a:buClr>
                <a:schemeClr val="tx1"/>
              </a:buClr>
              <a:buSzPct val="75000"/>
              <a:buChar char="–"/>
              <a:defRPr sz="2400">
                <a:solidFill>
                  <a:schemeClr val="tx1"/>
                </a:solidFill>
                <a:latin typeface="Arial" charset="0"/>
                <a:cs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cs typeface="Arial" charset="0"/>
              </a:defRPr>
            </a:lvl3pPr>
            <a:lvl4pPr marL="1600200" indent="-228600" eaLnBrk="0" hangingPunct="0">
              <a:spcBef>
                <a:spcPct val="20000"/>
              </a:spcBef>
              <a:buClr>
                <a:schemeClr val="tx1"/>
              </a:buClr>
              <a:buSzPct val="80000"/>
              <a:buChar char="–"/>
              <a:defRPr>
                <a:solidFill>
                  <a:schemeClr val="tx1"/>
                </a:solidFill>
                <a:latin typeface="Arial" charset="0"/>
                <a:cs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9pPr>
          </a:lstStyle>
          <a:p>
            <a:pPr eaLnBrk="1" hangingPunct="1">
              <a:spcBef>
                <a:spcPct val="0"/>
              </a:spcBef>
              <a:buClrTx/>
              <a:buSzTx/>
              <a:buFontTx/>
              <a:buNone/>
            </a:pPr>
            <a:fld id="{D3A6C693-68AE-446F-AF2A-817CF043C92B}" type="slidenum">
              <a:rPr lang="en-US" altLang="en-US" sz="2600" smtClean="0">
                <a:solidFill>
                  <a:schemeClr val="bg1"/>
                </a:solidFill>
              </a:rPr>
              <a:pPr eaLnBrk="1" hangingPunct="1">
                <a:spcBef>
                  <a:spcPct val="0"/>
                </a:spcBef>
                <a:buClrTx/>
                <a:buSzTx/>
                <a:buFontTx/>
                <a:buNone/>
              </a:pPr>
              <a:t>10</a:t>
            </a:fld>
            <a:endParaRPr lang="en-US" altLang="en-US" sz="2600" smtClean="0">
              <a:solidFill>
                <a:schemeClr val="bg1"/>
              </a:solidFill>
            </a:endParaRPr>
          </a:p>
        </p:txBody>
      </p:sp>
      <p:sp>
        <p:nvSpPr>
          <p:cNvPr id="26627" name="AutoShape 2"/>
          <p:cNvSpPr>
            <a:spLocks noGrp="1" noChangeArrowheads="1"/>
          </p:cNvSpPr>
          <p:nvPr>
            <p:ph type="title"/>
          </p:nvPr>
        </p:nvSpPr>
        <p:spPr/>
        <p:txBody>
          <a:bodyPr/>
          <a:lstStyle/>
          <a:p>
            <a:pPr eaLnBrk="1" hangingPunct="1"/>
            <a:r>
              <a:rPr lang="en-US" altLang="en-US" smtClean="0"/>
              <a:t>So What?</a:t>
            </a:r>
          </a:p>
        </p:txBody>
      </p:sp>
      <p:sp>
        <p:nvSpPr>
          <p:cNvPr id="26628" name="Rectangle 3"/>
          <p:cNvSpPr>
            <a:spLocks noGrp="1" noChangeArrowheads="1"/>
          </p:cNvSpPr>
          <p:nvPr>
            <p:ph type="body" idx="1"/>
          </p:nvPr>
        </p:nvSpPr>
        <p:spPr>
          <a:xfrm>
            <a:off x="838200" y="2362200"/>
            <a:ext cx="7693025" cy="4191000"/>
          </a:xfrm>
        </p:spPr>
        <p:txBody>
          <a:bodyPr/>
          <a:lstStyle/>
          <a:p>
            <a:pPr eaLnBrk="1" hangingPunct="1"/>
            <a:r>
              <a:rPr lang="en-US" altLang="en-US" smtClean="0"/>
              <a:t>Truck GPS data can be useful and cost-effective</a:t>
            </a:r>
          </a:p>
          <a:p>
            <a:pPr eaLnBrk="1" hangingPunct="1"/>
            <a:r>
              <a:rPr lang="en-US" altLang="en-US" smtClean="0"/>
              <a:t>Can’t build an entire model with it</a:t>
            </a:r>
          </a:p>
          <a:p>
            <a:pPr eaLnBrk="1" hangingPunct="1"/>
            <a:r>
              <a:rPr lang="en-US" altLang="en-US" smtClean="0"/>
              <a:t>Difficult </a:t>
            </a:r>
            <a:r>
              <a:rPr lang="en-US" altLang="en-US" smtClean="0"/>
              <a:t>to </a:t>
            </a:r>
            <a:r>
              <a:rPr lang="en-US" altLang="en-US" smtClean="0"/>
              <a:t>process</a:t>
            </a:r>
          </a:p>
          <a:p>
            <a:pPr lvl="1" eaLnBrk="1" hangingPunct="1"/>
            <a:r>
              <a:rPr lang="en-US" altLang="en-US" smtClean="0"/>
              <a:t>a variety of skills needed</a:t>
            </a:r>
            <a:endParaRPr lang="en-US" altLang="en-US" smtClean="0"/>
          </a:p>
          <a:p>
            <a:pPr eaLnBrk="1" hangingPunct="1"/>
            <a:r>
              <a:rPr lang="en-US" altLang="en-US" smtClean="0"/>
              <a:t>Not </a:t>
            </a:r>
            <a:r>
              <a:rPr lang="en-US" altLang="en-US" smtClean="0"/>
              <a:t>a perfect solution -- tread carefully</a:t>
            </a:r>
          </a:p>
          <a:p>
            <a:pPr eaLnBrk="1" hangingPunct="1"/>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cs typeface="Arial" charset="0"/>
              </a:defRPr>
            </a:lvl1pPr>
            <a:lvl2pPr marL="742950" indent="-285750" eaLnBrk="0" hangingPunct="0">
              <a:spcBef>
                <a:spcPct val="20000"/>
              </a:spcBef>
              <a:buClr>
                <a:schemeClr val="tx1"/>
              </a:buClr>
              <a:buSzPct val="75000"/>
              <a:buChar char="–"/>
              <a:defRPr sz="2400">
                <a:solidFill>
                  <a:schemeClr val="tx1"/>
                </a:solidFill>
                <a:latin typeface="Arial" charset="0"/>
                <a:cs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cs typeface="Arial" charset="0"/>
              </a:defRPr>
            </a:lvl3pPr>
            <a:lvl4pPr marL="1600200" indent="-228600" eaLnBrk="0" hangingPunct="0">
              <a:spcBef>
                <a:spcPct val="20000"/>
              </a:spcBef>
              <a:buClr>
                <a:schemeClr val="tx1"/>
              </a:buClr>
              <a:buSzPct val="80000"/>
              <a:buChar char="–"/>
              <a:defRPr>
                <a:solidFill>
                  <a:schemeClr val="tx1"/>
                </a:solidFill>
                <a:latin typeface="Arial" charset="0"/>
                <a:cs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9pPr>
          </a:lstStyle>
          <a:p>
            <a:pPr eaLnBrk="1" hangingPunct="1">
              <a:spcBef>
                <a:spcPct val="0"/>
              </a:spcBef>
              <a:buClrTx/>
              <a:buSzTx/>
              <a:buFontTx/>
              <a:buNone/>
            </a:pPr>
            <a:fld id="{A4D26749-6C66-4EAE-8235-4E1F47AA770E}" type="slidenum">
              <a:rPr lang="en-US" altLang="en-US" sz="2600" smtClean="0">
                <a:solidFill>
                  <a:schemeClr val="bg1"/>
                </a:solidFill>
              </a:rPr>
              <a:pPr eaLnBrk="1" hangingPunct="1">
                <a:spcBef>
                  <a:spcPct val="0"/>
                </a:spcBef>
                <a:buClrTx/>
                <a:buSzTx/>
                <a:buFontTx/>
                <a:buNone/>
              </a:pPr>
              <a:t>11</a:t>
            </a:fld>
            <a:endParaRPr lang="en-US" altLang="en-US" sz="2600" smtClean="0">
              <a:solidFill>
                <a:schemeClr val="bg1"/>
              </a:solidFill>
            </a:endParaRPr>
          </a:p>
        </p:txBody>
      </p:sp>
      <p:sp>
        <p:nvSpPr>
          <p:cNvPr id="27651" name="AutoShape 2"/>
          <p:cNvSpPr>
            <a:spLocks noGrp="1" noChangeArrowheads="1"/>
          </p:cNvSpPr>
          <p:nvPr>
            <p:ph type="title"/>
          </p:nvPr>
        </p:nvSpPr>
        <p:spPr/>
        <p:txBody>
          <a:bodyPr/>
          <a:lstStyle/>
          <a:p>
            <a:pPr algn="ctr" eaLnBrk="1" hangingPunct="1"/>
            <a:r>
              <a:rPr lang="en-US" altLang="en-US" smtClean="0"/>
              <a:t>Questions?</a:t>
            </a:r>
          </a:p>
        </p:txBody>
      </p:sp>
      <p:sp>
        <p:nvSpPr>
          <p:cNvPr id="27652" name="Rectangle 3"/>
          <p:cNvSpPr>
            <a:spLocks noGrp="1" noChangeArrowheads="1"/>
          </p:cNvSpPr>
          <p:nvPr>
            <p:ph type="body" idx="1"/>
          </p:nvPr>
        </p:nvSpPr>
        <p:spPr/>
        <p:txBody>
          <a:bodyPr/>
          <a:lstStyle/>
          <a:p>
            <a:pPr eaLnBrk="1" hangingPunct="1"/>
            <a:endParaRPr lang="en-US" altLang="en-US" smtClean="0"/>
          </a:p>
          <a:p>
            <a:pPr eaLnBrk="1" hangingPunct="1"/>
            <a:endParaRPr lang="en-US" altLang="en-US" smtClean="0"/>
          </a:p>
          <a:p>
            <a:pPr algn="ctr" eaLnBrk="1" hangingPunct="1">
              <a:buFont typeface="Wingdings" pitchFamily="2" charset="2"/>
              <a:buNone/>
            </a:pPr>
            <a:r>
              <a:rPr lang="en-US" altLang="en-US" smtClean="0"/>
              <a:t>(803) 270-7114</a:t>
            </a:r>
          </a:p>
          <a:p>
            <a:pPr algn="ctr" eaLnBrk="1" hangingPunct="1">
              <a:buFont typeface="Wingdings" pitchFamily="2" charset="2"/>
              <a:buNone/>
            </a:pPr>
            <a:r>
              <a:rPr lang="en-US" altLang="en-US" smtClean="0"/>
              <a:t>wgallen@isp.com</a:t>
            </a:r>
            <a:endParaRPr lang="en-US" altLang="en-US"/>
          </a:p>
          <a:p>
            <a:pPr algn="ctr" eaLnBrk="1" hangingPunct="1">
              <a:buFont typeface="Wingdings" pitchFamily="2" charset="2"/>
              <a:buNone/>
            </a:pPr>
            <a:r>
              <a:rPr lang="en-US" altLang="en-US" smtClean="0"/>
              <a:t>www.williamgallen.com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cs typeface="Arial" charset="0"/>
              </a:defRPr>
            </a:lvl1pPr>
            <a:lvl2pPr marL="742950" indent="-285750" eaLnBrk="0" hangingPunct="0">
              <a:spcBef>
                <a:spcPct val="20000"/>
              </a:spcBef>
              <a:buClr>
                <a:schemeClr val="tx1"/>
              </a:buClr>
              <a:buSzPct val="75000"/>
              <a:buChar char="–"/>
              <a:defRPr sz="2400">
                <a:solidFill>
                  <a:schemeClr val="tx1"/>
                </a:solidFill>
                <a:latin typeface="Arial" charset="0"/>
                <a:cs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cs typeface="Arial" charset="0"/>
              </a:defRPr>
            </a:lvl3pPr>
            <a:lvl4pPr marL="1600200" indent="-228600" eaLnBrk="0" hangingPunct="0">
              <a:spcBef>
                <a:spcPct val="20000"/>
              </a:spcBef>
              <a:buClr>
                <a:schemeClr val="tx1"/>
              </a:buClr>
              <a:buSzPct val="80000"/>
              <a:buChar char="–"/>
              <a:defRPr>
                <a:solidFill>
                  <a:schemeClr val="tx1"/>
                </a:solidFill>
                <a:latin typeface="Arial" charset="0"/>
                <a:cs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9pPr>
          </a:lstStyle>
          <a:p>
            <a:pPr eaLnBrk="1" hangingPunct="1">
              <a:spcBef>
                <a:spcPct val="0"/>
              </a:spcBef>
              <a:buClrTx/>
              <a:buSzTx/>
              <a:buFontTx/>
              <a:buNone/>
            </a:pPr>
            <a:fld id="{71737211-B5E2-4505-883F-6AEF899D4F15}" type="slidenum">
              <a:rPr lang="en-US" altLang="en-US" sz="2600" smtClean="0">
                <a:solidFill>
                  <a:schemeClr val="bg1"/>
                </a:solidFill>
              </a:rPr>
              <a:pPr eaLnBrk="1" hangingPunct="1">
                <a:spcBef>
                  <a:spcPct val="0"/>
                </a:spcBef>
                <a:buClrTx/>
                <a:buSzTx/>
                <a:buFontTx/>
                <a:buNone/>
              </a:pPr>
              <a:t>2</a:t>
            </a:fld>
            <a:endParaRPr lang="en-US" altLang="en-US" sz="2600" smtClean="0">
              <a:solidFill>
                <a:schemeClr val="bg1"/>
              </a:solidFill>
            </a:endParaRPr>
          </a:p>
        </p:txBody>
      </p:sp>
      <p:sp>
        <p:nvSpPr>
          <p:cNvPr id="4099" name="AutoShape 2"/>
          <p:cNvSpPr>
            <a:spLocks noGrp="1" noChangeArrowheads="1"/>
          </p:cNvSpPr>
          <p:nvPr>
            <p:ph type="title"/>
          </p:nvPr>
        </p:nvSpPr>
        <p:spPr>
          <a:xfrm>
            <a:off x="762000" y="762000"/>
            <a:ext cx="8077200" cy="1143000"/>
          </a:xfrm>
        </p:spPr>
        <p:txBody>
          <a:bodyPr/>
          <a:lstStyle/>
          <a:p>
            <a:pPr eaLnBrk="1" hangingPunct="1"/>
            <a:r>
              <a:rPr lang="en-US" altLang="en-US" smtClean="0"/>
              <a:t>Observed Truck Data</a:t>
            </a:r>
          </a:p>
        </p:txBody>
      </p:sp>
      <p:sp>
        <p:nvSpPr>
          <p:cNvPr id="4100" name="Rectangle 3"/>
          <p:cNvSpPr>
            <a:spLocks noGrp="1" noChangeArrowheads="1"/>
          </p:cNvSpPr>
          <p:nvPr>
            <p:ph type="body" idx="1"/>
          </p:nvPr>
        </p:nvSpPr>
        <p:spPr>
          <a:xfrm>
            <a:off x="838200" y="2362200"/>
            <a:ext cx="7848600" cy="4267200"/>
          </a:xfrm>
        </p:spPr>
        <p:txBody>
          <a:bodyPr/>
          <a:lstStyle/>
          <a:p>
            <a:pPr eaLnBrk="1" hangingPunct="1"/>
            <a:r>
              <a:rPr lang="en-US" altLang="en-US" smtClean="0"/>
              <a:t>Very difficult to obtain</a:t>
            </a:r>
          </a:p>
          <a:p>
            <a:pPr eaLnBrk="1" hangingPunct="1"/>
            <a:r>
              <a:rPr lang="en-US" altLang="en-US" smtClean="0"/>
              <a:t>Surveys are expensive, unreliable</a:t>
            </a:r>
          </a:p>
          <a:p>
            <a:pPr eaLnBrk="1" hangingPunct="1"/>
            <a:r>
              <a:rPr lang="en-US" altLang="en-US" smtClean="0"/>
              <a:t>GPS data is available via ATRI</a:t>
            </a:r>
          </a:p>
          <a:p>
            <a:pPr lvl="1" eaLnBrk="1" hangingPunct="1"/>
            <a:r>
              <a:rPr lang="en-US" altLang="en-US" smtClean="0"/>
              <a:t>American Transportation Research Institute</a:t>
            </a:r>
          </a:p>
          <a:p>
            <a:pPr lvl="1" eaLnBrk="1" hangingPunct="1"/>
            <a:r>
              <a:rPr lang="en-US" altLang="en-US" smtClean="0"/>
              <a:t>part of American Trucking Association</a:t>
            </a:r>
          </a:p>
          <a:p>
            <a:pPr lvl="1" eaLnBrk="1" hangingPunct="1"/>
            <a:r>
              <a:rPr lang="en-US" altLang="en-US" smtClean="0"/>
              <a:t>a cost-effective option</a:t>
            </a:r>
          </a:p>
          <a:p>
            <a:pPr lvl="1" eaLnBrk="1" hangingPunct="1"/>
            <a:r>
              <a:rPr lang="en-US" altLang="en-US" smtClean="0"/>
              <a:t>probably available </a:t>
            </a:r>
            <a:r>
              <a:rPr lang="en-US" altLang="en-US" smtClean="0"/>
              <a:t>nationwide</a:t>
            </a:r>
          </a:p>
          <a:p>
            <a:pPr lvl="1" eaLnBrk="1" hangingPunct="1"/>
            <a:r>
              <a:rPr lang="en-US"/>
              <a:t>Jeff Short, </a:t>
            </a:r>
            <a:r>
              <a:rPr lang="en-US">
                <a:hlinkClick r:id="rId3"/>
              </a:rPr>
              <a:t>jshort@trucking.org</a:t>
            </a:r>
            <a:r>
              <a:rPr lang="en-US"/>
              <a:t>, </a:t>
            </a:r>
            <a:br>
              <a:rPr lang="en-US"/>
            </a:br>
            <a:r>
              <a:rPr lang="en-US"/>
              <a:t>(703</a:t>
            </a:r>
            <a:r>
              <a:rPr lang="en-US"/>
              <a:t>) </a:t>
            </a:r>
            <a:r>
              <a:rPr lang="en-US" smtClean="0"/>
              <a:t>838-1966</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Is It?</a:t>
            </a:r>
            <a:endParaRPr lang="en-US"/>
          </a:p>
        </p:txBody>
      </p:sp>
      <p:sp>
        <p:nvSpPr>
          <p:cNvPr id="3" name="Content Placeholder 2"/>
          <p:cNvSpPr>
            <a:spLocks noGrp="1"/>
          </p:cNvSpPr>
          <p:nvPr>
            <p:ph idx="1"/>
          </p:nvPr>
        </p:nvSpPr>
        <p:spPr>
          <a:xfrm>
            <a:off x="838200" y="2362200"/>
            <a:ext cx="7693025" cy="4114800"/>
          </a:xfrm>
        </p:spPr>
        <p:txBody>
          <a:bodyPr/>
          <a:lstStyle/>
          <a:p>
            <a:r>
              <a:rPr lang="en-US" smtClean="0"/>
              <a:t>Large trucking fleets carry GPS units</a:t>
            </a:r>
          </a:p>
          <a:p>
            <a:pPr marL="342900" lvl="1" indent="-342900">
              <a:buFont typeface="Wingdings" pitchFamily="2" charset="2"/>
              <a:buChar char="l"/>
            </a:pPr>
            <a:r>
              <a:rPr lang="en-US" altLang="en-US" sz="2800" smtClean="0"/>
              <a:t>Latitude/longitude </a:t>
            </a:r>
            <a:r>
              <a:rPr lang="en-US" altLang="en-US" sz="2800"/>
              <a:t>and time </a:t>
            </a:r>
            <a:r>
              <a:rPr lang="en-US" altLang="en-US" sz="2800" smtClean="0"/>
              <a:t>stamp</a:t>
            </a:r>
          </a:p>
          <a:p>
            <a:pPr marL="742950" lvl="2" indent="-342900"/>
            <a:r>
              <a:rPr lang="en-US" altLang="en-US" smtClean="0"/>
              <a:t>ATRI geocodes to your TAZ system</a:t>
            </a:r>
          </a:p>
          <a:p>
            <a:pPr marL="342900" lvl="1" indent="-342900">
              <a:buFont typeface="Wingdings" pitchFamily="2" charset="2"/>
              <a:buChar char="l"/>
            </a:pPr>
            <a:r>
              <a:rPr lang="en-US" altLang="en-US" sz="2800" smtClean="0"/>
              <a:t>Tens of millions of records</a:t>
            </a:r>
          </a:p>
          <a:p>
            <a:pPr marL="342900" lvl="1" indent="-342900">
              <a:buFont typeface="Wingdings" pitchFamily="2" charset="2"/>
              <a:buChar char="l"/>
            </a:pPr>
            <a:r>
              <a:rPr lang="en-US" altLang="en-US" sz="2800" smtClean="0"/>
              <a:t>Available for most urban areas</a:t>
            </a:r>
          </a:p>
          <a:p>
            <a:pPr marL="342900" lvl="1" indent="-342900">
              <a:buFont typeface="Wingdings" pitchFamily="2" charset="2"/>
              <a:buChar char="l"/>
            </a:pPr>
            <a:r>
              <a:rPr lang="en-US" altLang="en-US" sz="2800" smtClean="0"/>
              <a:t>Every day for a couple of months</a:t>
            </a:r>
            <a:endParaRPr lang="en-US" altLang="en-US" sz="2800"/>
          </a:p>
          <a:p>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3</a:t>
            </a:fld>
            <a:endParaRPr lang="en-US" altLang="en-US"/>
          </a:p>
        </p:txBody>
      </p:sp>
    </p:spTree>
    <p:extLst>
      <p:ext uri="{BB962C8B-B14F-4D97-AF65-F5344CB8AC3E}">
        <p14:creationId xmlns:p14="http://schemas.microsoft.com/office/powerpoint/2010/main" val="254414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My Experience</a:t>
            </a:r>
            <a:endParaRPr lang="en-US"/>
          </a:p>
        </p:txBody>
      </p:sp>
      <p:sp>
        <p:nvSpPr>
          <p:cNvPr id="3" name="Content Placeholder 2"/>
          <p:cNvSpPr>
            <a:spLocks noGrp="1"/>
          </p:cNvSpPr>
          <p:nvPr>
            <p:ph idx="1"/>
          </p:nvPr>
        </p:nvSpPr>
        <p:spPr/>
        <p:txBody>
          <a:bodyPr/>
          <a:lstStyle/>
          <a:p>
            <a:r>
              <a:rPr lang="en-US" smtClean="0"/>
              <a:t>Four-step truck model</a:t>
            </a:r>
          </a:p>
          <a:p>
            <a:pPr lvl="1"/>
            <a:r>
              <a:rPr lang="en-US" smtClean="0"/>
              <a:t>Kansas City</a:t>
            </a:r>
          </a:p>
          <a:p>
            <a:r>
              <a:rPr lang="en-US" smtClean="0"/>
              <a:t>Tour-based truck models</a:t>
            </a:r>
          </a:p>
          <a:p>
            <a:pPr lvl="1"/>
            <a:r>
              <a:rPr lang="en-US" smtClean="0"/>
              <a:t>Atlanta</a:t>
            </a:r>
          </a:p>
          <a:p>
            <a:pPr lvl="1"/>
            <a:r>
              <a:rPr lang="en-US" smtClean="0"/>
              <a:t>Birmingham</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4</a:t>
            </a:fld>
            <a:endParaRPr lang="en-US" altLang="en-US"/>
          </a:p>
        </p:txBody>
      </p:sp>
    </p:spTree>
    <p:extLst>
      <p:ext uri="{BB962C8B-B14F-4D97-AF65-F5344CB8AC3E}">
        <p14:creationId xmlns:p14="http://schemas.microsoft.com/office/powerpoint/2010/main" val="156983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Good News</a:t>
            </a:r>
            <a:endParaRPr lang="en-US"/>
          </a:p>
        </p:txBody>
      </p:sp>
      <p:sp>
        <p:nvSpPr>
          <p:cNvPr id="3" name="Content Placeholder 2"/>
          <p:cNvSpPr>
            <a:spLocks noGrp="1"/>
          </p:cNvSpPr>
          <p:nvPr>
            <p:ph idx="1"/>
          </p:nvPr>
        </p:nvSpPr>
        <p:spPr/>
        <p:txBody>
          <a:bodyPr/>
          <a:lstStyle/>
          <a:p>
            <a:r>
              <a:rPr lang="en-US" smtClean="0"/>
              <a:t>Good data on location, </a:t>
            </a:r>
            <a:r>
              <a:rPr lang="en-US" smtClean="0"/>
              <a:t>time, </a:t>
            </a:r>
            <a:r>
              <a:rPr lang="en-US" smtClean="0"/>
              <a:t>speed</a:t>
            </a:r>
          </a:p>
          <a:p>
            <a:pPr lvl="1"/>
            <a:r>
              <a:rPr lang="en-US" smtClean="0"/>
              <a:t>valuable for trip </a:t>
            </a:r>
            <a:r>
              <a:rPr lang="en-US" smtClean="0"/>
              <a:t>distribution, time of day</a:t>
            </a:r>
            <a:endParaRPr lang="en-US" smtClean="0"/>
          </a:p>
          <a:p>
            <a:r>
              <a:rPr lang="en-US" smtClean="0"/>
              <a:t>Data for multiple days is helpful</a:t>
            </a:r>
          </a:p>
          <a:p>
            <a:r>
              <a:rPr lang="en-US" smtClean="0"/>
              <a:t>Less expensive than surveys</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5</a:t>
            </a:fld>
            <a:endParaRPr lang="en-US" altLang="en-US"/>
          </a:p>
        </p:txBody>
      </p:sp>
    </p:spTree>
    <p:extLst>
      <p:ext uri="{BB962C8B-B14F-4D97-AF65-F5344CB8AC3E}">
        <p14:creationId xmlns:p14="http://schemas.microsoft.com/office/powerpoint/2010/main" val="497264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Bad News</a:t>
            </a:r>
            <a:endParaRPr lang="en-US"/>
          </a:p>
        </p:txBody>
      </p:sp>
      <p:sp>
        <p:nvSpPr>
          <p:cNvPr id="3" name="Content Placeholder 2"/>
          <p:cNvSpPr>
            <a:spLocks noGrp="1"/>
          </p:cNvSpPr>
          <p:nvPr>
            <p:ph idx="1"/>
          </p:nvPr>
        </p:nvSpPr>
        <p:spPr>
          <a:xfrm>
            <a:off x="838200" y="2362200"/>
            <a:ext cx="7693025" cy="4191000"/>
          </a:xfrm>
        </p:spPr>
        <p:txBody>
          <a:bodyPr/>
          <a:lstStyle/>
          <a:p>
            <a:r>
              <a:rPr lang="en-US" smtClean="0"/>
              <a:t>Challenge of big data</a:t>
            </a:r>
          </a:p>
          <a:p>
            <a:r>
              <a:rPr lang="en-US" smtClean="0"/>
              <a:t>No data on truck type or operator</a:t>
            </a:r>
          </a:p>
          <a:p>
            <a:pPr lvl="1"/>
            <a:r>
              <a:rPr lang="en-US" smtClean="0"/>
              <a:t>confidentiality is a problem</a:t>
            </a:r>
          </a:p>
          <a:p>
            <a:r>
              <a:rPr lang="en-US" smtClean="0"/>
              <a:t>Only certain trucking companies included</a:t>
            </a:r>
          </a:p>
          <a:p>
            <a:pPr lvl="1"/>
            <a:r>
              <a:rPr lang="en-US" smtClean="0"/>
              <a:t>mostly long-haul</a:t>
            </a:r>
          </a:p>
          <a:p>
            <a:pPr lvl="1"/>
            <a:r>
              <a:rPr lang="en-US" smtClean="0"/>
              <a:t>no owner-operators</a:t>
            </a:r>
          </a:p>
          <a:p>
            <a:pPr lvl="1"/>
            <a:r>
              <a:rPr lang="en-US" smtClean="0"/>
              <a:t>skewed sample</a:t>
            </a:r>
          </a:p>
          <a:p>
            <a:r>
              <a:rPr lang="en-US" smtClean="0"/>
              <a:t>Difficult to expand to the universe</a:t>
            </a:r>
          </a:p>
          <a:p>
            <a:endParaRPr lang="en-US" smtClean="0"/>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6</a:t>
            </a:fld>
            <a:endParaRPr lang="en-US" altLang="en-US"/>
          </a:p>
        </p:txBody>
      </p:sp>
    </p:spTree>
    <p:extLst>
      <p:ext uri="{BB962C8B-B14F-4D97-AF65-F5344CB8AC3E}">
        <p14:creationId xmlns:p14="http://schemas.microsoft.com/office/powerpoint/2010/main" val="2424606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More Bad News</a:t>
            </a:r>
            <a:endParaRPr lang="en-US"/>
          </a:p>
        </p:txBody>
      </p:sp>
      <p:sp>
        <p:nvSpPr>
          <p:cNvPr id="3" name="Content Placeholder 2"/>
          <p:cNvSpPr>
            <a:spLocks noGrp="1"/>
          </p:cNvSpPr>
          <p:nvPr>
            <p:ph idx="1"/>
          </p:nvPr>
        </p:nvSpPr>
        <p:spPr>
          <a:xfrm>
            <a:off x="838200" y="2362200"/>
            <a:ext cx="7693025" cy="4343400"/>
          </a:xfrm>
        </p:spPr>
        <p:txBody>
          <a:bodyPr/>
          <a:lstStyle/>
          <a:p>
            <a:r>
              <a:rPr lang="en-US" smtClean="0"/>
              <a:t>GPS pings are random</a:t>
            </a:r>
          </a:p>
          <a:p>
            <a:r>
              <a:rPr lang="en-US" smtClean="0"/>
              <a:t>Many data anomalies</a:t>
            </a:r>
          </a:p>
          <a:p>
            <a:pPr lvl="1"/>
            <a:r>
              <a:rPr lang="en-US" smtClean="0"/>
              <a:t>movement but no elapsed time</a:t>
            </a:r>
          </a:p>
          <a:p>
            <a:pPr lvl="1"/>
            <a:r>
              <a:rPr lang="en-US" smtClean="0"/>
              <a:t>elapsed time but </a:t>
            </a:r>
            <a:r>
              <a:rPr lang="en-US" smtClean="0"/>
              <a:t>no movement</a:t>
            </a:r>
          </a:p>
          <a:p>
            <a:r>
              <a:rPr lang="en-US" smtClean="0"/>
              <a:t>Multi-day files may include same truck</a:t>
            </a:r>
          </a:p>
          <a:p>
            <a:r>
              <a:rPr lang="en-US" smtClean="0"/>
              <a:t>Geocoding is problematic</a:t>
            </a:r>
          </a:p>
          <a:p>
            <a:pPr lvl="1"/>
            <a:r>
              <a:rPr lang="en-US" smtClean="0"/>
              <a:t>internal OK</a:t>
            </a:r>
          </a:p>
          <a:p>
            <a:pPr lvl="1"/>
            <a:r>
              <a:rPr lang="en-US" smtClean="0"/>
              <a:t>external is difficult</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7</a:t>
            </a:fld>
            <a:endParaRPr lang="en-US" altLang="en-US"/>
          </a:p>
        </p:txBody>
      </p:sp>
    </p:spTree>
    <p:extLst>
      <p:ext uri="{BB962C8B-B14F-4D97-AF65-F5344CB8AC3E}">
        <p14:creationId xmlns:p14="http://schemas.microsoft.com/office/powerpoint/2010/main" val="2526207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Processing Big Data</a:t>
            </a:r>
            <a:endParaRPr lang="en-US"/>
          </a:p>
        </p:txBody>
      </p:sp>
      <p:sp>
        <p:nvSpPr>
          <p:cNvPr id="3" name="Content Placeholder 2"/>
          <p:cNvSpPr>
            <a:spLocks noGrp="1"/>
          </p:cNvSpPr>
          <p:nvPr>
            <p:ph idx="1"/>
          </p:nvPr>
        </p:nvSpPr>
        <p:spPr/>
        <p:txBody>
          <a:bodyPr/>
          <a:lstStyle/>
          <a:p>
            <a:r>
              <a:rPr lang="en-US" smtClean="0"/>
              <a:t>Size of database dictates processing methods</a:t>
            </a:r>
          </a:p>
          <a:p>
            <a:r>
              <a:rPr lang="en-US" smtClean="0"/>
              <a:t>Must process carefully to identify trips or tours</a:t>
            </a:r>
          </a:p>
          <a:p>
            <a:pPr lvl="1"/>
            <a:r>
              <a:rPr lang="en-US" smtClean="0"/>
              <a:t>various algorithms exist</a:t>
            </a:r>
          </a:p>
          <a:p>
            <a:pPr lvl="1"/>
            <a:r>
              <a:rPr lang="en-US" smtClean="0"/>
              <a:t>no standardization</a:t>
            </a:r>
          </a:p>
          <a:p>
            <a:pPr lvl="1"/>
            <a:r>
              <a:rPr lang="en-US" smtClean="0"/>
              <a:t>software differences</a:t>
            </a:r>
          </a:p>
          <a:p>
            <a:pPr lvl="1"/>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8</a:t>
            </a:fld>
            <a:endParaRPr lang="en-US" altLang="en-US"/>
          </a:p>
        </p:txBody>
      </p:sp>
    </p:spTree>
    <p:extLst>
      <p:ext uri="{BB962C8B-B14F-4D97-AF65-F5344CB8AC3E}">
        <p14:creationId xmlns:p14="http://schemas.microsoft.com/office/powerpoint/2010/main" val="578471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is a “Stop”?</a:t>
            </a:r>
            <a:endParaRPr lang="en-US"/>
          </a:p>
        </p:txBody>
      </p:sp>
      <p:sp>
        <p:nvSpPr>
          <p:cNvPr id="3" name="Content Placeholder 2"/>
          <p:cNvSpPr>
            <a:spLocks noGrp="1"/>
          </p:cNvSpPr>
          <p:nvPr>
            <p:ph idx="1"/>
          </p:nvPr>
        </p:nvSpPr>
        <p:spPr/>
        <p:txBody>
          <a:bodyPr/>
          <a:lstStyle/>
          <a:p>
            <a:r>
              <a:rPr lang="en-US" smtClean="0"/>
              <a:t>If speed &lt; 3 mph, truck is probably stopped</a:t>
            </a:r>
          </a:p>
          <a:p>
            <a:r>
              <a:rPr lang="en-US" smtClean="0"/>
              <a:t>Maybe truck moved a little but didn’t leave the zone – drayage or bad data?</a:t>
            </a:r>
          </a:p>
          <a:p>
            <a:r>
              <a:rPr lang="en-US" smtClean="0"/>
              <a:t>How long can a stop last?</a:t>
            </a:r>
          </a:p>
          <a:p>
            <a:r>
              <a:rPr lang="en-US" smtClean="0"/>
              <a:t>Is origin of trip X always the same as destination of trip X-1?</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9</a:t>
            </a:fld>
            <a:endParaRPr lang="en-US" altLang="en-US"/>
          </a:p>
        </p:txBody>
      </p:sp>
    </p:spTree>
    <p:extLst>
      <p:ext uri="{BB962C8B-B14F-4D97-AF65-F5344CB8AC3E}">
        <p14:creationId xmlns:p14="http://schemas.microsoft.com/office/powerpoint/2010/main" val="2334706963"/>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23440</TotalTime>
  <Words>1280</Words>
  <Application>Microsoft Office PowerPoint</Application>
  <PresentationFormat>On-screen Show (4:3)</PresentationFormat>
  <Paragraphs>129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Capsules</vt:lpstr>
      <vt:lpstr>A Caution on GPS Truck Data</vt:lpstr>
      <vt:lpstr>Observed Truck Data</vt:lpstr>
      <vt:lpstr>What Is It?</vt:lpstr>
      <vt:lpstr>My Experience</vt:lpstr>
      <vt:lpstr>The Good News</vt:lpstr>
      <vt:lpstr>The Bad News</vt:lpstr>
      <vt:lpstr>More Bad News</vt:lpstr>
      <vt:lpstr>Processing Big Data</vt:lpstr>
      <vt:lpstr>What is a “Stop”?</vt:lpstr>
      <vt:lpstr>So What?</vt:lpstr>
      <vt:lpstr>Questions?</vt:lpstr>
    </vt:vector>
  </TitlesOfParts>
  <Company>William G. Allen, Jr., 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Travel Forecasting Model for Glynn County</dc:title>
  <dc:creator>William G. Allen, Jr.</dc:creator>
  <cp:lastModifiedBy>bill allen</cp:lastModifiedBy>
  <cp:revision>117</cp:revision>
  <cp:lastPrinted>1601-01-01T00:00:00Z</cp:lastPrinted>
  <dcterms:created xsi:type="dcterms:W3CDTF">2010-08-16T19:53:28Z</dcterms:created>
  <dcterms:modified xsi:type="dcterms:W3CDTF">2015-04-29T19:32:51Z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