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Lst>
  <p:notesMasterIdLst>
    <p:notesMasterId r:id="rId13"/>
  </p:notesMasterIdLst>
  <p:sldIdLst>
    <p:sldId id="256" r:id="rId2"/>
    <p:sldId id="257" r:id="rId3"/>
    <p:sldId id="308" r:id="rId4"/>
    <p:sldId id="301" r:id="rId5"/>
    <p:sldId id="303" r:id="rId6"/>
    <p:sldId id="304" r:id="rId7"/>
    <p:sldId id="305" r:id="rId8"/>
    <p:sldId id="306" r:id="rId9"/>
    <p:sldId id="307" r:id="rId10"/>
    <p:sldId id="271" r:id="rId11"/>
    <p:sldId id="278"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99CC"/>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11" autoAdjust="0"/>
  </p:normalViewPr>
  <p:slideViewPr>
    <p:cSldViewPr>
      <p:cViewPr>
        <p:scale>
          <a:sx n="90" d="100"/>
          <a:sy n="90" d="100"/>
        </p:scale>
        <p:origin x="-1968" y="-270"/>
      </p:cViewPr>
      <p:guideLst>
        <p:guide orient="horz" pos="2160"/>
        <p:guide pos="2880"/>
      </p:guideLst>
    </p:cSldViewPr>
  </p:slideViewPr>
  <p:outlineViewPr>
    <p:cViewPr>
      <p:scale>
        <a:sx n="33" d="100"/>
        <a:sy n="33" d="100"/>
      </p:scale>
      <p:origin x="0" y="2076"/>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0" d="100"/>
          <a:sy n="70" d="100"/>
        </p:scale>
        <p:origin x="-3060" y="-21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Papers\Apps%20Conf%202015\supp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0"/>
          <c:spPr>
            <a:ln w="28575">
              <a:noFill/>
            </a:ln>
          </c:spPr>
          <c:marker>
            <c:symbol val="square"/>
            <c:size val="12"/>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marker>
          <c:xVal>
            <c:numRef>
              <c:f>pctNHB!$K$2:$K$57</c:f>
              <c:numCache>
                <c:formatCode>General</c:formatCode>
                <c:ptCount val="56"/>
                <c:pt idx="0">
                  <c:v>1967</c:v>
                </c:pt>
                <c:pt idx="1">
                  <c:v>1956</c:v>
                </c:pt>
                <c:pt idx="2">
                  <c:v>1965</c:v>
                </c:pt>
                <c:pt idx="3">
                  <c:v>1965</c:v>
                </c:pt>
                <c:pt idx="4">
                  <c:v>1960</c:v>
                </c:pt>
                <c:pt idx="5">
                  <c:v>1963</c:v>
                </c:pt>
                <c:pt idx="6">
                  <c:v>1953</c:v>
                </c:pt>
                <c:pt idx="7">
                  <c:v>1968</c:v>
                </c:pt>
                <c:pt idx="8">
                  <c:v>1964</c:v>
                </c:pt>
                <c:pt idx="9">
                  <c:v>1963</c:v>
                </c:pt>
                <c:pt idx="10">
                  <c:v>1962</c:v>
                </c:pt>
                <c:pt idx="11">
                  <c:v>1955</c:v>
                </c:pt>
                <c:pt idx="12">
                  <c:v>1958</c:v>
                </c:pt>
                <c:pt idx="13">
                  <c:v>1965</c:v>
                </c:pt>
                <c:pt idx="14">
                  <c:v>1962</c:v>
                </c:pt>
                <c:pt idx="15">
                  <c:v>1957</c:v>
                </c:pt>
                <c:pt idx="16">
                  <c:v>1964</c:v>
                </c:pt>
                <c:pt idx="17">
                  <c:v>1971</c:v>
                </c:pt>
                <c:pt idx="18">
                  <c:v>1966</c:v>
                </c:pt>
                <c:pt idx="19">
                  <c:v>1953</c:v>
                </c:pt>
                <c:pt idx="20">
                  <c:v>1960</c:v>
                </c:pt>
                <c:pt idx="21">
                  <c:v>1968</c:v>
                </c:pt>
                <c:pt idx="22">
                  <c:v>1964</c:v>
                </c:pt>
                <c:pt idx="23">
                  <c:v>1961</c:v>
                </c:pt>
                <c:pt idx="24">
                  <c:v>1962</c:v>
                </c:pt>
                <c:pt idx="25">
                  <c:v>1965</c:v>
                </c:pt>
                <c:pt idx="26">
                  <c:v>1965</c:v>
                </c:pt>
                <c:pt idx="27">
                  <c:v>1965</c:v>
                </c:pt>
                <c:pt idx="28">
                  <c:v>1960</c:v>
                </c:pt>
                <c:pt idx="29">
                  <c:v>1964</c:v>
                </c:pt>
                <c:pt idx="30">
                  <c:v>1957</c:v>
                </c:pt>
                <c:pt idx="31">
                  <c:v>1960</c:v>
                </c:pt>
                <c:pt idx="32">
                  <c:v>1959</c:v>
                </c:pt>
                <c:pt idx="33">
                  <c:v>1964</c:v>
                </c:pt>
                <c:pt idx="34">
                  <c:v>1971</c:v>
                </c:pt>
                <c:pt idx="35">
                  <c:v>1964</c:v>
                </c:pt>
                <c:pt idx="36">
                  <c:v>1962</c:v>
                </c:pt>
                <c:pt idx="37">
                  <c:v>1964</c:v>
                </c:pt>
                <c:pt idx="38">
                  <c:v>1959</c:v>
                </c:pt>
                <c:pt idx="39">
                  <c:v>1958</c:v>
                </c:pt>
                <c:pt idx="40">
                  <c:v>1964</c:v>
                </c:pt>
                <c:pt idx="41">
                  <c:v>1958</c:v>
                </c:pt>
                <c:pt idx="42">
                  <c:v>2012</c:v>
                </c:pt>
                <c:pt idx="43">
                  <c:v>2002</c:v>
                </c:pt>
                <c:pt idx="44">
                  <c:v>2008</c:v>
                </c:pt>
                <c:pt idx="45">
                  <c:v>2009</c:v>
                </c:pt>
                <c:pt idx="46">
                  <c:v>2009</c:v>
                </c:pt>
                <c:pt idx="47">
                  <c:v>2009</c:v>
                </c:pt>
                <c:pt idx="48">
                  <c:v>2009</c:v>
                </c:pt>
                <c:pt idx="49">
                  <c:v>1994</c:v>
                </c:pt>
                <c:pt idx="50">
                  <c:v>2001</c:v>
                </c:pt>
                <c:pt idx="51">
                  <c:v>2000</c:v>
                </c:pt>
                <c:pt idx="52">
                  <c:v>2000</c:v>
                </c:pt>
                <c:pt idx="53">
                  <c:v>1997</c:v>
                </c:pt>
                <c:pt idx="54">
                  <c:v>1994</c:v>
                </c:pt>
                <c:pt idx="55">
                  <c:v>1980</c:v>
                </c:pt>
              </c:numCache>
            </c:numRef>
          </c:xVal>
          <c:yVal>
            <c:numRef>
              <c:f>pctNHB!$M$2:$M$57</c:f>
              <c:numCache>
                <c:formatCode>General</c:formatCode>
                <c:ptCount val="56"/>
                <c:pt idx="0">
                  <c:v>0.26400000000000001</c:v>
                </c:pt>
                <c:pt idx="1">
                  <c:v>0.13200000000000001</c:v>
                </c:pt>
                <c:pt idx="2">
                  <c:v>0.20799999999999996</c:v>
                </c:pt>
                <c:pt idx="3">
                  <c:v>0.22399999999999998</c:v>
                </c:pt>
                <c:pt idx="4">
                  <c:v>0.14600000000000002</c:v>
                </c:pt>
                <c:pt idx="5">
                  <c:v>0.18999999999999995</c:v>
                </c:pt>
                <c:pt idx="6">
                  <c:v>0.13</c:v>
                </c:pt>
                <c:pt idx="7">
                  <c:v>0.128</c:v>
                </c:pt>
                <c:pt idx="8">
                  <c:v>0.11299999999999999</c:v>
                </c:pt>
                <c:pt idx="9">
                  <c:v>0.17200000000000004</c:v>
                </c:pt>
                <c:pt idx="10">
                  <c:v>0.12</c:v>
                </c:pt>
                <c:pt idx="11">
                  <c:v>8.3999999999999964E-2</c:v>
                </c:pt>
                <c:pt idx="12">
                  <c:v>0.13</c:v>
                </c:pt>
                <c:pt idx="13">
                  <c:v>0.22299999999999998</c:v>
                </c:pt>
                <c:pt idx="14">
                  <c:v>0.20099999999999996</c:v>
                </c:pt>
                <c:pt idx="15">
                  <c:v>8.6999999999999966E-2</c:v>
                </c:pt>
                <c:pt idx="16">
                  <c:v>0.16300000000000003</c:v>
                </c:pt>
                <c:pt idx="17">
                  <c:v>0.20799999999999996</c:v>
                </c:pt>
                <c:pt idx="18">
                  <c:v>0.29400000000000004</c:v>
                </c:pt>
                <c:pt idx="19">
                  <c:v>8.9999999999999969E-2</c:v>
                </c:pt>
                <c:pt idx="20">
                  <c:v>0.16900000000000004</c:v>
                </c:pt>
                <c:pt idx="21">
                  <c:v>0.26100000000000001</c:v>
                </c:pt>
                <c:pt idx="22">
                  <c:v>0.21499999999999997</c:v>
                </c:pt>
                <c:pt idx="23">
                  <c:v>0.16500000000000004</c:v>
                </c:pt>
                <c:pt idx="24">
                  <c:v>0.18200000000000005</c:v>
                </c:pt>
                <c:pt idx="25">
                  <c:v>0.27</c:v>
                </c:pt>
                <c:pt idx="26">
                  <c:v>0.23399999999999999</c:v>
                </c:pt>
                <c:pt idx="27">
                  <c:v>0.18899999999999995</c:v>
                </c:pt>
                <c:pt idx="28">
                  <c:v>0.23699999999999999</c:v>
                </c:pt>
                <c:pt idx="29">
                  <c:v>0.19699999999999995</c:v>
                </c:pt>
                <c:pt idx="30">
                  <c:v>0.14700000000000002</c:v>
                </c:pt>
                <c:pt idx="31">
                  <c:v>0.15000000000000002</c:v>
                </c:pt>
                <c:pt idx="32">
                  <c:v>0.14500000000000002</c:v>
                </c:pt>
                <c:pt idx="33">
                  <c:v>0.22199999999999998</c:v>
                </c:pt>
                <c:pt idx="34">
                  <c:v>0.30700000000000005</c:v>
                </c:pt>
                <c:pt idx="35">
                  <c:v>0.22499999999999998</c:v>
                </c:pt>
                <c:pt idx="36">
                  <c:v>0.20499999999999996</c:v>
                </c:pt>
                <c:pt idx="37">
                  <c:v>0.16800000000000004</c:v>
                </c:pt>
                <c:pt idx="38">
                  <c:v>0.13500000000000001</c:v>
                </c:pt>
                <c:pt idx="39">
                  <c:v>0.16100000000000003</c:v>
                </c:pt>
                <c:pt idx="40">
                  <c:v>0.22499999999999998</c:v>
                </c:pt>
                <c:pt idx="41">
                  <c:v>0.13500000000000001</c:v>
                </c:pt>
                <c:pt idx="42">
                  <c:v>0.24887999999999999</c:v>
                </c:pt>
                <c:pt idx="43">
                  <c:v>0.31781999999999999</c:v>
                </c:pt>
                <c:pt idx="44">
                  <c:v>0.27161000000000002</c:v>
                </c:pt>
                <c:pt idx="45">
                  <c:v>0.31642999999999999</c:v>
                </c:pt>
                <c:pt idx="46">
                  <c:v>0.23361999999999999</c:v>
                </c:pt>
                <c:pt idx="47">
                  <c:v>0.28005999999999998</c:v>
                </c:pt>
                <c:pt idx="48">
                  <c:v>0.30348000000000003</c:v>
                </c:pt>
                <c:pt idx="49">
                  <c:v>0.28910999999999998</c:v>
                </c:pt>
                <c:pt idx="50">
                  <c:v>0.22771</c:v>
                </c:pt>
                <c:pt idx="51" formatCode="0.00000">
                  <c:v>0.20263710860480746</c:v>
                </c:pt>
                <c:pt idx="52" formatCode="0.00000">
                  <c:v>0.30949185233791671</c:v>
                </c:pt>
                <c:pt idx="53" formatCode="0.00000">
                  <c:v>0.26079717134072533</c:v>
                </c:pt>
                <c:pt idx="54" formatCode="0.00000">
                  <c:v>0.25019270413193512</c:v>
                </c:pt>
                <c:pt idx="55" formatCode="0.00000">
                  <c:v>0.14807139503090308</c:v>
                </c:pt>
              </c:numCache>
            </c:numRef>
          </c:yVal>
          <c:smooth val="0"/>
        </c:ser>
        <c:ser>
          <c:idx val="0"/>
          <c:order val="1"/>
          <c:tx>
            <c:v>est</c:v>
          </c:tx>
          <c:spPr>
            <a:ln w="25400">
              <a:solidFill>
                <a:schemeClr val="tx1"/>
              </a:solidFill>
            </a:ln>
          </c:spPr>
          <c:marker>
            <c:symbol val="none"/>
          </c:marker>
          <c:xVal>
            <c:numRef>
              <c:f>pctNHB!$K$2:$K$57</c:f>
              <c:numCache>
                <c:formatCode>General</c:formatCode>
                <c:ptCount val="56"/>
                <c:pt idx="0">
                  <c:v>1967</c:v>
                </c:pt>
                <c:pt idx="1">
                  <c:v>1956</c:v>
                </c:pt>
                <c:pt idx="2">
                  <c:v>1965</c:v>
                </c:pt>
                <c:pt idx="3">
                  <c:v>1965</c:v>
                </c:pt>
                <c:pt idx="4">
                  <c:v>1960</c:v>
                </c:pt>
                <c:pt idx="5">
                  <c:v>1963</c:v>
                </c:pt>
                <c:pt idx="6">
                  <c:v>1953</c:v>
                </c:pt>
                <c:pt idx="7">
                  <c:v>1968</c:v>
                </c:pt>
                <c:pt idx="8">
                  <c:v>1964</c:v>
                </c:pt>
                <c:pt idx="9">
                  <c:v>1963</c:v>
                </c:pt>
                <c:pt idx="10">
                  <c:v>1962</c:v>
                </c:pt>
                <c:pt idx="11">
                  <c:v>1955</c:v>
                </c:pt>
                <c:pt idx="12">
                  <c:v>1958</c:v>
                </c:pt>
                <c:pt idx="13">
                  <c:v>1965</c:v>
                </c:pt>
                <c:pt idx="14">
                  <c:v>1962</c:v>
                </c:pt>
                <c:pt idx="15">
                  <c:v>1957</c:v>
                </c:pt>
                <c:pt idx="16">
                  <c:v>1964</c:v>
                </c:pt>
                <c:pt idx="17">
                  <c:v>1971</c:v>
                </c:pt>
                <c:pt idx="18">
                  <c:v>1966</c:v>
                </c:pt>
                <c:pt idx="19">
                  <c:v>1953</c:v>
                </c:pt>
                <c:pt idx="20">
                  <c:v>1960</c:v>
                </c:pt>
                <c:pt idx="21">
                  <c:v>1968</c:v>
                </c:pt>
                <c:pt idx="22">
                  <c:v>1964</c:v>
                </c:pt>
                <c:pt idx="23">
                  <c:v>1961</c:v>
                </c:pt>
                <c:pt idx="24">
                  <c:v>1962</c:v>
                </c:pt>
                <c:pt idx="25">
                  <c:v>1965</c:v>
                </c:pt>
                <c:pt idx="26">
                  <c:v>1965</c:v>
                </c:pt>
                <c:pt idx="27">
                  <c:v>1965</c:v>
                </c:pt>
                <c:pt idx="28">
                  <c:v>1960</c:v>
                </c:pt>
                <c:pt idx="29">
                  <c:v>1964</c:v>
                </c:pt>
                <c:pt idx="30">
                  <c:v>1957</c:v>
                </c:pt>
                <c:pt idx="31">
                  <c:v>1960</c:v>
                </c:pt>
                <c:pt idx="32">
                  <c:v>1959</c:v>
                </c:pt>
                <c:pt idx="33">
                  <c:v>1964</c:v>
                </c:pt>
                <c:pt idx="34">
                  <c:v>1971</c:v>
                </c:pt>
                <c:pt idx="35">
                  <c:v>1964</c:v>
                </c:pt>
                <c:pt idx="36">
                  <c:v>1962</c:v>
                </c:pt>
                <c:pt idx="37">
                  <c:v>1964</c:v>
                </c:pt>
                <c:pt idx="38">
                  <c:v>1959</c:v>
                </c:pt>
                <c:pt idx="39">
                  <c:v>1958</c:v>
                </c:pt>
                <c:pt idx="40">
                  <c:v>1964</c:v>
                </c:pt>
                <c:pt idx="41">
                  <c:v>1958</c:v>
                </c:pt>
                <c:pt idx="42">
                  <c:v>2012</c:v>
                </c:pt>
                <c:pt idx="43">
                  <c:v>2002</c:v>
                </c:pt>
                <c:pt idx="44">
                  <c:v>2008</c:v>
                </c:pt>
                <c:pt idx="45">
                  <c:v>2009</c:v>
                </c:pt>
                <c:pt idx="46">
                  <c:v>2009</c:v>
                </c:pt>
                <c:pt idx="47">
                  <c:v>2009</c:v>
                </c:pt>
                <c:pt idx="48">
                  <c:v>2009</c:v>
                </c:pt>
                <c:pt idx="49">
                  <c:v>1994</c:v>
                </c:pt>
                <c:pt idx="50">
                  <c:v>2001</c:v>
                </c:pt>
                <c:pt idx="51">
                  <c:v>2000</c:v>
                </c:pt>
                <c:pt idx="52">
                  <c:v>2000</c:v>
                </c:pt>
                <c:pt idx="53">
                  <c:v>1997</c:v>
                </c:pt>
                <c:pt idx="54">
                  <c:v>1994</c:v>
                </c:pt>
                <c:pt idx="55">
                  <c:v>1980</c:v>
                </c:pt>
              </c:numCache>
            </c:numRef>
          </c:xVal>
          <c:yVal>
            <c:numRef>
              <c:f>pctNHB!$O$2:$O$57</c:f>
              <c:numCache>
                <c:formatCode>0.00000</c:formatCode>
                <c:ptCount val="56"/>
                <c:pt idx="0">
                  <c:v>0.1900322073952303</c:v>
                </c:pt>
                <c:pt idx="1">
                  <c:v>0.16402452969046788</c:v>
                </c:pt>
                <c:pt idx="2">
                  <c:v>0.1853035387216373</c:v>
                </c:pt>
                <c:pt idx="3">
                  <c:v>0.1853035387216373</c:v>
                </c:pt>
                <c:pt idx="4">
                  <c:v>0.17348186703765389</c:v>
                </c:pt>
                <c:pt idx="5">
                  <c:v>0.18057487004804429</c:v>
                </c:pt>
                <c:pt idx="6">
                  <c:v>0.15693152668007837</c:v>
                </c:pt>
                <c:pt idx="7">
                  <c:v>0.1923965417320268</c:v>
                </c:pt>
                <c:pt idx="8">
                  <c:v>0.18293920438484079</c:v>
                </c:pt>
                <c:pt idx="9">
                  <c:v>0.18057487004804429</c:v>
                </c:pt>
                <c:pt idx="10">
                  <c:v>0.17821053571124779</c:v>
                </c:pt>
                <c:pt idx="11">
                  <c:v>0.16166019535367138</c:v>
                </c:pt>
                <c:pt idx="12">
                  <c:v>0.16875319836406089</c:v>
                </c:pt>
                <c:pt idx="13">
                  <c:v>0.1853035387216373</c:v>
                </c:pt>
                <c:pt idx="14">
                  <c:v>0.17821053571124779</c:v>
                </c:pt>
                <c:pt idx="15">
                  <c:v>0.16638886402726438</c:v>
                </c:pt>
                <c:pt idx="16">
                  <c:v>0.18293920438484079</c:v>
                </c:pt>
                <c:pt idx="17">
                  <c:v>0.19948954474241631</c:v>
                </c:pt>
                <c:pt idx="18">
                  <c:v>0.1876678730584338</c:v>
                </c:pt>
                <c:pt idx="19">
                  <c:v>0.15693152668007837</c:v>
                </c:pt>
                <c:pt idx="20">
                  <c:v>0.17348186703765389</c:v>
                </c:pt>
                <c:pt idx="21">
                  <c:v>0.1923965417320268</c:v>
                </c:pt>
                <c:pt idx="22">
                  <c:v>0.18293920438484079</c:v>
                </c:pt>
                <c:pt idx="23">
                  <c:v>0.17584620137445039</c:v>
                </c:pt>
                <c:pt idx="24">
                  <c:v>0.17821053571124779</c:v>
                </c:pt>
                <c:pt idx="25">
                  <c:v>0.1853035387216373</c:v>
                </c:pt>
                <c:pt idx="26">
                  <c:v>0.1853035387216373</c:v>
                </c:pt>
                <c:pt idx="27">
                  <c:v>0.1853035387216373</c:v>
                </c:pt>
                <c:pt idx="28">
                  <c:v>0.17348186703765389</c:v>
                </c:pt>
                <c:pt idx="29">
                  <c:v>0.18293920438484079</c:v>
                </c:pt>
                <c:pt idx="30">
                  <c:v>0.16638886402726438</c:v>
                </c:pt>
                <c:pt idx="31">
                  <c:v>0.17348186703765389</c:v>
                </c:pt>
                <c:pt idx="32">
                  <c:v>0.17111753270085739</c:v>
                </c:pt>
                <c:pt idx="33">
                  <c:v>0.18293920438484079</c:v>
                </c:pt>
                <c:pt idx="34">
                  <c:v>0.19948954474241631</c:v>
                </c:pt>
                <c:pt idx="35">
                  <c:v>0.18293920438484079</c:v>
                </c:pt>
                <c:pt idx="36">
                  <c:v>0.17821053571124779</c:v>
                </c:pt>
                <c:pt idx="37">
                  <c:v>0.18293920438484079</c:v>
                </c:pt>
                <c:pt idx="38">
                  <c:v>0.17111753270085739</c:v>
                </c:pt>
                <c:pt idx="39">
                  <c:v>0.16875319836406089</c:v>
                </c:pt>
                <c:pt idx="40">
                  <c:v>0.18293920438484079</c:v>
                </c:pt>
                <c:pt idx="41">
                  <c:v>0.16875319836406089</c:v>
                </c:pt>
                <c:pt idx="42">
                  <c:v>0.2964272525510756</c:v>
                </c:pt>
                <c:pt idx="43">
                  <c:v>0.27278390918311057</c:v>
                </c:pt>
                <c:pt idx="44">
                  <c:v>0.28696991520388959</c:v>
                </c:pt>
                <c:pt idx="45">
                  <c:v>0.28933424954068609</c:v>
                </c:pt>
                <c:pt idx="46">
                  <c:v>0.28933424954068609</c:v>
                </c:pt>
                <c:pt idx="47">
                  <c:v>0.28933424954068609</c:v>
                </c:pt>
                <c:pt idx="48">
                  <c:v>0.28933424954068609</c:v>
                </c:pt>
                <c:pt idx="49">
                  <c:v>0.25386923448873766</c:v>
                </c:pt>
                <c:pt idx="50">
                  <c:v>0.27041957484631318</c:v>
                </c:pt>
                <c:pt idx="51">
                  <c:v>0.26805524050951668</c:v>
                </c:pt>
                <c:pt idx="52">
                  <c:v>0.26805524050951668</c:v>
                </c:pt>
                <c:pt idx="53">
                  <c:v>0.26096223749912717</c:v>
                </c:pt>
                <c:pt idx="54">
                  <c:v>0.25386923448873766</c:v>
                </c:pt>
                <c:pt idx="55">
                  <c:v>0.22076855377358573</c:v>
                </c:pt>
              </c:numCache>
            </c:numRef>
          </c:yVal>
          <c:smooth val="0"/>
        </c:ser>
        <c:dLbls>
          <c:showLegendKey val="0"/>
          <c:showVal val="0"/>
          <c:showCatName val="0"/>
          <c:showSerName val="0"/>
          <c:showPercent val="0"/>
          <c:showBubbleSize val="0"/>
        </c:dLbls>
        <c:axId val="165195136"/>
        <c:axId val="171394560"/>
      </c:scatterChart>
      <c:valAx>
        <c:axId val="165195136"/>
        <c:scaling>
          <c:orientation val="minMax"/>
          <c:max val="2015"/>
          <c:min val="1950"/>
        </c:scaling>
        <c:delete val="0"/>
        <c:axPos val="b"/>
        <c:numFmt formatCode="General" sourceLinked="1"/>
        <c:majorTickMark val="out"/>
        <c:minorTickMark val="none"/>
        <c:tickLblPos val="nextTo"/>
        <c:txPr>
          <a:bodyPr/>
          <a:lstStyle/>
          <a:p>
            <a:pPr>
              <a:defRPr sz="2400"/>
            </a:pPr>
            <a:endParaRPr lang="en-US"/>
          </a:p>
        </c:txPr>
        <c:crossAx val="171394560"/>
        <c:crosses val="autoZero"/>
        <c:crossBetween val="midCat"/>
      </c:valAx>
      <c:valAx>
        <c:axId val="171394560"/>
        <c:scaling>
          <c:orientation val="minMax"/>
          <c:min val="5.000000000000001E-2"/>
        </c:scaling>
        <c:delete val="0"/>
        <c:axPos val="l"/>
        <c:majorGridlines/>
        <c:numFmt formatCode="0%" sourceLinked="0"/>
        <c:majorTickMark val="out"/>
        <c:minorTickMark val="none"/>
        <c:tickLblPos val="nextTo"/>
        <c:txPr>
          <a:bodyPr/>
          <a:lstStyle/>
          <a:p>
            <a:pPr>
              <a:defRPr sz="2400"/>
            </a:pPr>
            <a:endParaRPr lang="en-US"/>
          </a:p>
        </c:txPr>
        <c:crossAx val="165195136"/>
        <c:crosses val="autoZero"/>
        <c:crossBetween val="midCat"/>
        <c:majorUnit val="0.1"/>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911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11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911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911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06B3D963-D960-42E4-9D7C-B810E8F6E940}" type="slidenum">
              <a:rPr lang="en-US" altLang="en-US"/>
              <a:pPr>
                <a:defRPr/>
              </a:pPr>
              <a:t>‹#›</a:t>
            </a:fld>
            <a:endParaRPr lang="en-US" altLang="en-US"/>
          </a:p>
        </p:txBody>
      </p:sp>
    </p:spTree>
    <p:extLst>
      <p:ext uri="{BB962C8B-B14F-4D97-AF65-F5344CB8AC3E}">
        <p14:creationId xmlns:p14="http://schemas.microsoft.com/office/powerpoint/2010/main" val="160117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6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kumimoji="1" sz="14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kumimoji="1" sz="1600">
                <a:solidFill>
                  <a:schemeClr val="tx1"/>
                </a:solidFill>
                <a:latin typeface="Arial" charset="0"/>
                <a:cs typeface="Arial" charset="0"/>
              </a:defRPr>
            </a:lvl1pPr>
            <a:lvl2pPr marL="742950" indent="-285750" eaLnBrk="0" hangingPunct="0">
              <a:spcBef>
                <a:spcPct val="30000"/>
              </a:spcBef>
              <a:defRPr kumimoji="1" sz="14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26797D37-E139-4C08-84F7-67F1F2177393}" type="slidenum">
              <a:rPr kumimoji="0" lang="en-US" altLang="en-US" sz="1200" smtClean="0"/>
              <a:pPr eaLnBrk="1" hangingPunct="1">
                <a:spcBef>
                  <a:spcPct val="0"/>
                </a:spcBef>
              </a:pPr>
              <a:t>1</a:t>
            </a:fld>
            <a:endParaRPr kumimoji="0" lang="en-US" altLang="en-US" sz="1200"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US" altLang="en-US"/>
              <a:t>What I’m calling “complex travel” here is basically just trip chaining.  It’s </a:t>
            </a:r>
            <a:r>
              <a:rPr lang="en-US" altLang="en-US" smtClean="0"/>
              <a:t>people who make stops </a:t>
            </a:r>
            <a:r>
              <a:rPr lang="en-US" altLang="en-US"/>
              <a:t>for secondary purposes on the way from a major origin to a major destination.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spcBef>
                <a:spcPct val="30000"/>
              </a:spcBef>
              <a:defRPr kumimoji="1" sz="1600">
                <a:solidFill>
                  <a:schemeClr val="tx1"/>
                </a:solidFill>
                <a:latin typeface="Arial" charset="0"/>
                <a:cs typeface="Arial" charset="0"/>
              </a:defRPr>
            </a:lvl1pPr>
            <a:lvl2pPr marL="742950" indent="-285750" eaLnBrk="0" hangingPunct="0">
              <a:spcBef>
                <a:spcPct val="30000"/>
              </a:spcBef>
              <a:defRPr kumimoji="1" sz="14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8904B082-ED41-4344-B3A4-3618D9BF1A36}" type="slidenum">
              <a:rPr kumimoji="0" lang="en-US" altLang="en-US" sz="1200" smtClean="0"/>
              <a:pPr eaLnBrk="1" hangingPunct="1">
                <a:spcBef>
                  <a:spcPct val="0"/>
                </a:spcBef>
              </a:pPr>
              <a:t>10</a:t>
            </a:fld>
            <a:endParaRPr kumimoji="0" lang="en-US" altLang="en-US" sz="120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685800" y="4343400"/>
            <a:ext cx="5486400" cy="4648200"/>
          </a:xfrm>
          <a:noFill/>
        </p:spPr>
        <p:txBody>
          <a:bodyPr/>
          <a:lstStyle/>
          <a:p>
            <a:pPr eaLnBrk="1" hangingPunct="1"/>
            <a:r>
              <a:rPr lang="en-US" altLang="en-US" smtClean="0"/>
              <a:t>The lessons of this presentation are simple:</a:t>
            </a:r>
          </a:p>
          <a:p>
            <a:pPr marL="285750" indent="-285750" eaLnBrk="1" hangingPunct="1">
              <a:buFontTx/>
              <a:buChar char="-"/>
            </a:pPr>
            <a:r>
              <a:rPr lang="en-US" altLang="en-US" smtClean="0"/>
              <a:t>trip chaining is </a:t>
            </a:r>
            <a:r>
              <a:rPr lang="en-US" altLang="en-US" smtClean="0"/>
              <a:t>increasing</a:t>
            </a:r>
            <a:endParaRPr lang="en-US" altLang="en-US" smtClean="0"/>
          </a:p>
          <a:p>
            <a:pPr marL="285750" indent="-285750" eaLnBrk="1" hangingPunct="1">
              <a:buFontTx/>
              <a:buChar char="-"/>
            </a:pPr>
            <a:r>
              <a:rPr lang="en-US" altLang="en-US" smtClean="0"/>
              <a:t>tour-based models do a better job of modelling trip chaining</a:t>
            </a:r>
          </a:p>
          <a:p>
            <a:pPr marL="285750" indent="-285750" eaLnBrk="1" hangingPunct="1">
              <a:buFontTx/>
              <a:buChar char="-"/>
            </a:pPr>
            <a:r>
              <a:rPr lang="en-US" altLang="en-US" smtClean="0"/>
              <a:t>therefore, moving to the tour-based approach should produce better models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spcBef>
                <a:spcPct val="30000"/>
              </a:spcBef>
              <a:defRPr kumimoji="1" sz="1600">
                <a:solidFill>
                  <a:schemeClr val="tx1"/>
                </a:solidFill>
                <a:latin typeface="Arial" charset="0"/>
                <a:cs typeface="Arial" charset="0"/>
              </a:defRPr>
            </a:lvl1pPr>
            <a:lvl2pPr marL="742950" indent="-285750" eaLnBrk="0" hangingPunct="0">
              <a:spcBef>
                <a:spcPct val="30000"/>
              </a:spcBef>
              <a:defRPr kumimoji="1" sz="14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22E9A5D0-4DE3-4E12-B011-F57860542667}" type="slidenum">
              <a:rPr kumimoji="0" lang="en-US" altLang="en-US" sz="1200" smtClean="0"/>
              <a:pPr eaLnBrk="1" hangingPunct="1">
                <a:spcBef>
                  <a:spcPct val="0"/>
                </a:spcBef>
              </a:pPr>
              <a:t>11</a:t>
            </a:fld>
            <a:endParaRPr kumimoji="0" lang="en-US" altLang="en-US"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kumimoji="1" sz="1600">
                <a:solidFill>
                  <a:schemeClr val="tx1"/>
                </a:solidFill>
                <a:latin typeface="Arial" charset="0"/>
                <a:cs typeface="Arial" charset="0"/>
              </a:defRPr>
            </a:lvl1pPr>
            <a:lvl2pPr marL="742950" indent="-285750" eaLnBrk="0" hangingPunct="0">
              <a:spcBef>
                <a:spcPct val="30000"/>
              </a:spcBef>
              <a:defRPr kumimoji="1" sz="1400">
                <a:solidFill>
                  <a:schemeClr val="tx1"/>
                </a:solidFill>
                <a:latin typeface="Arial" charset="0"/>
                <a:cs typeface="Arial" charset="0"/>
              </a:defRPr>
            </a:lvl2pPr>
            <a:lvl3pPr marL="1143000" indent="-228600" eaLnBrk="0" hangingPunct="0">
              <a:spcBef>
                <a:spcPct val="30000"/>
              </a:spcBef>
              <a:defRPr kumimoji="1" sz="1200">
                <a:solidFill>
                  <a:schemeClr val="tx1"/>
                </a:solidFill>
                <a:latin typeface="Arial" charset="0"/>
                <a:cs typeface="Arial" charset="0"/>
              </a:defRPr>
            </a:lvl3pPr>
            <a:lvl4pPr marL="1600200" indent="-228600" eaLnBrk="0" hangingPunct="0">
              <a:spcBef>
                <a:spcPct val="30000"/>
              </a:spcBef>
              <a:defRPr kumimoji="1" sz="1200">
                <a:solidFill>
                  <a:schemeClr val="tx1"/>
                </a:solidFill>
                <a:latin typeface="Arial" charset="0"/>
                <a:cs typeface="Arial" charset="0"/>
              </a:defRPr>
            </a:lvl4pPr>
            <a:lvl5pPr marL="2057400" indent="-228600" eaLnBrk="0" hangingPunct="0">
              <a:spcBef>
                <a:spcPct val="30000"/>
              </a:spcBef>
              <a:defRPr kumimoji="1" sz="1200">
                <a:solidFill>
                  <a:schemeClr val="tx1"/>
                </a:solidFill>
                <a:latin typeface="Arial" charset="0"/>
                <a:cs typeface="Arial" charset="0"/>
              </a:defRPr>
            </a:lvl5pPr>
            <a:lvl6pPr marL="2514600" indent="-228600" eaLnBrk="0" fontAlgn="base" hangingPunct="0">
              <a:spcBef>
                <a:spcPct val="30000"/>
              </a:spcBef>
              <a:spcAft>
                <a:spcPct val="0"/>
              </a:spcAft>
              <a:defRPr kumimoji="1" sz="1200">
                <a:solidFill>
                  <a:schemeClr val="tx1"/>
                </a:solidFill>
                <a:latin typeface="Arial" charset="0"/>
                <a:cs typeface="Arial" charset="0"/>
              </a:defRPr>
            </a:lvl6pPr>
            <a:lvl7pPr marL="2971800" indent="-228600" eaLnBrk="0" fontAlgn="base" hangingPunct="0">
              <a:spcBef>
                <a:spcPct val="30000"/>
              </a:spcBef>
              <a:spcAft>
                <a:spcPct val="0"/>
              </a:spcAft>
              <a:defRPr kumimoji="1" sz="1200">
                <a:solidFill>
                  <a:schemeClr val="tx1"/>
                </a:solidFill>
                <a:latin typeface="Arial" charset="0"/>
                <a:cs typeface="Arial" charset="0"/>
              </a:defRPr>
            </a:lvl7pPr>
            <a:lvl8pPr marL="3429000" indent="-228600" eaLnBrk="0" fontAlgn="base" hangingPunct="0">
              <a:spcBef>
                <a:spcPct val="30000"/>
              </a:spcBef>
              <a:spcAft>
                <a:spcPct val="0"/>
              </a:spcAft>
              <a:defRPr kumimoji="1" sz="1200">
                <a:solidFill>
                  <a:schemeClr val="tx1"/>
                </a:solidFill>
                <a:latin typeface="Arial" charset="0"/>
                <a:cs typeface="Arial" charset="0"/>
              </a:defRPr>
            </a:lvl8pPr>
            <a:lvl9pPr marL="3886200" indent="-228600" eaLnBrk="0" fontAlgn="base" hangingPunct="0">
              <a:spcBef>
                <a:spcPct val="30000"/>
              </a:spcBef>
              <a:spcAft>
                <a:spcPct val="0"/>
              </a:spcAft>
              <a:defRPr kumimoji="1" sz="1200">
                <a:solidFill>
                  <a:schemeClr val="tx1"/>
                </a:solidFill>
                <a:latin typeface="Arial" charset="0"/>
                <a:cs typeface="Arial" charset="0"/>
              </a:defRPr>
            </a:lvl9pPr>
          </a:lstStyle>
          <a:p>
            <a:pPr eaLnBrk="1" hangingPunct="1">
              <a:spcBef>
                <a:spcPct val="0"/>
              </a:spcBef>
            </a:pPr>
            <a:fld id="{31373BDD-1F0F-40E9-897B-EC332D92A95E}" type="slidenum">
              <a:rPr kumimoji="0" lang="en-US" altLang="en-US" sz="1200" smtClean="0"/>
              <a:pPr eaLnBrk="1" hangingPunct="1">
                <a:spcBef>
                  <a:spcPct val="0"/>
                </a:spcBef>
              </a:pPr>
              <a:t>2</a:t>
            </a:fld>
            <a:endParaRPr kumimoji="0" lang="en-US" altLang="en-US" sz="1200"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smtClean="0"/>
              <a:t>My objective today is to show that although the majority of tours do not have a stop, the percentage of tours with a stop is increasing. I’ll also discuss some of the reasons for this increase and how it affects forecasting.</a:t>
            </a:r>
          </a:p>
          <a:p>
            <a:pPr eaLnBrk="1" hangingPunct="1"/>
            <a:r>
              <a:rPr lang="en-US" altLang="en-US" smtClean="0"/>
              <a:t>The increase </a:t>
            </a:r>
            <a:r>
              <a:rPr lang="en-US" altLang="en-US" smtClean="0"/>
              <a:t>in complex travel is one of the key factors driving the trend towards tour-based modelling.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non-home-based purpose is </a:t>
            </a:r>
            <a:r>
              <a:rPr lang="en-US"/>
              <a:t>how trip-based models classify complex travel. </a:t>
            </a:r>
            <a:r>
              <a:rPr lang="en-US" smtClean="0"/>
              <a:t> This plot shows the percentage of person trips that are classified as non-home-based, calculated from travel surveys that go back 60 years.  As you can see, the trend is clearly upward.  The non-home-based share of travel has nearly doubled since the 1950’s.</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3</a:t>
            </a:fld>
            <a:endParaRPr lang="en-US" altLang="en-US"/>
          </a:p>
        </p:txBody>
      </p:sp>
    </p:spTree>
    <p:extLst>
      <p:ext uri="{BB962C8B-B14F-4D97-AF65-F5344CB8AC3E}">
        <p14:creationId xmlns:p14="http://schemas.microsoft.com/office/powerpoint/2010/main" val="1861423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mtClean="0"/>
              <a:t>Why has complex travel increased?</a:t>
            </a:r>
          </a:p>
          <a:p>
            <a:r>
              <a:rPr lang="en-US" altLang="en-US" smtClean="0"/>
              <a:t>It’s a rational response to the factors I’ve listed here: </a:t>
            </a:r>
          </a:p>
          <a:p>
            <a:pPr marL="285750" indent="-285750">
              <a:buFontTx/>
              <a:buChar char="-"/>
            </a:pPr>
            <a:r>
              <a:rPr lang="en-US" altLang="en-US" smtClean="0"/>
              <a:t>higher cost of gasoline</a:t>
            </a:r>
          </a:p>
          <a:p>
            <a:pPr marL="285750" indent="-285750">
              <a:buFontTx/>
              <a:buChar char="-"/>
            </a:pPr>
            <a:r>
              <a:rPr lang="en-US" altLang="en-US" smtClean="0"/>
              <a:t>more congestion, which means longer travel times</a:t>
            </a:r>
          </a:p>
          <a:p>
            <a:pPr marL="285750" indent="-285750">
              <a:buFontTx/>
              <a:buChar char="-"/>
            </a:pPr>
            <a:r>
              <a:rPr lang="en-US" altLang="en-US" smtClean="0"/>
              <a:t>more activities, which means less time available for travel</a:t>
            </a:r>
          </a:p>
          <a:p>
            <a:pPr marL="285750" indent="-285750">
              <a:buFontTx/>
              <a:buChar char="-"/>
            </a:pPr>
            <a:r>
              <a:rPr lang="en-US" altLang="en-US" smtClean="0"/>
              <a:t>increases in drive-through retail</a:t>
            </a:r>
          </a:p>
          <a:p>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4</a:t>
            </a:fld>
            <a:endParaRPr lang="en-US" altLang="en-US"/>
          </a:p>
        </p:txBody>
      </p:sp>
    </p:spTree>
    <p:extLst>
      <p:ext uri="{BB962C8B-B14F-4D97-AF65-F5344CB8AC3E}">
        <p14:creationId xmlns:p14="http://schemas.microsoft.com/office/powerpoint/2010/main" val="2270295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...like this drive-through funeral home</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5</a:t>
            </a:fld>
            <a:endParaRPr lang="en-US" altLang="en-US"/>
          </a:p>
        </p:txBody>
      </p:sp>
    </p:spTree>
    <p:extLst>
      <p:ext uri="{BB962C8B-B14F-4D97-AF65-F5344CB8AC3E}">
        <p14:creationId xmlns:p14="http://schemas.microsoft.com/office/powerpoint/2010/main" val="3736753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Non-home-based travel is very difficult to model accurately.  In many models, it’s an after-thought – a garbage can of different purposes and disjointed trip segments that we really don’t understand well.  In some models, non-home-based travel is arbitrarily adjusted to help match counts.  That’s not a wonderful practice, but we’ve all done it.</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6</a:t>
            </a:fld>
            <a:endParaRPr lang="en-US" altLang="en-US"/>
          </a:p>
        </p:txBody>
      </p:sp>
    </p:spTree>
    <p:extLst>
      <p:ext uri="{BB962C8B-B14F-4D97-AF65-F5344CB8AC3E}">
        <p14:creationId xmlns:p14="http://schemas.microsoft.com/office/powerpoint/2010/main" val="2490743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 recent improvement in </a:t>
            </a:r>
            <a:r>
              <a:rPr lang="en-US" smtClean="0"/>
              <a:t>four-step </a:t>
            </a:r>
            <a:r>
              <a:rPr lang="en-US" smtClean="0"/>
              <a:t>models is to split non-home-based travel into </a:t>
            </a:r>
            <a:r>
              <a:rPr lang="en-US" smtClean="0"/>
              <a:t>2 or 3 </a:t>
            </a:r>
            <a:r>
              <a:rPr lang="en-US" smtClean="0"/>
              <a:t>categories.  “Journey to work” are the stops made on the way to or from work.  “At work” are trips made from the workplace and back again.  “Non-work” are stops made on a non-work </a:t>
            </a:r>
            <a:r>
              <a:rPr lang="en-US" smtClean="0"/>
              <a:t>tour.</a:t>
            </a:r>
            <a:endParaRPr lang="en-US" smtClean="0"/>
          </a:p>
          <a:p>
            <a:r>
              <a:rPr lang="en-US" smtClean="0"/>
              <a:t>These improvements may help the trip-based model, but it’s clear that the best way to handle trip chaining is with a tour-based model.</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7</a:t>
            </a:fld>
            <a:endParaRPr lang="en-US" altLang="en-US"/>
          </a:p>
        </p:txBody>
      </p:sp>
    </p:spTree>
    <p:extLst>
      <p:ext uri="{BB962C8B-B14F-4D97-AF65-F5344CB8AC3E}">
        <p14:creationId xmlns:p14="http://schemas.microsoft.com/office/powerpoint/2010/main" val="972613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Tour-based and activity-based models represent round-trip tours as they actually exist.  The locations of the intermediate stops are easier to model, because you know the origin and destination of the tour.  The attributes of the traveller and his household can be associated with the entire tour.  The attributes of the entire tour can be associated with each stop.</a:t>
            </a:r>
          </a:p>
          <a:p>
            <a:r>
              <a:rPr lang="en-US" smtClean="0"/>
              <a:t>The improvement in accuracy of modelling non-home-based travel is </a:t>
            </a:r>
            <a:r>
              <a:rPr lang="en-US" smtClean="0"/>
              <a:t>easy to see.</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8</a:t>
            </a:fld>
            <a:endParaRPr lang="en-US" altLang="en-US"/>
          </a:p>
        </p:txBody>
      </p:sp>
    </p:spTree>
    <p:extLst>
      <p:ext uri="{BB962C8B-B14F-4D97-AF65-F5344CB8AC3E}">
        <p14:creationId xmlns:p14="http://schemas.microsoft.com/office/powerpoint/2010/main" val="1902951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As the earlier slides show, trip chaining has been increasing and I expect it will continue to increase in the future.  If this occurs, I think it’s the best motivation yet for moving to tour-based models.</a:t>
            </a:r>
          </a:p>
          <a:p>
            <a:r>
              <a:rPr lang="en-US" smtClean="0"/>
              <a:t>When </a:t>
            </a:r>
            <a:r>
              <a:rPr lang="en-US" smtClean="0"/>
              <a:t>it comes to non-home-based </a:t>
            </a:r>
            <a:r>
              <a:rPr lang="en-US" smtClean="0"/>
              <a:t>travel, there’s no question that tour-based models do a better job.  They have a better chance of putting the intermediate stops in the correct locations.  This will improve the estimated trip table, which </a:t>
            </a:r>
            <a:r>
              <a:rPr lang="en-US" smtClean="0"/>
              <a:t>should improve </a:t>
            </a:r>
            <a:r>
              <a:rPr lang="en-US" smtClean="0"/>
              <a:t>assignment accuracy.  Given the increasing </a:t>
            </a:r>
            <a:r>
              <a:rPr lang="en-US" smtClean="0"/>
              <a:t>level of complex </a:t>
            </a:r>
            <a:r>
              <a:rPr lang="en-US" smtClean="0"/>
              <a:t>travel, the improvement in accuracy could be significant.  The figures I show here compare the assignment RMSE of 2 trip-based models with their equivalent tour-based models.  Not all of this difference is because of trip chaining, but some of it is.</a:t>
            </a:r>
            <a:endParaRPr lang="en-US"/>
          </a:p>
        </p:txBody>
      </p:sp>
      <p:sp>
        <p:nvSpPr>
          <p:cNvPr id="4" name="Slide Number Placeholder 3"/>
          <p:cNvSpPr>
            <a:spLocks noGrp="1"/>
          </p:cNvSpPr>
          <p:nvPr>
            <p:ph type="sldNum" sz="quarter" idx="10"/>
          </p:nvPr>
        </p:nvSpPr>
        <p:spPr/>
        <p:txBody>
          <a:bodyPr/>
          <a:lstStyle/>
          <a:p>
            <a:pPr>
              <a:defRPr/>
            </a:pPr>
            <a:fld id="{06B3D963-D960-42E4-9D7C-B810E8F6E940}" type="slidenum">
              <a:rPr lang="en-US" altLang="en-US" smtClean="0"/>
              <a:pPr>
                <a:defRPr/>
              </a:pPr>
              <a:t>9</a:t>
            </a:fld>
            <a:endParaRPr lang="en-US" altLang="en-US"/>
          </a:p>
        </p:txBody>
      </p:sp>
    </p:spTree>
    <p:extLst>
      <p:ext uri="{BB962C8B-B14F-4D97-AF65-F5344CB8AC3E}">
        <p14:creationId xmlns:p14="http://schemas.microsoft.com/office/powerpoint/2010/main" val="1082734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1"/>
          <p:cNvGrpSpPr>
            <a:grpSpLocks/>
          </p:cNvGrpSpPr>
          <p:nvPr/>
        </p:nvGrpSpPr>
        <p:grpSpPr bwMode="auto">
          <a:xfrm>
            <a:off x="0" y="0"/>
            <a:ext cx="5867400" cy="6858000"/>
            <a:chOff x="0" y="0"/>
            <a:chExt cx="3696" cy="4320"/>
          </a:xfrm>
        </p:grpSpPr>
        <p:sp>
          <p:nvSpPr>
            <p:cNvPr id="5" name="Rectangle 2"/>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smtClean="0">
                <a:latin typeface="Times New Roman" pitchFamily="18" charset="0"/>
              </a:endParaRPr>
            </a:p>
          </p:txBody>
        </p:sp>
        <p:sp>
          <p:nvSpPr>
            <p:cNvPr id="6" name="AutoShape 3"/>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smtClean="0">
                <a:latin typeface="Times New Roman" pitchFamily="18" charset="0"/>
              </a:endParaRPr>
            </a:p>
          </p:txBody>
        </p:sp>
      </p:grpSp>
      <p:grpSp>
        <p:nvGrpSpPr>
          <p:cNvPr id="7" name="Group 18"/>
          <p:cNvGrpSpPr>
            <a:grpSpLocks/>
          </p:cNvGrpSpPr>
          <p:nvPr/>
        </p:nvGrpSpPr>
        <p:grpSpPr bwMode="auto">
          <a:xfrm>
            <a:off x="3632200" y="4191000"/>
            <a:ext cx="4876800" cy="319088"/>
            <a:chOff x="2288" y="3080"/>
            <a:chExt cx="3072" cy="201"/>
          </a:xfrm>
        </p:grpSpPr>
        <p:sp>
          <p:nvSpPr>
            <p:cNvPr id="8" name="AutoShape 12"/>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9" name="AutoShape 13"/>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grpSp>
      <p:sp>
        <p:nvSpPr>
          <p:cNvPr id="8197" name="Rectangle 5"/>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smtClean="0"/>
              <a:t>Click to edit Master subtitle style</a:t>
            </a:r>
          </a:p>
        </p:txBody>
      </p:sp>
      <p:sp>
        <p:nvSpPr>
          <p:cNvPr id="8211" name="AutoShape 19"/>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smtClean="0"/>
              <a:t>Click to edit Master title style</a:t>
            </a:r>
          </a:p>
        </p:txBody>
      </p:sp>
      <p:sp>
        <p:nvSpPr>
          <p:cNvPr id="10" name="Rectangle 14"/>
          <p:cNvSpPr>
            <a:spLocks noGrp="1" noChangeArrowheads="1"/>
          </p:cNvSpPr>
          <p:nvPr>
            <p:ph type="dt" sz="quarter" idx="10"/>
          </p:nvPr>
        </p:nvSpPr>
        <p:spPr/>
        <p:txBody>
          <a:bodyPr/>
          <a:lstStyle>
            <a:lvl1pPr>
              <a:defRPr>
                <a:solidFill>
                  <a:schemeClr val="bg1"/>
                </a:solidFill>
              </a:defRPr>
            </a:lvl1pPr>
          </a:lstStyle>
          <a:p>
            <a:pPr>
              <a:defRPr/>
            </a:pPr>
            <a:endParaRPr lang="en-US" altLang="en-US"/>
          </a:p>
        </p:txBody>
      </p:sp>
      <p:sp>
        <p:nvSpPr>
          <p:cNvPr id="11" name="Rectangle 15"/>
          <p:cNvSpPr>
            <a:spLocks noGrp="1" noChangeArrowheads="1"/>
          </p:cNvSpPr>
          <p:nvPr>
            <p:ph type="ftr" sz="quarter" idx="11"/>
          </p:nvPr>
        </p:nvSpPr>
        <p:spPr/>
        <p:txBody>
          <a:bodyPr/>
          <a:lstStyle>
            <a:lvl1pPr algn="r">
              <a:defRPr/>
            </a:lvl1pPr>
          </a:lstStyle>
          <a:p>
            <a:pPr>
              <a:defRPr/>
            </a:pPr>
            <a:endParaRPr lang="en-US" altLang="en-US"/>
          </a:p>
        </p:txBody>
      </p:sp>
      <p:sp>
        <p:nvSpPr>
          <p:cNvPr id="12" name="Rectangle 17"/>
          <p:cNvSpPr>
            <a:spLocks noGrp="1" noChangeArrowheads="1"/>
          </p:cNvSpPr>
          <p:nvPr>
            <p:ph type="sldNum" sz="quarter" idx="12"/>
          </p:nvPr>
        </p:nvSpPr>
        <p:spPr>
          <a:xfrm>
            <a:off x="76200" y="6248400"/>
            <a:ext cx="587375" cy="488950"/>
          </a:xfrm>
        </p:spPr>
        <p:txBody>
          <a:bodyPr anchorCtr="0"/>
          <a:lstStyle>
            <a:lvl1pPr>
              <a:defRPr/>
            </a:lvl1pPr>
          </a:lstStyle>
          <a:p>
            <a:pPr>
              <a:defRPr/>
            </a:pPr>
            <a:fld id="{D6BE90D6-026D-43FA-9B8C-CF2115B28EA2}" type="slidenum">
              <a:rPr lang="en-US" altLang="en-US"/>
              <a:pPr>
                <a:defRPr/>
              </a:pPr>
              <a:t>‹#›</a:t>
            </a:fld>
            <a:endParaRPr lang="en-US" altLang="en-US"/>
          </a:p>
        </p:txBody>
      </p:sp>
    </p:spTree>
    <p:extLst>
      <p:ext uri="{BB962C8B-B14F-4D97-AF65-F5344CB8AC3E}">
        <p14:creationId xmlns:p14="http://schemas.microsoft.com/office/powerpoint/2010/main" val="156248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76090BB4-C844-4F1A-873A-7D1F65EE1BA2}" type="slidenum">
              <a:rPr lang="en-US" altLang="en-US"/>
              <a:pPr>
                <a:defRPr/>
              </a:pPr>
              <a:t>‹#›</a:t>
            </a:fld>
            <a:endParaRPr lang="en-US" altLang="en-US"/>
          </a:p>
        </p:txBody>
      </p:sp>
    </p:spTree>
    <p:extLst>
      <p:ext uri="{BB962C8B-B14F-4D97-AF65-F5344CB8AC3E}">
        <p14:creationId xmlns:p14="http://schemas.microsoft.com/office/powerpoint/2010/main" val="545723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B998948A-1951-489F-9889-1C7CCAFF864E}" type="slidenum">
              <a:rPr lang="en-US" altLang="en-US"/>
              <a:pPr>
                <a:defRPr/>
              </a:pPr>
              <a:t>‹#›</a:t>
            </a:fld>
            <a:endParaRPr lang="en-US" altLang="en-US"/>
          </a:p>
        </p:txBody>
      </p:sp>
    </p:spTree>
    <p:extLst>
      <p:ext uri="{BB962C8B-B14F-4D97-AF65-F5344CB8AC3E}">
        <p14:creationId xmlns:p14="http://schemas.microsoft.com/office/powerpoint/2010/main" val="246494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849B8B90-B1FA-45EF-99B8-968BD2C7D1A4}" type="slidenum">
              <a:rPr lang="en-US" altLang="en-US"/>
              <a:pPr>
                <a:defRPr/>
              </a:pPr>
              <a:t>‹#›</a:t>
            </a:fld>
            <a:endParaRPr lang="en-US" altLang="en-US"/>
          </a:p>
        </p:txBody>
      </p:sp>
    </p:spTree>
    <p:extLst>
      <p:ext uri="{BB962C8B-B14F-4D97-AF65-F5344CB8AC3E}">
        <p14:creationId xmlns:p14="http://schemas.microsoft.com/office/powerpoint/2010/main" val="409753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5"/>
          <p:cNvSpPr>
            <a:spLocks noGrp="1" noChangeArrowheads="1"/>
          </p:cNvSpPr>
          <p:nvPr>
            <p:ph type="sldNum" sz="quarter" idx="12"/>
          </p:nvPr>
        </p:nvSpPr>
        <p:spPr>
          <a:ln/>
        </p:spPr>
        <p:txBody>
          <a:bodyPr/>
          <a:lstStyle>
            <a:lvl1pPr>
              <a:defRPr/>
            </a:lvl1pPr>
          </a:lstStyle>
          <a:p>
            <a:pPr>
              <a:defRPr/>
            </a:pPr>
            <a:fld id="{6B4873E2-58FD-4CEE-A70D-4EAF4BCA1A01}" type="slidenum">
              <a:rPr lang="en-US" altLang="en-US"/>
              <a:pPr>
                <a:defRPr/>
              </a:pPr>
              <a:t>‹#›</a:t>
            </a:fld>
            <a:endParaRPr lang="en-US" altLang="en-US"/>
          </a:p>
        </p:txBody>
      </p:sp>
    </p:spTree>
    <p:extLst>
      <p:ext uri="{BB962C8B-B14F-4D97-AF65-F5344CB8AC3E}">
        <p14:creationId xmlns:p14="http://schemas.microsoft.com/office/powerpoint/2010/main" val="4229509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BF0D54C9-217F-42C4-8080-653955FFEE70}" type="slidenum">
              <a:rPr lang="en-US" altLang="en-US"/>
              <a:pPr>
                <a:defRPr/>
              </a:pPr>
              <a:t>‹#›</a:t>
            </a:fld>
            <a:endParaRPr lang="en-US" altLang="en-US"/>
          </a:p>
        </p:txBody>
      </p:sp>
    </p:spTree>
    <p:extLst>
      <p:ext uri="{BB962C8B-B14F-4D97-AF65-F5344CB8AC3E}">
        <p14:creationId xmlns:p14="http://schemas.microsoft.com/office/powerpoint/2010/main" val="3165974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5"/>
          <p:cNvSpPr>
            <a:spLocks noGrp="1" noChangeArrowheads="1"/>
          </p:cNvSpPr>
          <p:nvPr>
            <p:ph type="sldNum" sz="quarter" idx="12"/>
          </p:nvPr>
        </p:nvSpPr>
        <p:spPr>
          <a:ln/>
        </p:spPr>
        <p:txBody>
          <a:bodyPr/>
          <a:lstStyle>
            <a:lvl1pPr>
              <a:defRPr/>
            </a:lvl1pPr>
          </a:lstStyle>
          <a:p>
            <a:pPr>
              <a:defRPr/>
            </a:pPr>
            <a:fld id="{5160E3B5-934E-41F3-B8FE-00F22FD6F832}" type="slidenum">
              <a:rPr lang="en-US" altLang="en-US"/>
              <a:pPr>
                <a:defRPr/>
              </a:pPr>
              <a:t>‹#›</a:t>
            </a:fld>
            <a:endParaRPr lang="en-US" altLang="en-US"/>
          </a:p>
        </p:txBody>
      </p:sp>
    </p:spTree>
    <p:extLst>
      <p:ext uri="{BB962C8B-B14F-4D97-AF65-F5344CB8AC3E}">
        <p14:creationId xmlns:p14="http://schemas.microsoft.com/office/powerpoint/2010/main" val="426419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5"/>
          <p:cNvSpPr>
            <a:spLocks noGrp="1" noChangeArrowheads="1"/>
          </p:cNvSpPr>
          <p:nvPr>
            <p:ph type="sldNum" sz="quarter" idx="12"/>
          </p:nvPr>
        </p:nvSpPr>
        <p:spPr>
          <a:ln/>
        </p:spPr>
        <p:txBody>
          <a:bodyPr/>
          <a:lstStyle>
            <a:lvl1pPr>
              <a:defRPr/>
            </a:lvl1pPr>
          </a:lstStyle>
          <a:p>
            <a:pPr>
              <a:defRPr/>
            </a:pPr>
            <a:fld id="{F3B45AAD-2771-4AFA-93EB-C2FEE4E4D9E9}" type="slidenum">
              <a:rPr lang="en-US" altLang="en-US"/>
              <a:pPr>
                <a:defRPr/>
              </a:pPr>
              <a:t>‹#›</a:t>
            </a:fld>
            <a:endParaRPr lang="en-US" altLang="en-US"/>
          </a:p>
        </p:txBody>
      </p:sp>
    </p:spTree>
    <p:extLst>
      <p:ext uri="{BB962C8B-B14F-4D97-AF65-F5344CB8AC3E}">
        <p14:creationId xmlns:p14="http://schemas.microsoft.com/office/powerpoint/2010/main" val="1559628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5"/>
          <p:cNvSpPr>
            <a:spLocks noGrp="1" noChangeArrowheads="1"/>
          </p:cNvSpPr>
          <p:nvPr>
            <p:ph type="sldNum" sz="quarter" idx="12"/>
          </p:nvPr>
        </p:nvSpPr>
        <p:spPr>
          <a:ln/>
        </p:spPr>
        <p:txBody>
          <a:bodyPr/>
          <a:lstStyle>
            <a:lvl1pPr>
              <a:defRPr/>
            </a:lvl1pPr>
          </a:lstStyle>
          <a:p>
            <a:pPr>
              <a:defRPr/>
            </a:pPr>
            <a:fld id="{E9E848F7-3EDB-4DD8-9B5C-C425FAB44472}" type="slidenum">
              <a:rPr lang="en-US" altLang="en-US"/>
              <a:pPr>
                <a:defRPr/>
              </a:pPr>
              <a:t>‹#›</a:t>
            </a:fld>
            <a:endParaRPr lang="en-US" altLang="en-US"/>
          </a:p>
        </p:txBody>
      </p:sp>
    </p:spTree>
    <p:extLst>
      <p:ext uri="{BB962C8B-B14F-4D97-AF65-F5344CB8AC3E}">
        <p14:creationId xmlns:p14="http://schemas.microsoft.com/office/powerpoint/2010/main" val="1170188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B14D188F-2C38-42E1-923A-D639BCFC5086}" type="slidenum">
              <a:rPr lang="en-US" altLang="en-US"/>
              <a:pPr>
                <a:defRPr/>
              </a:pPr>
              <a:t>‹#›</a:t>
            </a:fld>
            <a:endParaRPr lang="en-US" altLang="en-US"/>
          </a:p>
        </p:txBody>
      </p:sp>
    </p:spTree>
    <p:extLst>
      <p:ext uri="{BB962C8B-B14F-4D97-AF65-F5344CB8AC3E}">
        <p14:creationId xmlns:p14="http://schemas.microsoft.com/office/powerpoint/2010/main" val="2534362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5"/>
          <p:cNvSpPr>
            <a:spLocks noGrp="1" noChangeArrowheads="1"/>
          </p:cNvSpPr>
          <p:nvPr>
            <p:ph type="sldNum" sz="quarter" idx="12"/>
          </p:nvPr>
        </p:nvSpPr>
        <p:spPr>
          <a:ln/>
        </p:spPr>
        <p:txBody>
          <a:bodyPr/>
          <a:lstStyle>
            <a:lvl1pPr>
              <a:defRPr/>
            </a:lvl1pPr>
          </a:lstStyle>
          <a:p>
            <a:pPr>
              <a:defRPr/>
            </a:pPr>
            <a:fld id="{10077484-6BB6-46F5-8CBD-73BB21A56B71}" type="slidenum">
              <a:rPr lang="en-US" altLang="en-US"/>
              <a:pPr>
                <a:defRPr/>
              </a:pPr>
              <a:t>‹#›</a:t>
            </a:fld>
            <a:endParaRPr lang="en-US" altLang="en-US"/>
          </a:p>
        </p:txBody>
      </p:sp>
    </p:spTree>
    <p:extLst>
      <p:ext uri="{BB962C8B-B14F-4D97-AF65-F5344CB8AC3E}">
        <p14:creationId xmlns:p14="http://schemas.microsoft.com/office/powerpoint/2010/main" val="3262163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8"/>
          <p:cNvGrpSpPr>
            <a:grpSpLocks/>
          </p:cNvGrpSpPr>
          <p:nvPr/>
        </p:nvGrpSpPr>
        <p:grpSpPr bwMode="auto">
          <a:xfrm>
            <a:off x="0" y="0"/>
            <a:ext cx="7620000" cy="6858000"/>
            <a:chOff x="0" y="0"/>
            <a:chExt cx="4800" cy="4320"/>
          </a:xfrm>
        </p:grpSpPr>
        <p:grpSp>
          <p:nvGrpSpPr>
            <p:cNvPr id="1032" name="Group 26"/>
            <p:cNvGrpSpPr>
              <a:grpSpLocks/>
            </p:cNvGrpSpPr>
            <p:nvPr userDrawn="1"/>
          </p:nvGrpSpPr>
          <p:grpSpPr bwMode="auto">
            <a:xfrm>
              <a:off x="0" y="0"/>
              <a:ext cx="2016" cy="4320"/>
              <a:chOff x="0" y="0"/>
              <a:chExt cx="2016" cy="4320"/>
            </a:xfrm>
          </p:grpSpPr>
          <p:sp>
            <p:nvSpPr>
              <p:cNvPr id="1036" name="Rectangle 3"/>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2" name="Freeform 24"/>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21"/>
            <p:cNvGrpSpPr>
              <a:grpSpLocks/>
            </p:cNvGrpSpPr>
            <p:nvPr/>
          </p:nvGrpSpPr>
          <p:grpSpPr bwMode="auto">
            <a:xfrm>
              <a:off x="144" y="1248"/>
              <a:ext cx="4656" cy="201"/>
              <a:chOff x="144" y="1248"/>
              <a:chExt cx="4656" cy="201"/>
            </a:xfrm>
          </p:grpSpPr>
          <p:sp>
            <p:nvSpPr>
              <p:cNvPr id="1034" name="AutoShape 12"/>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sp>
            <p:nvSpPr>
              <p:cNvPr id="1035" name="AutoShape 20"/>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smtClean="0"/>
              </a:p>
            </p:txBody>
          </p:sp>
        </p:grpSp>
      </p:grpSp>
      <p:sp>
        <p:nvSpPr>
          <p:cNvPr id="1027" name="AutoShape 7"/>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8"/>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7" name="Rectangle 13"/>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a:defRPr/>
            </a:pPr>
            <a:endParaRPr lang="en-US" altLang="en-US"/>
          </a:p>
        </p:txBody>
      </p:sp>
      <p:sp>
        <p:nvSpPr>
          <p:cNvPr id="1038" name="Rectangle 14"/>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ltLang="en-US"/>
          </a:p>
        </p:txBody>
      </p:sp>
      <p:sp>
        <p:nvSpPr>
          <p:cNvPr id="1039" name="Rectangle 15"/>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53FE3746-A9A7-4C71-859E-ABF33F70FFD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mtClean="0"/>
              <a:t>Trends in Complex Travel</a:t>
            </a:r>
          </a:p>
        </p:txBody>
      </p:sp>
      <p:sp>
        <p:nvSpPr>
          <p:cNvPr id="3075" name="Rectangle 3"/>
          <p:cNvSpPr>
            <a:spLocks noGrp="1" noChangeArrowheads="1"/>
          </p:cNvSpPr>
          <p:nvPr>
            <p:ph type="subTitle" idx="1"/>
          </p:nvPr>
        </p:nvSpPr>
        <p:spPr>
          <a:xfrm>
            <a:off x="4724400" y="2133600"/>
            <a:ext cx="4241800" cy="4419600"/>
          </a:xfrm>
        </p:spPr>
        <p:txBody>
          <a:bodyPr/>
          <a:lstStyle/>
          <a:p>
            <a:pPr eaLnBrk="1" hangingPunct="1"/>
            <a:endParaRPr lang="en-US" altLang="en-US" sz="2400" smtClean="0"/>
          </a:p>
          <a:p>
            <a:pPr eaLnBrk="1" hangingPunct="1"/>
            <a:endParaRPr lang="en-US" altLang="en-US" sz="2400" smtClean="0"/>
          </a:p>
          <a:p>
            <a:pPr eaLnBrk="1" hangingPunct="1"/>
            <a:endParaRPr lang="en-US" altLang="en-US" sz="2400"/>
          </a:p>
          <a:p>
            <a:pPr eaLnBrk="1" hangingPunct="1"/>
            <a:endParaRPr lang="en-US" altLang="en-US" sz="2400" smtClean="0"/>
          </a:p>
          <a:p>
            <a:pPr eaLnBrk="1" hangingPunct="1"/>
            <a:endParaRPr lang="en-US" altLang="en-US" sz="2400" smtClean="0"/>
          </a:p>
          <a:p>
            <a:pPr eaLnBrk="1" hangingPunct="1"/>
            <a:endParaRPr lang="en-US" altLang="en-US" sz="2400"/>
          </a:p>
          <a:p>
            <a:pPr eaLnBrk="1" hangingPunct="1"/>
            <a:endParaRPr lang="en-US" altLang="en-US" sz="2400" smtClean="0"/>
          </a:p>
          <a:p>
            <a:pPr eaLnBrk="1" hangingPunct="1"/>
            <a:endParaRPr lang="en-US" altLang="en-US" sz="2400"/>
          </a:p>
          <a:p>
            <a:pPr eaLnBrk="1" hangingPunct="1"/>
            <a:r>
              <a:rPr lang="en-US" altLang="en-US" sz="2400" smtClean="0"/>
              <a:t>Presented at </a:t>
            </a:r>
          </a:p>
          <a:p>
            <a:pPr eaLnBrk="1" hangingPunct="1"/>
            <a:endParaRPr lang="en-US" altLang="en-US" sz="2400" smtClean="0"/>
          </a:p>
          <a:p>
            <a:pPr eaLnBrk="1" hangingPunct="1"/>
            <a:endParaRPr lang="en-US" altLang="en-US" sz="2400" smtClean="0"/>
          </a:p>
          <a:p>
            <a:pPr eaLnBrk="1" hangingPunct="1"/>
            <a:r>
              <a:rPr lang="en-US" altLang="en-US" sz="2400" smtClean="0"/>
              <a:t>15</a:t>
            </a:r>
            <a:r>
              <a:rPr lang="en-US" altLang="en-US" sz="2400" baseline="30000" smtClean="0"/>
              <a:t>th</a:t>
            </a:r>
            <a:r>
              <a:rPr lang="en-US" altLang="en-US" sz="2400" smtClean="0"/>
              <a:t> Applications Conference</a:t>
            </a:r>
          </a:p>
          <a:p>
            <a:pPr eaLnBrk="1" hangingPunct="1"/>
            <a:r>
              <a:rPr lang="en-US" altLang="en-US" sz="2400" smtClean="0"/>
              <a:t>Atlantic City	May 2015</a:t>
            </a:r>
          </a:p>
          <a:p>
            <a:pPr eaLnBrk="1" hangingPunct="1"/>
            <a:endParaRPr lang="en-US" altLang="en-US" sz="2400" smtClean="0"/>
          </a:p>
          <a:p>
            <a:pPr eaLnBrk="1" hangingPunct="1">
              <a:lnSpc>
                <a:spcPct val="80000"/>
              </a:lnSpc>
            </a:pPr>
            <a:r>
              <a:rPr lang="en-US" altLang="en-US" sz="2400" smtClean="0"/>
              <a:t>William G. Allen, Jr., PE</a:t>
            </a:r>
          </a:p>
          <a:p>
            <a:pPr eaLnBrk="1" hangingPunct="1">
              <a:lnSpc>
                <a:spcPct val="80000"/>
              </a:lnSpc>
            </a:pPr>
            <a:r>
              <a:rPr lang="en-US" altLang="en-US" sz="2000" smtClean="0"/>
              <a:t>Consultant, Windsor, SC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cs typeface="Arial" charset="0"/>
              </a:defRPr>
            </a:lvl1pPr>
            <a:lvl2pPr marL="742950" indent="-285750" eaLnBrk="0" hangingPunct="0">
              <a:spcBef>
                <a:spcPct val="20000"/>
              </a:spcBef>
              <a:buClr>
                <a:schemeClr val="tx1"/>
              </a:buClr>
              <a:buSzPct val="75000"/>
              <a:buChar char="–"/>
              <a:defRPr sz="2400">
                <a:solidFill>
                  <a:schemeClr val="tx1"/>
                </a:solidFill>
                <a:latin typeface="Arial" charset="0"/>
                <a:cs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cs typeface="Arial" charset="0"/>
              </a:defRPr>
            </a:lvl3pPr>
            <a:lvl4pPr marL="1600200" indent="-228600" eaLnBrk="0" hangingPunct="0">
              <a:spcBef>
                <a:spcPct val="20000"/>
              </a:spcBef>
              <a:buClr>
                <a:schemeClr val="tx1"/>
              </a:buClr>
              <a:buSzPct val="80000"/>
              <a:buChar char="–"/>
              <a:defRPr>
                <a:solidFill>
                  <a:schemeClr val="tx1"/>
                </a:solidFill>
                <a:latin typeface="Arial" charset="0"/>
                <a:cs typeface="Arial" charset="0"/>
              </a:defRPr>
            </a:lvl4pPr>
            <a:lvl5pPr marL="2057400" indent="-228600" eaLnBrk="0" hangingPunct="0">
              <a:spcBef>
                <a:spcPct val="20000"/>
              </a:spcBef>
              <a:buClr>
                <a:schemeClr val="tx1"/>
              </a:buClr>
              <a:buSzPct val="65000"/>
              <a:buFont typeface="Wingdings" pitchFamily="2" charset="2"/>
              <a:buChar char="l"/>
              <a:defRPr>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9pPr>
          </a:lstStyle>
          <a:p>
            <a:pPr eaLnBrk="1" hangingPunct="1">
              <a:spcBef>
                <a:spcPct val="0"/>
              </a:spcBef>
              <a:buClrTx/>
              <a:buSzTx/>
              <a:buFontTx/>
              <a:buNone/>
            </a:pPr>
            <a:fld id="{D3A6C693-68AE-446F-AF2A-817CF043C92B}" type="slidenum">
              <a:rPr lang="en-US" altLang="en-US" sz="2600" smtClean="0">
                <a:solidFill>
                  <a:schemeClr val="bg1"/>
                </a:solidFill>
              </a:rPr>
              <a:pPr eaLnBrk="1" hangingPunct="1">
                <a:spcBef>
                  <a:spcPct val="0"/>
                </a:spcBef>
                <a:buClrTx/>
                <a:buSzTx/>
                <a:buFontTx/>
                <a:buNone/>
              </a:pPr>
              <a:t>10</a:t>
            </a:fld>
            <a:endParaRPr lang="en-US" altLang="en-US" sz="2600" smtClean="0">
              <a:solidFill>
                <a:schemeClr val="bg1"/>
              </a:solidFill>
            </a:endParaRPr>
          </a:p>
        </p:txBody>
      </p:sp>
      <p:sp>
        <p:nvSpPr>
          <p:cNvPr id="26627" name="AutoShape 2"/>
          <p:cNvSpPr>
            <a:spLocks noGrp="1" noChangeArrowheads="1"/>
          </p:cNvSpPr>
          <p:nvPr>
            <p:ph type="title"/>
          </p:nvPr>
        </p:nvSpPr>
        <p:spPr/>
        <p:txBody>
          <a:bodyPr/>
          <a:lstStyle/>
          <a:p>
            <a:pPr eaLnBrk="1" hangingPunct="1"/>
            <a:r>
              <a:rPr lang="en-US" altLang="en-US" smtClean="0"/>
              <a:t>So What?</a:t>
            </a:r>
          </a:p>
        </p:txBody>
      </p:sp>
      <p:sp>
        <p:nvSpPr>
          <p:cNvPr id="26628" name="Rectangle 3"/>
          <p:cNvSpPr>
            <a:spLocks noGrp="1" noChangeArrowheads="1"/>
          </p:cNvSpPr>
          <p:nvPr>
            <p:ph type="body" idx="1"/>
          </p:nvPr>
        </p:nvSpPr>
        <p:spPr>
          <a:xfrm>
            <a:off x="838200" y="2362200"/>
            <a:ext cx="7693025" cy="4191000"/>
          </a:xfrm>
        </p:spPr>
        <p:txBody>
          <a:bodyPr/>
          <a:lstStyle/>
          <a:p>
            <a:pPr eaLnBrk="1" hangingPunct="1"/>
            <a:r>
              <a:rPr lang="en-US" altLang="en-US" smtClean="0"/>
              <a:t>Trip chaining (complex travel) is </a:t>
            </a:r>
            <a:r>
              <a:rPr lang="en-US" altLang="en-US"/>
              <a:t>becoming more prevalent</a:t>
            </a:r>
          </a:p>
          <a:p>
            <a:pPr eaLnBrk="1" hangingPunct="1"/>
            <a:r>
              <a:rPr lang="en-US" altLang="en-US" smtClean="0"/>
              <a:t>Tour modelling is important for chaining</a:t>
            </a:r>
          </a:p>
          <a:p>
            <a:pPr eaLnBrk="1" hangingPunct="1"/>
            <a:r>
              <a:rPr lang="en-US" altLang="en-US" smtClean="0"/>
              <a:t>Good reason to move from trip-based to tour-based model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cs typeface="Arial" charset="0"/>
              </a:defRPr>
            </a:lvl1pPr>
            <a:lvl2pPr marL="742950" indent="-285750" eaLnBrk="0" hangingPunct="0">
              <a:spcBef>
                <a:spcPct val="20000"/>
              </a:spcBef>
              <a:buClr>
                <a:schemeClr val="tx1"/>
              </a:buClr>
              <a:buSzPct val="75000"/>
              <a:buChar char="–"/>
              <a:defRPr sz="2400">
                <a:solidFill>
                  <a:schemeClr val="tx1"/>
                </a:solidFill>
                <a:latin typeface="Arial" charset="0"/>
                <a:cs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cs typeface="Arial" charset="0"/>
              </a:defRPr>
            </a:lvl3pPr>
            <a:lvl4pPr marL="1600200" indent="-228600" eaLnBrk="0" hangingPunct="0">
              <a:spcBef>
                <a:spcPct val="20000"/>
              </a:spcBef>
              <a:buClr>
                <a:schemeClr val="tx1"/>
              </a:buClr>
              <a:buSzPct val="80000"/>
              <a:buChar char="–"/>
              <a:defRPr>
                <a:solidFill>
                  <a:schemeClr val="tx1"/>
                </a:solidFill>
                <a:latin typeface="Arial" charset="0"/>
                <a:cs typeface="Arial" charset="0"/>
              </a:defRPr>
            </a:lvl4pPr>
            <a:lvl5pPr marL="2057400" indent="-228600" eaLnBrk="0" hangingPunct="0">
              <a:spcBef>
                <a:spcPct val="20000"/>
              </a:spcBef>
              <a:buClr>
                <a:schemeClr val="tx1"/>
              </a:buClr>
              <a:buSzPct val="65000"/>
              <a:buFont typeface="Wingdings" pitchFamily="2" charset="2"/>
              <a:buChar char="l"/>
              <a:defRPr>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9pPr>
          </a:lstStyle>
          <a:p>
            <a:pPr eaLnBrk="1" hangingPunct="1">
              <a:spcBef>
                <a:spcPct val="0"/>
              </a:spcBef>
              <a:buClrTx/>
              <a:buSzTx/>
              <a:buFontTx/>
              <a:buNone/>
            </a:pPr>
            <a:fld id="{A4D26749-6C66-4EAE-8235-4E1F47AA770E}" type="slidenum">
              <a:rPr lang="en-US" altLang="en-US" sz="2600" smtClean="0">
                <a:solidFill>
                  <a:schemeClr val="bg1"/>
                </a:solidFill>
              </a:rPr>
              <a:pPr eaLnBrk="1" hangingPunct="1">
                <a:spcBef>
                  <a:spcPct val="0"/>
                </a:spcBef>
                <a:buClrTx/>
                <a:buSzTx/>
                <a:buFontTx/>
                <a:buNone/>
              </a:pPr>
              <a:t>11</a:t>
            </a:fld>
            <a:endParaRPr lang="en-US" altLang="en-US" sz="2600" smtClean="0">
              <a:solidFill>
                <a:schemeClr val="bg1"/>
              </a:solidFill>
            </a:endParaRPr>
          </a:p>
        </p:txBody>
      </p:sp>
      <p:sp>
        <p:nvSpPr>
          <p:cNvPr id="27651" name="AutoShape 2"/>
          <p:cNvSpPr>
            <a:spLocks noGrp="1" noChangeArrowheads="1"/>
          </p:cNvSpPr>
          <p:nvPr>
            <p:ph type="title"/>
          </p:nvPr>
        </p:nvSpPr>
        <p:spPr/>
        <p:txBody>
          <a:bodyPr/>
          <a:lstStyle/>
          <a:p>
            <a:pPr algn="ctr" eaLnBrk="1" hangingPunct="1"/>
            <a:r>
              <a:rPr lang="en-US" altLang="en-US" smtClean="0"/>
              <a:t>Questions?</a:t>
            </a:r>
          </a:p>
        </p:txBody>
      </p:sp>
      <p:sp>
        <p:nvSpPr>
          <p:cNvPr id="27652" name="Rectangle 3"/>
          <p:cNvSpPr>
            <a:spLocks noGrp="1" noChangeArrowheads="1"/>
          </p:cNvSpPr>
          <p:nvPr>
            <p:ph type="body" idx="1"/>
          </p:nvPr>
        </p:nvSpPr>
        <p:spPr/>
        <p:txBody>
          <a:bodyPr/>
          <a:lstStyle/>
          <a:p>
            <a:pPr eaLnBrk="1" hangingPunct="1"/>
            <a:endParaRPr lang="en-US" altLang="en-US" smtClean="0"/>
          </a:p>
          <a:p>
            <a:pPr eaLnBrk="1" hangingPunct="1"/>
            <a:endParaRPr lang="en-US" altLang="en-US" smtClean="0"/>
          </a:p>
          <a:p>
            <a:pPr algn="ctr" eaLnBrk="1" hangingPunct="1">
              <a:buFont typeface="Wingdings" pitchFamily="2" charset="2"/>
              <a:buNone/>
            </a:pPr>
            <a:r>
              <a:rPr lang="en-US" altLang="en-US" smtClean="0"/>
              <a:t>(803) 270-7114</a:t>
            </a:r>
          </a:p>
          <a:p>
            <a:pPr algn="ctr" eaLnBrk="1" hangingPunct="1">
              <a:buFont typeface="Wingdings" pitchFamily="2" charset="2"/>
              <a:buNone/>
            </a:pPr>
            <a:r>
              <a:rPr lang="en-US" altLang="en-US" smtClean="0"/>
              <a:t>wgallen@isp.com</a:t>
            </a:r>
            <a:endParaRPr lang="en-US" altLang="en-US"/>
          </a:p>
          <a:p>
            <a:pPr algn="ctr" eaLnBrk="1" hangingPunct="1">
              <a:buFont typeface="Wingdings" pitchFamily="2" charset="2"/>
              <a:buNone/>
            </a:pPr>
            <a:r>
              <a:rPr lang="en-US" altLang="en-US" smtClean="0"/>
              <a:t>www.williamgallen.com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lvl1pPr eaLnBrk="0" hangingPunct="0">
              <a:spcBef>
                <a:spcPct val="20000"/>
              </a:spcBef>
              <a:buClr>
                <a:schemeClr val="tx1"/>
              </a:buClr>
              <a:buSzPct val="75000"/>
              <a:buFont typeface="Wingdings" pitchFamily="2" charset="2"/>
              <a:buChar char="l"/>
              <a:defRPr sz="2800">
                <a:solidFill>
                  <a:schemeClr val="tx1"/>
                </a:solidFill>
                <a:latin typeface="Arial" charset="0"/>
                <a:cs typeface="Arial" charset="0"/>
              </a:defRPr>
            </a:lvl1pPr>
            <a:lvl2pPr marL="742950" indent="-285750" eaLnBrk="0" hangingPunct="0">
              <a:spcBef>
                <a:spcPct val="20000"/>
              </a:spcBef>
              <a:buClr>
                <a:schemeClr val="tx1"/>
              </a:buClr>
              <a:buSzPct val="75000"/>
              <a:buChar char="–"/>
              <a:defRPr sz="2400">
                <a:solidFill>
                  <a:schemeClr val="tx1"/>
                </a:solidFill>
                <a:latin typeface="Arial" charset="0"/>
                <a:cs typeface="Arial" charset="0"/>
              </a:defRPr>
            </a:lvl2pPr>
            <a:lvl3pPr marL="1143000" indent="-228600" eaLnBrk="0" hangingPunct="0">
              <a:spcBef>
                <a:spcPct val="20000"/>
              </a:spcBef>
              <a:buClr>
                <a:schemeClr val="tx1"/>
              </a:buClr>
              <a:buSzPct val="75000"/>
              <a:buFont typeface="Wingdings" pitchFamily="2" charset="2"/>
              <a:buChar char="l"/>
              <a:defRPr sz="2000">
                <a:solidFill>
                  <a:schemeClr val="tx1"/>
                </a:solidFill>
                <a:latin typeface="Arial" charset="0"/>
                <a:cs typeface="Arial" charset="0"/>
              </a:defRPr>
            </a:lvl3pPr>
            <a:lvl4pPr marL="1600200" indent="-228600" eaLnBrk="0" hangingPunct="0">
              <a:spcBef>
                <a:spcPct val="20000"/>
              </a:spcBef>
              <a:buClr>
                <a:schemeClr val="tx1"/>
              </a:buClr>
              <a:buSzPct val="80000"/>
              <a:buChar char="–"/>
              <a:defRPr>
                <a:solidFill>
                  <a:schemeClr val="tx1"/>
                </a:solidFill>
                <a:latin typeface="Arial" charset="0"/>
                <a:cs typeface="Arial" charset="0"/>
              </a:defRPr>
            </a:lvl4pPr>
            <a:lvl5pPr marL="2057400" indent="-228600" eaLnBrk="0" hangingPunct="0">
              <a:spcBef>
                <a:spcPct val="20000"/>
              </a:spcBef>
              <a:buClr>
                <a:schemeClr val="tx1"/>
              </a:buClr>
              <a:buSzPct val="65000"/>
              <a:buFont typeface="Wingdings" pitchFamily="2" charset="2"/>
              <a:buChar char="l"/>
              <a:defRPr>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65000"/>
              <a:buFont typeface="Wingdings" pitchFamily="2" charset="2"/>
              <a:buChar char="l"/>
              <a:defRPr>
                <a:solidFill>
                  <a:schemeClr val="tx1"/>
                </a:solidFill>
                <a:latin typeface="Arial" charset="0"/>
                <a:cs typeface="Arial" charset="0"/>
              </a:defRPr>
            </a:lvl9pPr>
          </a:lstStyle>
          <a:p>
            <a:pPr eaLnBrk="1" hangingPunct="1">
              <a:spcBef>
                <a:spcPct val="0"/>
              </a:spcBef>
              <a:buClrTx/>
              <a:buSzTx/>
              <a:buFontTx/>
              <a:buNone/>
            </a:pPr>
            <a:fld id="{71737211-B5E2-4505-883F-6AEF899D4F15}" type="slidenum">
              <a:rPr lang="en-US" altLang="en-US" sz="2600" smtClean="0">
                <a:solidFill>
                  <a:schemeClr val="bg1"/>
                </a:solidFill>
              </a:rPr>
              <a:pPr eaLnBrk="1" hangingPunct="1">
                <a:spcBef>
                  <a:spcPct val="0"/>
                </a:spcBef>
                <a:buClrTx/>
                <a:buSzTx/>
                <a:buFontTx/>
                <a:buNone/>
              </a:pPr>
              <a:t>2</a:t>
            </a:fld>
            <a:endParaRPr lang="en-US" altLang="en-US" sz="2600" smtClean="0">
              <a:solidFill>
                <a:schemeClr val="bg1"/>
              </a:solidFill>
            </a:endParaRPr>
          </a:p>
        </p:txBody>
      </p:sp>
      <p:sp>
        <p:nvSpPr>
          <p:cNvPr id="4099" name="AutoShape 2"/>
          <p:cNvSpPr>
            <a:spLocks noGrp="1" noChangeArrowheads="1"/>
          </p:cNvSpPr>
          <p:nvPr>
            <p:ph type="title"/>
          </p:nvPr>
        </p:nvSpPr>
        <p:spPr>
          <a:xfrm>
            <a:off x="762000" y="762000"/>
            <a:ext cx="8077200" cy="1143000"/>
          </a:xfrm>
        </p:spPr>
        <p:txBody>
          <a:bodyPr/>
          <a:lstStyle/>
          <a:p>
            <a:pPr eaLnBrk="1" hangingPunct="1"/>
            <a:r>
              <a:rPr lang="en-US" altLang="en-US" smtClean="0"/>
              <a:t>Trip Chaining is Increasing</a:t>
            </a:r>
          </a:p>
        </p:txBody>
      </p:sp>
      <p:sp>
        <p:nvSpPr>
          <p:cNvPr id="4100" name="Rectangle 3"/>
          <p:cNvSpPr>
            <a:spLocks noGrp="1" noChangeArrowheads="1"/>
          </p:cNvSpPr>
          <p:nvPr>
            <p:ph type="body" idx="1"/>
          </p:nvPr>
        </p:nvSpPr>
        <p:spPr>
          <a:xfrm>
            <a:off x="838200" y="2362200"/>
            <a:ext cx="7848600" cy="3724275"/>
          </a:xfrm>
        </p:spPr>
        <p:txBody>
          <a:bodyPr/>
          <a:lstStyle/>
          <a:p>
            <a:pPr eaLnBrk="1" hangingPunct="1"/>
            <a:r>
              <a:rPr lang="en-US" altLang="en-US" smtClean="0"/>
              <a:t>Chaining is “complex” travel </a:t>
            </a:r>
          </a:p>
          <a:p>
            <a:pPr lvl="1" eaLnBrk="1" hangingPunct="1"/>
            <a:r>
              <a:rPr lang="en-US" altLang="en-US" smtClean="0"/>
              <a:t>intermediate stops between origin and main destination</a:t>
            </a:r>
          </a:p>
          <a:p>
            <a:pPr eaLnBrk="1" hangingPunct="1"/>
            <a:r>
              <a:rPr lang="en-US" altLang="en-US" smtClean="0"/>
              <a:t>Complex share of travel is increasing</a:t>
            </a:r>
          </a:p>
          <a:p>
            <a:pPr lvl="1" eaLnBrk="1" hangingPunct="1"/>
            <a:r>
              <a:rPr lang="en-US" altLang="en-US" smtClean="0"/>
              <a:t>trip-based: NHB trips</a:t>
            </a:r>
          </a:p>
          <a:p>
            <a:pPr lvl="1" eaLnBrk="1" hangingPunct="1"/>
            <a:r>
              <a:rPr lang="en-US" altLang="en-US" smtClean="0"/>
              <a:t>tour-based: intermediate stops</a:t>
            </a:r>
          </a:p>
          <a:p>
            <a:pPr eaLnBrk="1" hangingPunct="1"/>
            <a:r>
              <a:rPr lang="en-US" altLang="en-US" smtClean="0"/>
              <a:t>Percent of tours with stops</a:t>
            </a:r>
          </a:p>
          <a:p>
            <a:pPr lvl="1" eaLnBrk="1" hangingPunct="1"/>
            <a:r>
              <a:rPr lang="en-US" altLang="en-US" smtClean="0"/>
              <a:t>Baltimore, 2001: 19%</a:t>
            </a:r>
          </a:p>
          <a:p>
            <a:pPr lvl="1" eaLnBrk="1" hangingPunct="1"/>
            <a:r>
              <a:rPr lang="en-US" altLang="en-US" smtClean="0"/>
              <a:t>Charlotte, 2012: 33%</a:t>
            </a:r>
          </a:p>
          <a:p>
            <a:pPr eaLnBrk="1" hangingPunct="1"/>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Percent NHB Trips</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3</a:t>
            </a:fld>
            <a:endParaRPr lang="en-US" alt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85731696"/>
              </p:ext>
            </p:extLst>
          </p:nvPr>
        </p:nvGraphicFramePr>
        <p:xfrm>
          <a:off x="838200" y="2362200"/>
          <a:ext cx="7693025" cy="3724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36462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the Increase?</a:t>
            </a:r>
            <a:endParaRPr lang="en-US"/>
          </a:p>
        </p:txBody>
      </p:sp>
      <p:sp>
        <p:nvSpPr>
          <p:cNvPr id="3" name="Content Placeholder 2"/>
          <p:cNvSpPr>
            <a:spLocks noGrp="1"/>
          </p:cNvSpPr>
          <p:nvPr>
            <p:ph idx="1"/>
          </p:nvPr>
        </p:nvSpPr>
        <p:spPr/>
        <p:txBody>
          <a:bodyPr/>
          <a:lstStyle/>
          <a:p>
            <a:r>
              <a:rPr lang="en-US" smtClean="0"/>
              <a:t>Higher cost of travel = chaining trips saves money</a:t>
            </a:r>
          </a:p>
          <a:p>
            <a:r>
              <a:rPr lang="en-US" smtClean="0"/>
              <a:t>Higher congestion = more time spent travelling</a:t>
            </a:r>
          </a:p>
          <a:p>
            <a:r>
              <a:rPr lang="en-US" smtClean="0"/>
              <a:t>More activities = less time available to travel</a:t>
            </a:r>
          </a:p>
          <a:p>
            <a:r>
              <a:rPr lang="en-US" smtClean="0"/>
              <a:t>Drive-through EVERYTHING</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4</a:t>
            </a:fld>
            <a:endParaRPr lang="en-US" altLang="en-US"/>
          </a:p>
        </p:txBody>
      </p:sp>
    </p:spTree>
    <p:extLst>
      <p:ext uri="{BB962C8B-B14F-4D97-AF65-F5344CB8AC3E}">
        <p14:creationId xmlns:p14="http://schemas.microsoft.com/office/powerpoint/2010/main" val="254414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Final Tour</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5</a:t>
            </a:fld>
            <a:endParaRPr lang="en-US" altLang="en-US"/>
          </a:p>
        </p:txBody>
      </p:sp>
      <p:pic>
        <p:nvPicPr>
          <p:cNvPr id="5" name="Picture 4"/>
          <p:cNvPicPr>
            <a:picLocks noChangeAspect="1"/>
          </p:cNvPicPr>
          <p:nvPr/>
        </p:nvPicPr>
        <p:blipFill rotWithShape="1">
          <a:blip r:embed="rId3"/>
          <a:srcRect l="59871" t="16028" r="25215" b="46167"/>
          <a:stretch/>
        </p:blipFill>
        <p:spPr bwMode="auto">
          <a:xfrm>
            <a:off x="1219199" y="2428875"/>
            <a:ext cx="5000366" cy="3889000"/>
          </a:xfrm>
          <a:prstGeom prst="rect">
            <a:avLst/>
          </a:prstGeom>
          <a:ln>
            <a:noFill/>
          </a:ln>
          <a:extLst>
            <a:ext uri="{53640926-AAD7-44D8-BBD7-CCE9431645EC}">
              <a14:shadowObscured xmlns:a14="http://schemas.microsoft.com/office/drawing/2010/main"/>
            </a:ext>
          </a:extLst>
        </p:spPr>
      </p:pic>
      <p:sp>
        <p:nvSpPr>
          <p:cNvPr id="6" name="TextBox 5"/>
          <p:cNvSpPr txBox="1"/>
          <p:nvPr/>
        </p:nvSpPr>
        <p:spPr>
          <a:xfrm>
            <a:off x="6705600" y="3173046"/>
            <a:ext cx="2209800" cy="1200329"/>
          </a:xfrm>
          <a:prstGeom prst="rect">
            <a:avLst/>
          </a:prstGeom>
          <a:solidFill>
            <a:srgbClr val="C00000"/>
          </a:solidFill>
          <a:ln>
            <a:solidFill>
              <a:srgbClr val="002060"/>
            </a:solidFill>
          </a:ln>
        </p:spPr>
        <p:txBody>
          <a:bodyPr wrap="square" rtlCol="0">
            <a:spAutoFit/>
          </a:bodyPr>
          <a:lstStyle/>
          <a:p>
            <a:pPr algn="ctr"/>
            <a:r>
              <a:rPr lang="en-US" sz="2400" b="1" smtClean="0">
                <a:solidFill>
                  <a:schemeClr val="bg1"/>
                </a:solidFill>
              </a:rPr>
              <a:t>DRIVE THRU</a:t>
            </a:r>
          </a:p>
          <a:p>
            <a:pPr algn="ctr"/>
            <a:r>
              <a:rPr lang="en-US" sz="2400" b="1" smtClean="0">
                <a:solidFill>
                  <a:schemeClr val="bg1"/>
                </a:solidFill>
              </a:rPr>
              <a:t>VIEWING</a:t>
            </a:r>
          </a:p>
          <a:p>
            <a:pPr algn="ctr"/>
            <a:r>
              <a:rPr lang="en-US" sz="2400" b="1" smtClean="0">
                <a:solidFill>
                  <a:schemeClr val="bg1"/>
                </a:solidFill>
              </a:rPr>
              <a:t>6 – 9 PM</a:t>
            </a:r>
            <a:endParaRPr lang="en-US" sz="2400" b="1">
              <a:solidFill>
                <a:schemeClr val="bg1"/>
              </a:solidFill>
            </a:endParaRPr>
          </a:p>
        </p:txBody>
      </p:sp>
      <p:cxnSp>
        <p:nvCxnSpPr>
          <p:cNvPr id="9" name="Straight Arrow Connector 8"/>
          <p:cNvCxnSpPr/>
          <p:nvPr/>
        </p:nvCxnSpPr>
        <p:spPr>
          <a:xfrm>
            <a:off x="5210175" y="3886200"/>
            <a:ext cx="1495425" cy="1"/>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8366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NHB is Difficult</a:t>
            </a:r>
            <a:endParaRPr lang="en-US"/>
          </a:p>
        </p:txBody>
      </p:sp>
      <p:sp>
        <p:nvSpPr>
          <p:cNvPr id="3" name="Content Placeholder 2"/>
          <p:cNvSpPr>
            <a:spLocks noGrp="1"/>
          </p:cNvSpPr>
          <p:nvPr>
            <p:ph idx="1"/>
          </p:nvPr>
        </p:nvSpPr>
        <p:spPr/>
        <p:txBody>
          <a:bodyPr/>
          <a:lstStyle/>
          <a:p>
            <a:r>
              <a:rPr lang="en-US" smtClean="0"/>
              <a:t>Varied mix of true purposes</a:t>
            </a:r>
          </a:p>
          <a:p>
            <a:r>
              <a:rPr lang="en-US" smtClean="0"/>
              <a:t>Disjointed trip segments</a:t>
            </a:r>
          </a:p>
          <a:p>
            <a:r>
              <a:rPr lang="en-US" smtClean="0"/>
              <a:t>Can’t relate to HH attributes</a:t>
            </a:r>
          </a:p>
          <a:p>
            <a:r>
              <a:rPr lang="en-US" smtClean="0"/>
              <a:t>Don’t know enough about it</a:t>
            </a:r>
          </a:p>
          <a:p>
            <a:r>
              <a:rPr lang="en-US" smtClean="0"/>
              <a:t>It’s a garbage can</a:t>
            </a:r>
          </a:p>
          <a:p>
            <a:pPr lvl="1"/>
            <a:r>
              <a:rPr lang="en-US" smtClean="0"/>
              <a:t>may include truck / commercial trips</a:t>
            </a:r>
          </a:p>
          <a:p>
            <a:pPr lvl="1"/>
            <a:r>
              <a:rPr lang="en-US" smtClean="0"/>
              <a:t>sometimes used as a fudge</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6</a:t>
            </a:fld>
            <a:endParaRPr lang="en-US" altLang="en-US"/>
          </a:p>
        </p:txBody>
      </p:sp>
    </p:spTree>
    <p:extLst>
      <p:ext uri="{BB962C8B-B14F-4D97-AF65-F5344CB8AC3E}">
        <p14:creationId xmlns:p14="http://schemas.microsoft.com/office/powerpoint/2010/main" val="497264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NHB Improvements</a:t>
            </a:r>
            <a:endParaRPr lang="en-US"/>
          </a:p>
        </p:txBody>
      </p:sp>
      <p:sp>
        <p:nvSpPr>
          <p:cNvPr id="3" name="Content Placeholder 2"/>
          <p:cNvSpPr>
            <a:spLocks noGrp="1"/>
          </p:cNvSpPr>
          <p:nvPr>
            <p:ph idx="1"/>
          </p:nvPr>
        </p:nvSpPr>
        <p:spPr/>
        <p:txBody>
          <a:bodyPr/>
          <a:lstStyle/>
          <a:p>
            <a:r>
              <a:rPr lang="en-US" smtClean="0"/>
              <a:t>Split NHB into 3 sub-purposes</a:t>
            </a:r>
          </a:p>
          <a:p>
            <a:pPr lvl="1"/>
            <a:r>
              <a:rPr lang="en-US" smtClean="0"/>
              <a:t>journey to work</a:t>
            </a:r>
          </a:p>
          <a:p>
            <a:pPr lvl="1"/>
            <a:r>
              <a:rPr lang="en-US" smtClean="0"/>
              <a:t>trips at work</a:t>
            </a:r>
          </a:p>
          <a:p>
            <a:pPr lvl="1"/>
            <a:r>
              <a:rPr lang="en-US" smtClean="0"/>
              <a:t>non-work</a:t>
            </a:r>
          </a:p>
          <a:p>
            <a:r>
              <a:rPr lang="en-US" smtClean="0"/>
              <a:t>Different purposes for simple and complex HBW trips</a:t>
            </a:r>
          </a:p>
          <a:p>
            <a:r>
              <a:rPr lang="en-US" smtClean="0"/>
              <a:t>Trip lengths, time of day are different</a:t>
            </a:r>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7</a:t>
            </a:fld>
            <a:endParaRPr lang="en-US" altLang="en-US"/>
          </a:p>
        </p:txBody>
      </p:sp>
    </p:spTree>
    <p:extLst>
      <p:ext uri="{BB962C8B-B14F-4D97-AF65-F5344CB8AC3E}">
        <p14:creationId xmlns:p14="http://schemas.microsoft.com/office/powerpoint/2010/main" val="242460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Tour Models Include Chaining</a:t>
            </a:r>
            <a:endParaRPr lang="en-US"/>
          </a:p>
        </p:txBody>
      </p:sp>
      <p:sp>
        <p:nvSpPr>
          <p:cNvPr id="3" name="Content Placeholder 2"/>
          <p:cNvSpPr>
            <a:spLocks noGrp="1"/>
          </p:cNvSpPr>
          <p:nvPr>
            <p:ph idx="1"/>
          </p:nvPr>
        </p:nvSpPr>
        <p:spPr/>
        <p:txBody>
          <a:bodyPr/>
          <a:lstStyle/>
          <a:p>
            <a:r>
              <a:rPr lang="en-US" smtClean="0"/>
              <a:t>Avoid the NHB mess</a:t>
            </a:r>
          </a:p>
          <a:p>
            <a:r>
              <a:rPr lang="en-US" smtClean="0"/>
              <a:t>RT tours modelled with correct purpose, consistent mode, consistent period</a:t>
            </a:r>
          </a:p>
          <a:p>
            <a:r>
              <a:rPr lang="en-US" smtClean="0"/>
              <a:t>Intermediate stop locations modelled more accurately</a:t>
            </a:r>
          </a:p>
          <a:p>
            <a:pPr lvl="1"/>
            <a:r>
              <a:rPr lang="en-US" smtClean="0"/>
              <a:t>related to tour origin and destination</a:t>
            </a:r>
          </a:p>
          <a:p>
            <a:pPr lvl="1"/>
            <a:r>
              <a:rPr lang="en-US" smtClean="0"/>
              <a:t>related to tour main </a:t>
            </a:r>
            <a:r>
              <a:rPr lang="en-US" smtClean="0"/>
              <a:t>purpose</a:t>
            </a:r>
          </a:p>
          <a:p>
            <a:pPr lvl="1"/>
            <a:r>
              <a:rPr lang="en-US" smtClean="0"/>
              <a:t>include “pass-by” trips</a:t>
            </a:r>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8</a:t>
            </a:fld>
            <a:endParaRPr lang="en-US" altLang="en-US"/>
          </a:p>
        </p:txBody>
      </p:sp>
    </p:spTree>
    <p:extLst>
      <p:ext uri="{BB962C8B-B14F-4D97-AF65-F5344CB8AC3E}">
        <p14:creationId xmlns:p14="http://schemas.microsoft.com/office/powerpoint/2010/main" val="578471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is Chaining So Important?</a:t>
            </a:r>
            <a:endParaRPr lang="en-US"/>
          </a:p>
        </p:txBody>
      </p:sp>
      <p:sp>
        <p:nvSpPr>
          <p:cNvPr id="3" name="Content Placeholder 2"/>
          <p:cNvSpPr>
            <a:spLocks noGrp="1"/>
          </p:cNvSpPr>
          <p:nvPr>
            <p:ph idx="1"/>
          </p:nvPr>
        </p:nvSpPr>
        <p:spPr>
          <a:xfrm>
            <a:off x="838200" y="2362200"/>
            <a:ext cx="7693025" cy="4114799"/>
          </a:xfrm>
        </p:spPr>
        <p:txBody>
          <a:bodyPr/>
          <a:lstStyle/>
          <a:p>
            <a:r>
              <a:rPr lang="en-US" smtClean="0"/>
              <a:t>Chaining is on the increase</a:t>
            </a:r>
          </a:p>
          <a:p>
            <a:r>
              <a:rPr lang="en-US"/>
              <a:t>Improve mode choice accuracy</a:t>
            </a:r>
          </a:p>
          <a:p>
            <a:pPr lvl="1"/>
            <a:r>
              <a:rPr lang="en-US" smtClean="0"/>
              <a:t>trip mode </a:t>
            </a:r>
            <a:r>
              <a:rPr lang="en-US" u="sng" smtClean="0"/>
              <a:t>is</a:t>
            </a:r>
            <a:r>
              <a:rPr lang="en-US" smtClean="0"/>
              <a:t> the tour mode</a:t>
            </a:r>
            <a:endParaRPr lang="en-US"/>
          </a:p>
          <a:p>
            <a:r>
              <a:rPr lang="en-US" smtClean="0"/>
              <a:t>Improve assignment accuracy</a:t>
            </a:r>
          </a:p>
          <a:p>
            <a:pPr lvl="1"/>
            <a:r>
              <a:rPr lang="en-US" smtClean="0"/>
              <a:t>get the stops in the right locations</a:t>
            </a:r>
          </a:p>
          <a:p>
            <a:r>
              <a:rPr lang="en-US" smtClean="0"/>
              <a:t>This helps improve assignment RMSE</a:t>
            </a:r>
          </a:p>
          <a:p>
            <a:pPr lvl="1"/>
            <a:r>
              <a:rPr lang="en-US"/>
              <a:t>Brunswick: 17% → 10%</a:t>
            </a:r>
          </a:p>
          <a:p>
            <a:pPr lvl="1"/>
            <a:r>
              <a:rPr lang="en-US" smtClean="0"/>
              <a:t>Atlanta (truck): 49% →</a:t>
            </a:r>
            <a:r>
              <a:rPr lang="en-US" smtClean="0">
                <a:sym typeface="Wingdings" panose="05000000000000000000" pitchFamily="2" charset="2"/>
              </a:rPr>
              <a:t> 28%</a:t>
            </a:r>
            <a:endParaRPr lang="en-US" smtClean="0"/>
          </a:p>
          <a:p>
            <a:pPr lvl="1"/>
            <a:endParaRPr lang="en-US"/>
          </a:p>
        </p:txBody>
      </p:sp>
      <p:sp>
        <p:nvSpPr>
          <p:cNvPr id="4" name="Slide Number Placeholder 3"/>
          <p:cNvSpPr>
            <a:spLocks noGrp="1"/>
          </p:cNvSpPr>
          <p:nvPr>
            <p:ph type="sldNum" sz="quarter" idx="12"/>
          </p:nvPr>
        </p:nvSpPr>
        <p:spPr/>
        <p:txBody>
          <a:bodyPr/>
          <a:lstStyle/>
          <a:p>
            <a:pPr>
              <a:defRPr/>
            </a:pPr>
            <a:fld id="{849B8B90-B1FA-45EF-99B8-968BD2C7D1A4}" type="slidenum">
              <a:rPr lang="en-US" altLang="en-US" smtClean="0"/>
              <a:pPr>
                <a:defRPr/>
              </a:pPr>
              <a:t>9</a:t>
            </a:fld>
            <a:endParaRPr lang="en-US" altLang="en-US"/>
          </a:p>
        </p:txBody>
      </p:sp>
    </p:spTree>
    <p:extLst>
      <p:ext uri="{BB962C8B-B14F-4D97-AF65-F5344CB8AC3E}">
        <p14:creationId xmlns:p14="http://schemas.microsoft.com/office/powerpoint/2010/main" val="1650617413"/>
      </p:ext>
    </p:extLst>
  </p:cSld>
  <p:clrMapOvr>
    <a:masterClrMapping/>
  </p:clrMapOvr>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21440</TotalTime>
  <Words>914</Words>
  <Application>Microsoft Office PowerPoint</Application>
  <PresentationFormat>On-screen Show (4:3)</PresentationFormat>
  <Paragraphs>120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Capsules</vt:lpstr>
      <vt:lpstr>Trends in Complex Travel</vt:lpstr>
      <vt:lpstr>Trip Chaining is Increasing</vt:lpstr>
      <vt:lpstr>Percent NHB Trips</vt:lpstr>
      <vt:lpstr>Why the Increase?</vt:lpstr>
      <vt:lpstr>The Final Tour</vt:lpstr>
      <vt:lpstr>NHB is Difficult</vt:lpstr>
      <vt:lpstr>NHB Improvements</vt:lpstr>
      <vt:lpstr>Tour Models Include Chaining</vt:lpstr>
      <vt:lpstr>Why is Chaining So Important?</vt:lpstr>
      <vt:lpstr>So What?</vt:lpstr>
      <vt:lpstr>Questions?</vt:lpstr>
    </vt:vector>
  </TitlesOfParts>
  <Company>William G. Allen, Jr., 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Travel Forecasting Model for Glynn County</dc:title>
  <dc:creator>William G. Allen, Jr.</dc:creator>
  <cp:lastModifiedBy>bill allen</cp:lastModifiedBy>
  <cp:revision>103</cp:revision>
  <cp:lastPrinted>1601-01-01T00:00:00Z</cp:lastPrinted>
  <dcterms:created xsi:type="dcterms:W3CDTF">2010-08-16T19:53:28Z</dcterms:created>
  <dcterms:modified xsi:type="dcterms:W3CDTF">2015-05-13T13:13:34Z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