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0" r:id="rId3"/>
    <p:sldId id="270" r:id="rId4"/>
    <p:sldId id="283" r:id="rId5"/>
    <p:sldId id="282" r:id="rId6"/>
    <p:sldId id="271" r:id="rId7"/>
    <p:sldId id="281" r:id="rId8"/>
    <p:sldId id="284" r:id="rId9"/>
    <p:sldId id="269" r:id="rId10"/>
    <p:sldId id="272" r:id="rId11"/>
    <p:sldId id="268" r:id="rId12"/>
    <p:sldId id="273" r:id="rId13"/>
    <p:sldId id="274" r:id="rId14"/>
    <p:sldId id="275" r:id="rId15"/>
    <p:sldId id="276" r:id="rId16"/>
    <p:sldId id="277" r:id="rId17"/>
    <p:sldId id="285" r:id="rId18"/>
    <p:sldId id="278" r:id="rId19"/>
    <p:sldId id="267"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79" r:id="rId33"/>
    <p:sldId id="298"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C8C"/>
    <a:srgbClr val="806A56"/>
    <a:srgbClr val="AF9A87"/>
    <a:srgbClr val="A18973"/>
    <a:srgbClr val="3D6CA5"/>
    <a:srgbClr val="4174B1"/>
    <a:srgbClr val="3B689F"/>
    <a:srgbClr val="B7A4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1" autoAdjust="0"/>
    <p:restoredTop sz="94678" autoAdjust="0"/>
  </p:normalViewPr>
  <p:slideViewPr>
    <p:cSldViewPr>
      <p:cViewPr varScale="1">
        <p:scale>
          <a:sx n="103" d="100"/>
          <a:sy n="103" d="100"/>
        </p:scale>
        <p:origin x="1158" y="96"/>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Projects\Clients\NHBT\2014-07-14\Method1Calibration\Friction%20Factors%20-%20method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NHBW</a:t>
            </a:r>
          </a:p>
        </c:rich>
      </c:tx>
      <c:layout>
        <c:manualLayout>
          <c:xMode val="edge"/>
          <c:yMode val="edge"/>
          <c:x val="0.48371498205581442"/>
          <c:y val="4.2156887354129098E-2"/>
        </c:manualLayout>
      </c:layout>
      <c:overlay val="1"/>
    </c:title>
    <c:autoTitleDeleted val="0"/>
    <c:plotArea>
      <c:layout>
        <c:manualLayout>
          <c:layoutTarget val="inner"/>
          <c:xMode val="edge"/>
          <c:yMode val="edge"/>
          <c:x val="7.2233363991894173E-2"/>
          <c:y val="0.15232132419649227"/>
          <c:w val="0.88036835139197345"/>
          <c:h val="0.67031431099763761"/>
        </c:manualLayout>
      </c:layout>
      <c:scatterChart>
        <c:scatterStyle val="smoothMarker"/>
        <c:varyColors val="0"/>
        <c:ser>
          <c:idx val="0"/>
          <c:order val="0"/>
          <c:tx>
            <c:strRef>
              <c:f>'Round 5 - GenCost'!$AB$6</c:f>
              <c:strCache>
                <c:ptCount val="1"/>
                <c:pt idx="0">
                  <c:v>Model</c:v>
                </c:pt>
              </c:strCache>
            </c:strRef>
          </c:tx>
          <c:spPr>
            <a:ln w="25400"/>
          </c:spPr>
          <c:marker>
            <c:symbol val="none"/>
          </c:marker>
          <c:xVal>
            <c:numRef>
              <c:f>'Round 5 - GenCost'!$S$7:$S$57</c:f>
              <c:numCache>
                <c:formatCode>General</c:formatCode>
                <c:ptCount val="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numCache>
            </c:numRef>
          </c:xVal>
          <c:yVal>
            <c:numRef>
              <c:f>'Round 5 - GenCost'!$AB$7:$AB$57</c:f>
              <c:numCache>
                <c:formatCode>_(* #,##0.0000_);_(* \(#,##0.0000\);_(* "-"??_);_(@_)</c:formatCode>
                <c:ptCount val="51"/>
                <c:pt idx="0">
                  <c:v>0</c:v>
                </c:pt>
                <c:pt idx="1">
                  <c:v>2.9960351730278393E-2</c:v>
                </c:pt>
                <c:pt idx="2">
                  <c:v>4.7711874567868393E-2</c:v>
                </c:pt>
                <c:pt idx="3">
                  <c:v>9.8806872131997334E-2</c:v>
                </c:pt>
                <c:pt idx="4">
                  <c:v>9.6350084414773871E-2</c:v>
                </c:pt>
                <c:pt idx="5">
                  <c:v>9.100375671713247E-2</c:v>
                </c:pt>
                <c:pt idx="6">
                  <c:v>8.5338292052052858E-2</c:v>
                </c:pt>
                <c:pt idx="7">
                  <c:v>8.1721494454013666E-2</c:v>
                </c:pt>
                <c:pt idx="8">
                  <c:v>6.0896407605129384E-2</c:v>
                </c:pt>
                <c:pt idx="9">
                  <c:v>4.8007629989860391E-2</c:v>
                </c:pt>
                <c:pt idx="10">
                  <c:v>3.78957454214515E-2</c:v>
                </c:pt>
                <c:pt idx="11">
                  <c:v>3.4031751364026204E-2</c:v>
                </c:pt>
                <c:pt idx="12">
                  <c:v>3.1058632922589317E-2</c:v>
                </c:pt>
                <c:pt idx="13">
                  <c:v>3.0767824951102127E-2</c:v>
                </c:pt>
                <c:pt idx="14">
                  <c:v>2.9409124753749908E-2</c:v>
                </c:pt>
                <c:pt idx="15">
                  <c:v>2.4434137549335867E-2</c:v>
                </c:pt>
                <c:pt idx="16">
                  <c:v>1.9746067261029787E-2</c:v>
                </c:pt>
                <c:pt idx="17">
                  <c:v>1.7161737438977785E-2</c:v>
                </c:pt>
                <c:pt idx="18">
                  <c:v>1.415565946962275E-2</c:v>
                </c:pt>
                <c:pt idx="19">
                  <c:v>1.1900115023822596E-2</c:v>
                </c:pt>
                <c:pt idx="20">
                  <c:v>1.121940921806866E-2</c:v>
                </c:pt>
                <c:pt idx="21">
                  <c:v>1.0047374039406714E-2</c:v>
                </c:pt>
                <c:pt idx="22">
                  <c:v>9.558175063335294E-3</c:v>
                </c:pt>
                <c:pt idx="23">
                  <c:v>8.8938257754424457E-3</c:v>
                </c:pt>
                <c:pt idx="24">
                  <c:v>8.3336722601027955E-3</c:v>
                </c:pt>
                <c:pt idx="25">
                  <c:v>6.6782658851455567E-3</c:v>
                </c:pt>
                <c:pt idx="26">
                  <c:v>4.8766368182223954E-3</c:v>
                </c:pt>
                <c:pt idx="27">
                  <c:v>3.2882058942270312E-3</c:v>
                </c:pt>
                <c:pt idx="28">
                  <c:v>2.9877495139261946E-3</c:v>
                </c:pt>
                <c:pt idx="29">
                  <c:v>2.8373364546287992E-3</c:v>
                </c:pt>
                <c:pt idx="30">
                  <c:v>2.8815289840489629E-3</c:v>
                </c:pt>
                <c:pt idx="31">
                  <c:v>2.9948977876092966E-3</c:v>
                </c:pt>
                <c:pt idx="32">
                  <c:v>3.0791276922890035E-3</c:v>
                </c:pt>
                <c:pt idx="33">
                  <c:v>2.9712521433816947E-3</c:v>
                </c:pt>
                <c:pt idx="34">
                  <c:v>2.3436125861028062E-3</c:v>
                </c:pt>
                <c:pt idx="35">
                  <c:v>1.8345357750850276E-3</c:v>
                </c:pt>
                <c:pt idx="36">
                  <c:v>1.7897446217603672E-3</c:v>
                </c:pt>
                <c:pt idx="37">
                  <c:v>1.8673192371489102E-3</c:v>
                </c:pt>
                <c:pt idx="38">
                  <c:v>1.8599596844406918E-3</c:v>
                </c:pt>
                <c:pt idx="39">
                  <c:v>1.437947438356264E-3</c:v>
                </c:pt>
                <c:pt idx="40">
                  <c:v>1.0410773962606786E-3</c:v>
                </c:pt>
                <c:pt idx="41">
                  <c:v>1.0522047582501384E-3</c:v>
                </c:pt>
                <c:pt idx="42">
                  <c:v>1.0086284593198969E-3</c:v>
                </c:pt>
                <c:pt idx="43">
                  <c:v>1.0469051760368037E-3</c:v>
                </c:pt>
                <c:pt idx="44">
                  <c:v>1.0234708108343184E-3</c:v>
                </c:pt>
                <c:pt idx="45">
                  <c:v>1.0245448125453264E-3</c:v>
                </c:pt>
                <c:pt idx="46">
                  <c:v>9.9727221171989444E-4</c:v>
                </c:pt>
                <c:pt idx="47">
                  <c:v>8.9256584818933052E-4</c:v>
                </c:pt>
                <c:pt idx="48">
                  <c:v>8.1289604913505054E-4</c:v>
                </c:pt>
                <c:pt idx="49">
                  <c:v>7.5144906599705348E-4</c:v>
                </c:pt>
                <c:pt idx="50">
                  <c:v>7.6701328751395577E-4</c:v>
                </c:pt>
              </c:numCache>
            </c:numRef>
          </c:yVal>
          <c:smooth val="1"/>
        </c:ser>
        <c:ser>
          <c:idx val="1"/>
          <c:order val="1"/>
          <c:tx>
            <c:strRef>
              <c:f>'Round 5 - GenCost'!$AC$6</c:f>
              <c:strCache>
                <c:ptCount val="1"/>
                <c:pt idx="0">
                  <c:v>Observed</c:v>
                </c:pt>
              </c:strCache>
            </c:strRef>
          </c:tx>
          <c:spPr>
            <a:ln w="25400"/>
          </c:spPr>
          <c:marker>
            <c:symbol val="none"/>
          </c:marker>
          <c:xVal>
            <c:numRef>
              <c:f>'Round 5 - GenCost'!$S$7:$S$57</c:f>
              <c:numCache>
                <c:formatCode>General</c:formatCode>
                <c:ptCount val="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numCache>
            </c:numRef>
          </c:xVal>
          <c:yVal>
            <c:numRef>
              <c:f>'Round 5 - GenCost'!$AC$7:$AC$57</c:f>
              <c:numCache>
                <c:formatCode>_(* #,##0.0000_);_(* \(#,##0.0000\);_(* "-"??_);_(@_)</c:formatCode>
                <c:ptCount val="51"/>
                <c:pt idx="0">
                  <c:v>0</c:v>
                </c:pt>
                <c:pt idx="1">
                  <c:v>2.7425708344660196E-2</c:v>
                </c:pt>
                <c:pt idx="2">
                  <c:v>4.139513468638549E-2</c:v>
                </c:pt>
                <c:pt idx="3">
                  <c:v>8.048448420935346E-2</c:v>
                </c:pt>
                <c:pt idx="4">
                  <c:v>0.10431409562863637</c:v>
                </c:pt>
                <c:pt idx="5">
                  <c:v>9.0005168257601534E-2</c:v>
                </c:pt>
                <c:pt idx="6">
                  <c:v>7.9961898522025676E-2</c:v>
                </c:pt>
                <c:pt idx="7">
                  <c:v>8.0213996619539332E-2</c:v>
                </c:pt>
                <c:pt idx="8">
                  <c:v>5.6703823363924016E-2</c:v>
                </c:pt>
                <c:pt idx="9">
                  <c:v>4.3635799205133628E-2</c:v>
                </c:pt>
                <c:pt idx="10">
                  <c:v>3.6186381450103458E-2</c:v>
                </c:pt>
                <c:pt idx="11">
                  <c:v>3.3281634317160053E-2</c:v>
                </c:pt>
                <c:pt idx="12">
                  <c:v>3.0986875803340339E-2</c:v>
                </c:pt>
                <c:pt idx="13">
                  <c:v>2.9603577326960857E-2</c:v>
                </c:pt>
                <c:pt idx="14">
                  <c:v>2.6543136015431425E-2</c:v>
                </c:pt>
                <c:pt idx="15">
                  <c:v>2.8882001127642297E-2</c:v>
                </c:pt>
                <c:pt idx="16">
                  <c:v>2.0787577214510161E-2</c:v>
                </c:pt>
                <c:pt idx="17">
                  <c:v>1.7080808660661768E-2</c:v>
                </c:pt>
                <c:pt idx="18">
                  <c:v>1.5238389382738566E-2</c:v>
                </c:pt>
                <c:pt idx="19">
                  <c:v>1.538807703175136E-2</c:v>
                </c:pt>
                <c:pt idx="20">
                  <c:v>1.1026649597788877E-2</c:v>
                </c:pt>
                <c:pt idx="21">
                  <c:v>8.8208617023692124E-3</c:v>
                </c:pt>
                <c:pt idx="22">
                  <c:v>9.7697524592907578E-3</c:v>
                </c:pt>
                <c:pt idx="23">
                  <c:v>1.1090008796835596E-2</c:v>
                </c:pt>
                <c:pt idx="24">
                  <c:v>8.6328978399762349E-3</c:v>
                </c:pt>
                <c:pt idx="25">
                  <c:v>6.351156409307902E-3</c:v>
                </c:pt>
                <c:pt idx="26">
                  <c:v>8.3618994309315343E-3</c:v>
                </c:pt>
                <c:pt idx="27">
                  <c:v>6.4169640177701055E-3</c:v>
                </c:pt>
                <c:pt idx="28">
                  <c:v>5.8506240211756832E-3</c:v>
                </c:pt>
                <c:pt idx="29">
                  <c:v>3.5175540650633315E-3</c:v>
                </c:pt>
                <c:pt idx="30">
                  <c:v>3.5573803505914475E-3</c:v>
                </c:pt>
                <c:pt idx="31">
                  <c:v>2.8433431385378252E-3</c:v>
                </c:pt>
                <c:pt idx="32">
                  <c:v>4.4309693071447045E-3</c:v>
                </c:pt>
                <c:pt idx="33">
                  <c:v>2.0094571663190975E-3</c:v>
                </c:pt>
                <c:pt idx="34">
                  <c:v>2.1716158503402552E-3</c:v>
                </c:pt>
                <c:pt idx="35">
                  <c:v>3.4341143859184017E-3</c:v>
                </c:pt>
                <c:pt idx="36">
                  <c:v>3.1241880286131374E-3</c:v>
                </c:pt>
                <c:pt idx="37">
                  <c:v>2.2436765907628657E-3</c:v>
                </c:pt>
                <c:pt idx="38">
                  <c:v>2.0494243674970256E-3</c:v>
                </c:pt>
                <c:pt idx="39">
                  <c:v>1.19882227631935E-3</c:v>
                </c:pt>
                <c:pt idx="40">
                  <c:v>1.4035374865837308E-3</c:v>
                </c:pt>
                <c:pt idx="41">
                  <c:v>2.0218225145901005E-3</c:v>
                </c:pt>
                <c:pt idx="42">
                  <c:v>2.2244063756510749E-3</c:v>
                </c:pt>
                <c:pt idx="43">
                  <c:v>1.6966068092802349E-3</c:v>
                </c:pt>
                <c:pt idx="44">
                  <c:v>9.0790191728247959E-4</c:v>
                </c:pt>
                <c:pt idx="45">
                  <c:v>2.0145477441685564E-3</c:v>
                </c:pt>
                <c:pt idx="46">
                  <c:v>1.9952423001443126E-3</c:v>
                </c:pt>
                <c:pt idx="47">
                  <c:v>1.359518960473708E-3</c:v>
                </c:pt>
                <c:pt idx="48">
                  <c:v>5.2660178334743815E-4</c:v>
                </c:pt>
                <c:pt idx="49">
                  <c:v>1.1459436787273976E-3</c:v>
                </c:pt>
                <c:pt idx="50">
                  <c:v>1.9105343801510747E-3</c:v>
                </c:pt>
              </c:numCache>
            </c:numRef>
          </c:yVal>
          <c:smooth val="1"/>
        </c:ser>
        <c:dLbls>
          <c:showLegendKey val="0"/>
          <c:showVal val="0"/>
          <c:showCatName val="0"/>
          <c:showSerName val="0"/>
          <c:showPercent val="0"/>
          <c:showBubbleSize val="0"/>
        </c:dLbls>
        <c:axId val="246056160"/>
        <c:axId val="246056720"/>
      </c:scatterChart>
      <c:valAx>
        <c:axId val="246056160"/>
        <c:scaling>
          <c:orientation val="minMax"/>
          <c:max val="35"/>
          <c:min val="0"/>
        </c:scaling>
        <c:delete val="0"/>
        <c:axPos val="b"/>
        <c:title>
          <c:tx>
            <c:rich>
              <a:bodyPr/>
              <a:lstStyle/>
              <a:p>
                <a:pPr>
                  <a:defRPr/>
                </a:pPr>
                <a:r>
                  <a:rPr lang="en-US"/>
                  <a:t>Time (min)</a:t>
                </a:r>
              </a:p>
            </c:rich>
          </c:tx>
          <c:layout/>
          <c:overlay val="0"/>
        </c:title>
        <c:numFmt formatCode="General" sourceLinked="1"/>
        <c:majorTickMark val="out"/>
        <c:minorTickMark val="none"/>
        <c:tickLblPos val="nextTo"/>
        <c:crossAx val="246056720"/>
        <c:crosses val="autoZero"/>
        <c:crossBetween val="midCat"/>
        <c:majorUnit val="2"/>
      </c:valAx>
      <c:valAx>
        <c:axId val="246056720"/>
        <c:scaling>
          <c:orientation val="minMax"/>
          <c:min val="0"/>
        </c:scaling>
        <c:delete val="0"/>
        <c:axPos val="l"/>
        <c:majorGridlines/>
        <c:numFmt formatCode="0%" sourceLinked="0"/>
        <c:majorTickMark val="out"/>
        <c:minorTickMark val="none"/>
        <c:tickLblPos val="nextTo"/>
        <c:crossAx val="246056160"/>
        <c:crosses val="autoZero"/>
        <c:crossBetween val="midCat"/>
      </c:valAx>
    </c:plotArea>
    <c:legend>
      <c:legendPos val="r"/>
      <c:layout>
        <c:manualLayout>
          <c:xMode val="edge"/>
          <c:yMode val="edge"/>
          <c:x val="0.71850043744531944"/>
          <c:y val="0.16894430280189288"/>
          <c:w val="0.25915310586176726"/>
          <c:h val="0.1358023363251587"/>
        </c:manualLayout>
      </c:layout>
      <c:overlay val="0"/>
      <c:spPr>
        <a:solidFill>
          <a:sysClr val="window" lastClr="FFFFFF"/>
        </a:solidFill>
      </c:spPr>
    </c:legend>
    <c:plotVisOnly val="1"/>
    <c:dispBlanksAs val="gap"/>
    <c:showDLblsOverMax val="0"/>
  </c:chart>
  <c:spPr>
    <a:solidFill>
      <a:sysClr val="window" lastClr="FFFFFF"/>
    </a:solidFill>
    <a:ln>
      <a:noFill/>
    </a:ln>
  </c:spPr>
  <c:txPr>
    <a:bodyPr/>
    <a:lstStyle/>
    <a:p>
      <a:pPr>
        <a:defRPr sz="1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B225FE7-A93C-4A5E-A810-DD54F3F57125}" type="datetimeFigureOut">
              <a:rPr lang="en-US"/>
              <a:pPr>
                <a:defRPr/>
              </a:pPr>
              <a:t>5/19/2015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3FA9097-228F-4BDE-AE90-BFD52D5280D5}" type="slidenum">
              <a:rPr lang="en-US"/>
              <a:pPr>
                <a:defRPr/>
              </a:pPr>
              <a:t>‹#›</a:t>
            </a:fld>
            <a:endParaRPr lang="en-US"/>
          </a:p>
        </p:txBody>
      </p:sp>
    </p:spTree>
    <p:extLst>
      <p:ext uri="{BB962C8B-B14F-4D97-AF65-F5344CB8AC3E}">
        <p14:creationId xmlns:p14="http://schemas.microsoft.com/office/powerpoint/2010/main" val="41085367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contact</a:t>
            </a:r>
            <a:r>
              <a:rPr lang="en-US" baseline="0" dirty="0" smtClean="0"/>
              <a:t> Sarah Sun at Sarah.Sun@dot.gov if you have any </a:t>
            </a:r>
            <a:r>
              <a:rPr lang="en-US" baseline="0" smtClean="0"/>
              <a:t>questions about TMIP.</a:t>
            </a:r>
            <a:endParaRPr lang="en-US" dirty="0" smtClean="0"/>
          </a:p>
        </p:txBody>
      </p:sp>
      <p:sp>
        <p:nvSpPr>
          <p:cNvPr id="4" name="Slide Number Placeholder 3"/>
          <p:cNvSpPr>
            <a:spLocks noGrp="1"/>
          </p:cNvSpPr>
          <p:nvPr>
            <p:ph type="sldNum" sz="quarter" idx="10"/>
          </p:nvPr>
        </p:nvSpPr>
        <p:spPr/>
        <p:txBody>
          <a:bodyPr/>
          <a:lstStyle/>
          <a:p>
            <a:pPr>
              <a:defRPr/>
            </a:pPr>
            <a:fld id="{23FA9097-228F-4BDE-AE90-BFD52D5280D5}"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645820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3FA9097-228F-4BDE-AE90-BFD52D5280D5}" type="slidenum">
              <a:rPr lang="en-US" smtClean="0"/>
              <a:pPr>
                <a:defRPr/>
              </a:pPr>
              <a:t>15</a:t>
            </a:fld>
            <a:endParaRPr lang="en-US"/>
          </a:p>
        </p:txBody>
      </p:sp>
    </p:spTree>
    <p:extLst>
      <p:ext uri="{BB962C8B-B14F-4D97-AF65-F5344CB8AC3E}">
        <p14:creationId xmlns:p14="http://schemas.microsoft.com/office/powerpoint/2010/main" val="1333809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a:spLocks/>
          </p:cNvSpPr>
          <p:nvPr userDrawn="1"/>
        </p:nvSpPr>
        <p:spPr>
          <a:xfrm>
            <a:off x="0" y="6294120"/>
            <a:ext cx="9144000" cy="5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1634" r="326"/>
          <a:stretch/>
        </p:blipFill>
        <p:spPr>
          <a:xfrm>
            <a:off x="0" y="761999"/>
            <a:ext cx="9144000" cy="675292"/>
          </a:xfrm>
          <a:prstGeom prst="rect">
            <a:avLst/>
          </a:prstGeom>
        </p:spPr>
      </p:pic>
      <p:sp>
        <p:nvSpPr>
          <p:cNvPr id="2" name="Subtitle 2"/>
          <p:cNvSpPr txBox="1">
            <a:spLocks/>
          </p:cNvSpPr>
          <p:nvPr/>
        </p:nvSpPr>
        <p:spPr>
          <a:xfrm>
            <a:off x="5257800" y="609600"/>
            <a:ext cx="3505200" cy="533400"/>
          </a:xfrm>
          <a:prstGeom prst="rect">
            <a:avLst/>
          </a:prstGeom>
        </p:spPr>
        <p:txBody>
          <a:bodyPr/>
          <a:lstStyle>
            <a:lvl1pPr marL="0" indent="0" algn="l">
              <a:buNone/>
              <a:defRPr sz="2200" b="1" baseline="0">
                <a:solidFill>
                  <a:schemeClr val="bg1"/>
                </a:solidFill>
                <a:effectLst>
                  <a:outerShdw blurRad="38100" dist="38100" dir="2700000" algn="tl">
                    <a:srgbClr val="000000">
                      <a:alpha val="43137"/>
                    </a:srgbClr>
                  </a:outerShdw>
                </a:effectLst>
                <a:latin typeface="Garamond"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r" fontAlgn="auto">
              <a:lnSpc>
                <a:spcPct val="150000"/>
              </a:lnSpc>
              <a:spcBef>
                <a:spcPct val="20000"/>
              </a:spcBef>
              <a:spcAft>
                <a:spcPts val="0"/>
              </a:spcAft>
              <a:buFont typeface="Arial" pitchFamily="34" charset="0"/>
              <a:buNone/>
              <a:defRPr/>
            </a:pPr>
            <a:endParaRPr lang="en-US" sz="2400" dirty="0" smtClean="0">
              <a:solidFill>
                <a:schemeClr val="tx1"/>
              </a:solidFill>
              <a:effectLst/>
              <a:cs typeface="+mn-cs"/>
            </a:endParaRPr>
          </a:p>
        </p:txBody>
      </p:sp>
      <p:sp>
        <p:nvSpPr>
          <p:cNvPr id="8" name="Subtitle 2"/>
          <p:cNvSpPr txBox="1">
            <a:spLocks/>
          </p:cNvSpPr>
          <p:nvPr/>
        </p:nvSpPr>
        <p:spPr>
          <a:xfrm>
            <a:off x="369887" y="1624013"/>
            <a:ext cx="5192713" cy="4624387"/>
          </a:xfrm>
          <a:prstGeom prst="rect">
            <a:avLst/>
          </a:prstGeom>
        </p:spPr>
        <p:txBody>
          <a:bodyPr/>
          <a:lstStyle>
            <a:lvl1pPr marL="0" indent="0" algn="l">
              <a:buNone/>
              <a:defRPr sz="2200" b="1" baseline="0">
                <a:solidFill>
                  <a:schemeClr val="bg1"/>
                </a:solidFill>
                <a:effectLst>
                  <a:outerShdw blurRad="38100" dist="38100" dir="2700000" algn="tl">
                    <a:srgbClr val="000000">
                      <a:alpha val="43137"/>
                    </a:srgbClr>
                  </a:outerShdw>
                </a:effectLst>
                <a:latin typeface="Garamond"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spcBef>
                <a:spcPct val="20000"/>
              </a:spcBef>
              <a:spcAft>
                <a:spcPts val="0"/>
              </a:spcAft>
              <a:buFont typeface="Arial" pitchFamily="34" charset="0"/>
              <a:buNone/>
              <a:defRPr/>
            </a:pPr>
            <a:r>
              <a:rPr lang="en-US" sz="2800" dirty="0" smtClean="0">
                <a:solidFill>
                  <a:schemeClr val="tx1"/>
                </a:solidFill>
                <a:effectLst/>
                <a:cs typeface="+mn-cs"/>
              </a:rPr>
              <a:t>How</a:t>
            </a:r>
            <a:r>
              <a:rPr lang="en-US" sz="2800" baseline="0" dirty="0" smtClean="0">
                <a:solidFill>
                  <a:schemeClr val="tx1"/>
                </a:solidFill>
                <a:effectLst/>
                <a:cs typeface="+mn-cs"/>
              </a:rPr>
              <a:t> to: Improve </a:t>
            </a:r>
            <a:br>
              <a:rPr lang="en-US" sz="2800" baseline="0" dirty="0" smtClean="0">
                <a:solidFill>
                  <a:schemeClr val="tx1"/>
                </a:solidFill>
                <a:effectLst/>
                <a:cs typeface="+mn-cs"/>
              </a:rPr>
            </a:br>
            <a:r>
              <a:rPr lang="en-US" sz="2800" baseline="0" dirty="0" smtClean="0">
                <a:solidFill>
                  <a:schemeClr val="tx1"/>
                </a:solidFill>
                <a:effectLst/>
                <a:cs typeface="+mn-cs"/>
              </a:rPr>
              <a:t>Non-Home-Based Trips</a:t>
            </a:r>
            <a:endParaRPr lang="en-US" sz="2800" dirty="0" smtClean="0">
              <a:solidFill>
                <a:schemeClr val="tx1"/>
              </a:solidFill>
              <a:effectLst/>
              <a:cs typeface="+mn-cs"/>
            </a:endParaRPr>
          </a:p>
          <a:p>
            <a:pPr fontAlgn="auto">
              <a:lnSpc>
                <a:spcPts val="1800"/>
              </a:lnSpc>
              <a:spcBef>
                <a:spcPts val="0"/>
              </a:spcBef>
              <a:spcAft>
                <a:spcPts val="600"/>
              </a:spcAft>
              <a:buFont typeface="Arial" pitchFamily="34" charset="0"/>
              <a:buNone/>
              <a:defRPr/>
            </a:pPr>
            <a:endParaRPr lang="en-US" sz="2000" dirty="0" smtClean="0">
              <a:solidFill>
                <a:schemeClr val="tx1"/>
              </a:solidFill>
              <a:effectLst/>
              <a:cs typeface="+mn-cs"/>
            </a:endParaRPr>
          </a:p>
          <a:p>
            <a:pPr fontAlgn="auto">
              <a:lnSpc>
                <a:spcPts val="1800"/>
              </a:lnSpc>
              <a:spcBef>
                <a:spcPts val="0"/>
              </a:spcBef>
              <a:spcAft>
                <a:spcPts val="600"/>
              </a:spcAft>
              <a:buFont typeface="Arial" pitchFamily="34" charset="0"/>
              <a:buNone/>
              <a:defRPr/>
            </a:pPr>
            <a:endParaRPr lang="en-US" sz="1800" dirty="0" smtClean="0">
              <a:solidFill>
                <a:schemeClr val="tx1"/>
              </a:solidFill>
              <a:effectLst/>
              <a:cs typeface="+mn-cs"/>
            </a:endParaRPr>
          </a:p>
          <a:p>
            <a:pPr fontAlgn="auto">
              <a:lnSpc>
                <a:spcPts val="1800"/>
              </a:lnSpc>
              <a:spcBef>
                <a:spcPts val="0"/>
              </a:spcBef>
              <a:spcAft>
                <a:spcPts val="600"/>
              </a:spcAft>
              <a:buFont typeface="Arial" pitchFamily="34" charset="0"/>
              <a:buNone/>
              <a:defRPr/>
            </a:pPr>
            <a:r>
              <a:rPr lang="en-US" sz="1800" i="1" u="sng" dirty="0" smtClean="0">
                <a:solidFill>
                  <a:schemeClr val="tx1"/>
                </a:solidFill>
                <a:effectLst/>
                <a:cs typeface="+mn-cs"/>
              </a:rPr>
              <a:t>Date:</a:t>
            </a:r>
          </a:p>
          <a:p>
            <a:pPr fontAlgn="auto">
              <a:lnSpc>
                <a:spcPts val="1800"/>
              </a:lnSpc>
              <a:spcBef>
                <a:spcPts val="0"/>
              </a:spcBef>
              <a:spcAft>
                <a:spcPts val="600"/>
              </a:spcAft>
              <a:buFont typeface="Arial" pitchFamily="34" charset="0"/>
              <a:buNone/>
              <a:defRPr/>
            </a:pPr>
            <a:r>
              <a:rPr lang="en-US" sz="1800" dirty="0" smtClean="0">
                <a:solidFill>
                  <a:schemeClr val="tx1"/>
                </a:solidFill>
                <a:effectLst/>
                <a:cs typeface="+mn-cs"/>
              </a:rPr>
              <a:t>May 20, 2015</a:t>
            </a:r>
          </a:p>
          <a:p>
            <a:pPr fontAlgn="auto">
              <a:lnSpc>
                <a:spcPts val="1800"/>
              </a:lnSpc>
              <a:spcBef>
                <a:spcPts val="0"/>
              </a:spcBef>
              <a:spcAft>
                <a:spcPts val="600"/>
              </a:spcAft>
              <a:buFont typeface="Arial" pitchFamily="34" charset="0"/>
              <a:buNone/>
              <a:defRPr/>
            </a:pPr>
            <a:endParaRPr lang="en-US" sz="1800" dirty="0" smtClean="0">
              <a:solidFill>
                <a:schemeClr val="tx1"/>
              </a:solidFill>
              <a:effectLst/>
              <a:cs typeface="+mn-cs"/>
            </a:endParaRPr>
          </a:p>
          <a:p>
            <a:pPr fontAlgn="auto">
              <a:lnSpc>
                <a:spcPts val="1800"/>
              </a:lnSpc>
              <a:spcBef>
                <a:spcPts val="0"/>
              </a:spcBef>
              <a:spcAft>
                <a:spcPts val="600"/>
              </a:spcAft>
              <a:buFont typeface="Arial" pitchFamily="34" charset="0"/>
              <a:buNone/>
              <a:defRPr/>
            </a:pPr>
            <a:endParaRPr lang="en-US" sz="1800" dirty="0" smtClean="0">
              <a:solidFill>
                <a:schemeClr val="tx1"/>
              </a:solidFill>
              <a:effectLst/>
              <a:cs typeface="+mn-cs"/>
            </a:endParaRPr>
          </a:p>
          <a:p>
            <a:pPr fontAlgn="auto">
              <a:lnSpc>
                <a:spcPts val="1800"/>
              </a:lnSpc>
              <a:spcBef>
                <a:spcPts val="0"/>
              </a:spcBef>
              <a:spcAft>
                <a:spcPts val="600"/>
              </a:spcAft>
              <a:buFont typeface="Arial" pitchFamily="34" charset="0"/>
              <a:buNone/>
              <a:defRPr/>
            </a:pPr>
            <a:endParaRPr lang="en-US" sz="1800" dirty="0" smtClean="0">
              <a:solidFill>
                <a:schemeClr val="tx1"/>
              </a:solidFill>
              <a:effectLst/>
              <a:cs typeface="+mn-cs"/>
            </a:endParaRPr>
          </a:p>
          <a:p>
            <a:pPr fontAlgn="auto">
              <a:lnSpc>
                <a:spcPts val="1800"/>
              </a:lnSpc>
              <a:spcBef>
                <a:spcPts val="0"/>
              </a:spcBef>
              <a:spcAft>
                <a:spcPts val="600"/>
              </a:spcAft>
              <a:buFont typeface="Arial" pitchFamily="34" charset="0"/>
              <a:buNone/>
              <a:defRPr/>
            </a:pPr>
            <a:endParaRPr lang="en-US" sz="1800" dirty="0" smtClean="0">
              <a:solidFill>
                <a:schemeClr val="tx1"/>
              </a:solidFill>
              <a:effectLst/>
              <a:cs typeface="+mn-cs"/>
            </a:endParaRPr>
          </a:p>
          <a:p>
            <a:pPr fontAlgn="auto">
              <a:lnSpc>
                <a:spcPts val="1800"/>
              </a:lnSpc>
              <a:spcBef>
                <a:spcPts val="0"/>
              </a:spcBef>
              <a:spcAft>
                <a:spcPts val="600"/>
              </a:spcAft>
              <a:buFont typeface="Arial" pitchFamily="34" charset="0"/>
              <a:buNone/>
              <a:defRPr/>
            </a:pPr>
            <a:r>
              <a:rPr lang="en-US" sz="1800" dirty="0" smtClean="0">
                <a:solidFill>
                  <a:schemeClr val="tx1"/>
                </a:solidFill>
                <a:effectLst/>
                <a:cs typeface="+mn-cs"/>
              </a:rPr>
              <a:t>Vince</a:t>
            </a:r>
            <a:r>
              <a:rPr lang="en-US" sz="1800" baseline="0" dirty="0" smtClean="0">
                <a:solidFill>
                  <a:schemeClr val="tx1"/>
                </a:solidFill>
                <a:effectLst/>
                <a:cs typeface="+mn-cs"/>
              </a:rPr>
              <a:t> Bernardin, Ph.D.</a:t>
            </a:r>
          </a:p>
          <a:p>
            <a:pPr fontAlgn="auto">
              <a:lnSpc>
                <a:spcPts val="1800"/>
              </a:lnSpc>
              <a:spcBef>
                <a:spcPts val="0"/>
              </a:spcBef>
              <a:spcAft>
                <a:spcPts val="600"/>
              </a:spcAft>
              <a:buFont typeface="Arial" pitchFamily="34" charset="0"/>
              <a:buNone/>
              <a:defRPr/>
            </a:pPr>
            <a:r>
              <a:rPr lang="en-US" sz="1800" baseline="0" dirty="0" smtClean="0">
                <a:solidFill>
                  <a:schemeClr val="tx1"/>
                </a:solidFill>
                <a:effectLst/>
                <a:cs typeface="+mn-cs"/>
              </a:rPr>
              <a:t>Jason Chen, Ph.D.</a:t>
            </a:r>
          </a:p>
          <a:p>
            <a:pPr fontAlgn="auto">
              <a:lnSpc>
                <a:spcPts val="1800"/>
              </a:lnSpc>
              <a:spcBef>
                <a:spcPts val="0"/>
              </a:spcBef>
              <a:spcAft>
                <a:spcPts val="600"/>
              </a:spcAft>
              <a:buFont typeface="Arial" pitchFamily="34" charset="0"/>
              <a:buNone/>
              <a:defRPr/>
            </a:pPr>
            <a:endParaRPr lang="en-US" sz="1800" dirty="0" smtClean="0">
              <a:solidFill>
                <a:schemeClr val="tx1"/>
              </a:solidFill>
              <a:effectLst/>
              <a:cs typeface="+mn-cs"/>
            </a:endParaRPr>
          </a:p>
          <a:p>
            <a:pPr fontAlgn="auto">
              <a:lnSpc>
                <a:spcPts val="1800"/>
              </a:lnSpc>
              <a:spcBef>
                <a:spcPts val="0"/>
              </a:spcBef>
              <a:spcAft>
                <a:spcPts val="600"/>
              </a:spcAft>
              <a:buFont typeface="Arial" pitchFamily="34" charset="0"/>
              <a:buNone/>
              <a:defRPr/>
            </a:pPr>
            <a:endParaRPr lang="en-US" sz="1800" dirty="0" smtClean="0">
              <a:solidFill>
                <a:schemeClr val="tx1"/>
              </a:solidFill>
              <a:effectLst/>
            </a:endParaRPr>
          </a:p>
          <a:p>
            <a:pPr fontAlgn="auto">
              <a:lnSpc>
                <a:spcPts val="1800"/>
              </a:lnSpc>
              <a:spcBef>
                <a:spcPts val="0"/>
              </a:spcBef>
              <a:spcAft>
                <a:spcPts val="600"/>
              </a:spcAft>
              <a:buFont typeface="Arial" pitchFamily="34" charset="0"/>
              <a:buNone/>
              <a:defRPr/>
            </a:pPr>
            <a:endParaRPr lang="en-US" sz="2000" dirty="0" smtClean="0">
              <a:solidFill>
                <a:srgbClr val="005388"/>
              </a:solidFill>
              <a:effectLst/>
              <a:cs typeface="+mn-cs"/>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95600" y="1128364"/>
            <a:ext cx="6019800" cy="5577236"/>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000" y="6400800"/>
            <a:ext cx="2103120" cy="350520"/>
          </a:xfrm>
          <a:prstGeom prst="rect">
            <a:avLst/>
          </a:prstGeom>
        </p:spPr>
      </p:pic>
    </p:spTree>
    <p:extLst>
      <p:ext uri="{BB962C8B-B14F-4D97-AF65-F5344CB8AC3E}">
        <p14:creationId xmlns:p14="http://schemas.microsoft.com/office/powerpoint/2010/main" val="417524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a:prstGeom prst="rect">
            <a:avLst/>
          </a:prstGeom>
        </p:spPr>
        <p:txBody>
          <a:bodyPr/>
          <a:lstStyle>
            <a:lvl1pPr>
              <a:defRPr sz="2800" b="1">
                <a:latin typeface="Garamond"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000">
                <a:latin typeface="Garamond" pitchFamily="18" charset="0"/>
              </a:defRPr>
            </a:lvl1pPr>
            <a:lvl2pPr>
              <a:defRPr sz="2000">
                <a:latin typeface="Garamond" pitchFamily="18" charset="0"/>
              </a:defRPr>
            </a:lvl2pPr>
            <a:lvl3pPr>
              <a:defRPr sz="1800">
                <a:latin typeface="Garamond" pitchFamily="18" charset="0"/>
              </a:defRPr>
            </a:lvl3pPr>
            <a:lvl4pPr>
              <a:defRPr sz="1600">
                <a:latin typeface="Garamond" pitchFamily="18" charset="0"/>
              </a:defRPr>
            </a:lvl4pPr>
            <a:lvl5pPr>
              <a:defRPr sz="1600">
                <a:latin typeface="Garamond"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152400" y="6416675"/>
            <a:ext cx="533400" cy="365125"/>
          </a:xfrm>
        </p:spPr>
        <p:txBody>
          <a:bodyPr/>
          <a:lstStyle>
            <a:lvl1pPr algn="l">
              <a:defRPr b="0">
                <a:solidFill>
                  <a:srgbClr val="806A56"/>
                </a:solidFill>
              </a:defRPr>
            </a:lvl1pPr>
          </a:lstStyle>
          <a:p>
            <a:pPr>
              <a:defRPr/>
            </a:pPr>
            <a:fld id="{B6850AB1-E090-4826-A2B1-9F9DA3A28C55}" type="slidenum">
              <a:rPr lang="en-US" smtClean="0"/>
              <a:pPr>
                <a:defRPr/>
              </a:pPr>
              <a:t>‹#›</a:t>
            </a:fld>
            <a:endParaRPr lang="en-US" dirty="0"/>
          </a:p>
        </p:txBody>
      </p:sp>
    </p:spTree>
    <p:extLst>
      <p:ext uri="{BB962C8B-B14F-4D97-AF65-F5344CB8AC3E}">
        <p14:creationId xmlns:p14="http://schemas.microsoft.com/office/powerpoint/2010/main" val="204218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0145" r="6493" b="9085"/>
          <a:stretch/>
        </p:blipFill>
        <p:spPr>
          <a:xfrm>
            <a:off x="2560320" y="635000"/>
            <a:ext cx="6583680" cy="5689600"/>
          </a:xfrm>
          <a:prstGeom prst="rect">
            <a:avLst/>
          </a:prstGeom>
          <a:noFill/>
        </p:spPr>
      </p:pic>
      <p:sp>
        <p:nvSpPr>
          <p:cNvPr id="3" name="Subtitle 2"/>
          <p:cNvSpPr txBox="1">
            <a:spLocks/>
          </p:cNvSpPr>
          <p:nvPr/>
        </p:nvSpPr>
        <p:spPr>
          <a:xfrm>
            <a:off x="457200" y="1295400"/>
            <a:ext cx="2514600" cy="3429000"/>
          </a:xfrm>
          <a:prstGeom prst="rect">
            <a:avLst/>
          </a:prstGeom>
        </p:spPr>
        <p:txBody>
          <a:bodyPr/>
          <a:lstStyle>
            <a:lvl1pPr marL="0" indent="0" algn="l">
              <a:buNone/>
              <a:defRPr sz="2200" b="1" baseline="0">
                <a:solidFill>
                  <a:schemeClr val="bg1"/>
                </a:solidFill>
                <a:effectLst>
                  <a:outerShdw blurRad="38100" dist="38100" dir="2700000" algn="tl">
                    <a:srgbClr val="000000">
                      <a:alpha val="43137"/>
                    </a:srgbClr>
                  </a:outerShdw>
                </a:effectLst>
                <a:latin typeface="Garamond"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spcBef>
                <a:spcPct val="20000"/>
              </a:spcBef>
              <a:spcAft>
                <a:spcPts val="0"/>
              </a:spcAft>
              <a:buFont typeface="Arial" pitchFamily="34" charset="0"/>
              <a:buNone/>
              <a:defRPr/>
            </a:pPr>
            <a:endParaRPr lang="en-US" sz="3200" dirty="0" smtClean="0">
              <a:solidFill>
                <a:schemeClr val="tx1"/>
              </a:solidFill>
              <a:effectLst/>
              <a:cs typeface="+mn-cs"/>
            </a:endParaRPr>
          </a:p>
        </p:txBody>
      </p:sp>
      <p:sp>
        <p:nvSpPr>
          <p:cNvPr id="4" name="Slide Number Placeholder 5"/>
          <p:cNvSpPr>
            <a:spLocks noGrp="1"/>
          </p:cNvSpPr>
          <p:nvPr>
            <p:ph type="sldNum" sz="quarter" idx="10"/>
          </p:nvPr>
        </p:nvSpPr>
        <p:spPr>
          <a:xfrm>
            <a:off x="152400" y="6416675"/>
            <a:ext cx="533400" cy="365125"/>
          </a:xfrm>
        </p:spPr>
        <p:txBody>
          <a:bodyPr/>
          <a:lstStyle>
            <a:lvl1pPr algn="l">
              <a:defRPr b="0">
                <a:solidFill>
                  <a:srgbClr val="806A56"/>
                </a:solidFill>
              </a:defRPr>
            </a:lvl1pPr>
          </a:lstStyle>
          <a:p>
            <a:pPr>
              <a:defRPr/>
            </a:pPr>
            <a:fld id="{71C6ACC5-F46C-4FBC-A247-96A5B65084AB}" type="slidenum">
              <a:rPr lang="en-US" smtClean="0"/>
              <a:pPr>
                <a:defRPr/>
              </a:pPr>
              <a:t>‹#›</a:t>
            </a:fld>
            <a:endParaRPr lang="en-US" dirty="0"/>
          </a:p>
        </p:txBody>
      </p:sp>
      <p:sp>
        <p:nvSpPr>
          <p:cNvPr id="6" name="Title 1"/>
          <p:cNvSpPr>
            <a:spLocks noGrp="1"/>
          </p:cNvSpPr>
          <p:nvPr>
            <p:ph type="title"/>
          </p:nvPr>
        </p:nvSpPr>
        <p:spPr>
          <a:xfrm>
            <a:off x="457200" y="762000"/>
            <a:ext cx="2103120" cy="2209800"/>
          </a:xfrm>
          <a:prstGeom prst="rect">
            <a:avLst/>
          </a:prstGeom>
        </p:spPr>
        <p:txBody>
          <a:bodyPr/>
          <a:lstStyle>
            <a:lvl1pPr>
              <a:defRPr sz="2800" b="1">
                <a:latin typeface="Garamond" pitchFamily="18"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54590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Slide Number Placeholder 5"/>
          <p:cNvSpPr>
            <a:spLocks noGrp="1"/>
          </p:cNvSpPr>
          <p:nvPr>
            <p:ph type="sldNum" sz="quarter" idx="4"/>
          </p:nvPr>
        </p:nvSpPr>
        <p:spPr>
          <a:xfrm>
            <a:off x="152400" y="6416675"/>
            <a:ext cx="533400" cy="365125"/>
          </a:xfrm>
          <a:prstGeom prst="rect">
            <a:avLst/>
          </a:prstGeom>
        </p:spPr>
        <p:txBody>
          <a:bodyPr/>
          <a:lstStyle>
            <a:lvl1pPr algn="l" fontAlgn="auto">
              <a:spcBef>
                <a:spcPts val="0"/>
              </a:spcBef>
              <a:spcAft>
                <a:spcPts val="0"/>
              </a:spcAft>
              <a:defRPr>
                <a:solidFill>
                  <a:srgbClr val="806A56"/>
                </a:solidFill>
                <a:latin typeface="+mn-lt"/>
                <a:cs typeface="+mn-cs"/>
              </a:defRPr>
            </a:lvl1pPr>
          </a:lstStyle>
          <a:p>
            <a:pPr>
              <a:defRPr/>
            </a:pPr>
            <a:fld id="{42B095C5-BAD5-47E2-B69C-3F756E58DC67}" type="slidenum">
              <a:rPr lang="en-US" smtClean="0"/>
              <a:pPr>
                <a:defRPr/>
              </a:pPr>
              <a:t>‹#›</a:t>
            </a:fld>
            <a:endParaRPr lang="en-US" dirty="0"/>
          </a:p>
        </p:txBody>
      </p:sp>
      <p:sp>
        <p:nvSpPr>
          <p:cNvPr id="11" name="Rectangle 10"/>
          <p:cNvSpPr>
            <a:spLocks/>
          </p:cNvSpPr>
          <p:nvPr/>
        </p:nvSpPr>
        <p:spPr>
          <a:xfrm>
            <a:off x="0" y="0"/>
            <a:ext cx="9144000" cy="457200"/>
          </a:xfrm>
          <a:prstGeom prst="rect">
            <a:avLst/>
          </a:prstGeom>
          <a:solidFill>
            <a:srgbClr val="3D6C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p:nvSpPr>
        <p:spPr>
          <a:xfrm>
            <a:off x="0" y="457200"/>
            <a:ext cx="9144000" cy="1825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0" y="6324600"/>
            <a:ext cx="9144000" cy="0"/>
          </a:xfrm>
          <a:prstGeom prst="line">
            <a:avLst/>
          </a:prstGeom>
          <a:ln w="15875">
            <a:solidFill>
              <a:srgbClr val="AF9A87"/>
            </a:solidFill>
          </a:ln>
        </p:spPr>
        <p:style>
          <a:lnRef idx="1">
            <a:schemeClr val="accent1"/>
          </a:lnRef>
          <a:fillRef idx="0">
            <a:schemeClr val="accent1"/>
          </a:fillRef>
          <a:effectRef idx="0">
            <a:schemeClr val="accent1"/>
          </a:effectRef>
          <a:fontRef idx="minor">
            <a:schemeClr val="tx1"/>
          </a:fontRef>
        </p:style>
      </p:cxnSp>
      <p:grpSp>
        <p:nvGrpSpPr>
          <p:cNvPr id="16" name="Group 15"/>
          <p:cNvGrpSpPr>
            <a:grpSpLocks noChangeAspect="1"/>
          </p:cNvGrpSpPr>
          <p:nvPr/>
        </p:nvGrpSpPr>
        <p:grpSpPr>
          <a:xfrm>
            <a:off x="7543800" y="6438027"/>
            <a:ext cx="1325880" cy="343773"/>
            <a:chOff x="699534" y="1981200"/>
            <a:chExt cx="9816066" cy="2545085"/>
          </a:xfrm>
        </p:grpSpPr>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9534" y="1981200"/>
              <a:ext cx="2542037" cy="2545085"/>
            </a:xfrm>
            <a:prstGeom prst="rect">
              <a:avLst/>
            </a:prstGeom>
          </p:spPr>
        </p:pic>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25938" y="2286000"/>
              <a:ext cx="7089662" cy="1911100"/>
            </a:xfrm>
            <a:prstGeom prst="rect">
              <a:avLst/>
            </a:prstGeom>
          </p:spPr>
        </p:pic>
      </p:gr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Other Problems with NHB Trips</a:t>
            </a:r>
          </a:p>
        </p:txBody>
      </p:sp>
      <p:sp>
        <p:nvSpPr>
          <p:cNvPr id="4" name="Slide Number Placeholder 3"/>
          <p:cNvSpPr>
            <a:spLocks noGrp="1"/>
          </p:cNvSpPr>
          <p:nvPr>
            <p:ph type="sldNum" sz="quarter" idx="10"/>
          </p:nvPr>
        </p:nvSpPr>
        <p:spPr/>
        <p:txBody>
          <a:bodyPr/>
          <a:lstStyle/>
          <a:p>
            <a:pPr>
              <a:defRPr/>
            </a:pPr>
            <a:fld id="{298F95F2-96E8-4F80-ACE8-4200EBC4AA9E}" type="slidenum">
              <a:rPr lang="en-US" smtClean="0"/>
              <a:pPr>
                <a:defRPr/>
              </a:pPr>
              <a:t>10</a:t>
            </a:fld>
            <a:endParaRPr lang="en-US" dirty="0"/>
          </a:p>
        </p:txBody>
      </p:sp>
      <p:sp>
        <p:nvSpPr>
          <p:cNvPr id="7172" name="Content Placeholder 2"/>
          <p:cNvSpPr>
            <a:spLocks noGrp="1"/>
          </p:cNvSpPr>
          <p:nvPr>
            <p:ph idx="1"/>
          </p:nvPr>
        </p:nvSpPr>
        <p:spPr bwMode="auto">
          <a:xfrm>
            <a:off x="457200" y="1362075"/>
            <a:ext cx="8458200" cy="488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Mode </a:t>
            </a:r>
            <a:r>
              <a:rPr lang="en-US" dirty="0" smtClean="0"/>
              <a:t>and time of NHB trips are very difficult to model in </a:t>
            </a:r>
            <a:r>
              <a:rPr lang="en-US" dirty="0" smtClean="0"/>
              <a:t>4Step framework</a:t>
            </a:r>
            <a:endParaRPr lang="en-US" dirty="0" smtClean="0"/>
          </a:p>
          <a:p>
            <a:r>
              <a:rPr lang="en-US" dirty="0" smtClean="0"/>
              <a:t>NHB </a:t>
            </a:r>
            <a:r>
              <a:rPr lang="en-US" dirty="0" smtClean="0"/>
              <a:t>trip modes are conditional on HB trip mode choice, but not modeled this way in the four-step procedure</a:t>
            </a:r>
            <a:r>
              <a:rPr lang="en-US" dirty="0" smtClean="0"/>
              <a:t>.</a:t>
            </a:r>
          </a:p>
          <a:p>
            <a:r>
              <a:rPr lang="en-US" dirty="0" smtClean="0"/>
              <a:t>For example,</a:t>
            </a:r>
          </a:p>
          <a:p>
            <a:pPr lvl="1"/>
            <a:r>
              <a:rPr lang="en-US" dirty="0" smtClean="0"/>
              <a:t>In 4Step, transit improvements shift both HB and NHB trips to transit </a:t>
            </a:r>
          </a:p>
          <a:p>
            <a:pPr lvl="1"/>
            <a:r>
              <a:rPr lang="en-US" dirty="0" smtClean="0"/>
              <a:t>and </a:t>
            </a:r>
            <a:r>
              <a:rPr lang="en-US" b="1" dirty="0" smtClean="0"/>
              <a:t>decrease</a:t>
            </a:r>
            <a:r>
              <a:rPr lang="en-US" dirty="0" smtClean="0"/>
              <a:t> HB &amp; NHB walk trips </a:t>
            </a:r>
          </a:p>
          <a:p>
            <a:pPr lvl="1"/>
            <a:r>
              <a:rPr lang="en-US" dirty="0"/>
              <a:t>I</a:t>
            </a:r>
            <a:r>
              <a:rPr lang="en-US" dirty="0" smtClean="0"/>
              <a:t>n reality, more HB transit trips can lead to </a:t>
            </a:r>
            <a:r>
              <a:rPr lang="en-US" b="1" dirty="0" smtClean="0"/>
              <a:t>more</a:t>
            </a:r>
            <a:r>
              <a:rPr lang="en-US" dirty="0" smtClean="0"/>
              <a:t> NHB walk trips </a:t>
            </a:r>
            <a:endParaRPr lang="en-US" dirty="0" smtClean="0"/>
          </a:p>
          <a:p>
            <a:pPr indent="0">
              <a:buFont typeface="Arial" charset="0"/>
              <a:buNone/>
            </a:pPr>
            <a:endParaRPr lang="en-US" i="1" dirty="0" smtClean="0"/>
          </a:p>
        </p:txBody>
      </p:sp>
    </p:spTree>
    <p:extLst>
      <p:ext uri="{BB962C8B-B14F-4D97-AF65-F5344CB8AC3E}">
        <p14:creationId xmlns:p14="http://schemas.microsoft.com/office/powerpoint/2010/main" val="1023307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8428964-D7E6-4574-BFD9-574E4F990086}" type="slidenum">
              <a:rPr lang="en-US"/>
              <a:pPr fontAlgn="base">
                <a:spcBef>
                  <a:spcPct val="0"/>
                </a:spcBef>
                <a:spcAft>
                  <a:spcPct val="0"/>
                </a:spcAft>
                <a:defRPr/>
              </a:pPr>
              <a:t>11</a:t>
            </a:fld>
            <a:endParaRPr lang="en-US"/>
          </a:p>
        </p:txBody>
      </p:sp>
      <p:sp>
        <p:nvSpPr>
          <p:cNvPr id="3" name="TextBox 2"/>
          <p:cNvSpPr txBox="1"/>
          <p:nvPr/>
        </p:nvSpPr>
        <p:spPr>
          <a:xfrm>
            <a:off x="381000" y="990600"/>
            <a:ext cx="2133600" cy="707886"/>
          </a:xfrm>
          <a:prstGeom prst="rect">
            <a:avLst/>
          </a:prstGeom>
          <a:noFill/>
        </p:spPr>
        <p:txBody>
          <a:bodyPr wrap="square" rtlCol="0">
            <a:spAutoFit/>
          </a:bodyPr>
          <a:lstStyle/>
          <a:p>
            <a:r>
              <a:rPr lang="en-US" sz="4000" b="1" dirty="0" smtClean="0">
                <a:latin typeface="Garamond" panose="02020404030301010803" pitchFamily="18" charset="0"/>
              </a:rPr>
              <a:t>Methods</a:t>
            </a:r>
            <a:endParaRPr lang="en-US" b="1" dirty="0">
              <a:latin typeface="Garamond" panose="02020404030301010803" pitchFamily="18" charset="0"/>
            </a:endParaRPr>
          </a:p>
        </p:txBody>
      </p:sp>
    </p:spTree>
    <p:extLst>
      <p:ext uri="{BB962C8B-B14F-4D97-AF65-F5344CB8AC3E}">
        <p14:creationId xmlns:p14="http://schemas.microsoft.com/office/powerpoint/2010/main" val="3892714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dirty="0" smtClean="0"/>
              <a:t>Understanding the Problem</a:t>
            </a:r>
          </a:p>
        </p:txBody>
      </p:sp>
      <p:sp>
        <p:nvSpPr>
          <p:cNvPr id="4" name="Slide Number Placeholder 3"/>
          <p:cNvSpPr>
            <a:spLocks noGrp="1"/>
          </p:cNvSpPr>
          <p:nvPr>
            <p:ph type="sldNum" sz="quarter" idx="10"/>
          </p:nvPr>
        </p:nvSpPr>
        <p:spPr/>
        <p:txBody>
          <a:bodyPr/>
          <a:lstStyle/>
          <a:p>
            <a:pPr>
              <a:defRPr/>
            </a:pPr>
            <a:fld id="{298F95F2-96E8-4F80-ACE8-4200EBC4AA9E}" type="slidenum">
              <a:rPr lang="en-US" smtClean="0"/>
              <a:pPr>
                <a:defRPr/>
              </a:pPr>
              <a:t>12</a:t>
            </a:fld>
            <a:endParaRPr lang="en-US" dirty="0"/>
          </a:p>
        </p:txBody>
      </p:sp>
      <p:sp>
        <p:nvSpPr>
          <p:cNvPr id="7172" name="Content Placeholder 2"/>
          <p:cNvSpPr>
            <a:spLocks noGrp="1"/>
          </p:cNvSpPr>
          <p:nvPr>
            <p:ph idx="1"/>
          </p:nvPr>
        </p:nvSpPr>
        <p:spPr bwMode="auto">
          <a:xfrm>
            <a:off x="457200" y="1362075"/>
            <a:ext cx="8229600" cy="488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z="2800" dirty="0" smtClean="0"/>
              <a:t>The Problem: </a:t>
            </a:r>
          </a:p>
          <a:p>
            <a:pPr lvl="1"/>
            <a:r>
              <a:rPr lang="en-US" sz="2400" dirty="0" smtClean="0"/>
              <a:t>Four-step models represent all trips through two component models – trip generation and trip distribution</a:t>
            </a:r>
          </a:p>
          <a:p>
            <a:pPr lvl="2"/>
            <a:r>
              <a:rPr lang="en-US" sz="2000" dirty="0" smtClean="0"/>
              <a:t>These correspond to the decision of whether/how frequently to make a trip and where to go (destination)</a:t>
            </a:r>
          </a:p>
          <a:p>
            <a:pPr lvl="1"/>
            <a:r>
              <a:rPr lang="en-US" sz="2400" dirty="0" smtClean="0"/>
              <a:t>These two models cannot (properly) define a NHB trip </a:t>
            </a:r>
          </a:p>
          <a:p>
            <a:pPr lvl="1"/>
            <a:r>
              <a:rPr lang="en-US" sz="2400" dirty="0" smtClean="0"/>
              <a:t>A NHB trip requires a third piece of information / decision: an origin, where to visit the destination from</a:t>
            </a:r>
          </a:p>
          <a:p>
            <a:pPr lvl="2"/>
            <a:r>
              <a:rPr lang="en-US" sz="2000" dirty="0" smtClean="0"/>
              <a:t>In other words, two spatial (distribution) models are necessary to represent a NHB trip because neither its origin or destination are known</a:t>
            </a:r>
          </a:p>
          <a:p>
            <a:pPr indent="0">
              <a:buFont typeface="Arial" charset="0"/>
              <a:buNone/>
            </a:pPr>
            <a:endParaRPr lang="en-US" i="1" dirty="0" smtClean="0"/>
          </a:p>
        </p:txBody>
      </p:sp>
    </p:spTree>
    <p:extLst>
      <p:ext uri="{BB962C8B-B14F-4D97-AF65-F5344CB8AC3E}">
        <p14:creationId xmlns:p14="http://schemas.microsoft.com/office/powerpoint/2010/main" val="3234315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dirty="0" smtClean="0"/>
              <a:t>A Simple Solution</a:t>
            </a:r>
          </a:p>
        </p:txBody>
      </p:sp>
      <p:sp>
        <p:nvSpPr>
          <p:cNvPr id="4" name="Slide Number Placeholder 3"/>
          <p:cNvSpPr>
            <a:spLocks noGrp="1"/>
          </p:cNvSpPr>
          <p:nvPr>
            <p:ph type="sldNum" sz="quarter" idx="10"/>
          </p:nvPr>
        </p:nvSpPr>
        <p:spPr/>
        <p:txBody>
          <a:bodyPr/>
          <a:lstStyle/>
          <a:p>
            <a:pPr>
              <a:defRPr/>
            </a:pPr>
            <a:fld id="{298F95F2-96E8-4F80-ACE8-4200EBC4AA9E}" type="slidenum">
              <a:rPr lang="en-US" smtClean="0"/>
              <a:pPr>
                <a:defRPr/>
              </a:pPr>
              <a:t>13</a:t>
            </a:fld>
            <a:endParaRPr lang="en-US" dirty="0"/>
          </a:p>
        </p:txBody>
      </p:sp>
      <p:sp>
        <p:nvSpPr>
          <p:cNvPr id="7172" name="Content Placeholder 2"/>
          <p:cNvSpPr>
            <a:spLocks noGrp="1"/>
          </p:cNvSpPr>
          <p:nvPr>
            <p:ph idx="1"/>
          </p:nvPr>
        </p:nvSpPr>
        <p:spPr bwMode="auto">
          <a:xfrm>
            <a:off x="457200" y="1362075"/>
            <a:ext cx="8229600" cy="488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z="2400" dirty="0" smtClean="0"/>
              <a:t>A Solution: </a:t>
            </a:r>
          </a:p>
          <a:p>
            <a:pPr lvl="1"/>
            <a:r>
              <a:rPr lang="en-US" sz="2200" dirty="0"/>
              <a:t>S</a:t>
            </a:r>
            <a:r>
              <a:rPr lang="en-US" sz="2200" dirty="0" smtClean="0"/>
              <a:t>implest </a:t>
            </a:r>
            <a:r>
              <a:rPr lang="en-US" sz="2200" dirty="0" smtClean="0"/>
              <a:t>solution is </a:t>
            </a:r>
            <a:r>
              <a:rPr lang="en-US" sz="2200" dirty="0" smtClean="0"/>
              <a:t>by </a:t>
            </a:r>
            <a:r>
              <a:rPr lang="en-US" sz="2200" dirty="0" smtClean="0"/>
              <a:t>linking and running NHB distribution in series rather than in parallel with the HB distribution models</a:t>
            </a:r>
          </a:p>
          <a:p>
            <a:pPr lvl="1"/>
            <a:r>
              <a:rPr lang="en-US" sz="2200" dirty="0" smtClean="0"/>
              <a:t>Sequenced and linked in this way, HB &amp; NHB distribution can assign both the origin and destination to NHB trips</a:t>
            </a:r>
          </a:p>
          <a:p>
            <a:pPr lvl="1"/>
            <a:r>
              <a:rPr lang="en-US" sz="2200" dirty="0" smtClean="0"/>
              <a:t>This solution requires no changes to the HB model components</a:t>
            </a:r>
          </a:p>
          <a:p>
            <a:pPr indent="0">
              <a:buFont typeface="Arial" charset="0"/>
              <a:buNone/>
            </a:pPr>
            <a:endParaRPr lang="en-US" i="1" dirty="0" smtClean="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091623"/>
            <a:ext cx="3929453" cy="189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4091623"/>
            <a:ext cx="4242078" cy="215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4267200" y="4734242"/>
            <a:ext cx="457200" cy="6096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8430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dirty="0" smtClean="0"/>
              <a:t>A Few Details</a:t>
            </a:r>
          </a:p>
        </p:txBody>
      </p:sp>
      <p:sp>
        <p:nvSpPr>
          <p:cNvPr id="4" name="Slide Number Placeholder 3"/>
          <p:cNvSpPr>
            <a:spLocks noGrp="1"/>
          </p:cNvSpPr>
          <p:nvPr>
            <p:ph type="sldNum" sz="quarter" idx="10"/>
          </p:nvPr>
        </p:nvSpPr>
        <p:spPr/>
        <p:txBody>
          <a:bodyPr/>
          <a:lstStyle/>
          <a:p>
            <a:pPr>
              <a:defRPr/>
            </a:pPr>
            <a:fld id="{298F95F2-96E8-4F80-ACE8-4200EBC4AA9E}" type="slidenum">
              <a:rPr lang="en-US" smtClean="0"/>
              <a:pPr>
                <a:defRPr/>
              </a:pPr>
              <a:t>14</a:t>
            </a:fld>
            <a:endParaRPr lang="en-US" dirty="0"/>
          </a:p>
        </p:txBody>
      </p:sp>
      <p:sp>
        <p:nvSpPr>
          <p:cNvPr id="7172" name="Content Placeholder 2"/>
          <p:cNvSpPr>
            <a:spLocks noGrp="1"/>
          </p:cNvSpPr>
          <p:nvPr>
            <p:ph idx="1"/>
          </p:nvPr>
        </p:nvSpPr>
        <p:spPr bwMode="auto">
          <a:xfrm>
            <a:off x="457200" y="1362075"/>
            <a:ext cx="8229600" cy="488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z="2800" dirty="0" smtClean="0"/>
              <a:t>Method 1 details: </a:t>
            </a:r>
          </a:p>
          <a:p>
            <a:pPr lvl="1"/>
            <a:r>
              <a:rPr lang="en-US" sz="2400" dirty="0" smtClean="0"/>
              <a:t>Generation of NHB trips is done by mode, as a simple function of the HB attractions to that zone by each mode</a:t>
            </a:r>
          </a:p>
          <a:p>
            <a:pPr lvl="1"/>
            <a:r>
              <a:rPr lang="en-US" sz="2400" dirty="0" smtClean="0"/>
              <a:t>Mode choice is therefore unnecessary</a:t>
            </a:r>
          </a:p>
          <a:p>
            <a:pPr indent="0">
              <a:buFont typeface="Arial" charset="0"/>
              <a:buNone/>
            </a:pPr>
            <a:endParaRPr lang="en-US" i="1" dirty="0" smtClean="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3304011"/>
            <a:ext cx="5791200" cy="2944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086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dirty="0" smtClean="0"/>
              <a:t>One complication: NHB stops</a:t>
            </a:r>
          </a:p>
        </p:txBody>
      </p:sp>
      <p:sp>
        <p:nvSpPr>
          <p:cNvPr id="4" name="Slide Number Placeholder 3"/>
          <p:cNvSpPr>
            <a:spLocks noGrp="1"/>
          </p:cNvSpPr>
          <p:nvPr>
            <p:ph type="sldNum" sz="quarter" idx="10"/>
          </p:nvPr>
        </p:nvSpPr>
        <p:spPr/>
        <p:txBody>
          <a:bodyPr/>
          <a:lstStyle/>
          <a:p>
            <a:pPr>
              <a:defRPr/>
            </a:pPr>
            <a:fld id="{298F95F2-96E8-4F80-ACE8-4200EBC4AA9E}" type="slidenum">
              <a:rPr lang="en-US" smtClean="0"/>
              <a:pPr>
                <a:defRPr/>
              </a:pPr>
              <a:t>15</a:t>
            </a:fld>
            <a:endParaRPr lang="en-US" dirty="0"/>
          </a:p>
        </p:txBody>
      </p:sp>
      <p:sp>
        <p:nvSpPr>
          <p:cNvPr id="7172" name="Content Placeholder 2"/>
          <p:cNvSpPr>
            <a:spLocks noGrp="1"/>
          </p:cNvSpPr>
          <p:nvPr>
            <p:ph idx="1"/>
          </p:nvPr>
        </p:nvSpPr>
        <p:spPr bwMode="auto">
          <a:xfrm>
            <a:off x="457200" y="1362075"/>
            <a:ext cx="8229600" cy="488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z="2800" dirty="0" smtClean="0"/>
              <a:t>Method 1 treats all NHB trips as if both trip ends were HB trip attractions (only 1 NHB trip per tour) </a:t>
            </a:r>
          </a:p>
          <a:p>
            <a:pPr lvl="0"/>
            <a:r>
              <a:rPr lang="en-US" sz="2800" dirty="0" smtClean="0"/>
              <a:t>This is true for a large portion of NHB trips, but there are still many NHB stops</a:t>
            </a:r>
          </a:p>
          <a:p>
            <a:pPr indent="0">
              <a:buFont typeface="Arial" charset="0"/>
              <a:buNone/>
            </a:pPr>
            <a:endParaRPr lang="en-US" i="1"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274495"/>
            <a:ext cx="5943600" cy="29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a:off x="2743200" y="5029200"/>
            <a:ext cx="3657600" cy="0"/>
          </a:xfrm>
          <a:prstGeom prst="straightConnector1">
            <a:avLst/>
          </a:prstGeom>
          <a:ln w="28575">
            <a:solidFill>
              <a:schemeClr val="accent6"/>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038600" y="4773888"/>
            <a:ext cx="1371600" cy="276999"/>
          </a:xfrm>
          <a:prstGeom prst="rect">
            <a:avLst/>
          </a:prstGeom>
          <a:noFill/>
        </p:spPr>
        <p:txBody>
          <a:bodyPr wrap="square" rtlCol="0">
            <a:spAutoFit/>
          </a:bodyPr>
          <a:lstStyle/>
          <a:p>
            <a:r>
              <a:rPr lang="en-US" sz="1200" dirty="0" smtClean="0">
                <a:solidFill>
                  <a:schemeClr val="accent6"/>
                </a:solidFill>
              </a:rPr>
              <a:t>Pseudo-HB Trip</a:t>
            </a:r>
            <a:endParaRPr lang="en-US" sz="1200" dirty="0">
              <a:solidFill>
                <a:schemeClr val="accent6"/>
              </a:solidFill>
            </a:endParaRPr>
          </a:p>
        </p:txBody>
      </p:sp>
    </p:spTree>
    <p:extLst>
      <p:ext uri="{BB962C8B-B14F-4D97-AF65-F5344CB8AC3E}">
        <p14:creationId xmlns:p14="http://schemas.microsoft.com/office/powerpoint/2010/main" val="2471061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dirty="0" smtClean="0"/>
              <a:t>Method 2</a:t>
            </a:r>
          </a:p>
        </p:txBody>
      </p:sp>
      <p:sp>
        <p:nvSpPr>
          <p:cNvPr id="4" name="Slide Number Placeholder 3"/>
          <p:cNvSpPr>
            <a:spLocks noGrp="1"/>
          </p:cNvSpPr>
          <p:nvPr>
            <p:ph type="sldNum" sz="quarter" idx="10"/>
          </p:nvPr>
        </p:nvSpPr>
        <p:spPr/>
        <p:txBody>
          <a:bodyPr/>
          <a:lstStyle/>
          <a:p>
            <a:pPr>
              <a:defRPr/>
            </a:pPr>
            <a:fld id="{298F95F2-96E8-4F80-ACE8-4200EBC4AA9E}" type="slidenum">
              <a:rPr lang="en-US" smtClean="0"/>
              <a:pPr>
                <a:defRPr/>
              </a:pPr>
              <a:t>16</a:t>
            </a:fld>
            <a:endParaRPr lang="en-US" dirty="0"/>
          </a:p>
        </p:txBody>
      </p:sp>
      <p:sp>
        <p:nvSpPr>
          <p:cNvPr id="7172" name="Content Placeholder 2"/>
          <p:cNvSpPr>
            <a:spLocks noGrp="1"/>
          </p:cNvSpPr>
          <p:nvPr>
            <p:ph idx="1"/>
          </p:nvPr>
        </p:nvSpPr>
        <p:spPr bwMode="auto">
          <a:xfrm>
            <a:off x="457200" y="1362075"/>
            <a:ext cx="8229600" cy="488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z="2800" dirty="0" smtClean="0"/>
              <a:t>Method 2 addresses this by generating and distributing NHB stops (as pseudo-HB trips)</a:t>
            </a:r>
          </a:p>
          <a:p>
            <a:pPr indent="0">
              <a:buFont typeface="Arial" charset="0"/>
              <a:buNone/>
            </a:pPr>
            <a:endParaRPr lang="en-US" i="1"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20963"/>
            <a:ext cx="5943600"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245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dirty="0" smtClean="0"/>
              <a:t>Consistency with Tours</a:t>
            </a:r>
          </a:p>
        </p:txBody>
      </p:sp>
      <p:sp>
        <p:nvSpPr>
          <p:cNvPr id="4" name="Slide Number Placeholder 3"/>
          <p:cNvSpPr>
            <a:spLocks noGrp="1"/>
          </p:cNvSpPr>
          <p:nvPr>
            <p:ph type="sldNum" sz="quarter" idx="10"/>
          </p:nvPr>
        </p:nvSpPr>
        <p:spPr/>
        <p:txBody>
          <a:bodyPr/>
          <a:lstStyle/>
          <a:p>
            <a:pPr>
              <a:defRPr/>
            </a:pPr>
            <a:fld id="{298F95F2-96E8-4F80-ACE8-4200EBC4AA9E}" type="slidenum">
              <a:rPr lang="en-US" smtClean="0"/>
              <a:pPr>
                <a:defRPr/>
              </a:pPr>
              <a:t>17</a:t>
            </a:fld>
            <a:endParaRPr lang="en-US" dirty="0"/>
          </a:p>
        </p:txBody>
      </p:sp>
      <p:sp>
        <p:nvSpPr>
          <p:cNvPr id="7172" name="Content Placeholder 2"/>
          <p:cNvSpPr>
            <a:spLocks noGrp="1"/>
          </p:cNvSpPr>
          <p:nvPr>
            <p:ph idx="1"/>
          </p:nvPr>
        </p:nvSpPr>
        <p:spPr bwMode="auto">
          <a:xfrm>
            <a:off x="457200" y="1362075"/>
            <a:ext cx="8229600" cy="488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a:t>Methods 1 &amp; 2 achieve Weak Consistency with tours</a:t>
            </a:r>
          </a:p>
          <a:p>
            <a:pPr lvl="1"/>
            <a:r>
              <a:rPr lang="en-US" sz="2400" b="1" dirty="0"/>
              <a:t>Weak Consistency with Tours </a:t>
            </a:r>
            <a:r>
              <a:rPr lang="en-US" sz="2400" dirty="0"/>
              <a:t>– the model cannot be proved to be inconsistent with tours</a:t>
            </a:r>
          </a:p>
          <a:p>
            <a:r>
              <a:rPr lang="en-US" sz="2800" dirty="0" smtClean="0"/>
              <a:t>Method </a:t>
            </a:r>
            <a:r>
              <a:rPr lang="en-US" sz="2800" dirty="0" smtClean="0"/>
              <a:t>3 is required to achieve Strong Consistency with </a:t>
            </a:r>
            <a:r>
              <a:rPr lang="en-US" sz="2800" dirty="0" smtClean="0"/>
              <a:t>tours</a:t>
            </a:r>
          </a:p>
          <a:p>
            <a:pPr lvl="1"/>
            <a:r>
              <a:rPr lang="en-US" sz="2400" b="1" dirty="0" smtClean="0"/>
              <a:t>Strong </a:t>
            </a:r>
            <a:r>
              <a:rPr lang="en-US" sz="2400" b="1" dirty="0"/>
              <a:t>Consistency with Tours </a:t>
            </a:r>
            <a:r>
              <a:rPr lang="en-US" sz="2400" dirty="0"/>
              <a:t>– the model can be positively proven to be consistent with tours</a:t>
            </a:r>
          </a:p>
          <a:p>
            <a:pPr indent="0">
              <a:buFont typeface="Arial" charset="0"/>
              <a:buNone/>
            </a:pPr>
            <a:endParaRPr lang="en-US" i="1" dirty="0" smtClean="0"/>
          </a:p>
        </p:txBody>
      </p:sp>
    </p:spTree>
    <p:extLst>
      <p:ext uri="{BB962C8B-B14F-4D97-AF65-F5344CB8AC3E}">
        <p14:creationId xmlns:p14="http://schemas.microsoft.com/office/powerpoint/2010/main" val="2195894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dirty="0" smtClean="0"/>
              <a:t>Method 3</a:t>
            </a:r>
          </a:p>
        </p:txBody>
      </p:sp>
      <p:sp>
        <p:nvSpPr>
          <p:cNvPr id="4" name="Slide Number Placeholder 3"/>
          <p:cNvSpPr>
            <a:spLocks noGrp="1"/>
          </p:cNvSpPr>
          <p:nvPr>
            <p:ph type="sldNum" sz="quarter" idx="10"/>
          </p:nvPr>
        </p:nvSpPr>
        <p:spPr/>
        <p:txBody>
          <a:bodyPr/>
          <a:lstStyle/>
          <a:p>
            <a:pPr>
              <a:defRPr/>
            </a:pPr>
            <a:fld id="{298F95F2-96E8-4F80-ACE8-4200EBC4AA9E}" type="slidenum">
              <a:rPr lang="en-US" smtClean="0"/>
              <a:pPr>
                <a:defRPr/>
              </a:pPr>
              <a:t>18</a:t>
            </a:fld>
            <a:endParaRPr lang="en-US" dirty="0"/>
          </a:p>
        </p:txBody>
      </p:sp>
      <p:sp>
        <p:nvSpPr>
          <p:cNvPr id="7172" name="Content Placeholder 2"/>
          <p:cNvSpPr>
            <a:spLocks noGrp="1"/>
          </p:cNvSpPr>
          <p:nvPr>
            <p:ph idx="1"/>
          </p:nvPr>
        </p:nvSpPr>
        <p:spPr bwMode="auto">
          <a:xfrm>
            <a:off x="457200" y="1362075"/>
            <a:ext cx="8229600" cy="488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z="2400" dirty="0" smtClean="0"/>
              <a:t>Method 3 enforces consistency with tours in a more strict way by doing the NHB distribution separately for each home zone, rather than all together for all travelers at once, regardless of home zone</a:t>
            </a:r>
          </a:p>
          <a:p>
            <a:pPr lvl="0"/>
            <a:r>
              <a:rPr lang="en-US" sz="2400" dirty="0" smtClean="0"/>
              <a:t>This method is almost identical to the method employed in hybrid tour-based models which have been demonstrated to produce superior results to their trip-based predecessors</a:t>
            </a:r>
          </a:p>
          <a:p>
            <a:pPr indent="0">
              <a:buFont typeface="Arial" charset="0"/>
              <a:buNone/>
            </a:pPr>
            <a:endParaRPr lang="en-US" i="1" dirty="0" smtClean="0"/>
          </a:p>
        </p:txBody>
      </p:sp>
      <p:sp>
        <p:nvSpPr>
          <p:cNvPr id="9" name="Freeform 6"/>
          <p:cNvSpPr>
            <a:spLocks/>
          </p:cNvSpPr>
          <p:nvPr/>
        </p:nvSpPr>
        <p:spPr bwMode="auto">
          <a:xfrm>
            <a:off x="3276600" y="4240122"/>
            <a:ext cx="4038600" cy="1052512"/>
          </a:xfrm>
          <a:custGeom>
            <a:avLst/>
            <a:gdLst>
              <a:gd name="T0" fmla="*/ 0 w 5082"/>
              <a:gd name="T1" fmla="*/ 1052797 h 2842"/>
              <a:gd name="T2" fmla="*/ 874868 w 5082"/>
              <a:gd name="T3" fmla="*/ 424156 h 2842"/>
              <a:gd name="T4" fmla="*/ 1680605 w 5082"/>
              <a:gd name="T5" fmla="*/ 167069 h 2842"/>
              <a:gd name="T6" fmla="*/ 2778758 w 5082"/>
              <a:gd name="T7" fmla="*/ 4816 h 2842"/>
              <a:gd name="T8" fmla="*/ 3665546 w 5082"/>
              <a:gd name="T9" fmla="*/ 138545 h 2842"/>
              <a:gd name="T10" fmla="*/ 4038219 w 5082"/>
              <a:gd name="T11" fmla="*/ 500468 h 28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82" h="2842">
                <a:moveTo>
                  <a:pt x="0" y="2842"/>
                </a:moveTo>
                <a:cubicBezTo>
                  <a:pt x="367" y="2276"/>
                  <a:pt x="749" y="1543"/>
                  <a:pt x="1101" y="1145"/>
                </a:cubicBezTo>
                <a:cubicBezTo>
                  <a:pt x="1325" y="961"/>
                  <a:pt x="1716" y="640"/>
                  <a:pt x="2115" y="451"/>
                </a:cubicBezTo>
                <a:cubicBezTo>
                  <a:pt x="2514" y="262"/>
                  <a:pt x="3113" y="26"/>
                  <a:pt x="3497" y="13"/>
                </a:cubicBezTo>
                <a:cubicBezTo>
                  <a:pt x="3913" y="0"/>
                  <a:pt x="4349" y="151"/>
                  <a:pt x="4613" y="374"/>
                </a:cubicBezTo>
                <a:cubicBezTo>
                  <a:pt x="4877" y="597"/>
                  <a:pt x="4984" y="1062"/>
                  <a:pt x="5082" y="1351"/>
                </a:cubicBezTo>
              </a:path>
            </a:pathLst>
          </a:custGeom>
          <a:noFill/>
          <a:ln w="38100">
            <a:solidFill>
              <a:srgbClr val="3333CC"/>
            </a:solidFill>
            <a:round/>
            <a:headEnd type="none" w="med" len="med"/>
            <a:tailEnd type="triangle" w="med" len="med"/>
          </a:ln>
        </p:spPr>
        <p:txBody>
          <a:bodyPr/>
          <a:lstStyle/>
          <a:p>
            <a:endParaRPr lang="en-US"/>
          </a:p>
        </p:txBody>
      </p:sp>
      <p:sp>
        <p:nvSpPr>
          <p:cNvPr id="10" name="Freeform 7"/>
          <p:cNvSpPr>
            <a:spLocks/>
          </p:cNvSpPr>
          <p:nvPr/>
        </p:nvSpPr>
        <p:spPr bwMode="auto">
          <a:xfrm>
            <a:off x="3276600" y="5673634"/>
            <a:ext cx="2209800" cy="915988"/>
          </a:xfrm>
          <a:custGeom>
            <a:avLst/>
            <a:gdLst>
              <a:gd name="T0" fmla="*/ 0 w 2505"/>
              <a:gd name="T1" fmla="*/ 0 h 509"/>
              <a:gd name="T2" fmla="*/ 455084 w 2505"/>
              <a:gd name="T3" fmla="*/ 600922 h 509"/>
              <a:gd name="T4" fmla="*/ 1270001 w 2505"/>
              <a:gd name="T5" fmla="*/ 876194 h 509"/>
              <a:gd name="T6" fmla="*/ 2209272 w 2505"/>
              <a:gd name="T7" fmla="*/ 915776 h 5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05" h="509">
                <a:moveTo>
                  <a:pt x="0" y="0"/>
                </a:moveTo>
                <a:lnTo>
                  <a:pt x="516" y="334"/>
                </a:lnTo>
                <a:cubicBezTo>
                  <a:pt x="727" y="429"/>
                  <a:pt x="1080" y="458"/>
                  <a:pt x="1440" y="487"/>
                </a:cubicBezTo>
                <a:lnTo>
                  <a:pt x="2505" y="509"/>
                </a:lnTo>
              </a:path>
            </a:pathLst>
          </a:custGeom>
          <a:noFill/>
          <a:ln w="38100">
            <a:solidFill>
              <a:srgbClr val="3333CC"/>
            </a:solidFill>
            <a:round/>
            <a:headEnd type="none" w="med" len="med"/>
            <a:tailEnd type="triangle" w="med" len="med"/>
          </a:ln>
        </p:spPr>
        <p:txBody>
          <a:bodyPr/>
          <a:lstStyle/>
          <a:p>
            <a:endParaRPr lang="en-US"/>
          </a:p>
        </p:txBody>
      </p:sp>
      <p:graphicFrame>
        <p:nvGraphicFramePr>
          <p:cNvPr id="11" name="Group 8"/>
          <p:cNvGraphicFramePr>
            <a:graphicFrameLocks noGrp="1"/>
          </p:cNvGraphicFramePr>
          <p:nvPr>
            <p:extLst>
              <p:ext uri="{D42A27DB-BD31-4B8C-83A1-F6EECF244321}">
                <p14:modId xmlns:p14="http://schemas.microsoft.com/office/powerpoint/2010/main" val="320023448"/>
              </p:ext>
            </p:extLst>
          </p:nvPr>
        </p:nvGraphicFramePr>
        <p:xfrm>
          <a:off x="381000" y="3997234"/>
          <a:ext cx="2951480" cy="2621280"/>
        </p:xfrm>
        <a:graphic>
          <a:graphicData uri="http://schemas.openxmlformats.org/drawingml/2006/table">
            <a:tbl>
              <a:tblPr/>
              <a:tblGrid>
                <a:gridCol w="493713"/>
                <a:gridCol w="495300"/>
                <a:gridCol w="476250"/>
                <a:gridCol w="439737"/>
                <a:gridCol w="468630"/>
                <a:gridCol w="577850"/>
              </a:tblGrid>
              <a:tr h="161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3333CC"/>
                        </a:solidFill>
                        <a:effectLst/>
                        <a:latin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CC"/>
                          </a:solidFill>
                          <a:effectLst/>
                          <a:latin typeface="Arial" charset="0"/>
                          <a:ea typeface="Times New Roman" pitchFamily="18" charset="0"/>
                          <a:cs typeface="Arial" charset="0"/>
                        </a:rPr>
                        <a:t>H</a:t>
                      </a:r>
                      <a:endParaRPr kumimoji="0" lang="en-US" sz="2400" b="0" i="0" u="none" strike="noStrike" cap="none" normalizeH="0" baseline="0" dirty="0" smtClean="0">
                        <a:ln>
                          <a:noFill/>
                        </a:ln>
                        <a:solidFill>
                          <a:srgbClr val="3333CC"/>
                        </a:solidFill>
                        <a:effectLst/>
                        <a:latin typeface="Arial" charset="0"/>
                        <a:ea typeface="Times New Roman" pitchFamily="18" charset="0"/>
                        <a:cs typeface="Arial" charset="0"/>
                      </a:endParaRPr>
                    </a:p>
                  </a:txBody>
                  <a:tcPr anchor="b" horzOverflow="overflow">
                    <a:lnL>
                      <a:noFill/>
                    </a:lnL>
                    <a:lnR>
                      <a:noFill/>
                    </a:lnR>
                    <a:lnT cap="flat">
                      <a:noFill/>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3333CC"/>
                          </a:solidFill>
                          <a:effectLst/>
                          <a:latin typeface="Arial" charset="0"/>
                          <a:ea typeface="Times New Roman" pitchFamily="18" charset="0"/>
                          <a:cs typeface="Arial" charset="0"/>
                        </a:rPr>
                        <a:t>a</a:t>
                      </a:r>
                      <a:endParaRPr kumimoji="0" lang="en-US" sz="2400" b="0" i="0" u="none" strike="noStrike" cap="none" normalizeH="0" baseline="0" smtClean="0">
                        <a:ln>
                          <a:noFill/>
                        </a:ln>
                        <a:solidFill>
                          <a:srgbClr val="3333CC"/>
                        </a:solidFill>
                        <a:effectLst/>
                        <a:latin typeface="Arial" charset="0"/>
                        <a:ea typeface="Times New Roman" pitchFamily="18" charset="0"/>
                        <a:cs typeface="Arial" charset="0"/>
                      </a:endParaRPr>
                    </a:p>
                  </a:txBody>
                  <a:tcPr anchor="b" horzOverflow="overflow">
                    <a:lnL>
                      <a:noFill/>
                    </a:lnL>
                    <a:lnR>
                      <a:noFill/>
                    </a:lnR>
                    <a:lnT cap="flat">
                      <a:noFill/>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3333CC"/>
                          </a:solidFill>
                          <a:effectLst/>
                          <a:latin typeface="Arial" charset="0"/>
                          <a:ea typeface="Times New Roman" pitchFamily="18" charset="0"/>
                          <a:cs typeface="Arial" charset="0"/>
                        </a:rPr>
                        <a:t>b</a:t>
                      </a:r>
                      <a:endParaRPr kumimoji="0" lang="en-US" sz="2400" b="0" i="0" u="none" strike="noStrike" cap="none" normalizeH="0" baseline="0" smtClean="0">
                        <a:ln>
                          <a:noFill/>
                        </a:ln>
                        <a:solidFill>
                          <a:srgbClr val="3333CC"/>
                        </a:solidFill>
                        <a:effectLst/>
                        <a:latin typeface="Arial" charset="0"/>
                        <a:ea typeface="Times New Roman" pitchFamily="18" charset="0"/>
                        <a:cs typeface="Arial" charset="0"/>
                      </a:endParaRPr>
                    </a:p>
                  </a:txBody>
                  <a:tcPr anchor="b" horzOverflow="overflow">
                    <a:lnL>
                      <a:noFill/>
                    </a:lnL>
                    <a:lnR>
                      <a:noFill/>
                    </a:lnR>
                    <a:lnT cap="flat">
                      <a:noFill/>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3333CC"/>
                          </a:solidFill>
                          <a:effectLst/>
                          <a:latin typeface="Arial" charset="0"/>
                          <a:ea typeface="Times New Roman" pitchFamily="18" charset="0"/>
                          <a:cs typeface="Arial" charset="0"/>
                        </a:rPr>
                        <a:t>c</a:t>
                      </a:r>
                      <a:endParaRPr kumimoji="0" lang="en-US" sz="2400" b="0" i="0" u="none" strike="noStrike" cap="none" normalizeH="0" baseline="0" smtClean="0">
                        <a:ln>
                          <a:noFill/>
                        </a:ln>
                        <a:solidFill>
                          <a:srgbClr val="3333CC"/>
                        </a:solidFill>
                        <a:effectLst/>
                        <a:latin typeface="Arial" charset="0"/>
                        <a:ea typeface="Times New Roman" pitchFamily="18" charset="0"/>
                        <a:cs typeface="Arial" charset="0"/>
                      </a:endParaRPr>
                    </a:p>
                  </a:txBody>
                  <a:tcPr anchor="b" horzOverflow="overflow">
                    <a:lnL>
                      <a:noFill/>
                    </a:lnL>
                    <a:lnR>
                      <a:noFill/>
                    </a:lnR>
                    <a:lnT cap="flat">
                      <a:noFill/>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rgbClr val="3333CC"/>
                        </a:solidFill>
                        <a:effectLst/>
                        <a:latin typeface="Arial" charset="0"/>
                      </a:endParaRPr>
                    </a:p>
                  </a:txBody>
                  <a:tcPr anchor="b" horzOverflow="overflow">
                    <a:lnL>
                      <a:noFill/>
                    </a:lnL>
                    <a:lnR cap="flat">
                      <a:noFill/>
                    </a:lnR>
                    <a:lnT cap="flat">
                      <a:noFill/>
                    </a:lnT>
                    <a:lnB>
                      <a:noFill/>
                    </a:lnB>
                    <a:lnTlToBr>
                      <a:noFill/>
                    </a:lnTlToBr>
                    <a:lnBlToTr>
                      <a:noFill/>
                    </a:lnBlToTr>
                    <a:noFill/>
                  </a:tcPr>
                </a:tc>
              </a:tr>
              <a:tr h="1619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3333CC"/>
                          </a:solidFill>
                          <a:effectLst/>
                          <a:latin typeface="Arial" charset="0"/>
                          <a:ea typeface="Times New Roman" pitchFamily="18" charset="0"/>
                          <a:cs typeface="Arial" charset="0"/>
                        </a:rPr>
                        <a:t>f</a:t>
                      </a:r>
                      <a:endParaRPr kumimoji="0" lang="en-US" sz="2400" b="0" i="0" u="none" strike="noStrike" cap="none" normalizeH="0" baseline="0" smtClean="0">
                        <a:ln>
                          <a:noFill/>
                        </a:ln>
                        <a:solidFill>
                          <a:srgbClr val="3333CC"/>
                        </a:solidFill>
                        <a:effectLst/>
                        <a:latin typeface="Arial" charset="0"/>
                        <a:ea typeface="Times New Roman" pitchFamily="18" charset="0"/>
                        <a:cs typeface="Arial" charset="0"/>
                      </a:endParaRPr>
                    </a:p>
                  </a:txBody>
                  <a:tcPr anchor="ctr" horzOverflow="overflow">
                    <a:lnL cap="flat">
                      <a:noFill/>
                    </a:lnL>
                    <a:lnR w="12700" cap="flat" cmpd="sng" algn="ctr">
                      <a:solidFill>
                        <a:srgbClr val="3333CC"/>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CC"/>
                          </a:solidFill>
                          <a:effectLst/>
                          <a:latin typeface="Arial" charset="0"/>
                          <a:ea typeface="Times New Roman" pitchFamily="18" charset="0"/>
                          <a:cs typeface="Arial" charset="0"/>
                        </a:rPr>
                        <a:t>0</a:t>
                      </a:r>
                      <a:endParaRPr kumimoji="0" lang="en-US" sz="2400" b="0" i="0" u="none" strike="noStrike" cap="none" normalizeH="0" baseline="0" dirty="0" smtClean="0">
                        <a:ln>
                          <a:noFill/>
                        </a:ln>
                        <a:solidFill>
                          <a:srgbClr val="3333CC"/>
                        </a:solidFill>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CC"/>
                          </a:solidFill>
                          <a:effectLst/>
                          <a:latin typeface="Arial" charset="0"/>
                          <a:ea typeface="Times New Roman" pitchFamily="18" charset="0"/>
                          <a:cs typeface="Arial" charset="0"/>
                        </a:rPr>
                        <a:t>5</a:t>
                      </a:r>
                      <a:endParaRPr kumimoji="0" lang="en-US" sz="2400" b="0" i="0" u="none" strike="noStrike" cap="none" normalizeH="0" baseline="0" dirty="0" smtClean="0">
                        <a:ln>
                          <a:noFill/>
                        </a:ln>
                        <a:solidFill>
                          <a:srgbClr val="3333CC"/>
                        </a:solidFill>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3333CC"/>
                          </a:solidFill>
                          <a:effectLst/>
                          <a:latin typeface="Arial" charset="0"/>
                          <a:ea typeface="Times New Roman" pitchFamily="18" charset="0"/>
                          <a:cs typeface="Arial" charset="0"/>
                        </a:rPr>
                        <a:t>0</a:t>
                      </a:r>
                      <a:endParaRPr kumimoji="0" lang="en-US" sz="2400" b="0" i="0" u="none" strike="noStrike" cap="none" normalizeH="0" baseline="0" smtClean="0">
                        <a:ln>
                          <a:noFill/>
                        </a:ln>
                        <a:solidFill>
                          <a:srgbClr val="3333CC"/>
                        </a:solidFill>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3333CC"/>
                          </a:solidFill>
                          <a:effectLst/>
                          <a:latin typeface="Arial" charset="0"/>
                          <a:ea typeface="Times New Roman" pitchFamily="18" charset="0"/>
                          <a:cs typeface="Arial" charset="0"/>
                        </a:rPr>
                        <a:t>3</a:t>
                      </a:r>
                      <a:endParaRPr kumimoji="0" lang="en-US" sz="2400" b="0" i="0" u="none" strike="noStrike" cap="none" normalizeH="0" baseline="0" smtClean="0">
                        <a:ln>
                          <a:noFill/>
                        </a:ln>
                        <a:solidFill>
                          <a:srgbClr val="3333CC"/>
                        </a:solidFill>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CC"/>
                          </a:solidFill>
                          <a:effectLst/>
                          <a:latin typeface="Arial" charset="0"/>
                          <a:ea typeface="Times New Roman" pitchFamily="18" charset="0"/>
                          <a:cs typeface="Arial" charset="0"/>
                        </a:rPr>
                        <a:t>8</a:t>
                      </a:r>
                      <a:endParaRPr kumimoji="0" lang="en-US" sz="2400" b="0" i="0" u="none" strike="noStrike" cap="none" normalizeH="0" baseline="0" dirty="0" smtClean="0">
                        <a:ln>
                          <a:noFill/>
                        </a:ln>
                        <a:solidFill>
                          <a:srgbClr val="3333CC"/>
                        </a:solidFill>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cap="flat">
                      <a:noFill/>
                    </a:lnR>
                    <a:lnT>
                      <a:noFill/>
                    </a:lnT>
                    <a:lnB>
                      <a:noFill/>
                    </a:lnB>
                    <a:lnTlToBr>
                      <a:noFill/>
                    </a:lnTlToBr>
                    <a:lnBlToTr>
                      <a:noFill/>
                    </a:lnBlToTr>
                    <a:noFill/>
                  </a:tcPr>
                </a:tc>
              </a:tr>
              <a:tr h="1619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3333CC"/>
                          </a:solidFill>
                          <a:effectLst/>
                          <a:latin typeface="Arial" charset="0"/>
                          <a:ea typeface="Times New Roman" pitchFamily="18" charset="0"/>
                          <a:cs typeface="Arial" charset="0"/>
                        </a:rPr>
                        <a:t>g</a:t>
                      </a:r>
                      <a:endParaRPr kumimoji="0" lang="en-US" sz="2400" b="0" i="0" u="none" strike="noStrike" cap="none" normalizeH="0" baseline="0" smtClean="0">
                        <a:ln>
                          <a:noFill/>
                        </a:ln>
                        <a:solidFill>
                          <a:srgbClr val="3333CC"/>
                        </a:solidFill>
                        <a:effectLst/>
                        <a:latin typeface="Arial" charset="0"/>
                        <a:ea typeface="Times New Roman" pitchFamily="18" charset="0"/>
                        <a:cs typeface="Arial" charset="0"/>
                      </a:endParaRPr>
                    </a:p>
                  </a:txBody>
                  <a:tcPr anchor="ctr" horzOverflow="overflow">
                    <a:lnL cap="flat">
                      <a:noFill/>
                    </a:lnL>
                    <a:lnR w="12700" cap="flat" cmpd="sng" algn="ctr">
                      <a:solidFill>
                        <a:srgbClr val="3333CC"/>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3333CC"/>
                          </a:solidFill>
                          <a:effectLst/>
                          <a:latin typeface="Arial" charset="0"/>
                          <a:ea typeface="Times New Roman" pitchFamily="18" charset="0"/>
                          <a:cs typeface="Arial" charset="0"/>
                        </a:rPr>
                        <a:t>1</a:t>
                      </a:r>
                      <a:endParaRPr kumimoji="0" lang="en-US" sz="2400" b="0" i="0" u="none" strike="noStrike" cap="none" normalizeH="0" baseline="0" smtClean="0">
                        <a:ln>
                          <a:noFill/>
                        </a:ln>
                        <a:solidFill>
                          <a:srgbClr val="3333CC"/>
                        </a:solidFill>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CC"/>
                          </a:solidFill>
                          <a:effectLst/>
                          <a:latin typeface="Arial" charset="0"/>
                          <a:ea typeface="Times New Roman" pitchFamily="18" charset="0"/>
                          <a:cs typeface="Arial" charset="0"/>
                        </a:rPr>
                        <a:t>1</a:t>
                      </a:r>
                      <a:endParaRPr kumimoji="0" lang="en-US" sz="2400" b="0" i="0" u="none" strike="noStrike" cap="none" normalizeH="0" baseline="0" dirty="0" smtClean="0">
                        <a:ln>
                          <a:noFill/>
                        </a:ln>
                        <a:solidFill>
                          <a:srgbClr val="3333CC"/>
                        </a:solidFill>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CC"/>
                          </a:solidFill>
                          <a:effectLst/>
                          <a:latin typeface="Arial" charset="0"/>
                          <a:ea typeface="Times New Roman" pitchFamily="18" charset="0"/>
                          <a:cs typeface="Arial" charset="0"/>
                        </a:rPr>
                        <a:t>0</a:t>
                      </a:r>
                      <a:endParaRPr kumimoji="0" lang="en-US" sz="2400" b="0" i="0" u="none" strike="noStrike" cap="none" normalizeH="0" baseline="0" dirty="0" smtClean="0">
                        <a:ln>
                          <a:noFill/>
                        </a:ln>
                        <a:solidFill>
                          <a:srgbClr val="3333CC"/>
                        </a:solidFill>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CC"/>
                          </a:solidFill>
                          <a:effectLst/>
                          <a:latin typeface="Arial" charset="0"/>
                          <a:ea typeface="Times New Roman" pitchFamily="18" charset="0"/>
                          <a:cs typeface="Arial" charset="0"/>
                        </a:rPr>
                        <a:t>3</a:t>
                      </a:r>
                      <a:endParaRPr kumimoji="0" lang="en-US" sz="2400" b="0" i="0" u="none" strike="noStrike" cap="none" normalizeH="0" baseline="0" dirty="0" smtClean="0">
                        <a:ln>
                          <a:noFill/>
                        </a:ln>
                        <a:solidFill>
                          <a:srgbClr val="3333CC"/>
                        </a:solidFill>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CC"/>
                          </a:solidFill>
                          <a:effectLst/>
                          <a:latin typeface="Arial" charset="0"/>
                          <a:ea typeface="Times New Roman" pitchFamily="18" charset="0"/>
                          <a:cs typeface="Arial" charset="0"/>
                        </a:rPr>
                        <a:t>5</a:t>
                      </a:r>
                      <a:endParaRPr kumimoji="0" lang="en-US" sz="2400" b="0" i="0" u="none" strike="noStrike" cap="none" normalizeH="0" baseline="0" dirty="0" smtClean="0">
                        <a:ln>
                          <a:noFill/>
                        </a:ln>
                        <a:solidFill>
                          <a:srgbClr val="3333CC"/>
                        </a:solidFill>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cap="flat">
                      <a:noFill/>
                    </a:lnR>
                    <a:lnT>
                      <a:noFill/>
                    </a:lnT>
                    <a:lnB>
                      <a:noFill/>
                    </a:lnB>
                    <a:lnTlToBr>
                      <a:noFill/>
                    </a:lnTlToBr>
                    <a:lnBlToTr>
                      <a:noFill/>
                    </a:lnBlToTr>
                    <a:noFill/>
                  </a:tcPr>
                </a:tc>
              </a:tr>
              <a:tr h="1619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CC"/>
                          </a:solidFill>
                          <a:effectLst/>
                          <a:latin typeface="Arial" charset="0"/>
                          <a:ea typeface="Times New Roman" pitchFamily="18" charset="0"/>
                          <a:cs typeface="Arial" charset="0"/>
                        </a:rPr>
                        <a:t>H</a:t>
                      </a:r>
                      <a:endParaRPr kumimoji="0" lang="en-US" sz="2400" b="0" i="0" u="none" strike="noStrike" cap="none" normalizeH="0" baseline="0" dirty="0" smtClean="0">
                        <a:ln>
                          <a:noFill/>
                        </a:ln>
                        <a:solidFill>
                          <a:srgbClr val="3333CC"/>
                        </a:solidFill>
                        <a:effectLst/>
                        <a:latin typeface="Arial" charset="0"/>
                        <a:ea typeface="Times New Roman" pitchFamily="18" charset="0"/>
                        <a:cs typeface="Arial" charset="0"/>
                      </a:endParaRPr>
                    </a:p>
                  </a:txBody>
                  <a:tcPr anchor="ctr" horzOverflow="overflow">
                    <a:lnL cap="flat">
                      <a:noFill/>
                    </a:lnL>
                    <a:lnR w="12700" cap="flat" cmpd="sng" algn="ctr">
                      <a:solidFill>
                        <a:srgbClr val="3333CC"/>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45C8C"/>
                          </a:solidFill>
                          <a:effectLst>
                            <a:outerShdw blurRad="38100" dist="38100" dir="2700000" algn="tl">
                              <a:srgbClr val="000000">
                                <a:alpha val="43137"/>
                              </a:srgbClr>
                            </a:outerShdw>
                          </a:effectLst>
                          <a:latin typeface="Arial" charset="0"/>
                          <a:ea typeface="Times New Roman" pitchFamily="18" charset="0"/>
                          <a:cs typeface="Arial" charset="0"/>
                        </a:rPr>
                        <a:t>2</a:t>
                      </a:r>
                      <a:endParaRPr kumimoji="0" lang="en-US" sz="2400" b="0" i="0" u="none" strike="noStrike" cap="none" normalizeH="0" baseline="0" dirty="0" smtClean="0">
                        <a:ln>
                          <a:noFill/>
                        </a:ln>
                        <a:solidFill>
                          <a:srgbClr val="345C8C"/>
                        </a:solidFill>
                        <a:effectLst>
                          <a:outerShdw blurRad="38100" dist="38100" dir="2700000" algn="tl">
                            <a:srgbClr val="000000">
                              <a:alpha val="43137"/>
                            </a:srgbClr>
                          </a:outerShdw>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45C8C"/>
                          </a:solidFill>
                          <a:effectLst>
                            <a:outerShdw blurRad="38100" dist="38100" dir="2700000" algn="tl">
                              <a:srgbClr val="000000">
                                <a:alpha val="43137"/>
                              </a:srgbClr>
                            </a:outerShdw>
                          </a:effectLst>
                          <a:latin typeface="Arial" charset="0"/>
                          <a:ea typeface="Times New Roman" pitchFamily="18" charset="0"/>
                          <a:cs typeface="Arial" charset="0"/>
                        </a:rPr>
                        <a:t>3</a:t>
                      </a:r>
                      <a:endParaRPr kumimoji="0" lang="en-US" sz="2400" b="0" i="0" u="none" strike="noStrike" cap="none" normalizeH="0" baseline="0" dirty="0" smtClean="0">
                        <a:ln>
                          <a:noFill/>
                        </a:ln>
                        <a:solidFill>
                          <a:srgbClr val="345C8C"/>
                        </a:solidFill>
                        <a:effectLst>
                          <a:outerShdw blurRad="38100" dist="38100" dir="2700000" algn="tl">
                            <a:srgbClr val="000000">
                              <a:alpha val="43137"/>
                            </a:srgbClr>
                          </a:outerShdw>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45C8C"/>
                          </a:solidFill>
                          <a:effectLst>
                            <a:outerShdw blurRad="38100" dist="38100" dir="2700000" algn="tl">
                              <a:srgbClr val="000000">
                                <a:alpha val="43137"/>
                              </a:srgbClr>
                            </a:outerShdw>
                          </a:effectLst>
                          <a:latin typeface="Arial" charset="0"/>
                          <a:ea typeface="Times New Roman" pitchFamily="18" charset="0"/>
                          <a:cs typeface="Arial" charset="0"/>
                        </a:rPr>
                        <a:t>1</a:t>
                      </a:r>
                      <a:endParaRPr kumimoji="0" lang="en-US" sz="2400" b="0" i="0" u="none" strike="noStrike" cap="none" normalizeH="0" baseline="0" dirty="0" smtClean="0">
                        <a:ln>
                          <a:noFill/>
                        </a:ln>
                        <a:solidFill>
                          <a:srgbClr val="345C8C"/>
                        </a:solidFill>
                        <a:effectLst>
                          <a:outerShdw blurRad="38100" dist="38100" dir="2700000" algn="tl">
                            <a:srgbClr val="000000">
                              <a:alpha val="43137"/>
                            </a:srgbClr>
                          </a:outerShdw>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45C8C"/>
                          </a:solidFill>
                          <a:effectLst>
                            <a:outerShdw blurRad="38100" dist="38100" dir="2700000" algn="tl">
                              <a:srgbClr val="000000">
                                <a:alpha val="43137"/>
                              </a:srgbClr>
                            </a:outerShdw>
                          </a:effectLst>
                          <a:latin typeface="Arial" charset="0"/>
                          <a:ea typeface="Times New Roman" pitchFamily="18" charset="0"/>
                          <a:cs typeface="Arial" charset="0"/>
                        </a:rPr>
                        <a:t>1</a:t>
                      </a:r>
                      <a:endParaRPr kumimoji="0" lang="en-US" sz="2400" b="0" i="0" u="none" strike="noStrike" cap="none" normalizeH="0" baseline="0" dirty="0" smtClean="0">
                        <a:ln>
                          <a:noFill/>
                        </a:ln>
                        <a:solidFill>
                          <a:srgbClr val="345C8C"/>
                        </a:solidFill>
                        <a:effectLst>
                          <a:outerShdw blurRad="38100" dist="38100" dir="2700000" algn="tl">
                            <a:srgbClr val="000000">
                              <a:alpha val="43137"/>
                            </a:srgbClr>
                          </a:outerShdw>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45C8C"/>
                          </a:solidFill>
                          <a:effectLst>
                            <a:outerShdw blurRad="38100" dist="38100" dir="2700000" algn="tl">
                              <a:srgbClr val="000000">
                                <a:alpha val="43137"/>
                              </a:srgbClr>
                            </a:outerShdw>
                          </a:effectLst>
                          <a:latin typeface="Arial" charset="0"/>
                          <a:ea typeface="Times New Roman" pitchFamily="18" charset="0"/>
                          <a:cs typeface="Arial" charset="0"/>
                        </a:rPr>
                        <a:t>7</a:t>
                      </a:r>
                      <a:endParaRPr kumimoji="0" lang="en-US" sz="2400" b="0" i="0" u="none" strike="noStrike" cap="none" normalizeH="0" baseline="0" dirty="0" smtClean="0">
                        <a:ln>
                          <a:noFill/>
                        </a:ln>
                        <a:solidFill>
                          <a:srgbClr val="345C8C"/>
                        </a:solidFill>
                        <a:effectLst>
                          <a:outerShdw blurRad="38100" dist="38100" dir="2700000" algn="tl">
                            <a:srgbClr val="000000">
                              <a:alpha val="43137"/>
                            </a:srgbClr>
                          </a:outerShdw>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cap="flat">
                      <a:noFill/>
                    </a:lnR>
                    <a:lnT>
                      <a:noFill/>
                    </a:lnT>
                    <a:lnB>
                      <a:noFill/>
                    </a:lnB>
                    <a:lnTlToBr>
                      <a:noFill/>
                    </a:lnTlToBr>
                    <a:lnBlToTr>
                      <a:noFill/>
                    </a:lnBlToTr>
                    <a:noFill/>
                  </a:tcPr>
                </a:tc>
              </a:tr>
              <a:tr h="1619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CC"/>
                          </a:solidFill>
                          <a:effectLst/>
                          <a:latin typeface="Arial" charset="0"/>
                          <a:ea typeface="Times New Roman" pitchFamily="18" charset="0"/>
                          <a:cs typeface="Arial" charset="0"/>
                        </a:rPr>
                        <a:t>a</a:t>
                      </a:r>
                      <a:endParaRPr kumimoji="0" lang="en-US" sz="2400" b="0" i="0" u="none" strike="noStrike" cap="none" normalizeH="0" baseline="0" dirty="0" smtClean="0">
                        <a:ln>
                          <a:noFill/>
                        </a:ln>
                        <a:solidFill>
                          <a:srgbClr val="3333CC"/>
                        </a:solidFill>
                        <a:effectLst/>
                        <a:latin typeface="Arial" charset="0"/>
                        <a:ea typeface="Times New Roman" pitchFamily="18" charset="0"/>
                        <a:cs typeface="Arial" charset="0"/>
                      </a:endParaRPr>
                    </a:p>
                  </a:txBody>
                  <a:tcPr anchor="ctr" horzOverflow="overflow">
                    <a:lnL cap="flat">
                      <a:noFill/>
                    </a:lnL>
                    <a:lnR w="12700" cap="flat" cmpd="sng" algn="ctr">
                      <a:solidFill>
                        <a:srgbClr val="3333CC"/>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3333CC"/>
                          </a:solidFill>
                          <a:effectLst/>
                          <a:latin typeface="Arial" charset="0"/>
                          <a:ea typeface="Times New Roman" pitchFamily="18" charset="0"/>
                          <a:cs typeface="Arial" charset="0"/>
                        </a:rPr>
                        <a:t>1</a:t>
                      </a:r>
                      <a:endParaRPr kumimoji="0" lang="en-US" sz="2400" b="0" i="0" u="none" strike="noStrike" cap="none" normalizeH="0" baseline="0" smtClean="0">
                        <a:ln>
                          <a:noFill/>
                        </a:ln>
                        <a:solidFill>
                          <a:srgbClr val="3333CC"/>
                        </a:solidFill>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3333CC"/>
                          </a:solidFill>
                          <a:effectLst/>
                          <a:latin typeface="Arial" charset="0"/>
                          <a:ea typeface="Times New Roman" pitchFamily="18" charset="0"/>
                          <a:cs typeface="Arial" charset="0"/>
                        </a:rPr>
                        <a:t>4</a:t>
                      </a:r>
                      <a:endParaRPr kumimoji="0" lang="en-US" sz="2400" b="0" i="0" u="none" strike="noStrike" cap="none" normalizeH="0" baseline="0" smtClean="0">
                        <a:ln>
                          <a:noFill/>
                        </a:ln>
                        <a:solidFill>
                          <a:srgbClr val="3333CC"/>
                        </a:solidFill>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CC"/>
                          </a:solidFill>
                          <a:effectLst/>
                          <a:latin typeface="Arial" charset="0"/>
                          <a:ea typeface="Times New Roman" pitchFamily="18" charset="0"/>
                          <a:cs typeface="Arial" charset="0"/>
                        </a:rPr>
                        <a:t>0</a:t>
                      </a:r>
                      <a:endParaRPr kumimoji="0" lang="en-US" sz="2400" b="0" i="0" u="none" strike="noStrike" cap="none" normalizeH="0" baseline="0" dirty="0" smtClean="0">
                        <a:ln>
                          <a:noFill/>
                        </a:ln>
                        <a:solidFill>
                          <a:srgbClr val="3333CC"/>
                        </a:solidFill>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CC"/>
                          </a:solidFill>
                          <a:effectLst/>
                          <a:latin typeface="Arial" charset="0"/>
                          <a:ea typeface="Times New Roman" pitchFamily="18" charset="0"/>
                          <a:cs typeface="Arial" charset="0"/>
                        </a:rPr>
                        <a:t>2</a:t>
                      </a:r>
                      <a:endParaRPr kumimoji="0" lang="en-US" sz="2400" b="0" i="0" u="none" strike="noStrike" cap="none" normalizeH="0" baseline="0" dirty="0" smtClean="0">
                        <a:ln>
                          <a:noFill/>
                        </a:ln>
                        <a:solidFill>
                          <a:srgbClr val="3333CC"/>
                        </a:solidFill>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3333CC"/>
                          </a:solidFill>
                          <a:effectLst/>
                          <a:latin typeface="Arial" charset="0"/>
                          <a:ea typeface="Times New Roman" pitchFamily="18" charset="0"/>
                          <a:cs typeface="Arial" charset="0"/>
                        </a:rPr>
                        <a:t>7</a:t>
                      </a:r>
                      <a:endParaRPr kumimoji="0" lang="en-US" sz="2400" b="0" i="0" u="none" strike="noStrike" cap="none" normalizeH="0" baseline="0" smtClean="0">
                        <a:ln>
                          <a:noFill/>
                        </a:ln>
                        <a:solidFill>
                          <a:srgbClr val="3333CC"/>
                        </a:solidFill>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cap="flat">
                      <a:noFill/>
                    </a:lnR>
                    <a:lnT>
                      <a:noFill/>
                    </a:lnT>
                    <a:lnB>
                      <a:noFill/>
                    </a:lnB>
                    <a:lnTlToBr>
                      <a:noFill/>
                    </a:lnTlToBr>
                    <a:lnBlToTr>
                      <a:noFill/>
                    </a:lnBlToTr>
                    <a:noFill/>
                  </a:tcPr>
                </a:tc>
              </a:tr>
              <a:tr h="161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3333CC"/>
                        </a:solidFill>
                        <a:effectLst/>
                        <a:latin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333CC"/>
                          </a:solidFill>
                          <a:effectLst/>
                          <a:latin typeface="Arial" charset="0"/>
                          <a:ea typeface="Times New Roman" pitchFamily="18" charset="0"/>
                          <a:cs typeface="Arial" charset="0"/>
                        </a:rPr>
                        <a:t>4</a:t>
                      </a:r>
                      <a:endParaRPr kumimoji="0" lang="en-US" sz="2400" b="1" i="0" u="none" strike="noStrike" cap="none" normalizeH="0" baseline="0" dirty="0" smtClean="0">
                        <a:ln>
                          <a:noFill/>
                        </a:ln>
                        <a:solidFill>
                          <a:srgbClr val="3333CC"/>
                        </a:solidFill>
                        <a:effectLst/>
                        <a:latin typeface="Arial" charset="0"/>
                        <a:ea typeface="Times New Roman" pitchFamily="18" charset="0"/>
                        <a:cs typeface="Arial" charset="0"/>
                      </a:endParaRPr>
                    </a:p>
                  </a:txBody>
                  <a:tcPr anchor="b" horzOverflow="overflow">
                    <a:lnL>
                      <a:noFill/>
                    </a:lnL>
                    <a:lnR>
                      <a:noFill/>
                    </a:lnR>
                    <a:lnT w="12700" cap="flat" cmpd="sng" algn="ctr">
                      <a:solidFill>
                        <a:srgbClr val="3333CC"/>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333CC"/>
                          </a:solidFill>
                          <a:effectLst/>
                          <a:latin typeface="Arial" charset="0"/>
                          <a:ea typeface="Times New Roman" pitchFamily="18" charset="0"/>
                          <a:cs typeface="Arial" charset="0"/>
                        </a:rPr>
                        <a:t>13</a:t>
                      </a:r>
                      <a:endParaRPr kumimoji="0" lang="en-US" sz="2400" b="1" i="0" u="none" strike="noStrike" cap="none" normalizeH="0" baseline="0" dirty="0" smtClean="0">
                        <a:ln>
                          <a:noFill/>
                        </a:ln>
                        <a:solidFill>
                          <a:srgbClr val="3333CC"/>
                        </a:solidFill>
                        <a:effectLst/>
                        <a:latin typeface="Arial" charset="0"/>
                        <a:ea typeface="Times New Roman" pitchFamily="18" charset="0"/>
                        <a:cs typeface="Arial" charset="0"/>
                      </a:endParaRPr>
                    </a:p>
                  </a:txBody>
                  <a:tcPr anchor="b" horzOverflow="overflow">
                    <a:lnL>
                      <a:noFill/>
                    </a:lnL>
                    <a:lnR>
                      <a:noFill/>
                    </a:lnR>
                    <a:lnT w="12700" cap="flat" cmpd="sng" algn="ctr">
                      <a:solidFill>
                        <a:srgbClr val="3333CC"/>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333CC"/>
                          </a:solidFill>
                          <a:effectLst/>
                          <a:latin typeface="Arial" charset="0"/>
                          <a:ea typeface="Times New Roman" pitchFamily="18" charset="0"/>
                          <a:cs typeface="Arial" charset="0"/>
                        </a:rPr>
                        <a:t>1</a:t>
                      </a:r>
                      <a:endParaRPr kumimoji="0" lang="en-US" sz="2400" b="1" i="0" u="none" strike="noStrike" cap="none" normalizeH="0" baseline="0" dirty="0" smtClean="0">
                        <a:ln>
                          <a:noFill/>
                        </a:ln>
                        <a:solidFill>
                          <a:srgbClr val="3333CC"/>
                        </a:solidFill>
                        <a:effectLst/>
                        <a:latin typeface="Arial" charset="0"/>
                        <a:ea typeface="Times New Roman" pitchFamily="18" charset="0"/>
                        <a:cs typeface="Arial" charset="0"/>
                      </a:endParaRPr>
                    </a:p>
                  </a:txBody>
                  <a:tcPr anchor="b" horzOverflow="overflow">
                    <a:lnL>
                      <a:noFill/>
                    </a:lnL>
                    <a:lnR>
                      <a:noFill/>
                    </a:lnR>
                    <a:lnT w="12700" cap="flat" cmpd="sng" algn="ctr">
                      <a:solidFill>
                        <a:srgbClr val="3333CC"/>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333CC"/>
                          </a:solidFill>
                          <a:effectLst/>
                          <a:latin typeface="Arial" charset="0"/>
                          <a:ea typeface="Times New Roman" pitchFamily="18" charset="0"/>
                          <a:cs typeface="Arial" charset="0"/>
                        </a:rPr>
                        <a:t>9</a:t>
                      </a:r>
                      <a:endParaRPr kumimoji="0" lang="en-US" sz="2400" b="1" i="0" u="none" strike="noStrike" cap="none" normalizeH="0" baseline="0" dirty="0" smtClean="0">
                        <a:ln>
                          <a:noFill/>
                        </a:ln>
                        <a:solidFill>
                          <a:srgbClr val="3333CC"/>
                        </a:solidFill>
                        <a:effectLst/>
                        <a:latin typeface="Arial" charset="0"/>
                        <a:ea typeface="Times New Roman" pitchFamily="18" charset="0"/>
                        <a:cs typeface="Arial" charset="0"/>
                      </a:endParaRPr>
                    </a:p>
                  </a:txBody>
                  <a:tcPr anchor="b" horzOverflow="overflow">
                    <a:lnL>
                      <a:noFill/>
                    </a:lnL>
                    <a:lnR>
                      <a:noFill/>
                    </a:lnR>
                    <a:lnT w="12700" cap="flat" cmpd="sng" algn="ctr">
                      <a:solidFill>
                        <a:srgbClr val="3333CC"/>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333CC"/>
                          </a:solidFill>
                          <a:effectLst/>
                          <a:latin typeface="Arial" charset="0"/>
                          <a:ea typeface="Times New Roman" pitchFamily="18" charset="0"/>
                          <a:cs typeface="Arial" charset="0"/>
                        </a:rPr>
                        <a:t>27</a:t>
                      </a:r>
                      <a:endParaRPr kumimoji="0" lang="en-US" sz="2400" b="1" i="0" u="none" strike="noStrike" cap="none" normalizeH="0" baseline="0" dirty="0" smtClean="0">
                        <a:ln>
                          <a:noFill/>
                        </a:ln>
                        <a:solidFill>
                          <a:srgbClr val="3333CC"/>
                        </a:solidFill>
                        <a:effectLst/>
                        <a:latin typeface="Arial" charset="0"/>
                        <a:ea typeface="Times New Roman" pitchFamily="18" charset="0"/>
                        <a:cs typeface="Arial" charset="0"/>
                      </a:endParaRPr>
                    </a:p>
                  </a:txBody>
                  <a:tcPr anchor="b" horzOverflow="overflow">
                    <a:lnL>
                      <a:noFill/>
                    </a:lnL>
                    <a:lnR cap="flat">
                      <a:noFill/>
                    </a:lnR>
                    <a:lnT>
                      <a:noFill/>
                    </a:lnT>
                    <a:lnB cap="flat">
                      <a:noFill/>
                    </a:lnB>
                    <a:lnTlToBr>
                      <a:noFill/>
                    </a:lnTlToBr>
                    <a:lnBlToTr>
                      <a:noFill/>
                    </a:lnBlToTr>
                    <a:noFill/>
                  </a:tcPr>
                </a:tc>
              </a:tr>
            </a:tbl>
          </a:graphicData>
        </a:graphic>
      </p:graphicFrame>
      <p:graphicFrame>
        <p:nvGraphicFramePr>
          <p:cNvPr id="12" name="Group 59"/>
          <p:cNvGraphicFramePr>
            <a:graphicFrameLocks noGrp="1"/>
          </p:cNvGraphicFramePr>
          <p:nvPr>
            <p:extLst>
              <p:ext uri="{D42A27DB-BD31-4B8C-83A1-F6EECF244321}">
                <p14:modId xmlns:p14="http://schemas.microsoft.com/office/powerpoint/2010/main" val="2696273165"/>
              </p:ext>
            </p:extLst>
          </p:nvPr>
        </p:nvGraphicFramePr>
        <p:xfrm>
          <a:off x="5105400" y="4225834"/>
          <a:ext cx="2438400" cy="2621280"/>
        </p:xfrm>
        <a:graphic>
          <a:graphicData uri="http://schemas.openxmlformats.org/drawingml/2006/table">
            <a:tbl>
              <a:tblPr/>
              <a:tblGrid>
                <a:gridCol w="406400"/>
                <a:gridCol w="406400"/>
                <a:gridCol w="406400"/>
                <a:gridCol w="406400"/>
                <a:gridCol w="406400"/>
                <a:gridCol w="406400"/>
              </a:tblGrid>
              <a:tr h="161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3333CC"/>
                        </a:solidFill>
                        <a:effectLst/>
                        <a:latin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CC"/>
                          </a:solidFill>
                          <a:effectLst/>
                          <a:latin typeface="Arial" charset="0"/>
                          <a:ea typeface="Times New Roman" pitchFamily="18" charset="0"/>
                          <a:cs typeface="Arial" charset="0"/>
                        </a:rPr>
                        <a:t>H</a:t>
                      </a:r>
                      <a:endParaRPr kumimoji="0" lang="en-US" sz="2400" b="0" i="0" u="none" strike="noStrike" cap="none" normalizeH="0" baseline="0" dirty="0" smtClean="0">
                        <a:ln>
                          <a:noFill/>
                        </a:ln>
                        <a:solidFill>
                          <a:srgbClr val="3333CC"/>
                        </a:solidFill>
                        <a:effectLst/>
                        <a:latin typeface="Arial" charset="0"/>
                        <a:ea typeface="Times New Roman" pitchFamily="18" charset="0"/>
                        <a:cs typeface="Arial" charset="0"/>
                      </a:endParaRPr>
                    </a:p>
                  </a:txBody>
                  <a:tcPr anchor="b" horzOverflow="overflow">
                    <a:lnL>
                      <a:noFill/>
                    </a:lnL>
                    <a:lnR>
                      <a:noFill/>
                    </a:lnR>
                    <a:lnT cap="flat">
                      <a:noFill/>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CC"/>
                          </a:solidFill>
                          <a:effectLst/>
                          <a:latin typeface="Arial" charset="0"/>
                          <a:ea typeface="Times New Roman" pitchFamily="18" charset="0"/>
                          <a:cs typeface="Arial" charset="0"/>
                        </a:rPr>
                        <a:t>a</a:t>
                      </a:r>
                      <a:endParaRPr kumimoji="0" lang="en-US" sz="2400" b="0" i="0" u="none" strike="noStrike" cap="none" normalizeH="0" baseline="0" dirty="0" smtClean="0">
                        <a:ln>
                          <a:noFill/>
                        </a:ln>
                        <a:solidFill>
                          <a:srgbClr val="3333CC"/>
                        </a:solidFill>
                        <a:effectLst/>
                        <a:latin typeface="Arial" charset="0"/>
                        <a:ea typeface="Times New Roman" pitchFamily="18" charset="0"/>
                        <a:cs typeface="Arial" charset="0"/>
                      </a:endParaRPr>
                    </a:p>
                  </a:txBody>
                  <a:tcPr anchor="b" horzOverflow="overflow">
                    <a:lnL>
                      <a:noFill/>
                    </a:lnL>
                    <a:lnR>
                      <a:noFill/>
                    </a:lnR>
                    <a:lnT cap="flat">
                      <a:noFill/>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3333CC"/>
                          </a:solidFill>
                          <a:effectLst/>
                          <a:latin typeface="Arial" charset="0"/>
                          <a:ea typeface="Times New Roman" pitchFamily="18" charset="0"/>
                          <a:cs typeface="Arial" charset="0"/>
                        </a:rPr>
                        <a:t>b</a:t>
                      </a:r>
                      <a:endParaRPr kumimoji="0" lang="en-US" sz="2400" b="0" i="0" u="none" strike="noStrike" cap="none" normalizeH="0" baseline="0" smtClean="0">
                        <a:ln>
                          <a:noFill/>
                        </a:ln>
                        <a:solidFill>
                          <a:srgbClr val="3333CC"/>
                        </a:solidFill>
                        <a:effectLst/>
                        <a:latin typeface="Arial" charset="0"/>
                        <a:ea typeface="Times New Roman" pitchFamily="18" charset="0"/>
                        <a:cs typeface="Arial" charset="0"/>
                      </a:endParaRPr>
                    </a:p>
                  </a:txBody>
                  <a:tcPr anchor="b" horzOverflow="overflow">
                    <a:lnL>
                      <a:noFill/>
                    </a:lnL>
                    <a:lnR>
                      <a:noFill/>
                    </a:lnR>
                    <a:lnT cap="flat">
                      <a:noFill/>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CC"/>
                          </a:solidFill>
                          <a:effectLst/>
                          <a:latin typeface="Arial" charset="0"/>
                          <a:ea typeface="Times New Roman" pitchFamily="18" charset="0"/>
                          <a:cs typeface="Arial" charset="0"/>
                        </a:rPr>
                        <a:t>c</a:t>
                      </a:r>
                      <a:endParaRPr kumimoji="0" lang="en-US" sz="2400" b="0" i="0" u="none" strike="noStrike" cap="none" normalizeH="0" baseline="0" dirty="0" smtClean="0">
                        <a:ln>
                          <a:noFill/>
                        </a:ln>
                        <a:solidFill>
                          <a:srgbClr val="3333CC"/>
                        </a:solidFill>
                        <a:effectLst/>
                        <a:latin typeface="Arial" charset="0"/>
                        <a:ea typeface="Times New Roman" pitchFamily="18" charset="0"/>
                        <a:cs typeface="Arial" charset="0"/>
                      </a:endParaRPr>
                    </a:p>
                  </a:txBody>
                  <a:tcPr anchor="b" horzOverflow="overflow">
                    <a:lnL>
                      <a:noFill/>
                    </a:lnL>
                    <a:lnR>
                      <a:noFill/>
                    </a:lnR>
                    <a:lnT cap="flat">
                      <a:noFill/>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Arial" charset="0"/>
                      </a:endParaRPr>
                    </a:p>
                  </a:txBody>
                  <a:tcPr anchor="b" horzOverflow="overflow">
                    <a:lnL>
                      <a:noFill/>
                    </a:lnL>
                    <a:lnR cap="flat">
                      <a:noFill/>
                    </a:lnR>
                    <a:lnT cap="flat">
                      <a:noFill/>
                    </a:lnT>
                    <a:lnB>
                      <a:noFill/>
                    </a:lnB>
                    <a:lnTlToBr>
                      <a:noFill/>
                    </a:lnTlToBr>
                    <a:lnBlToTr>
                      <a:noFill/>
                    </a:lnBlToTr>
                    <a:noFill/>
                  </a:tcPr>
                </a:tc>
              </a:tr>
              <a:tr h="16192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3333CC"/>
                          </a:solidFill>
                          <a:effectLst/>
                          <a:latin typeface="Arial" charset="0"/>
                          <a:ea typeface="Times New Roman" pitchFamily="18" charset="0"/>
                          <a:cs typeface="Arial" charset="0"/>
                        </a:rPr>
                        <a:t>H</a:t>
                      </a:r>
                      <a:endParaRPr kumimoji="0" lang="en-US" sz="2400" b="0" i="0" u="none" strike="noStrike" cap="none" normalizeH="0" baseline="0" smtClean="0">
                        <a:ln>
                          <a:noFill/>
                        </a:ln>
                        <a:solidFill>
                          <a:srgbClr val="3333CC"/>
                        </a:solidFill>
                        <a:effectLst/>
                        <a:latin typeface="Arial" charset="0"/>
                        <a:ea typeface="Times New Roman" pitchFamily="18" charset="0"/>
                        <a:cs typeface="Arial" charset="0"/>
                      </a:endParaRPr>
                    </a:p>
                  </a:txBody>
                  <a:tcPr anchor="b" horzOverflow="overflow">
                    <a:lnL cap="flat">
                      <a:noFill/>
                    </a:lnL>
                    <a:lnR w="12700" cap="flat" cmpd="sng" algn="ctr">
                      <a:solidFill>
                        <a:srgbClr val="3333CC"/>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CC"/>
                          </a:solidFill>
                          <a:effectLst/>
                          <a:latin typeface="Arial" charset="0"/>
                          <a:ea typeface="Times New Roman" pitchFamily="18" charset="0"/>
                          <a:cs typeface="Arial" charset="0"/>
                        </a:rPr>
                        <a:t>0</a:t>
                      </a:r>
                      <a:endParaRPr kumimoji="0" lang="en-US" sz="2400" b="0" i="0" u="none" strike="noStrike" cap="none" normalizeH="0" baseline="0" dirty="0" smtClean="0">
                        <a:ln>
                          <a:noFill/>
                        </a:ln>
                        <a:solidFill>
                          <a:srgbClr val="3333CC"/>
                        </a:solidFill>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CC"/>
                          </a:solidFill>
                          <a:effectLst/>
                          <a:latin typeface="Arial" charset="0"/>
                          <a:ea typeface="Times New Roman" pitchFamily="18" charset="0"/>
                          <a:cs typeface="Arial" charset="0"/>
                        </a:rPr>
                        <a:t>1</a:t>
                      </a:r>
                      <a:endParaRPr kumimoji="0" lang="en-US" sz="2400" b="0" i="0" u="none" strike="noStrike" cap="none" normalizeH="0" baseline="0" dirty="0" smtClean="0">
                        <a:ln>
                          <a:noFill/>
                        </a:ln>
                        <a:solidFill>
                          <a:srgbClr val="3333CC"/>
                        </a:solidFill>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CC"/>
                          </a:solidFill>
                          <a:effectLst/>
                          <a:latin typeface="Arial" charset="0"/>
                          <a:ea typeface="Times New Roman" pitchFamily="18" charset="0"/>
                          <a:cs typeface="Arial" charset="0"/>
                        </a:rPr>
                        <a:t>1</a:t>
                      </a:r>
                      <a:endParaRPr kumimoji="0" lang="en-US" sz="2400" b="0" i="0" u="none" strike="noStrike" cap="none" normalizeH="0" baseline="0" dirty="0" smtClean="0">
                        <a:ln>
                          <a:noFill/>
                        </a:ln>
                        <a:solidFill>
                          <a:srgbClr val="3333CC"/>
                        </a:solidFill>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CC"/>
                          </a:solidFill>
                          <a:effectLst/>
                          <a:latin typeface="Arial" charset="0"/>
                          <a:ea typeface="Times New Roman" pitchFamily="18" charset="0"/>
                          <a:cs typeface="Arial" charset="0"/>
                        </a:rPr>
                        <a:t>0</a:t>
                      </a:r>
                      <a:endParaRPr kumimoji="0" lang="en-US" sz="2400" b="0" i="0" u="none" strike="noStrike" cap="none" normalizeH="0" baseline="0" dirty="0" smtClean="0">
                        <a:ln>
                          <a:noFill/>
                        </a:ln>
                        <a:solidFill>
                          <a:srgbClr val="3333CC"/>
                        </a:solidFill>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45C8C"/>
                          </a:solidFill>
                          <a:effectLst>
                            <a:outerShdw blurRad="38100" dist="38100" dir="2700000" algn="tl">
                              <a:srgbClr val="000000">
                                <a:alpha val="43137"/>
                              </a:srgbClr>
                            </a:outerShdw>
                          </a:effectLst>
                          <a:latin typeface="Arial" charset="0"/>
                          <a:ea typeface="Times New Roman" pitchFamily="18" charset="0"/>
                          <a:cs typeface="Arial" charset="0"/>
                        </a:rPr>
                        <a:t>2</a:t>
                      </a:r>
                      <a:endParaRPr kumimoji="0" lang="en-US" sz="2400" b="0" i="0" u="none" strike="noStrike" cap="none" normalizeH="0" baseline="0" dirty="0" smtClean="0">
                        <a:ln>
                          <a:noFill/>
                        </a:ln>
                        <a:solidFill>
                          <a:srgbClr val="345C8C"/>
                        </a:solidFill>
                        <a:effectLst>
                          <a:outerShdw blurRad="38100" dist="38100" dir="2700000" algn="tl">
                            <a:srgbClr val="000000">
                              <a:alpha val="43137"/>
                            </a:srgbClr>
                          </a:outerShdw>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cap="flat">
                      <a:noFill/>
                    </a:lnR>
                    <a:lnT>
                      <a:noFill/>
                    </a:lnT>
                    <a:lnB>
                      <a:noFill/>
                    </a:lnB>
                    <a:lnTlToBr>
                      <a:noFill/>
                    </a:lnTlToBr>
                    <a:lnBlToTr>
                      <a:noFill/>
                    </a:lnBlToTr>
                    <a:noFill/>
                  </a:tcPr>
                </a:tc>
              </a:tr>
              <a:tr h="16192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3333CC"/>
                          </a:solidFill>
                          <a:effectLst/>
                          <a:latin typeface="Arial" charset="0"/>
                          <a:ea typeface="Times New Roman" pitchFamily="18" charset="0"/>
                          <a:cs typeface="Arial" charset="0"/>
                        </a:rPr>
                        <a:t>a</a:t>
                      </a:r>
                      <a:endParaRPr kumimoji="0" lang="en-US" sz="2400" b="0" i="0" u="none" strike="noStrike" cap="none" normalizeH="0" baseline="0" smtClean="0">
                        <a:ln>
                          <a:noFill/>
                        </a:ln>
                        <a:solidFill>
                          <a:srgbClr val="3333CC"/>
                        </a:solidFill>
                        <a:effectLst/>
                        <a:latin typeface="Arial" charset="0"/>
                        <a:ea typeface="Times New Roman" pitchFamily="18" charset="0"/>
                        <a:cs typeface="Arial" charset="0"/>
                      </a:endParaRPr>
                    </a:p>
                  </a:txBody>
                  <a:tcPr anchor="b" horzOverflow="overflow">
                    <a:lnL cap="flat">
                      <a:noFill/>
                    </a:lnL>
                    <a:lnR w="12700" cap="flat" cmpd="sng" algn="ctr">
                      <a:solidFill>
                        <a:srgbClr val="3333CC"/>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3333CC"/>
                          </a:solidFill>
                          <a:effectLst/>
                          <a:latin typeface="Arial" charset="0"/>
                          <a:ea typeface="Times New Roman" pitchFamily="18" charset="0"/>
                          <a:cs typeface="Arial" charset="0"/>
                        </a:rPr>
                        <a:t>2</a:t>
                      </a:r>
                      <a:endParaRPr kumimoji="0" lang="en-US" sz="2400" b="0" i="0" u="none" strike="noStrike" cap="none" normalizeH="0" baseline="0" smtClean="0">
                        <a:ln>
                          <a:noFill/>
                        </a:ln>
                        <a:solidFill>
                          <a:srgbClr val="3333CC"/>
                        </a:solidFill>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CC"/>
                          </a:solidFill>
                          <a:effectLst/>
                          <a:latin typeface="Arial" charset="0"/>
                          <a:ea typeface="Times New Roman" pitchFamily="18" charset="0"/>
                          <a:cs typeface="Arial" charset="0"/>
                        </a:rPr>
                        <a:t>0</a:t>
                      </a:r>
                      <a:endParaRPr kumimoji="0" lang="en-US" sz="2400" b="0" i="0" u="none" strike="noStrike" cap="none" normalizeH="0" baseline="0" dirty="0" smtClean="0">
                        <a:ln>
                          <a:noFill/>
                        </a:ln>
                        <a:solidFill>
                          <a:srgbClr val="3333CC"/>
                        </a:solidFill>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CC"/>
                          </a:solidFill>
                          <a:effectLst/>
                          <a:latin typeface="Arial" charset="0"/>
                          <a:ea typeface="Times New Roman" pitchFamily="18" charset="0"/>
                          <a:cs typeface="Arial" charset="0"/>
                        </a:rPr>
                        <a:t>0</a:t>
                      </a:r>
                      <a:endParaRPr kumimoji="0" lang="en-US" sz="2400" b="0" i="0" u="none" strike="noStrike" cap="none" normalizeH="0" baseline="0" dirty="0" smtClean="0">
                        <a:ln>
                          <a:noFill/>
                        </a:ln>
                        <a:solidFill>
                          <a:srgbClr val="3333CC"/>
                        </a:solidFill>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CC"/>
                          </a:solidFill>
                          <a:effectLst/>
                          <a:latin typeface="Arial" charset="0"/>
                          <a:ea typeface="Times New Roman" pitchFamily="18" charset="0"/>
                          <a:cs typeface="Arial" charset="0"/>
                        </a:rPr>
                        <a:t>1</a:t>
                      </a:r>
                      <a:endParaRPr kumimoji="0" lang="en-US" sz="2400" b="0" i="0" u="none" strike="noStrike" cap="none" normalizeH="0" baseline="0" dirty="0" smtClean="0">
                        <a:ln>
                          <a:noFill/>
                        </a:ln>
                        <a:solidFill>
                          <a:srgbClr val="3333CC"/>
                        </a:solidFill>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45C8C"/>
                          </a:solidFill>
                          <a:effectLst>
                            <a:outerShdw blurRad="38100" dist="38100" dir="2700000" algn="tl">
                              <a:srgbClr val="000000">
                                <a:alpha val="43137"/>
                              </a:srgbClr>
                            </a:outerShdw>
                          </a:effectLst>
                          <a:latin typeface="Arial" charset="0"/>
                          <a:ea typeface="Times New Roman" pitchFamily="18" charset="0"/>
                          <a:cs typeface="Arial" charset="0"/>
                        </a:rPr>
                        <a:t>3</a:t>
                      </a:r>
                      <a:endParaRPr kumimoji="0" lang="en-US" sz="2400" b="0" i="0" u="none" strike="noStrike" cap="none" normalizeH="0" baseline="0" dirty="0" smtClean="0">
                        <a:ln>
                          <a:noFill/>
                        </a:ln>
                        <a:solidFill>
                          <a:srgbClr val="345C8C"/>
                        </a:solidFill>
                        <a:effectLst>
                          <a:outerShdw blurRad="38100" dist="38100" dir="2700000" algn="tl">
                            <a:srgbClr val="000000">
                              <a:alpha val="43137"/>
                            </a:srgbClr>
                          </a:outerShdw>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cap="flat">
                      <a:noFill/>
                    </a:lnR>
                    <a:lnT>
                      <a:noFill/>
                    </a:lnT>
                    <a:lnB>
                      <a:noFill/>
                    </a:lnB>
                    <a:lnTlToBr>
                      <a:noFill/>
                    </a:lnTlToBr>
                    <a:lnBlToTr>
                      <a:noFill/>
                    </a:lnBlToTr>
                    <a:noFill/>
                  </a:tcPr>
                </a:tc>
              </a:tr>
              <a:tr h="16192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3333CC"/>
                          </a:solidFill>
                          <a:effectLst/>
                          <a:latin typeface="Arial" charset="0"/>
                          <a:ea typeface="Times New Roman" pitchFamily="18" charset="0"/>
                          <a:cs typeface="Arial" charset="0"/>
                        </a:rPr>
                        <a:t>b</a:t>
                      </a:r>
                      <a:endParaRPr kumimoji="0" lang="en-US" sz="2400" b="0" i="0" u="none" strike="noStrike" cap="none" normalizeH="0" baseline="0" smtClean="0">
                        <a:ln>
                          <a:noFill/>
                        </a:ln>
                        <a:solidFill>
                          <a:srgbClr val="3333CC"/>
                        </a:solidFill>
                        <a:effectLst/>
                        <a:latin typeface="Arial" charset="0"/>
                        <a:ea typeface="Times New Roman" pitchFamily="18" charset="0"/>
                        <a:cs typeface="Arial" charset="0"/>
                      </a:endParaRPr>
                    </a:p>
                  </a:txBody>
                  <a:tcPr anchor="b" horzOverflow="overflow">
                    <a:lnL cap="flat">
                      <a:noFill/>
                    </a:lnL>
                    <a:lnR w="12700" cap="flat" cmpd="sng" algn="ctr">
                      <a:solidFill>
                        <a:srgbClr val="3333CC"/>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3333CC"/>
                          </a:solidFill>
                          <a:effectLst/>
                          <a:latin typeface="Arial" charset="0"/>
                          <a:ea typeface="Times New Roman" pitchFamily="18" charset="0"/>
                          <a:cs typeface="Arial" charset="0"/>
                        </a:rPr>
                        <a:t>0</a:t>
                      </a:r>
                      <a:endParaRPr kumimoji="0" lang="en-US" sz="2400" b="0" i="0" u="none" strike="noStrike" cap="none" normalizeH="0" baseline="0" smtClean="0">
                        <a:ln>
                          <a:noFill/>
                        </a:ln>
                        <a:solidFill>
                          <a:srgbClr val="3333CC"/>
                        </a:solidFill>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3333CC"/>
                          </a:solidFill>
                          <a:effectLst/>
                          <a:latin typeface="Arial" charset="0"/>
                          <a:ea typeface="Times New Roman" pitchFamily="18" charset="0"/>
                          <a:cs typeface="Arial" charset="0"/>
                        </a:rPr>
                        <a:t>1</a:t>
                      </a:r>
                      <a:endParaRPr kumimoji="0" lang="en-US" sz="2400" b="0" i="0" u="none" strike="noStrike" cap="none" normalizeH="0" baseline="0" smtClean="0">
                        <a:ln>
                          <a:noFill/>
                        </a:ln>
                        <a:solidFill>
                          <a:srgbClr val="3333CC"/>
                        </a:solidFill>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CC"/>
                          </a:solidFill>
                          <a:effectLst/>
                          <a:latin typeface="Arial" charset="0"/>
                          <a:ea typeface="Times New Roman" pitchFamily="18" charset="0"/>
                          <a:cs typeface="Arial" charset="0"/>
                        </a:rPr>
                        <a:t>0</a:t>
                      </a:r>
                      <a:endParaRPr kumimoji="0" lang="en-US" sz="2400" b="0" i="0" u="none" strike="noStrike" cap="none" normalizeH="0" baseline="0" dirty="0" smtClean="0">
                        <a:ln>
                          <a:noFill/>
                        </a:ln>
                        <a:solidFill>
                          <a:srgbClr val="3333CC"/>
                        </a:solidFill>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CC"/>
                          </a:solidFill>
                          <a:effectLst/>
                          <a:latin typeface="Arial" charset="0"/>
                          <a:ea typeface="Times New Roman" pitchFamily="18" charset="0"/>
                          <a:cs typeface="Arial" charset="0"/>
                        </a:rPr>
                        <a:t>0</a:t>
                      </a:r>
                      <a:endParaRPr kumimoji="0" lang="en-US" sz="2400" b="0" i="0" u="none" strike="noStrike" cap="none" normalizeH="0" baseline="0" dirty="0" smtClean="0">
                        <a:ln>
                          <a:noFill/>
                        </a:ln>
                        <a:solidFill>
                          <a:srgbClr val="3333CC"/>
                        </a:solidFill>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45C8C"/>
                          </a:solidFill>
                          <a:effectLst>
                            <a:outerShdw blurRad="38100" dist="38100" dir="2700000" algn="tl">
                              <a:srgbClr val="000000">
                                <a:alpha val="43137"/>
                              </a:srgbClr>
                            </a:outerShdw>
                          </a:effectLst>
                          <a:latin typeface="Arial" charset="0"/>
                          <a:ea typeface="Times New Roman" pitchFamily="18" charset="0"/>
                          <a:cs typeface="Arial" charset="0"/>
                        </a:rPr>
                        <a:t>1</a:t>
                      </a:r>
                      <a:endParaRPr kumimoji="0" lang="en-US" sz="2400" b="0" i="0" u="none" strike="noStrike" cap="none" normalizeH="0" baseline="0" dirty="0" smtClean="0">
                        <a:ln>
                          <a:noFill/>
                        </a:ln>
                        <a:solidFill>
                          <a:srgbClr val="345C8C"/>
                        </a:solidFill>
                        <a:effectLst>
                          <a:outerShdw blurRad="38100" dist="38100" dir="2700000" algn="tl">
                            <a:srgbClr val="000000">
                              <a:alpha val="43137"/>
                            </a:srgbClr>
                          </a:outerShdw>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cap="flat">
                      <a:noFill/>
                    </a:lnR>
                    <a:lnT>
                      <a:noFill/>
                    </a:lnT>
                    <a:lnB>
                      <a:noFill/>
                    </a:lnB>
                    <a:lnTlToBr>
                      <a:noFill/>
                    </a:lnTlToBr>
                    <a:lnBlToTr>
                      <a:noFill/>
                    </a:lnBlToTr>
                    <a:noFill/>
                  </a:tcPr>
                </a:tc>
              </a:tr>
              <a:tr h="161925">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3333CC"/>
                          </a:solidFill>
                          <a:effectLst/>
                          <a:latin typeface="Arial" charset="0"/>
                          <a:ea typeface="Times New Roman" pitchFamily="18" charset="0"/>
                          <a:cs typeface="Arial" charset="0"/>
                        </a:rPr>
                        <a:t>c</a:t>
                      </a:r>
                      <a:endParaRPr kumimoji="0" lang="en-US" sz="2400" b="0" i="0" u="none" strike="noStrike" cap="none" normalizeH="0" baseline="0" smtClean="0">
                        <a:ln>
                          <a:noFill/>
                        </a:ln>
                        <a:solidFill>
                          <a:srgbClr val="3333CC"/>
                        </a:solidFill>
                        <a:effectLst/>
                        <a:latin typeface="Arial" charset="0"/>
                        <a:ea typeface="Times New Roman" pitchFamily="18" charset="0"/>
                        <a:cs typeface="Arial" charset="0"/>
                      </a:endParaRPr>
                    </a:p>
                  </a:txBody>
                  <a:tcPr anchor="b" horzOverflow="overflow">
                    <a:lnL cap="flat">
                      <a:noFill/>
                    </a:lnL>
                    <a:lnR w="12700" cap="flat" cmpd="sng" algn="ctr">
                      <a:solidFill>
                        <a:srgbClr val="3333CC"/>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3333CC"/>
                          </a:solidFill>
                          <a:effectLst/>
                          <a:latin typeface="Arial" charset="0"/>
                          <a:ea typeface="Times New Roman" pitchFamily="18" charset="0"/>
                          <a:cs typeface="Arial" charset="0"/>
                        </a:rPr>
                        <a:t>0</a:t>
                      </a:r>
                      <a:endParaRPr kumimoji="0" lang="en-US" sz="2400" b="0" i="0" u="none" strike="noStrike" cap="none" normalizeH="0" baseline="0" smtClean="0">
                        <a:ln>
                          <a:noFill/>
                        </a:ln>
                        <a:solidFill>
                          <a:srgbClr val="3333CC"/>
                        </a:solidFill>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3333CC"/>
                          </a:solidFill>
                          <a:effectLst/>
                          <a:latin typeface="Arial" charset="0"/>
                          <a:ea typeface="Times New Roman" pitchFamily="18" charset="0"/>
                          <a:cs typeface="Arial" charset="0"/>
                        </a:rPr>
                        <a:t>1</a:t>
                      </a:r>
                      <a:endParaRPr kumimoji="0" lang="en-US" sz="2400" b="0" i="0" u="none" strike="noStrike" cap="none" normalizeH="0" baseline="0" smtClean="0">
                        <a:ln>
                          <a:noFill/>
                        </a:ln>
                        <a:solidFill>
                          <a:srgbClr val="3333CC"/>
                        </a:solidFill>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rgbClr val="3333CC"/>
                          </a:solidFill>
                          <a:effectLst/>
                          <a:latin typeface="Arial" charset="0"/>
                          <a:ea typeface="Times New Roman" pitchFamily="18" charset="0"/>
                          <a:cs typeface="Arial" charset="0"/>
                        </a:rPr>
                        <a:t>0</a:t>
                      </a:r>
                      <a:endParaRPr kumimoji="0" lang="en-US" sz="2400" b="0" i="0" u="none" strike="noStrike" cap="none" normalizeH="0" baseline="0" smtClean="0">
                        <a:ln>
                          <a:noFill/>
                        </a:ln>
                        <a:solidFill>
                          <a:srgbClr val="3333CC"/>
                        </a:solidFill>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CC"/>
                          </a:solidFill>
                          <a:effectLst/>
                          <a:latin typeface="Arial" charset="0"/>
                          <a:ea typeface="Times New Roman" pitchFamily="18" charset="0"/>
                          <a:cs typeface="Arial" charset="0"/>
                        </a:rPr>
                        <a:t>0</a:t>
                      </a:r>
                      <a:endParaRPr kumimoji="0" lang="en-US" sz="2400" b="0" i="0" u="none" strike="noStrike" cap="none" normalizeH="0" baseline="0" dirty="0" smtClean="0">
                        <a:ln>
                          <a:noFill/>
                        </a:ln>
                        <a:solidFill>
                          <a:srgbClr val="3333CC"/>
                        </a:solidFill>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w="12700" cap="flat" cmpd="sng" algn="ctr">
                      <a:solidFill>
                        <a:srgbClr val="3333CC"/>
                      </a:solidFill>
                      <a:prstDash val="solid"/>
                      <a:round/>
                      <a:headEnd type="none" w="med" len="med"/>
                      <a:tailEnd type="none" w="med" len="med"/>
                    </a:lnR>
                    <a:lnT w="12700" cap="flat" cmpd="sng" algn="ctr">
                      <a:solidFill>
                        <a:srgbClr val="3333CC"/>
                      </a:solidFill>
                      <a:prstDash val="solid"/>
                      <a:round/>
                      <a:headEnd type="none" w="med" len="med"/>
                      <a:tailEnd type="none" w="med" len="med"/>
                    </a:lnT>
                    <a:lnB w="12700"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45C8C"/>
                          </a:solidFill>
                          <a:effectLst>
                            <a:outerShdw blurRad="38100" dist="38100" dir="2700000" algn="tl">
                              <a:srgbClr val="000000">
                                <a:alpha val="43137"/>
                              </a:srgbClr>
                            </a:outerShdw>
                          </a:effectLst>
                          <a:latin typeface="Arial" charset="0"/>
                          <a:ea typeface="Times New Roman" pitchFamily="18" charset="0"/>
                          <a:cs typeface="Arial" charset="0"/>
                        </a:rPr>
                        <a:t>1</a:t>
                      </a:r>
                      <a:endParaRPr kumimoji="0" lang="en-US" sz="2400" b="0" i="0" u="none" strike="noStrike" cap="none" normalizeH="0" baseline="0" dirty="0" smtClean="0">
                        <a:ln>
                          <a:noFill/>
                        </a:ln>
                        <a:solidFill>
                          <a:srgbClr val="345C8C"/>
                        </a:solidFill>
                        <a:effectLst>
                          <a:outerShdw blurRad="38100" dist="38100" dir="2700000" algn="tl">
                            <a:srgbClr val="000000">
                              <a:alpha val="43137"/>
                            </a:srgbClr>
                          </a:outerShdw>
                        </a:effectLst>
                        <a:latin typeface="Arial" charset="0"/>
                        <a:ea typeface="Times New Roman" pitchFamily="18" charset="0"/>
                        <a:cs typeface="Arial" charset="0"/>
                      </a:endParaRPr>
                    </a:p>
                  </a:txBody>
                  <a:tcPr anchor="b" horzOverflow="overflow">
                    <a:lnL w="12700" cap="flat" cmpd="sng" algn="ctr">
                      <a:solidFill>
                        <a:srgbClr val="3333CC"/>
                      </a:solidFill>
                      <a:prstDash val="solid"/>
                      <a:round/>
                      <a:headEnd type="none" w="med" len="med"/>
                      <a:tailEnd type="none" w="med" len="med"/>
                    </a:lnL>
                    <a:lnR cap="flat">
                      <a:noFill/>
                    </a:lnR>
                    <a:lnT>
                      <a:noFill/>
                    </a:lnT>
                    <a:lnB>
                      <a:noFill/>
                    </a:lnB>
                    <a:lnTlToBr>
                      <a:noFill/>
                    </a:lnTlToBr>
                    <a:lnBlToTr>
                      <a:noFill/>
                    </a:lnBlToTr>
                    <a:noFill/>
                  </a:tcPr>
                </a:tc>
              </a:tr>
              <a:tr h="1619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45C8C"/>
                          </a:solidFill>
                          <a:effectLst>
                            <a:outerShdw blurRad="38100" dist="38100" dir="2700000" algn="tl">
                              <a:srgbClr val="000000">
                                <a:alpha val="43137"/>
                              </a:srgbClr>
                            </a:outerShdw>
                          </a:effectLst>
                          <a:latin typeface="Arial" charset="0"/>
                          <a:ea typeface="Times New Roman" pitchFamily="18" charset="0"/>
                          <a:cs typeface="Arial" charset="0"/>
                        </a:rPr>
                        <a:t>2</a:t>
                      </a:r>
                      <a:endParaRPr kumimoji="0" lang="en-US" sz="2400" b="0" i="0" u="none" strike="noStrike" cap="none" normalizeH="0" baseline="0" dirty="0" smtClean="0">
                        <a:ln>
                          <a:noFill/>
                        </a:ln>
                        <a:solidFill>
                          <a:srgbClr val="345C8C"/>
                        </a:solidFill>
                        <a:effectLst>
                          <a:outerShdw blurRad="38100" dist="38100" dir="2700000" algn="tl">
                            <a:srgbClr val="000000">
                              <a:alpha val="43137"/>
                            </a:srgbClr>
                          </a:outerShdw>
                        </a:effectLst>
                        <a:latin typeface="Arial" charset="0"/>
                        <a:ea typeface="Times New Roman" pitchFamily="18" charset="0"/>
                        <a:cs typeface="Arial" charset="0"/>
                      </a:endParaRPr>
                    </a:p>
                  </a:txBody>
                  <a:tcPr anchor="b" horzOverflow="overflow">
                    <a:lnL>
                      <a:noFill/>
                    </a:lnL>
                    <a:lnR>
                      <a:noFill/>
                    </a:lnR>
                    <a:lnT w="12700" cap="flat" cmpd="sng" algn="ctr">
                      <a:solidFill>
                        <a:srgbClr val="3333CC"/>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45C8C"/>
                          </a:solidFill>
                          <a:effectLst>
                            <a:outerShdw blurRad="38100" dist="38100" dir="2700000" algn="tl">
                              <a:srgbClr val="000000">
                                <a:alpha val="43137"/>
                              </a:srgbClr>
                            </a:outerShdw>
                          </a:effectLst>
                          <a:latin typeface="Arial" charset="0"/>
                          <a:ea typeface="Times New Roman" pitchFamily="18" charset="0"/>
                          <a:cs typeface="Arial" charset="0"/>
                        </a:rPr>
                        <a:t>3</a:t>
                      </a:r>
                      <a:endParaRPr kumimoji="0" lang="en-US" sz="2400" b="0" i="0" u="none" strike="noStrike" cap="none" normalizeH="0" baseline="0" dirty="0" smtClean="0">
                        <a:ln>
                          <a:noFill/>
                        </a:ln>
                        <a:solidFill>
                          <a:srgbClr val="345C8C"/>
                        </a:solidFill>
                        <a:effectLst>
                          <a:outerShdw blurRad="38100" dist="38100" dir="2700000" algn="tl">
                            <a:srgbClr val="000000">
                              <a:alpha val="43137"/>
                            </a:srgbClr>
                          </a:outerShdw>
                        </a:effectLst>
                        <a:latin typeface="Arial" charset="0"/>
                        <a:ea typeface="Times New Roman" pitchFamily="18" charset="0"/>
                        <a:cs typeface="Arial" charset="0"/>
                      </a:endParaRPr>
                    </a:p>
                  </a:txBody>
                  <a:tcPr anchor="b" horzOverflow="overflow">
                    <a:lnL>
                      <a:noFill/>
                    </a:lnL>
                    <a:lnR>
                      <a:noFill/>
                    </a:lnR>
                    <a:lnT w="12700" cap="flat" cmpd="sng" algn="ctr">
                      <a:solidFill>
                        <a:srgbClr val="3333CC"/>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45C8C"/>
                          </a:solidFill>
                          <a:effectLst>
                            <a:outerShdw blurRad="38100" dist="38100" dir="2700000" algn="tl">
                              <a:srgbClr val="000000">
                                <a:alpha val="43137"/>
                              </a:srgbClr>
                            </a:outerShdw>
                          </a:effectLst>
                          <a:latin typeface="Arial" charset="0"/>
                          <a:ea typeface="Times New Roman" pitchFamily="18" charset="0"/>
                          <a:cs typeface="Arial" charset="0"/>
                        </a:rPr>
                        <a:t>1</a:t>
                      </a:r>
                      <a:endParaRPr kumimoji="0" lang="en-US" sz="2400" b="0" i="0" u="none" strike="noStrike" cap="none" normalizeH="0" baseline="0" dirty="0" smtClean="0">
                        <a:ln>
                          <a:noFill/>
                        </a:ln>
                        <a:solidFill>
                          <a:srgbClr val="345C8C"/>
                        </a:solidFill>
                        <a:effectLst>
                          <a:outerShdw blurRad="38100" dist="38100" dir="2700000" algn="tl">
                            <a:srgbClr val="000000">
                              <a:alpha val="43137"/>
                            </a:srgbClr>
                          </a:outerShdw>
                        </a:effectLst>
                        <a:latin typeface="Arial" charset="0"/>
                        <a:ea typeface="Times New Roman" pitchFamily="18" charset="0"/>
                        <a:cs typeface="Arial" charset="0"/>
                      </a:endParaRPr>
                    </a:p>
                  </a:txBody>
                  <a:tcPr anchor="b" horzOverflow="overflow">
                    <a:lnL>
                      <a:noFill/>
                    </a:lnL>
                    <a:lnR>
                      <a:noFill/>
                    </a:lnR>
                    <a:lnT w="12700" cap="flat" cmpd="sng" algn="ctr">
                      <a:solidFill>
                        <a:srgbClr val="3333CC"/>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45C8C"/>
                          </a:solidFill>
                          <a:effectLst>
                            <a:outerShdw blurRad="38100" dist="38100" dir="2700000" algn="tl">
                              <a:srgbClr val="000000">
                                <a:alpha val="43137"/>
                              </a:srgbClr>
                            </a:outerShdw>
                          </a:effectLst>
                          <a:latin typeface="Arial" charset="0"/>
                          <a:ea typeface="Times New Roman" pitchFamily="18" charset="0"/>
                          <a:cs typeface="Arial" charset="0"/>
                        </a:rPr>
                        <a:t>1</a:t>
                      </a:r>
                      <a:endParaRPr kumimoji="0" lang="en-US" sz="2400" b="0" i="0" u="none" strike="noStrike" cap="none" normalizeH="0" baseline="0" dirty="0" smtClean="0">
                        <a:ln>
                          <a:noFill/>
                        </a:ln>
                        <a:solidFill>
                          <a:srgbClr val="345C8C"/>
                        </a:solidFill>
                        <a:effectLst>
                          <a:outerShdw blurRad="38100" dist="38100" dir="2700000" algn="tl">
                            <a:srgbClr val="000000">
                              <a:alpha val="43137"/>
                            </a:srgbClr>
                          </a:outerShdw>
                        </a:effectLst>
                        <a:latin typeface="Arial" charset="0"/>
                        <a:ea typeface="Times New Roman" pitchFamily="18" charset="0"/>
                        <a:cs typeface="Arial" charset="0"/>
                      </a:endParaRPr>
                    </a:p>
                  </a:txBody>
                  <a:tcPr anchor="b" horzOverflow="overflow">
                    <a:lnL>
                      <a:noFill/>
                    </a:lnL>
                    <a:lnR>
                      <a:noFill/>
                    </a:lnR>
                    <a:lnT w="12700" cap="flat" cmpd="sng" algn="ctr">
                      <a:solidFill>
                        <a:srgbClr val="3333CC"/>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45C8C"/>
                          </a:solidFill>
                          <a:effectLst>
                            <a:outerShdw blurRad="38100" dist="38100" dir="2700000" algn="tl">
                              <a:srgbClr val="000000">
                                <a:alpha val="43137"/>
                              </a:srgbClr>
                            </a:outerShdw>
                          </a:effectLst>
                          <a:latin typeface="Arial" charset="0"/>
                          <a:ea typeface="Times New Roman" pitchFamily="18" charset="0"/>
                          <a:cs typeface="Arial" charset="0"/>
                        </a:rPr>
                        <a:t>7</a:t>
                      </a:r>
                      <a:endParaRPr kumimoji="0" lang="en-US" sz="2400" b="0" i="0" u="none" strike="noStrike" cap="none" normalizeH="0" baseline="0" dirty="0" smtClean="0">
                        <a:ln>
                          <a:noFill/>
                        </a:ln>
                        <a:solidFill>
                          <a:srgbClr val="345C8C"/>
                        </a:solidFill>
                        <a:effectLst>
                          <a:outerShdw blurRad="38100" dist="38100" dir="2700000" algn="tl">
                            <a:srgbClr val="000000">
                              <a:alpha val="43137"/>
                            </a:srgbClr>
                          </a:outerShdw>
                        </a:effectLst>
                        <a:latin typeface="Arial" charset="0"/>
                        <a:ea typeface="Times New Roman" pitchFamily="18" charset="0"/>
                        <a:cs typeface="Arial" charset="0"/>
                      </a:endParaRPr>
                    </a:p>
                  </a:txBody>
                  <a:tcPr anchor="b"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135998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childTnLst>
                          </p:cTn>
                        </p:par>
                        <p:par>
                          <p:cTn id="16" fill="hold">
                            <p:stCondLst>
                              <p:cond delay="500"/>
                            </p:stCondLst>
                            <p:childTnLst>
                              <p:par>
                                <p:cTn id="17" presetID="5" presetClass="entr" presetSubtype="1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8428964-D7E6-4574-BFD9-574E4F990086}" type="slidenum">
              <a:rPr lang="en-US"/>
              <a:pPr fontAlgn="base">
                <a:spcBef>
                  <a:spcPct val="0"/>
                </a:spcBef>
                <a:spcAft>
                  <a:spcPct val="0"/>
                </a:spcAft>
                <a:defRPr/>
              </a:pPr>
              <a:t>19</a:t>
            </a:fld>
            <a:endParaRPr lang="en-US"/>
          </a:p>
        </p:txBody>
      </p:sp>
      <p:sp>
        <p:nvSpPr>
          <p:cNvPr id="3" name="TextBox 2"/>
          <p:cNvSpPr txBox="1"/>
          <p:nvPr/>
        </p:nvSpPr>
        <p:spPr>
          <a:xfrm>
            <a:off x="381000" y="990600"/>
            <a:ext cx="2133600" cy="707886"/>
          </a:xfrm>
          <a:prstGeom prst="rect">
            <a:avLst/>
          </a:prstGeom>
          <a:noFill/>
        </p:spPr>
        <p:txBody>
          <a:bodyPr wrap="square" rtlCol="0">
            <a:spAutoFit/>
          </a:bodyPr>
          <a:lstStyle/>
          <a:p>
            <a:r>
              <a:rPr lang="en-US" sz="4000" b="1" dirty="0" smtClean="0">
                <a:latin typeface="Garamond" panose="02020404030301010803" pitchFamily="18" charset="0"/>
              </a:rPr>
              <a:t>Testing</a:t>
            </a:r>
            <a:endParaRPr lang="en-US" b="1" dirty="0">
              <a:latin typeface="Garamond" panose="02020404030301010803" pitchFamily="18" charset="0"/>
            </a:endParaRPr>
          </a:p>
        </p:txBody>
      </p:sp>
    </p:spTree>
    <p:extLst>
      <p:ext uri="{BB962C8B-B14F-4D97-AF65-F5344CB8AC3E}">
        <p14:creationId xmlns:p14="http://schemas.microsoft.com/office/powerpoint/2010/main" val="3892714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98F95F2-96E8-4F80-ACE8-4200EBC4AA9E}" type="slidenum">
              <a:rPr lang="en-US" smtClean="0"/>
              <a:pPr>
                <a:defRPr/>
              </a:pPr>
              <a:t>2</a:t>
            </a:fld>
            <a:endParaRPr lang="en-US" dirty="0"/>
          </a:p>
        </p:txBody>
      </p:sp>
      <p:sp>
        <p:nvSpPr>
          <p:cNvPr id="7172" name="Content Placeholder 2"/>
          <p:cNvSpPr>
            <a:spLocks noGrp="1"/>
          </p:cNvSpPr>
          <p:nvPr>
            <p:ph idx="1"/>
          </p:nvPr>
        </p:nvSpPr>
        <p:spPr bwMode="auto">
          <a:xfrm>
            <a:off x="990600" y="1676400"/>
            <a:ext cx="7086600" cy="4505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marL="457200" indent="-457200">
              <a:buClr>
                <a:srgbClr val="3B689F"/>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Travel Model Improvement Program (TMIP</a:t>
            </a:r>
            <a:r>
              <a:rPr lang="en-US" sz="2800" dirty="0" smtClean="0">
                <a:latin typeface="Times New Roman" panose="02020603050405020304" pitchFamily="18" charset="0"/>
                <a:cs typeface="Times New Roman" panose="02020603050405020304" pitchFamily="18" charset="0"/>
              </a:rPr>
              <a:t>) is a </a:t>
            </a:r>
            <a:r>
              <a:rPr lang="en-US" sz="2800" dirty="0">
                <a:latin typeface="Times New Roman" panose="02020603050405020304" pitchFamily="18" charset="0"/>
                <a:cs typeface="Times New Roman" panose="02020603050405020304" pitchFamily="18" charset="0"/>
              </a:rPr>
              <a:t>program within the FHWA Office of Planning, Environment and Realty (HEP</a:t>
            </a:r>
            <a:r>
              <a:rPr lang="en-US" sz="2800" dirty="0" smtClean="0">
                <a:latin typeface="Times New Roman" panose="02020603050405020304" pitchFamily="18" charset="0"/>
                <a:cs typeface="Times New Roman" panose="02020603050405020304" pitchFamily="18" charset="0"/>
              </a:rPr>
              <a:t>)</a:t>
            </a:r>
          </a:p>
          <a:p>
            <a:pPr marL="457200" indent="-457200">
              <a:buClr>
                <a:srgbClr val="3B689F"/>
              </a:buCl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TMIP has </a:t>
            </a:r>
            <a:r>
              <a:rPr lang="en-US" sz="2800" dirty="0">
                <a:latin typeface="Times New Roman" panose="02020603050405020304" pitchFamily="18" charset="0"/>
                <a:cs typeface="Times New Roman" panose="02020603050405020304" pitchFamily="18" charset="0"/>
              </a:rPr>
              <a:t>conducted research, provided technical assistance, and delivered training to local, regional and state transportation planning professionals since 1994. </a:t>
            </a:r>
            <a:endParaRPr lang="en-US" sz="2800" dirty="0" smtClean="0">
              <a:latin typeface="Times New Roman" panose="02020603050405020304" pitchFamily="18" charset="0"/>
              <a:cs typeface="Times New Roman" panose="02020603050405020304" pitchFamily="18" charset="0"/>
            </a:endParaRPr>
          </a:p>
          <a:p>
            <a:pPr marL="457200" indent="-457200">
              <a:buClr>
                <a:srgbClr val="3B689F"/>
              </a:buClr>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Today</a:t>
            </a:r>
            <a:r>
              <a:rPr lang="en-US" sz="2800" dirty="0">
                <a:latin typeface="Times New Roman" panose="02020603050405020304" pitchFamily="18" charset="0"/>
                <a:cs typeface="Times New Roman" panose="02020603050405020304" pitchFamily="18" charset="0"/>
              </a:rPr>
              <a:t>, TMIP continues its mission of improving analysis practices to ensure that transportation professionals are well equipped to inform and support strategic transportation decisions.</a:t>
            </a:r>
          </a:p>
          <a:p>
            <a:pPr indent="0">
              <a:buFont typeface="Arial" charset="0"/>
              <a:buNone/>
            </a:pPr>
            <a:endParaRPr lang="en-US" i="1"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9680" y="6416038"/>
            <a:ext cx="2362200" cy="393699"/>
          </a:xfrm>
          <a:prstGeom prst="rect">
            <a:avLst/>
          </a:prstGeom>
        </p:spPr>
      </p:pic>
      <p:sp>
        <p:nvSpPr>
          <p:cNvPr id="7" name="Title 1"/>
          <p:cNvSpPr>
            <a:spLocks noGrp="1"/>
          </p:cNvSpPr>
          <p:nvPr>
            <p:ph type="title"/>
          </p:nvPr>
        </p:nvSpPr>
        <p:spPr bwMode="auto">
          <a:xfrm>
            <a:off x="3200400" y="914400"/>
            <a:ext cx="3276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l" eaLnBrk="1" hangingPunct="1"/>
            <a:r>
              <a:rPr lang="en-US" sz="3200" dirty="0" smtClean="0">
                <a:solidFill>
                  <a:schemeClr val="accent1"/>
                </a:solidFill>
              </a:rPr>
              <a:t>About TMIP</a:t>
            </a:r>
          </a:p>
        </p:txBody>
      </p:sp>
    </p:spTree>
    <p:extLst>
      <p:ext uri="{BB962C8B-B14F-4D97-AF65-F5344CB8AC3E}">
        <p14:creationId xmlns:p14="http://schemas.microsoft.com/office/powerpoint/2010/main" val="28002239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dirty="0" smtClean="0"/>
              <a:t>Pilot: Salt Lake City</a:t>
            </a:r>
          </a:p>
        </p:txBody>
      </p:sp>
      <p:sp>
        <p:nvSpPr>
          <p:cNvPr id="4" name="Slide Number Placeholder 3"/>
          <p:cNvSpPr>
            <a:spLocks noGrp="1"/>
          </p:cNvSpPr>
          <p:nvPr>
            <p:ph type="sldNum" sz="quarter" idx="10"/>
          </p:nvPr>
        </p:nvSpPr>
        <p:spPr/>
        <p:txBody>
          <a:bodyPr/>
          <a:lstStyle/>
          <a:p>
            <a:pPr>
              <a:defRPr/>
            </a:pPr>
            <a:fld id="{298F95F2-96E8-4F80-ACE8-4200EBC4AA9E}" type="slidenum">
              <a:rPr lang="en-US" smtClean="0"/>
              <a:pPr>
                <a:defRPr/>
              </a:pPr>
              <a:t>20</a:t>
            </a:fld>
            <a:endParaRPr lang="en-US" dirty="0"/>
          </a:p>
        </p:txBody>
      </p:sp>
      <p:sp>
        <p:nvSpPr>
          <p:cNvPr id="7172" name="Content Placeholder 2"/>
          <p:cNvSpPr>
            <a:spLocks noGrp="1"/>
          </p:cNvSpPr>
          <p:nvPr>
            <p:ph idx="1"/>
          </p:nvPr>
        </p:nvSpPr>
        <p:spPr bwMode="auto">
          <a:xfrm>
            <a:off x="304800" y="1362075"/>
            <a:ext cx="5819192" cy="488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z="2400" dirty="0" smtClean="0"/>
              <a:t>Each of the three methods were implemented and tested using the Wasatch Front Regional Council (WFRC)’s model </a:t>
            </a:r>
          </a:p>
          <a:p>
            <a:pPr lvl="0"/>
            <a:r>
              <a:rPr lang="en-US" sz="2400" dirty="0" smtClean="0"/>
              <a:t>1.7 million population</a:t>
            </a:r>
          </a:p>
          <a:p>
            <a:pPr lvl="0"/>
            <a:r>
              <a:rPr lang="en-US" sz="2400" dirty="0" smtClean="0"/>
              <a:t>Large transit ridership</a:t>
            </a:r>
          </a:p>
          <a:p>
            <a:pPr lvl="0"/>
            <a:r>
              <a:rPr lang="en-US" sz="2400" dirty="0" smtClean="0"/>
              <a:t>Recent household and on-board survey data</a:t>
            </a:r>
          </a:p>
          <a:p>
            <a:pPr lvl="0"/>
            <a:r>
              <a:rPr lang="en-US" sz="2400" dirty="0" smtClean="0"/>
              <a:t>Reasonably typical four-step model </a:t>
            </a:r>
          </a:p>
          <a:p>
            <a:pPr lvl="1"/>
            <a:r>
              <a:rPr lang="en-US" dirty="0" smtClean="0"/>
              <a:t>2,200 </a:t>
            </a:r>
            <a:r>
              <a:rPr lang="en-US" dirty="0" smtClean="0"/>
              <a:t>TAZ</a:t>
            </a:r>
          </a:p>
          <a:p>
            <a:pPr lvl="1"/>
            <a:r>
              <a:rPr lang="en-US" dirty="0"/>
              <a:t>6</a:t>
            </a:r>
            <a:r>
              <a:rPr lang="en-US" dirty="0" smtClean="0"/>
              <a:t> trip purposes </a:t>
            </a:r>
            <a:r>
              <a:rPr lang="en-US" sz="1400" dirty="0" smtClean="0"/>
              <a:t>(HBW, HBC, </a:t>
            </a:r>
            <a:r>
              <a:rPr lang="en-US" sz="1400" dirty="0" err="1" smtClean="0"/>
              <a:t>HBSch</a:t>
            </a:r>
            <a:r>
              <a:rPr lang="en-US" sz="1400" dirty="0" smtClean="0"/>
              <a:t>, HBO, NHBW, NHBNW)</a:t>
            </a:r>
          </a:p>
          <a:p>
            <a:pPr lvl="1"/>
            <a:r>
              <a:rPr lang="en-US" dirty="0" smtClean="0"/>
              <a:t>6 modes </a:t>
            </a:r>
            <a:r>
              <a:rPr lang="en-US" sz="1400" dirty="0" smtClean="0"/>
              <a:t>(DA, HOV2, HOV3, SB, TR, NM)</a:t>
            </a:r>
          </a:p>
          <a:p>
            <a:pPr lvl="1"/>
            <a:r>
              <a:rPr lang="en-US" dirty="0" smtClean="0"/>
              <a:t>Auto ownership, mode choice &amp; feedback</a:t>
            </a:r>
          </a:p>
          <a:p>
            <a:pPr lvl="1"/>
            <a:r>
              <a:rPr lang="en-US" dirty="0" smtClean="0"/>
              <a:t>No destination choice, etc. </a:t>
            </a:r>
          </a:p>
          <a:p>
            <a:pPr lvl="1"/>
            <a:endParaRPr lang="en-US" sz="2400" dirty="0" smtClean="0"/>
          </a:p>
          <a:p>
            <a:pPr lvl="0"/>
            <a:endParaRPr lang="en-US" sz="2200" dirty="0" smtClean="0"/>
          </a:p>
          <a:p>
            <a:pPr indent="0">
              <a:buFont typeface="Arial" charset="0"/>
              <a:buNone/>
            </a:pPr>
            <a:endParaRPr lang="en-US" i="1" dirty="0" smtClean="0"/>
          </a:p>
        </p:txBody>
      </p:sp>
      <p:pic>
        <p:nvPicPr>
          <p:cNvPr id="5" name="Picture 4"/>
          <p:cNvPicPr/>
          <p:nvPr/>
        </p:nvPicPr>
        <p:blipFill>
          <a:blip r:embed="rId2"/>
          <a:stretch>
            <a:fillRect/>
          </a:stretch>
        </p:blipFill>
        <p:spPr>
          <a:xfrm>
            <a:off x="6123992" y="1417638"/>
            <a:ext cx="2814320" cy="4480560"/>
          </a:xfrm>
          <a:prstGeom prst="rect">
            <a:avLst/>
          </a:prstGeom>
        </p:spPr>
      </p:pic>
    </p:spTree>
    <p:extLst>
      <p:ext uri="{BB962C8B-B14F-4D97-AF65-F5344CB8AC3E}">
        <p14:creationId xmlns:p14="http://schemas.microsoft.com/office/powerpoint/2010/main" val="31252178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dirty="0" smtClean="0"/>
              <a:t>Method 1 NHB Trip Generation Results</a:t>
            </a:r>
          </a:p>
        </p:txBody>
      </p:sp>
      <p:sp>
        <p:nvSpPr>
          <p:cNvPr id="4" name="Slide Number Placeholder 3"/>
          <p:cNvSpPr>
            <a:spLocks noGrp="1"/>
          </p:cNvSpPr>
          <p:nvPr>
            <p:ph type="sldNum" sz="quarter" idx="10"/>
          </p:nvPr>
        </p:nvSpPr>
        <p:spPr/>
        <p:txBody>
          <a:bodyPr/>
          <a:lstStyle/>
          <a:p>
            <a:pPr>
              <a:defRPr/>
            </a:pPr>
            <a:fld id="{298F95F2-96E8-4F80-ACE8-4200EBC4AA9E}" type="slidenum">
              <a:rPr lang="en-US" smtClean="0"/>
              <a:pPr>
                <a:defRPr/>
              </a:pPr>
              <a:t>21</a:t>
            </a:fld>
            <a:endParaRPr lang="en-US" dirty="0"/>
          </a:p>
        </p:txBody>
      </p:sp>
      <p:sp>
        <p:nvSpPr>
          <p:cNvPr id="7172" name="Content Placeholder 2"/>
          <p:cNvSpPr>
            <a:spLocks noGrp="1"/>
          </p:cNvSpPr>
          <p:nvPr>
            <p:ph idx="1"/>
          </p:nvPr>
        </p:nvSpPr>
        <p:spPr bwMode="auto">
          <a:xfrm>
            <a:off x="457200" y="1362075"/>
            <a:ext cx="8229600" cy="488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z="2400" dirty="0" smtClean="0"/>
              <a:t>Simple regression models from household survey data</a:t>
            </a:r>
          </a:p>
          <a:p>
            <a:pPr lvl="0"/>
            <a:r>
              <a:rPr lang="en-US" sz="2400" dirty="0" smtClean="0"/>
              <a:t>Extremely plausible, intuitive results</a:t>
            </a:r>
          </a:p>
          <a:p>
            <a:pPr lvl="0"/>
            <a:r>
              <a:rPr lang="en-US" sz="2400" dirty="0" smtClean="0"/>
              <a:t>Example results:</a:t>
            </a:r>
            <a:endParaRPr lang="en-US" sz="2200" dirty="0" smtClean="0"/>
          </a:p>
          <a:p>
            <a:pPr indent="0">
              <a:buFont typeface="Arial" charset="0"/>
              <a:buNone/>
            </a:pPr>
            <a:endParaRPr lang="en-US" i="1" dirty="0" smtClean="0"/>
          </a:p>
        </p:txBody>
      </p:sp>
      <p:graphicFrame>
        <p:nvGraphicFramePr>
          <p:cNvPr id="2" name="Table 1"/>
          <p:cNvGraphicFramePr>
            <a:graphicFrameLocks noGrp="1"/>
          </p:cNvGraphicFramePr>
          <p:nvPr>
            <p:extLst>
              <p:ext uri="{D42A27DB-BD31-4B8C-83A1-F6EECF244321}">
                <p14:modId xmlns:p14="http://schemas.microsoft.com/office/powerpoint/2010/main" val="1675326122"/>
              </p:ext>
            </p:extLst>
          </p:nvPr>
        </p:nvGraphicFramePr>
        <p:xfrm>
          <a:off x="529512" y="3302265"/>
          <a:ext cx="3509088" cy="1717548"/>
        </p:xfrm>
        <a:graphic>
          <a:graphicData uri="http://schemas.openxmlformats.org/drawingml/2006/table">
            <a:tbl>
              <a:tblPr firstRow="1" firstCol="1" bandRow="1">
                <a:tableStyleId>{5C22544A-7EE6-4342-B048-85BDC9FD1C3A}</a:tableStyleId>
              </a:tblPr>
              <a:tblGrid>
                <a:gridCol w="1142729"/>
                <a:gridCol w="839350"/>
                <a:gridCol w="848739"/>
                <a:gridCol w="678270"/>
              </a:tblGrid>
              <a:tr h="190500">
                <a:tc>
                  <a:txBody>
                    <a:bodyPr/>
                    <a:lstStyle/>
                    <a:p>
                      <a:pPr marL="0" marR="0">
                        <a:lnSpc>
                          <a:spcPct val="115000"/>
                        </a:lnSpc>
                        <a:spcBef>
                          <a:spcPts val="0"/>
                        </a:spcBef>
                        <a:spcAft>
                          <a:spcPts val="0"/>
                        </a:spcAft>
                      </a:pPr>
                      <a:r>
                        <a:rPr lang="en-US" sz="1400" dirty="0">
                          <a:effectLst/>
                        </a:rPr>
                        <a:t>Coefficient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Estimate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Std. Error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t value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4023">
                <a:tc>
                  <a:txBody>
                    <a:bodyPr/>
                    <a:lstStyle/>
                    <a:p>
                      <a:pPr marL="0" marR="0">
                        <a:lnSpc>
                          <a:spcPct val="115000"/>
                        </a:lnSpc>
                        <a:spcBef>
                          <a:spcPts val="0"/>
                        </a:spcBef>
                        <a:spcAft>
                          <a:spcPts val="0"/>
                        </a:spcAft>
                      </a:pPr>
                      <a:r>
                        <a:rPr lang="en-US" sz="1400" dirty="0" smtClean="0">
                          <a:effectLst/>
                        </a:rPr>
                        <a:t>HBW_HOV2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0.2840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0.0087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a:effectLst/>
                        </a:rPr>
                        <a:t>32.708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22682">
                <a:tc>
                  <a:txBody>
                    <a:bodyPr/>
                    <a:lstStyle/>
                    <a:p>
                      <a:pPr marL="0" marR="0">
                        <a:lnSpc>
                          <a:spcPct val="115000"/>
                        </a:lnSpc>
                        <a:spcBef>
                          <a:spcPts val="0"/>
                        </a:spcBef>
                        <a:spcAft>
                          <a:spcPts val="0"/>
                        </a:spcAft>
                      </a:pPr>
                      <a:r>
                        <a:rPr lang="en-US" sz="1400" dirty="0" smtClean="0">
                          <a:effectLst/>
                        </a:rPr>
                        <a:t>HBW_HOV3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0.0862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0.0111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a:effectLst/>
                        </a:rPr>
                        <a:t>7.784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0">
                <a:tc>
                  <a:txBody>
                    <a:bodyPr/>
                    <a:lstStyle/>
                    <a:p>
                      <a:pPr marL="0" marR="0">
                        <a:lnSpc>
                          <a:spcPct val="115000"/>
                        </a:lnSpc>
                        <a:spcBef>
                          <a:spcPts val="0"/>
                        </a:spcBef>
                        <a:spcAft>
                          <a:spcPts val="0"/>
                        </a:spcAft>
                      </a:pPr>
                      <a:r>
                        <a:rPr lang="en-US" sz="1400" dirty="0">
                          <a:effectLst/>
                        </a:rPr>
                        <a:t>HBW_DR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0.0808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0.0033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a:effectLst/>
                        </a:rPr>
                        <a:t>24.407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15000"/>
                        </a:lnSpc>
                        <a:spcBef>
                          <a:spcPts val="0"/>
                        </a:spcBef>
                        <a:spcAft>
                          <a:spcPts val="0"/>
                        </a:spcAft>
                      </a:pPr>
                      <a:r>
                        <a:rPr lang="en-US" sz="1400" dirty="0">
                          <a:effectLst/>
                        </a:rPr>
                        <a:t>HBW_TR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0.0534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0.0156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a:effectLst/>
                        </a:rPr>
                        <a:t>3.413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15000"/>
                        </a:lnSpc>
                        <a:spcBef>
                          <a:spcPts val="0"/>
                        </a:spcBef>
                        <a:spcAft>
                          <a:spcPts val="0"/>
                        </a:spcAft>
                      </a:pPr>
                      <a:r>
                        <a:rPr lang="en-US" sz="1400" dirty="0">
                          <a:effectLst/>
                        </a:rPr>
                        <a:t>HBW_NM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0.0326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0.0130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a:effectLst/>
                        </a:rPr>
                        <a:t>2.514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15000"/>
                        </a:lnSpc>
                        <a:spcBef>
                          <a:spcPts val="0"/>
                        </a:spcBef>
                        <a:spcAft>
                          <a:spcPts val="0"/>
                        </a:spcAft>
                      </a:pPr>
                      <a:r>
                        <a:rPr lang="en-US" sz="1400" dirty="0" smtClean="0">
                          <a:effectLst/>
                        </a:rPr>
                        <a:t>HBO_HOV2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0.0173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0.0037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a:effectLst/>
                        </a:rPr>
                        <a:t>4.744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79274563"/>
              </p:ext>
            </p:extLst>
          </p:nvPr>
        </p:nvGraphicFramePr>
        <p:xfrm>
          <a:off x="4800600" y="3048000"/>
          <a:ext cx="3657601" cy="2699004"/>
        </p:xfrm>
        <a:graphic>
          <a:graphicData uri="http://schemas.openxmlformats.org/drawingml/2006/table">
            <a:tbl>
              <a:tblPr firstRow="1" firstCol="1" bandRow="1">
                <a:tableStyleId>{5C22544A-7EE6-4342-B048-85BDC9FD1C3A}</a:tableStyleId>
              </a:tblPr>
              <a:tblGrid>
                <a:gridCol w="1213996"/>
                <a:gridCol w="890262"/>
                <a:gridCol w="890262"/>
                <a:gridCol w="663081"/>
              </a:tblGrid>
              <a:tr h="190500">
                <a:tc>
                  <a:txBody>
                    <a:bodyPr/>
                    <a:lstStyle/>
                    <a:p>
                      <a:r>
                        <a:rPr lang="en-US" sz="1400" dirty="0" smtClean="0">
                          <a:effectLst/>
                        </a:rPr>
                        <a:t>Coefficient</a:t>
                      </a:r>
                      <a:endParaRPr lang="en-US" sz="1400" dirty="0">
                        <a:effectLst/>
                        <a:latin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400">
                          <a:effectLst/>
                        </a:rPr>
                        <a:t>Estimate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a:effectLst/>
                        </a:rPr>
                        <a:t>Std. Error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t value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1341">
                <a:tc>
                  <a:txBody>
                    <a:bodyPr/>
                    <a:lstStyle/>
                    <a:p>
                      <a:pPr marL="0" marR="0">
                        <a:lnSpc>
                          <a:spcPct val="115000"/>
                        </a:lnSpc>
                        <a:spcBef>
                          <a:spcPts val="0"/>
                        </a:spcBef>
                        <a:spcAft>
                          <a:spcPts val="0"/>
                        </a:spcAft>
                      </a:pPr>
                      <a:r>
                        <a:rPr lang="en-US" sz="1400" dirty="0">
                          <a:effectLst/>
                        </a:rPr>
                        <a:t>HBO_TR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0.4071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0.0209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a:effectLst/>
                        </a:rPr>
                        <a:t>19.526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84023">
                <a:tc>
                  <a:txBody>
                    <a:bodyPr/>
                    <a:lstStyle/>
                    <a:p>
                      <a:pPr marL="0" marR="0">
                        <a:lnSpc>
                          <a:spcPct val="115000"/>
                        </a:lnSpc>
                        <a:spcBef>
                          <a:spcPts val="0"/>
                        </a:spcBef>
                        <a:spcAft>
                          <a:spcPts val="0"/>
                        </a:spcAft>
                      </a:pPr>
                      <a:r>
                        <a:rPr lang="en-US" sz="1400" dirty="0">
                          <a:effectLst/>
                        </a:rPr>
                        <a:t>HBC_TR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0.1261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0.0271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4.650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22682">
                <a:tc>
                  <a:txBody>
                    <a:bodyPr/>
                    <a:lstStyle/>
                    <a:p>
                      <a:pPr marL="0" marR="0">
                        <a:lnSpc>
                          <a:spcPct val="115000"/>
                        </a:lnSpc>
                        <a:spcBef>
                          <a:spcPts val="0"/>
                        </a:spcBef>
                        <a:spcAft>
                          <a:spcPts val="0"/>
                        </a:spcAft>
                      </a:pPr>
                      <a:r>
                        <a:rPr lang="en-US" sz="1400" dirty="0">
                          <a:effectLst/>
                        </a:rPr>
                        <a:t>HBO_NM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0.1200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0.0045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a:effectLst/>
                        </a:rPr>
                        <a:t>26.774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0">
                <a:tc>
                  <a:txBody>
                    <a:bodyPr/>
                    <a:lstStyle/>
                    <a:p>
                      <a:pPr marL="0" marR="0">
                        <a:lnSpc>
                          <a:spcPct val="115000"/>
                        </a:lnSpc>
                        <a:spcBef>
                          <a:spcPts val="0"/>
                        </a:spcBef>
                        <a:spcAft>
                          <a:spcPts val="0"/>
                        </a:spcAft>
                      </a:pPr>
                      <a:r>
                        <a:rPr lang="en-US" sz="1400" dirty="0">
                          <a:effectLst/>
                        </a:rPr>
                        <a:t>HBC_NM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0.0980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0.0196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a:effectLst/>
                        </a:rPr>
                        <a:t>5.001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81788">
                <a:tc>
                  <a:txBody>
                    <a:bodyPr/>
                    <a:lstStyle/>
                    <a:p>
                      <a:pPr marL="0" marR="0">
                        <a:lnSpc>
                          <a:spcPct val="115000"/>
                        </a:lnSpc>
                        <a:spcBef>
                          <a:spcPts val="0"/>
                        </a:spcBef>
                        <a:spcAft>
                          <a:spcPts val="0"/>
                        </a:spcAft>
                      </a:pPr>
                      <a:r>
                        <a:rPr lang="en-US" sz="1400" dirty="0" err="1">
                          <a:effectLst/>
                        </a:rPr>
                        <a:t>HBSch_NM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0.0656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0.0098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a:effectLst/>
                        </a:rPr>
                        <a:t>6.695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63576">
                <a:tc>
                  <a:txBody>
                    <a:bodyPr/>
                    <a:lstStyle/>
                    <a:p>
                      <a:pPr marL="0" marR="0">
                        <a:lnSpc>
                          <a:spcPct val="115000"/>
                        </a:lnSpc>
                        <a:spcBef>
                          <a:spcPts val="0"/>
                        </a:spcBef>
                        <a:spcAft>
                          <a:spcPts val="0"/>
                        </a:spcAft>
                      </a:pPr>
                      <a:r>
                        <a:rPr lang="en-US" sz="1400" dirty="0" err="1">
                          <a:effectLst/>
                        </a:rPr>
                        <a:t>HBSch_DR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0.0291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0.0108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a:effectLst/>
                        </a:rPr>
                        <a:t>2.694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0">
                <a:tc>
                  <a:txBody>
                    <a:bodyPr/>
                    <a:lstStyle/>
                    <a:p>
                      <a:pPr marL="0" marR="0">
                        <a:lnSpc>
                          <a:spcPct val="115000"/>
                        </a:lnSpc>
                        <a:spcBef>
                          <a:spcPts val="0"/>
                        </a:spcBef>
                        <a:spcAft>
                          <a:spcPts val="0"/>
                        </a:spcAft>
                      </a:pPr>
                      <a:r>
                        <a:rPr lang="en-US" sz="1400" dirty="0" smtClean="0">
                          <a:effectLst/>
                        </a:rPr>
                        <a:t>HBO_HOV2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0.0208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0.0033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a:effectLst/>
                        </a:rPr>
                        <a:t>6.261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15000"/>
                        </a:lnSpc>
                        <a:spcBef>
                          <a:spcPts val="0"/>
                        </a:spcBef>
                        <a:spcAft>
                          <a:spcPts val="0"/>
                        </a:spcAft>
                      </a:pPr>
                      <a:r>
                        <a:rPr lang="en-US" sz="1400" dirty="0">
                          <a:effectLst/>
                        </a:rPr>
                        <a:t>HBO_DR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0.0185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0.0030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a:effectLst/>
                        </a:rPr>
                        <a:t>6.222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15000"/>
                        </a:lnSpc>
                        <a:spcBef>
                          <a:spcPts val="0"/>
                        </a:spcBef>
                        <a:spcAft>
                          <a:spcPts val="0"/>
                        </a:spcAft>
                      </a:pPr>
                      <a:r>
                        <a:rPr lang="en-US" sz="1400" dirty="0" smtClean="0">
                          <a:effectLst/>
                        </a:rPr>
                        <a:t>HBO_HOV3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0.0116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0.0027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a:effectLst/>
                        </a:rPr>
                        <a:t>4.257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15000"/>
                        </a:lnSpc>
                        <a:spcBef>
                          <a:spcPts val="0"/>
                        </a:spcBef>
                        <a:spcAft>
                          <a:spcPts val="0"/>
                        </a:spcAft>
                      </a:pPr>
                      <a:r>
                        <a:rPr lang="en-US" sz="1400" dirty="0" smtClean="0">
                          <a:effectLst/>
                        </a:rPr>
                        <a:t>HBSch_HOV3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0.0112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smtClean="0">
                          <a:effectLst/>
                        </a:rPr>
                        <a:t>0.0056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15000"/>
                        </a:lnSpc>
                        <a:spcBef>
                          <a:spcPts val="0"/>
                        </a:spcBef>
                        <a:spcAft>
                          <a:spcPts val="0"/>
                        </a:spcAft>
                      </a:pPr>
                      <a:r>
                        <a:rPr lang="en-US" sz="1400" dirty="0">
                          <a:effectLst/>
                        </a:rPr>
                        <a:t>2.011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7" name="TextBox 6"/>
          <p:cNvSpPr txBox="1"/>
          <p:nvPr/>
        </p:nvSpPr>
        <p:spPr>
          <a:xfrm>
            <a:off x="453312" y="2976236"/>
            <a:ext cx="2590800" cy="338554"/>
          </a:xfrm>
          <a:prstGeom prst="rect">
            <a:avLst/>
          </a:prstGeom>
          <a:noFill/>
        </p:spPr>
        <p:txBody>
          <a:bodyPr wrap="square" rtlCol="0">
            <a:spAutoFit/>
          </a:bodyPr>
          <a:lstStyle/>
          <a:p>
            <a:r>
              <a:rPr lang="en-US" sz="1600" b="1" dirty="0" smtClean="0">
                <a:solidFill>
                  <a:schemeClr val="accent1"/>
                </a:solidFill>
              </a:rPr>
              <a:t>NHBW HOV2 </a:t>
            </a:r>
            <a:endParaRPr lang="en-US" sz="1600" b="1" dirty="0">
              <a:solidFill>
                <a:schemeClr val="accent1"/>
              </a:solidFill>
            </a:endParaRPr>
          </a:p>
        </p:txBody>
      </p:sp>
      <p:sp>
        <p:nvSpPr>
          <p:cNvPr id="10" name="TextBox 9"/>
          <p:cNvSpPr txBox="1"/>
          <p:nvPr/>
        </p:nvSpPr>
        <p:spPr>
          <a:xfrm>
            <a:off x="4724402" y="2743200"/>
            <a:ext cx="2590800" cy="338554"/>
          </a:xfrm>
          <a:prstGeom prst="rect">
            <a:avLst/>
          </a:prstGeom>
          <a:noFill/>
        </p:spPr>
        <p:txBody>
          <a:bodyPr wrap="square" rtlCol="0">
            <a:spAutoFit/>
          </a:bodyPr>
          <a:lstStyle/>
          <a:p>
            <a:r>
              <a:rPr lang="en-US" sz="1600" b="1" dirty="0" smtClean="0">
                <a:solidFill>
                  <a:schemeClr val="accent1"/>
                </a:solidFill>
              </a:rPr>
              <a:t>NHBNW NM</a:t>
            </a:r>
            <a:endParaRPr lang="en-US" sz="1600" b="1" dirty="0">
              <a:solidFill>
                <a:schemeClr val="accent1"/>
              </a:solidFill>
            </a:endParaRPr>
          </a:p>
        </p:txBody>
      </p:sp>
    </p:spTree>
    <p:extLst>
      <p:ext uri="{BB962C8B-B14F-4D97-AF65-F5344CB8AC3E}">
        <p14:creationId xmlns:p14="http://schemas.microsoft.com/office/powerpoint/2010/main" val="510325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dirty="0" smtClean="0"/>
              <a:t>Clear Linkage between Transit and Walking</a:t>
            </a:r>
          </a:p>
        </p:txBody>
      </p:sp>
      <p:sp>
        <p:nvSpPr>
          <p:cNvPr id="4" name="Slide Number Placeholder 3"/>
          <p:cNvSpPr>
            <a:spLocks noGrp="1"/>
          </p:cNvSpPr>
          <p:nvPr>
            <p:ph type="sldNum" sz="quarter" idx="10"/>
          </p:nvPr>
        </p:nvSpPr>
        <p:spPr/>
        <p:txBody>
          <a:bodyPr/>
          <a:lstStyle/>
          <a:p>
            <a:pPr>
              <a:defRPr/>
            </a:pPr>
            <a:fld id="{298F95F2-96E8-4F80-ACE8-4200EBC4AA9E}" type="slidenum">
              <a:rPr lang="en-US" smtClean="0"/>
              <a:pPr>
                <a:defRPr/>
              </a:pPr>
              <a:t>22</a:t>
            </a:fld>
            <a:endParaRPr lang="en-US" dirty="0"/>
          </a:p>
        </p:txBody>
      </p:sp>
      <p:sp>
        <p:nvSpPr>
          <p:cNvPr id="7172" name="Content Placeholder 2"/>
          <p:cNvSpPr>
            <a:spLocks noGrp="1"/>
          </p:cNvSpPr>
          <p:nvPr>
            <p:ph idx="1"/>
          </p:nvPr>
        </p:nvSpPr>
        <p:spPr bwMode="auto">
          <a:xfrm>
            <a:off x="457200" y="1362075"/>
            <a:ext cx="8229600" cy="488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z="2400" dirty="0" smtClean="0"/>
              <a:t>Transit HB trips more likely to generate non-motorized NHB trips than transit NHB trips</a:t>
            </a:r>
            <a:endParaRPr lang="en-US" sz="2200" dirty="0" smtClean="0"/>
          </a:p>
          <a:p>
            <a:pPr indent="0">
              <a:buFont typeface="Arial" charset="0"/>
              <a:buNone/>
            </a:pPr>
            <a:endParaRPr lang="en-US" i="1" dirty="0" smtClean="0"/>
          </a:p>
        </p:txBody>
      </p:sp>
      <p:pic>
        <p:nvPicPr>
          <p:cNvPr id="5" name="Picture 4"/>
          <p:cNvPicPr>
            <a:picLocks noChangeAspect="1"/>
          </p:cNvPicPr>
          <p:nvPr/>
        </p:nvPicPr>
        <p:blipFill>
          <a:blip r:embed="rId2"/>
          <a:stretch>
            <a:fillRect/>
          </a:stretch>
        </p:blipFill>
        <p:spPr>
          <a:xfrm>
            <a:off x="1530256" y="2605753"/>
            <a:ext cx="6011175" cy="3613100"/>
          </a:xfrm>
          <a:prstGeom prst="rect">
            <a:avLst/>
          </a:prstGeom>
        </p:spPr>
      </p:pic>
      <p:sp>
        <p:nvSpPr>
          <p:cNvPr id="12" name="TextBox 11"/>
          <p:cNvSpPr txBox="1"/>
          <p:nvPr/>
        </p:nvSpPr>
        <p:spPr>
          <a:xfrm>
            <a:off x="1636356" y="2237652"/>
            <a:ext cx="5871288" cy="338554"/>
          </a:xfrm>
          <a:prstGeom prst="rect">
            <a:avLst/>
          </a:prstGeom>
          <a:noFill/>
        </p:spPr>
        <p:txBody>
          <a:bodyPr wrap="square" rtlCol="0">
            <a:spAutoFit/>
          </a:bodyPr>
          <a:lstStyle/>
          <a:p>
            <a:r>
              <a:rPr lang="en-US" sz="1600" b="1" dirty="0" smtClean="0">
                <a:solidFill>
                  <a:schemeClr val="accent1"/>
                </a:solidFill>
              </a:rPr>
              <a:t>Mode Shares of NHB Trips Generated by Transit HB Trips</a:t>
            </a:r>
            <a:endParaRPr lang="en-US" sz="1600" b="1" dirty="0">
              <a:solidFill>
                <a:schemeClr val="accent1"/>
              </a:solidFill>
            </a:endParaRPr>
          </a:p>
        </p:txBody>
      </p:sp>
    </p:spTree>
    <p:extLst>
      <p:ext uri="{BB962C8B-B14F-4D97-AF65-F5344CB8AC3E}">
        <p14:creationId xmlns:p14="http://schemas.microsoft.com/office/powerpoint/2010/main" val="2757382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dirty="0" smtClean="0"/>
              <a:t>Method 1 NHB Trip Distribution Results</a:t>
            </a:r>
          </a:p>
        </p:txBody>
      </p:sp>
      <p:sp>
        <p:nvSpPr>
          <p:cNvPr id="4" name="Slide Number Placeholder 3"/>
          <p:cNvSpPr>
            <a:spLocks noGrp="1"/>
          </p:cNvSpPr>
          <p:nvPr>
            <p:ph type="sldNum" sz="quarter" idx="10"/>
          </p:nvPr>
        </p:nvSpPr>
        <p:spPr/>
        <p:txBody>
          <a:bodyPr/>
          <a:lstStyle/>
          <a:p>
            <a:pPr>
              <a:defRPr/>
            </a:pPr>
            <a:fld id="{298F95F2-96E8-4F80-ACE8-4200EBC4AA9E}" type="slidenum">
              <a:rPr lang="en-US" smtClean="0"/>
              <a:pPr>
                <a:defRPr/>
              </a:pPr>
              <a:t>23</a:t>
            </a:fld>
            <a:endParaRPr lang="en-US" dirty="0"/>
          </a:p>
        </p:txBody>
      </p:sp>
      <p:sp>
        <p:nvSpPr>
          <p:cNvPr id="7172" name="Content Placeholder 2"/>
          <p:cNvSpPr>
            <a:spLocks noGrp="1"/>
          </p:cNvSpPr>
          <p:nvPr>
            <p:ph idx="1"/>
          </p:nvPr>
        </p:nvSpPr>
        <p:spPr bwMode="auto">
          <a:xfrm>
            <a:off x="457200" y="1362075"/>
            <a:ext cx="8229600" cy="488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z="2400" dirty="0" smtClean="0"/>
              <a:t>Simple gravity models for NHBW and NHBNW</a:t>
            </a:r>
          </a:p>
          <a:p>
            <a:pPr lvl="0"/>
            <a:r>
              <a:rPr lang="en-US" sz="2400" dirty="0" smtClean="0"/>
              <a:t>Easily calibrated to observed TLFDs from survey</a:t>
            </a:r>
          </a:p>
          <a:p>
            <a:pPr lvl="0"/>
            <a:r>
              <a:rPr lang="en-US" sz="2400" dirty="0" smtClean="0"/>
              <a:t>Could use destination choice models instead if desired</a:t>
            </a:r>
            <a:endParaRPr lang="en-US" sz="2200" dirty="0" smtClean="0"/>
          </a:p>
          <a:p>
            <a:pPr indent="0">
              <a:buFont typeface="Arial" charset="0"/>
              <a:buNone/>
            </a:pPr>
            <a:endParaRPr lang="en-US" i="1" dirty="0" smtClean="0"/>
          </a:p>
        </p:txBody>
      </p:sp>
      <p:pic>
        <p:nvPicPr>
          <p:cNvPr id="5" name="Picture 4"/>
          <p:cNvPicPr>
            <a:picLocks noChangeAspect="1"/>
          </p:cNvPicPr>
          <p:nvPr/>
        </p:nvPicPr>
        <p:blipFill>
          <a:blip r:embed="rId2"/>
          <a:stretch>
            <a:fillRect/>
          </a:stretch>
        </p:blipFill>
        <p:spPr>
          <a:xfrm>
            <a:off x="4572000" y="3344075"/>
            <a:ext cx="3733800" cy="2751925"/>
          </a:xfrm>
          <a:prstGeom prst="rect">
            <a:avLst/>
          </a:prstGeom>
        </p:spPr>
      </p:pic>
      <p:sp>
        <p:nvSpPr>
          <p:cNvPr id="11" name="TextBox 10"/>
          <p:cNvSpPr txBox="1"/>
          <p:nvPr/>
        </p:nvSpPr>
        <p:spPr>
          <a:xfrm>
            <a:off x="458755" y="3005522"/>
            <a:ext cx="3280488" cy="338554"/>
          </a:xfrm>
          <a:prstGeom prst="rect">
            <a:avLst/>
          </a:prstGeom>
          <a:noFill/>
        </p:spPr>
        <p:txBody>
          <a:bodyPr wrap="square" rtlCol="0">
            <a:spAutoFit/>
          </a:bodyPr>
          <a:lstStyle/>
          <a:p>
            <a:r>
              <a:rPr lang="en-US" sz="1600" b="1" dirty="0" smtClean="0">
                <a:solidFill>
                  <a:schemeClr val="accent1"/>
                </a:solidFill>
              </a:rPr>
              <a:t>NHBW Trip Length Frequencies</a:t>
            </a:r>
            <a:endParaRPr lang="en-US" sz="1600" b="1" dirty="0">
              <a:solidFill>
                <a:schemeClr val="accent1"/>
              </a:solidFill>
            </a:endParaRPr>
          </a:p>
        </p:txBody>
      </p:sp>
      <p:sp>
        <p:nvSpPr>
          <p:cNvPr id="12" name="TextBox 11"/>
          <p:cNvSpPr txBox="1"/>
          <p:nvPr/>
        </p:nvSpPr>
        <p:spPr>
          <a:xfrm>
            <a:off x="4537788" y="3005522"/>
            <a:ext cx="3429000" cy="338554"/>
          </a:xfrm>
          <a:prstGeom prst="rect">
            <a:avLst/>
          </a:prstGeom>
          <a:noFill/>
        </p:spPr>
        <p:txBody>
          <a:bodyPr wrap="square" rtlCol="0">
            <a:spAutoFit/>
          </a:bodyPr>
          <a:lstStyle/>
          <a:p>
            <a:r>
              <a:rPr lang="en-US" sz="1600" b="1" dirty="0" smtClean="0">
                <a:solidFill>
                  <a:schemeClr val="accent1"/>
                </a:solidFill>
              </a:rPr>
              <a:t>NHBNW Trip Length Frequencies</a:t>
            </a:r>
            <a:endParaRPr lang="en-US" sz="1600" b="1" dirty="0">
              <a:solidFill>
                <a:schemeClr val="accent1"/>
              </a:solidFill>
            </a:endParaRPr>
          </a:p>
        </p:txBody>
      </p:sp>
      <p:graphicFrame>
        <p:nvGraphicFramePr>
          <p:cNvPr id="13" name="Chart 12"/>
          <p:cNvGraphicFramePr/>
          <p:nvPr>
            <p:extLst>
              <p:ext uri="{D42A27DB-BD31-4B8C-83A1-F6EECF244321}">
                <p14:modId xmlns:p14="http://schemas.microsoft.com/office/powerpoint/2010/main" val="2414497862"/>
              </p:ext>
            </p:extLst>
          </p:nvPr>
        </p:nvGraphicFramePr>
        <p:xfrm>
          <a:off x="457200" y="3354960"/>
          <a:ext cx="3733800" cy="27410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7613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dirty="0" smtClean="0"/>
              <a:t>Method 2 Notable Results</a:t>
            </a:r>
          </a:p>
        </p:txBody>
      </p:sp>
      <p:sp>
        <p:nvSpPr>
          <p:cNvPr id="7172" name="Content Placeholder 2"/>
          <p:cNvSpPr>
            <a:spLocks noGrp="1"/>
          </p:cNvSpPr>
          <p:nvPr>
            <p:ph idx="1"/>
          </p:nvPr>
        </p:nvSpPr>
        <p:spPr bwMode="auto">
          <a:xfrm>
            <a:off x="457200" y="1362075"/>
            <a:ext cx="8229600" cy="488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z="2400" dirty="0" smtClean="0"/>
              <a:t>Overall, pseudo-trip generation &amp; distribution similar to HBO </a:t>
            </a:r>
          </a:p>
          <a:p>
            <a:pPr lvl="1"/>
            <a:r>
              <a:rPr lang="en-US" sz="2400" dirty="0" smtClean="0"/>
              <a:t>NHB stop attractions dominated by FOOD employment (followed by retail, office, etc.)</a:t>
            </a:r>
          </a:p>
          <a:p>
            <a:pPr lvl="1"/>
            <a:r>
              <a:rPr lang="en-US" sz="2400" dirty="0" smtClean="0"/>
              <a:t>NHB pseudo-trip lengths were long as expected</a:t>
            </a:r>
          </a:p>
          <a:p>
            <a:r>
              <a:rPr lang="en-US" sz="2400" dirty="0" smtClean="0"/>
              <a:t>Small changes in NHB generation</a:t>
            </a:r>
          </a:p>
          <a:p>
            <a:pPr lvl="1"/>
            <a:r>
              <a:rPr lang="en-US" sz="2400" dirty="0" smtClean="0"/>
              <a:t>NHBW slightly more affected / more likely to involve complex tours</a:t>
            </a:r>
          </a:p>
          <a:p>
            <a:pPr lvl="1"/>
            <a:r>
              <a:rPr lang="en-US" sz="2400" dirty="0" smtClean="0"/>
              <a:t>NHB trips by TR and NM are least affected (least likely to involve complex tours)</a:t>
            </a:r>
          </a:p>
          <a:p>
            <a:r>
              <a:rPr lang="en-US" sz="2400" dirty="0" smtClean="0"/>
              <a:t>Very small changes in NHB distribution</a:t>
            </a:r>
          </a:p>
          <a:p>
            <a:pPr lvl="1"/>
            <a:endParaRPr lang="en-US" sz="2400" dirty="0" smtClean="0"/>
          </a:p>
          <a:p>
            <a:pPr lvl="0"/>
            <a:endParaRPr lang="en-US" sz="2200" dirty="0" smtClean="0"/>
          </a:p>
          <a:p>
            <a:pPr indent="0">
              <a:buFont typeface="Arial" charset="0"/>
              <a:buNone/>
            </a:pPr>
            <a:endParaRPr lang="en-US" i="1" dirty="0" smtClean="0"/>
          </a:p>
        </p:txBody>
      </p:sp>
    </p:spTree>
    <p:extLst>
      <p:ext uri="{BB962C8B-B14F-4D97-AF65-F5344CB8AC3E}">
        <p14:creationId xmlns:p14="http://schemas.microsoft.com/office/powerpoint/2010/main" val="41108366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dirty="0" smtClean="0"/>
              <a:t>Method 3 Issues</a:t>
            </a:r>
          </a:p>
        </p:txBody>
      </p:sp>
      <p:sp>
        <p:nvSpPr>
          <p:cNvPr id="7172" name="Content Placeholder 2"/>
          <p:cNvSpPr>
            <a:spLocks noGrp="1"/>
          </p:cNvSpPr>
          <p:nvPr>
            <p:ph idx="1"/>
          </p:nvPr>
        </p:nvSpPr>
        <p:spPr bwMode="auto">
          <a:xfrm>
            <a:off x="457200" y="1362075"/>
            <a:ext cx="8229600" cy="488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z="2400" dirty="0" smtClean="0"/>
              <a:t>While simple in theory and simple to script, Method 3 is extremely computationally intense and this lead to practical problems including memory overflows </a:t>
            </a:r>
          </a:p>
          <a:p>
            <a:pPr lvl="0"/>
            <a:r>
              <a:rPr lang="en-US" sz="2400" dirty="0" smtClean="0"/>
              <a:t>Currently still trying to complete testing of Method 3, but possible that it will prove infeasible in practice</a:t>
            </a:r>
          </a:p>
          <a:p>
            <a:pPr lvl="0"/>
            <a:r>
              <a:rPr lang="en-US" sz="2400" dirty="0" smtClean="0"/>
              <a:t>However, a much milder version of Method 3, where NHB distribution is done not for each residence zone, but for each residence super district may be feasible and offer many of the benefits of Method 3</a:t>
            </a:r>
          </a:p>
          <a:p>
            <a:pPr lvl="1"/>
            <a:endParaRPr lang="en-US" sz="2400" dirty="0" smtClean="0"/>
          </a:p>
          <a:p>
            <a:pPr lvl="0"/>
            <a:endParaRPr lang="en-US" sz="2200" dirty="0" smtClean="0"/>
          </a:p>
          <a:p>
            <a:pPr indent="0">
              <a:buFont typeface="Arial" charset="0"/>
              <a:buNone/>
            </a:pPr>
            <a:endParaRPr lang="en-US" i="1" dirty="0" smtClean="0"/>
          </a:p>
        </p:txBody>
      </p:sp>
    </p:spTree>
    <p:extLst>
      <p:ext uri="{BB962C8B-B14F-4D97-AF65-F5344CB8AC3E}">
        <p14:creationId xmlns:p14="http://schemas.microsoft.com/office/powerpoint/2010/main" val="1098364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dirty="0" smtClean="0"/>
              <a:t>Calibration Comparisons - Generation</a:t>
            </a:r>
          </a:p>
        </p:txBody>
      </p:sp>
      <p:sp>
        <p:nvSpPr>
          <p:cNvPr id="7172" name="Content Placeholder 2"/>
          <p:cNvSpPr>
            <a:spLocks noGrp="1"/>
          </p:cNvSpPr>
          <p:nvPr>
            <p:ph idx="1"/>
          </p:nvPr>
        </p:nvSpPr>
        <p:spPr bwMode="auto">
          <a:xfrm>
            <a:off x="457200" y="1362075"/>
            <a:ext cx="8229600" cy="488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Estimated Method 1 NHB generation models are slightly worse than the original four-step model’s and would require modest calibration adjustments to match survey rates</a:t>
            </a:r>
          </a:p>
          <a:p>
            <a:pPr lvl="0"/>
            <a:r>
              <a:rPr lang="en-US" dirty="0" smtClean="0"/>
              <a:t>Estimated Method 2 NHB generation models match survey rates better than the original model and would require no calibration adjustment</a:t>
            </a:r>
          </a:p>
          <a:p>
            <a:pPr lvl="1"/>
            <a:endParaRPr lang="en-US" sz="2400" dirty="0" smtClean="0"/>
          </a:p>
          <a:p>
            <a:pPr lvl="0"/>
            <a:endParaRPr lang="en-US" sz="2200" dirty="0" smtClean="0"/>
          </a:p>
          <a:p>
            <a:pPr indent="0">
              <a:buFont typeface="Arial" charset="0"/>
              <a:buNone/>
            </a:pPr>
            <a:endParaRPr lang="en-US" i="1" dirty="0" smtClean="0"/>
          </a:p>
        </p:txBody>
      </p:sp>
      <p:pic>
        <p:nvPicPr>
          <p:cNvPr id="2" name="Picture 1"/>
          <p:cNvPicPr>
            <a:picLocks noChangeAspect="1"/>
          </p:cNvPicPr>
          <p:nvPr/>
        </p:nvPicPr>
        <p:blipFill>
          <a:blip r:embed="rId2"/>
          <a:stretch>
            <a:fillRect/>
          </a:stretch>
        </p:blipFill>
        <p:spPr>
          <a:xfrm>
            <a:off x="2133600" y="3317131"/>
            <a:ext cx="4876800" cy="2931269"/>
          </a:xfrm>
          <a:prstGeom prst="rect">
            <a:avLst/>
          </a:prstGeom>
        </p:spPr>
      </p:pic>
      <p:sp>
        <p:nvSpPr>
          <p:cNvPr id="6" name="TextBox 5"/>
          <p:cNvSpPr txBox="1"/>
          <p:nvPr/>
        </p:nvSpPr>
        <p:spPr>
          <a:xfrm>
            <a:off x="3735002" y="3023455"/>
            <a:ext cx="1673994" cy="338554"/>
          </a:xfrm>
          <a:prstGeom prst="rect">
            <a:avLst/>
          </a:prstGeom>
          <a:noFill/>
        </p:spPr>
        <p:txBody>
          <a:bodyPr wrap="square" rtlCol="0">
            <a:spAutoFit/>
          </a:bodyPr>
          <a:lstStyle/>
          <a:p>
            <a:r>
              <a:rPr lang="en-US" sz="1600" b="1" dirty="0" smtClean="0">
                <a:solidFill>
                  <a:schemeClr val="accent1"/>
                </a:solidFill>
              </a:rPr>
              <a:t>NHB Trip Rates</a:t>
            </a:r>
            <a:endParaRPr lang="en-US" sz="1600" b="1" dirty="0">
              <a:solidFill>
                <a:schemeClr val="accent1"/>
              </a:solidFill>
            </a:endParaRPr>
          </a:p>
        </p:txBody>
      </p:sp>
    </p:spTree>
    <p:extLst>
      <p:ext uri="{BB962C8B-B14F-4D97-AF65-F5344CB8AC3E}">
        <p14:creationId xmlns:p14="http://schemas.microsoft.com/office/powerpoint/2010/main" val="12795605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dirty="0" smtClean="0"/>
              <a:t>Calibration Comparisons – Mode Shares</a:t>
            </a:r>
          </a:p>
        </p:txBody>
      </p:sp>
      <p:sp>
        <p:nvSpPr>
          <p:cNvPr id="7172" name="Content Placeholder 2"/>
          <p:cNvSpPr>
            <a:spLocks noGrp="1"/>
          </p:cNvSpPr>
          <p:nvPr>
            <p:ph idx="1"/>
          </p:nvPr>
        </p:nvSpPr>
        <p:spPr bwMode="auto">
          <a:xfrm>
            <a:off x="457200" y="1362075"/>
            <a:ext cx="8229600" cy="488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Resulting </a:t>
            </a:r>
            <a:r>
              <a:rPr lang="en-US" dirty="0"/>
              <a:t>m</a:t>
            </a:r>
            <a:r>
              <a:rPr lang="en-US" dirty="0" smtClean="0"/>
              <a:t>ode shares from Methods 1 &amp; 2 estimated models agree with survey data better than the original, calibrated model </a:t>
            </a:r>
          </a:p>
          <a:p>
            <a:pPr lvl="1"/>
            <a:r>
              <a:rPr lang="en-US" dirty="0" smtClean="0"/>
              <a:t>especially for transit and non-motorized modes</a:t>
            </a:r>
          </a:p>
          <a:p>
            <a:pPr lvl="1"/>
            <a:r>
              <a:rPr lang="en-US" dirty="0" smtClean="0"/>
              <a:t>with no calibration (alternative specific constants)</a:t>
            </a:r>
          </a:p>
          <a:p>
            <a:pPr lvl="1"/>
            <a:endParaRPr lang="en-US" sz="2400" dirty="0" smtClean="0"/>
          </a:p>
          <a:p>
            <a:pPr lvl="0"/>
            <a:endParaRPr lang="en-US" sz="2200" dirty="0" smtClean="0"/>
          </a:p>
          <a:p>
            <a:pPr indent="0">
              <a:buFont typeface="Arial" charset="0"/>
              <a:buNone/>
            </a:pPr>
            <a:endParaRPr lang="en-US" i="1" dirty="0" smtClean="0"/>
          </a:p>
        </p:txBody>
      </p:sp>
      <p:sp>
        <p:nvSpPr>
          <p:cNvPr id="6" name="TextBox 5"/>
          <p:cNvSpPr txBox="1"/>
          <p:nvPr/>
        </p:nvSpPr>
        <p:spPr>
          <a:xfrm>
            <a:off x="3582000" y="2841817"/>
            <a:ext cx="1979998" cy="338554"/>
          </a:xfrm>
          <a:prstGeom prst="rect">
            <a:avLst/>
          </a:prstGeom>
          <a:noFill/>
        </p:spPr>
        <p:txBody>
          <a:bodyPr wrap="square" rtlCol="0">
            <a:spAutoFit/>
          </a:bodyPr>
          <a:lstStyle/>
          <a:p>
            <a:r>
              <a:rPr lang="en-US" sz="1600" b="1" dirty="0" smtClean="0">
                <a:solidFill>
                  <a:schemeClr val="accent1"/>
                </a:solidFill>
              </a:rPr>
              <a:t>NHB Mode Shares</a:t>
            </a:r>
            <a:endParaRPr lang="en-US" sz="1600" b="1" dirty="0">
              <a:solidFill>
                <a:schemeClr val="accent1"/>
              </a:solidFill>
            </a:endParaRPr>
          </a:p>
        </p:txBody>
      </p:sp>
      <p:pic>
        <p:nvPicPr>
          <p:cNvPr id="3" name="Picture 2"/>
          <p:cNvPicPr>
            <a:picLocks noChangeAspect="1"/>
          </p:cNvPicPr>
          <p:nvPr/>
        </p:nvPicPr>
        <p:blipFill>
          <a:blip r:embed="rId2"/>
          <a:stretch>
            <a:fillRect/>
          </a:stretch>
        </p:blipFill>
        <p:spPr>
          <a:xfrm>
            <a:off x="2034064" y="3211704"/>
            <a:ext cx="5075871" cy="3050923"/>
          </a:xfrm>
          <a:prstGeom prst="rect">
            <a:avLst/>
          </a:prstGeom>
        </p:spPr>
      </p:pic>
    </p:spTree>
    <p:extLst>
      <p:ext uri="{BB962C8B-B14F-4D97-AF65-F5344CB8AC3E}">
        <p14:creationId xmlns:p14="http://schemas.microsoft.com/office/powerpoint/2010/main" val="879444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dirty="0" smtClean="0"/>
              <a:t>Calibration Comparisons – Distribution</a:t>
            </a:r>
          </a:p>
        </p:txBody>
      </p:sp>
      <p:sp>
        <p:nvSpPr>
          <p:cNvPr id="7172" name="Content Placeholder 2"/>
          <p:cNvSpPr>
            <a:spLocks noGrp="1"/>
          </p:cNvSpPr>
          <p:nvPr>
            <p:ph idx="1"/>
          </p:nvPr>
        </p:nvSpPr>
        <p:spPr bwMode="auto">
          <a:xfrm>
            <a:off x="457200" y="1362075"/>
            <a:ext cx="8229600" cy="488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TLFD can be calibrated to match observed distribution for either four-step or enhanced models, so not much basis for comparison</a:t>
            </a:r>
          </a:p>
          <a:p>
            <a:pPr lvl="0"/>
            <a:r>
              <a:rPr lang="en-US" dirty="0" smtClean="0"/>
              <a:t>Actual agreement of the overall OD pattern between the models and the observed patterns for autos from the HH survey and for transit from the on-board survey was calculated using a </a:t>
            </a:r>
            <a:r>
              <a:rPr lang="en-US" i="1" dirty="0" smtClean="0">
                <a:sym typeface="Symbol" panose="05050102010706020507" pitchFamily="18" charset="2"/>
              </a:rPr>
              <a:t></a:t>
            </a:r>
            <a:r>
              <a:rPr lang="en-US" i="1" baseline="30000" dirty="0" smtClean="0">
                <a:sym typeface="Symbol" panose="05050102010706020507" pitchFamily="18" charset="2"/>
              </a:rPr>
              <a:t>2</a:t>
            </a:r>
            <a:r>
              <a:rPr lang="en-US" dirty="0" smtClean="0"/>
              <a:t> </a:t>
            </a:r>
            <a:r>
              <a:rPr lang="en-US" dirty="0" smtClean="0"/>
              <a:t>statistic</a:t>
            </a:r>
            <a:endParaRPr lang="en-US" dirty="0" smtClean="0"/>
          </a:p>
          <a:p>
            <a:pPr lvl="0"/>
            <a:endParaRPr lang="en-US" dirty="0"/>
          </a:p>
          <a:p>
            <a:pPr lvl="0"/>
            <a:endParaRPr lang="en-US" dirty="0" smtClean="0"/>
          </a:p>
          <a:p>
            <a:pPr lvl="0"/>
            <a:endParaRPr lang="en-US" dirty="0"/>
          </a:p>
          <a:p>
            <a:pPr lvl="0"/>
            <a:endParaRPr lang="en-US" dirty="0" smtClean="0"/>
          </a:p>
          <a:p>
            <a:pPr lvl="0"/>
            <a:r>
              <a:rPr lang="en-US" dirty="0" smtClean="0"/>
              <a:t>The enhanced models </a:t>
            </a:r>
            <a:r>
              <a:rPr lang="en-US" dirty="0" smtClean="0"/>
              <a:t>offer statistically significant (10%) improvement in goodness-of-fit (using Horowitz’s Non-Nested Hypothesis Test) </a:t>
            </a:r>
            <a:r>
              <a:rPr lang="en-US" dirty="0" smtClean="0"/>
              <a:t>and are better able to replicate the observed OD pattern of NHB trips than the original four-step model</a:t>
            </a:r>
          </a:p>
          <a:p>
            <a:pPr lvl="1"/>
            <a:endParaRPr lang="en-US" sz="2400" dirty="0" smtClean="0"/>
          </a:p>
          <a:p>
            <a:pPr lvl="0"/>
            <a:endParaRPr lang="en-US" sz="2200" dirty="0" smtClean="0"/>
          </a:p>
          <a:p>
            <a:pPr indent="0">
              <a:buFont typeface="Arial" charset="0"/>
              <a:buNone/>
            </a:pPr>
            <a:endParaRPr lang="en-US" i="1" dirty="0" smtClean="0"/>
          </a:p>
        </p:txBody>
      </p:sp>
      <p:graphicFrame>
        <p:nvGraphicFramePr>
          <p:cNvPr id="2" name="Table 1"/>
          <p:cNvGraphicFramePr>
            <a:graphicFrameLocks noGrp="1"/>
          </p:cNvGraphicFramePr>
          <p:nvPr>
            <p:extLst>
              <p:ext uri="{D42A27DB-BD31-4B8C-83A1-F6EECF244321}">
                <p14:modId xmlns:p14="http://schemas.microsoft.com/office/powerpoint/2010/main" val="3923377030"/>
              </p:ext>
            </p:extLst>
          </p:nvPr>
        </p:nvGraphicFramePr>
        <p:xfrm>
          <a:off x="2895600" y="3200400"/>
          <a:ext cx="3124200" cy="1121664"/>
        </p:xfrm>
        <a:graphic>
          <a:graphicData uri="http://schemas.openxmlformats.org/drawingml/2006/table">
            <a:tbl>
              <a:tblPr firstRow="1" firstCol="1" bandRow="1">
                <a:tableStyleId>{5C22544A-7EE6-4342-B048-85BDC9FD1C3A}</a:tableStyleId>
              </a:tblPr>
              <a:tblGrid>
                <a:gridCol w="1857632"/>
                <a:gridCol w="1266568"/>
              </a:tblGrid>
              <a:tr h="0">
                <a:tc>
                  <a:txBody>
                    <a:bodyPr/>
                    <a:lstStyle/>
                    <a:p>
                      <a:pPr marL="0" marR="0">
                        <a:lnSpc>
                          <a:spcPct val="115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Rho-Squared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pPr>
                      <a:r>
                        <a:rPr lang="en-US" sz="1600">
                          <a:effectLst/>
                        </a:rPr>
                        <a:t>Original Model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smtClean="0">
                          <a:effectLst/>
                        </a:rPr>
                        <a:t>0.294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pPr>
                      <a:r>
                        <a:rPr lang="en-US" sz="1600">
                          <a:effectLst/>
                        </a:rPr>
                        <a:t>Enhanced Method 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smtClean="0">
                          <a:effectLst/>
                        </a:rPr>
                        <a:t>0.328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15000"/>
                        </a:lnSpc>
                        <a:spcBef>
                          <a:spcPts val="0"/>
                        </a:spcBef>
                        <a:spcAft>
                          <a:spcPts val="0"/>
                        </a:spcAft>
                      </a:pPr>
                      <a:r>
                        <a:rPr lang="en-US" sz="1600">
                          <a:effectLst/>
                        </a:rPr>
                        <a:t>Enhanced Method 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smtClean="0">
                          <a:effectLst/>
                        </a:rPr>
                        <a:t>0.323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5320645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dirty="0" smtClean="0"/>
              <a:t>Sensitivity Testing</a:t>
            </a:r>
          </a:p>
        </p:txBody>
      </p:sp>
      <p:sp>
        <p:nvSpPr>
          <p:cNvPr id="7172" name="Content Placeholder 2"/>
          <p:cNvSpPr>
            <a:spLocks noGrp="1"/>
          </p:cNvSpPr>
          <p:nvPr>
            <p:ph idx="1"/>
          </p:nvPr>
        </p:nvSpPr>
        <p:spPr bwMode="auto">
          <a:xfrm>
            <a:off x="457200" y="1362075"/>
            <a:ext cx="8229600" cy="488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z="2400" dirty="0" smtClean="0"/>
              <a:t>Four sensitivity </a:t>
            </a:r>
            <a:r>
              <a:rPr lang="en-US" sz="2400" dirty="0"/>
              <a:t>/ dynamic </a:t>
            </a:r>
            <a:r>
              <a:rPr lang="en-US" sz="2400" dirty="0" smtClean="0"/>
              <a:t>validation tests of model response properties</a:t>
            </a:r>
          </a:p>
          <a:p>
            <a:pPr lvl="1"/>
            <a:r>
              <a:rPr lang="en-US" sz="2400" dirty="0" smtClean="0"/>
              <a:t>New Residential Development</a:t>
            </a:r>
          </a:p>
          <a:p>
            <a:pPr lvl="1"/>
            <a:r>
              <a:rPr lang="en-US" sz="2400" dirty="0" smtClean="0"/>
              <a:t>New Commercial Development</a:t>
            </a:r>
          </a:p>
          <a:p>
            <a:pPr lvl="1"/>
            <a:r>
              <a:rPr lang="en-US" sz="2400" dirty="0" smtClean="0"/>
              <a:t>Added Highway Capacity</a:t>
            </a:r>
          </a:p>
          <a:p>
            <a:pPr lvl="1"/>
            <a:r>
              <a:rPr lang="en-US" sz="2400" dirty="0" smtClean="0"/>
              <a:t>Enhanced Transit Service</a:t>
            </a:r>
          </a:p>
          <a:p>
            <a:r>
              <a:rPr lang="en-US" sz="2400" dirty="0" smtClean="0"/>
              <a:t>Differences in responses between original and enhanced models were insignificant for New Commercial Development and Added Highway capacity scenarios</a:t>
            </a:r>
          </a:p>
          <a:p>
            <a:r>
              <a:rPr lang="en-US" sz="2400" dirty="0" smtClean="0"/>
              <a:t>However…</a:t>
            </a:r>
          </a:p>
          <a:p>
            <a:pPr lvl="0"/>
            <a:endParaRPr lang="en-US" sz="2200" dirty="0" smtClean="0"/>
          </a:p>
          <a:p>
            <a:pPr indent="0">
              <a:buFont typeface="Arial" charset="0"/>
              <a:buNone/>
            </a:pPr>
            <a:endParaRPr lang="en-US" i="1" dirty="0" smtClean="0"/>
          </a:p>
        </p:txBody>
      </p:sp>
    </p:spTree>
    <p:extLst>
      <p:ext uri="{BB962C8B-B14F-4D97-AF65-F5344CB8AC3E}">
        <p14:creationId xmlns:p14="http://schemas.microsoft.com/office/powerpoint/2010/main" val="2960749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457200" y="944562"/>
            <a:ext cx="82296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dirty="0" smtClean="0">
                <a:solidFill>
                  <a:schemeClr val="tx2">
                    <a:lumMod val="60000"/>
                    <a:lumOff val="40000"/>
                  </a:schemeClr>
                </a:solidFill>
              </a:rPr>
              <a:t>Disclaimer</a:t>
            </a:r>
          </a:p>
        </p:txBody>
      </p:sp>
      <p:sp>
        <p:nvSpPr>
          <p:cNvPr id="4" name="Slide Number Placeholder 3"/>
          <p:cNvSpPr>
            <a:spLocks noGrp="1"/>
          </p:cNvSpPr>
          <p:nvPr>
            <p:ph type="sldNum" sz="quarter" idx="10"/>
          </p:nvPr>
        </p:nvSpPr>
        <p:spPr/>
        <p:txBody>
          <a:bodyPr/>
          <a:lstStyle/>
          <a:p>
            <a:pPr>
              <a:defRPr/>
            </a:pPr>
            <a:fld id="{83284816-7417-478C-96E9-CF933318DC5D}" type="slidenum">
              <a:rPr lang="en-US" smtClean="0"/>
              <a:pPr>
                <a:defRPr/>
              </a:pPr>
              <a:t>3</a:t>
            </a:fld>
            <a:endParaRPr lang="en-US" dirty="0"/>
          </a:p>
        </p:txBody>
      </p:sp>
      <p:sp>
        <p:nvSpPr>
          <p:cNvPr id="6148" name="Content Placeholder 2"/>
          <p:cNvSpPr>
            <a:spLocks noGrp="1"/>
          </p:cNvSpPr>
          <p:nvPr>
            <p:ph idx="1"/>
          </p:nvPr>
        </p:nvSpPr>
        <p:spPr bwMode="auto">
          <a:xfrm>
            <a:off x="304800" y="1743075"/>
            <a:ext cx="8229600" cy="3895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0">
              <a:buNone/>
            </a:pPr>
            <a:r>
              <a:rPr lang="en-US" sz="3000" i="1" dirty="0" smtClean="0"/>
              <a:t>The views and opinions expressed during this webinar are those of the presenters and do not represent the official policy or position of FHWA and do not constitute an endorsement, recommendation or specification by FHWA. Even though </a:t>
            </a:r>
            <a:r>
              <a:rPr lang="en-US" sz="3000" i="1" dirty="0"/>
              <a:t>initial testing bears out these hypotheses for </a:t>
            </a:r>
            <a:r>
              <a:rPr lang="en-US" sz="3000" i="1" dirty="0" smtClean="0"/>
              <a:t>a particular region, </a:t>
            </a:r>
            <a:r>
              <a:rPr lang="en-US" sz="3000" i="1" dirty="0"/>
              <a:t>it </a:t>
            </a:r>
            <a:r>
              <a:rPr lang="en-US" sz="3000" i="1" dirty="0" smtClean="0"/>
              <a:t>only provides </a:t>
            </a:r>
            <a:r>
              <a:rPr lang="en-US" sz="3000" i="1" dirty="0"/>
              <a:t>an initial indication of their validity and results may not be generalizable to all regions. </a:t>
            </a:r>
            <a:endParaRPr lang="en-US" sz="3000" i="1" dirty="0" smtClean="0"/>
          </a:p>
          <a:p>
            <a:pPr indent="0">
              <a:buFont typeface="Arial" charset="0"/>
              <a:buNone/>
            </a:pPr>
            <a:endParaRPr lang="en-US" i="1" dirty="0" smtClean="0"/>
          </a:p>
        </p:txBody>
      </p:sp>
    </p:spTree>
    <p:extLst>
      <p:ext uri="{BB962C8B-B14F-4D97-AF65-F5344CB8AC3E}">
        <p14:creationId xmlns:p14="http://schemas.microsoft.com/office/powerpoint/2010/main" val="18519923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9799" y="2033264"/>
            <a:ext cx="6092277" cy="3986536"/>
          </a:xfrm>
          <a:prstGeom prst="rect">
            <a:avLst/>
          </a:prstGeom>
        </p:spPr>
      </p:pic>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dirty="0" smtClean="0"/>
              <a:t>New Residential Development</a:t>
            </a:r>
          </a:p>
        </p:txBody>
      </p:sp>
      <p:sp>
        <p:nvSpPr>
          <p:cNvPr id="7172" name="Content Placeholder 2"/>
          <p:cNvSpPr>
            <a:spLocks noGrp="1"/>
          </p:cNvSpPr>
          <p:nvPr>
            <p:ph idx="1"/>
          </p:nvPr>
        </p:nvSpPr>
        <p:spPr bwMode="auto">
          <a:xfrm>
            <a:off x="457200" y="1362075"/>
            <a:ext cx="8229600" cy="488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Enhanced methods showed much better consistency between new HB trips generated by new development and new NHB trips generated by new development</a:t>
            </a:r>
          </a:p>
          <a:p>
            <a:pPr lvl="0"/>
            <a:endParaRPr lang="en-US" dirty="0" smtClean="0"/>
          </a:p>
          <a:p>
            <a:pPr lvl="0"/>
            <a:endParaRPr lang="en-US" dirty="0"/>
          </a:p>
          <a:p>
            <a:pPr lvl="0"/>
            <a:endParaRPr lang="en-US" dirty="0" smtClean="0"/>
          </a:p>
          <a:p>
            <a:pPr lvl="0"/>
            <a:endParaRPr lang="en-US" dirty="0"/>
          </a:p>
          <a:p>
            <a:pPr lvl="0"/>
            <a:endParaRPr lang="en-US" dirty="0" smtClean="0"/>
          </a:p>
          <a:p>
            <a:pPr lvl="0"/>
            <a:endParaRPr lang="en-US" dirty="0"/>
          </a:p>
          <a:p>
            <a:pPr lvl="0"/>
            <a:endParaRPr lang="en-US" dirty="0" smtClean="0"/>
          </a:p>
          <a:p>
            <a:pPr lvl="0"/>
            <a:endParaRPr lang="en-US" dirty="0"/>
          </a:p>
          <a:p>
            <a:pPr lvl="0"/>
            <a:endParaRPr lang="en-US" dirty="0" smtClean="0"/>
          </a:p>
          <a:p>
            <a:pPr lvl="0"/>
            <a:endParaRPr lang="en-US" sz="1400" dirty="0"/>
          </a:p>
          <a:p>
            <a:pPr lvl="0"/>
            <a:r>
              <a:rPr lang="en-US" dirty="0" smtClean="0"/>
              <a:t>Also revealed significance of balancing procedures in results</a:t>
            </a:r>
          </a:p>
          <a:p>
            <a:pPr lvl="0"/>
            <a:endParaRPr lang="en-US" sz="2200" dirty="0" smtClean="0"/>
          </a:p>
          <a:p>
            <a:pPr indent="0">
              <a:buFont typeface="Arial" charset="0"/>
              <a:buNone/>
            </a:pPr>
            <a:endParaRPr lang="en-US" i="1" dirty="0" smtClean="0"/>
          </a:p>
        </p:txBody>
      </p:sp>
      <p:sp>
        <p:nvSpPr>
          <p:cNvPr id="6" name="TextBox 5"/>
          <p:cNvSpPr txBox="1"/>
          <p:nvPr/>
        </p:nvSpPr>
        <p:spPr>
          <a:xfrm>
            <a:off x="533400" y="3429961"/>
            <a:ext cx="1752600" cy="830997"/>
          </a:xfrm>
          <a:prstGeom prst="rect">
            <a:avLst/>
          </a:prstGeom>
          <a:noFill/>
        </p:spPr>
        <p:txBody>
          <a:bodyPr wrap="square" rtlCol="0">
            <a:spAutoFit/>
          </a:bodyPr>
          <a:lstStyle/>
          <a:p>
            <a:r>
              <a:rPr lang="en-US" sz="1600" b="1" dirty="0" smtClean="0">
                <a:solidFill>
                  <a:schemeClr val="accent1"/>
                </a:solidFill>
              </a:rPr>
              <a:t>Percent Change in NHBW Trip Attractions</a:t>
            </a:r>
            <a:endParaRPr lang="en-US" sz="1600" b="1" dirty="0">
              <a:solidFill>
                <a:schemeClr val="accent1"/>
              </a:solidFill>
            </a:endParaRPr>
          </a:p>
        </p:txBody>
      </p:sp>
    </p:spTree>
    <p:extLst>
      <p:ext uri="{BB962C8B-B14F-4D97-AF65-F5344CB8AC3E}">
        <p14:creationId xmlns:p14="http://schemas.microsoft.com/office/powerpoint/2010/main" val="216010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dirty="0" smtClean="0"/>
              <a:t>Enhanced Transit Service</a:t>
            </a:r>
          </a:p>
        </p:txBody>
      </p:sp>
      <p:sp>
        <p:nvSpPr>
          <p:cNvPr id="7172" name="Content Placeholder 2"/>
          <p:cNvSpPr>
            <a:spLocks noGrp="1"/>
          </p:cNvSpPr>
          <p:nvPr>
            <p:ph idx="1"/>
          </p:nvPr>
        </p:nvSpPr>
        <p:spPr bwMode="auto">
          <a:xfrm>
            <a:off x="457200" y="1362075"/>
            <a:ext cx="8229600" cy="488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z="2400" dirty="0" smtClean="0"/>
              <a:t>Original four-step model shows very large increase in NHB trips by transit</a:t>
            </a:r>
          </a:p>
          <a:p>
            <a:pPr lvl="0"/>
            <a:r>
              <a:rPr lang="en-US" sz="2400" dirty="0" smtClean="0"/>
              <a:t>Enhanced models show much more modest increase in NHB trips by transit</a:t>
            </a:r>
          </a:p>
          <a:p>
            <a:pPr lvl="0"/>
            <a:r>
              <a:rPr lang="en-US" sz="2400" dirty="0" smtClean="0"/>
              <a:t>Actual before and after study would be required to prove which is right, but enhanced model seems more plausible</a:t>
            </a:r>
          </a:p>
          <a:p>
            <a:pPr lvl="0"/>
            <a:endParaRPr lang="en-US" sz="2200" dirty="0" smtClean="0"/>
          </a:p>
          <a:p>
            <a:pPr indent="0">
              <a:buFont typeface="Arial" charset="0"/>
              <a:buNone/>
            </a:pPr>
            <a:endParaRPr lang="en-US" i="1" dirty="0" smtClean="0"/>
          </a:p>
        </p:txBody>
      </p:sp>
    </p:spTree>
    <p:extLst>
      <p:ext uri="{BB962C8B-B14F-4D97-AF65-F5344CB8AC3E}">
        <p14:creationId xmlns:p14="http://schemas.microsoft.com/office/powerpoint/2010/main" val="4066039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dirty="0" smtClean="0"/>
              <a:t>Conclusions</a:t>
            </a:r>
          </a:p>
        </p:txBody>
      </p:sp>
      <p:sp>
        <p:nvSpPr>
          <p:cNvPr id="4" name="Slide Number Placeholder 3"/>
          <p:cNvSpPr>
            <a:spLocks noGrp="1"/>
          </p:cNvSpPr>
          <p:nvPr>
            <p:ph type="sldNum" sz="quarter" idx="10"/>
          </p:nvPr>
        </p:nvSpPr>
        <p:spPr/>
        <p:txBody>
          <a:bodyPr/>
          <a:lstStyle/>
          <a:p>
            <a:pPr>
              <a:defRPr/>
            </a:pPr>
            <a:fld id="{298F95F2-96E8-4F80-ACE8-4200EBC4AA9E}" type="slidenum">
              <a:rPr lang="en-US" smtClean="0"/>
              <a:pPr>
                <a:defRPr/>
              </a:pPr>
              <a:t>32</a:t>
            </a:fld>
            <a:endParaRPr lang="en-US" dirty="0"/>
          </a:p>
        </p:txBody>
      </p:sp>
      <p:sp>
        <p:nvSpPr>
          <p:cNvPr id="7172" name="Content Placeholder 2"/>
          <p:cNvSpPr>
            <a:spLocks noGrp="1"/>
          </p:cNvSpPr>
          <p:nvPr>
            <p:ph idx="1"/>
          </p:nvPr>
        </p:nvSpPr>
        <p:spPr bwMode="auto">
          <a:xfrm>
            <a:off x="457200" y="1362075"/>
            <a:ext cx="8229600" cy="488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z="2800" dirty="0" smtClean="0"/>
              <a:t>Overall, the enhanced methods appear to perform better than the original four-step model</a:t>
            </a:r>
          </a:p>
          <a:p>
            <a:pPr lvl="1"/>
            <a:r>
              <a:rPr lang="en-US" sz="2400" dirty="0"/>
              <a:t>Produce significantly more reasonable responses to hypothetical new residential growth and more plausible mode shifts in response to hypothetical enhanced transit service</a:t>
            </a:r>
          </a:p>
          <a:p>
            <a:pPr lvl="1"/>
            <a:r>
              <a:rPr lang="en-US" sz="2400" dirty="0" smtClean="0"/>
              <a:t>Better able to replicate observed NHB trip rates, mode shares and OD patterns with less calibration</a:t>
            </a:r>
          </a:p>
          <a:p>
            <a:pPr lvl="1"/>
            <a:r>
              <a:rPr lang="en-US" sz="2400" dirty="0" smtClean="0"/>
              <a:t>Make clearer, more intuitive and reasonable connections between NHB and HB modes</a:t>
            </a:r>
          </a:p>
          <a:p>
            <a:pPr lvl="1"/>
            <a:r>
              <a:rPr lang="en-US" sz="2400" dirty="0" smtClean="0"/>
              <a:t>Allows demographic market segmentation of NHB trips for toll modeling or equity/EJ analysis, etc.</a:t>
            </a:r>
          </a:p>
          <a:p>
            <a:pPr indent="0">
              <a:buFont typeface="Arial" charset="0"/>
              <a:buNone/>
            </a:pPr>
            <a:endParaRPr lang="en-US" i="1" dirty="0" smtClean="0"/>
          </a:p>
        </p:txBody>
      </p:sp>
    </p:spTree>
    <p:extLst>
      <p:ext uri="{BB962C8B-B14F-4D97-AF65-F5344CB8AC3E}">
        <p14:creationId xmlns:p14="http://schemas.microsoft.com/office/powerpoint/2010/main" val="24354116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dirty="0" smtClean="0"/>
              <a:t>Conclusions (2)</a:t>
            </a:r>
          </a:p>
        </p:txBody>
      </p:sp>
      <p:sp>
        <p:nvSpPr>
          <p:cNvPr id="4" name="Slide Number Placeholder 3"/>
          <p:cNvSpPr>
            <a:spLocks noGrp="1"/>
          </p:cNvSpPr>
          <p:nvPr>
            <p:ph type="sldNum" sz="quarter" idx="10"/>
          </p:nvPr>
        </p:nvSpPr>
        <p:spPr/>
        <p:txBody>
          <a:bodyPr/>
          <a:lstStyle/>
          <a:p>
            <a:pPr>
              <a:defRPr/>
            </a:pPr>
            <a:fld id="{298F95F2-96E8-4F80-ACE8-4200EBC4AA9E}" type="slidenum">
              <a:rPr lang="en-US" smtClean="0"/>
              <a:pPr>
                <a:defRPr/>
              </a:pPr>
              <a:t>33</a:t>
            </a:fld>
            <a:endParaRPr lang="en-US" dirty="0"/>
          </a:p>
        </p:txBody>
      </p:sp>
      <p:sp>
        <p:nvSpPr>
          <p:cNvPr id="7172" name="Content Placeholder 2"/>
          <p:cNvSpPr>
            <a:spLocks noGrp="1"/>
          </p:cNvSpPr>
          <p:nvPr>
            <p:ph idx="1"/>
          </p:nvPr>
        </p:nvSpPr>
        <p:spPr bwMode="auto">
          <a:xfrm>
            <a:off x="457200" y="1362075"/>
            <a:ext cx="8229600" cy="488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smtClean="0"/>
              <a:t>Comparing enhancement methods, </a:t>
            </a:r>
          </a:p>
          <a:p>
            <a:pPr lvl="1"/>
            <a:r>
              <a:rPr lang="en-US" sz="2400" dirty="0" smtClean="0"/>
              <a:t>Method 2 better replicated observed trip rates and may have produced best response to residential growth</a:t>
            </a:r>
          </a:p>
          <a:p>
            <a:pPr lvl="1"/>
            <a:r>
              <a:rPr lang="en-US" sz="2400" dirty="0" smtClean="0"/>
              <a:t>Method 1 may have better replicated observed mode shares and OD patterns </a:t>
            </a:r>
          </a:p>
          <a:p>
            <a:pPr lvl="1"/>
            <a:r>
              <a:rPr lang="en-US" sz="2400" dirty="0" smtClean="0"/>
              <a:t>Method 3 may have proven infeasible in practice</a:t>
            </a:r>
          </a:p>
          <a:p>
            <a:pPr indent="0">
              <a:buFont typeface="Arial" charset="0"/>
              <a:buNone/>
            </a:pPr>
            <a:endParaRPr lang="en-US" i="1" dirty="0" smtClean="0"/>
          </a:p>
        </p:txBody>
      </p:sp>
    </p:spTree>
    <p:extLst>
      <p:ext uri="{BB962C8B-B14F-4D97-AF65-F5344CB8AC3E}">
        <p14:creationId xmlns:p14="http://schemas.microsoft.com/office/powerpoint/2010/main" val="2424731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8428964-D7E6-4574-BFD9-574E4F990086}" type="slidenum">
              <a:rPr lang="en-US"/>
              <a:pPr fontAlgn="base">
                <a:spcBef>
                  <a:spcPct val="0"/>
                </a:spcBef>
                <a:spcAft>
                  <a:spcPct val="0"/>
                </a:spcAft>
                <a:defRPr/>
              </a:pPr>
              <a:t>4</a:t>
            </a:fld>
            <a:endParaRPr lang="en-US"/>
          </a:p>
        </p:txBody>
      </p:sp>
      <p:sp>
        <p:nvSpPr>
          <p:cNvPr id="3" name="TextBox 2"/>
          <p:cNvSpPr txBox="1"/>
          <p:nvPr/>
        </p:nvSpPr>
        <p:spPr>
          <a:xfrm>
            <a:off x="381000" y="990600"/>
            <a:ext cx="2133600" cy="707886"/>
          </a:xfrm>
          <a:prstGeom prst="rect">
            <a:avLst/>
          </a:prstGeom>
          <a:noFill/>
        </p:spPr>
        <p:txBody>
          <a:bodyPr wrap="square" rtlCol="0">
            <a:spAutoFit/>
          </a:bodyPr>
          <a:lstStyle/>
          <a:p>
            <a:r>
              <a:rPr lang="en-US" sz="4000" b="1" dirty="0" smtClean="0">
                <a:latin typeface="Garamond" panose="02020404030301010803" pitchFamily="18" charset="0"/>
              </a:rPr>
              <a:t>Goals</a:t>
            </a:r>
            <a:endParaRPr lang="en-US" b="1" dirty="0">
              <a:latin typeface="Garamond" panose="02020404030301010803" pitchFamily="18" charset="0"/>
            </a:endParaRPr>
          </a:p>
        </p:txBody>
      </p:sp>
    </p:spTree>
    <p:extLst>
      <p:ext uri="{BB962C8B-B14F-4D97-AF65-F5344CB8AC3E}">
        <p14:creationId xmlns:p14="http://schemas.microsoft.com/office/powerpoint/2010/main" val="720194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Content Placeholder 2"/>
          <p:cNvSpPr>
            <a:spLocks noGrp="1"/>
          </p:cNvSpPr>
          <p:nvPr>
            <p:ph idx="1"/>
          </p:nvPr>
        </p:nvSpPr>
        <p:spPr bwMode="auto">
          <a:xfrm>
            <a:off x="457200" y="1362075"/>
            <a:ext cx="8229600" cy="488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M</a:t>
            </a:r>
            <a:r>
              <a:rPr lang="en-US" dirty="0" smtClean="0"/>
              <a:t>ain option </a:t>
            </a:r>
            <a:r>
              <a:rPr lang="en-US" dirty="0" smtClean="0"/>
              <a:t>for </a:t>
            </a:r>
            <a:r>
              <a:rPr lang="en-US" dirty="0" smtClean="0"/>
              <a:t>dealing with NHB trips </a:t>
            </a:r>
            <a:r>
              <a:rPr lang="en-US" dirty="0" smtClean="0"/>
              <a:t>has </a:t>
            </a:r>
            <a:r>
              <a:rPr lang="en-US" dirty="0" smtClean="0"/>
              <a:t>been just to develop an entirely new activity-based model</a:t>
            </a:r>
          </a:p>
          <a:p>
            <a:r>
              <a:rPr lang="en-US" dirty="0" smtClean="0"/>
              <a:t>According to a TMIP survey at the end of 2013:</a:t>
            </a:r>
          </a:p>
          <a:p>
            <a:pPr lvl="1"/>
            <a:r>
              <a:rPr lang="en-US" dirty="0" smtClean="0"/>
              <a:t>Near term, 3/4 of agencies will </a:t>
            </a:r>
            <a:r>
              <a:rPr lang="en-US" u="sng" dirty="0" smtClean="0"/>
              <a:t>not</a:t>
            </a:r>
            <a:r>
              <a:rPr lang="en-US" dirty="0" smtClean="0"/>
              <a:t> have an activity-based model </a:t>
            </a:r>
          </a:p>
          <a:p>
            <a:pPr lvl="1"/>
            <a:r>
              <a:rPr lang="en-US" dirty="0" smtClean="0"/>
              <a:t>Long term, 1/3 – 2/3 of agencies will stay with trip-based models</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indent="0">
              <a:buFont typeface="Arial" charset="0"/>
              <a:buNone/>
            </a:pPr>
            <a:endParaRPr lang="en-US" i="1" dirty="0" smtClean="0"/>
          </a:p>
        </p:txBody>
      </p:sp>
      <p:pic>
        <p:nvPicPr>
          <p:cNvPr id="2" name="Picture 1"/>
          <p:cNvPicPr>
            <a:picLocks noChangeAspect="1"/>
          </p:cNvPicPr>
          <p:nvPr/>
        </p:nvPicPr>
        <p:blipFill rotWithShape="1">
          <a:blip r:embed="rId2"/>
          <a:srcRect l="8007" t="9048" r="8718" b="9517"/>
          <a:stretch/>
        </p:blipFill>
        <p:spPr>
          <a:xfrm>
            <a:off x="457200" y="3124200"/>
            <a:ext cx="4842933" cy="3200400"/>
          </a:xfrm>
          <a:prstGeom prst="rect">
            <a:avLst/>
          </a:prstGeom>
        </p:spPr>
      </p:pic>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dirty="0" smtClean="0"/>
              <a:t>Options for Agencies </a:t>
            </a:r>
          </a:p>
        </p:txBody>
      </p:sp>
      <p:sp>
        <p:nvSpPr>
          <p:cNvPr id="4" name="Slide Number Placeholder 3"/>
          <p:cNvSpPr>
            <a:spLocks noGrp="1"/>
          </p:cNvSpPr>
          <p:nvPr>
            <p:ph type="sldNum" sz="quarter" idx="10"/>
          </p:nvPr>
        </p:nvSpPr>
        <p:spPr/>
        <p:txBody>
          <a:bodyPr/>
          <a:lstStyle/>
          <a:p>
            <a:pPr>
              <a:defRPr/>
            </a:pPr>
            <a:fld id="{298F95F2-96E8-4F80-ACE8-4200EBC4AA9E}" type="slidenum">
              <a:rPr lang="en-US" smtClean="0"/>
              <a:pPr>
                <a:defRPr/>
              </a:pPr>
              <a:t>5</a:t>
            </a:fld>
            <a:endParaRPr lang="en-US" dirty="0"/>
          </a:p>
        </p:txBody>
      </p:sp>
      <p:sp>
        <p:nvSpPr>
          <p:cNvPr id="6" name="TextBox 5"/>
          <p:cNvSpPr txBox="1"/>
          <p:nvPr/>
        </p:nvSpPr>
        <p:spPr>
          <a:xfrm>
            <a:off x="5278016" y="3474184"/>
            <a:ext cx="3713584" cy="1631216"/>
          </a:xfrm>
          <a:prstGeom prst="rect">
            <a:avLst/>
          </a:prstGeom>
          <a:noFill/>
        </p:spPr>
        <p:txBody>
          <a:bodyPr wrap="square" rtlCol="0">
            <a:spAutoFit/>
          </a:bodyPr>
          <a:lstStyle/>
          <a:p>
            <a:pPr lvl="0">
              <a:spcBef>
                <a:spcPct val="20000"/>
              </a:spcBef>
            </a:pPr>
            <a:r>
              <a:rPr lang="en-US" sz="2000" dirty="0">
                <a:solidFill>
                  <a:prstClr val="black"/>
                </a:solidFill>
                <a:latin typeface="Garamond" pitchFamily="18" charset="0"/>
                <a:cs typeface="+mn-cs"/>
              </a:rPr>
              <a:t>As TRB Special Report 288 </a:t>
            </a:r>
            <a:r>
              <a:rPr lang="en-US" sz="2000" dirty="0" smtClean="0">
                <a:solidFill>
                  <a:prstClr val="black"/>
                </a:solidFill>
                <a:latin typeface="Garamond" pitchFamily="18" charset="0"/>
                <a:cs typeface="+mn-cs"/>
              </a:rPr>
              <a:t>states: </a:t>
            </a:r>
            <a:r>
              <a:rPr lang="en-US" sz="2000" dirty="0">
                <a:solidFill>
                  <a:prstClr val="black"/>
                </a:solidFill>
                <a:latin typeface="Garamond" pitchFamily="18" charset="0"/>
                <a:cs typeface="+mn-cs"/>
              </a:rPr>
              <a:t>“</a:t>
            </a:r>
            <a:r>
              <a:rPr lang="en-US" sz="2000" i="1" dirty="0">
                <a:solidFill>
                  <a:prstClr val="black"/>
                </a:solidFill>
                <a:latin typeface="Garamond" pitchFamily="18" charset="0"/>
                <a:cs typeface="+mn-cs"/>
              </a:rPr>
              <a:t>there is no single approach to travel forecasting or set of procedures that is ‘correct’ for all applications or all MPOs</a:t>
            </a:r>
            <a:r>
              <a:rPr lang="en-US" sz="2000" dirty="0">
                <a:solidFill>
                  <a:prstClr val="black"/>
                </a:solidFill>
                <a:latin typeface="Garamond" pitchFamily="18" charset="0"/>
                <a:cs typeface="+mn-cs"/>
              </a:rPr>
              <a:t>.” </a:t>
            </a:r>
          </a:p>
        </p:txBody>
      </p:sp>
    </p:spTree>
    <p:extLst>
      <p:ext uri="{BB962C8B-B14F-4D97-AF65-F5344CB8AC3E}">
        <p14:creationId xmlns:p14="http://schemas.microsoft.com/office/powerpoint/2010/main" val="3465425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dirty="0" smtClean="0"/>
              <a:t>Overall Objective</a:t>
            </a:r>
          </a:p>
        </p:txBody>
      </p:sp>
      <p:sp>
        <p:nvSpPr>
          <p:cNvPr id="4" name="Slide Number Placeholder 3"/>
          <p:cNvSpPr>
            <a:spLocks noGrp="1"/>
          </p:cNvSpPr>
          <p:nvPr>
            <p:ph type="sldNum" sz="quarter" idx="10"/>
          </p:nvPr>
        </p:nvSpPr>
        <p:spPr/>
        <p:txBody>
          <a:bodyPr/>
          <a:lstStyle/>
          <a:p>
            <a:pPr>
              <a:defRPr/>
            </a:pPr>
            <a:fld id="{298F95F2-96E8-4F80-ACE8-4200EBC4AA9E}" type="slidenum">
              <a:rPr lang="en-US" smtClean="0"/>
              <a:pPr>
                <a:defRPr/>
              </a:pPr>
              <a:t>6</a:t>
            </a:fld>
            <a:endParaRPr lang="en-US" dirty="0"/>
          </a:p>
        </p:txBody>
      </p:sp>
      <p:sp>
        <p:nvSpPr>
          <p:cNvPr id="7172" name="Content Placeholder 2"/>
          <p:cNvSpPr>
            <a:spLocks noGrp="1"/>
          </p:cNvSpPr>
          <p:nvPr>
            <p:ph idx="1"/>
          </p:nvPr>
        </p:nvSpPr>
        <p:spPr bwMode="auto">
          <a:xfrm>
            <a:off x="457200" y="1362075"/>
            <a:ext cx="8229600" cy="488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z="2800" dirty="0" smtClean="0"/>
              <a:t>Objective</a:t>
            </a:r>
            <a:r>
              <a:rPr lang="en-US" sz="2400" dirty="0" smtClean="0"/>
              <a:t>: </a:t>
            </a:r>
          </a:p>
          <a:p>
            <a:pPr lvl="1"/>
            <a:r>
              <a:rPr lang="en-US" sz="2400" dirty="0"/>
              <a:t>Provide more </a:t>
            </a:r>
            <a:r>
              <a:rPr lang="en-US" sz="2400" b="1" dirty="0"/>
              <a:t>options</a:t>
            </a:r>
            <a:r>
              <a:rPr lang="en-US" sz="2400" dirty="0"/>
              <a:t> to agencies for addressing issues related to non-home-based </a:t>
            </a:r>
            <a:r>
              <a:rPr lang="en-US" sz="2400" dirty="0" smtClean="0"/>
              <a:t>trips by </a:t>
            </a:r>
            <a:endParaRPr lang="en-US" sz="2400" dirty="0"/>
          </a:p>
          <a:p>
            <a:pPr lvl="1"/>
            <a:r>
              <a:rPr lang="en-US" sz="2400" dirty="0" smtClean="0"/>
              <a:t>p</a:t>
            </a:r>
            <a:r>
              <a:rPr lang="en-US" sz="2400" dirty="0" smtClean="0"/>
              <a:t>roviding </a:t>
            </a:r>
            <a:r>
              <a:rPr lang="en-US" sz="2400" b="1" dirty="0"/>
              <a:t>inexpensive</a:t>
            </a:r>
            <a:r>
              <a:rPr lang="en-US" sz="2400" dirty="0"/>
              <a:t> enhancements to existing trip-based </a:t>
            </a:r>
            <a:r>
              <a:rPr lang="en-US" sz="2400" dirty="0" smtClean="0"/>
              <a:t>models</a:t>
            </a:r>
          </a:p>
          <a:p>
            <a:pPr lvl="1"/>
            <a:r>
              <a:rPr lang="en-US" sz="2400" dirty="0"/>
              <a:t>t</a:t>
            </a:r>
            <a:r>
              <a:rPr lang="en-US" sz="2400" dirty="0" smtClean="0"/>
              <a:t>hat can be </a:t>
            </a:r>
            <a:r>
              <a:rPr lang="en-US" sz="2400" b="1" dirty="0" smtClean="0"/>
              <a:t>implemented quickly </a:t>
            </a:r>
            <a:r>
              <a:rPr lang="en-US" sz="2400" dirty="0" smtClean="0"/>
              <a:t>as part of a model update without requiring the development of a whole new model</a:t>
            </a:r>
          </a:p>
          <a:p>
            <a:pPr lvl="1"/>
            <a:r>
              <a:rPr lang="en-US" sz="2400" dirty="0" smtClean="0"/>
              <a:t>that </a:t>
            </a:r>
            <a:r>
              <a:rPr lang="en-US" sz="2400" b="1" dirty="0" smtClean="0"/>
              <a:t>improve</a:t>
            </a:r>
            <a:r>
              <a:rPr lang="en-US" sz="2400" dirty="0" smtClean="0"/>
              <a:t> the model’s ability to represent </a:t>
            </a:r>
            <a:r>
              <a:rPr lang="en-US" sz="2400" b="1" dirty="0" smtClean="0"/>
              <a:t>non-home-based trips</a:t>
            </a:r>
          </a:p>
          <a:p>
            <a:pPr indent="0">
              <a:buFont typeface="Arial" charset="0"/>
              <a:buNone/>
            </a:pPr>
            <a:endParaRPr lang="en-US" i="1" dirty="0" smtClean="0"/>
          </a:p>
        </p:txBody>
      </p:sp>
    </p:spTree>
    <p:extLst>
      <p:ext uri="{BB962C8B-B14F-4D97-AF65-F5344CB8AC3E}">
        <p14:creationId xmlns:p14="http://schemas.microsoft.com/office/powerpoint/2010/main" val="1148814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dirty="0" smtClean="0"/>
              <a:t>Range of Options</a:t>
            </a:r>
          </a:p>
        </p:txBody>
      </p:sp>
      <p:sp>
        <p:nvSpPr>
          <p:cNvPr id="4" name="Slide Number Placeholder 3"/>
          <p:cNvSpPr>
            <a:spLocks noGrp="1"/>
          </p:cNvSpPr>
          <p:nvPr>
            <p:ph type="sldNum" sz="quarter" idx="10"/>
          </p:nvPr>
        </p:nvSpPr>
        <p:spPr/>
        <p:txBody>
          <a:bodyPr/>
          <a:lstStyle/>
          <a:p>
            <a:pPr>
              <a:defRPr/>
            </a:pPr>
            <a:fld id="{298F95F2-96E8-4F80-ACE8-4200EBC4AA9E}" type="slidenum">
              <a:rPr lang="en-US" smtClean="0"/>
              <a:pPr>
                <a:defRPr/>
              </a:pPr>
              <a:t>7</a:t>
            </a:fld>
            <a:endParaRPr lang="en-US" dirty="0"/>
          </a:p>
        </p:txBody>
      </p:sp>
      <p:sp>
        <p:nvSpPr>
          <p:cNvPr id="7172" name="Content Placeholder 2"/>
          <p:cNvSpPr>
            <a:spLocks noGrp="1"/>
          </p:cNvSpPr>
          <p:nvPr>
            <p:ph idx="1"/>
          </p:nvPr>
        </p:nvSpPr>
        <p:spPr bwMode="auto">
          <a:xfrm>
            <a:off x="457200" y="1362075"/>
            <a:ext cx="8229600" cy="488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1" indent="-342900">
              <a:buFont typeface="Arial" charset="0"/>
              <a:buChar char="•"/>
            </a:pPr>
            <a:r>
              <a:rPr lang="en-US" sz="2400" dirty="0" smtClean="0"/>
              <a:t>Tested </a:t>
            </a:r>
            <a:r>
              <a:rPr lang="en-US" sz="2400" b="1" dirty="0"/>
              <a:t>three</a:t>
            </a:r>
            <a:r>
              <a:rPr lang="en-US" sz="2400" dirty="0"/>
              <a:t> alternative </a:t>
            </a:r>
            <a:r>
              <a:rPr lang="en-US" sz="2400" dirty="0" smtClean="0"/>
              <a:t>methods to </a:t>
            </a:r>
            <a:r>
              <a:rPr lang="en-US" sz="2400" dirty="0"/>
              <a:t>offer agencies a range of options to suit their particular needs, available time and scripting skill</a:t>
            </a:r>
          </a:p>
          <a:p>
            <a:pPr lvl="1"/>
            <a:r>
              <a:rPr lang="en-US" sz="2400" dirty="0"/>
              <a:t>E</a:t>
            </a:r>
            <a:r>
              <a:rPr lang="en-US" sz="2400" dirty="0" smtClean="0"/>
              <a:t>ach method is successively </a:t>
            </a:r>
            <a:r>
              <a:rPr lang="en-US" sz="2400" dirty="0"/>
              <a:t>more </a:t>
            </a:r>
            <a:r>
              <a:rPr lang="en-US" sz="2400" dirty="0" smtClean="0"/>
              <a:t>complex</a:t>
            </a:r>
            <a:endParaRPr lang="en-US" sz="2400" dirty="0"/>
          </a:p>
          <a:p>
            <a:pPr lvl="1"/>
            <a:r>
              <a:rPr lang="en-US" sz="2400" dirty="0" smtClean="0"/>
              <a:t>Each builds on and assumes the implementation of the prior</a:t>
            </a:r>
          </a:p>
          <a:p>
            <a:pPr lvl="1"/>
            <a:r>
              <a:rPr lang="en-US" sz="2400" dirty="0" smtClean="0"/>
              <a:t>None require any changes to the HB trip model components</a:t>
            </a:r>
          </a:p>
          <a:p>
            <a:pPr lvl="1"/>
            <a:r>
              <a:rPr lang="en-US" sz="2400" dirty="0" smtClean="0"/>
              <a:t>All can be scripted in standard modeling packages</a:t>
            </a:r>
          </a:p>
          <a:p>
            <a:pPr lvl="1"/>
            <a:endParaRPr lang="en-US" sz="2400" dirty="0"/>
          </a:p>
          <a:p>
            <a:pPr lvl="1"/>
            <a:endParaRPr lang="en-US" dirty="0" smtClean="0"/>
          </a:p>
        </p:txBody>
      </p:sp>
    </p:spTree>
    <p:extLst>
      <p:ext uri="{BB962C8B-B14F-4D97-AF65-F5344CB8AC3E}">
        <p14:creationId xmlns:p14="http://schemas.microsoft.com/office/powerpoint/2010/main" val="50823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dirty="0" smtClean="0"/>
              <a:t>The Challenge: The Problem with NHB trips</a:t>
            </a:r>
          </a:p>
        </p:txBody>
      </p:sp>
      <p:sp>
        <p:nvSpPr>
          <p:cNvPr id="4" name="Slide Number Placeholder 3"/>
          <p:cNvSpPr>
            <a:spLocks noGrp="1"/>
          </p:cNvSpPr>
          <p:nvPr>
            <p:ph type="sldNum" sz="quarter" idx="10"/>
          </p:nvPr>
        </p:nvSpPr>
        <p:spPr/>
        <p:txBody>
          <a:bodyPr/>
          <a:lstStyle/>
          <a:p>
            <a:pPr>
              <a:defRPr/>
            </a:pPr>
            <a:fld id="{298F95F2-96E8-4F80-ACE8-4200EBC4AA9E}" type="slidenum">
              <a:rPr lang="en-US" smtClean="0"/>
              <a:pPr>
                <a:defRPr/>
              </a:pPr>
              <a:t>8</a:t>
            </a:fld>
            <a:endParaRPr lang="en-US" dirty="0"/>
          </a:p>
        </p:txBody>
      </p:sp>
      <p:sp>
        <p:nvSpPr>
          <p:cNvPr id="7172" name="Content Placeholder 2"/>
          <p:cNvSpPr>
            <a:spLocks noGrp="1"/>
          </p:cNvSpPr>
          <p:nvPr>
            <p:ph idx="1"/>
          </p:nvPr>
        </p:nvSpPr>
        <p:spPr bwMode="auto">
          <a:xfrm>
            <a:off x="457200" y="1371600"/>
            <a:ext cx="8458200" cy="4906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z="2800" dirty="0" smtClean="0"/>
              <a:t>Technical Objective: </a:t>
            </a:r>
          </a:p>
          <a:p>
            <a:pPr lvl="1"/>
            <a:r>
              <a:rPr lang="en-US" sz="2400" dirty="0"/>
              <a:t>address fundamental problems with the accuracy and response properties of </a:t>
            </a:r>
            <a:r>
              <a:rPr lang="en-US" sz="2400" dirty="0" smtClean="0"/>
              <a:t>non-home-based (NHB) </a:t>
            </a:r>
            <a:r>
              <a:rPr lang="en-US" sz="2400" dirty="0"/>
              <a:t>trips in trip-based </a:t>
            </a:r>
            <a:r>
              <a:rPr lang="en-US" sz="2400" dirty="0" smtClean="0"/>
              <a:t>models</a:t>
            </a:r>
          </a:p>
          <a:p>
            <a:pPr lvl="2"/>
            <a:r>
              <a:rPr lang="en-US" sz="2000" dirty="0"/>
              <a:t>When four-step models evolved in the 1950’s &amp; 60’s NHB trips only accounted for ~15% of trips</a:t>
            </a:r>
          </a:p>
          <a:p>
            <a:pPr lvl="2"/>
            <a:r>
              <a:rPr lang="en-US" sz="2000" dirty="0"/>
              <a:t>According to </a:t>
            </a:r>
            <a:r>
              <a:rPr lang="en-US" sz="2000" dirty="0" smtClean="0"/>
              <a:t>surveys they </a:t>
            </a:r>
            <a:r>
              <a:rPr lang="en-US" sz="2000" dirty="0"/>
              <a:t>now account for </a:t>
            </a:r>
            <a:r>
              <a:rPr lang="en-US" sz="2000" dirty="0" smtClean="0">
                <a:sym typeface="Symbol" panose="05050102010706020507" pitchFamily="18" charset="2"/>
              </a:rPr>
              <a:t>30% </a:t>
            </a:r>
            <a:r>
              <a:rPr lang="en-US" sz="2000" dirty="0" smtClean="0"/>
              <a:t>of </a:t>
            </a:r>
            <a:r>
              <a:rPr lang="en-US" sz="2000" dirty="0"/>
              <a:t>all trips</a:t>
            </a:r>
          </a:p>
          <a:p>
            <a:pPr lvl="2"/>
            <a:r>
              <a:rPr lang="en-US" sz="2000" dirty="0"/>
              <a:t>By definition, NHB trips are </a:t>
            </a:r>
            <a:r>
              <a:rPr lang="en-US" sz="2000" b="1" dirty="0"/>
              <a:t>disconnected</a:t>
            </a:r>
            <a:r>
              <a:rPr lang="en-US" sz="2000" dirty="0"/>
              <a:t> from the </a:t>
            </a:r>
            <a:r>
              <a:rPr lang="en-US" sz="2000" dirty="0" smtClean="0"/>
              <a:t>households that </a:t>
            </a:r>
            <a:r>
              <a:rPr lang="en-US" sz="2000" dirty="0"/>
              <a:t>make them and thus from the other HB trips made by the household</a:t>
            </a:r>
          </a:p>
          <a:p>
            <a:pPr lvl="2"/>
            <a:r>
              <a:rPr lang="en-US" sz="2000" dirty="0"/>
              <a:t>This disconnect affects all dimensions of travel – </a:t>
            </a:r>
            <a:r>
              <a:rPr lang="en-US" sz="2000" dirty="0" smtClean="0"/>
              <a:t>location, </a:t>
            </a:r>
            <a:r>
              <a:rPr lang="en-US" sz="2000" dirty="0"/>
              <a:t>mode &amp; time</a:t>
            </a:r>
          </a:p>
          <a:p>
            <a:pPr lvl="2"/>
            <a:r>
              <a:rPr lang="en-US" sz="2000" dirty="0" smtClean="0"/>
              <a:t>NHB trips are like </a:t>
            </a:r>
            <a:r>
              <a:rPr lang="en-US" sz="2000" b="1" dirty="0" smtClean="0"/>
              <a:t>noise</a:t>
            </a:r>
            <a:r>
              <a:rPr lang="en-US" sz="2000" dirty="0" smtClean="0"/>
              <a:t> in most models – pumped up to produce the right amount of overall traffic – but adding error to results</a:t>
            </a:r>
          </a:p>
          <a:p>
            <a:pPr lvl="2"/>
            <a:endParaRPr lang="en-US" sz="2400" dirty="0" smtClean="0"/>
          </a:p>
          <a:p>
            <a:pPr indent="0">
              <a:buFont typeface="Arial" charset="0"/>
              <a:buNone/>
            </a:pPr>
            <a:endParaRPr lang="en-US" i="1" dirty="0" smtClean="0"/>
          </a:p>
        </p:txBody>
      </p:sp>
    </p:spTree>
    <p:extLst>
      <p:ext uri="{BB962C8B-B14F-4D97-AF65-F5344CB8AC3E}">
        <p14:creationId xmlns:p14="http://schemas.microsoft.com/office/powerpoint/2010/main" val="1477049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7311" y="3276600"/>
            <a:ext cx="5940289"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200" dirty="0" smtClean="0"/>
              <a:t>Spatial Problems with NHB Trips</a:t>
            </a:r>
          </a:p>
        </p:txBody>
      </p:sp>
      <p:sp>
        <p:nvSpPr>
          <p:cNvPr id="4" name="Slide Number Placeholder 3"/>
          <p:cNvSpPr>
            <a:spLocks noGrp="1"/>
          </p:cNvSpPr>
          <p:nvPr>
            <p:ph type="sldNum" sz="quarter" idx="10"/>
          </p:nvPr>
        </p:nvSpPr>
        <p:spPr/>
        <p:txBody>
          <a:bodyPr/>
          <a:lstStyle/>
          <a:p>
            <a:pPr>
              <a:defRPr/>
            </a:pPr>
            <a:fld id="{298F95F2-96E8-4F80-ACE8-4200EBC4AA9E}" type="slidenum">
              <a:rPr lang="en-US" smtClean="0"/>
              <a:pPr>
                <a:defRPr/>
              </a:pPr>
              <a:t>9</a:t>
            </a:fld>
            <a:endParaRPr lang="en-US" dirty="0"/>
          </a:p>
        </p:txBody>
      </p:sp>
      <p:sp>
        <p:nvSpPr>
          <p:cNvPr id="7172" name="Content Placeholder 2"/>
          <p:cNvSpPr>
            <a:spLocks noGrp="1"/>
          </p:cNvSpPr>
          <p:nvPr>
            <p:ph idx="1"/>
          </p:nvPr>
        </p:nvSpPr>
        <p:spPr bwMode="auto">
          <a:xfrm>
            <a:off x="457200" y="1417638"/>
            <a:ext cx="8382000" cy="4687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smtClean="0"/>
              <a:t>NHB trip patterns in four-step models can be </a:t>
            </a:r>
            <a:r>
              <a:rPr lang="en-US" b="1" dirty="0" smtClean="0"/>
              <a:t>physically impossible</a:t>
            </a:r>
            <a:r>
              <a:rPr lang="en-US" dirty="0" smtClean="0"/>
              <a:t>, implying that travelers/vehicles appear and disappear, making trips between places they never went in the first place</a:t>
            </a:r>
          </a:p>
          <a:p>
            <a:r>
              <a:rPr lang="en-US" dirty="0" smtClean="0"/>
              <a:t>NHB trips can respond in illogical ways (e.g., new homes can generate new NHB trips in remote locations they almost never visit on home-based trips)</a:t>
            </a:r>
          </a:p>
          <a:p>
            <a:pPr indent="0">
              <a:buFont typeface="Arial" charset="0"/>
              <a:buNone/>
            </a:pPr>
            <a:endParaRPr lang="en-US" i="1" dirty="0" smtClean="0"/>
          </a:p>
        </p:txBody>
      </p:sp>
      <p:sp>
        <p:nvSpPr>
          <p:cNvPr id="3" name="Oval 2"/>
          <p:cNvSpPr/>
          <p:nvPr/>
        </p:nvSpPr>
        <p:spPr>
          <a:xfrm rot="19542629">
            <a:off x="1500045" y="4998429"/>
            <a:ext cx="1905000" cy="820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1403099">
            <a:off x="4761204" y="3470698"/>
            <a:ext cx="2329673" cy="820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014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MIP_Webinar-Presentatio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TMIP_Webinar-Presentation_template</Template>
  <TotalTime>2276</TotalTime>
  <Words>1968</Words>
  <Application>Microsoft Office PowerPoint</Application>
  <PresentationFormat>On-screen Show (4:3)</PresentationFormat>
  <Paragraphs>355</Paragraphs>
  <Slides>33</Slides>
  <Notes>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Garamond</vt:lpstr>
      <vt:lpstr>Symbol</vt:lpstr>
      <vt:lpstr>Times New Roman</vt:lpstr>
      <vt:lpstr>TMIP_Webinar-Presentation_template</vt:lpstr>
      <vt:lpstr>PowerPoint Presentation</vt:lpstr>
      <vt:lpstr>About TMIP</vt:lpstr>
      <vt:lpstr>Disclaimer</vt:lpstr>
      <vt:lpstr>PowerPoint Presentation</vt:lpstr>
      <vt:lpstr>Options for Agencies </vt:lpstr>
      <vt:lpstr>Overall Objective</vt:lpstr>
      <vt:lpstr>Range of Options</vt:lpstr>
      <vt:lpstr>The Challenge: The Problem with NHB trips</vt:lpstr>
      <vt:lpstr>Spatial Problems with NHB Trips</vt:lpstr>
      <vt:lpstr>Other Problems with NHB Trips</vt:lpstr>
      <vt:lpstr>PowerPoint Presentation</vt:lpstr>
      <vt:lpstr>Understanding the Problem</vt:lpstr>
      <vt:lpstr>A Simple Solution</vt:lpstr>
      <vt:lpstr>A Few Details</vt:lpstr>
      <vt:lpstr>One complication: NHB stops</vt:lpstr>
      <vt:lpstr>Method 2</vt:lpstr>
      <vt:lpstr>Consistency with Tours</vt:lpstr>
      <vt:lpstr>Method 3</vt:lpstr>
      <vt:lpstr>PowerPoint Presentation</vt:lpstr>
      <vt:lpstr>Pilot: Salt Lake City</vt:lpstr>
      <vt:lpstr>Method 1 NHB Trip Generation Results</vt:lpstr>
      <vt:lpstr>Clear Linkage between Transit and Walking</vt:lpstr>
      <vt:lpstr>Method 1 NHB Trip Distribution Results</vt:lpstr>
      <vt:lpstr>Method 2 Notable Results</vt:lpstr>
      <vt:lpstr>Method 3 Issues</vt:lpstr>
      <vt:lpstr>Calibration Comparisons - Generation</vt:lpstr>
      <vt:lpstr>Calibration Comparisons – Mode Shares</vt:lpstr>
      <vt:lpstr>Calibration Comparisons – Distribution</vt:lpstr>
      <vt:lpstr>Sensitivity Testing</vt:lpstr>
      <vt:lpstr>New Residential Development</vt:lpstr>
      <vt:lpstr>Enhanced Transit Service</vt:lpstr>
      <vt:lpstr>Conclusions</vt:lpstr>
      <vt:lpstr>Conclusions (2)</vt:lpstr>
    </vt:vector>
  </TitlesOfParts>
  <Company>Resource Systems Group,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 Bernardin</dc:creator>
  <cp:lastModifiedBy>Vince Bernardin</cp:lastModifiedBy>
  <cp:revision>57</cp:revision>
  <dcterms:created xsi:type="dcterms:W3CDTF">2014-04-10T18:36:48Z</dcterms:created>
  <dcterms:modified xsi:type="dcterms:W3CDTF">2015-05-20T03:03:09Z</dcterms:modified>
</cp:coreProperties>
</file>