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318" r:id="rId5"/>
    <p:sldId id="329" r:id="rId6"/>
    <p:sldId id="330" r:id="rId7"/>
    <p:sldId id="313" r:id="rId8"/>
    <p:sldId id="331" r:id="rId9"/>
    <p:sldId id="320" r:id="rId10"/>
    <p:sldId id="332" r:id="rId11"/>
    <p:sldId id="334" r:id="rId12"/>
    <p:sldId id="337" r:id="rId13"/>
    <p:sldId id="338" r:id="rId14"/>
    <p:sldId id="342" r:id="rId15"/>
    <p:sldId id="344" r:id="rId16"/>
    <p:sldId id="343" r:id="rId17"/>
    <p:sldId id="321" r:id="rId18"/>
    <p:sldId id="339" r:id="rId19"/>
    <p:sldId id="341" r:id="rId20"/>
    <p:sldId id="328" r:id="rId21"/>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5D55DD2-BEC8-AA4F-B592-F543C2FAF850}">
          <p14:sldIdLst>
            <p14:sldId id="318"/>
            <p14:sldId id="329"/>
            <p14:sldId id="330"/>
            <p14:sldId id="313"/>
            <p14:sldId id="331"/>
            <p14:sldId id="320"/>
            <p14:sldId id="332"/>
            <p14:sldId id="334"/>
            <p14:sldId id="337"/>
            <p14:sldId id="338"/>
            <p14:sldId id="342"/>
            <p14:sldId id="344"/>
            <p14:sldId id="343"/>
            <p14:sldId id="321"/>
            <p14:sldId id="339"/>
            <p14:sldId id="341"/>
            <p14:sldId id="328"/>
          </p14:sldIdLst>
        </p14:section>
      </p14:sectionLst>
    </p:ext>
    <p:ext uri="{EFAFB233-063F-42B5-8137-9DF3F51BA10A}">
      <p15:sldGuideLst xmlns:p15="http://schemas.microsoft.com/office/powerpoint/2012/main">
        <p15:guide id="1" orient="horz" pos="777">
          <p15:clr>
            <a:srgbClr val="A4A3A4"/>
          </p15:clr>
        </p15:guide>
        <p15:guide id="2" pos="5457">
          <p15:clr>
            <a:srgbClr val="A4A3A4"/>
          </p15:clr>
        </p15:guide>
        <p15:guide id="3" pos="304">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g Spitz" initials="GS" lastIdx="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48484A"/>
    <a:srgbClr val="DCDDDE"/>
    <a:srgbClr val="B1B3B6"/>
    <a:srgbClr val="77787B"/>
    <a:srgbClr val="BA1222"/>
    <a:srgbClr val="524D85"/>
    <a:srgbClr val="FFC20E"/>
    <a:srgbClr val="63AF5E"/>
    <a:srgbClr val="75BE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40" autoAdjust="0"/>
    <p:restoredTop sz="90342" autoAdjust="0"/>
  </p:normalViewPr>
  <p:slideViewPr>
    <p:cSldViewPr snapToGrid="0" snapToObjects="1">
      <p:cViewPr varScale="1">
        <p:scale>
          <a:sx n="110" d="100"/>
          <a:sy n="110" d="100"/>
        </p:scale>
        <p:origin x="1728" y="108"/>
      </p:cViewPr>
      <p:guideLst>
        <p:guide orient="horz" pos="777"/>
        <p:guide pos="5457"/>
        <p:guide pos="304"/>
      </p:guideLst>
    </p:cSldViewPr>
  </p:slideViewPr>
  <p:outlineViewPr>
    <p:cViewPr>
      <p:scale>
        <a:sx n="33" d="100"/>
        <a:sy n="33" d="100"/>
      </p:scale>
      <p:origin x="0" y="1530"/>
    </p:cViewPr>
  </p:outlineViewPr>
  <p:notesTextViewPr>
    <p:cViewPr>
      <p:scale>
        <a:sx n="100" d="100"/>
        <a:sy n="100" d="100"/>
      </p:scale>
      <p:origin x="0" y="0"/>
    </p:cViewPr>
  </p:notesTextViewPr>
  <p:sorterViewPr>
    <p:cViewPr>
      <p:scale>
        <a:sx n="98" d="100"/>
        <a:sy n="98" d="100"/>
      </p:scale>
      <p:origin x="0" y="0"/>
    </p:cViewPr>
  </p:sorterViewPr>
  <p:notesViewPr>
    <p:cSldViewPr snapToGrid="0" snapToObjects="1">
      <p:cViewPr varScale="1">
        <p:scale>
          <a:sx n="82" d="100"/>
          <a:sy n="82" d="100"/>
        </p:scale>
        <p:origin x="-3180"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oleObject" Target="file:///\\i-rsg.com\PROJECTS\Projects\_Associations\Northeast%20Corridor%20Commission\12183%20NEC%20Long%20Distance%20Auto%20OD\10.%20Report\Results%20Report%20-%20Brochure\NEC%20Charts%20for%20Results%20Report%20-%20for%20graphic%20designer.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75000"/>
                    <a:lumOff val="25000"/>
                  </a:schemeClr>
                </a:solidFill>
                <a:latin typeface="+mn-lt"/>
                <a:ea typeface="+mn-ea"/>
                <a:cs typeface="+mn-cs"/>
              </a:defRPr>
            </a:pPr>
            <a:r>
              <a:rPr lang="en-US" sz="2000" dirty="0" smtClean="0"/>
              <a:t>%</a:t>
            </a:r>
            <a:r>
              <a:rPr lang="en-US" sz="2000" baseline="0" dirty="0" smtClean="0"/>
              <a:t> of Trips</a:t>
            </a:r>
            <a:endParaRPr lang="en-US" sz="2000" dirty="0"/>
          </a:p>
        </c:rich>
      </c:tx>
      <c:layout>
        <c:manualLayout>
          <c:xMode val="edge"/>
          <c:yMode val="edge"/>
          <c:x val="0.244305257297383"/>
          <c:y val="8.2695252679938699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manualLayout>
          <c:layoutTarget val="inner"/>
          <c:xMode val="edge"/>
          <c:yMode val="edge"/>
          <c:x val="5.5555555555555497E-2"/>
          <c:y val="0.19421133231240401"/>
          <c:w val="0.88888888888888895"/>
          <c:h val="0.77209800918836102"/>
        </c:manualLayout>
      </c:layout>
      <c:barChart>
        <c:barDir val="col"/>
        <c:grouping val="percentStacked"/>
        <c:varyColors val="0"/>
        <c:ser>
          <c:idx val="0"/>
          <c:order val="0"/>
          <c:tx>
            <c:strRef>
              <c:f>Sheet1!$A$2</c:f>
              <c:strCache>
                <c:ptCount val="1"/>
                <c:pt idx="0">
                  <c:v>Flag = 0</c:v>
                </c:pt>
              </c:strCache>
            </c:strRef>
          </c:tx>
          <c:spPr>
            <a:solidFill>
              <a:schemeClr val="accent1"/>
            </a:solidFill>
            <a:ln>
              <a:noFill/>
            </a:ln>
            <a:effectLst/>
          </c:spPr>
          <c:invertIfNegative val="0"/>
          <c:dPt>
            <c:idx val="0"/>
            <c:invertIfNegative val="0"/>
            <c:bubble3D val="0"/>
            <c:spPr>
              <a:solidFill>
                <a:schemeClr val="tx2">
                  <a:lumMod val="25000"/>
                  <a:lumOff val="75000"/>
                </a:schemeClr>
              </a:solidFill>
              <a:ln>
                <a:noFill/>
              </a:ln>
              <a:effectLst/>
            </c:spPr>
          </c:dPt>
          <c:dLbls>
            <c:dLbl>
              <c:idx val="0"/>
              <c:layout>
                <c:manualLayout>
                  <c:x val="-0.400493915533286"/>
                  <c:y val="-3.3394026359263602E-3"/>
                </c:manualLayout>
              </c:layout>
              <c:showLegendKey val="0"/>
              <c:showVal val="1"/>
              <c:showCatName val="0"/>
              <c:showSerName val="0"/>
              <c:showPercent val="0"/>
              <c:showBubbleSize val="0"/>
              <c:extLst>
                <c:ext xmlns:c15="http://schemas.microsoft.com/office/drawing/2012/chart" uri="{CE6537A1-D6FC-4f65-9D91-7224C49458BB}">
                  <c15:layout>
                    <c:manualLayout>
                      <c:w val="0.19636363636363638"/>
                      <c:h val="5.95405819295559E-2"/>
                    </c:manualLayout>
                  </c15:layout>
                </c:ext>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Sheet1!$B$1</c:f>
              <c:strCache>
                <c:ptCount val="1"/>
                <c:pt idx="0">
                  <c:v>Series 1</c:v>
                </c:pt>
              </c:strCache>
            </c:strRef>
          </c:cat>
          <c:val>
            <c:numRef>
              <c:f>Sheet1!$B$2</c:f>
              <c:numCache>
                <c:formatCode>0%</c:formatCode>
                <c:ptCount val="1"/>
                <c:pt idx="0">
                  <c:v>0.81852571241279903</c:v>
                </c:pt>
              </c:numCache>
            </c:numRef>
          </c:val>
        </c:ser>
        <c:ser>
          <c:idx val="1"/>
          <c:order val="1"/>
          <c:tx>
            <c:strRef>
              <c:f>Sheet1!$A$3</c:f>
              <c:strCache>
                <c:ptCount val="1"/>
                <c:pt idx="0">
                  <c:v>Flag = 4</c:v>
                </c:pt>
              </c:strCache>
            </c:strRef>
          </c:tx>
          <c:spPr>
            <a:solidFill>
              <a:schemeClr val="accent2"/>
            </a:solidFill>
            <a:ln>
              <a:noFill/>
            </a:ln>
            <a:effectLst/>
          </c:spPr>
          <c:invertIfNegative val="0"/>
          <c:dLbls>
            <c:dLbl>
              <c:idx val="0"/>
              <c:layout>
                <c:manualLayout>
                  <c:x val="-0.39980434263898801"/>
                  <c:y val="8.5916967117242102E-2"/>
                </c:manualLayout>
              </c:layout>
              <c:tx>
                <c:rich>
                  <a:bodyPr rot="0" spcFirstLastPara="1" vertOverflow="clip" horzOverflow="clip" vert="horz" wrap="square" lIns="36576" tIns="18288" rIns="36576" bIns="18288" anchor="ctr" anchorCtr="1">
                    <a:spAutoFit/>
                  </a:bodyPr>
                  <a:lstStyle/>
                  <a:p>
                    <a:pPr>
                      <a:defRPr sz="1600" b="1" i="0" u="none" strike="noStrike" kern="1200" baseline="0">
                        <a:solidFill>
                          <a:schemeClr val="tx1">
                            <a:lumMod val="75000"/>
                            <a:lumOff val="25000"/>
                          </a:schemeClr>
                        </a:solidFill>
                        <a:latin typeface="+mn-lt"/>
                        <a:ea typeface="+mn-ea"/>
                        <a:cs typeface="+mn-cs"/>
                      </a:defRPr>
                    </a:pPr>
                    <a:fld id="{95CAB8C1-A8A3-4E1B-90A3-B356BD0F4A65}" type="VALUE">
                      <a:rPr lang="en-US" sz="1600" baseline="0" smtClean="0"/>
                      <a:pPr>
                        <a:defRPr sz="1600"/>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9636363636363638"/>
                      <c:h val="5.95405819295559E-2"/>
                    </c:manualLayout>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Sheet1!$B$1</c:f>
              <c:strCache>
                <c:ptCount val="1"/>
                <c:pt idx="0">
                  <c:v>Series 1</c:v>
                </c:pt>
              </c:strCache>
            </c:strRef>
          </c:cat>
          <c:val>
            <c:numRef>
              <c:f>Sheet1!$B$3</c:f>
              <c:numCache>
                <c:formatCode>0%</c:formatCode>
                <c:ptCount val="1"/>
                <c:pt idx="0">
                  <c:v>4.4836473747527798E-2</c:v>
                </c:pt>
              </c:numCache>
            </c:numRef>
          </c:val>
        </c:ser>
        <c:ser>
          <c:idx val="2"/>
          <c:order val="2"/>
          <c:tx>
            <c:strRef>
              <c:f>Sheet1!$A$4</c:f>
              <c:strCache>
                <c:ptCount val="1"/>
                <c:pt idx="0">
                  <c:v>Flag = 3</c:v>
                </c:pt>
              </c:strCache>
            </c:strRef>
          </c:tx>
          <c:spPr>
            <a:solidFill>
              <a:schemeClr val="accent3"/>
            </a:solidFill>
            <a:ln>
              <a:noFill/>
            </a:ln>
            <a:effectLst/>
          </c:spPr>
          <c:invertIfNegative val="0"/>
          <c:dLbls>
            <c:dLbl>
              <c:idx val="0"/>
              <c:layout>
                <c:manualLayout>
                  <c:x val="-0.40177205122087001"/>
                  <c:y val="5.6222281173505702E-2"/>
                </c:manualLayout>
              </c:layout>
              <c:showLegendKey val="0"/>
              <c:showVal val="1"/>
              <c:showCatName val="0"/>
              <c:showSerName val="0"/>
              <c:showPercent val="0"/>
              <c:showBubbleSize val="0"/>
              <c:extLst>
                <c:ext xmlns:c15="http://schemas.microsoft.com/office/drawing/2012/chart" uri="{CE6537A1-D6FC-4f65-9D91-7224C49458BB}">
                  <c15:layout>
                    <c:manualLayout>
                      <c:w val="0.19636363636363638"/>
                      <c:h val="5.95405819295559E-2"/>
                    </c:manualLayout>
                  </c15:layout>
                </c:ext>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Sheet1!$B$1</c:f>
              <c:strCache>
                <c:ptCount val="1"/>
                <c:pt idx="0">
                  <c:v>Series 1</c:v>
                </c:pt>
              </c:strCache>
            </c:strRef>
          </c:cat>
          <c:val>
            <c:numRef>
              <c:f>Sheet1!$B$4</c:f>
              <c:numCache>
                <c:formatCode>0%</c:formatCode>
                <c:ptCount val="1"/>
                <c:pt idx="0">
                  <c:v>0.100181013002395</c:v>
                </c:pt>
              </c:numCache>
            </c:numRef>
          </c:val>
        </c:ser>
        <c:ser>
          <c:idx val="3"/>
          <c:order val="3"/>
          <c:tx>
            <c:strRef>
              <c:f>Sheet1!$A$5</c:f>
              <c:strCache>
                <c:ptCount val="1"/>
                <c:pt idx="0">
                  <c:v>Flag = 2</c:v>
                </c:pt>
              </c:strCache>
            </c:strRef>
          </c:tx>
          <c:spPr>
            <a:solidFill>
              <a:schemeClr val="accent4"/>
            </a:solidFill>
            <a:ln>
              <a:noFill/>
            </a:ln>
            <a:effectLst/>
          </c:spPr>
          <c:invertIfNegative val="0"/>
          <c:dLbls>
            <c:dLbl>
              <c:idx val="0"/>
              <c:layout>
                <c:manualLayout>
                  <c:x val="-0.40181818181818202"/>
                  <c:y val="1.8465712459755701E-2"/>
                </c:manualLayout>
              </c:layout>
              <c:showLegendKey val="0"/>
              <c:showVal val="1"/>
              <c:showCatName val="0"/>
              <c:showSerName val="0"/>
              <c:showPercent val="0"/>
              <c:showBubbleSize val="0"/>
              <c:extLst>
                <c:ext xmlns:c15="http://schemas.microsoft.com/office/drawing/2012/chart" uri="{CE6537A1-D6FC-4f65-9D91-7224C49458BB}">
                  <c15:layout>
                    <c:manualLayout>
                      <c:w val="0.19636363636363638"/>
                      <c:h val="5.95405819295559E-2"/>
                    </c:manualLayout>
                  </c15:layout>
                </c:ext>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Sheet1!$B$1</c:f>
              <c:strCache>
                <c:ptCount val="1"/>
                <c:pt idx="0">
                  <c:v>Series 1</c:v>
                </c:pt>
              </c:strCache>
            </c:strRef>
          </c:cat>
          <c:val>
            <c:numRef>
              <c:f>Sheet1!$B$5</c:f>
              <c:numCache>
                <c:formatCode>0%</c:formatCode>
                <c:ptCount val="1"/>
                <c:pt idx="0">
                  <c:v>9.2620181832402792E-3</c:v>
                </c:pt>
              </c:numCache>
            </c:numRef>
          </c:val>
        </c:ser>
        <c:ser>
          <c:idx val="4"/>
          <c:order val="4"/>
          <c:tx>
            <c:strRef>
              <c:f>Sheet1!$A$6</c:f>
              <c:strCache>
                <c:ptCount val="1"/>
                <c:pt idx="0">
                  <c:v>Flag = 1</c:v>
                </c:pt>
              </c:strCache>
            </c:strRef>
          </c:tx>
          <c:spPr>
            <a:solidFill>
              <a:schemeClr val="accent5"/>
            </a:solidFill>
            <a:ln>
              <a:noFill/>
            </a:ln>
            <a:effectLst/>
          </c:spPr>
          <c:invertIfNegative val="0"/>
          <c:dLbls>
            <c:dLbl>
              <c:idx val="0"/>
              <c:layout>
                <c:manualLayout>
                  <c:x val="-0.40151495267637"/>
                  <c:y val="-4.5948077317287797E-2"/>
                </c:manualLayout>
              </c:layout>
              <c:showLegendKey val="0"/>
              <c:showVal val="1"/>
              <c:showCatName val="0"/>
              <c:showSerName val="0"/>
              <c:showPercent val="0"/>
              <c:showBubbleSize val="0"/>
              <c:extLst>
                <c:ext xmlns:c15="http://schemas.microsoft.com/office/drawing/2012/chart" uri="{CE6537A1-D6FC-4f65-9D91-7224C49458BB}">
                  <c15:layout>
                    <c:manualLayout>
                      <c:w val="0.19687743577507355"/>
                      <c:h val="5.95405819295559E-2"/>
                    </c:manualLayout>
                  </c15:layout>
                </c:ext>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Sheet1!$B$1</c:f>
              <c:strCache>
                <c:ptCount val="1"/>
                <c:pt idx="0">
                  <c:v>Series 1</c:v>
                </c:pt>
              </c:strCache>
            </c:strRef>
          </c:cat>
          <c:val>
            <c:numRef>
              <c:f>Sheet1!$B$6</c:f>
              <c:numCache>
                <c:formatCode>0%</c:formatCode>
                <c:ptCount val="1"/>
                <c:pt idx="0">
                  <c:v>2.7194782654038002E-2</c:v>
                </c:pt>
              </c:numCache>
            </c:numRef>
          </c:val>
        </c:ser>
        <c:dLbls>
          <c:showLegendKey val="0"/>
          <c:showVal val="0"/>
          <c:showCatName val="0"/>
          <c:showSerName val="0"/>
          <c:showPercent val="0"/>
          <c:showBubbleSize val="0"/>
        </c:dLbls>
        <c:gapWidth val="150"/>
        <c:overlap val="100"/>
        <c:axId val="-1100564048"/>
        <c:axId val="-917948384"/>
      </c:barChart>
      <c:catAx>
        <c:axId val="-1100564048"/>
        <c:scaling>
          <c:orientation val="minMax"/>
        </c:scaling>
        <c:delete val="1"/>
        <c:axPos val="b"/>
        <c:numFmt formatCode="General" sourceLinked="1"/>
        <c:majorTickMark val="none"/>
        <c:minorTickMark val="none"/>
        <c:tickLblPos val="nextTo"/>
        <c:crossAx val="-917948384"/>
        <c:crosses val="autoZero"/>
        <c:auto val="1"/>
        <c:lblAlgn val="ctr"/>
        <c:lblOffset val="100"/>
        <c:noMultiLvlLbl val="0"/>
      </c:catAx>
      <c:valAx>
        <c:axId val="-917948384"/>
        <c:scaling>
          <c:orientation val="minMax"/>
        </c:scaling>
        <c:delete val="1"/>
        <c:axPos val="l"/>
        <c:numFmt formatCode="0%" sourceLinked="1"/>
        <c:majorTickMark val="none"/>
        <c:minorTickMark val="none"/>
        <c:tickLblPos val="nextTo"/>
        <c:crossAx val="-1100564048"/>
        <c:crosses val="autoZero"/>
        <c:crossBetween val="between"/>
      </c:valAx>
      <c:spPr>
        <a:noFill/>
        <a:ln>
          <a:noFill/>
        </a:ln>
        <a:effectLst/>
      </c:spPr>
    </c:plotArea>
    <c:plotVisOnly val="1"/>
    <c:dispBlanksAs val="gap"/>
    <c:showDLblsOverMax val="0"/>
  </c:chart>
  <c:spPr>
    <a:noFill/>
    <a:ln>
      <a:noFill/>
    </a:ln>
    <a:effectLst/>
  </c:spPr>
  <c:txPr>
    <a:bodyPr/>
    <a:lstStyle/>
    <a:p>
      <a:pPr>
        <a:defRPr b="1">
          <a:solidFill>
            <a:schemeClr val="tx1">
              <a:lumMod val="75000"/>
              <a:lumOff val="25000"/>
            </a:schemeClr>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solidFill>
                  <a:schemeClr val="tx1">
                    <a:lumMod val="75000"/>
                    <a:lumOff val="25000"/>
                  </a:schemeClr>
                </a:solidFill>
                <a:latin typeface="Arial" panose="020B0604020202020204" pitchFamily="34" charset="0"/>
                <a:cs typeface="Arial" panose="020B0604020202020204" pitchFamily="34" charset="0"/>
              </a:defRPr>
            </a:pPr>
            <a:r>
              <a:rPr lang="en-US" sz="1400" dirty="0" smtClean="0">
                <a:solidFill>
                  <a:schemeClr val="tx1">
                    <a:lumMod val="75000"/>
                    <a:lumOff val="25000"/>
                  </a:schemeClr>
                </a:solidFill>
              </a:rPr>
              <a:t>Trip </a:t>
            </a:r>
            <a:r>
              <a:rPr lang="en-US" sz="1400" dirty="0">
                <a:solidFill>
                  <a:schemeClr val="tx1">
                    <a:lumMod val="75000"/>
                    <a:lumOff val="25000"/>
                  </a:schemeClr>
                </a:solidFill>
              </a:rPr>
              <a:t>Purpose by Day of Week</a:t>
            </a:r>
          </a:p>
        </c:rich>
      </c:tx>
      <c:layout>
        <c:manualLayout>
          <c:xMode val="edge"/>
          <c:yMode val="edge"/>
          <c:x val="0.31890035119537502"/>
          <c:y val="3.9599863870733103E-2"/>
        </c:manualLayout>
      </c:layout>
      <c:overlay val="1"/>
    </c:title>
    <c:autoTitleDeleted val="0"/>
    <c:plotArea>
      <c:layout>
        <c:manualLayout>
          <c:layoutTarget val="inner"/>
          <c:xMode val="edge"/>
          <c:yMode val="edge"/>
          <c:x val="2.7031392888695999E-3"/>
          <c:y val="4.8584823123524697E-2"/>
          <c:w val="0.99729686071113"/>
          <c:h val="0.79346869377176898"/>
        </c:manualLayout>
      </c:layout>
      <c:barChart>
        <c:barDir val="col"/>
        <c:grouping val="clustered"/>
        <c:varyColors val="0"/>
        <c:ser>
          <c:idx val="0"/>
          <c:order val="0"/>
          <c:tx>
            <c:strRef>
              <c:f>'Overall trip purp by DOW p11'!$C$2</c:f>
              <c:strCache>
                <c:ptCount val="1"/>
                <c:pt idx="0">
                  <c:v>Monday</c:v>
                </c:pt>
              </c:strCache>
            </c:strRef>
          </c:tx>
          <c:spPr>
            <a:solidFill>
              <a:srgbClr val="F68B1F"/>
            </a:solidFill>
          </c:spPr>
          <c:invertIfNegative val="0"/>
          <c:dLbls>
            <c:spPr>
              <a:noFill/>
              <a:ln>
                <a:noFill/>
              </a:ln>
              <a:effectLst/>
            </c:spPr>
            <c:txPr>
              <a:bodyPr rot="-5400000" vert="horz" wrap="square" lIns="38100" tIns="19050" rIns="38100" bIns="19050" anchor="ctr">
                <a:spAutoFit/>
              </a:bodyPr>
              <a:lstStyle/>
              <a:p>
                <a:pPr>
                  <a:defRPr sz="11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'Overall trip purp by DOW p11'!$B$3:$B$11</c:f>
              <c:strCache>
                <c:ptCount val="9"/>
                <c:pt idx="0">
                  <c:v>Visit family or friends</c:v>
                </c:pt>
                <c:pt idx="1">
                  <c:v>Leisure/ recreation</c:v>
                </c:pt>
                <c:pt idx="2">
                  <c:v>Business 
travel</c:v>
                </c:pt>
                <c:pt idx="3">
                  <c:v>Daily 
commute</c:v>
                </c:pt>
                <c:pt idx="4">
                  <c:v>Personal business</c:v>
                </c:pt>
                <c:pt idx="5">
                  <c:v>Vacation &gt;1 week</c:v>
                </c:pt>
                <c:pt idx="6">
                  <c:v>Travel to or from school</c:v>
                </c:pt>
                <c:pt idx="7">
                  <c:v>Shopping</c:v>
                </c:pt>
                <c:pt idx="8">
                  <c:v>Other</c:v>
                </c:pt>
              </c:strCache>
            </c:strRef>
          </c:cat>
          <c:val>
            <c:numRef>
              <c:f>'Overall trip purp by DOW p11'!$C$3:$C$11</c:f>
              <c:numCache>
                <c:formatCode>0%</c:formatCode>
                <c:ptCount val="9"/>
                <c:pt idx="0">
                  <c:v>0.217947633730143</c:v>
                </c:pt>
                <c:pt idx="1">
                  <c:v>0.14182037862431701</c:v>
                </c:pt>
                <c:pt idx="2">
                  <c:v>0.22566557687222499</c:v>
                </c:pt>
                <c:pt idx="3">
                  <c:v>0.182398728752975</c:v>
                </c:pt>
                <c:pt idx="4">
                  <c:v>7.2547462978129001E-2</c:v>
                </c:pt>
                <c:pt idx="5">
                  <c:v>5.53529577760839E-2</c:v>
                </c:pt>
                <c:pt idx="6">
                  <c:v>2.6066332910810699E-2</c:v>
                </c:pt>
                <c:pt idx="7">
                  <c:v>1.3273291609058701E-2</c:v>
                </c:pt>
                <c:pt idx="8">
                  <c:v>6.49276367462608E-2</c:v>
                </c:pt>
              </c:numCache>
            </c:numRef>
          </c:val>
        </c:ser>
        <c:ser>
          <c:idx val="1"/>
          <c:order val="1"/>
          <c:tx>
            <c:strRef>
              <c:f>'Overall trip purp by DOW p11'!$D$2</c:f>
              <c:strCache>
                <c:ptCount val="1"/>
                <c:pt idx="0">
                  <c:v>Saturday</c:v>
                </c:pt>
              </c:strCache>
            </c:strRef>
          </c:tx>
          <c:spPr>
            <a:solidFill>
              <a:srgbClr val="006FA1"/>
            </a:solidFill>
          </c:spPr>
          <c:invertIfNegative val="0"/>
          <c:dLbls>
            <c:spPr>
              <a:noFill/>
              <a:ln>
                <a:noFill/>
              </a:ln>
              <a:effectLst/>
            </c:spPr>
            <c:txPr>
              <a:bodyPr rot="-5400000" vert="horz" wrap="square" lIns="38100" tIns="19050" rIns="38100" bIns="19050" anchor="ctr">
                <a:spAutoFit/>
              </a:bodyPr>
              <a:lstStyle/>
              <a:p>
                <a:pPr>
                  <a:defRPr sz="11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'Overall trip purp by DOW p11'!$B$3:$B$11</c:f>
              <c:strCache>
                <c:ptCount val="9"/>
                <c:pt idx="0">
                  <c:v>Visit family or friends</c:v>
                </c:pt>
                <c:pt idx="1">
                  <c:v>Leisure/ recreation</c:v>
                </c:pt>
                <c:pt idx="2">
                  <c:v>Business 
travel</c:v>
                </c:pt>
                <c:pt idx="3">
                  <c:v>Daily 
commute</c:v>
                </c:pt>
                <c:pt idx="4">
                  <c:v>Personal business</c:v>
                </c:pt>
                <c:pt idx="5">
                  <c:v>Vacation &gt;1 week</c:v>
                </c:pt>
                <c:pt idx="6">
                  <c:v>Travel to or from school</c:v>
                </c:pt>
                <c:pt idx="7">
                  <c:v>Shopping</c:v>
                </c:pt>
                <c:pt idx="8">
                  <c:v>Other</c:v>
                </c:pt>
              </c:strCache>
            </c:strRef>
          </c:cat>
          <c:val>
            <c:numRef>
              <c:f>'Overall trip purp by DOW p11'!$D$3:$D$11</c:f>
              <c:numCache>
                <c:formatCode>0%</c:formatCode>
                <c:ptCount val="9"/>
                <c:pt idx="0">
                  <c:v>0.410615970163272</c:v>
                </c:pt>
                <c:pt idx="1">
                  <c:v>0.25584388598762497</c:v>
                </c:pt>
                <c:pt idx="2">
                  <c:v>4.5772983514157803E-2</c:v>
                </c:pt>
                <c:pt idx="3">
                  <c:v>9.3785817387154503E-3</c:v>
                </c:pt>
                <c:pt idx="4">
                  <c:v>0.104489870636056</c:v>
                </c:pt>
                <c:pt idx="5">
                  <c:v>7.2927429788419706E-2</c:v>
                </c:pt>
                <c:pt idx="6">
                  <c:v>1.8003436843486102E-2</c:v>
                </c:pt>
                <c:pt idx="7">
                  <c:v>2.8307030507043099E-2</c:v>
                </c:pt>
                <c:pt idx="8">
                  <c:v>5.4660810821226598E-2</c:v>
                </c:pt>
              </c:numCache>
            </c:numRef>
          </c:val>
        </c:ser>
        <c:ser>
          <c:idx val="2"/>
          <c:order val="2"/>
          <c:tx>
            <c:strRef>
              <c:f>'Overall trip purp by DOW p11'!$E$2</c:f>
              <c:strCache>
                <c:ptCount val="1"/>
                <c:pt idx="0">
                  <c:v>Sunday</c:v>
                </c:pt>
              </c:strCache>
            </c:strRef>
          </c:tx>
          <c:spPr>
            <a:solidFill>
              <a:srgbClr val="75BEE9"/>
            </a:solidFill>
          </c:spPr>
          <c:invertIfNegative val="0"/>
          <c:dLbls>
            <c:spPr>
              <a:noFill/>
              <a:ln>
                <a:noFill/>
              </a:ln>
              <a:effectLst/>
            </c:spPr>
            <c:txPr>
              <a:bodyPr rot="-5400000" vert="horz" wrap="square" lIns="38100" tIns="19050" rIns="38100" bIns="19050" anchor="ctr">
                <a:spAutoFit/>
              </a:bodyPr>
              <a:lstStyle/>
              <a:p>
                <a:pPr>
                  <a:defRPr sz="11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'Overall trip purp by DOW p11'!$B$3:$B$11</c:f>
              <c:strCache>
                <c:ptCount val="9"/>
                <c:pt idx="0">
                  <c:v>Visit family or friends</c:v>
                </c:pt>
                <c:pt idx="1">
                  <c:v>Leisure/ recreation</c:v>
                </c:pt>
                <c:pt idx="2">
                  <c:v>Business 
travel</c:v>
                </c:pt>
                <c:pt idx="3">
                  <c:v>Daily 
commute</c:v>
                </c:pt>
                <c:pt idx="4">
                  <c:v>Personal business</c:v>
                </c:pt>
                <c:pt idx="5">
                  <c:v>Vacation &gt;1 week</c:v>
                </c:pt>
                <c:pt idx="6">
                  <c:v>Travel to or from school</c:v>
                </c:pt>
                <c:pt idx="7">
                  <c:v>Shopping</c:v>
                </c:pt>
                <c:pt idx="8">
                  <c:v>Other</c:v>
                </c:pt>
              </c:strCache>
            </c:strRef>
          </c:cat>
          <c:val>
            <c:numRef>
              <c:f>'Overall trip purp by DOW p11'!$E$3:$E$11</c:f>
              <c:numCache>
                <c:formatCode>0%</c:formatCode>
                <c:ptCount val="9"/>
                <c:pt idx="0">
                  <c:v>0.40934219216453099</c:v>
                </c:pt>
                <c:pt idx="1">
                  <c:v>0.25652037773938302</c:v>
                </c:pt>
                <c:pt idx="2">
                  <c:v>6.0143783764662902E-2</c:v>
                </c:pt>
                <c:pt idx="3">
                  <c:v>8.5866277433249791E-3</c:v>
                </c:pt>
                <c:pt idx="4">
                  <c:v>9.0938877145686201E-2</c:v>
                </c:pt>
                <c:pt idx="5">
                  <c:v>6.4412457723649993E-2</c:v>
                </c:pt>
                <c:pt idx="6">
                  <c:v>2.80745004783861E-2</c:v>
                </c:pt>
                <c:pt idx="7">
                  <c:v>7.2209751031926299E-3</c:v>
                </c:pt>
                <c:pt idx="8">
                  <c:v>7.4760208137182704E-2</c:v>
                </c:pt>
              </c:numCache>
            </c:numRef>
          </c:val>
        </c:ser>
        <c:dLbls>
          <c:dLblPos val="outEnd"/>
          <c:showLegendKey val="0"/>
          <c:showVal val="1"/>
          <c:showCatName val="0"/>
          <c:showSerName val="0"/>
          <c:showPercent val="0"/>
          <c:showBubbleSize val="0"/>
        </c:dLbls>
        <c:gapWidth val="46"/>
        <c:axId val="-917940768"/>
        <c:axId val="-917947840"/>
      </c:barChart>
      <c:catAx>
        <c:axId val="-917940768"/>
        <c:scaling>
          <c:orientation val="minMax"/>
        </c:scaling>
        <c:delete val="0"/>
        <c:axPos val="b"/>
        <c:numFmt formatCode="General" sourceLinked="0"/>
        <c:majorTickMark val="none"/>
        <c:minorTickMark val="none"/>
        <c:tickLblPos val="nextTo"/>
        <c:spPr>
          <a:ln>
            <a:noFill/>
          </a:ln>
        </c:spPr>
        <c:txPr>
          <a:bodyPr/>
          <a:lstStyle/>
          <a:p>
            <a:pPr>
              <a:defRPr sz="10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917947840"/>
        <c:crosses val="autoZero"/>
        <c:auto val="1"/>
        <c:lblAlgn val="ctr"/>
        <c:lblOffset val="100"/>
        <c:noMultiLvlLbl val="0"/>
      </c:catAx>
      <c:valAx>
        <c:axId val="-917947840"/>
        <c:scaling>
          <c:orientation val="minMax"/>
        </c:scaling>
        <c:delete val="1"/>
        <c:axPos val="l"/>
        <c:numFmt formatCode="0%" sourceLinked="1"/>
        <c:majorTickMark val="none"/>
        <c:minorTickMark val="none"/>
        <c:tickLblPos val="nextTo"/>
        <c:crossAx val="-917940768"/>
        <c:crosses val="autoZero"/>
        <c:crossBetween val="between"/>
      </c:valAx>
    </c:plotArea>
    <c:legend>
      <c:legendPos val="r"/>
      <c:layout>
        <c:manualLayout>
          <c:xMode val="edge"/>
          <c:yMode val="edge"/>
          <c:x val="0.62169592369169802"/>
          <c:y val="0.19355024018224101"/>
          <c:w val="0.12541225450266999"/>
          <c:h val="0.18802455478189201"/>
        </c:manualLayout>
      </c:layout>
      <c:overlay val="1"/>
      <c:txPr>
        <a:bodyPr/>
        <a:lstStyle/>
        <a:p>
          <a:pPr>
            <a:defRPr sz="1200">
              <a:solidFill>
                <a:schemeClr val="tx1">
                  <a:lumMod val="75000"/>
                  <a:lumOff val="25000"/>
                </a:schemeClr>
              </a:solidFill>
              <a:latin typeface="Arial" panose="020B0604020202020204" pitchFamily="34" charset="0"/>
              <a:cs typeface="Arial" panose="020B0604020202020204" pitchFamily="34" charset="0"/>
            </a:defRPr>
          </a:pPr>
          <a:endParaRPr lang="en-US"/>
        </a:p>
      </c:txPr>
    </c:legend>
    <c:plotVisOnly val="1"/>
    <c:dispBlanksAs val="gap"/>
    <c:showDLblsOverMax val="0"/>
  </c:chart>
  <c:spPr>
    <a:ln>
      <a:solidFill>
        <a:sysClr val="window" lastClr="FFFFFF">
          <a:lumMod val="50000"/>
        </a:sysClr>
      </a:solidFill>
    </a:ln>
  </c:sp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25BB3D4B-E7F6-4A42-853B-40C1A88C262E}" type="datetimeFigureOut">
              <a:rPr lang="en-US" smtClean="0"/>
              <a:t>5/12/2015</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577C7C1A-D5B2-4BB7-A8A5-88681A8C6345}" type="slidenum">
              <a:rPr lang="en-US" smtClean="0"/>
              <a:t>‹#›</a:t>
            </a:fld>
            <a:endParaRPr lang="en-US"/>
          </a:p>
        </p:txBody>
      </p:sp>
    </p:spTree>
    <p:extLst>
      <p:ext uri="{BB962C8B-B14F-4D97-AF65-F5344CB8AC3E}">
        <p14:creationId xmlns:p14="http://schemas.microsoft.com/office/powerpoint/2010/main" val="4046364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52686A57-3D42-1746-A4F9-9BA3F9944E9C}" type="datetimeFigureOut">
              <a:rPr lang="en-US" smtClean="0"/>
              <a:t>5/12/2015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3746EF74-4753-DA47-9B34-F93D23E42F59}" type="slidenum">
              <a:rPr lang="en-US" smtClean="0"/>
              <a:t>‹#›</a:t>
            </a:fld>
            <a:endParaRPr lang="en-US"/>
          </a:p>
        </p:txBody>
      </p:sp>
    </p:spTree>
    <p:extLst>
      <p:ext uri="{BB962C8B-B14F-4D97-AF65-F5344CB8AC3E}">
        <p14:creationId xmlns:p14="http://schemas.microsoft.com/office/powerpoint/2010/main" val="9810060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46EF74-4753-DA47-9B34-F93D23E42F59}" type="slidenum">
              <a:rPr lang="en-US" smtClean="0"/>
              <a:t>1</a:t>
            </a:fld>
            <a:endParaRPr lang="en-US"/>
          </a:p>
        </p:txBody>
      </p:sp>
    </p:spTree>
    <p:extLst>
      <p:ext uri="{BB962C8B-B14F-4D97-AF65-F5344CB8AC3E}">
        <p14:creationId xmlns:p14="http://schemas.microsoft.com/office/powerpoint/2010/main" val="2425223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Survey invitations (email or postcard) sent to:</a:t>
            </a:r>
          </a:p>
          <a:p>
            <a:r>
              <a:rPr lang="en-US" dirty="0" smtClean="0"/>
              <a:t>187,000 E-ZPass customers</a:t>
            </a:r>
            <a:r>
              <a:rPr lang="en-US" baseline="0" dirty="0" smtClean="0"/>
              <a:t> from the 8 agencies that provided transaction information</a:t>
            </a:r>
          </a:p>
          <a:p>
            <a:r>
              <a:rPr lang="en-US" baseline="0" dirty="0" smtClean="0"/>
              <a:t>17,000 addresses obtained from LPC</a:t>
            </a:r>
          </a:p>
          <a:p>
            <a:r>
              <a:rPr lang="en-US" baseline="0" dirty="0" smtClean="0"/>
              <a:t>All NJTP customers</a:t>
            </a:r>
          </a:p>
          <a:p>
            <a:endParaRPr lang="en-US" baseline="0" dirty="0" smtClean="0"/>
          </a:p>
          <a:p>
            <a:r>
              <a:rPr lang="en-US" dirty="0" smtClean="0"/>
              <a:t>15,195 Total Survey Responses</a:t>
            </a:r>
          </a:p>
          <a:p>
            <a:r>
              <a:rPr lang="en-US" dirty="0" smtClean="0"/>
              <a:t>5,577 RESPONSES</a:t>
            </a:r>
            <a:r>
              <a:rPr lang="en-US" baseline="0" dirty="0" smtClean="0"/>
              <a:t> WITH RELEVANT TRIPS (76% Mail EZP, 21% NJ EZP, 2% LPC)</a:t>
            </a:r>
          </a:p>
          <a:p>
            <a:endParaRPr lang="en-US" baseline="0" dirty="0" smtClean="0"/>
          </a:p>
          <a:p>
            <a:r>
              <a:rPr lang="en-US" baseline="0" dirty="0" smtClean="0"/>
              <a:t>“Relevant” </a:t>
            </a:r>
            <a:r>
              <a:rPr lang="en-US" baseline="0" dirty="0" err="1" smtClean="0"/>
              <a:t>def’n</a:t>
            </a:r>
            <a:r>
              <a:rPr lang="en-US" baseline="0" dirty="0" smtClean="0"/>
              <a:t>:</a:t>
            </a:r>
          </a:p>
          <a:p>
            <a:r>
              <a:rPr lang="en-US" baseline="0" dirty="0" smtClean="0"/>
              <a:t> - Direction of travel</a:t>
            </a:r>
          </a:p>
          <a:p>
            <a:r>
              <a:rPr lang="en-US" baseline="0" dirty="0" smtClean="0"/>
              <a:t> - Location of trip ends</a:t>
            </a:r>
          </a:p>
          <a:p>
            <a:r>
              <a:rPr lang="en-US" baseline="0" dirty="0" smtClean="0"/>
              <a:t> - Trip distance (&gt;30 miles)</a:t>
            </a:r>
          </a:p>
          <a:p>
            <a:r>
              <a:rPr lang="en-US" baseline="0" dirty="0" smtClean="0"/>
              <a:t> - Cleaned reported toll plazas in some cases. E.g., respondent only reported 1 NJTP plaza</a:t>
            </a:r>
          </a:p>
        </p:txBody>
      </p:sp>
      <p:sp>
        <p:nvSpPr>
          <p:cNvPr id="4" name="Slide Number Placeholder 3"/>
          <p:cNvSpPr>
            <a:spLocks noGrp="1"/>
          </p:cNvSpPr>
          <p:nvPr>
            <p:ph type="sldNum" sz="quarter" idx="10"/>
          </p:nvPr>
        </p:nvSpPr>
        <p:spPr/>
        <p:txBody>
          <a:bodyPr/>
          <a:lstStyle/>
          <a:p>
            <a:fld id="{3746EF74-4753-DA47-9B34-F93D23E42F59}" type="slidenum">
              <a:rPr lang="en-US" smtClean="0"/>
              <a:t>10</a:t>
            </a:fld>
            <a:endParaRPr lang="en-US"/>
          </a:p>
        </p:txBody>
      </p:sp>
    </p:spTree>
    <p:extLst>
      <p:ext uri="{BB962C8B-B14F-4D97-AF65-F5344CB8AC3E}">
        <p14:creationId xmlns:p14="http://schemas.microsoft.com/office/powerpoint/2010/main" val="3730127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Couple slides on weighting – I don’t want to bore people so I’ll try to go through them quickly,</a:t>
            </a:r>
            <a:r>
              <a:rPr lang="en-US" i="1" baseline="0" dirty="0" smtClean="0"/>
              <a:t> </a:t>
            </a:r>
            <a:r>
              <a:rPr lang="en-US" i="1" dirty="0" smtClean="0"/>
              <a:t>but some may be interested</a:t>
            </a:r>
            <a:r>
              <a:rPr lang="en-US" i="1" baseline="0" dirty="0" smtClean="0"/>
              <a:t> in this!</a:t>
            </a:r>
            <a:endParaRPr lang="en-US" i="1" dirty="0" smtClean="0"/>
          </a:p>
          <a:p>
            <a:endParaRPr lang="en-US" dirty="0" smtClean="0"/>
          </a:p>
          <a:p>
            <a:r>
              <a:rPr lang="en-US" dirty="0" smtClean="0"/>
              <a:t>Relevant plaza pair:</a:t>
            </a:r>
          </a:p>
          <a:p>
            <a:r>
              <a:rPr lang="en-US" dirty="0" smtClean="0"/>
              <a:t>Both plazas on corridor, clear</a:t>
            </a:r>
            <a:r>
              <a:rPr lang="en-US" baseline="0" dirty="0" smtClean="0"/>
              <a:t> it’s a long trip, traveling Northbound. Used same sample flag system as during sampling (Flag = 1)</a:t>
            </a:r>
            <a:endParaRPr lang="en-US" dirty="0" smtClean="0"/>
          </a:p>
          <a:p>
            <a:endParaRPr lang="en-US" dirty="0" smtClean="0"/>
          </a:p>
          <a:p>
            <a:r>
              <a:rPr lang="en-US" dirty="0" smtClean="0"/>
              <a:t>OD data used</a:t>
            </a:r>
            <a:r>
              <a:rPr lang="en-US" baseline="0" dirty="0" smtClean="0"/>
              <a:t> to reduce single plaza trips:</a:t>
            </a:r>
          </a:p>
          <a:p>
            <a:pPr marL="171450" indent="-171450">
              <a:buFontTx/>
              <a:buChar char="-"/>
            </a:pPr>
            <a:r>
              <a:rPr lang="en-US" baseline="0" dirty="0" smtClean="0"/>
              <a:t>2012 MTA B&amp;T OD Study (e.g., HHB)</a:t>
            </a:r>
          </a:p>
          <a:p>
            <a:pPr marL="171450" indent="-171450">
              <a:buFontTx/>
              <a:buChar char="-"/>
            </a:pPr>
            <a:r>
              <a:rPr lang="en-US" baseline="0" dirty="0" smtClean="0"/>
              <a:t>2006 PANYNJ OD Study (e.g., GWB)</a:t>
            </a:r>
          </a:p>
          <a:p>
            <a:pPr marL="171450" indent="-171450">
              <a:buFontTx/>
              <a:buChar char="-"/>
            </a:pPr>
            <a:r>
              <a:rPr lang="en-US" baseline="0" dirty="0" smtClean="0"/>
              <a:t>2004 Tappan Zee Bridge Study</a:t>
            </a:r>
          </a:p>
          <a:p>
            <a:pPr marL="171450" indent="-171450">
              <a:buFontTx/>
              <a:buChar char="-"/>
            </a:pPr>
            <a:endParaRPr lang="en-US" baseline="0" dirty="0" smtClean="0"/>
          </a:p>
          <a:p>
            <a:pPr marL="0" indent="0">
              <a:buFontTx/>
              <a:buNone/>
            </a:pPr>
            <a:r>
              <a:rPr lang="en-US" baseline="0" dirty="0" smtClean="0"/>
              <a:t>E-ZPass Penetration values ranged from 69% (VA) to 83% (B&amp;T)</a:t>
            </a:r>
          </a:p>
          <a:p>
            <a:pPr marL="0" indent="0">
              <a:buFontTx/>
              <a:buNone/>
            </a:pPr>
            <a:r>
              <a:rPr lang="en-US" baseline="0" dirty="0" smtClean="0"/>
              <a:t>This was done to account for Cash travelers</a:t>
            </a:r>
          </a:p>
          <a:p>
            <a:pPr marL="0" indent="0">
              <a:buFontTx/>
              <a:buNone/>
            </a:pPr>
            <a:endParaRPr lang="en-US" baseline="0" dirty="0" smtClean="0"/>
          </a:p>
          <a:p>
            <a:pPr marL="0" indent="0">
              <a:buFontTx/>
              <a:buNone/>
            </a:pPr>
            <a:r>
              <a:rPr lang="en-US" baseline="0" dirty="0" smtClean="0"/>
              <a:t>Groups decided based on # of survey responses and location</a:t>
            </a:r>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3746EF74-4753-DA47-9B34-F93D23E42F59}" type="slidenum">
              <a:rPr lang="en-US" smtClean="0"/>
              <a:t>11</a:t>
            </a:fld>
            <a:endParaRPr lang="en-US"/>
          </a:p>
        </p:txBody>
      </p:sp>
    </p:spTree>
    <p:extLst>
      <p:ext uri="{BB962C8B-B14F-4D97-AF65-F5344CB8AC3E}">
        <p14:creationId xmlns:p14="http://schemas.microsoft.com/office/powerpoint/2010/main" val="4091584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Distance used was 50 miles (shorter than that considered short trip</a:t>
            </a:r>
            <a:r>
              <a:rPr lang="en-US" baseline="0" dirty="0" smtClean="0"/>
              <a:t> and therefore</a:t>
            </a:r>
            <a:r>
              <a:rPr lang="en-US" dirty="0" smtClean="0"/>
              <a:t> not relevant)</a:t>
            </a:r>
          </a:p>
          <a:p>
            <a:r>
              <a:rPr lang="en-US" sz="1200" kern="1200" dirty="0" smtClean="0">
                <a:solidFill>
                  <a:schemeClr val="tx1"/>
                </a:solidFill>
                <a:effectLst/>
                <a:latin typeface="+mn-lt"/>
                <a:ea typeface="+mn-ea"/>
                <a:cs typeface="+mn-cs"/>
              </a:rPr>
              <a:t>The proportion of long-distance trips ranged from 6% to 35% and varied by day of week and capture site.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Weighted up to total (relevant) traffic even though we could only sample license plates from </a:t>
            </a:r>
            <a:r>
              <a:rPr lang="en-US" dirty="0" smtClean="0"/>
              <a:t>CT, MA, RI, and NY</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746EF74-4753-DA47-9B34-F93D23E42F59}" type="slidenum">
              <a:rPr lang="en-US" smtClean="0"/>
              <a:t>12</a:t>
            </a:fld>
            <a:endParaRPr lang="en-US"/>
          </a:p>
        </p:txBody>
      </p:sp>
    </p:spTree>
    <p:extLst>
      <p:ext uri="{BB962C8B-B14F-4D97-AF65-F5344CB8AC3E}">
        <p14:creationId xmlns:p14="http://schemas.microsoft.com/office/powerpoint/2010/main" val="3278909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b="0" i="0" kern="1200" dirty="0" smtClean="0">
                <a:solidFill>
                  <a:schemeClr val="tx1"/>
                </a:solidFill>
                <a:effectLst/>
                <a:latin typeface="+mn-lt"/>
                <a:ea typeface="+mn-ea"/>
                <a:cs typeface="+mn-cs"/>
              </a:rPr>
              <a:t>AADT = Annual average daily traffic</a:t>
            </a:r>
            <a:endParaRPr lang="en-US" baseline="0" dirty="0" smtClean="0"/>
          </a:p>
          <a:p>
            <a:pPr marL="0" indent="0">
              <a:buFontTx/>
              <a:buNone/>
            </a:pPr>
            <a:r>
              <a:rPr lang="en-US" baseline="0" dirty="0" smtClean="0"/>
              <a:t>Class 1 = personal 2-axle vehicle, 76.1%</a:t>
            </a:r>
          </a:p>
          <a:p>
            <a:pPr marL="0" indent="0">
              <a:buFontTx/>
              <a:buNone/>
            </a:pPr>
            <a:r>
              <a:rPr lang="en-US" baseline="0" dirty="0" smtClean="0"/>
              <a:t>Northbound = 50% (assumed)</a:t>
            </a:r>
          </a:p>
          <a:p>
            <a:pPr marL="0" indent="0">
              <a:buFontTx/>
              <a:buNone/>
            </a:pPr>
            <a:endParaRPr lang="en-US" baseline="0" dirty="0" smtClean="0"/>
          </a:p>
          <a:p>
            <a:pPr marL="0" indent="0">
              <a:buFontTx/>
              <a:buNone/>
            </a:pPr>
            <a:r>
              <a:rPr lang="en-US" baseline="0" dirty="0" smtClean="0"/>
              <a:t>AADT flows don’t show counts for interchange-to-interchange PAIRS, which is what we need. </a:t>
            </a:r>
          </a:p>
          <a:p>
            <a:pPr marL="0" indent="0">
              <a:buFontTx/>
              <a:buNone/>
            </a:pPr>
            <a:r>
              <a:rPr lang="en-US" baseline="0" dirty="0" smtClean="0"/>
              <a:t>AADT can’t tell us % of people traveling interchange 1 to interchange 2 compared to interchange 1 to interchange 15.</a:t>
            </a:r>
          </a:p>
          <a:p>
            <a:pPr marL="0" indent="0">
              <a:buFontTx/>
              <a:buNone/>
            </a:pPr>
            <a:endParaRPr lang="en-US" baseline="0" dirty="0" smtClean="0"/>
          </a:p>
          <a:p>
            <a:pPr marL="0" indent="0">
              <a:buFontTx/>
              <a:buNone/>
            </a:pPr>
            <a:r>
              <a:rPr lang="en-US" baseline="0" dirty="0" smtClean="0"/>
              <a:t>#3 – end result is full on/off matrix with </a:t>
            </a:r>
            <a:r>
              <a:rPr lang="en-US" u="sng" baseline="0" dirty="0" smtClean="0"/>
              <a:t>all</a:t>
            </a:r>
            <a:r>
              <a:rPr lang="en-US" baseline="0" dirty="0" smtClean="0"/>
              <a:t> NJTP traffic. So, we removed Cash transactions using NJTP E-ZPass penetration, and also removed the transactions from the 8 other agencies</a:t>
            </a:r>
          </a:p>
          <a:p>
            <a:pPr marL="0" indent="0">
              <a:buFontTx/>
              <a:buNone/>
            </a:pPr>
            <a:endParaRPr lang="en-US" baseline="0" dirty="0" smtClean="0"/>
          </a:p>
          <a:p>
            <a:pPr marL="0" indent="0">
              <a:buFontTx/>
              <a:buNone/>
            </a:pPr>
            <a:r>
              <a:rPr lang="en-US" baseline="0" dirty="0" smtClean="0"/>
              <a:t>NJTP E-ZPass penetration = 79%</a:t>
            </a:r>
          </a:p>
          <a:p>
            <a:pPr marL="0" indent="0">
              <a:buFontTx/>
              <a:buNone/>
            </a:pPr>
            <a:endParaRPr lang="en-US" baseline="0" dirty="0" smtClean="0"/>
          </a:p>
          <a:p>
            <a:pPr marL="0" indent="0">
              <a:buFontTx/>
              <a:buNone/>
            </a:pPr>
            <a:r>
              <a:rPr lang="en-US" baseline="0" dirty="0" smtClean="0"/>
              <a:t>Removed short trips – This was not an exact science. We used the other agencies’ transaction data and geography to estimate % relevant trips for each interchange-to-interchange pair</a:t>
            </a:r>
          </a:p>
        </p:txBody>
      </p:sp>
      <p:sp>
        <p:nvSpPr>
          <p:cNvPr id="4" name="Slide Number Placeholder 3"/>
          <p:cNvSpPr>
            <a:spLocks noGrp="1"/>
          </p:cNvSpPr>
          <p:nvPr>
            <p:ph type="sldNum" sz="quarter" idx="10"/>
          </p:nvPr>
        </p:nvSpPr>
        <p:spPr/>
        <p:txBody>
          <a:bodyPr/>
          <a:lstStyle/>
          <a:p>
            <a:fld id="{3746EF74-4753-DA47-9B34-F93D23E42F59}" type="slidenum">
              <a:rPr lang="en-US" smtClean="0"/>
              <a:t>13</a:t>
            </a:fld>
            <a:endParaRPr lang="en-US"/>
          </a:p>
        </p:txBody>
      </p:sp>
    </p:spTree>
    <p:extLst>
      <p:ext uri="{BB962C8B-B14F-4D97-AF65-F5344CB8AC3E}">
        <p14:creationId xmlns:p14="http://schemas.microsoft.com/office/powerpoint/2010/main" val="1818990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shows very</a:t>
            </a:r>
            <a:r>
              <a:rPr lang="en-US" baseline="0" dirty="0" smtClean="0"/>
              <a:t> broad market definitions, can also be more granular</a:t>
            </a:r>
          </a:p>
          <a:p>
            <a:r>
              <a:rPr lang="en-US" baseline="0" dirty="0" smtClean="0"/>
              <a:t>Especially in middle of corridor where there are a lot of toll plazas</a:t>
            </a:r>
            <a:endParaRPr lang="en-US" dirty="0"/>
          </a:p>
        </p:txBody>
      </p:sp>
      <p:sp>
        <p:nvSpPr>
          <p:cNvPr id="4" name="Slide Number Placeholder 3"/>
          <p:cNvSpPr>
            <a:spLocks noGrp="1"/>
          </p:cNvSpPr>
          <p:nvPr>
            <p:ph type="sldNum" sz="quarter" idx="10"/>
          </p:nvPr>
        </p:nvSpPr>
        <p:spPr/>
        <p:txBody>
          <a:bodyPr/>
          <a:lstStyle/>
          <a:p>
            <a:fld id="{3746EF74-4753-DA47-9B34-F93D23E42F59}" type="slidenum">
              <a:rPr lang="en-US" smtClean="0"/>
              <a:t>14</a:t>
            </a:fld>
            <a:endParaRPr lang="en-US"/>
          </a:p>
        </p:txBody>
      </p:sp>
    </p:spTree>
    <p:extLst>
      <p:ext uri="{BB962C8B-B14F-4D97-AF65-F5344CB8AC3E}">
        <p14:creationId xmlns:p14="http://schemas.microsoft.com/office/powerpoint/2010/main" val="3687017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more variables</a:t>
            </a:r>
            <a:r>
              <a:rPr lang="en-US" baseline="0" dirty="0" smtClean="0"/>
              <a:t> obtained:</a:t>
            </a:r>
          </a:p>
          <a:p>
            <a:endParaRPr lang="en-US" baseline="0" dirty="0" smtClean="0"/>
          </a:p>
          <a:p>
            <a:r>
              <a:rPr lang="en-US" baseline="0" dirty="0" smtClean="0"/>
              <a:t>Trip information</a:t>
            </a:r>
          </a:p>
          <a:p>
            <a:r>
              <a:rPr lang="en-US" baseline="0" dirty="0" smtClean="0"/>
              <a:t> - Exact OD, purpose, occupancy, trip frequency, stops made, return trip info</a:t>
            </a:r>
          </a:p>
          <a:p>
            <a:r>
              <a:rPr lang="en-US" baseline="0" dirty="0" smtClean="0"/>
              <a:t>Traveler information</a:t>
            </a:r>
          </a:p>
          <a:p>
            <a:r>
              <a:rPr lang="en-US" baseline="0" dirty="0" smtClean="0"/>
              <a:t> - Demographics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 Attitudinal questions about travel (“Privacy is important to me when I travel”, “I like to engage in other activities when I’m traveling (e.g., reading, working, relaxing)”</a:t>
            </a:r>
          </a:p>
          <a:p>
            <a:endParaRPr lang="en-US" dirty="0"/>
          </a:p>
        </p:txBody>
      </p:sp>
      <p:sp>
        <p:nvSpPr>
          <p:cNvPr id="4" name="Slide Number Placeholder 3"/>
          <p:cNvSpPr>
            <a:spLocks noGrp="1"/>
          </p:cNvSpPr>
          <p:nvPr>
            <p:ph type="sldNum" sz="quarter" idx="10"/>
          </p:nvPr>
        </p:nvSpPr>
        <p:spPr/>
        <p:txBody>
          <a:bodyPr/>
          <a:lstStyle/>
          <a:p>
            <a:fld id="{3746EF74-4753-DA47-9B34-F93D23E42F59}" type="slidenum">
              <a:rPr lang="en-US" smtClean="0"/>
              <a:t>15</a:t>
            </a:fld>
            <a:endParaRPr lang="en-US"/>
          </a:p>
        </p:txBody>
      </p:sp>
    </p:spTree>
    <p:extLst>
      <p:ext uri="{BB962C8B-B14F-4D97-AF65-F5344CB8AC3E}">
        <p14:creationId xmlns:p14="http://schemas.microsoft.com/office/powerpoint/2010/main" val="2972864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Except LPC.</a:t>
            </a:r>
            <a:r>
              <a:rPr lang="en-US" baseline="0" dirty="0" smtClean="0"/>
              <a:t> We scaled up to accommodate for Cash customers, but their trip/traveler info may be systematically different. Also, no way to represent toll avoiders.</a:t>
            </a:r>
          </a:p>
          <a:p>
            <a:pPr marL="228600" indent="-228600">
              <a:buAutoNum type="arabicPeriod"/>
            </a:pPr>
            <a:r>
              <a:rPr lang="en-US" dirty="0" smtClean="0"/>
              <a:t>Providence</a:t>
            </a:r>
            <a:r>
              <a:rPr lang="en-US" baseline="0" dirty="0" smtClean="0"/>
              <a:t> -&gt; Boston and DC -&gt; Baltimore. This is because there are few (if any) tolls between them. In all analyses we combined these markets together.</a:t>
            </a:r>
          </a:p>
          <a:p>
            <a:pPr marL="0" indent="0">
              <a:buNone/>
            </a:pPr>
            <a:r>
              <a:rPr lang="en-US" baseline="0" dirty="0" smtClean="0"/>
              <a:t>         Also, CT: mitigated using LPC but that data isn’t as strong</a:t>
            </a:r>
          </a:p>
          <a:p>
            <a:pPr marL="0" indent="0">
              <a:buNone/>
            </a:pPr>
            <a:r>
              <a:rPr lang="en-US" baseline="0" dirty="0" smtClean="0"/>
              <a:t>3.   We had to sample their entire customer base instead of only relevant trips. Additionally we did not have their TXN data to weight to. We calculated the best weighting scheme we could with what we had, though.</a:t>
            </a:r>
            <a:endParaRPr lang="en-US" dirty="0"/>
          </a:p>
        </p:txBody>
      </p:sp>
      <p:sp>
        <p:nvSpPr>
          <p:cNvPr id="4" name="Slide Number Placeholder 3"/>
          <p:cNvSpPr>
            <a:spLocks noGrp="1"/>
          </p:cNvSpPr>
          <p:nvPr>
            <p:ph type="sldNum" sz="quarter" idx="10"/>
          </p:nvPr>
        </p:nvSpPr>
        <p:spPr/>
        <p:txBody>
          <a:bodyPr/>
          <a:lstStyle/>
          <a:p>
            <a:fld id="{3746EF74-4753-DA47-9B34-F93D23E42F59}" type="slidenum">
              <a:rPr lang="en-US" smtClean="0"/>
              <a:t>16</a:t>
            </a:fld>
            <a:endParaRPr lang="en-US"/>
          </a:p>
        </p:txBody>
      </p:sp>
    </p:spTree>
    <p:extLst>
      <p:ext uri="{BB962C8B-B14F-4D97-AF65-F5344CB8AC3E}">
        <p14:creationId xmlns:p14="http://schemas.microsoft.com/office/powerpoint/2010/main" val="3740420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46EF74-4753-DA47-9B34-F93D23E42F59}" type="slidenum">
              <a:rPr lang="en-US" smtClean="0"/>
              <a:t>17</a:t>
            </a:fld>
            <a:endParaRPr lang="en-US"/>
          </a:p>
        </p:txBody>
      </p:sp>
    </p:spTree>
    <p:extLst>
      <p:ext uri="{BB962C8B-B14F-4D97-AF65-F5344CB8AC3E}">
        <p14:creationId xmlns:p14="http://schemas.microsoft.com/office/powerpoint/2010/main" val="2881539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 of project:</a:t>
            </a:r>
          </a:p>
          <a:p>
            <a:r>
              <a:rPr lang="en-US" dirty="0" smtClean="0"/>
              <a:t>-Northeast Corridor (DC to Boston)</a:t>
            </a:r>
          </a:p>
          <a:p>
            <a:r>
              <a:rPr lang="en-US" dirty="0" smtClean="0"/>
              <a:t>-Intercity</a:t>
            </a:r>
            <a:r>
              <a:rPr lang="en-US" baseline="0" dirty="0" smtClean="0"/>
              <a:t> trips only</a:t>
            </a:r>
          </a:p>
          <a:p>
            <a:r>
              <a:rPr lang="en-US" baseline="0" dirty="0" smtClean="0"/>
              <a:t>-We had pretty robust air and rail data, nothing on auto</a:t>
            </a:r>
          </a:p>
          <a:p>
            <a:r>
              <a:rPr lang="en-US" baseline="0" dirty="0" smtClean="0"/>
              <a:t>     -This project was followed by a bus study</a:t>
            </a:r>
          </a:p>
          <a:p>
            <a:r>
              <a:rPr lang="en-US" baseline="0" dirty="0" smtClean="0"/>
              <a:t>-Auto flows very important</a:t>
            </a:r>
          </a:p>
          <a:p>
            <a:r>
              <a:rPr lang="en-US" baseline="0" dirty="0" smtClean="0"/>
              <a:t>     -Identify potential rail markets with currently high auto share</a:t>
            </a:r>
          </a:p>
          <a:p>
            <a:r>
              <a:rPr lang="en-US" baseline="0" dirty="0" smtClean="0"/>
              <a:t>-Also important: Trip details! Driver details! E.g. why did they choose auto??</a:t>
            </a:r>
          </a:p>
          <a:p>
            <a:r>
              <a:rPr lang="en-US" baseline="0" dirty="0" smtClean="0"/>
              <a:t>-This is MILLIONS of annual trips, how do we go about understanding all of them???</a:t>
            </a:r>
            <a:endParaRPr lang="en-US" dirty="0"/>
          </a:p>
        </p:txBody>
      </p:sp>
      <p:sp>
        <p:nvSpPr>
          <p:cNvPr id="4" name="Slide Number Placeholder 3"/>
          <p:cNvSpPr>
            <a:spLocks noGrp="1"/>
          </p:cNvSpPr>
          <p:nvPr>
            <p:ph type="sldNum" sz="quarter" idx="10"/>
          </p:nvPr>
        </p:nvSpPr>
        <p:spPr/>
        <p:txBody>
          <a:bodyPr/>
          <a:lstStyle/>
          <a:p>
            <a:fld id="{3746EF74-4753-DA47-9B34-F93D23E42F59}" type="slidenum">
              <a:rPr lang="en-US" smtClean="0"/>
              <a:t>2</a:t>
            </a:fld>
            <a:endParaRPr lang="en-US"/>
          </a:p>
        </p:txBody>
      </p:sp>
    </p:spTree>
    <p:extLst>
      <p:ext uri="{BB962C8B-B14F-4D97-AF65-F5344CB8AC3E}">
        <p14:creationId xmlns:p14="http://schemas.microsoft.com/office/powerpoint/2010/main" val="3591391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E-ZPass: Backbone of the</a:t>
            </a:r>
            <a:r>
              <a:rPr lang="en-US" baseline="0" dirty="0" smtClean="0"/>
              <a:t> project. Primary source of auto flow data.</a:t>
            </a:r>
          </a:p>
          <a:p>
            <a:endParaRPr lang="en-US" baseline="0" dirty="0" smtClean="0"/>
          </a:p>
          <a:p>
            <a:r>
              <a:rPr lang="en-US" baseline="0" dirty="0" smtClean="0"/>
              <a:t>To supplement we used…</a:t>
            </a:r>
          </a:p>
          <a:p>
            <a:r>
              <a:rPr lang="en-US" baseline="0" dirty="0" smtClean="0"/>
              <a:t>LPC: Filled gap in CT</a:t>
            </a:r>
          </a:p>
          <a:p>
            <a:r>
              <a:rPr lang="en-US" baseline="0" dirty="0" smtClean="0"/>
              <a:t>rSurvey: To get specific trip and traveler information</a:t>
            </a:r>
          </a:p>
        </p:txBody>
      </p:sp>
      <p:sp>
        <p:nvSpPr>
          <p:cNvPr id="4" name="Slide Number Placeholder 3"/>
          <p:cNvSpPr>
            <a:spLocks noGrp="1"/>
          </p:cNvSpPr>
          <p:nvPr>
            <p:ph type="sldNum" sz="quarter" idx="10"/>
          </p:nvPr>
        </p:nvSpPr>
        <p:spPr/>
        <p:txBody>
          <a:bodyPr/>
          <a:lstStyle/>
          <a:p>
            <a:fld id="{3746EF74-4753-DA47-9B34-F93D23E42F59}" type="slidenum">
              <a:rPr lang="en-US" smtClean="0"/>
              <a:t>3</a:t>
            </a:fld>
            <a:endParaRPr lang="en-US"/>
          </a:p>
        </p:txBody>
      </p:sp>
    </p:spTree>
    <p:extLst>
      <p:ext uri="{BB962C8B-B14F-4D97-AF65-F5344CB8AC3E}">
        <p14:creationId xmlns:p14="http://schemas.microsoft.com/office/powerpoint/2010/main" val="3003154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Map</a:t>
            </a:r>
            <a:r>
              <a:rPr lang="en-US" baseline="0" dirty="0" smtClean="0"/>
              <a:t> shows what we determined to be “relevant” E-ZPass plazas.</a:t>
            </a:r>
          </a:p>
          <a:p>
            <a:endParaRPr lang="en-US" dirty="0" smtClean="0"/>
          </a:p>
          <a:p>
            <a:r>
              <a:rPr lang="en-US" dirty="0" smtClean="0"/>
              <a:t>No Connecticut</a:t>
            </a:r>
            <a:r>
              <a:rPr lang="en-US" baseline="0" dirty="0" smtClean="0"/>
              <a:t> Tolls</a:t>
            </a:r>
          </a:p>
          <a:p>
            <a:r>
              <a:rPr lang="en-US" baseline="0" dirty="0" smtClean="0"/>
              <a:t>  - They simply don’t have any tolls in the whole state, caused a big “black spot” on our toll plaza map</a:t>
            </a:r>
          </a:p>
          <a:p>
            <a:r>
              <a:rPr lang="en-US" baseline="0" dirty="0" smtClean="0"/>
              <a:t>     - E.g., Southern CT -&gt; Providence trips completely excluded from EZP data</a:t>
            </a:r>
          </a:p>
          <a:p>
            <a:r>
              <a:rPr lang="en-US" baseline="0" dirty="0" smtClean="0"/>
              <a:t>  - Fixed with License Plate Capture </a:t>
            </a:r>
          </a:p>
          <a:p>
            <a:r>
              <a:rPr lang="en-US" baseline="0" dirty="0" smtClean="0"/>
              <a:t>      - LPC used 4 probe sites in CT (red dots on map)</a:t>
            </a:r>
          </a:p>
          <a:p>
            <a:endParaRPr lang="en-US" baseline="0" dirty="0" smtClean="0"/>
          </a:p>
          <a:p>
            <a:r>
              <a:rPr lang="en-US" baseline="0" dirty="0" smtClean="0"/>
              <a:t>Managed by Multiple Agencies</a:t>
            </a:r>
          </a:p>
          <a:p>
            <a:r>
              <a:rPr lang="en-US" baseline="0" dirty="0" smtClean="0"/>
              <a:t> - We made arrangements with </a:t>
            </a:r>
            <a:r>
              <a:rPr lang="en-US" u="sng" baseline="0" dirty="0" smtClean="0"/>
              <a:t>NINE</a:t>
            </a:r>
            <a:r>
              <a:rPr lang="en-US" baseline="0" dirty="0" smtClean="0"/>
              <a:t> E-ZPass agencies</a:t>
            </a:r>
          </a:p>
          <a:p>
            <a:r>
              <a:rPr lang="en-US" baseline="0" dirty="0" smtClean="0"/>
              <a:t> - All had own reservations about privacy, etc. Logistics!!</a:t>
            </a:r>
          </a:p>
          <a:p>
            <a:r>
              <a:rPr lang="en-US" baseline="0" dirty="0" smtClean="0"/>
              <a:t> - Received TXN data from 8 agencies over the same 3 day sample period</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 One agency wouldn’t give up their TXN data (we sampled their entire customer base!)</a:t>
            </a:r>
          </a:p>
          <a:p>
            <a:endParaRPr lang="en-US" baseline="0" dirty="0" smtClean="0"/>
          </a:p>
          <a:p>
            <a:r>
              <a:rPr lang="en-US" baseline="0" dirty="0" smtClean="0"/>
              <a:t>More Sparse at ends of corridor</a:t>
            </a:r>
          </a:p>
          <a:p>
            <a:r>
              <a:rPr lang="en-US" baseline="0" dirty="0" smtClean="0"/>
              <a:t> - Just something we had to make do with</a:t>
            </a:r>
          </a:p>
          <a:p>
            <a:r>
              <a:rPr lang="en-US" baseline="0" dirty="0" smtClean="0"/>
              <a:t> - Our dataset isn’t quite as robust at the ends</a:t>
            </a:r>
            <a:endParaRPr lang="en-US" dirty="0"/>
          </a:p>
        </p:txBody>
      </p:sp>
      <p:sp>
        <p:nvSpPr>
          <p:cNvPr id="4" name="Slide Number Placeholder 3"/>
          <p:cNvSpPr>
            <a:spLocks noGrp="1"/>
          </p:cNvSpPr>
          <p:nvPr>
            <p:ph type="sldNum" sz="quarter" idx="10"/>
          </p:nvPr>
        </p:nvSpPr>
        <p:spPr/>
        <p:txBody>
          <a:bodyPr/>
          <a:lstStyle/>
          <a:p>
            <a:fld id="{3746EF74-4753-DA47-9B34-F93D23E42F59}" type="slidenum">
              <a:rPr lang="en-US" smtClean="0"/>
              <a:t>4</a:t>
            </a:fld>
            <a:endParaRPr lang="en-US"/>
          </a:p>
        </p:txBody>
      </p:sp>
    </p:spTree>
    <p:extLst>
      <p:ext uri="{BB962C8B-B14F-4D97-AF65-F5344CB8AC3E}">
        <p14:creationId xmlns:p14="http://schemas.microsoft.com/office/powerpoint/2010/main" val="81439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Granular Data</a:t>
            </a:r>
          </a:p>
          <a:p>
            <a:r>
              <a:rPr lang="en-US" dirty="0" smtClean="0"/>
              <a:t> - We</a:t>
            </a:r>
            <a:r>
              <a:rPr lang="en-US" baseline="0" dirty="0" smtClean="0"/>
              <a:t> received every transaction from 8 different agencies over a 3 day period</a:t>
            </a:r>
          </a:p>
          <a:p>
            <a:r>
              <a:rPr lang="en-US" baseline="0" dirty="0" smtClean="0"/>
              <a:t> - 7.5 MILLION TRANSACTIONS</a:t>
            </a:r>
          </a:p>
          <a:p>
            <a:r>
              <a:rPr lang="en-US" baseline="0" dirty="0" smtClean="0"/>
              <a:t>    - All time and location stamped, plus direction of travel</a:t>
            </a:r>
          </a:p>
          <a:p>
            <a:endParaRPr lang="en-US" baseline="0" dirty="0" smtClean="0"/>
          </a:p>
          <a:p>
            <a:r>
              <a:rPr lang="en-US" dirty="0" smtClean="0"/>
              <a:t>Can Follow an Individual’s Path</a:t>
            </a:r>
          </a:p>
          <a:p>
            <a:r>
              <a:rPr lang="en-US" dirty="0" smtClean="0"/>
              <a:t> - If they used more than 1 toll plaza</a:t>
            </a:r>
            <a:r>
              <a:rPr lang="en-US" baseline="0" dirty="0" smtClean="0"/>
              <a:t> </a:t>
            </a:r>
            <a:r>
              <a:rPr lang="en-US" dirty="0" smtClean="0"/>
              <a:t>– great for determining long-distance trips</a:t>
            </a:r>
          </a:p>
          <a:p>
            <a:endParaRPr lang="en-US" dirty="0" smtClean="0"/>
          </a:p>
          <a:p>
            <a:r>
              <a:rPr lang="en-US" dirty="0" smtClean="0"/>
              <a:t>Transactions</a:t>
            </a:r>
            <a:r>
              <a:rPr lang="en-US" baseline="0" dirty="0" smtClean="0"/>
              <a:t> Linked to Contact Info</a:t>
            </a:r>
          </a:p>
          <a:p>
            <a:r>
              <a:rPr lang="en-US" baseline="0" dirty="0" smtClean="0"/>
              <a:t> - We were able to determine likely long-distance (relevant) trips and send them a survey invitation</a:t>
            </a:r>
          </a:p>
          <a:p>
            <a:r>
              <a:rPr lang="en-US" baseline="0" dirty="0" smtClean="0"/>
              <a:t> - </a:t>
            </a:r>
            <a:r>
              <a:rPr lang="en-US" b="1" baseline="0" dirty="0" smtClean="0"/>
              <a:t>We (RSG) never had access to the contact info itself</a:t>
            </a:r>
            <a:r>
              <a:rPr lang="en-US" baseline="0" dirty="0" smtClean="0"/>
              <a:t>, we had to rely on the EZP agency to help (more details later)</a:t>
            </a:r>
            <a:endParaRPr lang="en-US" dirty="0"/>
          </a:p>
        </p:txBody>
      </p:sp>
      <p:sp>
        <p:nvSpPr>
          <p:cNvPr id="4" name="Slide Number Placeholder 3"/>
          <p:cNvSpPr>
            <a:spLocks noGrp="1"/>
          </p:cNvSpPr>
          <p:nvPr>
            <p:ph type="sldNum" sz="quarter" idx="10"/>
          </p:nvPr>
        </p:nvSpPr>
        <p:spPr/>
        <p:txBody>
          <a:bodyPr/>
          <a:lstStyle/>
          <a:p>
            <a:fld id="{3746EF74-4753-DA47-9B34-F93D23E42F59}" type="slidenum">
              <a:rPr lang="en-US" smtClean="0"/>
              <a:t>5</a:t>
            </a:fld>
            <a:endParaRPr lang="en-US"/>
          </a:p>
        </p:txBody>
      </p:sp>
    </p:spTree>
    <p:extLst>
      <p:ext uri="{BB962C8B-B14F-4D97-AF65-F5344CB8AC3E}">
        <p14:creationId xmlns:p14="http://schemas.microsoft.com/office/powerpoint/2010/main" val="4128443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wanted both weekend days plus a weekday. April 27 – April 29, 2013</a:t>
            </a:r>
          </a:p>
          <a:p>
            <a:endParaRPr lang="en-US" baseline="0" dirty="0" smtClean="0"/>
          </a:p>
          <a:p>
            <a:r>
              <a:rPr lang="en-US" baseline="0" dirty="0" smtClean="0"/>
              <a:t>Data provided:</a:t>
            </a:r>
          </a:p>
          <a:p>
            <a:r>
              <a:rPr lang="en-US" baseline="0" dirty="0" smtClean="0"/>
              <a:t>Obfuscated tag number</a:t>
            </a:r>
          </a:p>
          <a:p>
            <a:r>
              <a:rPr lang="en-US" baseline="0" dirty="0" smtClean="0"/>
              <a:t>On Plaza</a:t>
            </a:r>
          </a:p>
          <a:p>
            <a:r>
              <a:rPr lang="en-US" baseline="0" dirty="0" smtClean="0"/>
              <a:t>   - Managing agency</a:t>
            </a:r>
          </a:p>
          <a:p>
            <a:r>
              <a:rPr lang="en-US" baseline="0" dirty="0" smtClean="0"/>
              <a:t>   - Name</a:t>
            </a:r>
          </a:p>
          <a:p>
            <a:r>
              <a:rPr lang="en-US" baseline="0" dirty="0" smtClean="0"/>
              <a:t>   - Date/Time</a:t>
            </a:r>
          </a:p>
          <a:p>
            <a:r>
              <a:rPr lang="en-US" baseline="0" dirty="0" smtClean="0"/>
              <a:t>   - Lane # (useful for directionality)</a:t>
            </a:r>
          </a:p>
          <a:p>
            <a:r>
              <a:rPr lang="en-US" baseline="0" dirty="0" smtClean="0"/>
              <a:t>Off Plaza info (if applicable, e.g., NJTP transactions always in pairs)</a:t>
            </a:r>
          </a:p>
          <a:p>
            <a:r>
              <a:rPr lang="en-US" baseline="0" dirty="0" smtClean="0"/>
              <a:t>Traveler Home ZIP (when available)</a:t>
            </a:r>
          </a:p>
          <a:p>
            <a:endParaRPr lang="en-US" dirty="0" smtClean="0"/>
          </a:p>
          <a:p>
            <a:r>
              <a:rPr lang="en-US" dirty="0" smtClean="0"/>
              <a:t>Goal: Aggregate</a:t>
            </a:r>
            <a:r>
              <a:rPr lang="en-US" baseline="0" dirty="0" smtClean="0"/>
              <a:t> the data so it’s useful, while keeping as much granularity as possible</a:t>
            </a:r>
            <a:endParaRPr lang="en-US" dirty="0"/>
          </a:p>
        </p:txBody>
      </p:sp>
      <p:sp>
        <p:nvSpPr>
          <p:cNvPr id="4" name="Slide Number Placeholder 3"/>
          <p:cNvSpPr>
            <a:spLocks noGrp="1"/>
          </p:cNvSpPr>
          <p:nvPr>
            <p:ph type="sldNum" sz="quarter" idx="10"/>
          </p:nvPr>
        </p:nvSpPr>
        <p:spPr/>
        <p:txBody>
          <a:bodyPr/>
          <a:lstStyle/>
          <a:p>
            <a:fld id="{3746EF74-4753-DA47-9B34-F93D23E42F59}" type="slidenum">
              <a:rPr lang="en-US" smtClean="0"/>
              <a:t>6</a:t>
            </a:fld>
            <a:endParaRPr lang="en-US"/>
          </a:p>
        </p:txBody>
      </p:sp>
    </p:spTree>
    <p:extLst>
      <p:ext uri="{BB962C8B-B14F-4D97-AF65-F5344CB8AC3E}">
        <p14:creationId xmlns:p14="http://schemas.microsoft.com/office/powerpoint/2010/main" val="3021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 Driver</a:t>
            </a:r>
            <a:r>
              <a:rPr lang="en-US" baseline="0" dirty="0" smtClean="0"/>
              <a:t> is on their return trip</a:t>
            </a:r>
          </a:p>
          <a:p>
            <a:r>
              <a:rPr lang="en-US" baseline="0" dirty="0" smtClean="0"/>
              <a:t>2 – Driver stopped for a long period and therefore is starting a new trip</a:t>
            </a:r>
          </a:p>
          <a:p>
            <a:r>
              <a:rPr lang="en-US" baseline="0" dirty="0" smtClean="0"/>
              <a:t>3 – If impossible that driver would use the two plazas for the same one-way trip (e.g., Lincoln Tunnel and George Washington Bridge, both only tolled Eastbound.). Had list of pairs that would determine new trip</a:t>
            </a:r>
          </a:p>
        </p:txBody>
      </p:sp>
      <p:sp>
        <p:nvSpPr>
          <p:cNvPr id="4" name="Slide Number Placeholder 3"/>
          <p:cNvSpPr>
            <a:spLocks noGrp="1"/>
          </p:cNvSpPr>
          <p:nvPr>
            <p:ph type="sldNum" sz="quarter" idx="10"/>
          </p:nvPr>
        </p:nvSpPr>
        <p:spPr/>
        <p:txBody>
          <a:bodyPr/>
          <a:lstStyle/>
          <a:p>
            <a:fld id="{3746EF74-4753-DA47-9B34-F93D23E42F59}" type="slidenum">
              <a:rPr lang="en-US" smtClean="0"/>
              <a:t>7</a:t>
            </a:fld>
            <a:endParaRPr lang="en-US"/>
          </a:p>
        </p:txBody>
      </p:sp>
    </p:spTree>
    <p:extLst>
      <p:ext uri="{BB962C8B-B14F-4D97-AF65-F5344CB8AC3E}">
        <p14:creationId xmlns:p14="http://schemas.microsoft.com/office/powerpoint/2010/main" val="1559711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was the hardest part – we determined the entire priority system before sampling was done</a:t>
            </a:r>
          </a:p>
          <a:p>
            <a:endParaRPr lang="en-US" baseline="0" dirty="0" smtClean="0"/>
          </a:p>
          <a:p>
            <a:r>
              <a:rPr lang="en-US" baseline="0" dirty="0" smtClean="0"/>
              <a:t>Examples show the first and last plazas of trips (many trips had more than 2 plazas)</a:t>
            </a:r>
          </a:p>
          <a:p>
            <a:r>
              <a:rPr lang="en-US" baseline="0" dirty="0" smtClean="0"/>
              <a:t>1 – Clearly on a long-distance trip on the corridor (here, DC area to NYC)</a:t>
            </a:r>
          </a:p>
          <a:p>
            <a:r>
              <a:rPr lang="en-US" baseline="0" dirty="0" smtClean="0"/>
              <a:t>2 – Definitely a long distance trip, possibly on the corridor</a:t>
            </a:r>
          </a:p>
          <a:p>
            <a:r>
              <a:rPr lang="en-US" baseline="0" dirty="0" smtClean="0"/>
              <a:t>3 – Only 1 plaza but very possibly a relevant trip</a:t>
            </a:r>
          </a:p>
          <a:p>
            <a:r>
              <a:rPr lang="en-US" baseline="0" dirty="0" smtClean="0"/>
              <a:t>4 – Could be a relevant trip, could be a local trip</a:t>
            </a:r>
          </a:p>
          <a:p>
            <a:r>
              <a:rPr lang="en-US" baseline="0" dirty="0" smtClean="0"/>
              <a:t>0 – We have no interest. E.g. Traveling Southbound (we only sampled Northbound), 2 NJTP toll plazas very close to each other, or toll plazas in Illinois, </a:t>
            </a:r>
          </a:p>
          <a:p>
            <a:endParaRPr lang="en-US" baseline="0" dirty="0" smtClean="0"/>
          </a:p>
          <a:p>
            <a:r>
              <a:rPr lang="en-US" baseline="0" dirty="0" smtClean="0"/>
              <a:t>Created an executable that would convert the transactions into trips and then flag their priority</a:t>
            </a:r>
          </a:p>
          <a:p>
            <a:r>
              <a:rPr lang="en-US" baseline="0" dirty="0" smtClean="0"/>
              <a:t> - That way we could get the survey sampling done as fast as possible so people would still remember their trip!</a:t>
            </a:r>
          </a:p>
          <a:p>
            <a:endParaRPr lang="en-US" baseline="0" dirty="0" smtClean="0"/>
          </a:p>
          <a:p>
            <a:r>
              <a:rPr lang="en-US" baseline="0" dirty="0" smtClean="0"/>
              <a:t># of trips sampled limited by agencies (cost of printing survey invitation postcards, mostly). Sampled higher priority trips first.</a:t>
            </a:r>
          </a:p>
        </p:txBody>
      </p:sp>
      <p:sp>
        <p:nvSpPr>
          <p:cNvPr id="4" name="Slide Number Placeholder 3"/>
          <p:cNvSpPr>
            <a:spLocks noGrp="1"/>
          </p:cNvSpPr>
          <p:nvPr>
            <p:ph type="sldNum" sz="quarter" idx="10"/>
          </p:nvPr>
        </p:nvSpPr>
        <p:spPr/>
        <p:txBody>
          <a:bodyPr/>
          <a:lstStyle/>
          <a:p>
            <a:fld id="{3746EF74-4753-DA47-9B34-F93D23E42F59}" type="slidenum">
              <a:rPr lang="en-US" smtClean="0"/>
              <a:t>8</a:t>
            </a:fld>
            <a:endParaRPr lang="en-US"/>
          </a:p>
        </p:txBody>
      </p:sp>
    </p:spTree>
    <p:extLst>
      <p:ext uri="{BB962C8B-B14F-4D97-AF65-F5344CB8AC3E}">
        <p14:creationId xmlns:p14="http://schemas.microsoft.com/office/powerpoint/2010/main" val="4081958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Probe Sites:</a:t>
            </a:r>
          </a:p>
          <a:p>
            <a:pPr lvl="0"/>
            <a:r>
              <a:rPr lang="en-US" sz="1200" kern="1200" dirty="0" smtClean="0">
                <a:solidFill>
                  <a:schemeClr val="tx1"/>
                </a:solidFill>
                <a:effectLst/>
                <a:latin typeface="+mn-lt"/>
                <a:ea typeface="+mn-ea"/>
                <a:cs typeface="+mn-cs"/>
              </a:rPr>
              <a:t>I-84 West of Hartford/Waterbury</a:t>
            </a:r>
          </a:p>
          <a:p>
            <a:pPr lvl="0"/>
            <a:r>
              <a:rPr lang="en-US" sz="1200" kern="1200" dirty="0" smtClean="0">
                <a:solidFill>
                  <a:schemeClr val="tx1"/>
                </a:solidFill>
                <a:effectLst/>
                <a:latin typeface="+mn-lt"/>
                <a:ea typeface="+mn-ea"/>
                <a:cs typeface="+mn-cs"/>
              </a:rPr>
              <a:t>I-91 in Wallingford</a:t>
            </a:r>
          </a:p>
          <a:p>
            <a:pPr lvl="0"/>
            <a:r>
              <a:rPr lang="en-US" sz="1200" kern="1200" dirty="0" smtClean="0">
                <a:solidFill>
                  <a:schemeClr val="tx1"/>
                </a:solidFill>
                <a:effectLst/>
                <a:latin typeface="+mn-lt"/>
                <a:ea typeface="+mn-ea"/>
                <a:cs typeface="+mn-cs"/>
              </a:rPr>
              <a:t>Merritt Parkway in Trumbull</a:t>
            </a:r>
          </a:p>
          <a:p>
            <a:pPr lvl="0"/>
            <a:r>
              <a:rPr lang="en-US" sz="1200" kern="1200" dirty="0" smtClean="0">
                <a:solidFill>
                  <a:schemeClr val="tx1"/>
                </a:solidFill>
                <a:effectLst/>
                <a:latin typeface="+mn-lt"/>
                <a:ea typeface="+mn-ea"/>
                <a:cs typeface="+mn-cs"/>
              </a:rPr>
              <a:t>I-95 East of New London </a:t>
            </a:r>
          </a:p>
          <a:p>
            <a:endParaRPr lang="en-US" dirty="0" smtClean="0"/>
          </a:p>
          <a:p>
            <a:r>
              <a:rPr lang="en-US" dirty="0" smtClean="0"/>
              <a:t>LP info sent to DMV’s in CT, MA, RI, and NY. All other states could</a:t>
            </a:r>
            <a:r>
              <a:rPr lang="en-US" baseline="0" dirty="0" smtClean="0"/>
              <a:t> not be sampled.</a:t>
            </a:r>
            <a:endParaRPr lang="en-US" dirty="0"/>
          </a:p>
        </p:txBody>
      </p:sp>
      <p:sp>
        <p:nvSpPr>
          <p:cNvPr id="4" name="Slide Number Placeholder 3"/>
          <p:cNvSpPr>
            <a:spLocks noGrp="1"/>
          </p:cNvSpPr>
          <p:nvPr>
            <p:ph type="sldNum" sz="quarter" idx="10"/>
          </p:nvPr>
        </p:nvSpPr>
        <p:spPr/>
        <p:txBody>
          <a:bodyPr/>
          <a:lstStyle/>
          <a:p>
            <a:fld id="{3746EF74-4753-DA47-9B34-F93D23E42F59}" type="slidenum">
              <a:rPr lang="en-US" smtClean="0"/>
              <a:t>9</a:t>
            </a:fld>
            <a:endParaRPr lang="en-US"/>
          </a:p>
        </p:txBody>
      </p:sp>
    </p:spTree>
    <p:extLst>
      <p:ext uri="{BB962C8B-B14F-4D97-AF65-F5344CB8AC3E}">
        <p14:creationId xmlns:p14="http://schemas.microsoft.com/office/powerpoint/2010/main" val="9034268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white cov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000" y="0"/>
            <a:ext cx="9153292" cy="6864968"/>
          </a:xfrm>
          <a:prstGeom prst="rect">
            <a:avLst/>
          </a:prstGeom>
        </p:spPr>
      </p:pic>
      <p:sp>
        <p:nvSpPr>
          <p:cNvPr id="6" name="Text Placeholder 5"/>
          <p:cNvSpPr>
            <a:spLocks noGrp="1"/>
          </p:cNvSpPr>
          <p:nvPr>
            <p:ph type="body" sz="quarter" idx="10" hasCustomPrompt="1"/>
          </p:nvPr>
        </p:nvSpPr>
        <p:spPr>
          <a:xfrm>
            <a:off x="3259138" y="2777384"/>
            <a:ext cx="5704694" cy="1278796"/>
          </a:xfrm>
        </p:spPr>
        <p:txBody>
          <a:bodyPr anchor="b" anchorCtr="0">
            <a:noAutofit/>
          </a:bodyPr>
          <a:lstStyle>
            <a:lvl1pPr marL="0" indent="0">
              <a:lnSpc>
                <a:spcPct val="90000"/>
              </a:lnSpc>
              <a:buNone/>
              <a:defRPr sz="2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Utilizing Big Data Methods for a Long-Distance Automobile Origin-Destination Study</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0456" y="3094355"/>
            <a:ext cx="2419518" cy="687652"/>
          </a:xfrm>
          <a:prstGeom prst="rect">
            <a:avLst/>
          </a:prstGeom>
        </p:spPr>
      </p:pic>
      <p:cxnSp>
        <p:nvCxnSpPr>
          <p:cNvPr id="8" name="Straight Connector 7"/>
          <p:cNvCxnSpPr/>
          <p:nvPr userDrawn="1"/>
        </p:nvCxnSpPr>
        <p:spPr>
          <a:xfrm>
            <a:off x="3105823" y="2950340"/>
            <a:ext cx="0" cy="1794016"/>
          </a:xfrm>
          <a:prstGeom prst="line">
            <a:avLst/>
          </a:prstGeom>
          <a:ln w="190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p:cNvSpPr>
            <a:spLocks noGrp="1"/>
          </p:cNvSpPr>
          <p:nvPr>
            <p:ph type="body" sz="quarter" idx="12" hasCustomPrompt="1"/>
          </p:nvPr>
        </p:nvSpPr>
        <p:spPr>
          <a:xfrm>
            <a:off x="3259844" y="4568611"/>
            <a:ext cx="5703988" cy="275543"/>
          </a:xfrm>
        </p:spPr>
        <p:txBody>
          <a:bodyPr anchor="ctr" anchorCtr="0">
            <a:noAutofit/>
          </a:bodyPr>
          <a:lstStyle>
            <a:lvl1pPr marL="0" indent="0">
              <a:buNone/>
              <a:defRPr sz="1200">
                <a:solidFill>
                  <a:srgbClr val="F68B1F"/>
                </a:solidFill>
              </a:defRPr>
            </a:lvl1pPr>
            <a:lvl2pPr marL="457200" indent="0">
              <a:buNone/>
              <a:defRPr sz="1200">
                <a:solidFill>
                  <a:srgbClr val="F48024"/>
                </a:solidFill>
              </a:defRPr>
            </a:lvl2pPr>
            <a:lvl3pPr marL="914400" indent="0">
              <a:buNone/>
              <a:defRPr sz="1200">
                <a:solidFill>
                  <a:srgbClr val="F48024"/>
                </a:solidFill>
              </a:defRPr>
            </a:lvl3pPr>
            <a:lvl4pPr marL="1371600" indent="0">
              <a:buNone/>
              <a:defRPr sz="1200">
                <a:solidFill>
                  <a:srgbClr val="F48024"/>
                </a:solidFill>
              </a:defRPr>
            </a:lvl4pPr>
            <a:lvl5pPr marL="1828800" indent="0">
              <a:buNone/>
              <a:defRPr sz="1200">
                <a:solidFill>
                  <a:srgbClr val="F48024"/>
                </a:solidFill>
              </a:defRPr>
            </a:lvl5pPr>
          </a:lstStyle>
          <a:p>
            <a:pPr lvl="0"/>
            <a:r>
              <a:rPr lang="en-US" dirty="0" smtClean="0"/>
              <a:t>May 19, 2015</a:t>
            </a:r>
          </a:p>
        </p:txBody>
      </p:sp>
      <p:sp>
        <p:nvSpPr>
          <p:cNvPr id="22" name="Content Placeholder 21"/>
          <p:cNvSpPr>
            <a:spLocks noGrp="1"/>
          </p:cNvSpPr>
          <p:nvPr>
            <p:ph sz="quarter" idx="13"/>
          </p:nvPr>
        </p:nvSpPr>
        <p:spPr>
          <a:xfrm>
            <a:off x="3249711" y="5088587"/>
            <a:ext cx="5704694" cy="255587"/>
          </a:xfrm>
        </p:spPr>
        <p:txBody>
          <a:bodyPr>
            <a:noAutofit/>
          </a:bodyPr>
          <a:lstStyle>
            <a:lvl1pPr marL="0" indent="0">
              <a:buNone/>
              <a:defRPr sz="1400">
                <a:solidFill>
                  <a:schemeClr val="tx2"/>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endParaRPr lang="en-US" dirty="0" smtClean="0"/>
          </a:p>
        </p:txBody>
      </p:sp>
    </p:spTree>
    <p:extLst>
      <p:ext uri="{BB962C8B-B14F-4D97-AF65-F5344CB8AC3E}">
        <p14:creationId xmlns:p14="http://schemas.microsoft.com/office/powerpoint/2010/main" val="19199412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9" name="Table Placeholder 8"/>
          <p:cNvSpPr>
            <a:spLocks noGrp="1"/>
          </p:cNvSpPr>
          <p:nvPr>
            <p:ph type="tbl" sz="quarter" idx="10"/>
          </p:nvPr>
        </p:nvSpPr>
        <p:spPr>
          <a:xfrm>
            <a:off x="592138" y="1420813"/>
            <a:ext cx="8094662" cy="4656137"/>
          </a:xfrm>
        </p:spPr>
        <p:txBody>
          <a:bodyPr>
            <a:noAutofit/>
          </a:bodyPr>
          <a:lstStyle>
            <a:lvl1pPr marL="344488" indent="-225425">
              <a:defRPr sz="1800">
                <a:solidFill>
                  <a:schemeClr val="tx2"/>
                </a:solidFill>
              </a:defRPr>
            </a:lvl1pPr>
          </a:lstStyle>
          <a:p>
            <a:r>
              <a:rPr lang="en-US" smtClean="0"/>
              <a:t>Click icon to add table</a:t>
            </a:r>
            <a:endParaRPr lang="en-US" dirty="0"/>
          </a:p>
        </p:txBody>
      </p:sp>
    </p:spTree>
    <p:extLst>
      <p:ext uri="{BB962C8B-B14F-4D97-AF65-F5344CB8AC3E}">
        <p14:creationId xmlns:p14="http://schemas.microsoft.com/office/powerpoint/2010/main" val="584962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_white tex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6350"/>
            <a:ext cx="9152466" cy="6864350"/>
          </a:xfrm>
          <a:prstGeom prst="rect">
            <a:avLst/>
          </a:prstGeom>
        </p:spPr>
      </p:pic>
      <p:pic>
        <p:nvPicPr>
          <p:cNvPr id="5" name="Picture 4"/>
          <p:cNvPicPr>
            <a:picLocks noChangeAspect="1"/>
          </p:cNvPicPr>
          <p:nvPr userDrawn="1"/>
        </p:nvPicPr>
        <p:blipFill rotWithShape="1">
          <a:blip r:embed="rId3" cstate="email">
            <a:extLst>
              <a:ext uri="{28A0092B-C50C-407E-A947-70E740481C1C}">
                <a14:useLocalDpi xmlns:a14="http://schemas.microsoft.com/office/drawing/2010/main"/>
              </a:ext>
            </a:extLst>
          </a:blip>
          <a:srcRect r="77133"/>
          <a:stretch/>
        </p:blipFill>
        <p:spPr>
          <a:xfrm>
            <a:off x="773913" y="3131031"/>
            <a:ext cx="598339" cy="802828"/>
          </a:xfrm>
          <a:prstGeom prst="rect">
            <a:avLst/>
          </a:prstGeom>
        </p:spPr>
      </p:pic>
      <p:cxnSp>
        <p:nvCxnSpPr>
          <p:cNvPr id="6" name="Straight Connector 5"/>
          <p:cNvCxnSpPr/>
          <p:nvPr userDrawn="1"/>
        </p:nvCxnSpPr>
        <p:spPr>
          <a:xfrm>
            <a:off x="1512325" y="2931664"/>
            <a:ext cx="0" cy="994889"/>
          </a:xfrm>
          <a:prstGeom prst="line">
            <a:avLst/>
          </a:prstGeom>
          <a:ln w="19050" cmpd="sng">
            <a:solidFill>
              <a:srgbClr val="F48024"/>
            </a:solidFill>
          </a:ln>
          <a:effectLst/>
        </p:spPr>
        <p:style>
          <a:lnRef idx="2">
            <a:schemeClr val="accent1"/>
          </a:lnRef>
          <a:fillRef idx="0">
            <a:schemeClr val="accent1"/>
          </a:fillRef>
          <a:effectRef idx="1">
            <a:schemeClr val="accent1"/>
          </a:effectRef>
          <a:fontRef idx="minor">
            <a:schemeClr val="tx1"/>
          </a:fontRef>
        </p:style>
      </p:cxnSp>
      <p:sp>
        <p:nvSpPr>
          <p:cNvPr id="8" name="Text Placeholder 7"/>
          <p:cNvSpPr>
            <a:spLocks noGrp="1"/>
          </p:cNvSpPr>
          <p:nvPr>
            <p:ph type="body" sz="quarter" idx="10"/>
          </p:nvPr>
        </p:nvSpPr>
        <p:spPr>
          <a:xfrm>
            <a:off x="1609198" y="2931664"/>
            <a:ext cx="5555720" cy="1002195"/>
          </a:xfrm>
        </p:spPr>
        <p:txBody>
          <a:bodyPr anchor="ctr" anchorCtr="0">
            <a:noAutofit/>
          </a:bodyPr>
          <a:lstStyle>
            <a:lvl1pPr marL="0" indent="0">
              <a:buNone/>
              <a:defRPr sz="2800" b="1">
                <a:solidFill>
                  <a:srgbClr val="FFFFFF"/>
                </a:solidFill>
              </a:defRPr>
            </a:lvl1pPr>
            <a:lvl2pPr marL="457200" indent="0">
              <a:buNone/>
              <a:defRPr sz="2800" b="1">
                <a:solidFill>
                  <a:srgbClr val="FFFFFF"/>
                </a:solidFill>
              </a:defRPr>
            </a:lvl2pPr>
            <a:lvl3pPr marL="914400" indent="0">
              <a:buNone/>
              <a:defRPr sz="2800" b="1">
                <a:solidFill>
                  <a:srgbClr val="FFFFFF"/>
                </a:solidFill>
              </a:defRPr>
            </a:lvl3pPr>
            <a:lvl4pPr marL="1371600" indent="0">
              <a:buNone/>
              <a:defRPr sz="2800" b="1">
                <a:solidFill>
                  <a:srgbClr val="FFFFFF"/>
                </a:solidFill>
              </a:defRPr>
            </a:lvl4pPr>
            <a:lvl5pPr marL="1828800" indent="0">
              <a:buNone/>
              <a:defRPr sz="2800" b="1">
                <a:solidFill>
                  <a:srgbClr val="FFFFFF"/>
                </a:solidFill>
              </a:defRPr>
            </a:lvl5pPr>
          </a:lstStyle>
          <a:p>
            <a:pPr lvl="0"/>
            <a:r>
              <a:rPr lang="en-US" smtClean="0"/>
              <a:t>Click to edit Master text styles</a:t>
            </a:r>
          </a:p>
        </p:txBody>
      </p:sp>
    </p:spTree>
    <p:extLst>
      <p:ext uri="{BB962C8B-B14F-4D97-AF65-F5344CB8AC3E}">
        <p14:creationId xmlns:p14="http://schemas.microsoft.com/office/powerpoint/2010/main" val="1478472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6350"/>
            <a:ext cx="9152466" cy="6864350"/>
          </a:xfrm>
          <a:prstGeom prst="rect">
            <a:avLst/>
          </a:prstGeom>
        </p:spPr>
      </p:pic>
      <p:sp>
        <p:nvSpPr>
          <p:cNvPr id="7" name="Rectangle 10"/>
          <p:cNvSpPr/>
          <p:nvPr userDrawn="1"/>
        </p:nvSpPr>
        <p:spPr>
          <a:xfrm>
            <a:off x="109561" y="2824744"/>
            <a:ext cx="8206305" cy="1190437"/>
          </a:xfrm>
          <a:custGeom>
            <a:avLst/>
            <a:gdLst/>
            <a:ahLst/>
            <a:cxnLst/>
            <a:rect l="l" t="t" r="r" b="b"/>
            <a:pathLst>
              <a:path w="8206305" h="1190437">
                <a:moveTo>
                  <a:pt x="0" y="0"/>
                </a:moveTo>
                <a:lnTo>
                  <a:pt x="246790" y="0"/>
                </a:lnTo>
                <a:lnTo>
                  <a:pt x="555678" y="0"/>
                </a:lnTo>
                <a:lnTo>
                  <a:pt x="8007895" y="0"/>
                </a:lnTo>
                <a:cubicBezTo>
                  <a:pt x="8117474" y="0"/>
                  <a:pt x="8206305" y="88831"/>
                  <a:pt x="8206305" y="198410"/>
                </a:cubicBezTo>
                <a:lnTo>
                  <a:pt x="8206305" y="992027"/>
                </a:lnTo>
                <a:cubicBezTo>
                  <a:pt x="8206305" y="1101606"/>
                  <a:pt x="8117474" y="1190437"/>
                  <a:pt x="8007895" y="1190437"/>
                </a:cubicBezTo>
                <a:lnTo>
                  <a:pt x="555678" y="1190437"/>
                </a:lnTo>
                <a:lnTo>
                  <a:pt x="246790" y="1190437"/>
                </a:lnTo>
                <a:lnTo>
                  <a:pt x="0" y="1190437"/>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cxnSp>
        <p:nvCxnSpPr>
          <p:cNvPr id="6" name="Straight Connector 5"/>
          <p:cNvCxnSpPr/>
          <p:nvPr userDrawn="1"/>
        </p:nvCxnSpPr>
        <p:spPr>
          <a:xfrm>
            <a:off x="1512325" y="2931664"/>
            <a:ext cx="0" cy="994889"/>
          </a:xfrm>
          <a:prstGeom prst="line">
            <a:avLst/>
          </a:prstGeom>
          <a:ln w="19050" cmpd="sng">
            <a:solidFill>
              <a:srgbClr val="F48024"/>
            </a:solidFill>
          </a:ln>
          <a:effectLst/>
        </p:spPr>
        <p:style>
          <a:lnRef idx="2">
            <a:schemeClr val="accent1"/>
          </a:lnRef>
          <a:fillRef idx="0">
            <a:schemeClr val="accent1"/>
          </a:fillRef>
          <a:effectRef idx="1">
            <a:schemeClr val="accent1"/>
          </a:effectRef>
          <a:fontRef idx="minor">
            <a:schemeClr val="tx1"/>
          </a:fontRef>
        </p:style>
      </p:cxnSp>
      <p:sp>
        <p:nvSpPr>
          <p:cNvPr id="8" name="Text Placeholder 7"/>
          <p:cNvSpPr>
            <a:spLocks noGrp="1"/>
          </p:cNvSpPr>
          <p:nvPr>
            <p:ph type="body" sz="quarter" idx="10"/>
          </p:nvPr>
        </p:nvSpPr>
        <p:spPr>
          <a:xfrm>
            <a:off x="1609198" y="2931664"/>
            <a:ext cx="5555720" cy="1002195"/>
          </a:xfrm>
        </p:spPr>
        <p:txBody>
          <a:bodyPr anchor="ctr" anchorCtr="0">
            <a:noAutofit/>
          </a:bodyPr>
          <a:lstStyle>
            <a:lvl1pPr marL="0" indent="0">
              <a:buNone/>
              <a:defRPr sz="2800" b="1">
                <a:solidFill>
                  <a:schemeClr val="tx2"/>
                </a:solidFill>
              </a:defRPr>
            </a:lvl1pPr>
            <a:lvl2pPr marL="457200" indent="0">
              <a:buNone/>
              <a:defRPr sz="2800" b="1">
                <a:solidFill>
                  <a:srgbClr val="FFFFFF"/>
                </a:solidFill>
              </a:defRPr>
            </a:lvl2pPr>
            <a:lvl3pPr marL="914400" indent="0">
              <a:buNone/>
              <a:defRPr sz="2800" b="1">
                <a:solidFill>
                  <a:srgbClr val="FFFFFF"/>
                </a:solidFill>
              </a:defRPr>
            </a:lvl3pPr>
            <a:lvl4pPr marL="1371600" indent="0">
              <a:buNone/>
              <a:defRPr sz="2800" b="1">
                <a:solidFill>
                  <a:srgbClr val="FFFFFF"/>
                </a:solidFill>
              </a:defRPr>
            </a:lvl4pPr>
            <a:lvl5pPr marL="1828800" indent="0">
              <a:buNone/>
              <a:defRPr sz="2800" b="1">
                <a:solidFill>
                  <a:srgbClr val="FFFFFF"/>
                </a:solidFill>
              </a:defRPr>
            </a:lvl5pPr>
          </a:lstStyle>
          <a:p>
            <a:pPr lvl="0"/>
            <a:r>
              <a:rPr lang="en-US" smtClean="0"/>
              <a:t>Click to edit Master text styles</a:t>
            </a:r>
          </a:p>
        </p:txBody>
      </p:sp>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a:ext>
            </a:extLst>
          </a:blip>
          <a:srcRect r="81488"/>
          <a:stretch/>
        </p:blipFill>
        <p:spPr>
          <a:xfrm>
            <a:off x="719275" y="3142803"/>
            <a:ext cx="515262" cy="791055"/>
          </a:xfrm>
          <a:prstGeom prst="rect">
            <a:avLst/>
          </a:prstGeom>
        </p:spPr>
      </p:pic>
    </p:spTree>
    <p:extLst>
      <p:ext uri="{BB962C8B-B14F-4D97-AF65-F5344CB8AC3E}">
        <p14:creationId xmlns:p14="http://schemas.microsoft.com/office/powerpoint/2010/main" val="55296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act_Map">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34572"/>
            <a:ext cx="9190094" cy="6892571"/>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842788" y="-262536"/>
            <a:ext cx="5667469" cy="4376756"/>
          </a:xfrm>
          <a:prstGeom prst="rect">
            <a:avLst/>
          </a:prstGeom>
        </p:spPr>
      </p:pic>
      <p:sp>
        <p:nvSpPr>
          <p:cNvPr id="8" name="Rounded Rectangle 7"/>
          <p:cNvSpPr/>
          <p:nvPr userDrawn="1"/>
        </p:nvSpPr>
        <p:spPr>
          <a:xfrm>
            <a:off x="-1" y="3756115"/>
            <a:ext cx="2702327" cy="999738"/>
          </a:xfrm>
          <a:prstGeom prst="roundRect">
            <a:avLst>
              <a:gd name="adj" fmla="val 11534"/>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9" name="TextBox 8"/>
          <p:cNvSpPr txBox="1"/>
          <p:nvPr userDrawn="1"/>
        </p:nvSpPr>
        <p:spPr>
          <a:xfrm>
            <a:off x="157943" y="4816174"/>
            <a:ext cx="2544384" cy="553998"/>
          </a:xfrm>
          <a:prstGeom prst="rect">
            <a:avLst/>
          </a:prstGeom>
          <a:noFill/>
        </p:spPr>
        <p:txBody>
          <a:bodyPr wrap="square" rtlCol="0">
            <a:noAutofit/>
          </a:bodyPr>
          <a:lstStyle/>
          <a:p>
            <a:pPr algn="ctr"/>
            <a:r>
              <a:rPr lang="en-US" sz="1600" b="1" spc="100" dirty="0" err="1" smtClean="0">
                <a:solidFill>
                  <a:srgbClr val="FFFFFF"/>
                </a:solidFill>
                <a:latin typeface="Arial"/>
                <a:cs typeface="Arial"/>
              </a:rPr>
              <a:t>www.rsginc.com</a:t>
            </a:r>
            <a:endParaRPr lang="en-US" sz="1600" b="1" spc="100" dirty="0">
              <a:solidFill>
                <a:srgbClr val="FFFFFF"/>
              </a:solidFill>
              <a:latin typeface="Arial"/>
              <a:cs typeface="Arial"/>
            </a:endParaRPr>
          </a:p>
          <a:p>
            <a:pPr algn="ctr" defTabSz="914608">
              <a:tabLst>
                <a:tab pos="4665639" algn="l"/>
              </a:tabLst>
            </a:pPr>
            <a:endParaRPr lang="en-US" sz="1400" spc="100" dirty="0">
              <a:solidFill>
                <a:schemeClr val="bg1"/>
              </a:solidFill>
              <a:latin typeface="Arial"/>
              <a:cs typeface="Arial"/>
            </a:endParaRPr>
          </a:p>
        </p:txBody>
      </p:sp>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r="81488"/>
          <a:stretch/>
        </p:blipFill>
        <p:spPr>
          <a:xfrm>
            <a:off x="469900" y="4045304"/>
            <a:ext cx="446703" cy="685800"/>
          </a:xfrm>
          <a:prstGeom prst="rect">
            <a:avLst/>
          </a:prstGeom>
        </p:spPr>
      </p:pic>
      <p:sp>
        <p:nvSpPr>
          <p:cNvPr id="11" name="TextBox 10"/>
          <p:cNvSpPr txBox="1"/>
          <p:nvPr userDrawn="1"/>
        </p:nvSpPr>
        <p:spPr>
          <a:xfrm>
            <a:off x="1054110" y="3926260"/>
            <a:ext cx="1305973" cy="655641"/>
          </a:xfrm>
          <a:prstGeom prst="rect">
            <a:avLst/>
          </a:prstGeom>
          <a:noFill/>
        </p:spPr>
        <p:txBody>
          <a:bodyPr wrap="square" rtlCol="0" anchor="ctr" anchorCtr="0">
            <a:noAutofit/>
          </a:bodyPr>
          <a:lstStyle/>
          <a:p>
            <a:r>
              <a:rPr lang="en-US" sz="2000" b="1" dirty="0" smtClean="0">
                <a:solidFill>
                  <a:schemeClr val="tx2"/>
                </a:solidFill>
                <a:latin typeface="Arial"/>
                <a:cs typeface="Arial"/>
              </a:rPr>
              <a:t>Contacts</a:t>
            </a:r>
          </a:p>
        </p:txBody>
      </p:sp>
      <p:cxnSp>
        <p:nvCxnSpPr>
          <p:cNvPr id="12" name="Straight Connector 11"/>
          <p:cNvCxnSpPr/>
          <p:nvPr userDrawn="1"/>
        </p:nvCxnSpPr>
        <p:spPr>
          <a:xfrm>
            <a:off x="1026651" y="3926260"/>
            <a:ext cx="0" cy="655641"/>
          </a:xfrm>
          <a:prstGeom prst="line">
            <a:avLst/>
          </a:prstGeom>
          <a:ln w="19050" cmpd="sng">
            <a:solidFill>
              <a:srgbClr val="F48024"/>
            </a:solidFill>
          </a:ln>
          <a:effectLst/>
        </p:spPr>
        <p:style>
          <a:lnRef idx="2">
            <a:schemeClr val="accent1"/>
          </a:lnRef>
          <a:fillRef idx="0">
            <a:schemeClr val="accent1"/>
          </a:fillRef>
          <a:effectRef idx="1">
            <a:schemeClr val="accent1"/>
          </a:effectRef>
          <a:fontRef idx="minor">
            <a:schemeClr val="tx1"/>
          </a:fontRef>
        </p:style>
      </p:cxnSp>
      <p:sp>
        <p:nvSpPr>
          <p:cNvPr id="16" name="Text Placeholder 15"/>
          <p:cNvSpPr>
            <a:spLocks noGrp="1"/>
          </p:cNvSpPr>
          <p:nvPr>
            <p:ph type="body" sz="quarter" idx="10" hasCustomPrompt="1"/>
          </p:nvPr>
        </p:nvSpPr>
        <p:spPr>
          <a:xfrm>
            <a:off x="3195638" y="3660775"/>
            <a:ext cx="4412720" cy="285219"/>
          </a:xfrm>
        </p:spPr>
        <p:txBody>
          <a:bodyPr anchor="ctr" anchorCtr="0">
            <a:noAutofit/>
          </a:bodyPr>
          <a:lstStyle>
            <a:lvl1pPr marL="0" indent="0">
              <a:buNone/>
              <a:defRPr sz="14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smtClean="0"/>
              <a:t>PROJECT MANAGER NAME</a:t>
            </a:r>
          </a:p>
        </p:txBody>
      </p:sp>
      <p:sp>
        <p:nvSpPr>
          <p:cNvPr id="18" name="Text Placeholder 17"/>
          <p:cNvSpPr>
            <a:spLocks noGrp="1"/>
          </p:cNvSpPr>
          <p:nvPr>
            <p:ph type="body" sz="quarter" idx="11" hasCustomPrompt="1"/>
          </p:nvPr>
        </p:nvSpPr>
        <p:spPr>
          <a:xfrm>
            <a:off x="3195638" y="3888632"/>
            <a:ext cx="4413250" cy="222407"/>
          </a:xfrm>
        </p:spPr>
        <p:txBody>
          <a:bodyPr anchor="ctr" anchorCtr="0">
            <a:noAutofit/>
          </a:bodyPr>
          <a:lstStyle>
            <a:lvl1pPr marL="0" indent="0">
              <a:buNone/>
              <a:defRPr sz="1200">
                <a:solidFill>
                  <a:schemeClr val="bg2"/>
                </a:solidFill>
              </a:defRPr>
            </a:lvl1pPr>
          </a:lstStyle>
          <a:p>
            <a:pPr lvl="0"/>
            <a:r>
              <a:rPr lang="en-US" dirty="0" smtClean="0"/>
              <a:t>TITLE</a:t>
            </a:r>
            <a:endParaRPr lang="en-US" dirty="0"/>
          </a:p>
        </p:txBody>
      </p:sp>
      <p:sp>
        <p:nvSpPr>
          <p:cNvPr id="20" name="Text Placeholder 19"/>
          <p:cNvSpPr>
            <a:spLocks noGrp="1"/>
          </p:cNvSpPr>
          <p:nvPr>
            <p:ph type="body" sz="quarter" idx="12" hasCustomPrompt="1"/>
          </p:nvPr>
        </p:nvSpPr>
        <p:spPr>
          <a:xfrm>
            <a:off x="3195638" y="4196178"/>
            <a:ext cx="4413250" cy="460077"/>
          </a:xfrm>
        </p:spPr>
        <p:txBody>
          <a:bodyPr anchor="ctr" anchorCtr="0">
            <a:noAutofit/>
          </a:bodyPr>
          <a:lstStyle>
            <a:lvl1pPr marL="0" indent="0">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smtClean="0"/>
              <a:t>Email</a:t>
            </a:r>
            <a:br>
              <a:rPr lang="en-US" dirty="0" smtClean="0"/>
            </a:br>
            <a:r>
              <a:rPr lang="en-US" dirty="0" smtClean="0"/>
              <a:t>Phone</a:t>
            </a:r>
          </a:p>
        </p:txBody>
      </p:sp>
      <p:sp>
        <p:nvSpPr>
          <p:cNvPr id="21" name="Text Placeholder 15"/>
          <p:cNvSpPr>
            <a:spLocks noGrp="1"/>
          </p:cNvSpPr>
          <p:nvPr>
            <p:ph type="body" sz="quarter" idx="13" hasCustomPrompt="1"/>
          </p:nvPr>
        </p:nvSpPr>
        <p:spPr>
          <a:xfrm>
            <a:off x="3196697" y="5118126"/>
            <a:ext cx="4412720" cy="285219"/>
          </a:xfrm>
        </p:spPr>
        <p:txBody>
          <a:bodyPr>
            <a:noAutofit/>
          </a:bodyPr>
          <a:lstStyle>
            <a:lvl1pPr marL="0" indent="0">
              <a:buNone/>
              <a:defRPr sz="1400" b="1" baseline="0">
                <a:solidFill>
                  <a:srgbClr val="FFFFFF"/>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smtClean="0"/>
              <a:t>ANOTHER NAME</a:t>
            </a:r>
          </a:p>
        </p:txBody>
      </p:sp>
      <p:sp>
        <p:nvSpPr>
          <p:cNvPr id="22" name="Text Placeholder 17"/>
          <p:cNvSpPr>
            <a:spLocks noGrp="1"/>
          </p:cNvSpPr>
          <p:nvPr>
            <p:ph type="body" sz="quarter" idx="14" hasCustomPrompt="1"/>
          </p:nvPr>
        </p:nvSpPr>
        <p:spPr>
          <a:xfrm>
            <a:off x="3196696" y="5319212"/>
            <a:ext cx="4413250" cy="295275"/>
          </a:xfrm>
        </p:spPr>
        <p:txBody>
          <a:bodyPr>
            <a:noAutofit/>
          </a:bodyPr>
          <a:lstStyle>
            <a:lvl1pPr marL="0" indent="0">
              <a:buNone/>
              <a:defRPr sz="1200">
                <a:solidFill>
                  <a:schemeClr val="bg2"/>
                </a:solidFill>
              </a:defRPr>
            </a:lvl1pPr>
          </a:lstStyle>
          <a:p>
            <a:pPr lvl="0"/>
            <a:r>
              <a:rPr lang="en-US" dirty="0" smtClean="0"/>
              <a:t>TITLE</a:t>
            </a:r>
            <a:endParaRPr lang="en-US" dirty="0"/>
          </a:p>
        </p:txBody>
      </p:sp>
      <p:sp>
        <p:nvSpPr>
          <p:cNvPr id="23" name="Text Placeholder 19"/>
          <p:cNvSpPr>
            <a:spLocks noGrp="1"/>
          </p:cNvSpPr>
          <p:nvPr>
            <p:ph type="body" sz="quarter" idx="15" hasCustomPrompt="1"/>
          </p:nvPr>
        </p:nvSpPr>
        <p:spPr>
          <a:xfrm>
            <a:off x="3196697" y="5700263"/>
            <a:ext cx="4413250" cy="554919"/>
          </a:xfrm>
        </p:spPr>
        <p:txBody>
          <a:bodyPr>
            <a:noAutofit/>
          </a:bodyPr>
          <a:lstStyle>
            <a:lvl1pPr marL="0" indent="0">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smtClean="0"/>
              <a:t>Email</a:t>
            </a:r>
            <a:br>
              <a:rPr lang="en-US" dirty="0" smtClean="0"/>
            </a:br>
            <a:r>
              <a:rPr lang="en-US" dirty="0" smtClean="0"/>
              <a:t>Phone</a:t>
            </a:r>
          </a:p>
        </p:txBody>
      </p:sp>
    </p:spTree>
    <p:extLst>
      <p:ext uri="{BB962C8B-B14F-4D97-AF65-F5344CB8AC3E}">
        <p14:creationId xmlns:p14="http://schemas.microsoft.com/office/powerpoint/2010/main" val="9476586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34572"/>
            <a:ext cx="9190094" cy="6892571"/>
          </a:xfrm>
          <a:prstGeom prst="rect">
            <a:avLst/>
          </a:prstGeom>
        </p:spPr>
      </p:pic>
      <p:sp>
        <p:nvSpPr>
          <p:cNvPr id="15" name="Rounded Rectangle 14"/>
          <p:cNvSpPr/>
          <p:nvPr userDrawn="1"/>
        </p:nvSpPr>
        <p:spPr>
          <a:xfrm>
            <a:off x="-1" y="998396"/>
            <a:ext cx="2702327" cy="999738"/>
          </a:xfrm>
          <a:prstGeom prst="roundRect">
            <a:avLst>
              <a:gd name="adj" fmla="val 954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pic>
        <p:nvPicPr>
          <p:cNvPr id="17" name="Picture 16"/>
          <p:cNvPicPr>
            <a:picLocks noChangeAspect="1"/>
          </p:cNvPicPr>
          <p:nvPr userDrawn="1"/>
        </p:nvPicPr>
        <p:blipFill rotWithShape="1">
          <a:blip r:embed="rId3" cstate="email">
            <a:extLst>
              <a:ext uri="{28A0092B-C50C-407E-A947-70E740481C1C}">
                <a14:useLocalDpi xmlns:a14="http://schemas.microsoft.com/office/drawing/2010/main"/>
              </a:ext>
            </a:extLst>
          </a:blip>
          <a:srcRect r="81488"/>
          <a:stretch/>
        </p:blipFill>
        <p:spPr>
          <a:xfrm>
            <a:off x="469900" y="1312334"/>
            <a:ext cx="446703" cy="685800"/>
          </a:xfrm>
          <a:prstGeom prst="rect">
            <a:avLst/>
          </a:prstGeom>
        </p:spPr>
      </p:pic>
      <p:sp>
        <p:nvSpPr>
          <p:cNvPr id="19" name="TextBox 18"/>
          <p:cNvSpPr txBox="1"/>
          <p:nvPr userDrawn="1"/>
        </p:nvSpPr>
        <p:spPr>
          <a:xfrm>
            <a:off x="1054110" y="1193290"/>
            <a:ext cx="1354186" cy="655641"/>
          </a:xfrm>
          <a:prstGeom prst="rect">
            <a:avLst/>
          </a:prstGeom>
          <a:noFill/>
        </p:spPr>
        <p:txBody>
          <a:bodyPr wrap="square" rtlCol="0" anchor="ctr" anchorCtr="0">
            <a:noAutofit/>
          </a:bodyPr>
          <a:lstStyle/>
          <a:p>
            <a:r>
              <a:rPr lang="en-US" sz="2000" b="1" dirty="0" smtClean="0">
                <a:solidFill>
                  <a:schemeClr val="tx2"/>
                </a:solidFill>
                <a:latin typeface="Arial"/>
                <a:cs typeface="Arial"/>
              </a:rPr>
              <a:t>Contacts</a:t>
            </a:r>
          </a:p>
        </p:txBody>
      </p:sp>
      <p:cxnSp>
        <p:nvCxnSpPr>
          <p:cNvPr id="24" name="Straight Connector 23"/>
          <p:cNvCxnSpPr/>
          <p:nvPr userDrawn="1"/>
        </p:nvCxnSpPr>
        <p:spPr>
          <a:xfrm>
            <a:off x="1026651" y="1193290"/>
            <a:ext cx="0" cy="655641"/>
          </a:xfrm>
          <a:prstGeom prst="line">
            <a:avLst/>
          </a:prstGeom>
          <a:ln w="19050" cmpd="sng">
            <a:solidFill>
              <a:srgbClr val="F48024"/>
            </a:solidFill>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userDrawn="1"/>
        </p:nvSpPr>
        <p:spPr>
          <a:xfrm>
            <a:off x="341007" y="1994315"/>
            <a:ext cx="2269465" cy="584776"/>
          </a:xfrm>
          <a:prstGeom prst="rect">
            <a:avLst/>
          </a:prstGeom>
          <a:noFill/>
        </p:spPr>
        <p:txBody>
          <a:bodyPr wrap="square" rtlCol="0">
            <a:noAutofit/>
          </a:bodyPr>
          <a:lstStyle/>
          <a:p>
            <a:pPr algn="ctr"/>
            <a:r>
              <a:rPr lang="en-US" b="1" spc="100" dirty="0" err="1" smtClean="0">
                <a:solidFill>
                  <a:srgbClr val="FFFFFF"/>
                </a:solidFill>
                <a:latin typeface="Arial"/>
                <a:cs typeface="Arial"/>
              </a:rPr>
              <a:t>www.rsginc.com</a:t>
            </a:r>
            <a:endParaRPr lang="en-US" b="1" spc="100" dirty="0">
              <a:solidFill>
                <a:srgbClr val="FFFFFF"/>
              </a:solidFill>
              <a:latin typeface="Arial"/>
              <a:cs typeface="Arial"/>
            </a:endParaRPr>
          </a:p>
          <a:p>
            <a:pPr algn="ctr" defTabSz="914608">
              <a:tabLst>
                <a:tab pos="4665639" algn="l"/>
              </a:tabLst>
            </a:pPr>
            <a:endParaRPr lang="en-US" sz="1400" spc="100" dirty="0">
              <a:solidFill>
                <a:schemeClr val="bg1"/>
              </a:solidFill>
              <a:latin typeface="Arial"/>
              <a:cs typeface="Arial"/>
            </a:endParaRPr>
          </a:p>
        </p:txBody>
      </p:sp>
      <p:sp>
        <p:nvSpPr>
          <p:cNvPr id="26" name="Text Placeholder 15"/>
          <p:cNvSpPr>
            <a:spLocks noGrp="1"/>
          </p:cNvSpPr>
          <p:nvPr>
            <p:ph type="body" sz="quarter" idx="10" hasCustomPrompt="1"/>
          </p:nvPr>
        </p:nvSpPr>
        <p:spPr>
          <a:xfrm>
            <a:off x="3195638" y="1233488"/>
            <a:ext cx="4412720" cy="285219"/>
          </a:xfrm>
        </p:spPr>
        <p:txBody>
          <a:bodyPr anchor="ctr" anchorCtr="0">
            <a:noAutofit/>
          </a:bodyPr>
          <a:lstStyle>
            <a:lvl1pPr marL="0" indent="0">
              <a:buNone/>
              <a:defRPr sz="14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smtClean="0"/>
              <a:t>PROJECT MANAGER NAME</a:t>
            </a:r>
          </a:p>
        </p:txBody>
      </p:sp>
      <p:sp>
        <p:nvSpPr>
          <p:cNvPr id="27" name="Text Placeholder 17"/>
          <p:cNvSpPr>
            <a:spLocks noGrp="1"/>
          </p:cNvSpPr>
          <p:nvPr>
            <p:ph type="body" sz="quarter" idx="11" hasCustomPrompt="1"/>
          </p:nvPr>
        </p:nvSpPr>
        <p:spPr>
          <a:xfrm>
            <a:off x="3195638" y="1461345"/>
            <a:ext cx="4413250" cy="222407"/>
          </a:xfrm>
        </p:spPr>
        <p:txBody>
          <a:bodyPr anchor="ctr" anchorCtr="0">
            <a:noAutofit/>
          </a:bodyPr>
          <a:lstStyle>
            <a:lvl1pPr marL="0" indent="0">
              <a:buNone/>
              <a:defRPr sz="1200">
                <a:solidFill>
                  <a:srgbClr val="F68B1F"/>
                </a:solidFill>
              </a:defRPr>
            </a:lvl1pPr>
          </a:lstStyle>
          <a:p>
            <a:pPr lvl="0"/>
            <a:r>
              <a:rPr lang="en-US" dirty="0" smtClean="0"/>
              <a:t>TITLE</a:t>
            </a:r>
            <a:endParaRPr lang="en-US" dirty="0"/>
          </a:p>
        </p:txBody>
      </p:sp>
      <p:sp>
        <p:nvSpPr>
          <p:cNvPr id="28" name="Text Placeholder 19"/>
          <p:cNvSpPr>
            <a:spLocks noGrp="1"/>
          </p:cNvSpPr>
          <p:nvPr>
            <p:ph type="body" sz="quarter" idx="12" hasCustomPrompt="1"/>
          </p:nvPr>
        </p:nvSpPr>
        <p:spPr>
          <a:xfrm>
            <a:off x="3195638" y="1768891"/>
            <a:ext cx="4413250" cy="460077"/>
          </a:xfrm>
        </p:spPr>
        <p:txBody>
          <a:bodyPr anchor="ctr" anchorCtr="0">
            <a:noAutofit/>
          </a:bodyPr>
          <a:lstStyle>
            <a:lvl1pPr marL="0" indent="0">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smtClean="0"/>
              <a:t>Email</a:t>
            </a:r>
            <a:br>
              <a:rPr lang="en-US" dirty="0" smtClean="0"/>
            </a:br>
            <a:r>
              <a:rPr lang="en-US" dirty="0" smtClean="0"/>
              <a:t>Phone</a:t>
            </a:r>
          </a:p>
        </p:txBody>
      </p:sp>
      <p:sp>
        <p:nvSpPr>
          <p:cNvPr id="29" name="Text Placeholder 15"/>
          <p:cNvSpPr>
            <a:spLocks noGrp="1"/>
          </p:cNvSpPr>
          <p:nvPr>
            <p:ph type="body" sz="quarter" idx="13" hasCustomPrompt="1"/>
          </p:nvPr>
        </p:nvSpPr>
        <p:spPr>
          <a:xfrm>
            <a:off x="3196697" y="2690839"/>
            <a:ext cx="4412720" cy="285219"/>
          </a:xfrm>
        </p:spPr>
        <p:txBody>
          <a:bodyPr>
            <a:noAutofit/>
          </a:bodyPr>
          <a:lstStyle>
            <a:lvl1pPr marL="0" indent="0">
              <a:buNone/>
              <a:defRPr sz="1400" b="1" baseline="0">
                <a:solidFill>
                  <a:srgbClr val="FFFFFF"/>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smtClean="0"/>
              <a:t>ANOTHER NAME</a:t>
            </a:r>
          </a:p>
        </p:txBody>
      </p:sp>
      <p:sp>
        <p:nvSpPr>
          <p:cNvPr id="30" name="Text Placeholder 17"/>
          <p:cNvSpPr>
            <a:spLocks noGrp="1"/>
          </p:cNvSpPr>
          <p:nvPr>
            <p:ph type="body" sz="quarter" idx="14" hasCustomPrompt="1"/>
          </p:nvPr>
        </p:nvSpPr>
        <p:spPr>
          <a:xfrm>
            <a:off x="3196696" y="2891925"/>
            <a:ext cx="4413250" cy="295275"/>
          </a:xfrm>
        </p:spPr>
        <p:txBody>
          <a:bodyPr>
            <a:noAutofit/>
          </a:bodyPr>
          <a:lstStyle>
            <a:lvl1pPr marL="0" indent="0">
              <a:buNone/>
              <a:defRPr sz="1200">
                <a:solidFill>
                  <a:srgbClr val="F68B1F"/>
                </a:solidFill>
              </a:defRPr>
            </a:lvl1pPr>
          </a:lstStyle>
          <a:p>
            <a:pPr lvl="0"/>
            <a:r>
              <a:rPr lang="en-US" dirty="0" smtClean="0"/>
              <a:t>TITLE</a:t>
            </a:r>
            <a:endParaRPr lang="en-US" dirty="0"/>
          </a:p>
        </p:txBody>
      </p:sp>
      <p:sp>
        <p:nvSpPr>
          <p:cNvPr id="31" name="Text Placeholder 19"/>
          <p:cNvSpPr>
            <a:spLocks noGrp="1"/>
          </p:cNvSpPr>
          <p:nvPr>
            <p:ph type="body" sz="quarter" idx="15" hasCustomPrompt="1"/>
          </p:nvPr>
        </p:nvSpPr>
        <p:spPr>
          <a:xfrm>
            <a:off x="3196697" y="3272976"/>
            <a:ext cx="4413250" cy="554919"/>
          </a:xfrm>
        </p:spPr>
        <p:txBody>
          <a:bodyPr>
            <a:noAutofit/>
          </a:bodyPr>
          <a:lstStyle>
            <a:lvl1pPr marL="0" indent="0">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smtClean="0"/>
              <a:t>Email</a:t>
            </a:r>
            <a:br>
              <a:rPr lang="en-US" dirty="0" smtClean="0"/>
            </a:br>
            <a:r>
              <a:rPr lang="en-US" dirty="0" smtClean="0"/>
              <a:t>Phone</a:t>
            </a:r>
          </a:p>
        </p:txBody>
      </p:sp>
    </p:spTree>
    <p:extLst>
      <p:ext uri="{BB962C8B-B14F-4D97-AF65-F5344CB8AC3E}">
        <p14:creationId xmlns:p14="http://schemas.microsoft.com/office/powerpoint/2010/main" val="1776648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let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lvl1pPr>
          </a:lstStyle>
          <a:p>
            <a:r>
              <a:rPr lang="en-US" dirty="0" smtClean="0"/>
              <a:t>This is the RSG Palette</a:t>
            </a:r>
            <a:endParaRPr lang="en-US" dirty="0"/>
          </a:p>
        </p:txBody>
      </p:sp>
      <p:sp>
        <p:nvSpPr>
          <p:cNvPr id="3" name="Text Placeholder 5"/>
          <p:cNvSpPr>
            <a:spLocks noGrp="1"/>
          </p:cNvSpPr>
          <p:nvPr>
            <p:ph type="body" sz="quarter" idx="10"/>
          </p:nvPr>
        </p:nvSpPr>
        <p:spPr>
          <a:xfrm>
            <a:off x="592666" y="1454150"/>
            <a:ext cx="8094134" cy="1143000"/>
          </a:xfrm>
        </p:spPr>
        <p:txBody>
          <a:bodyPr/>
          <a:lstStyle>
            <a:lvl1pPr marL="0" indent="0">
              <a:buNone/>
              <a:defRPr sz="1800">
                <a:solidFill>
                  <a:schemeClr val="bg1">
                    <a:lumMod val="50000"/>
                  </a:schemeClr>
                </a:solidFill>
              </a:defRPr>
            </a:lvl1pPr>
          </a:lstStyle>
          <a:p>
            <a:pPr lvl="0"/>
            <a:r>
              <a:rPr lang="en-US" smtClean="0"/>
              <a:t>Click to edit Master text styles</a:t>
            </a:r>
          </a:p>
        </p:txBody>
      </p:sp>
      <p:grpSp>
        <p:nvGrpSpPr>
          <p:cNvPr id="4" name="Group 3"/>
          <p:cNvGrpSpPr/>
          <p:nvPr userDrawn="1"/>
        </p:nvGrpSpPr>
        <p:grpSpPr>
          <a:xfrm>
            <a:off x="724395" y="2968830"/>
            <a:ext cx="7220198" cy="1840676"/>
            <a:chOff x="724395" y="2968830"/>
            <a:chExt cx="7220198" cy="1318161"/>
          </a:xfrm>
        </p:grpSpPr>
        <p:sp>
          <p:nvSpPr>
            <p:cNvPr id="5" name="Rectangle 4"/>
            <p:cNvSpPr/>
            <p:nvPr/>
          </p:nvSpPr>
          <p:spPr>
            <a:xfrm>
              <a:off x="724395" y="2968830"/>
              <a:ext cx="1472540" cy="131816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315689" y="2968830"/>
              <a:ext cx="1472540" cy="131816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906983" y="2968830"/>
              <a:ext cx="593765" cy="100940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595752" y="2968830"/>
              <a:ext cx="593765" cy="100940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272646" y="2968830"/>
              <a:ext cx="593765" cy="100940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961415" y="2968830"/>
              <a:ext cx="593765" cy="100940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650184" y="2968830"/>
              <a:ext cx="593765" cy="100940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350828" y="2968830"/>
              <a:ext cx="593765" cy="100940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906984" y="4085111"/>
              <a:ext cx="1282534" cy="20188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296399" y="4085111"/>
              <a:ext cx="1282534" cy="20188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650184" y="4085111"/>
              <a:ext cx="1282534" cy="20188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TextBox 15"/>
          <p:cNvSpPr txBox="1"/>
          <p:nvPr userDrawn="1"/>
        </p:nvSpPr>
        <p:spPr>
          <a:xfrm>
            <a:off x="629395" y="4785757"/>
            <a:ext cx="3063834" cy="307777"/>
          </a:xfrm>
          <a:prstGeom prst="rect">
            <a:avLst/>
          </a:prstGeom>
          <a:noFill/>
        </p:spPr>
        <p:txBody>
          <a:bodyPr wrap="square" rtlCol="0">
            <a:spAutoFit/>
          </a:bodyPr>
          <a:lstStyle/>
          <a:p>
            <a:r>
              <a:rPr lang="en-US" sz="1400" dirty="0" smtClean="0">
                <a:solidFill>
                  <a:schemeClr val="tx2"/>
                </a:solidFill>
              </a:rPr>
              <a:t>main colors</a:t>
            </a:r>
            <a:endParaRPr lang="en-US" sz="1400" dirty="0">
              <a:solidFill>
                <a:schemeClr val="tx2"/>
              </a:solidFill>
            </a:endParaRPr>
          </a:p>
        </p:txBody>
      </p:sp>
      <p:sp>
        <p:nvSpPr>
          <p:cNvPr id="17" name="TextBox 16"/>
          <p:cNvSpPr txBox="1"/>
          <p:nvPr userDrawn="1"/>
        </p:nvSpPr>
        <p:spPr>
          <a:xfrm>
            <a:off x="4868884" y="2701036"/>
            <a:ext cx="3063834" cy="261610"/>
          </a:xfrm>
          <a:prstGeom prst="rect">
            <a:avLst/>
          </a:prstGeom>
          <a:noFill/>
        </p:spPr>
        <p:txBody>
          <a:bodyPr wrap="square" rtlCol="0">
            <a:spAutoFit/>
          </a:bodyPr>
          <a:lstStyle/>
          <a:p>
            <a:pPr algn="r"/>
            <a:r>
              <a:rPr lang="en-US" sz="1100" dirty="0" smtClean="0">
                <a:solidFill>
                  <a:schemeClr val="tx2"/>
                </a:solidFill>
              </a:rPr>
              <a:t>Pop/accent colors</a:t>
            </a:r>
            <a:endParaRPr lang="en-US" sz="1100" dirty="0">
              <a:solidFill>
                <a:schemeClr val="tx2"/>
              </a:solidFill>
            </a:endParaRPr>
          </a:p>
        </p:txBody>
      </p:sp>
      <p:sp>
        <p:nvSpPr>
          <p:cNvPr id="18" name="TextBox 17"/>
          <p:cNvSpPr txBox="1"/>
          <p:nvPr userDrawn="1"/>
        </p:nvSpPr>
        <p:spPr>
          <a:xfrm>
            <a:off x="4251366" y="4833257"/>
            <a:ext cx="3681352" cy="261610"/>
          </a:xfrm>
          <a:prstGeom prst="rect">
            <a:avLst/>
          </a:prstGeom>
          <a:noFill/>
        </p:spPr>
        <p:txBody>
          <a:bodyPr wrap="square" rtlCol="0">
            <a:spAutoFit/>
          </a:bodyPr>
          <a:lstStyle/>
          <a:p>
            <a:pPr algn="r"/>
            <a:r>
              <a:rPr lang="en-US" sz="1100" dirty="0" smtClean="0">
                <a:solidFill>
                  <a:schemeClr val="tx2"/>
                </a:solidFill>
              </a:rPr>
              <a:t>Neutrals of grey and light warm yellow</a:t>
            </a:r>
            <a:endParaRPr lang="en-US" sz="1100" dirty="0">
              <a:solidFill>
                <a:schemeClr val="tx2"/>
              </a:solidFill>
            </a:endParaRPr>
          </a:p>
        </p:txBody>
      </p:sp>
    </p:spTree>
    <p:extLst>
      <p:ext uri="{BB962C8B-B14F-4D97-AF65-F5344CB8AC3E}">
        <p14:creationId xmlns:p14="http://schemas.microsoft.com/office/powerpoint/2010/main" val="315751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grey cov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6349"/>
            <a:ext cx="9152465" cy="6864349"/>
          </a:xfrm>
          <a:prstGeom prst="rect">
            <a:avLst/>
          </a:prstGeom>
        </p:spPr>
      </p:pic>
      <p:sp>
        <p:nvSpPr>
          <p:cNvPr id="10" name="Rectangle 10"/>
          <p:cNvSpPr/>
          <p:nvPr userDrawn="1"/>
        </p:nvSpPr>
        <p:spPr>
          <a:xfrm>
            <a:off x="109561" y="2824744"/>
            <a:ext cx="8206305" cy="1190437"/>
          </a:xfrm>
          <a:custGeom>
            <a:avLst/>
            <a:gdLst/>
            <a:ahLst/>
            <a:cxnLst/>
            <a:rect l="l" t="t" r="r" b="b"/>
            <a:pathLst>
              <a:path w="8206305" h="1190437">
                <a:moveTo>
                  <a:pt x="0" y="0"/>
                </a:moveTo>
                <a:lnTo>
                  <a:pt x="246790" y="0"/>
                </a:lnTo>
                <a:lnTo>
                  <a:pt x="555678" y="0"/>
                </a:lnTo>
                <a:lnTo>
                  <a:pt x="8007895" y="0"/>
                </a:lnTo>
                <a:cubicBezTo>
                  <a:pt x="8117474" y="0"/>
                  <a:pt x="8206305" y="88831"/>
                  <a:pt x="8206305" y="198410"/>
                </a:cubicBezTo>
                <a:lnTo>
                  <a:pt x="8206305" y="992027"/>
                </a:lnTo>
                <a:cubicBezTo>
                  <a:pt x="8206305" y="1101606"/>
                  <a:pt x="8117474" y="1190437"/>
                  <a:pt x="8007895" y="1190437"/>
                </a:cubicBezTo>
                <a:lnTo>
                  <a:pt x="555678" y="1190437"/>
                </a:lnTo>
                <a:lnTo>
                  <a:pt x="246790" y="1190437"/>
                </a:lnTo>
                <a:lnTo>
                  <a:pt x="0" y="1190437"/>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0" hasCustomPrompt="1"/>
          </p:nvPr>
        </p:nvSpPr>
        <p:spPr>
          <a:xfrm>
            <a:off x="3259844" y="2950341"/>
            <a:ext cx="4938712" cy="916104"/>
          </a:xfrm>
        </p:spPr>
        <p:txBody>
          <a:bodyPr anchor="b" anchorCtr="0">
            <a:noAutofit/>
          </a:bodyPr>
          <a:lstStyle>
            <a:lvl1pPr marL="0" indent="0">
              <a:lnSpc>
                <a:spcPct val="90000"/>
              </a:lnSpc>
              <a:buNone/>
              <a:defRPr sz="2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a:t>
            </a:r>
            <a:br>
              <a:rPr lang="en-US" dirty="0" smtClean="0"/>
            </a:br>
            <a:r>
              <a:rPr lang="en-US" dirty="0" smtClean="0"/>
              <a:t>Master text styles</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0456" y="3094355"/>
            <a:ext cx="2419518" cy="687652"/>
          </a:xfrm>
          <a:prstGeom prst="rect">
            <a:avLst/>
          </a:prstGeom>
        </p:spPr>
      </p:pic>
      <p:cxnSp>
        <p:nvCxnSpPr>
          <p:cNvPr id="8" name="Straight Connector 7"/>
          <p:cNvCxnSpPr/>
          <p:nvPr userDrawn="1"/>
        </p:nvCxnSpPr>
        <p:spPr>
          <a:xfrm>
            <a:off x="3105823" y="2950340"/>
            <a:ext cx="0" cy="1794016"/>
          </a:xfrm>
          <a:prstGeom prst="line">
            <a:avLst/>
          </a:prstGeom>
          <a:ln w="190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5" name="Text Placeholder 14"/>
          <p:cNvSpPr>
            <a:spLocks noGrp="1"/>
          </p:cNvSpPr>
          <p:nvPr>
            <p:ph type="body" sz="quarter" idx="11" hasCustomPrompt="1"/>
          </p:nvPr>
        </p:nvSpPr>
        <p:spPr>
          <a:xfrm>
            <a:off x="3259844" y="4076096"/>
            <a:ext cx="4938712" cy="290286"/>
          </a:xfrm>
        </p:spPr>
        <p:txBody>
          <a:bodyPr anchor="ctr" anchorCtr="0">
            <a:noAutofit/>
          </a:bodyPr>
          <a:lstStyle>
            <a:lvl1pPr marL="0" indent="0">
              <a:buNone/>
              <a:defRPr sz="1400">
                <a:solidFill>
                  <a:srgbClr val="FFFFFF"/>
                </a:solidFill>
              </a:defRPr>
            </a:lvl1pPr>
            <a:lvl2pPr marL="457200" indent="0">
              <a:buNone/>
              <a:defRPr sz="1200">
                <a:solidFill>
                  <a:schemeClr val="bg2"/>
                </a:solidFill>
              </a:defRPr>
            </a:lvl2pPr>
          </a:lstStyle>
          <a:p>
            <a:pPr lvl="0"/>
            <a:r>
              <a:rPr lang="en-US" dirty="0" smtClean="0"/>
              <a:t>CLICK TO EDIT MASTER TEXT STYLES</a:t>
            </a:r>
          </a:p>
        </p:txBody>
      </p:sp>
      <p:sp>
        <p:nvSpPr>
          <p:cNvPr id="19" name="Text Placeholder 18"/>
          <p:cNvSpPr>
            <a:spLocks noGrp="1"/>
          </p:cNvSpPr>
          <p:nvPr>
            <p:ph type="body" sz="quarter" idx="12" hasCustomPrompt="1"/>
          </p:nvPr>
        </p:nvSpPr>
        <p:spPr>
          <a:xfrm>
            <a:off x="3259844" y="4372053"/>
            <a:ext cx="4938712" cy="275543"/>
          </a:xfrm>
        </p:spPr>
        <p:txBody>
          <a:bodyPr anchor="ctr" anchorCtr="0">
            <a:noAutofit/>
          </a:bodyPr>
          <a:lstStyle>
            <a:lvl1pPr marL="0" indent="0">
              <a:buNone/>
              <a:defRPr sz="1200">
                <a:solidFill>
                  <a:srgbClr val="F68B1F"/>
                </a:solidFill>
              </a:defRPr>
            </a:lvl1pPr>
            <a:lvl2pPr marL="457200" indent="0">
              <a:buNone/>
              <a:defRPr sz="1200">
                <a:solidFill>
                  <a:srgbClr val="F48024"/>
                </a:solidFill>
              </a:defRPr>
            </a:lvl2pPr>
            <a:lvl3pPr marL="914400" indent="0">
              <a:buNone/>
              <a:defRPr sz="1200">
                <a:solidFill>
                  <a:srgbClr val="F48024"/>
                </a:solidFill>
              </a:defRPr>
            </a:lvl3pPr>
            <a:lvl4pPr marL="1371600" indent="0">
              <a:buNone/>
              <a:defRPr sz="1200">
                <a:solidFill>
                  <a:srgbClr val="F48024"/>
                </a:solidFill>
              </a:defRPr>
            </a:lvl4pPr>
            <a:lvl5pPr marL="1828800" indent="0">
              <a:buNone/>
              <a:defRPr sz="1200">
                <a:solidFill>
                  <a:srgbClr val="F48024"/>
                </a:solidFill>
              </a:defRPr>
            </a:lvl5pPr>
          </a:lstStyle>
          <a:p>
            <a:pPr lvl="0"/>
            <a:fld id="{39FCBEF0-3C4C-914F-863F-22A07B9ADD49}" type="datetime4">
              <a:rPr lang="en-US" smtClean="0"/>
              <a:t>April 23, 2015</a:t>
            </a:fld>
            <a:endParaRPr lang="en-US" dirty="0" smtClean="0"/>
          </a:p>
        </p:txBody>
      </p:sp>
    </p:spTree>
    <p:extLst>
      <p:ext uri="{BB962C8B-B14F-4D97-AF65-F5344CB8AC3E}">
        <p14:creationId xmlns:p14="http://schemas.microsoft.com/office/powerpoint/2010/main" val="123232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hoto cover">
    <p:spTree>
      <p:nvGrpSpPr>
        <p:cNvPr id="1" name=""/>
        <p:cNvGrpSpPr/>
        <p:nvPr/>
      </p:nvGrpSpPr>
      <p:grpSpPr>
        <a:xfrm>
          <a:off x="0" y="0"/>
          <a:ext cx="0" cy="0"/>
          <a:chOff x="0" y="0"/>
          <a:chExt cx="0" cy="0"/>
        </a:xfrm>
      </p:grpSpPr>
      <p:pic>
        <p:nvPicPr>
          <p:cNvPr id="12" name="Picture 11" descr="BridgeLiftProfilePhoto.JPG"/>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44430" y="179015"/>
            <a:ext cx="8854320" cy="4373846"/>
          </a:xfrm>
          <a:prstGeom prst="rect">
            <a:avLst/>
          </a:prstGeom>
        </p:spPr>
      </p:pic>
      <p:sp>
        <p:nvSpPr>
          <p:cNvPr id="11" name="Rectangle 10"/>
          <p:cNvSpPr/>
          <p:nvPr userDrawn="1"/>
        </p:nvSpPr>
        <p:spPr>
          <a:xfrm>
            <a:off x="157942" y="4755511"/>
            <a:ext cx="8839200" cy="1931926"/>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10"/>
          <p:cNvSpPr/>
          <p:nvPr userDrawn="1"/>
        </p:nvSpPr>
        <p:spPr>
          <a:xfrm>
            <a:off x="109561" y="4054970"/>
            <a:ext cx="8206305" cy="1190437"/>
          </a:xfrm>
          <a:custGeom>
            <a:avLst/>
            <a:gdLst/>
            <a:ahLst/>
            <a:cxnLst/>
            <a:rect l="l" t="t" r="r" b="b"/>
            <a:pathLst>
              <a:path w="8206305" h="1190437">
                <a:moveTo>
                  <a:pt x="0" y="0"/>
                </a:moveTo>
                <a:lnTo>
                  <a:pt x="246790" y="0"/>
                </a:lnTo>
                <a:lnTo>
                  <a:pt x="555678" y="0"/>
                </a:lnTo>
                <a:lnTo>
                  <a:pt x="8007895" y="0"/>
                </a:lnTo>
                <a:cubicBezTo>
                  <a:pt x="8117474" y="0"/>
                  <a:pt x="8206305" y="88831"/>
                  <a:pt x="8206305" y="198410"/>
                </a:cubicBezTo>
                <a:lnTo>
                  <a:pt x="8206305" y="992027"/>
                </a:lnTo>
                <a:cubicBezTo>
                  <a:pt x="8206305" y="1101606"/>
                  <a:pt x="8117474" y="1190437"/>
                  <a:pt x="8007895" y="1190437"/>
                </a:cubicBezTo>
                <a:lnTo>
                  <a:pt x="555678" y="1190437"/>
                </a:lnTo>
                <a:lnTo>
                  <a:pt x="246790" y="1190437"/>
                </a:lnTo>
                <a:lnTo>
                  <a:pt x="0" y="1190437"/>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0" hasCustomPrompt="1"/>
          </p:nvPr>
        </p:nvSpPr>
        <p:spPr>
          <a:xfrm>
            <a:off x="3245733" y="4198682"/>
            <a:ext cx="4938712" cy="900134"/>
          </a:xfrm>
        </p:spPr>
        <p:txBody>
          <a:bodyPr anchor="b" anchorCtr="0">
            <a:noAutofit/>
          </a:bodyPr>
          <a:lstStyle>
            <a:lvl1pPr marL="0" indent="0">
              <a:lnSpc>
                <a:spcPct val="90000"/>
              </a:lnSpc>
              <a:buNone/>
              <a:defRPr sz="2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a:t>
            </a:r>
            <a:br>
              <a:rPr lang="en-US" dirty="0" smtClean="0"/>
            </a:br>
            <a:r>
              <a:rPr lang="en-US" dirty="0" smtClean="0"/>
              <a:t>Master text styles</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0456" y="4342697"/>
            <a:ext cx="2419518" cy="687652"/>
          </a:xfrm>
          <a:prstGeom prst="rect">
            <a:avLst/>
          </a:prstGeom>
        </p:spPr>
      </p:pic>
      <p:cxnSp>
        <p:nvCxnSpPr>
          <p:cNvPr id="8" name="Straight Connector 7"/>
          <p:cNvCxnSpPr/>
          <p:nvPr userDrawn="1"/>
        </p:nvCxnSpPr>
        <p:spPr>
          <a:xfrm>
            <a:off x="3105823" y="4198682"/>
            <a:ext cx="0" cy="1794016"/>
          </a:xfrm>
          <a:prstGeom prst="line">
            <a:avLst/>
          </a:prstGeom>
          <a:ln w="190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5" name="Text Placeholder 14"/>
          <p:cNvSpPr>
            <a:spLocks noGrp="1"/>
          </p:cNvSpPr>
          <p:nvPr>
            <p:ph type="body" sz="quarter" idx="11" hasCustomPrompt="1"/>
          </p:nvPr>
        </p:nvSpPr>
        <p:spPr>
          <a:xfrm>
            <a:off x="3245733" y="5324438"/>
            <a:ext cx="4938712" cy="290286"/>
          </a:xfrm>
        </p:spPr>
        <p:txBody>
          <a:bodyPr anchor="ctr" anchorCtr="0">
            <a:noAutofit/>
          </a:bodyPr>
          <a:lstStyle>
            <a:lvl1pPr marL="0" indent="0">
              <a:buNone/>
              <a:defRPr sz="1400">
                <a:solidFill>
                  <a:schemeClr val="bg1"/>
                </a:solidFill>
              </a:defRPr>
            </a:lvl1pPr>
            <a:lvl2pPr marL="457200" indent="0">
              <a:buNone/>
              <a:defRPr sz="1200">
                <a:solidFill>
                  <a:schemeClr val="bg2"/>
                </a:solidFill>
              </a:defRPr>
            </a:lvl2pPr>
          </a:lstStyle>
          <a:p>
            <a:pPr lvl="0"/>
            <a:r>
              <a:rPr lang="en-US" dirty="0" smtClean="0"/>
              <a:t>CLICK TO EDIT MASTER TEXT STYLES</a:t>
            </a:r>
          </a:p>
        </p:txBody>
      </p:sp>
      <p:sp>
        <p:nvSpPr>
          <p:cNvPr id="19" name="Text Placeholder 18"/>
          <p:cNvSpPr>
            <a:spLocks noGrp="1"/>
          </p:cNvSpPr>
          <p:nvPr>
            <p:ph type="body" sz="quarter" idx="12" hasCustomPrompt="1"/>
          </p:nvPr>
        </p:nvSpPr>
        <p:spPr>
          <a:xfrm>
            <a:off x="3245733" y="5620395"/>
            <a:ext cx="4938712" cy="275543"/>
          </a:xfrm>
        </p:spPr>
        <p:txBody>
          <a:bodyPr anchor="ctr" anchorCtr="0">
            <a:noAutofit/>
          </a:bodyPr>
          <a:lstStyle>
            <a:lvl1pPr marL="0" indent="0">
              <a:buNone/>
              <a:defRPr sz="1200">
                <a:solidFill>
                  <a:srgbClr val="F68B1F"/>
                </a:solidFill>
              </a:defRPr>
            </a:lvl1pPr>
            <a:lvl2pPr marL="457200" indent="0">
              <a:buNone/>
              <a:defRPr sz="1200">
                <a:solidFill>
                  <a:srgbClr val="F48024"/>
                </a:solidFill>
              </a:defRPr>
            </a:lvl2pPr>
            <a:lvl3pPr marL="914400" indent="0">
              <a:buNone/>
              <a:defRPr sz="1200">
                <a:solidFill>
                  <a:srgbClr val="F48024"/>
                </a:solidFill>
              </a:defRPr>
            </a:lvl3pPr>
            <a:lvl4pPr marL="1371600" indent="0">
              <a:buNone/>
              <a:defRPr sz="1200">
                <a:solidFill>
                  <a:srgbClr val="F48024"/>
                </a:solidFill>
              </a:defRPr>
            </a:lvl4pPr>
            <a:lvl5pPr marL="1828800" indent="0">
              <a:buNone/>
              <a:defRPr sz="1200">
                <a:solidFill>
                  <a:srgbClr val="F48024"/>
                </a:solidFill>
              </a:defRPr>
            </a:lvl5pPr>
          </a:lstStyle>
          <a:p>
            <a:pPr lvl="0"/>
            <a:fld id="{39FCBEF0-3C4C-914F-863F-22A07B9ADD49}" type="datetime4">
              <a:rPr lang="en-US" smtClean="0"/>
              <a:t>April 23, 2015</a:t>
            </a:fld>
            <a:endParaRPr lang="en-US" dirty="0" smtClean="0"/>
          </a:p>
        </p:txBody>
      </p:sp>
    </p:spTree>
    <p:extLst>
      <p:ext uri="{BB962C8B-B14F-4D97-AF65-F5344CB8AC3E}">
        <p14:creationId xmlns:p14="http://schemas.microsoft.com/office/powerpoint/2010/main" val="1244275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92138" y="1436688"/>
            <a:ext cx="8094662" cy="4370387"/>
          </a:xfrm>
        </p:spPr>
        <p:txBody>
          <a:bodyPr/>
          <a:lstStyle>
            <a:lvl1pPr>
              <a:defRPr sz="2800">
                <a:solidFill>
                  <a:schemeClr val="tx2"/>
                </a:solidFill>
              </a:defRPr>
            </a:lvl1pPr>
            <a:lvl2pPr>
              <a:defRPr sz="24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8563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grey intro">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solidFill>
                  <a:schemeClr val="tx2"/>
                </a:solidFill>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92666" y="1454150"/>
            <a:ext cx="8094134" cy="1143000"/>
          </a:xfrm>
        </p:spPr>
        <p:txBody>
          <a:bodyPr>
            <a:noAutofit/>
          </a:bodyPr>
          <a:lstStyle>
            <a:lvl1pPr marL="0" indent="0">
              <a:lnSpc>
                <a:spcPct val="100000"/>
              </a:lnSpc>
              <a:buNone/>
              <a:defRPr sz="1800">
                <a:solidFill>
                  <a:schemeClr val="tx2"/>
                </a:solidFill>
              </a:defRPr>
            </a:lvl1pPr>
            <a:lvl2pPr marL="457200" indent="0">
              <a:buNone/>
              <a:defRPr sz="2400">
                <a:solidFill>
                  <a:schemeClr val="tx2"/>
                </a:solidFill>
              </a:defRPr>
            </a:lvl2pPr>
            <a:lvl3pPr marL="914400" indent="0">
              <a:buNone/>
              <a:defRPr sz="2400">
                <a:solidFill>
                  <a:schemeClr val="bg1">
                    <a:lumMod val="50000"/>
                  </a:schemeClr>
                </a:solidFill>
              </a:defRPr>
            </a:lvl3pPr>
            <a:lvl4pPr marL="1371600" indent="0">
              <a:buNone/>
              <a:defRPr sz="2400">
                <a:solidFill>
                  <a:schemeClr val="bg1">
                    <a:lumMod val="50000"/>
                  </a:schemeClr>
                </a:solidFill>
              </a:defRPr>
            </a:lvl4pPr>
            <a:lvl5pPr marL="1828800" indent="0">
              <a:buNone/>
              <a:defRPr sz="2400">
                <a:solidFill>
                  <a:schemeClr val="bg1">
                    <a:lumMod val="50000"/>
                  </a:schemeClr>
                </a:solidFill>
              </a:defRPr>
            </a:lvl5pPr>
          </a:lstStyle>
          <a:p>
            <a:pPr lvl="0"/>
            <a:r>
              <a:rPr lang="en-US" smtClean="0"/>
              <a:t>Click to edit Master text styles</a:t>
            </a:r>
          </a:p>
          <a:p>
            <a:pPr lvl="1"/>
            <a:r>
              <a:rPr lang="en-US" smtClean="0"/>
              <a:t>Second level</a:t>
            </a:r>
          </a:p>
        </p:txBody>
      </p:sp>
      <p:sp>
        <p:nvSpPr>
          <p:cNvPr id="11" name="Text Placeholder 10"/>
          <p:cNvSpPr>
            <a:spLocks noGrp="1"/>
          </p:cNvSpPr>
          <p:nvPr>
            <p:ph type="body" sz="quarter" idx="11" hasCustomPrompt="1"/>
          </p:nvPr>
        </p:nvSpPr>
        <p:spPr>
          <a:xfrm>
            <a:off x="592666" y="2724150"/>
            <a:ext cx="8094134" cy="3005138"/>
          </a:xfrm>
        </p:spPr>
        <p:txBody>
          <a:bodyPr>
            <a:noAutofit/>
          </a:bodyPr>
          <a:lstStyle>
            <a:lvl1pPr marL="0" indent="0">
              <a:buNone/>
              <a:defRPr sz="1800" b="1">
                <a:solidFill>
                  <a:srgbClr val="F68B1F"/>
                </a:solidFill>
              </a:defRPr>
            </a:lvl1pPr>
            <a:lvl2pPr marL="344488" indent="-225425">
              <a:buFont typeface="Arial"/>
              <a:buChar char="•"/>
              <a:defRPr sz="1800">
                <a:solidFill>
                  <a:schemeClr val="tx2"/>
                </a:solidFill>
              </a:defRPr>
            </a:lvl2pPr>
            <a:lvl3pPr marL="688975" indent="-227013">
              <a:buFont typeface="Lucida Grande"/>
              <a:buChar char="-"/>
              <a:defRPr sz="1800">
                <a:solidFill>
                  <a:schemeClr val="tx2"/>
                </a:solidFill>
              </a:defRPr>
            </a:lvl3pPr>
            <a:lvl4pPr marL="741363" indent="0">
              <a:buFontTx/>
              <a:buNone/>
              <a:defRPr sz="1800" i="1">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587416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Tree>
    <p:extLst>
      <p:ext uri="{BB962C8B-B14F-4D97-AF65-F5344CB8AC3E}">
        <p14:creationId xmlns:p14="http://schemas.microsoft.com/office/powerpoint/2010/main" val="24512069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photo">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4" name="Picture Placeholder 3"/>
          <p:cNvSpPr>
            <a:spLocks noGrp="1"/>
          </p:cNvSpPr>
          <p:nvPr>
            <p:ph type="pic" sz="quarter" idx="10" hasCustomPrompt="1"/>
          </p:nvPr>
        </p:nvSpPr>
        <p:spPr>
          <a:xfrm>
            <a:off x="592138" y="1533525"/>
            <a:ext cx="8094662" cy="1928813"/>
          </a:xfrm>
        </p:spPr>
        <p:txBody>
          <a:bodyPr>
            <a:noAutofit/>
          </a:bodyPr>
          <a:lstStyle>
            <a:lvl1pPr>
              <a:defRPr sz="1800"/>
            </a:lvl1pPr>
          </a:lstStyle>
          <a:p>
            <a:r>
              <a:rPr lang="en-US" dirty="0" smtClean="0"/>
              <a:t>Click to add photo</a:t>
            </a:r>
            <a:endParaRPr lang="en-US" dirty="0"/>
          </a:p>
        </p:txBody>
      </p:sp>
      <p:sp>
        <p:nvSpPr>
          <p:cNvPr id="5" name="Text Placeholder 10"/>
          <p:cNvSpPr>
            <a:spLocks noGrp="1"/>
          </p:cNvSpPr>
          <p:nvPr>
            <p:ph type="body" sz="quarter" idx="11" hasCustomPrompt="1"/>
          </p:nvPr>
        </p:nvSpPr>
        <p:spPr>
          <a:xfrm>
            <a:off x="592666" y="3636669"/>
            <a:ext cx="8094134" cy="2496961"/>
          </a:xfrm>
        </p:spPr>
        <p:txBody>
          <a:bodyPr>
            <a:noAutofit/>
          </a:bodyPr>
          <a:lstStyle>
            <a:lvl1pPr marL="0" indent="0">
              <a:buNone/>
              <a:defRPr sz="1800" b="1">
                <a:solidFill>
                  <a:srgbClr val="F68B1F"/>
                </a:solidFill>
              </a:defRPr>
            </a:lvl1pPr>
            <a:lvl2pPr marL="344488" indent="-225425">
              <a:buFont typeface="Arial"/>
              <a:buChar char="•"/>
              <a:defRPr sz="1800">
                <a:solidFill>
                  <a:schemeClr val="tx2"/>
                </a:solidFill>
              </a:defRPr>
            </a:lvl2pPr>
            <a:lvl3pPr marL="688975" indent="-227013">
              <a:buFont typeface="Lucida Grande"/>
              <a:buChar char="-"/>
              <a:defRPr sz="1800">
                <a:solidFill>
                  <a:schemeClr val="tx2"/>
                </a:solidFill>
              </a:defRPr>
            </a:lvl3pPr>
            <a:lvl4pPr marL="741363" indent="0">
              <a:buFontTx/>
              <a:buNone/>
              <a:defRPr sz="1800" i="1">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984992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solidFill>
                  <a:srgbClr val="F68B1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Autofit/>
          </a:bodyPr>
          <a:lstStyle>
            <a:lvl1pPr marL="231775" indent="-231775">
              <a:defRPr sz="1800"/>
            </a:lvl1pPr>
            <a:lvl2pPr marL="688975" indent="-231775">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lang="en-US" sz="2000" b="1" kern="1200" dirty="0" smtClean="0">
                <a:solidFill>
                  <a:srgbClr val="F68B1F"/>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latinLnBrk="0" hangingPunct="1">
              <a:spcBef>
                <a:spcPct val="20000"/>
              </a:spcBef>
              <a:buFont typeface="Arial"/>
              <a:buNone/>
            </a:pPr>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Autofit/>
          </a:bodyPr>
          <a:lstStyle>
            <a:lvl1pPr marL="231775" indent="-231775" algn="l" defTabSz="457200" rtl="0" eaLnBrk="1" latinLnBrk="0" hangingPunct="1">
              <a:spcBef>
                <a:spcPct val="20000"/>
              </a:spcBef>
              <a:buFont typeface="Arial"/>
              <a:defRPr lang="en-US" sz="1800" kern="1200" dirty="0" smtClean="0">
                <a:solidFill>
                  <a:schemeClr val="tx1">
                    <a:lumMod val="65000"/>
                    <a:lumOff val="35000"/>
                  </a:schemeClr>
                </a:solidFill>
                <a:latin typeface="+mn-lt"/>
                <a:ea typeface="+mn-ea"/>
                <a:cs typeface="+mn-cs"/>
              </a:defRPr>
            </a:lvl1pPr>
            <a:lvl2pPr marL="688975" indent="-231775" algn="l" defTabSz="457200" rtl="0" eaLnBrk="1" latinLnBrk="0" hangingPunct="1">
              <a:spcBef>
                <a:spcPct val="20000"/>
              </a:spcBef>
              <a:buFont typeface="Arial"/>
              <a:defRPr lang="en-US" sz="1800" kern="1200" dirty="0" smtClean="0">
                <a:solidFill>
                  <a:schemeClr val="tx1">
                    <a:lumMod val="65000"/>
                    <a:lumOff val="35000"/>
                  </a:schemeClr>
                </a:solidFill>
                <a:latin typeface="+mn-lt"/>
                <a:ea typeface="+mn-ea"/>
                <a:cs typeface="+mn-cs"/>
              </a:defRPr>
            </a:lvl2pPr>
            <a:lvl3pPr algn="l" defTabSz="457200" rtl="0" eaLnBrk="1" latinLnBrk="0" hangingPunct="1">
              <a:spcBef>
                <a:spcPct val="20000"/>
              </a:spcBef>
              <a:buFont typeface="Arial"/>
              <a:defRPr lang="en-US" sz="1800" kern="1200" dirty="0" smtClean="0">
                <a:solidFill>
                  <a:schemeClr val="tx1">
                    <a:lumMod val="65000"/>
                    <a:lumOff val="35000"/>
                  </a:schemeClr>
                </a:solidFill>
                <a:latin typeface="+mn-lt"/>
                <a:ea typeface="+mn-ea"/>
                <a:cs typeface="+mn-cs"/>
              </a:defRPr>
            </a:lvl3pPr>
            <a:lvl4pPr algn="l" defTabSz="457200" rtl="0" eaLnBrk="1" latinLnBrk="0" hangingPunct="1">
              <a:spcBef>
                <a:spcPct val="20000"/>
              </a:spcBef>
              <a:buFont typeface="Arial"/>
              <a:defRPr lang="en-US" sz="1800" kern="1200" dirty="0" smtClean="0">
                <a:solidFill>
                  <a:schemeClr val="tx1">
                    <a:lumMod val="65000"/>
                    <a:lumOff val="35000"/>
                  </a:schemeClr>
                </a:solidFill>
                <a:latin typeface="+mn-lt"/>
                <a:ea typeface="+mn-ea"/>
                <a:cs typeface="+mn-cs"/>
              </a:defRPr>
            </a:lvl4pPr>
            <a:lvl5pPr algn="l" defTabSz="457200" rtl="0" eaLnBrk="1" latinLnBrk="0" hangingPunct="1">
              <a:spcBef>
                <a:spcPct val="20000"/>
              </a:spcBef>
              <a:buFont typeface="Arial"/>
              <a:defRPr lang="en-US" sz="1800" kern="1200" dirty="0">
                <a:solidFill>
                  <a:schemeClr val="tx1">
                    <a:lumMod val="65000"/>
                    <a:lumOff val="35000"/>
                  </a:schemeClr>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2824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photo">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a:p>
        </p:txBody>
      </p:sp>
      <p:sp>
        <p:nvSpPr>
          <p:cNvPr id="5" name="Text Placeholder 4"/>
          <p:cNvSpPr>
            <a:spLocks noGrp="1"/>
          </p:cNvSpPr>
          <p:nvPr>
            <p:ph type="body" sz="quarter" idx="3"/>
          </p:nvPr>
        </p:nvSpPr>
        <p:spPr>
          <a:xfrm>
            <a:off x="3292593" y="1535113"/>
            <a:ext cx="5394207" cy="639762"/>
          </a:xfrm>
        </p:spPr>
        <p:txBody>
          <a:bodyPr anchor="t" anchorCtr="0">
            <a:noAutofit/>
          </a:bodyPr>
          <a:lstStyle>
            <a:lvl1pPr marL="0" indent="0">
              <a:buNone/>
              <a:defRPr lang="en-US" sz="2000" b="1" kern="1200" dirty="0" smtClean="0">
                <a:solidFill>
                  <a:srgbClr val="F68B1F"/>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latinLnBrk="0" hangingPunct="1">
              <a:spcBef>
                <a:spcPct val="20000"/>
              </a:spcBef>
              <a:buFont typeface="Arial"/>
              <a:buNone/>
            </a:pPr>
            <a:r>
              <a:rPr lang="en-US" smtClean="0"/>
              <a:t>Click to edit Master text styles</a:t>
            </a:r>
          </a:p>
        </p:txBody>
      </p:sp>
      <p:sp>
        <p:nvSpPr>
          <p:cNvPr id="6" name="Content Placeholder 5"/>
          <p:cNvSpPr>
            <a:spLocks noGrp="1"/>
          </p:cNvSpPr>
          <p:nvPr>
            <p:ph sz="quarter" idx="4"/>
          </p:nvPr>
        </p:nvSpPr>
        <p:spPr>
          <a:xfrm>
            <a:off x="3292593" y="2174875"/>
            <a:ext cx="5394208" cy="3951288"/>
          </a:xfrm>
        </p:spPr>
        <p:txBody>
          <a:bodyPr>
            <a:noAutofit/>
          </a:bodyPr>
          <a:lstStyle>
            <a:lvl1pPr marL="346075" indent="-230188" algn="l" defTabSz="457200" rtl="0" eaLnBrk="1" latinLnBrk="0" hangingPunct="1">
              <a:spcBef>
                <a:spcPct val="20000"/>
              </a:spcBef>
              <a:buFont typeface="Arial"/>
              <a:defRPr lang="en-US" sz="1800" kern="1200" dirty="0" smtClean="0">
                <a:solidFill>
                  <a:schemeClr val="tx2"/>
                </a:solidFill>
                <a:latin typeface="+mn-lt"/>
                <a:ea typeface="+mn-ea"/>
                <a:cs typeface="+mn-cs"/>
              </a:defRPr>
            </a:lvl1pPr>
            <a:lvl2pPr marL="688975" indent="-231775" algn="l" defTabSz="457200" rtl="0" eaLnBrk="1" latinLnBrk="0" hangingPunct="1">
              <a:spcBef>
                <a:spcPct val="20000"/>
              </a:spcBef>
              <a:buFont typeface="Arial"/>
              <a:defRPr lang="en-US" sz="1800" kern="1200" dirty="0" smtClean="0">
                <a:solidFill>
                  <a:schemeClr val="tx2"/>
                </a:solidFill>
                <a:latin typeface="+mn-lt"/>
                <a:ea typeface="+mn-ea"/>
                <a:cs typeface="+mn-cs"/>
              </a:defRPr>
            </a:lvl2pPr>
            <a:lvl3pPr algn="l" defTabSz="457200" rtl="0" eaLnBrk="1" latinLnBrk="0" hangingPunct="1">
              <a:spcBef>
                <a:spcPct val="20000"/>
              </a:spcBef>
              <a:buFont typeface="Arial"/>
              <a:defRPr lang="en-US" sz="1800" kern="1200" dirty="0" smtClean="0">
                <a:solidFill>
                  <a:schemeClr val="tx2"/>
                </a:solidFill>
                <a:latin typeface="+mn-lt"/>
                <a:ea typeface="+mn-ea"/>
                <a:cs typeface="+mn-cs"/>
              </a:defRPr>
            </a:lvl3pPr>
            <a:lvl4pPr algn="l" defTabSz="457200" rtl="0" eaLnBrk="1" latinLnBrk="0" hangingPunct="1">
              <a:spcBef>
                <a:spcPct val="20000"/>
              </a:spcBef>
              <a:buFont typeface="Arial"/>
              <a:defRPr lang="en-US" sz="1800" kern="1200" dirty="0" smtClean="0">
                <a:solidFill>
                  <a:schemeClr val="tx2"/>
                </a:solidFill>
                <a:latin typeface="+mn-lt"/>
                <a:ea typeface="+mn-ea"/>
                <a:cs typeface="+mn-cs"/>
              </a:defRPr>
            </a:lvl4pPr>
            <a:lvl5pPr algn="l" defTabSz="457200" rtl="0" eaLnBrk="1" latinLnBrk="0" hangingPunct="1">
              <a:spcBef>
                <a:spcPct val="20000"/>
              </a:spcBef>
              <a:buFont typeface="Arial"/>
              <a:defRPr lang="en-US" sz="1800" kern="1200" dirty="0">
                <a:solidFill>
                  <a:schemeClr val="tx2"/>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hasCustomPrompt="1"/>
          </p:nvPr>
        </p:nvSpPr>
        <p:spPr>
          <a:xfrm>
            <a:off x="592139" y="1535113"/>
            <a:ext cx="2578158" cy="4591050"/>
          </a:xfrm>
        </p:spPr>
        <p:txBody>
          <a:bodyPr>
            <a:noAutofit/>
          </a:bodyPr>
          <a:lstStyle>
            <a:lvl1pPr marL="344488" indent="-225425">
              <a:defRPr sz="1800"/>
            </a:lvl1pPr>
          </a:lstStyle>
          <a:p>
            <a:r>
              <a:rPr lang="en-US" dirty="0" smtClean="0"/>
              <a:t>Click to add photo</a:t>
            </a:r>
            <a:endParaRPr lang="en-US" dirty="0"/>
          </a:p>
        </p:txBody>
      </p:sp>
    </p:spTree>
    <p:extLst>
      <p:ext uri="{BB962C8B-B14F-4D97-AF65-F5344CB8AC3E}">
        <p14:creationId xmlns:p14="http://schemas.microsoft.com/office/powerpoint/2010/main" val="202529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2666" y="274638"/>
            <a:ext cx="8094133" cy="960728"/>
          </a:xfrm>
          <a:prstGeom prst="rect">
            <a:avLst/>
          </a:prstGeom>
        </p:spPr>
        <p:txBody>
          <a:bodyPr vert="horz" lIns="91440" tIns="45720" rIns="91440" bIns="45720" rtlCol="0" anchor="ctr">
            <a:norm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p:nvCxnSpPr>
        <p:spPr>
          <a:xfrm>
            <a:off x="477058" y="275704"/>
            <a:ext cx="0" cy="959662"/>
          </a:xfrm>
          <a:prstGeom prst="line">
            <a:avLst/>
          </a:prstGeom>
          <a:ln w="19050" cmpd="sng">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457200" y="6471215"/>
            <a:ext cx="299283" cy="299283"/>
          </a:xfrm>
          <a:prstGeom prst="rect">
            <a:avLst/>
          </a:prstGeom>
        </p:spPr>
      </p:pic>
      <p:grpSp>
        <p:nvGrpSpPr>
          <p:cNvPr id="10" name="Group 9"/>
          <p:cNvGrpSpPr/>
          <p:nvPr/>
        </p:nvGrpSpPr>
        <p:grpSpPr>
          <a:xfrm>
            <a:off x="1" y="6265266"/>
            <a:ext cx="9143999" cy="89537"/>
            <a:chOff x="1" y="6276051"/>
            <a:chExt cx="9143999" cy="89537"/>
          </a:xfrm>
        </p:grpSpPr>
        <p:cxnSp>
          <p:nvCxnSpPr>
            <p:cNvPr id="11" name="Straight Connector 10"/>
            <p:cNvCxnSpPr/>
            <p:nvPr/>
          </p:nvCxnSpPr>
          <p:spPr>
            <a:xfrm flipH="1">
              <a:off x="1" y="6365588"/>
              <a:ext cx="8565430" cy="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8565431" y="6276051"/>
              <a:ext cx="95250" cy="89537"/>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8660681" y="6276051"/>
              <a:ext cx="81015" cy="89537"/>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741696" y="6365588"/>
              <a:ext cx="402304" cy="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15" name="TextBox 14"/>
          <p:cNvSpPr txBox="1"/>
          <p:nvPr/>
        </p:nvSpPr>
        <p:spPr>
          <a:xfrm>
            <a:off x="8457258" y="6439474"/>
            <a:ext cx="381000" cy="230832"/>
          </a:xfrm>
          <a:prstGeom prst="rect">
            <a:avLst/>
          </a:prstGeom>
          <a:noFill/>
        </p:spPr>
        <p:txBody>
          <a:bodyPr wrap="square" rtlCol="0" anchor="ctr" anchorCtr="1">
            <a:spAutoFit/>
          </a:bodyPr>
          <a:lstStyle/>
          <a:p>
            <a:pPr algn="r"/>
            <a:fld id="{6AFB2962-CD7A-BA4A-83EB-E335D01B9653}" type="slidenum">
              <a:rPr lang="en-US" sz="900" smtClean="0">
                <a:solidFill>
                  <a:schemeClr val="tx2"/>
                </a:solidFill>
              </a:rPr>
              <a:pPr algn="r"/>
              <a:t>‹#›</a:t>
            </a:fld>
            <a:endParaRPr lang="en-US" sz="900" dirty="0">
              <a:solidFill>
                <a:schemeClr val="tx2"/>
              </a:solidFill>
            </a:endParaRPr>
          </a:p>
        </p:txBody>
      </p:sp>
      <p:sp>
        <p:nvSpPr>
          <p:cNvPr id="16" name="TextBox 15"/>
          <p:cNvSpPr txBox="1"/>
          <p:nvPr/>
        </p:nvSpPr>
        <p:spPr>
          <a:xfrm>
            <a:off x="756482" y="6428882"/>
            <a:ext cx="2429479" cy="230832"/>
          </a:xfrm>
          <a:prstGeom prst="rect">
            <a:avLst/>
          </a:prstGeom>
          <a:noFill/>
        </p:spPr>
        <p:txBody>
          <a:bodyPr wrap="square" rtlCol="0">
            <a:spAutoFit/>
          </a:bodyPr>
          <a:lstStyle/>
          <a:p>
            <a:r>
              <a:rPr lang="en-US" sz="900" dirty="0" smtClean="0">
                <a:solidFill>
                  <a:srgbClr val="262626"/>
                </a:solidFill>
              </a:rPr>
              <a:t>05.19.15</a:t>
            </a:r>
            <a:endParaRPr lang="en-US" sz="900" dirty="0">
              <a:solidFill>
                <a:srgbClr val="262626"/>
              </a:solidFill>
            </a:endParaRPr>
          </a:p>
        </p:txBody>
      </p:sp>
      <p:sp>
        <p:nvSpPr>
          <p:cNvPr id="17" name="TextBox 16"/>
          <p:cNvSpPr txBox="1"/>
          <p:nvPr/>
        </p:nvSpPr>
        <p:spPr>
          <a:xfrm>
            <a:off x="756483" y="6584527"/>
            <a:ext cx="2079850" cy="230832"/>
          </a:xfrm>
          <a:prstGeom prst="rect">
            <a:avLst/>
          </a:prstGeom>
          <a:noFill/>
        </p:spPr>
        <p:txBody>
          <a:bodyPr wrap="square" rtlCol="0">
            <a:spAutoFit/>
          </a:bodyPr>
          <a:lstStyle/>
          <a:p>
            <a:r>
              <a:rPr lang="en-US" sz="900" dirty="0" smtClean="0">
                <a:solidFill>
                  <a:srgbClr val="262626"/>
                </a:solidFill>
              </a:rPr>
              <a:t>RSG</a:t>
            </a:r>
            <a:endParaRPr lang="en-US" sz="900" dirty="0">
              <a:solidFill>
                <a:srgbClr val="262626"/>
              </a:solidFill>
            </a:endParaRPr>
          </a:p>
        </p:txBody>
      </p:sp>
    </p:spTree>
    <p:extLst>
      <p:ext uri="{BB962C8B-B14F-4D97-AF65-F5344CB8AC3E}">
        <p14:creationId xmlns:p14="http://schemas.microsoft.com/office/powerpoint/2010/main" val="417558015"/>
      </p:ext>
    </p:extLst>
  </p:cSld>
  <p:clrMap bg1="lt1" tx1="dk1" bg2="lt2" tx2="dk2" accent1="accent1" accent2="accent2" accent3="accent3" accent4="accent4" accent5="accent5" accent6="accent6" hlink="hlink" folHlink="folHlink"/>
  <p:sldLayoutIdLst>
    <p:sldLayoutId id="2147483662" r:id="rId1"/>
    <p:sldLayoutId id="2147483666" r:id="rId2"/>
    <p:sldLayoutId id="2147483665" r:id="rId3"/>
    <p:sldLayoutId id="2147483674" r:id="rId4"/>
    <p:sldLayoutId id="2147483660" r:id="rId5"/>
    <p:sldLayoutId id="2147483661" r:id="rId6"/>
    <p:sldLayoutId id="2147483672" r:id="rId7"/>
    <p:sldLayoutId id="2147483653" r:id="rId8"/>
    <p:sldLayoutId id="2147483673" r:id="rId9"/>
    <p:sldLayoutId id="2147483671" r:id="rId10"/>
    <p:sldLayoutId id="2147483667" r:id="rId11"/>
    <p:sldLayoutId id="2147483668" r:id="rId12"/>
    <p:sldLayoutId id="2147483669" r:id="rId13"/>
    <p:sldLayoutId id="2147483670" r:id="rId14"/>
    <p:sldLayoutId id="2147483675" r:id="rId15"/>
  </p:sldLayoutIdLst>
  <p:txStyles>
    <p:titleStyle>
      <a:lvl1pPr algn="l" defTabSz="457200" rtl="0" eaLnBrk="1" latinLnBrk="0" hangingPunct="1">
        <a:lnSpc>
          <a:spcPct val="100000"/>
        </a:lnSpc>
        <a:spcBef>
          <a:spcPct val="0"/>
        </a:spcBef>
        <a:buNone/>
        <a:defRPr sz="2800" b="1" kern="1200" baseline="0">
          <a:solidFill>
            <a:schemeClr val="tx2"/>
          </a:solidFill>
          <a:latin typeface="+mj-lt"/>
          <a:ea typeface="+mj-ea"/>
          <a:cs typeface="+mj-cs"/>
        </a:defRPr>
      </a:lvl1pPr>
    </p:titleStyle>
    <p:bodyStyle>
      <a:lvl1pPr marL="398463" indent="-2794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3.gif"/><Relationship Id="rId5" Type="http://schemas.openxmlformats.org/officeDocument/2006/relationships/image" Target="../media/image12.jpe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g"/><Relationship Id="rId10" Type="http://schemas.openxmlformats.org/officeDocument/2006/relationships/image" Target="../media/image23.gif"/><Relationship Id="rId4" Type="http://schemas.openxmlformats.org/officeDocument/2006/relationships/image" Target="../media/image17.jpg"/><Relationship Id="rId9" Type="http://schemas.openxmlformats.org/officeDocument/2006/relationships/image" Target="../media/image22.gif"/></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259138" y="2882489"/>
            <a:ext cx="5704694" cy="1278796"/>
          </a:xfrm>
        </p:spPr>
        <p:txBody>
          <a:bodyPr/>
          <a:lstStyle/>
          <a:p>
            <a:r>
              <a:rPr lang="en-US" sz="2700" dirty="0">
                <a:solidFill>
                  <a:schemeClr val="tx1">
                    <a:lumMod val="75000"/>
                    <a:lumOff val="25000"/>
                  </a:schemeClr>
                </a:solidFill>
              </a:rPr>
              <a:t>Utilizing Big Data Methods for a Long-Distance Automobile Origin-Destination Study</a:t>
            </a:r>
          </a:p>
        </p:txBody>
      </p:sp>
      <p:sp>
        <p:nvSpPr>
          <p:cNvPr id="5" name="Text Placeholder 4"/>
          <p:cNvSpPr>
            <a:spLocks noGrp="1"/>
          </p:cNvSpPr>
          <p:nvPr>
            <p:ph type="body" sz="quarter" idx="12"/>
          </p:nvPr>
        </p:nvSpPr>
        <p:spPr>
          <a:xfrm>
            <a:off x="3291373" y="4494676"/>
            <a:ext cx="5703988" cy="275543"/>
          </a:xfrm>
        </p:spPr>
        <p:txBody>
          <a:bodyPr/>
          <a:lstStyle/>
          <a:p>
            <a:r>
              <a:rPr lang="en-US" dirty="0" smtClean="0"/>
              <a:t>May 19, 2015</a:t>
            </a:r>
            <a:endParaRPr lang="en-US" dirty="0"/>
          </a:p>
        </p:txBody>
      </p:sp>
      <p:sp>
        <p:nvSpPr>
          <p:cNvPr id="6" name="Content Placeholder 5"/>
          <p:cNvSpPr>
            <a:spLocks noGrp="1"/>
          </p:cNvSpPr>
          <p:nvPr>
            <p:ph sz="quarter" idx="13"/>
          </p:nvPr>
        </p:nvSpPr>
        <p:spPr>
          <a:xfrm>
            <a:off x="3291373" y="4845090"/>
            <a:ext cx="5704694" cy="255587"/>
          </a:xfrm>
        </p:spPr>
        <p:txBody>
          <a:bodyPr/>
          <a:lstStyle/>
          <a:p>
            <a:r>
              <a:rPr lang="en-US" i="1" dirty="0" smtClean="0">
                <a:solidFill>
                  <a:schemeClr val="tx1">
                    <a:lumMod val="75000"/>
                    <a:lumOff val="25000"/>
                  </a:schemeClr>
                </a:solidFill>
              </a:rPr>
              <a:t>Presented </a:t>
            </a:r>
            <a:r>
              <a:rPr lang="en-US" i="1" dirty="0">
                <a:solidFill>
                  <a:schemeClr val="tx1">
                    <a:lumMod val="75000"/>
                    <a:lumOff val="25000"/>
                  </a:schemeClr>
                </a:solidFill>
              </a:rPr>
              <a:t>b</a:t>
            </a:r>
            <a:r>
              <a:rPr lang="en-US" i="1" dirty="0" smtClean="0">
                <a:solidFill>
                  <a:schemeClr val="tx1">
                    <a:lumMod val="75000"/>
                    <a:lumOff val="25000"/>
                  </a:schemeClr>
                </a:solidFill>
              </a:rPr>
              <a:t>y Polly Ramsey</a:t>
            </a:r>
            <a:endParaRPr lang="en-US" i="1" dirty="0">
              <a:solidFill>
                <a:schemeClr val="tx1">
                  <a:lumMod val="75000"/>
                  <a:lumOff val="25000"/>
                </a:schemeClr>
              </a:solidFill>
            </a:endParaRPr>
          </a:p>
        </p:txBody>
      </p:sp>
      <p:sp>
        <p:nvSpPr>
          <p:cNvPr id="7" name="Content Placeholder 5"/>
          <p:cNvSpPr txBox="1">
            <a:spLocks/>
          </p:cNvSpPr>
          <p:nvPr/>
        </p:nvSpPr>
        <p:spPr>
          <a:xfrm>
            <a:off x="3270353" y="4182321"/>
            <a:ext cx="5514472" cy="301845"/>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2"/>
                </a:solidFill>
                <a:latin typeface="+mn-lt"/>
                <a:ea typeface="+mn-ea"/>
                <a:cs typeface="+mn-cs"/>
              </a:defRPr>
            </a:lvl1pPr>
            <a:lvl2pPr marL="457200" indent="0" algn="l" defTabSz="457200" rtl="0" eaLnBrk="1" latinLnBrk="0" hangingPunct="1">
              <a:spcBef>
                <a:spcPct val="20000"/>
              </a:spcBef>
              <a:buFont typeface="Arial"/>
              <a:buNone/>
              <a:defRPr sz="1400" kern="1200">
                <a:solidFill>
                  <a:schemeClr val="tx2"/>
                </a:solidFill>
                <a:latin typeface="+mn-lt"/>
                <a:ea typeface="+mn-ea"/>
                <a:cs typeface="+mn-cs"/>
              </a:defRPr>
            </a:lvl2pPr>
            <a:lvl3pPr marL="914400" indent="0" algn="l" defTabSz="457200" rtl="0" eaLnBrk="1" latinLnBrk="0" hangingPunct="1">
              <a:spcBef>
                <a:spcPct val="20000"/>
              </a:spcBef>
              <a:buFont typeface="Arial"/>
              <a:buNone/>
              <a:defRPr sz="1400" kern="1200">
                <a:solidFill>
                  <a:schemeClr val="tx2"/>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2"/>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chemeClr val="tx1">
                    <a:lumMod val="75000"/>
                    <a:lumOff val="25000"/>
                  </a:schemeClr>
                </a:solidFill>
              </a:rPr>
              <a:t>15</a:t>
            </a:r>
            <a:r>
              <a:rPr lang="en-US" baseline="30000" dirty="0" smtClean="0">
                <a:solidFill>
                  <a:schemeClr val="tx1">
                    <a:lumMod val="75000"/>
                    <a:lumOff val="25000"/>
                  </a:schemeClr>
                </a:solidFill>
              </a:rPr>
              <a:t>th</a:t>
            </a:r>
            <a:r>
              <a:rPr lang="en-US" dirty="0" smtClean="0">
                <a:solidFill>
                  <a:schemeClr val="tx1">
                    <a:lumMod val="75000"/>
                    <a:lumOff val="25000"/>
                  </a:schemeClr>
                </a:solidFill>
              </a:rPr>
              <a:t> TRB National Transportation Planning Applications Conference</a:t>
            </a:r>
          </a:p>
          <a:p>
            <a:endParaRPr lang="en-US" dirty="0"/>
          </a:p>
        </p:txBody>
      </p:sp>
    </p:spTree>
    <p:extLst>
      <p:ext uri="{BB962C8B-B14F-4D97-AF65-F5344CB8AC3E}">
        <p14:creationId xmlns:p14="http://schemas.microsoft.com/office/powerpoint/2010/main" val="2314142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75000"/>
                    <a:lumOff val="25000"/>
                  </a:schemeClr>
                </a:solidFill>
              </a:rPr>
              <a:t>Web Survey</a:t>
            </a:r>
            <a:endParaRPr lang="en-US" dirty="0">
              <a:solidFill>
                <a:schemeClr val="tx1">
                  <a:lumMod val="75000"/>
                  <a:lumOff val="25000"/>
                </a:schemeClr>
              </a:solidFill>
            </a:endParaRPr>
          </a:p>
        </p:txBody>
      </p:sp>
      <p:grpSp>
        <p:nvGrpSpPr>
          <p:cNvPr id="5" name="Group 4"/>
          <p:cNvGrpSpPr/>
          <p:nvPr/>
        </p:nvGrpSpPr>
        <p:grpSpPr>
          <a:xfrm>
            <a:off x="1214154" y="1642901"/>
            <a:ext cx="6477123" cy="4559939"/>
            <a:chOff x="1143000" y="1144734"/>
            <a:chExt cx="6858000" cy="5207943"/>
          </a:xfrm>
        </p:grpSpPr>
        <p:pic>
          <p:nvPicPr>
            <p:cNvPr id="3" name="Picture 2" descr="BLANKMONITOR.jpg"/>
            <p:cNvPicPr>
              <a:picLocks noChangeAspect="1"/>
            </p:cNvPicPr>
            <p:nvPr/>
          </p:nvPicPr>
          <p:blipFill rotWithShape="1">
            <a:blip r:embed="rId3">
              <a:extLst>
                <a:ext uri="{28A0092B-C50C-407E-A947-70E740481C1C}">
                  <a14:useLocalDpi xmlns:a14="http://schemas.microsoft.com/office/drawing/2010/main" val="0"/>
                </a:ext>
              </a:extLst>
            </a:blip>
            <a:srcRect t="13591" b="10470"/>
            <a:stretch/>
          </p:blipFill>
          <p:spPr>
            <a:xfrm>
              <a:off x="1143000" y="1144734"/>
              <a:ext cx="6858000" cy="5207943"/>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475247" y="1429545"/>
              <a:ext cx="6202976" cy="3487712"/>
            </a:xfrm>
            <a:prstGeom prst="rect">
              <a:avLst/>
            </a:prstGeom>
          </p:spPr>
        </p:pic>
      </p:grpSp>
      <p:sp>
        <p:nvSpPr>
          <p:cNvPr id="11" name="Text Placeholder 3"/>
          <p:cNvSpPr txBox="1">
            <a:spLocks/>
          </p:cNvSpPr>
          <p:nvPr/>
        </p:nvSpPr>
        <p:spPr>
          <a:xfrm>
            <a:off x="1143000" y="1232528"/>
            <a:ext cx="6600827" cy="466725"/>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800" b="1" kern="1200">
                <a:solidFill>
                  <a:srgbClr val="F68B1F"/>
                </a:solidFill>
                <a:latin typeface="+mn-lt"/>
                <a:ea typeface="+mn-ea"/>
                <a:cs typeface="+mn-cs"/>
              </a:defRPr>
            </a:lvl1pPr>
            <a:lvl2pPr marL="344488" indent="-225425" algn="l" defTabSz="457200" rtl="0" eaLnBrk="1" latinLnBrk="0" hangingPunct="1">
              <a:spcBef>
                <a:spcPct val="20000"/>
              </a:spcBef>
              <a:buFont typeface="Arial"/>
              <a:buChar char="•"/>
              <a:defRPr sz="1800" kern="1200">
                <a:solidFill>
                  <a:schemeClr val="tx2"/>
                </a:solidFill>
                <a:latin typeface="+mn-lt"/>
                <a:ea typeface="+mn-ea"/>
                <a:cs typeface="+mn-cs"/>
              </a:defRPr>
            </a:lvl2pPr>
            <a:lvl3pPr marL="688975" indent="-227013" algn="l" defTabSz="457200" rtl="0" eaLnBrk="1" latinLnBrk="0" hangingPunct="1">
              <a:spcBef>
                <a:spcPct val="20000"/>
              </a:spcBef>
              <a:buFont typeface="Lucida Grande"/>
              <a:buChar char="-"/>
              <a:defRPr sz="1800" kern="1200">
                <a:solidFill>
                  <a:schemeClr val="tx2"/>
                </a:solidFill>
                <a:latin typeface="+mn-lt"/>
                <a:ea typeface="+mn-ea"/>
                <a:cs typeface="+mn-cs"/>
              </a:defRPr>
            </a:lvl3pPr>
            <a:lvl4pPr marL="741363" indent="0" algn="l" defTabSz="457200" rtl="0" eaLnBrk="1" latinLnBrk="0" hangingPunct="1">
              <a:spcBef>
                <a:spcPct val="20000"/>
              </a:spcBef>
              <a:buFontTx/>
              <a:buNone/>
              <a:defRPr sz="1800" i="1"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000" dirty="0" smtClean="0">
                <a:solidFill>
                  <a:schemeClr val="bg2"/>
                </a:solidFill>
                <a:latin typeface="+mj-lt"/>
              </a:rPr>
              <a:t>COLLECTED 5,577 </a:t>
            </a:r>
            <a:r>
              <a:rPr lang="en-US" sz="2000" u="sng" dirty="0" smtClean="0">
                <a:solidFill>
                  <a:schemeClr val="bg2"/>
                </a:solidFill>
                <a:latin typeface="+mj-lt"/>
              </a:rPr>
              <a:t>RELEVANT</a:t>
            </a:r>
            <a:r>
              <a:rPr lang="en-US" sz="2000" dirty="0" smtClean="0">
                <a:solidFill>
                  <a:schemeClr val="bg2"/>
                </a:solidFill>
                <a:latin typeface="+mj-lt"/>
              </a:rPr>
              <a:t> RESPONSES</a:t>
            </a:r>
          </a:p>
        </p:txBody>
      </p:sp>
    </p:spTree>
    <p:extLst>
      <p:ext uri="{BB962C8B-B14F-4D97-AF65-F5344CB8AC3E}">
        <p14:creationId xmlns:p14="http://schemas.microsoft.com/office/powerpoint/2010/main" val="28200447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75000"/>
                    <a:lumOff val="25000"/>
                  </a:schemeClr>
                </a:solidFill>
              </a:rPr>
              <a:t>Weighting: Main E-ZPass Recruits</a:t>
            </a:r>
            <a:endParaRPr lang="en-US" dirty="0">
              <a:solidFill>
                <a:schemeClr val="tx1">
                  <a:lumMod val="75000"/>
                  <a:lumOff val="25000"/>
                </a:schemeClr>
              </a:solidFill>
            </a:endParaRPr>
          </a:p>
        </p:txBody>
      </p:sp>
      <p:sp>
        <p:nvSpPr>
          <p:cNvPr id="5" name="Text Placeholder 3"/>
          <p:cNvSpPr>
            <a:spLocks noGrp="1"/>
          </p:cNvSpPr>
          <p:nvPr>
            <p:ph type="body" sz="quarter" idx="11"/>
          </p:nvPr>
        </p:nvSpPr>
        <p:spPr>
          <a:xfrm>
            <a:off x="592666" y="1381320"/>
            <a:ext cx="7769014" cy="4832350"/>
          </a:xfrm>
        </p:spPr>
        <p:txBody>
          <a:bodyPr/>
          <a:lstStyle/>
          <a:p>
            <a:r>
              <a:rPr lang="en-US" sz="2400" dirty="0" smtClean="0">
                <a:solidFill>
                  <a:srgbClr val="F68B1F"/>
                </a:solidFill>
              </a:rPr>
              <a:t>DETERMINE RELEVANT E-ZPASS TRANSACTIONS</a:t>
            </a:r>
          </a:p>
          <a:p>
            <a:pPr marL="457200" indent="-365760">
              <a:spcBef>
                <a:spcPts val="1200"/>
              </a:spcBef>
              <a:buFont typeface="+mj-lt"/>
              <a:buAutoNum type="arabicPeriod"/>
            </a:pPr>
            <a:r>
              <a:rPr lang="en-US" sz="2000" dirty="0" smtClean="0">
                <a:solidFill>
                  <a:schemeClr val="tx1">
                    <a:lumMod val="75000"/>
                    <a:lumOff val="25000"/>
                  </a:schemeClr>
                </a:solidFill>
              </a:rPr>
              <a:t>Kept all trips with relevant plaza pair</a:t>
            </a:r>
          </a:p>
          <a:p>
            <a:pPr marL="457200" indent="-365760">
              <a:buFont typeface="+mj-lt"/>
              <a:buAutoNum type="arabicPeriod"/>
            </a:pPr>
            <a:r>
              <a:rPr lang="en-US" sz="2000" dirty="0" smtClean="0">
                <a:solidFill>
                  <a:schemeClr val="tx1">
                    <a:lumMod val="75000"/>
                    <a:lumOff val="25000"/>
                  </a:schemeClr>
                </a:solidFill>
              </a:rPr>
              <a:t>Single-plaza trips were reduced to account for short trips not pertinent to this study</a:t>
            </a:r>
          </a:p>
          <a:p>
            <a:pPr marL="800100" lvl="1" indent="-342900">
              <a:buFont typeface="Arial" panose="020B0604020202020204" pitchFamily="34" charset="0"/>
              <a:buChar char="–"/>
            </a:pPr>
            <a:r>
              <a:rPr lang="en-US" dirty="0" smtClean="0">
                <a:solidFill>
                  <a:schemeClr val="tx1">
                    <a:lumMod val="75000"/>
                    <a:lumOff val="25000"/>
                  </a:schemeClr>
                </a:solidFill>
              </a:rPr>
              <a:t>This was done using the most recent OD data available for each facility</a:t>
            </a:r>
          </a:p>
          <a:p>
            <a:pPr marL="457200" indent="-365760">
              <a:buFont typeface="+mj-lt"/>
              <a:buAutoNum type="arabicPeriod"/>
            </a:pPr>
            <a:r>
              <a:rPr lang="en-US" sz="2000" dirty="0" smtClean="0">
                <a:solidFill>
                  <a:schemeClr val="tx1">
                    <a:lumMod val="75000"/>
                    <a:lumOff val="25000"/>
                  </a:schemeClr>
                </a:solidFill>
              </a:rPr>
              <a:t>Scaled using E-ZPass penetration values for each agency</a:t>
            </a:r>
          </a:p>
          <a:p>
            <a:endParaRPr lang="en-US" sz="2400" dirty="0" smtClean="0">
              <a:solidFill>
                <a:srgbClr val="48484A"/>
              </a:solidFill>
            </a:endParaRPr>
          </a:p>
          <a:p>
            <a:r>
              <a:rPr lang="en-US" sz="2400" dirty="0" smtClean="0">
                <a:solidFill>
                  <a:schemeClr val="bg2"/>
                </a:solidFill>
              </a:rPr>
              <a:t>WEIGHT SURVEY </a:t>
            </a:r>
            <a:r>
              <a:rPr lang="en-US" sz="2400" dirty="0" smtClean="0"/>
              <a:t>DATA TO RELEVANT TRIPS</a:t>
            </a:r>
            <a:endParaRPr lang="en-US" sz="2400" dirty="0"/>
          </a:p>
          <a:p>
            <a:pPr marL="457200" indent="-365760">
              <a:spcBef>
                <a:spcPts val="1200"/>
              </a:spcBef>
              <a:buAutoNum type="arabicPeriod" startAt="4"/>
            </a:pPr>
            <a:r>
              <a:rPr lang="en-US" sz="2000" dirty="0" smtClean="0">
                <a:solidFill>
                  <a:schemeClr val="tx1">
                    <a:lumMod val="75000"/>
                    <a:lumOff val="25000"/>
                  </a:schemeClr>
                </a:solidFill>
              </a:rPr>
              <a:t>Aggregated plazas into 12 groups</a:t>
            </a:r>
          </a:p>
          <a:p>
            <a:pPr marL="457200" indent="-365760">
              <a:buAutoNum type="arabicPeriod" startAt="4"/>
            </a:pPr>
            <a:r>
              <a:rPr lang="en-US" sz="2000" dirty="0" smtClean="0">
                <a:solidFill>
                  <a:schemeClr val="tx1">
                    <a:lumMod val="75000"/>
                    <a:lumOff val="25000"/>
                  </a:schemeClr>
                </a:solidFill>
              </a:rPr>
              <a:t>Iterative Proportional Fit (IPF) to expand survey data to plaza group and day of week </a:t>
            </a:r>
          </a:p>
        </p:txBody>
      </p:sp>
    </p:spTree>
    <p:extLst>
      <p:ext uri="{BB962C8B-B14F-4D97-AF65-F5344CB8AC3E}">
        <p14:creationId xmlns:p14="http://schemas.microsoft.com/office/powerpoint/2010/main" val="504925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75000"/>
                    <a:lumOff val="25000"/>
                  </a:schemeClr>
                </a:solidFill>
              </a:rPr>
              <a:t>Weighting</a:t>
            </a:r>
            <a:r>
              <a:rPr lang="en-US" dirty="0">
                <a:solidFill>
                  <a:schemeClr val="tx1">
                    <a:lumMod val="75000"/>
                    <a:lumOff val="25000"/>
                  </a:schemeClr>
                </a:solidFill>
              </a:rPr>
              <a:t>: LPC Recruits</a:t>
            </a:r>
          </a:p>
        </p:txBody>
      </p:sp>
      <p:sp>
        <p:nvSpPr>
          <p:cNvPr id="5" name="Text Placeholder 3"/>
          <p:cNvSpPr>
            <a:spLocks noGrp="1"/>
          </p:cNvSpPr>
          <p:nvPr>
            <p:ph type="body" sz="quarter" idx="11"/>
          </p:nvPr>
        </p:nvSpPr>
        <p:spPr>
          <a:xfrm>
            <a:off x="4005287" y="1430432"/>
            <a:ext cx="4681512" cy="4453890"/>
          </a:xfrm>
        </p:spPr>
        <p:txBody>
          <a:bodyPr/>
          <a:lstStyle/>
          <a:p>
            <a:r>
              <a:rPr lang="en-US" sz="2400" dirty="0" smtClean="0">
                <a:solidFill>
                  <a:schemeClr val="bg2"/>
                </a:solidFill>
              </a:rPr>
              <a:t>DETERMINE RELEVANT LICENSE PLATE CAPTURES</a:t>
            </a:r>
          </a:p>
          <a:p>
            <a:pPr marL="274320" indent="-182880">
              <a:buFont typeface="Arial" panose="020B0604020202020204" pitchFamily="34" charset="0"/>
              <a:buChar char="•"/>
            </a:pPr>
            <a:r>
              <a:rPr lang="en-US" sz="2000" b="0" dirty="0" smtClean="0">
                <a:solidFill>
                  <a:schemeClr val="tx1">
                    <a:lumMod val="75000"/>
                    <a:lumOff val="25000"/>
                  </a:schemeClr>
                </a:solidFill>
              </a:rPr>
              <a:t>Used distance between LPC capture site and vehicle home owner’s home ZIP code centroid</a:t>
            </a:r>
          </a:p>
          <a:p>
            <a:endParaRPr lang="en-US" sz="2400" dirty="0" smtClean="0">
              <a:solidFill>
                <a:schemeClr val="tx1">
                  <a:lumMod val="75000"/>
                  <a:lumOff val="25000"/>
                </a:schemeClr>
              </a:solidFill>
            </a:endParaRPr>
          </a:p>
          <a:p>
            <a:r>
              <a:rPr lang="en-US" sz="2400" dirty="0" smtClean="0">
                <a:solidFill>
                  <a:schemeClr val="bg2"/>
                </a:solidFill>
              </a:rPr>
              <a:t>WEIGHT SURVEY DATA TO RELEVANT TRIPS</a:t>
            </a:r>
            <a:endParaRPr lang="en-US" sz="2400" dirty="0">
              <a:solidFill>
                <a:schemeClr val="bg2"/>
              </a:solidFill>
            </a:endParaRPr>
          </a:p>
          <a:p>
            <a:pPr marL="274320" indent="-182880">
              <a:buFont typeface="Arial" panose="020B0604020202020204" pitchFamily="34" charset="0"/>
              <a:buChar char="•"/>
            </a:pPr>
            <a:r>
              <a:rPr lang="en-US" sz="2000" b="0" dirty="0" smtClean="0">
                <a:solidFill>
                  <a:schemeClr val="tx1">
                    <a:lumMod val="75000"/>
                    <a:lumOff val="25000"/>
                  </a:schemeClr>
                </a:solidFill>
              </a:rPr>
              <a:t>By capture site and day of week</a:t>
            </a:r>
            <a:endParaRPr lang="en-US" sz="2000" b="0" dirty="0">
              <a:solidFill>
                <a:schemeClr val="tx1">
                  <a:lumMod val="75000"/>
                  <a:lumOff val="25000"/>
                </a:schemeClr>
              </a:solidFill>
            </a:endParaRPr>
          </a:p>
          <a:p>
            <a:endParaRPr lang="en-US" sz="2200" dirty="0" smtClean="0">
              <a:solidFill>
                <a:schemeClr val="tx1">
                  <a:lumMod val="75000"/>
                  <a:lumOff val="25000"/>
                </a:schemeClr>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78330" y="1436369"/>
            <a:ext cx="3341829" cy="4469193"/>
          </a:xfrm>
          <a:prstGeom prst="roundRect">
            <a:avLst>
              <a:gd name="adj" fmla="val 3142"/>
            </a:avLst>
          </a:prstGeom>
        </p:spPr>
      </p:pic>
    </p:spTree>
    <p:extLst>
      <p:ext uri="{BB962C8B-B14F-4D97-AF65-F5344CB8AC3E}">
        <p14:creationId xmlns:p14="http://schemas.microsoft.com/office/powerpoint/2010/main" val="503549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75000"/>
                    <a:lumOff val="25000"/>
                  </a:schemeClr>
                </a:solidFill>
              </a:rPr>
              <a:t>Weighting: NJ E-ZPass Recruits</a:t>
            </a:r>
            <a:endParaRPr lang="en-US" dirty="0">
              <a:solidFill>
                <a:schemeClr val="tx1">
                  <a:lumMod val="75000"/>
                  <a:lumOff val="25000"/>
                </a:schemeClr>
              </a:solidFill>
            </a:endParaRPr>
          </a:p>
        </p:txBody>
      </p:sp>
      <p:sp>
        <p:nvSpPr>
          <p:cNvPr id="5" name="Text Placeholder 3"/>
          <p:cNvSpPr>
            <a:spLocks noGrp="1"/>
          </p:cNvSpPr>
          <p:nvPr>
            <p:ph type="body" sz="quarter" idx="11"/>
          </p:nvPr>
        </p:nvSpPr>
        <p:spPr>
          <a:xfrm>
            <a:off x="721359" y="1484060"/>
            <a:ext cx="7965439" cy="4836160"/>
          </a:xfrm>
        </p:spPr>
        <p:txBody>
          <a:bodyPr/>
          <a:lstStyle/>
          <a:p>
            <a:endParaRPr lang="en-US" sz="2400" dirty="0" smtClean="0"/>
          </a:p>
          <a:p>
            <a:r>
              <a:rPr lang="en-US" sz="2400" dirty="0" smtClean="0"/>
              <a:t>NO TRANSACTION DATA! </a:t>
            </a:r>
            <a:r>
              <a:rPr lang="en-US" sz="2400" dirty="0"/>
              <a:t>We did have</a:t>
            </a:r>
            <a:r>
              <a:rPr lang="en-US" sz="2400" dirty="0" smtClean="0"/>
              <a:t>…</a:t>
            </a:r>
          </a:p>
          <a:p>
            <a:pPr marL="231775" indent="-231775">
              <a:buFont typeface="Arial" panose="020B0604020202020204" pitchFamily="34" charset="0"/>
              <a:buChar char="•"/>
            </a:pPr>
            <a:r>
              <a:rPr lang="en-US" sz="2000" dirty="0" smtClean="0">
                <a:solidFill>
                  <a:schemeClr val="tx1">
                    <a:lumMod val="75000"/>
                    <a:lumOff val="25000"/>
                  </a:schemeClr>
                </a:solidFill>
              </a:rPr>
              <a:t>2011 AADT flows between each NJTP interchange</a:t>
            </a:r>
          </a:p>
          <a:p>
            <a:pPr marL="468313" lvl="1" indent="-236538">
              <a:buFont typeface="Arial" panose="020B0604020202020204" pitchFamily="34" charset="0"/>
              <a:buChar char="–"/>
            </a:pPr>
            <a:r>
              <a:rPr lang="en-US" dirty="0" smtClean="0">
                <a:solidFill>
                  <a:schemeClr val="tx1">
                    <a:lumMod val="75000"/>
                    <a:lumOff val="25000"/>
                  </a:schemeClr>
                </a:solidFill>
              </a:rPr>
              <a:t>Reduced to represent only Class 1, Northbound</a:t>
            </a:r>
          </a:p>
          <a:p>
            <a:pPr marL="231775" indent="-231775">
              <a:buFont typeface="Arial" panose="020B0604020202020204" pitchFamily="34" charset="0"/>
              <a:buChar char="•"/>
            </a:pPr>
            <a:r>
              <a:rPr lang="en-US" sz="2000" dirty="0">
                <a:solidFill>
                  <a:schemeClr val="tx1">
                    <a:lumMod val="75000"/>
                    <a:lumOff val="25000"/>
                  </a:schemeClr>
                </a:solidFill>
              </a:rPr>
              <a:t>Full transaction data of customers from 8 other </a:t>
            </a:r>
            <a:r>
              <a:rPr lang="en-US" sz="2000" dirty="0" smtClean="0">
                <a:solidFill>
                  <a:schemeClr val="tx1">
                    <a:lumMod val="75000"/>
                    <a:lumOff val="25000"/>
                  </a:schemeClr>
                </a:solidFill>
              </a:rPr>
              <a:t>E-</a:t>
            </a:r>
            <a:r>
              <a:rPr lang="en-US" sz="2000" dirty="0" err="1" smtClean="0">
                <a:solidFill>
                  <a:schemeClr val="tx1">
                    <a:lumMod val="75000"/>
                    <a:lumOff val="25000"/>
                  </a:schemeClr>
                </a:solidFill>
              </a:rPr>
              <a:t>ZPass</a:t>
            </a:r>
            <a:r>
              <a:rPr lang="en-US" sz="2000" dirty="0" smtClean="0">
                <a:solidFill>
                  <a:schemeClr val="tx1">
                    <a:lumMod val="75000"/>
                    <a:lumOff val="25000"/>
                  </a:schemeClr>
                </a:solidFill>
              </a:rPr>
              <a:t> </a:t>
            </a:r>
            <a:r>
              <a:rPr lang="en-US" sz="2000" dirty="0">
                <a:solidFill>
                  <a:schemeClr val="tx1">
                    <a:lumMod val="75000"/>
                    <a:lumOff val="25000"/>
                  </a:schemeClr>
                </a:solidFill>
              </a:rPr>
              <a:t>agencies traveling on the NJTP</a:t>
            </a:r>
          </a:p>
          <a:p>
            <a:pPr marL="182880" indent="-182880">
              <a:buFont typeface="+mj-lt"/>
              <a:buAutoNum type="arabicPeriod"/>
            </a:pPr>
            <a:endParaRPr lang="en-US" sz="1200" dirty="0">
              <a:solidFill>
                <a:schemeClr val="tx1">
                  <a:lumMod val="75000"/>
                  <a:lumOff val="25000"/>
                </a:schemeClr>
              </a:solidFill>
            </a:endParaRPr>
          </a:p>
          <a:p>
            <a:endParaRPr lang="en-US" sz="800" dirty="0">
              <a:solidFill>
                <a:schemeClr val="tx1">
                  <a:lumMod val="75000"/>
                  <a:lumOff val="25000"/>
                </a:schemeClr>
              </a:solidFill>
            </a:endParaRPr>
          </a:p>
          <a:p>
            <a:endParaRPr lang="en-US" sz="800" dirty="0" smtClean="0">
              <a:solidFill>
                <a:schemeClr val="tx1">
                  <a:lumMod val="75000"/>
                  <a:lumOff val="25000"/>
                </a:schemeClr>
              </a:solidFill>
            </a:endParaRPr>
          </a:p>
          <a:p>
            <a:endParaRPr lang="en-US" sz="800" dirty="0">
              <a:solidFill>
                <a:schemeClr val="tx1">
                  <a:lumMod val="75000"/>
                  <a:lumOff val="25000"/>
                </a:schemeClr>
              </a:solidFill>
            </a:endParaRPr>
          </a:p>
          <a:p>
            <a:endParaRPr lang="en-US" sz="800" dirty="0" smtClean="0">
              <a:solidFill>
                <a:schemeClr val="tx1">
                  <a:lumMod val="75000"/>
                  <a:lumOff val="25000"/>
                </a:schemeClr>
              </a:solidFill>
            </a:endParaRPr>
          </a:p>
          <a:p>
            <a:pPr marL="231775" indent="-231775">
              <a:buFont typeface="Arial" panose="020B0604020202020204" pitchFamily="34" charset="0"/>
              <a:buChar char="•"/>
            </a:pPr>
            <a:r>
              <a:rPr lang="en-US" sz="2000" dirty="0" smtClean="0">
                <a:solidFill>
                  <a:schemeClr val="tx1">
                    <a:lumMod val="75000"/>
                    <a:lumOff val="25000"/>
                  </a:schemeClr>
                </a:solidFill>
              </a:rPr>
              <a:t>IPF with </a:t>
            </a:r>
            <a:r>
              <a:rPr lang="en-US" sz="2000" dirty="0" smtClean="0">
                <a:solidFill>
                  <a:schemeClr val="bg2"/>
                </a:solidFill>
              </a:rPr>
              <a:t>AADT flows as margins </a:t>
            </a:r>
            <a:r>
              <a:rPr lang="en-US" sz="2000" dirty="0" smtClean="0">
                <a:solidFill>
                  <a:schemeClr val="tx1">
                    <a:lumMod val="75000"/>
                    <a:lumOff val="25000"/>
                  </a:schemeClr>
                </a:solidFill>
              </a:rPr>
              <a:t>and other agencies’ </a:t>
            </a:r>
            <a:r>
              <a:rPr lang="en-US" sz="2000" dirty="0" smtClean="0">
                <a:solidFill>
                  <a:schemeClr val="bg2"/>
                </a:solidFill>
              </a:rPr>
              <a:t>full transaction data as seed </a:t>
            </a:r>
            <a:r>
              <a:rPr lang="en-US" sz="2000" dirty="0" smtClean="0">
                <a:solidFill>
                  <a:schemeClr val="tx1">
                    <a:lumMod val="75000"/>
                    <a:lumOff val="25000"/>
                  </a:schemeClr>
                </a:solidFill>
              </a:rPr>
              <a:t>matrix</a:t>
            </a:r>
          </a:p>
          <a:p>
            <a:pPr marL="231775" indent="-231775">
              <a:buFont typeface="Arial" panose="020B0604020202020204" pitchFamily="34" charset="0"/>
              <a:buChar char="•"/>
            </a:pPr>
            <a:r>
              <a:rPr lang="en-US" sz="2000" dirty="0" smtClean="0">
                <a:solidFill>
                  <a:schemeClr val="tx1">
                    <a:lumMod val="75000"/>
                    <a:lumOff val="25000"/>
                  </a:schemeClr>
                </a:solidFill>
              </a:rPr>
              <a:t>Removed short trips, scaled using NJTP E-ZPass penetration, and weighted to resulting matrix</a:t>
            </a:r>
            <a:endParaRPr lang="en-US" sz="2000" dirty="0">
              <a:solidFill>
                <a:schemeClr val="tx1">
                  <a:lumMod val="75000"/>
                  <a:lumOff val="25000"/>
                </a:schemeClr>
              </a:solidFill>
            </a:endParaRPr>
          </a:p>
        </p:txBody>
      </p:sp>
      <p:sp>
        <p:nvSpPr>
          <p:cNvPr id="3" name="Rectangle 2"/>
          <p:cNvSpPr/>
          <p:nvPr/>
        </p:nvSpPr>
        <p:spPr>
          <a:xfrm>
            <a:off x="0" y="4002726"/>
            <a:ext cx="3048000"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SOLUTION</a:t>
            </a:r>
            <a:endParaRPr lang="en-US" sz="2400" b="1" dirty="0"/>
          </a:p>
        </p:txBody>
      </p:sp>
      <p:sp>
        <p:nvSpPr>
          <p:cNvPr id="6" name="Rectangle 5"/>
          <p:cNvSpPr/>
          <p:nvPr/>
        </p:nvSpPr>
        <p:spPr>
          <a:xfrm>
            <a:off x="0" y="1422400"/>
            <a:ext cx="3048000"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PROBLEM</a:t>
            </a:r>
            <a:endParaRPr lang="en-US" sz="2400" b="1" dirty="0"/>
          </a:p>
        </p:txBody>
      </p:sp>
    </p:spTree>
    <p:extLst>
      <p:ext uri="{BB962C8B-B14F-4D97-AF65-F5344CB8AC3E}">
        <p14:creationId xmlns:p14="http://schemas.microsoft.com/office/powerpoint/2010/main" val="1156670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75000"/>
                    <a:lumOff val="25000"/>
                  </a:schemeClr>
                </a:solidFill>
              </a:rPr>
              <a:t>Results</a:t>
            </a:r>
            <a:endParaRPr lang="en-US" dirty="0">
              <a:solidFill>
                <a:schemeClr val="tx1">
                  <a:lumMod val="75000"/>
                  <a:lumOff val="25000"/>
                </a:schemeClr>
              </a:solidFill>
            </a:endParaRPr>
          </a:p>
        </p:txBody>
      </p:sp>
      <p:pic>
        <p:nvPicPr>
          <p:cNvPr id="9" name="Picture 8"/>
          <p:cNvPicPr>
            <a:picLocks noChangeAspect="1"/>
          </p:cNvPicPr>
          <p:nvPr/>
        </p:nvPicPr>
        <p:blipFill>
          <a:blip r:embed="rId3"/>
          <a:stretch>
            <a:fillRect/>
          </a:stretch>
        </p:blipFill>
        <p:spPr>
          <a:xfrm>
            <a:off x="549166" y="1531449"/>
            <a:ext cx="8045668" cy="4195152"/>
          </a:xfrm>
          <a:prstGeom prst="rect">
            <a:avLst/>
          </a:prstGeom>
        </p:spPr>
      </p:pic>
    </p:spTree>
    <p:extLst>
      <p:ext uri="{BB962C8B-B14F-4D97-AF65-F5344CB8AC3E}">
        <p14:creationId xmlns:p14="http://schemas.microsoft.com/office/powerpoint/2010/main" val="16393155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75000"/>
                    <a:lumOff val="25000"/>
                  </a:schemeClr>
                </a:solidFill>
              </a:rPr>
              <a:t>Results</a:t>
            </a:r>
            <a:endParaRPr lang="en-US" dirty="0">
              <a:solidFill>
                <a:schemeClr val="tx1">
                  <a:lumMod val="75000"/>
                  <a:lumOff val="25000"/>
                </a:schemeClr>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bwMode="auto">
          <a:xfrm>
            <a:off x="801832" y="1281311"/>
            <a:ext cx="7370826" cy="2296252"/>
          </a:xfrm>
          <a:prstGeom prst="rect">
            <a:avLst/>
          </a:prstGeom>
          <a:noFill/>
          <a:ln>
            <a:solidFill>
              <a:schemeClr val="bg1">
                <a:lumMod val="50000"/>
              </a:schemeClr>
            </a:solidFill>
          </a:ln>
        </p:spPr>
      </p:pic>
      <p:graphicFrame>
        <p:nvGraphicFramePr>
          <p:cNvPr id="12" name="Chart 11"/>
          <p:cNvGraphicFramePr>
            <a:graphicFrameLocks/>
          </p:cNvGraphicFramePr>
          <p:nvPr>
            <p:extLst>
              <p:ext uri="{D42A27DB-BD31-4B8C-83A1-F6EECF244321}">
                <p14:modId xmlns:p14="http://schemas.microsoft.com/office/powerpoint/2010/main" val="2996064367"/>
              </p:ext>
            </p:extLst>
          </p:nvPr>
        </p:nvGraphicFramePr>
        <p:xfrm>
          <a:off x="801832" y="3677920"/>
          <a:ext cx="7370826" cy="25740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69281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75000"/>
                    <a:lumOff val="25000"/>
                  </a:schemeClr>
                </a:solidFill>
              </a:rPr>
              <a:t>Considerations</a:t>
            </a:r>
            <a:r>
              <a:rPr lang="en-US" dirty="0"/>
              <a:t> and Limitations</a:t>
            </a:r>
          </a:p>
        </p:txBody>
      </p:sp>
      <p:sp>
        <p:nvSpPr>
          <p:cNvPr id="3" name="Text Placeholder 2"/>
          <p:cNvSpPr>
            <a:spLocks noGrp="1"/>
          </p:cNvSpPr>
          <p:nvPr>
            <p:ph type="body" sz="quarter" idx="10"/>
          </p:nvPr>
        </p:nvSpPr>
        <p:spPr>
          <a:xfrm>
            <a:off x="1845305" y="4784156"/>
            <a:ext cx="5588010" cy="1491696"/>
          </a:xfrm>
        </p:spPr>
        <p:txBody>
          <a:bodyPr/>
          <a:lstStyle/>
          <a:p>
            <a:pPr marL="576263" indent="-274320">
              <a:buFont typeface="+mj-lt"/>
              <a:buAutoNum type="arabicPeriod"/>
            </a:pPr>
            <a:r>
              <a:rPr lang="en-US" sz="2000" dirty="0" smtClean="0">
                <a:solidFill>
                  <a:schemeClr val="tx1">
                    <a:lumMod val="75000"/>
                    <a:lumOff val="25000"/>
                  </a:schemeClr>
                </a:solidFill>
              </a:rPr>
              <a:t>Represents tolled travel only</a:t>
            </a:r>
          </a:p>
          <a:p>
            <a:pPr marL="576263" indent="-274320">
              <a:buFont typeface="+mj-lt"/>
              <a:buAutoNum type="arabicPeriod"/>
            </a:pPr>
            <a:r>
              <a:rPr lang="en-US" sz="2000" dirty="0" smtClean="0">
                <a:solidFill>
                  <a:schemeClr val="tx1">
                    <a:lumMod val="75000"/>
                    <a:lumOff val="25000"/>
                  </a:schemeClr>
                </a:solidFill>
              </a:rPr>
              <a:t>Some market pairs are underestimated</a:t>
            </a:r>
          </a:p>
          <a:p>
            <a:pPr marL="576263" indent="-274320">
              <a:buFont typeface="+mj-lt"/>
              <a:buAutoNum type="arabicPeriod"/>
            </a:pPr>
            <a:r>
              <a:rPr lang="en-US" sz="2000" dirty="0" smtClean="0">
                <a:solidFill>
                  <a:schemeClr val="tx1">
                    <a:lumMod val="75000"/>
                    <a:lumOff val="25000"/>
                  </a:schemeClr>
                </a:solidFill>
              </a:rPr>
              <a:t>NJ E-ZPass customers sampled differently</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t="10389"/>
          <a:stretch/>
        </p:blipFill>
        <p:spPr>
          <a:xfrm>
            <a:off x="657325" y="1349843"/>
            <a:ext cx="7967307" cy="3293434"/>
          </a:xfrm>
          <a:prstGeom prst="roundRect">
            <a:avLst>
              <a:gd name="adj" fmla="val 3078"/>
            </a:avLst>
          </a:prstGeom>
        </p:spPr>
      </p:pic>
    </p:spTree>
    <p:extLst>
      <p:ext uri="{BB962C8B-B14F-4D97-AF65-F5344CB8AC3E}">
        <p14:creationId xmlns:p14="http://schemas.microsoft.com/office/powerpoint/2010/main" val="38474812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1" y="998396"/>
            <a:ext cx="2702327" cy="999738"/>
          </a:xfrm>
          <a:prstGeom prst="roundRect">
            <a:avLst>
              <a:gd name="adj" fmla="val 7164"/>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rotWithShape="1">
          <a:blip r:embed="rId3" cstate="email">
            <a:extLst>
              <a:ext uri="{28A0092B-C50C-407E-A947-70E740481C1C}">
                <a14:useLocalDpi xmlns:a14="http://schemas.microsoft.com/office/drawing/2010/main"/>
              </a:ext>
            </a:extLst>
          </a:blip>
          <a:srcRect r="81488"/>
          <a:stretch/>
        </p:blipFill>
        <p:spPr>
          <a:xfrm>
            <a:off x="469900" y="1312334"/>
            <a:ext cx="446703" cy="685800"/>
          </a:xfrm>
          <a:prstGeom prst="rect">
            <a:avLst/>
          </a:prstGeom>
        </p:spPr>
      </p:pic>
      <p:sp>
        <p:nvSpPr>
          <p:cNvPr id="22" name="TextBox 21"/>
          <p:cNvSpPr txBox="1"/>
          <p:nvPr/>
        </p:nvSpPr>
        <p:spPr>
          <a:xfrm>
            <a:off x="1054110" y="899968"/>
            <a:ext cx="4892360" cy="830997"/>
          </a:xfrm>
          <a:prstGeom prst="rect">
            <a:avLst/>
          </a:prstGeom>
          <a:noFill/>
        </p:spPr>
        <p:txBody>
          <a:bodyPr wrap="square" rtlCol="0">
            <a:spAutoFit/>
          </a:bodyPr>
          <a:lstStyle/>
          <a:p>
            <a:endParaRPr lang="en-US" sz="2800" b="1" dirty="0">
              <a:solidFill>
                <a:srgbClr val="595959"/>
              </a:solidFill>
              <a:latin typeface="Arial"/>
              <a:cs typeface="Arial"/>
            </a:endParaRPr>
          </a:p>
          <a:p>
            <a:r>
              <a:rPr lang="en-US" sz="2000" b="1" dirty="0" smtClean="0">
                <a:solidFill>
                  <a:srgbClr val="595959"/>
                </a:solidFill>
                <a:latin typeface="Arial"/>
                <a:cs typeface="Arial"/>
              </a:rPr>
              <a:t>Contacts</a:t>
            </a:r>
          </a:p>
        </p:txBody>
      </p:sp>
      <p:cxnSp>
        <p:nvCxnSpPr>
          <p:cNvPr id="23" name="Straight Connector 22"/>
          <p:cNvCxnSpPr/>
          <p:nvPr/>
        </p:nvCxnSpPr>
        <p:spPr>
          <a:xfrm>
            <a:off x="1026651" y="1193290"/>
            <a:ext cx="0" cy="655641"/>
          </a:xfrm>
          <a:prstGeom prst="line">
            <a:avLst/>
          </a:prstGeom>
          <a:ln w="190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41007" y="1994315"/>
            <a:ext cx="2269465" cy="584776"/>
          </a:xfrm>
          <a:prstGeom prst="rect">
            <a:avLst/>
          </a:prstGeom>
          <a:noFill/>
        </p:spPr>
        <p:txBody>
          <a:bodyPr wrap="square" rtlCol="0">
            <a:spAutoFit/>
          </a:bodyPr>
          <a:lstStyle/>
          <a:p>
            <a:pPr algn="ctr"/>
            <a:r>
              <a:rPr lang="en-US" b="1" spc="100" dirty="0" err="1" smtClean="0">
                <a:solidFill>
                  <a:srgbClr val="FFFFFF"/>
                </a:solidFill>
                <a:latin typeface="Arial"/>
                <a:cs typeface="Arial"/>
              </a:rPr>
              <a:t>www.rsginc.com</a:t>
            </a:r>
            <a:endParaRPr lang="en-US" b="1" spc="100" dirty="0">
              <a:solidFill>
                <a:srgbClr val="FFFFFF"/>
              </a:solidFill>
              <a:latin typeface="Arial"/>
              <a:cs typeface="Arial"/>
            </a:endParaRPr>
          </a:p>
          <a:p>
            <a:pPr algn="ctr" defTabSz="914608">
              <a:tabLst>
                <a:tab pos="4665639" algn="l"/>
              </a:tabLst>
            </a:pPr>
            <a:endParaRPr lang="en-US" sz="1400" spc="100" dirty="0">
              <a:solidFill>
                <a:schemeClr val="bg1"/>
              </a:solidFill>
              <a:latin typeface="Arial"/>
              <a:cs typeface="Arial"/>
            </a:endParaRPr>
          </a:p>
        </p:txBody>
      </p:sp>
      <p:sp>
        <p:nvSpPr>
          <p:cNvPr id="8" name="Text Placeholder 7"/>
          <p:cNvSpPr>
            <a:spLocks noGrp="1"/>
          </p:cNvSpPr>
          <p:nvPr>
            <p:ph type="body" sz="quarter" idx="10"/>
          </p:nvPr>
        </p:nvSpPr>
        <p:spPr>
          <a:xfrm>
            <a:off x="3195638" y="968018"/>
            <a:ext cx="4412720" cy="285219"/>
          </a:xfrm>
        </p:spPr>
        <p:txBody>
          <a:bodyPr/>
          <a:lstStyle/>
          <a:p>
            <a:r>
              <a:rPr lang="en-US" dirty="0" smtClean="0"/>
              <a:t>POLLY RAMSEY</a:t>
            </a:r>
            <a:endParaRPr lang="en-US" dirty="0"/>
          </a:p>
        </p:txBody>
      </p:sp>
      <p:sp>
        <p:nvSpPr>
          <p:cNvPr id="12" name="Text Placeholder 11"/>
          <p:cNvSpPr>
            <a:spLocks noGrp="1"/>
          </p:cNvSpPr>
          <p:nvPr>
            <p:ph type="body" sz="quarter" idx="11"/>
          </p:nvPr>
        </p:nvSpPr>
        <p:spPr>
          <a:xfrm>
            <a:off x="3195638" y="1195875"/>
            <a:ext cx="4413250" cy="222407"/>
          </a:xfrm>
        </p:spPr>
        <p:txBody>
          <a:bodyPr/>
          <a:lstStyle/>
          <a:p>
            <a:r>
              <a:rPr lang="en-US" dirty="0" smtClean="0"/>
              <a:t>SENIOR ANALYST</a:t>
            </a:r>
            <a:endParaRPr lang="en-US" dirty="0"/>
          </a:p>
        </p:txBody>
      </p:sp>
      <p:sp>
        <p:nvSpPr>
          <p:cNvPr id="13" name="Text Placeholder 12"/>
          <p:cNvSpPr>
            <a:spLocks noGrp="1"/>
          </p:cNvSpPr>
          <p:nvPr>
            <p:ph type="body" sz="quarter" idx="12"/>
          </p:nvPr>
        </p:nvSpPr>
        <p:spPr>
          <a:xfrm>
            <a:off x="3195638" y="1503421"/>
            <a:ext cx="4413250" cy="460077"/>
          </a:xfrm>
        </p:spPr>
        <p:txBody>
          <a:bodyPr/>
          <a:lstStyle/>
          <a:p>
            <a:r>
              <a:rPr lang="en-US" dirty="0" smtClean="0"/>
              <a:t>Polly.Ramsey@rsginc.com</a:t>
            </a:r>
          </a:p>
          <a:p>
            <a:r>
              <a:rPr lang="en-US" dirty="0" smtClean="0"/>
              <a:t>802.861.0508</a:t>
            </a:r>
            <a:endParaRPr lang="en-US" dirty="0"/>
          </a:p>
        </p:txBody>
      </p:sp>
      <p:sp>
        <p:nvSpPr>
          <p:cNvPr id="14" name="Text Placeholder 13"/>
          <p:cNvSpPr>
            <a:spLocks noGrp="1"/>
          </p:cNvSpPr>
          <p:nvPr>
            <p:ph type="body" sz="quarter" idx="13"/>
          </p:nvPr>
        </p:nvSpPr>
        <p:spPr>
          <a:xfrm>
            <a:off x="3196697" y="2366377"/>
            <a:ext cx="4412720" cy="285219"/>
          </a:xfrm>
        </p:spPr>
        <p:txBody>
          <a:bodyPr/>
          <a:lstStyle/>
          <a:p>
            <a:r>
              <a:rPr lang="en-US" dirty="0" smtClean="0"/>
              <a:t>GREG SPITZ</a:t>
            </a:r>
            <a:endParaRPr lang="en-US" dirty="0"/>
          </a:p>
        </p:txBody>
      </p:sp>
      <p:sp>
        <p:nvSpPr>
          <p:cNvPr id="15" name="Text Placeholder 14"/>
          <p:cNvSpPr>
            <a:spLocks noGrp="1"/>
          </p:cNvSpPr>
          <p:nvPr>
            <p:ph type="body" sz="quarter" idx="14"/>
          </p:nvPr>
        </p:nvSpPr>
        <p:spPr>
          <a:xfrm>
            <a:off x="3196696" y="2577295"/>
            <a:ext cx="4413250" cy="295275"/>
          </a:xfrm>
        </p:spPr>
        <p:txBody>
          <a:bodyPr/>
          <a:lstStyle/>
          <a:p>
            <a:r>
              <a:rPr lang="en-US" dirty="0" smtClean="0"/>
              <a:t>DIRECTOR</a:t>
            </a:r>
            <a:endParaRPr lang="en-US" dirty="0"/>
          </a:p>
        </p:txBody>
      </p:sp>
      <p:sp>
        <p:nvSpPr>
          <p:cNvPr id="17" name="Text Placeholder 16"/>
          <p:cNvSpPr>
            <a:spLocks noGrp="1"/>
          </p:cNvSpPr>
          <p:nvPr>
            <p:ph type="body" sz="quarter" idx="15"/>
          </p:nvPr>
        </p:nvSpPr>
        <p:spPr>
          <a:xfrm>
            <a:off x="3196697" y="2842818"/>
            <a:ext cx="4413250" cy="554919"/>
          </a:xfrm>
        </p:spPr>
        <p:txBody>
          <a:bodyPr/>
          <a:lstStyle/>
          <a:p>
            <a:r>
              <a:rPr lang="en-US" dirty="0" smtClean="0"/>
              <a:t>Greg.Spitz@rsginc.com</a:t>
            </a:r>
          </a:p>
          <a:p>
            <a:r>
              <a:rPr lang="en-US" dirty="0" smtClean="0"/>
              <a:t>802.359.6424</a:t>
            </a:r>
            <a:endParaRPr lang="en-US" dirty="0"/>
          </a:p>
        </p:txBody>
      </p:sp>
      <p:sp>
        <p:nvSpPr>
          <p:cNvPr id="16" name="Text Placeholder 13"/>
          <p:cNvSpPr txBox="1">
            <a:spLocks/>
          </p:cNvSpPr>
          <p:nvPr/>
        </p:nvSpPr>
        <p:spPr>
          <a:xfrm>
            <a:off x="3201612" y="3757643"/>
            <a:ext cx="4412720" cy="285219"/>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b="1" kern="1200" baseline="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MARGARET CAMPBELL</a:t>
            </a:r>
            <a:endParaRPr lang="en-US" dirty="0"/>
          </a:p>
        </p:txBody>
      </p:sp>
      <p:sp>
        <p:nvSpPr>
          <p:cNvPr id="19" name="Text Placeholder 14"/>
          <p:cNvSpPr txBox="1">
            <a:spLocks/>
          </p:cNvSpPr>
          <p:nvPr/>
        </p:nvSpPr>
        <p:spPr>
          <a:xfrm>
            <a:off x="3201611" y="3968561"/>
            <a:ext cx="4413250" cy="295275"/>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200" kern="1200">
                <a:solidFill>
                  <a:srgbClr val="F68B1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SENIOR CONSULTANT</a:t>
            </a:r>
            <a:endParaRPr lang="en-US" dirty="0"/>
          </a:p>
        </p:txBody>
      </p:sp>
      <p:sp>
        <p:nvSpPr>
          <p:cNvPr id="20" name="Text Placeholder 16"/>
          <p:cNvSpPr txBox="1">
            <a:spLocks/>
          </p:cNvSpPr>
          <p:nvPr/>
        </p:nvSpPr>
        <p:spPr>
          <a:xfrm>
            <a:off x="3201612" y="4234084"/>
            <a:ext cx="4413250" cy="554919"/>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bg1"/>
                </a:solidFill>
                <a:latin typeface="+mn-lt"/>
                <a:ea typeface="+mn-ea"/>
                <a:cs typeface="+mn-cs"/>
              </a:defRPr>
            </a:lvl1pPr>
            <a:lvl2pPr marL="457200" indent="0" algn="l" defTabSz="457200" rtl="0" eaLnBrk="1" latinLnBrk="0" hangingPunct="1">
              <a:spcBef>
                <a:spcPct val="20000"/>
              </a:spcBef>
              <a:buFont typeface="Arial"/>
              <a:buNone/>
              <a:defRPr sz="1400" kern="1200">
                <a:solidFill>
                  <a:schemeClr val="bg1"/>
                </a:solidFill>
                <a:latin typeface="+mn-lt"/>
                <a:ea typeface="+mn-ea"/>
                <a:cs typeface="+mn-cs"/>
              </a:defRPr>
            </a:lvl2pPr>
            <a:lvl3pPr marL="914400" indent="0" algn="l" defTabSz="457200" rtl="0" eaLnBrk="1" latinLnBrk="0" hangingPunct="1">
              <a:spcBef>
                <a:spcPct val="20000"/>
              </a:spcBef>
              <a:buFont typeface="Arial"/>
              <a:buNone/>
              <a:defRPr sz="1400" kern="1200">
                <a:solidFill>
                  <a:schemeClr val="bg1"/>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bg1"/>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Margaret.Campbell@rsginc.com</a:t>
            </a:r>
          </a:p>
          <a:p>
            <a:r>
              <a:rPr lang="en-US" dirty="0" smtClean="0"/>
              <a:t>802.359.5589</a:t>
            </a:r>
            <a:endParaRPr lang="en-US" dirty="0"/>
          </a:p>
        </p:txBody>
      </p:sp>
      <p:sp>
        <p:nvSpPr>
          <p:cNvPr id="24" name="Text Placeholder 13"/>
          <p:cNvSpPr txBox="1">
            <a:spLocks/>
          </p:cNvSpPr>
          <p:nvPr/>
        </p:nvSpPr>
        <p:spPr>
          <a:xfrm>
            <a:off x="3196695" y="5178404"/>
            <a:ext cx="4412720" cy="285219"/>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b="1" kern="1200" baseline="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DONNIE MALEY</a:t>
            </a:r>
            <a:endParaRPr lang="en-US" dirty="0"/>
          </a:p>
        </p:txBody>
      </p:sp>
      <p:sp>
        <p:nvSpPr>
          <p:cNvPr id="25" name="Text Placeholder 14"/>
          <p:cNvSpPr txBox="1">
            <a:spLocks/>
          </p:cNvSpPr>
          <p:nvPr/>
        </p:nvSpPr>
        <p:spPr>
          <a:xfrm>
            <a:off x="3196694" y="5389322"/>
            <a:ext cx="4413250" cy="295275"/>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200" kern="1200">
                <a:solidFill>
                  <a:srgbClr val="F68B1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DIRECTOR, PLANNING</a:t>
            </a:r>
            <a:endParaRPr lang="en-US" dirty="0"/>
          </a:p>
        </p:txBody>
      </p:sp>
      <p:sp>
        <p:nvSpPr>
          <p:cNvPr id="26" name="Text Placeholder 16"/>
          <p:cNvSpPr txBox="1">
            <a:spLocks/>
          </p:cNvSpPr>
          <p:nvPr/>
        </p:nvSpPr>
        <p:spPr>
          <a:xfrm>
            <a:off x="3196695" y="5654845"/>
            <a:ext cx="4413250" cy="554919"/>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bg1"/>
                </a:solidFill>
                <a:latin typeface="+mn-lt"/>
                <a:ea typeface="+mn-ea"/>
                <a:cs typeface="+mn-cs"/>
              </a:defRPr>
            </a:lvl1pPr>
            <a:lvl2pPr marL="457200" indent="0" algn="l" defTabSz="457200" rtl="0" eaLnBrk="1" latinLnBrk="0" hangingPunct="1">
              <a:spcBef>
                <a:spcPct val="20000"/>
              </a:spcBef>
              <a:buFont typeface="Arial"/>
              <a:buNone/>
              <a:defRPr sz="1400" kern="1200">
                <a:solidFill>
                  <a:schemeClr val="bg1"/>
                </a:solidFill>
                <a:latin typeface="+mn-lt"/>
                <a:ea typeface="+mn-ea"/>
                <a:cs typeface="+mn-cs"/>
              </a:defRPr>
            </a:lvl2pPr>
            <a:lvl3pPr marL="914400" indent="0" algn="l" defTabSz="457200" rtl="0" eaLnBrk="1" latinLnBrk="0" hangingPunct="1">
              <a:spcBef>
                <a:spcPct val="20000"/>
              </a:spcBef>
              <a:buFont typeface="Arial"/>
              <a:buNone/>
              <a:defRPr sz="1400" kern="1200">
                <a:solidFill>
                  <a:schemeClr val="bg1"/>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bg1"/>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DMaley@nec-commission.com</a:t>
            </a:r>
          </a:p>
          <a:p>
            <a:r>
              <a:rPr lang="en-US" dirty="0" smtClean="0"/>
              <a:t>202.847.0283</a:t>
            </a:r>
            <a:endParaRPr lang="en-US" dirty="0"/>
          </a:p>
        </p:txBody>
      </p:sp>
      <p:sp>
        <p:nvSpPr>
          <p:cNvPr id="27" name="Rounded Rectangle 26"/>
          <p:cNvSpPr/>
          <p:nvPr/>
        </p:nvSpPr>
        <p:spPr>
          <a:xfrm>
            <a:off x="14499" y="5210026"/>
            <a:ext cx="2702327" cy="999738"/>
          </a:xfrm>
          <a:prstGeom prst="roundRect">
            <a:avLst>
              <a:gd name="adj" fmla="val 7164"/>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9900" y="5271487"/>
            <a:ext cx="1881083" cy="865548"/>
          </a:xfrm>
          <a:prstGeom prst="rect">
            <a:avLst/>
          </a:prstGeom>
        </p:spPr>
      </p:pic>
    </p:spTree>
    <p:extLst>
      <p:ext uri="{BB962C8B-B14F-4D97-AF65-F5344CB8AC3E}">
        <p14:creationId xmlns:p14="http://schemas.microsoft.com/office/powerpoint/2010/main" val="1398593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75000"/>
                    <a:lumOff val="25000"/>
                  </a:schemeClr>
                </a:solidFill>
              </a:rPr>
              <a:t>Project Overview</a:t>
            </a:r>
            <a:endParaRPr lang="en-US" dirty="0">
              <a:solidFill>
                <a:schemeClr val="tx1">
                  <a:lumMod val="75000"/>
                  <a:lumOff val="25000"/>
                </a:schemeClr>
              </a:solidFill>
            </a:endParaRPr>
          </a:p>
        </p:txBody>
      </p:sp>
      <p:sp>
        <p:nvSpPr>
          <p:cNvPr id="4" name="Text Placeholder 3"/>
          <p:cNvSpPr>
            <a:spLocks noGrp="1"/>
          </p:cNvSpPr>
          <p:nvPr>
            <p:ph type="body" sz="quarter" idx="3"/>
          </p:nvPr>
        </p:nvSpPr>
        <p:spPr>
          <a:xfrm>
            <a:off x="5431748" y="1644270"/>
            <a:ext cx="3434862" cy="639762"/>
          </a:xfrm>
        </p:spPr>
        <p:txBody>
          <a:bodyPr/>
          <a:lstStyle/>
          <a:p>
            <a:r>
              <a:rPr lang="en-US" sz="2400" dirty="0" smtClean="0">
                <a:solidFill>
                  <a:srgbClr val="F68B1F"/>
                </a:solidFill>
              </a:rPr>
              <a:t>GOAL</a:t>
            </a:r>
          </a:p>
        </p:txBody>
      </p:sp>
      <p:sp>
        <p:nvSpPr>
          <p:cNvPr id="3" name="Content Placeholder 2"/>
          <p:cNvSpPr>
            <a:spLocks noGrp="1"/>
          </p:cNvSpPr>
          <p:nvPr>
            <p:ph sz="quarter" idx="4"/>
          </p:nvPr>
        </p:nvSpPr>
        <p:spPr>
          <a:xfrm>
            <a:off x="5314375" y="2128726"/>
            <a:ext cx="3782647" cy="3039086"/>
          </a:xfrm>
        </p:spPr>
        <p:txBody>
          <a:bodyPr/>
          <a:lstStyle/>
          <a:p>
            <a:pPr marL="115887" indent="0">
              <a:buNone/>
            </a:pPr>
            <a:r>
              <a:rPr lang="en-US" sz="2000" dirty="0" smtClean="0">
                <a:solidFill>
                  <a:schemeClr val="tx1">
                    <a:lumMod val="75000"/>
                    <a:lumOff val="25000"/>
                  </a:schemeClr>
                </a:solidFill>
              </a:rPr>
              <a:t>Gather data to:</a:t>
            </a:r>
          </a:p>
          <a:p>
            <a:r>
              <a:rPr lang="en-US" sz="2000" dirty="0" smtClean="0">
                <a:solidFill>
                  <a:schemeClr val="tx1">
                    <a:lumMod val="75000"/>
                    <a:lumOff val="25000"/>
                  </a:schemeClr>
                </a:solidFill>
              </a:rPr>
              <a:t>Understand intercity auto movement </a:t>
            </a:r>
          </a:p>
          <a:p>
            <a:r>
              <a:rPr lang="en-US" sz="2000" dirty="0">
                <a:solidFill>
                  <a:schemeClr val="tx1">
                    <a:lumMod val="75000"/>
                    <a:lumOff val="25000"/>
                  </a:schemeClr>
                </a:solidFill>
              </a:rPr>
              <a:t>I</a:t>
            </a:r>
            <a:r>
              <a:rPr lang="en-US" sz="2000" dirty="0" smtClean="0">
                <a:solidFill>
                  <a:schemeClr val="tx1">
                    <a:lumMod val="75000"/>
                    <a:lumOff val="25000"/>
                  </a:schemeClr>
                </a:solidFill>
              </a:rPr>
              <a:t>dentify active and potential rail markets</a:t>
            </a:r>
            <a:endParaRPr lang="en-US" sz="2000" dirty="0">
              <a:solidFill>
                <a:schemeClr val="tx1">
                  <a:lumMod val="75000"/>
                  <a:lumOff val="25000"/>
                </a:schemeClr>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7996" y="1315221"/>
            <a:ext cx="5092977" cy="4812316"/>
          </a:xfrm>
          <a:prstGeom prst="rect">
            <a:avLst/>
          </a:prstGeom>
        </p:spPr>
      </p:pic>
    </p:spTree>
    <p:extLst>
      <p:ext uri="{BB962C8B-B14F-4D97-AF65-F5344CB8AC3E}">
        <p14:creationId xmlns:p14="http://schemas.microsoft.com/office/powerpoint/2010/main" val="3632641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75000"/>
                    <a:lumOff val="25000"/>
                  </a:schemeClr>
                </a:solidFill>
              </a:rPr>
              <a:t>Methods Used</a:t>
            </a:r>
            <a:endParaRPr lang="en-US" dirty="0">
              <a:solidFill>
                <a:schemeClr val="tx1">
                  <a:lumMod val="75000"/>
                  <a:lumOff val="25000"/>
                </a:scheme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20103" y="1792417"/>
            <a:ext cx="4103795" cy="1175359"/>
          </a:xfrm>
          <a:prstGeom prst="rect">
            <a:avLst/>
          </a:prstGeom>
        </p:spPr>
      </p:pic>
      <p:sp>
        <p:nvSpPr>
          <p:cNvPr id="15" name="Text Placeholder 3"/>
          <p:cNvSpPr>
            <a:spLocks noGrp="1"/>
          </p:cNvSpPr>
          <p:nvPr>
            <p:ph type="body" sz="quarter" idx="3"/>
          </p:nvPr>
        </p:nvSpPr>
        <p:spPr>
          <a:xfrm>
            <a:off x="466085" y="1210909"/>
            <a:ext cx="8051614" cy="639762"/>
          </a:xfrm>
        </p:spPr>
        <p:txBody>
          <a:bodyPr/>
          <a:lstStyle/>
          <a:p>
            <a:pPr algn="ctr"/>
            <a:r>
              <a:rPr lang="en-US" sz="2400" dirty="0" smtClean="0">
                <a:solidFill>
                  <a:srgbClr val="F68B1F"/>
                </a:solidFill>
              </a:rPr>
              <a:t>PRIMARY METHOD</a:t>
            </a:r>
          </a:p>
        </p:txBody>
      </p:sp>
      <p:sp>
        <p:nvSpPr>
          <p:cNvPr id="16" name="Text Placeholder 3"/>
          <p:cNvSpPr txBox="1">
            <a:spLocks/>
          </p:cNvSpPr>
          <p:nvPr/>
        </p:nvSpPr>
        <p:spPr>
          <a:xfrm>
            <a:off x="368232" y="3212576"/>
            <a:ext cx="8149467" cy="639762"/>
          </a:xfrm>
          <a:prstGeom prst="rect">
            <a:avLst/>
          </a:prstGeom>
        </p:spPr>
        <p:txBody>
          <a:bodyPr vert="horz" lIns="91440" tIns="45720" rIns="91440" bIns="45720" rtlCol="0" anchor="t" anchorCtr="0">
            <a:noAutofit/>
          </a:bodyPr>
          <a:lstStyle>
            <a:lvl1pPr marL="0" indent="0" algn="l" defTabSz="457200" rtl="0" eaLnBrk="1" latinLnBrk="0" hangingPunct="1">
              <a:spcBef>
                <a:spcPct val="20000"/>
              </a:spcBef>
              <a:buFont typeface="Arial"/>
              <a:buNone/>
              <a:defRPr lang="en-US" sz="2000" b="1" kern="1200" dirty="0" smtClean="0">
                <a:solidFill>
                  <a:srgbClr val="F68B1F"/>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2"/>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2"/>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2"/>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2"/>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US" sz="2400" dirty="0" smtClean="0"/>
              <a:t>ADDITIONAL METHODS</a:t>
            </a:r>
            <a:endParaRPr lang="en-US" sz="2400" dirty="0"/>
          </a:p>
        </p:txBody>
      </p:sp>
      <p:grpSp>
        <p:nvGrpSpPr>
          <p:cNvPr id="8" name="Group 7"/>
          <p:cNvGrpSpPr/>
          <p:nvPr/>
        </p:nvGrpSpPr>
        <p:grpSpPr>
          <a:xfrm>
            <a:off x="1792646" y="3715749"/>
            <a:ext cx="5616309" cy="2576507"/>
            <a:chOff x="1743165" y="3715749"/>
            <a:chExt cx="5616309" cy="2576507"/>
          </a:xfrm>
        </p:grpSpPr>
        <p:grpSp>
          <p:nvGrpSpPr>
            <p:cNvPr id="5" name="Group 4"/>
            <p:cNvGrpSpPr>
              <a:grpSpLocks noChangeAspect="1"/>
            </p:cNvGrpSpPr>
            <p:nvPr/>
          </p:nvGrpSpPr>
          <p:grpSpPr>
            <a:xfrm>
              <a:off x="4341954" y="3715749"/>
              <a:ext cx="3017520" cy="2576507"/>
              <a:chOff x="5029200" y="1024028"/>
              <a:chExt cx="3255380" cy="2779605"/>
            </a:xfrm>
          </p:grpSpPr>
          <p:pic>
            <p:nvPicPr>
              <p:cNvPr id="4" name="Picture 3" descr="BLANKMONITOR.jpg"/>
              <p:cNvPicPr>
                <a:picLocks noChangeAspect="1"/>
              </p:cNvPicPr>
              <p:nvPr/>
            </p:nvPicPr>
            <p:blipFill rotWithShape="1">
              <a:blip r:embed="rId4">
                <a:extLst>
                  <a:ext uri="{28A0092B-C50C-407E-A947-70E740481C1C}">
                    <a14:useLocalDpi xmlns:a14="http://schemas.microsoft.com/office/drawing/2010/main" val="0"/>
                  </a:ext>
                </a:extLst>
              </a:blip>
              <a:srcRect t="11906" b="2708"/>
              <a:stretch/>
            </p:blipFill>
            <p:spPr>
              <a:xfrm>
                <a:off x="5029200" y="1024028"/>
                <a:ext cx="3255380" cy="2779605"/>
              </a:xfrm>
              <a:prstGeom prst="rect">
                <a:avLst/>
              </a:prstGeom>
            </p:spPr>
          </p:pic>
          <p:pic>
            <p:nvPicPr>
              <p:cNvPr id="9" name="Picture 8"/>
              <p:cNvPicPr>
                <a:picLocks/>
              </p:cNvPicPr>
              <p:nvPr/>
            </p:nvPicPr>
            <p:blipFill rotWithShape="1">
              <a:blip r:embed="rId5" cstate="print">
                <a:extLst>
                  <a:ext uri="{28A0092B-C50C-407E-A947-70E740481C1C}">
                    <a14:useLocalDpi xmlns:a14="http://schemas.microsoft.com/office/drawing/2010/main"/>
                  </a:ext>
                </a:extLst>
              </a:blip>
              <a:srcRect l="297" t="6468" r="517" b="7092"/>
              <a:stretch/>
            </p:blipFill>
            <p:spPr>
              <a:xfrm>
                <a:off x="5208068" y="1233980"/>
                <a:ext cx="2900248" cy="1637556"/>
              </a:xfrm>
              <a:prstGeom prst="rect">
                <a:avLst/>
              </a:prstGeom>
            </p:spPr>
          </p:pic>
        </p:grpSp>
        <p:grpSp>
          <p:nvGrpSpPr>
            <p:cNvPr id="3" name="Group 2"/>
            <p:cNvGrpSpPr>
              <a:grpSpLocks noChangeAspect="1"/>
            </p:cNvGrpSpPr>
            <p:nvPr/>
          </p:nvGrpSpPr>
          <p:grpSpPr>
            <a:xfrm>
              <a:off x="1743165" y="4004210"/>
              <a:ext cx="2440469" cy="2029389"/>
              <a:chOff x="789703" y="4202880"/>
              <a:chExt cx="3183889" cy="2647583"/>
            </a:xfrm>
          </p:grpSpPr>
          <p:pic>
            <p:nvPicPr>
              <p:cNvPr id="1030" name="Picture 6" descr="http://www.theus50.com/images/state-outline-maps/connecticut-outline.gif"/>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l="5977" t="10838" r="6382" b="10117"/>
              <a:stretch/>
            </p:blipFill>
            <p:spPr bwMode="auto">
              <a:xfrm rot="5400000">
                <a:off x="1057856" y="3934727"/>
                <a:ext cx="2647583" cy="3183889"/>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9"/>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44150" y="4256429"/>
                <a:ext cx="2824069" cy="2434349"/>
              </a:xfrm>
              <a:prstGeom prst="rect">
                <a:avLst/>
              </a:prstGeom>
            </p:spPr>
          </p:pic>
        </p:grpSp>
      </p:grpSp>
    </p:spTree>
    <p:extLst>
      <p:ext uri="{BB962C8B-B14F-4D97-AF65-F5344CB8AC3E}">
        <p14:creationId xmlns:p14="http://schemas.microsoft.com/office/powerpoint/2010/main" val="1220264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9087556" y="5926667"/>
            <a:ext cx="184666" cy="369332"/>
          </a:xfrm>
          <a:prstGeom prst="rect">
            <a:avLst/>
          </a:prstGeom>
          <a:noFill/>
        </p:spPr>
        <p:txBody>
          <a:bodyPr wrap="none" rtlCol="0">
            <a:spAutoFit/>
          </a:bodyPr>
          <a:lstStyle/>
          <a:p>
            <a:endParaRPr lang="en-US" dirty="0"/>
          </a:p>
        </p:txBody>
      </p:sp>
      <p:sp>
        <p:nvSpPr>
          <p:cNvPr id="5" name="Title 4"/>
          <p:cNvSpPr>
            <a:spLocks noGrp="1"/>
          </p:cNvSpPr>
          <p:nvPr>
            <p:ph type="title"/>
          </p:nvPr>
        </p:nvSpPr>
        <p:spPr/>
        <p:txBody>
          <a:bodyPr/>
          <a:lstStyle/>
          <a:p>
            <a:r>
              <a:rPr lang="en-US" dirty="0" smtClean="0">
                <a:solidFill>
                  <a:schemeClr val="tx1">
                    <a:lumMod val="75000"/>
                    <a:lumOff val="25000"/>
                  </a:schemeClr>
                </a:solidFill>
              </a:rPr>
              <a:t>E-</a:t>
            </a:r>
            <a:r>
              <a:rPr lang="en-US" dirty="0" err="1" smtClean="0">
                <a:solidFill>
                  <a:schemeClr val="tx1">
                    <a:lumMod val="75000"/>
                    <a:lumOff val="25000"/>
                  </a:schemeClr>
                </a:solidFill>
              </a:rPr>
              <a:t>ZPass</a:t>
            </a:r>
            <a:r>
              <a:rPr lang="en-US" dirty="0" smtClean="0">
                <a:solidFill>
                  <a:schemeClr val="tx1">
                    <a:lumMod val="75000"/>
                    <a:lumOff val="25000"/>
                  </a:schemeClr>
                </a:solidFill>
              </a:rPr>
              <a:t> Data Pros and Cons</a:t>
            </a:r>
            <a:endParaRPr lang="en-US" dirty="0">
              <a:solidFill>
                <a:schemeClr val="tx1">
                  <a:lumMod val="75000"/>
                  <a:lumOff val="25000"/>
                </a:schemeClr>
              </a:solidFill>
            </a:endParaRPr>
          </a:p>
        </p:txBody>
      </p:sp>
      <p:pic>
        <p:nvPicPr>
          <p:cNvPr id="11" name="Picture 10"/>
          <p:cNvPicPr>
            <a:picLocks noChangeAspect="1"/>
          </p:cNvPicPr>
          <p:nvPr/>
        </p:nvPicPr>
        <p:blipFill>
          <a:blip r:embed="rId3"/>
          <a:stretch>
            <a:fillRect/>
          </a:stretch>
        </p:blipFill>
        <p:spPr>
          <a:xfrm>
            <a:off x="1195107" y="1342712"/>
            <a:ext cx="6753787" cy="3768070"/>
          </a:xfrm>
          <a:prstGeom prst="roundRect">
            <a:avLst>
              <a:gd name="adj" fmla="val 3679"/>
            </a:avLst>
          </a:prstGeom>
        </p:spPr>
      </p:pic>
      <p:sp>
        <p:nvSpPr>
          <p:cNvPr id="8" name="Text Placeholder 3"/>
          <p:cNvSpPr>
            <a:spLocks noGrp="1"/>
          </p:cNvSpPr>
          <p:nvPr>
            <p:ph type="body" sz="quarter" idx="4294967295"/>
          </p:nvPr>
        </p:nvSpPr>
        <p:spPr>
          <a:xfrm>
            <a:off x="1610967" y="5490778"/>
            <a:ext cx="1373178" cy="563247"/>
          </a:xfrm>
          <a:prstGeom prst="rect">
            <a:avLst/>
          </a:prstGeom>
        </p:spPr>
        <p:txBody>
          <a:bodyPr/>
          <a:lstStyle/>
          <a:p>
            <a:pPr marL="119063" indent="0">
              <a:buNone/>
            </a:pPr>
            <a:r>
              <a:rPr lang="en-US" sz="2400" b="1" dirty="0" smtClean="0">
                <a:solidFill>
                  <a:srgbClr val="F68B1F"/>
                </a:solidFill>
              </a:rPr>
              <a:t>CONS</a:t>
            </a:r>
          </a:p>
        </p:txBody>
      </p:sp>
      <p:sp>
        <p:nvSpPr>
          <p:cNvPr id="9" name="Content Placeholder 2"/>
          <p:cNvSpPr txBox="1">
            <a:spLocks/>
          </p:cNvSpPr>
          <p:nvPr/>
        </p:nvSpPr>
        <p:spPr>
          <a:xfrm>
            <a:off x="3090541" y="5225960"/>
            <a:ext cx="4192031" cy="1344797"/>
          </a:xfrm>
          <a:prstGeom prst="rect">
            <a:avLst/>
          </a:prstGeom>
        </p:spPr>
        <p:txBody>
          <a:bodyPr/>
          <a:lstStyle>
            <a:lvl1pPr marL="398463" indent="-2794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164592">
              <a:lnSpc>
                <a:spcPct val="90000"/>
              </a:lnSpc>
              <a:spcBef>
                <a:spcPts val="600"/>
              </a:spcBef>
            </a:pPr>
            <a:r>
              <a:rPr lang="en-US" sz="2000" b="1" dirty="0" smtClean="0">
                <a:solidFill>
                  <a:schemeClr val="tx1">
                    <a:lumMod val="75000"/>
                    <a:lumOff val="25000"/>
                  </a:schemeClr>
                </a:solidFill>
              </a:rPr>
              <a:t>No Connecticut tolls</a:t>
            </a:r>
          </a:p>
          <a:p>
            <a:pPr marL="0" indent="-164592">
              <a:lnSpc>
                <a:spcPct val="90000"/>
              </a:lnSpc>
              <a:spcBef>
                <a:spcPts val="600"/>
              </a:spcBef>
            </a:pPr>
            <a:r>
              <a:rPr lang="en-US" sz="2000" b="1" dirty="0" smtClean="0">
                <a:solidFill>
                  <a:schemeClr val="tx1">
                    <a:lumMod val="75000"/>
                    <a:lumOff val="25000"/>
                  </a:schemeClr>
                </a:solidFill>
              </a:rPr>
              <a:t>Managed by multiple agencies</a:t>
            </a:r>
          </a:p>
          <a:p>
            <a:pPr marL="0" indent="-164592">
              <a:lnSpc>
                <a:spcPct val="90000"/>
              </a:lnSpc>
              <a:spcBef>
                <a:spcPts val="600"/>
              </a:spcBef>
            </a:pPr>
            <a:r>
              <a:rPr lang="en-US" sz="2000" b="1" dirty="0" smtClean="0">
                <a:solidFill>
                  <a:schemeClr val="tx1">
                    <a:lumMod val="75000"/>
                    <a:lumOff val="25000"/>
                  </a:schemeClr>
                </a:solidFill>
              </a:rPr>
              <a:t>More sparse at ends of corridor</a:t>
            </a:r>
            <a:endParaRPr lang="en-US" sz="2000" b="1" dirty="0">
              <a:solidFill>
                <a:schemeClr val="tx1">
                  <a:lumMod val="75000"/>
                  <a:lumOff val="25000"/>
                </a:schemeClr>
              </a:solidFill>
            </a:endParaRPr>
          </a:p>
        </p:txBody>
      </p:sp>
    </p:spTree>
    <p:extLst>
      <p:ext uri="{BB962C8B-B14F-4D97-AF65-F5344CB8AC3E}">
        <p14:creationId xmlns:p14="http://schemas.microsoft.com/office/powerpoint/2010/main" val="30355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9087556" y="5926667"/>
            <a:ext cx="184666" cy="369332"/>
          </a:xfrm>
          <a:prstGeom prst="rect">
            <a:avLst/>
          </a:prstGeom>
          <a:noFill/>
        </p:spPr>
        <p:txBody>
          <a:bodyPr wrap="none" rtlCol="0">
            <a:spAutoFit/>
          </a:bodyPr>
          <a:lstStyle/>
          <a:p>
            <a:endParaRPr lang="en-US" dirty="0"/>
          </a:p>
        </p:txBody>
      </p:sp>
      <p:sp>
        <p:nvSpPr>
          <p:cNvPr id="5" name="Title 4"/>
          <p:cNvSpPr>
            <a:spLocks noGrp="1"/>
          </p:cNvSpPr>
          <p:nvPr>
            <p:ph type="title"/>
          </p:nvPr>
        </p:nvSpPr>
        <p:spPr/>
        <p:txBody>
          <a:bodyPr/>
          <a:lstStyle/>
          <a:p>
            <a:r>
              <a:rPr lang="en-US" dirty="0" smtClean="0">
                <a:solidFill>
                  <a:schemeClr val="tx1">
                    <a:lumMod val="75000"/>
                    <a:lumOff val="25000"/>
                  </a:schemeClr>
                </a:solidFill>
              </a:rPr>
              <a:t>E-ZPass Data Pros and Cons</a:t>
            </a:r>
            <a:endParaRPr lang="en-US" dirty="0">
              <a:solidFill>
                <a:schemeClr val="tx1">
                  <a:lumMod val="75000"/>
                  <a:lumOff val="25000"/>
                </a:schemeClr>
              </a:solidFill>
            </a:endParaRPr>
          </a:p>
        </p:txBody>
      </p:sp>
      <p:sp>
        <p:nvSpPr>
          <p:cNvPr id="10" name="Text Placeholder 3"/>
          <p:cNvSpPr>
            <a:spLocks noGrp="1"/>
          </p:cNvSpPr>
          <p:nvPr>
            <p:ph type="body" sz="quarter" idx="4294967295"/>
          </p:nvPr>
        </p:nvSpPr>
        <p:spPr>
          <a:xfrm>
            <a:off x="1605080" y="5511255"/>
            <a:ext cx="1488283" cy="563247"/>
          </a:xfrm>
          <a:prstGeom prst="rect">
            <a:avLst/>
          </a:prstGeom>
        </p:spPr>
        <p:txBody>
          <a:bodyPr/>
          <a:lstStyle/>
          <a:p>
            <a:pPr marL="119063" indent="0">
              <a:buNone/>
            </a:pPr>
            <a:r>
              <a:rPr lang="en-US" sz="2400" b="1" dirty="0" smtClean="0">
                <a:solidFill>
                  <a:srgbClr val="F68B1F"/>
                </a:solidFill>
              </a:rPr>
              <a:t>PROS</a:t>
            </a:r>
          </a:p>
        </p:txBody>
      </p:sp>
      <p:sp>
        <p:nvSpPr>
          <p:cNvPr id="12" name="Content Placeholder 2"/>
          <p:cNvSpPr txBox="1">
            <a:spLocks/>
          </p:cNvSpPr>
          <p:nvPr/>
        </p:nvSpPr>
        <p:spPr>
          <a:xfrm>
            <a:off x="3067237" y="5237728"/>
            <a:ext cx="5019674" cy="1104875"/>
          </a:xfrm>
          <a:prstGeom prst="rect">
            <a:avLst/>
          </a:prstGeom>
        </p:spPr>
        <p:txBody>
          <a:bodyPr/>
          <a:lstStyle>
            <a:lvl1pPr marL="398463" indent="-2794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indent="-164592">
              <a:lnSpc>
                <a:spcPct val="90000"/>
              </a:lnSpc>
            </a:pPr>
            <a:r>
              <a:rPr lang="en-US" sz="2000" b="1" dirty="0" smtClean="0">
                <a:solidFill>
                  <a:schemeClr val="tx1">
                    <a:lumMod val="75000"/>
                    <a:lumOff val="25000"/>
                  </a:schemeClr>
                </a:solidFill>
              </a:rPr>
              <a:t>Very granular data</a:t>
            </a:r>
          </a:p>
          <a:p>
            <a:pPr marL="182880" indent="-164592">
              <a:lnSpc>
                <a:spcPct val="90000"/>
              </a:lnSpc>
            </a:pPr>
            <a:r>
              <a:rPr lang="en-US" sz="2000" b="1" dirty="0" smtClean="0">
                <a:solidFill>
                  <a:schemeClr val="tx1">
                    <a:lumMod val="75000"/>
                    <a:lumOff val="25000"/>
                  </a:schemeClr>
                </a:solidFill>
              </a:rPr>
              <a:t>Can follow an individual’s path</a:t>
            </a:r>
          </a:p>
          <a:p>
            <a:pPr marL="182880" indent="-164592">
              <a:lnSpc>
                <a:spcPct val="90000"/>
              </a:lnSpc>
            </a:pPr>
            <a:r>
              <a:rPr lang="en-US" sz="2000" b="1" dirty="0" smtClean="0">
                <a:solidFill>
                  <a:schemeClr val="tx1">
                    <a:lumMod val="75000"/>
                    <a:lumOff val="25000"/>
                  </a:schemeClr>
                </a:solidFill>
              </a:rPr>
              <a:t>Transactions linked to contact info</a:t>
            </a:r>
            <a:endParaRPr lang="en-US" sz="2000" b="1" dirty="0">
              <a:solidFill>
                <a:schemeClr val="tx1">
                  <a:lumMod val="75000"/>
                  <a:lumOff val="25000"/>
                </a:schemeClr>
              </a:solidFill>
            </a:endParaRPr>
          </a:p>
        </p:txBody>
      </p:sp>
      <p:pic>
        <p:nvPicPr>
          <p:cNvPr id="11" name="Picture 10"/>
          <p:cNvPicPr>
            <a:picLocks noChangeAspect="1"/>
          </p:cNvPicPr>
          <p:nvPr/>
        </p:nvPicPr>
        <p:blipFill>
          <a:blip r:embed="rId3"/>
          <a:stretch>
            <a:fillRect/>
          </a:stretch>
        </p:blipFill>
        <p:spPr>
          <a:xfrm>
            <a:off x="1195107" y="1342712"/>
            <a:ext cx="6753787" cy="3768070"/>
          </a:xfrm>
          <a:prstGeom prst="roundRect">
            <a:avLst>
              <a:gd name="adj" fmla="val 3046"/>
            </a:avLst>
          </a:prstGeom>
        </p:spPr>
      </p:pic>
    </p:spTree>
    <p:extLst>
      <p:ext uri="{BB962C8B-B14F-4D97-AF65-F5344CB8AC3E}">
        <p14:creationId xmlns:p14="http://schemas.microsoft.com/office/powerpoint/2010/main" val="2413962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75000"/>
                    <a:lumOff val="25000"/>
                  </a:schemeClr>
                </a:solidFill>
              </a:rPr>
              <a:t>E-ZPass Transaction Data</a:t>
            </a:r>
            <a:endParaRPr lang="en-US" dirty="0">
              <a:solidFill>
                <a:schemeClr val="tx1">
                  <a:lumMod val="75000"/>
                  <a:lumOff val="25000"/>
                </a:schemeClr>
              </a:solidFill>
            </a:endParaRPr>
          </a:p>
        </p:txBody>
      </p:sp>
      <p:sp>
        <p:nvSpPr>
          <p:cNvPr id="4" name="Text Placeholder 3"/>
          <p:cNvSpPr>
            <a:spLocks noGrp="1"/>
          </p:cNvSpPr>
          <p:nvPr>
            <p:ph type="body" sz="quarter" idx="11"/>
          </p:nvPr>
        </p:nvSpPr>
        <p:spPr>
          <a:xfrm>
            <a:off x="592666" y="1386455"/>
            <a:ext cx="8094134" cy="4747177"/>
          </a:xfrm>
        </p:spPr>
        <p:txBody>
          <a:bodyPr/>
          <a:lstStyle/>
          <a:p>
            <a:pPr algn="ctr"/>
            <a:r>
              <a:rPr lang="en-US" sz="2400" dirty="0" smtClean="0">
                <a:solidFill>
                  <a:srgbClr val="F68B1F"/>
                </a:solidFill>
              </a:rPr>
              <a:t>EIGHT E-ZPASS MANAGING AGENCIES </a:t>
            </a:r>
          </a:p>
          <a:p>
            <a:pPr algn="ctr"/>
            <a:endParaRPr lang="en-US" sz="2400" dirty="0" smtClean="0"/>
          </a:p>
          <a:p>
            <a:pPr algn="ctr"/>
            <a:endParaRPr lang="en-US" sz="2400" dirty="0" smtClean="0"/>
          </a:p>
          <a:p>
            <a:pPr algn="ctr"/>
            <a:endParaRPr lang="en-US" sz="2400" dirty="0"/>
          </a:p>
          <a:p>
            <a:pPr algn="ctr"/>
            <a:endParaRPr lang="en-US" sz="2400" dirty="0" smtClean="0">
              <a:solidFill>
                <a:srgbClr val="F68B1F"/>
              </a:solidFill>
            </a:endParaRPr>
          </a:p>
          <a:p>
            <a:pPr algn="ctr"/>
            <a:endParaRPr lang="en-US" sz="1600" dirty="0" smtClean="0">
              <a:solidFill>
                <a:srgbClr val="F68B1F"/>
              </a:solidFill>
            </a:endParaRPr>
          </a:p>
          <a:p>
            <a:pPr algn="ctr">
              <a:lnSpc>
                <a:spcPct val="150000"/>
              </a:lnSpc>
            </a:pPr>
            <a:r>
              <a:rPr lang="en-US" sz="2400" dirty="0" smtClean="0">
                <a:solidFill>
                  <a:srgbClr val="F68B1F"/>
                </a:solidFill>
              </a:rPr>
              <a:t>THREE CONSECUTIVE DAYS</a:t>
            </a:r>
          </a:p>
          <a:p>
            <a:pPr algn="ctr">
              <a:lnSpc>
                <a:spcPct val="90000"/>
              </a:lnSpc>
            </a:pPr>
            <a:r>
              <a:rPr lang="en-US" sz="2000" dirty="0" smtClean="0">
                <a:solidFill>
                  <a:schemeClr val="tx1">
                    <a:lumMod val="75000"/>
                    <a:lumOff val="25000"/>
                  </a:schemeClr>
                </a:solidFill>
              </a:rPr>
              <a:t>Saturday, Sunday, Monday</a:t>
            </a:r>
          </a:p>
          <a:p>
            <a:pPr algn="ctr"/>
            <a:endParaRPr lang="en-US" dirty="0"/>
          </a:p>
          <a:p>
            <a:pPr algn="ctr">
              <a:lnSpc>
                <a:spcPct val="70000"/>
              </a:lnSpc>
            </a:pPr>
            <a:r>
              <a:rPr lang="en-US" sz="2400" u="sng" dirty="0" smtClean="0"/>
              <a:t>ALL</a:t>
            </a:r>
            <a:r>
              <a:rPr lang="en-US" sz="2400" dirty="0" smtClean="0"/>
              <a:t> RECORDED TRANSACTION INFORMATION</a:t>
            </a:r>
          </a:p>
          <a:p>
            <a:pPr algn="ctr"/>
            <a:r>
              <a:rPr lang="en-US" sz="2400" dirty="0">
                <a:solidFill>
                  <a:schemeClr val="tx1">
                    <a:lumMod val="75000"/>
                    <a:lumOff val="25000"/>
                  </a:schemeClr>
                </a:solidFill>
              </a:rPr>
              <a:t> </a:t>
            </a:r>
            <a:r>
              <a:rPr lang="en-US" sz="2400" dirty="0" smtClean="0">
                <a:solidFill>
                  <a:schemeClr val="tx1">
                    <a:lumMod val="75000"/>
                    <a:lumOff val="25000"/>
                  </a:schemeClr>
                </a:solidFill>
              </a:rPr>
              <a:t>    </a:t>
            </a:r>
            <a:endParaRPr lang="en-US" sz="2400" dirty="0" smtClean="0">
              <a:solidFill>
                <a:srgbClr val="F68B1F"/>
              </a:solidFill>
            </a:endParaRPr>
          </a:p>
        </p:txBody>
      </p:sp>
      <p:grpSp>
        <p:nvGrpSpPr>
          <p:cNvPr id="3" name="Group 2"/>
          <p:cNvGrpSpPr/>
          <p:nvPr/>
        </p:nvGrpSpPr>
        <p:grpSpPr>
          <a:xfrm>
            <a:off x="1151050" y="1980021"/>
            <a:ext cx="7023061" cy="1868036"/>
            <a:chOff x="906358" y="1980021"/>
            <a:chExt cx="7023061" cy="1868036"/>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6358" y="1980021"/>
              <a:ext cx="908683" cy="90868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39190" y="2705057"/>
              <a:ext cx="889571" cy="11430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225716" y="2088035"/>
              <a:ext cx="1605614" cy="329184"/>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636019" y="2003654"/>
              <a:ext cx="2302254" cy="41910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017410" y="2622761"/>
              <a:ext cx="1217181" cy="1225296"/>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542802" y="2761544"/>
              <a:ext cx="1113948" cy="1051560"/>
            </a:xfrm>
            <a:prstGeom prst="rect">
              <a:avLst/>
            </a:prstGeom>
          </p:spPr>
        </p:pic>
        <p:pic>
          <p:nvPicPr>
            <p:cNvPr id="14" name="Picture 13"/>
            <p:cNvPicPr>
              <a:picLocks noChangeAspect="1"/>
            </p:cNvPicPr>
            <p:nvPr/>
          </p:nvPicPr>
          <p:blipFill rotWithShape="1">
            <a:blip r:embed="rId9" cstate="print">
              <a:extLst>
                <a:ext uri="{28A0092B-C50C-407E-A947-70E740481C1C}">
                  <a14:useLocalDpi xmlns:a14="http://schemas.microsoft.com/office/drawing/2010/main"/>
                </a:ext>
              </a:extLst>
            </a:blip>
            <a:srcRect b="22759"/>
            <a:stretch/>
          </p:blipFill>
          <p:spPr>
            <a:xfrm>
              <a:off x="5994027" y="3296277"/>
              <a:ext cx="1570843" cy="546735"/>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5994027" y="2474414"/>
              <a:ext cx="1935392" cy="758674"/>
            </a:xfrm>
            <a:prstGeom prst="rect">
              <a:avLst/>
            </a:prstGeom>
          </p:spPr>
        </p:pic>
      </p:grpSp>
      <p:sp>
        <p:nvSpPr>
          <p:cNvPr id="16" name="Rectangle 15"/>
          <p:cNvSpPr/>
          <p:nvPr/>
        </p:nvSpPr>
        <p:spPr>
          <a:xfrm>
            <a:off x="976184" y="5469925"/>
            <a:ext cx="7080359" cy="584776"/>
          </a:xfrm>
          <a:prstGeom prst="rect">
            <a:avLst/>
          </a:prstGeom>
          <a:noFill/>
        </p:spPr>
        <p:txBody>
          <a:bodyPr wrap="square" lIns="91440" tIns="45720" rIns="91440" bIns="45720">
            <a:spAutoFit/>
          </a:bodyPr>
          <a:lstStyle/>
          <a:p>
            <a:pPr algn="ctr"/>
            <a:r>
              <a:rPr lang="en-US" sz="3200" b="1" cap="none" spc="50" dirty="0" smtClean="0">
                <a:ln w="0"/>
                <a:solidFill>
                  <a:schemeClr val="tx1">
                    <a:lumMod val="75000"/>
                    <a:lumOff val="25000"/>
                  </a:schemeClr>
                </a:solidFill>
                <a:effectLst>
                  <a:innerShdw blurRad="63500" dist="50800" dir="13500000">
                    <a:srgbClr val="000000">
                      <a:alpha val="50000"/>
                    </a:srgbClr>
                  </a:innerShdw>
                </a:effectLst>
                <a:latin typeface="Franklin Gothic Heavy" panose="020B0903020102020204" pitchFamily="34" charset="0"/>
                <a:cs typeface="Aharoni" panose="02010803020104030203" pitchFamily="2" charset="-79"/>
              </a:rPr>
              <a:t>7.5 MILLION TRANSACTIONS</a:t>
            </a:r>
            <a:endParaRPr lang="en-US" sz="3200" b="1" cap="none" spc="50" dirty="0">
              <a:ln w="0"/>
              <a:solidFill>
                <a:schemeClr val="tx1">
                  <a:lumMod val="75000"/>
                  <a:lumOff val="25000"/>
                </a:schemeClr>
              </a:solidFill>
              <a:effectLst>
                <a:innerShdw blurRad="63500" dist="50800" dir="13500000">
                  <a:srgbClr val="000000">
                    <a:alpha val="50000"/>
                  </a:srgbClr>
                </a:innerShdw>
              </a:effectLst>
              <a:latin typeface="Franklin Gothic Heavy" panose="020B0903020102020204" pitchFamily="34" charset="0"/>
              <a:cs typeface="Aharoni" panose="02010803020104030203" pitchFamily="2" charset="-79"/>
            </a:endParaRPr>
          </a:p>
        </p:txBody>
      </p:sp>
    </p:spTree>
    <p:extLst>
      <p:ext uri="{BB962C8B-B14F-4D97-AF65-F5344CB8AC3E}">
        <p14:creationId xmlns:p14="http://schemas.microsoft.com/office/powerpoint/2010/main" val="953484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75000"/>
                    <a:lumOff val="25000"/>
                  </a:schemeClr>
                </a:solidFill>
              </a:rPr>
              <a:t>Convert Transactions into Trips</a:t>
            </a:r>
            <a:endParaRPr lang="en-US" dirty="0">
              <a:solidFill>
                <a:schemeClr val="tx1">
                  <a:lumMod val="75000"/>
                  <a:lumOff val="25000"/>
                </a:schemeClr>
              </a:solidFill>
            </a:endParaRPr>
          </a:p>
        </p:txBody>
      </p:sp>
      <p:sp>
        <p:nvSpPr>
          <p:cNvPr id="4" name="Text Placeholder 3"/>
          <p:cNvSpPr>
            <a:spLocks noGrp="1"/>
          </p:cNvSpPr>
          <p:nvPr>
            <p:ph type="body" sz="quarter" idx="11"/>
          </p:nvPr>
        </p:nvSpPr>
        <p:spPr>
          <a:xfrm>
            <a:off x="3587885" y="1355614"/>
            <a:ext cx="5384665" cy="4638206"/>
          </a:xfrm>
        </p:spPr>
        <p:txBody>
          <a:bodyPr/>
          <a:lstStyle/>
          <a:p>
            <a:r>
              <a:rPr lang="en-US" sz="2400" dirty="0" smtClean="0">
                <a:solidFill>
                  <a:srgbClr val="F68B1F"/>
                </a:solidFill>
              </a:rPr>
              <a:t>CRITERIA FOR START </a:t>
            </a:r>
            <a:br>
              <a:rPr lang="en-US" sz="2400" dirty="0" smtClean="0">
                <a:solidFill>
                  <a:srgbClr val="F68B1F"/>
                </a:solidFill>
              </a:rPr>
            </a:br>
            <a:r>
              <a:rPr lang="en-US" sz="2400" dirty="0" smtClean="0">
                <a:solidFill>
                  <a:srgbClr val="F68B1F"/>
                </a:solidFill>
              </a:rPr>
              <a:t>OF NEW TRIP</a:t>
            </a:r>
            <a:endParaRPr lang="en-US" sz="2000" dirty="0" smtClean="0">
              <a:solidFill>
                <a:schemeClr val="tx1">
                  <a:lumMod val="75000"/>
                  <a:lumOff val="25000"/>
                </a:schemeClr>
              </a:solidFill>
            </a:endParaRPr>
          </a:p>
          <a:p>
            <a:pPr marL="568325" lvl="1" indent="-336550">
              <a:buFont typeface="+mj-lt"/>
              <a:buAutoNum type="arabicPeriod"/>
            </a:pPr>
            <a:r>
              <a:rPr lang="en-US" sz="2000" dirty="0">
                <a:solidFill>
                  <a:schemeClr val="tx1">
                    <a:lumMod val="75000"/>
                    <a:lumOff val="25000"/>
                  </a:schemeClr>
                </a:solidFill>
              </a:rPr>
              <a:t>Same plaza is repeated</a:t>
            </a:r>
          </a:p>
          <a:p>
            <a:pPr marL="568325" lvl="1" indent="-336550">
              <a:buFont typeface="+mj-lt"/>
              <a:buAutoNum type="arabicPeriod"/>
            </a:pPr>
            <a:r>
              <a:rPr lang="en-US" sz="2000" dirty="0">
                <a:solidFill>
                  <a:schemeClr val="tx1">
                    <a:lumMod val="75000"/>
                    <a:lumOff val="25000"/>
                  </a:schemeClr>
                </a:solidFill>
              </a:rPr>
              <a:t>Time elapsed between consecutive </a:t>
            </a:r>
            <a:br>
              <a:rPr lang="en-US" sz="2000" dirty="0">
                <a:solidFill>
                  <a:schemeClr val="tx1">
                    <a:lumMod val="75000"/>
                    <a:lumOff val="25000"/>
                  </a:schemeClr>
                </a:solidFill>
              </a:rPr>
            </a:br>
            <a:r>
              <a:rPr lang="en-US" sz="2000" dirty="0">
                <a:solidFill>
                  <a:schemeClr val="tx1">
                    <a:lumMod val="75000"/>
                    <a:lumOff val="25000"/>
                  </a:schemeClr>
                </a:solidFill>
              </a:rPr>
              <a:t>toll plazas</a:t>
            </a:r>
          </a:p>
          <a:p>
            <a:pPr marL="735013" lvl="3">
              <a:spcBef>
                <a:spcPts val="0"/>
              </a:spcBef>
            </a:pPr>
            <a:r>
              <a:rPr lang="en-US" sz="1600" dirty="0" smtClean="0">
                <a:solidFill>
                  <a:schemeClr val="tx1">
                    <a:lumMod val="75000"/>
                    <a:lumOff val="25000"/>
                  </a:schemeClr>
                </a:solidFill>
              </a:rPr>
              <a:t>&gt;</a:t>
            </a:r>
            <a:r>
              <a:rPr lang="en-US" sz="1600" b="1" dirty="0" smtClean="0">
                <a:solidFill>
                  <a:schemeClr val="tx1">
                    <a:lumMod val="75000"/>
                    <a:lumOff val="25000"/>
                  </a:schemeClr>
                </a:solidFill>
              </a:rPr>
              <a:t>3</a:t>
            </a:r>
            <a:r>
              <a:rPr lang="en-US" sz="1600" dirty="0" smtClean="0">
                <a:solidFill>
                  <a:schemeClr val="tx1">
                    <a:lumMod val="75000"/>
                    <a:lumOff val="25000"/>
                  </a:schemeClr>
                </a:solidFill>
              </a:rPr>
              <a:t> hours within agency</a:t>
            </a:r>
          </a:p>
          <a:p>
            <a:pPr marL="735013" lvl="3">
              <a:spcBef>
                <a:spcPts val="0"/>
              </a:spcBef>
            </a:pPr>
            <a:r>
              <a:rPr lang="en-US" sz="1600" dirty="0" smtClean="0">
                <a:solidFill>
                  <a:schemeClr val="tx1">
                    <a:lumMod val="75000"/>
                    <a:lumOff val="25000"/>
                  </a:schemeClr>
                </a:solidFill>
              </a:rPr>
              <a:t>&gt;</a:t>
            </a:r>
            <a:r>
              <a:rPr lang="en-US" sz="1600" b="1" dirty="0" smtClean="0">
                <a:solidFill>
                  <a:schemeClr val="tx1">
                    <a:lumMod val="75000"/>
                    <a:lumOff val="25000"/>
                  </a:schemeClr>
                </a:solidFill>
              </a:rPr>
              <a:t>6 </a:t>
            </a:r>
            <a:r>
              <a:rPr lang="en-US" sz="1600" dirty="0" smtClean="0">
                <a:solidFill>
                  <a:schemeClr val="tx1">
                    <a:lumMod val="75000"/>
                    <a:lumOff val="25000"/>
                  </a:schemeClr>
                </a:solidFill>
              </a:rPr>
              <a:t>hours between agencies</a:t>
            </a:r>
          </a:p>
          <a:p>
            <a:pPr marL="568325" lvl="1" indent="-336550">
              <a:buFont typeface="+mj-lt"/>
              <a:buAutoNum type="arabicPeriod"/>
            </a:pPr>
            <a:r>
              <a:rPr lang="en-US" sz="2000" dirty="0" smtClean="0">
                <a:solidFill>
                  <a:schemeClr val="tx1">
                    <a:lumMod val="75000"/>
                    <a:lumOff val="25000"/>
                  </a:schemeClr>
                </a:solidFill>
              </a:rPr>
              <a:t>Two plazas used consecutively that cannot be in same trip</a:t>
            </a:r>
          </a:p>
          <a:p>
            <a:pPr marL="640080" indent="-274320"/>
            <a:endParaRPr lang="en-US" sz="2000" dirty="0" smtClean="0"/>
          </a:p>
        </p:txBody>
      </p:sp>
      <p:sp>
        <p:nvSpPr>
          <p:cNvPr id="3" name="Rectangle 2"/>
          <p:cNvSpPr/>
          <p:nvPr/>
        </p:nvSpPr>
        <p:spPr>
          <a:xfrm>
            <a:off x="3964706" y="4747982"/>
            <a:ext cx="4844536" cy="707886"/>
          </a:xfrm>
          <a:prstGeom prst="rect">
            <a:avLst/>
          </a:prstGeom>
          <a:noFill/>
        </p:spPr>
        <p:txBody>
          <a:bodyPr wrap="square" lIns="91440" tIns="45720" rIns="91440" bIns="45720">
            <a:spAutoFit/>
          </a:bodyPr>
          <a:lstStyle/>
          <a:p>
            <a:r>
              <a:rPr lang="en-US" sz="4000" b="1" cap="none" spc="50" dirty="0" smtClean="0">
                <a:ln w="0"/>
                <a:solidFill>
                  <a:schemeClr val="bg2"/>
                </a:solidFill>
                <a:effectLst>
                  <a:innerShdw blurRad="63500" dist="50800" dir="13500000">
                    <a:srgbClr val="000000">
                      <a:alpha val="50000"/>
                    </a:srgbClr>
                  </a:innerShdw>
                </a:effectLst>
                <a:latin typeface="Franklin Gothic Heavy" panose="020B0903020102020204" pitchFamily="34" charset="0"/>
                <a:cs typeface="Aharoni" panose="02010803020104030203" pitchFamily="2" charset="-79"/>
              </a:rPr>
              <a:t>5 MILLION TRIPS</a:t>
            </a:r>
            <a:endParaRPr lang="en-US" sz="4000" b="1" cap="none" spc="50" dirty="0">
              <a:ln w="0"/>
              <a:solidFill>
                <a:schemeClr val="bg2"/>
              </a:solidFill>
              <a:effectLst>
                <a:innerShdw blurRad="63500" dist="50800" dir="13500000">
                  <a:srgbClr val="000000">
                    <a:alpha val="50000"/>
                  </a:srgbClr>
                </a:innerShdw>
              </a:effectLst>
              <a:latin typeface="Franklin Gothic Heavy" panose="020B0903020102020204" pitchFamily="34" charset="0"/>
              <a:cs typeface="Aharoni" panose="02010803020104030203" pitchFamily="2" charset="-79"/>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4944" y="1447801"/>
            <a:ext cx="2974747" cy="4470522"/>
          </a:xfrm>
          <a:prstGeom prst="roundRect">
            <a:avLst>
              <a:gd name="adj" fmla="val 4285"/>
            </a:avLst>
          </a:prstGeom>
        </p:spPr>
      </p:pic>
    </p:spTree>
    <p:extLst>
      <p:ext uri="{BB962C8B-B14F-4D97-AF65-F5344CB8AC3E}">
        <p14:creationId xmlns:p14="http://schemas.microsoft.com/office/powerpoint/2010/main" val="3400532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p:nvPr>
            <p:extLst>
              <p:ext uri="{D42A27DB-BD31-4B8C-83A1-F6EECF244321}">
                <p14:modId xmlns:p14="http://schemas.microsoft.com/office/powerpoint/2010/main" val="576211098"/>
              </p:ext>
            </p:extLst>
          </p:nvPr>
        </p:nvGraphicFramePr>
        <p:xfrm>
          <a:off x="9588572" y="1549400"/>
          <a:ext cx="2514600" cy="41465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solidFill>
                  <a:schemeClr val="tx1">
                    <a:lumMod val="75000"/>
                    <a:lumOff val="25000"/>
                  </a:schemeClr>
                </a:solidFill>
              </a:rPr>
              <a:t>Determine Relevant Trips to Send a Survey</a:t>
            </a:r>
            <a:endParaRPr lang="en-US" dirty="0">
              <a:solidFill>
                <a:schemeClr val="tx1">
                  <a:lumMod val="75000"/>
                  <a:lumOff val="25000"/>
                </a:schemeClr>
              </a:solidFill>
            </a:endParaRPr>
          </a:p>
        </p:txBody>
      </p:sp>
      <p:graphicFrame>
        <p:nvGraphicFramePr>
          <p:cNvPr id="8" name="Table Placeholder 3"/>
          <p:cNvGraphicFramePr>
            <a:graphicFrameLocks/>
          </p:cNvGraphicFramePr>
          <p:nvPr>
            <p:extLst>
              <p:ext uri="{D42A27DB-BD31-4B8C-83A1-F6EECF244321}">
                <p14:modId xmlns:p14="http://schemas.microsoft.com/office/powerpoint/2010/main" val="3112774036"/>
              </p:ext>
            </p:extLst>
          </p:nvPr>
        </p:nvGraphicFramePr>
        <p:xfrm>
          <a:off x="2753666" y="2101201"/>
          <a:ext cx="5715450" cy="3485752"/>
        </p:xfrm>
        <a:graphic>
          <a:graphicData uri="http://schemas.openxmlformats.org/drawingml/2006/table">
            <a:tbl>
              <a:tblPr firstRow="1" bandRow="1">
                <a:tableStyleId>{5C22544A-7EE6-4342-B048-85BDC9FD1C3A}</a:tableStyleId>
              </a:tblPr>
              <a:tblGrid>
                <a:gridCol w="822960"/>
                <a:gridCol w="2327294"/>
                <a:gridCol w="2565196"/>
              </a:tblGrid>
              <a:tr h="590152">
                <a:tc>
                  <a:txBody>
                    <a:bodyPr/>
                    <a:lstStyle/>
                    <a:p>
                      <a:r>
                        <a:rPr lang="en-US" sz="1800" dirty="0" smtClean="0"/>
                        <a:t>FLAG</a:t>
                      </a:r>
                    </a:p>
                  </a:txBody>
                  <a:tcPr anchor="ctr"/>
                </a:tc>
                <a:tc>
                  <a:txBody>
                    <a:bodyPr/>
                    <a:lstStyle/>
                    <a:p>
                      <a:r>
                        <a:rPr lang="en-US" sz="1800" dirty="0" smtClean="0"/>
                        <a:t>DESCRIPTION</a:t>
                      </a:r>
                      <a:endParaRPr lang="en-US" sz="1800" dirty="0"/>
                    </a:p>
                  </a:txBody>
                  <a:tcPr anchor="ctr"/>
                </a:tc>
                <a:tc>
                  <a:txBody>
                    <a:bodyPr/>
                    <a:lstStyle/>
                    <a:p>
                      <a:r>
                        <a:rPr lang="en-US" sz="1800" dirty="0" smtClean="0"/>
                        <a:t>EXAMPLE</a:t>
                      </a:r>
                      <a:endParaRPr lang="en-US" sz="1800" dirty="0"/>
                    </a:p>
                  </a:txBody>
                  <a:tcPr anchor="ctr"/>
                </a:tc>
              </a:tr>
              <a:tr h="370840">
                <a:tc>
                  <a:txBody>
                    <a:bodyPr/>
                    <a:lstStyle/>
                    <a:p>
                      <a:pPr algn="ctr"/>
                      <a:r>
                        <a:rPr lang="en-US" sz="1600" b="1" dirty="0" smtClean="0">
                          <a:solidFill>
                            <a:schemeClr val="bg1"/>
                          </a:solidFill>
                        </a:rPr>
                        <a:t>1</a:t>
                      </a:r>
                      <a:endParaRPr lang="en-US" sz="1600" b="1" dirty="0">
                        <a:solidFill>
                          <a:schemeClr val="bg1"/>
                        </a:solidFill>
                      </a:endParaRPr>
                    </a:p>
                  </a:txBody>
                  <a:tcPr anchor="ctr">
                    <a:solidFill>
                      <a:schemeClr val="accent5"/>
                    </a:solidFill>
                  </a:tcPr>
                </a:tc>
                <a:tc>
                  <a:txBody>
                    <a:bodyPr/>
                    <a:lstStyle/>
                    <a:p>
                      <a:r>
                        <a:rPr lang="en-US" sz="1600" b="1" dirty="0" smtClean="0">
                          <a:solidFill>
                            <a:schemeClr val="tx2"/>
                          </a:solidFill>
                        </a:rPr>
                        <a:t>High Relevance Plaza Pair</a:t>
                      </a:r>
                      <a:endParaRPr lang="en-US" sz="1600" b="1" dirty="0">
                        <a:solidFill>
                          <a:schemeClr val="tx2"/>
                        </a:solidFill>
                      </a:endParaRPr>
                    </a:p>
                  </a:txBody>
                  <a:tcPr anchor="ctr"/>
                </a:tc>
                <a:tc>
                  <a:txBody>
                    <a:bodyPr/>
                    <a:lstStyle/>
                    <a:p>
                      <a:r>
                        <a:rPr lang="en-US" sz="1600" dirty="0" smtClean="0">
                          <a:solidFill>
                            <a:schemeClr val="tx2"/>
                          </a:solidFill>
                        </a:rPr>
                        <a:t>Fort McHenry Tunnel </a:t>
                      </a:r>
                      <a:r>
                        <a:rPr lang="en-US" sz="1600" dirty="0" smtClean="0">
                          <a:solidFill>
                            <a:schemeClr val="tx1">
                              <a:lumMod val="75000"/>
                              <a:lumOff val="25000"/>
                            </a:schemeClr>
                          </a:solidFill>
                          <a:latin typeface="Wingdings 3" panose="05040102010807070707" pitchFamily="18" charset="2"/>
                        </a:rPr>
                        <a:t>a</a:t>
                      </a:r>
                      <a:endParaRPr lang="en-US" sz="1600" dirty="0" smtClean="0">
                        <a:solidFill>
                          <a:schemeClr val="tx1">
                            <a:lumMod val="75000"/>
                            <a:lumOff val="25000"/>
                          </a:schemeClr>
                        </a:solidFill>
                      </a:endParaRPr>
                    </a:p>
                    <a:p>
                      <a:r>
                        <a:rPr lang="en-US" sz="1600" dirty="0" smtClean="0">
                          <a:solidFill>
                            <a:schemeClr val="tx2"/>
                          </a:solidFill>
                        </a:rPr>
                        <a:t>Lincoln Tunnel</a:t>
                      </a:r>
                      <a:endParaRPr lang="en-US" sz="1600" dirty="0">
                        <a:solidFill>
                          <a:schemeClr val="tx2"/>
                        </a:solidFill>
                      </a:endParaRPr>
                    </a:p>
                  </a:txBody>
                  <a:tcPr anchor="ctr"/>
                </a:tc>
              </a:tr>
              <a:tr h="370840">
                <a:tc>
                  <a:txBody>
                    <a:bodyPr/>
                    <a:lstStyle/>
                    <a:p>
                      <a:pPr algn="ctr"/>
                      <a:r>
                        <a:rPr lang="en-US" sz="1600" b="1" dirty="0" smtClean="0">
                          <a:solidFill>
                            <a:schemeClr val="tx2"/>
                          </a:solidFill>
                        </a:rPr>
                        <a:t>2</a:t>
                      </a:r>
                      <a:endParaRPr lang="en-US" sz="1600" b="1" dirty="0">
                        <a:solidFill>
                          <a:schemeClr val="tx2"/>
                        </a:solidFill>
                      </a:endParaRPr>
                    </a:p>
                  </a:txBody>
                  <a:tcPr anchor="ctr">
                    <a:solidFill>
                      <a:schemeClr val="accent4"/>
                    </a:solidFill>
                  </a:tcPr>
                </a:tc>
                <a:tc>
                  <a:txBody>
                    <a:bodyPr/>
                    <a:lstStyle/>
                    <a:p>
                      <a:r>
                        <a:rPr lang="en-US" sz="1600" b="1" dirty="0" smtClean="0">
                          <a:solidFill>
                            <a:schemeClr val="tx2"/>
                          </a:solidFill>
                        </a:rPr>
                        <a:t>Secondary Relevance Plaza Pair</a:t>
                      </a:r>
                      <a:endParaRPr lang="en-US" sz="1600" b="1" dirty="0">
                        <a:solidFill>
                          <a:schemeClr val="tx2"/>
                        </a:solidFill>
                      </a:endParaRPr>
                    </a:p>
                  </a:txBody>
                  <a:tcPr anchor="ctr"/>
                </a:tc>
                <a:tc>
                  <a:txBody>
                    <a:bodyPr/>
                    <a:lstStyle/>
                    <a:p>
                      <a:r>
                        <a:rPr lang="en-US" sz="1600" dirty="0" smtClean="0">
                          <a:solidFill>
                            <a:schemeClr val="tx2"/>
                          </a:solidFill>
                        </a:rPr>
                        <a:t>PA Turnpike Plaza </a:t>
                      </a:r>
                      <a:r>
                        <a:rPr lang="en-US" sz="1600" dirty="0" smtClean="0">
                          <a:solidFill>
                            <a:schemeClr val="tx1">
                              <a:lumMod val="75000"/>
                              <a:lumOff val="25000"/>
                            </a:schemeClr>
                          </a:solidFill>
                          <a:latin typeface="Wingdings 3" panose="05040102010807070707" pitchFamily="18" charset="2"/>
                        </a:rPr>
                        <a:t>a</a:t>
                      </a:r>
                      <a:endParaRPr lang="en-US" sz="1600" dirty="0" smtClean="0">
                        <a:solidFill>
                          <a:schemeClr val="tx2"/>
                        </a:solidFill>
                      </a:endParaRPr>
                    </a:p>
                    <a:p>
                      <a:r>
                        <a:rPr lang="en-US" sz="1600" dirty="0" smtClean="0">
                          <a:solidFill>
                            <a:schemeClr val="tx2"/>
                          </a:solidFill>
                        </a:rPr>
                        <a:t>NH DOT Plaza</a:t>
                      </a:r>
                      <a:endParaRPr lang="en-US" sz="1600" dirty="0">
                        <a:solidFill>
                          <a:schemeClr val="tx2"/>
                        </a:solidFill>
                      </a:endParaRPr>
                    </a:p>
                  </a:txBody>
                  <a:tcPr anchor="ct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2"/>
                          </a:solidFill>
                        </a:rPr>
                        <a:t>3</a:t>
                      </a:r>
                    </a:p>
                  </a:txBody>
                  <a:tcPr anchor="ctr">
                    <a:solidFill>
                      <a:schemeClr val="accent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2"/>
                          </a:solidFill>
                        </a:rPr>
                        <a:t>High Relevance Single Plaza</a:t>
                      </a:r>
                    </a:p>
                  </a:txBody>
                  <a:tcPr anchor="ctr"/>
                </a:tc>
                <a:tc>
                  <a:txBody>
                    <a:bodyPr/>
                    <a:lstStyle/>
                    <a:p>
                      <a:r>
                        <a:rPr lang="en-US" sz="1600" dirty="0" smtClean="0">
                          <a:solidFill>
                            <a:schemeClr val="tx2"/>
                          </a:solidFill>
                        </a:rPr>
                        <a:t>Tappan Zee Bridge</a:t>
                      </a:r>
                      <a:endParaRPr lang="en-US" sz="1600" dirty="0">
                        <a:solidFill>
                          <a:schemeClr val="tx2"/>
                        </a:solidFill>
                      </a:endParaRPr>
                    </a:p>
                  </a:txBody>
                  <a:tcPr anchor="ctr"/>
                </a:tc>
              </a:tr>
              <a:tr h="370840">
                <a:tc>
                  <a:txBody>
                    <a:bodyPr/>
                    <a:lstStyle/>
                    <a:p>
                      <a:pPr algn="ctr"/>
                      <a:r>
                        <a:rPr lang="en-US" sz="1600" b="1" dirty="0" smtClean="0">
                          <a:solidFill>
                            <a:schemeClr val="tx2"/>
                          </a:solidFill>
                        </a:rPr>
                        <a:t>4</a:t>
                      </a:r>
                      <a:endParaRPr lang="en-US" sz="1600" b="1" dirty="0">
                        <a:solidFill>
                          <a:schemeClr val="tx2"/>
                        </a:solidFill>
                      </a:endParaRPr>
                    </a:p>
                  </a:txBody>
                  <a:tcPr anchor="ctr">
                    <a:solidFill>
                      <a:schemeClr val="accent2"/>
                    </a:solidFill>
                  </a:tcPr>
                </a:tc>
                <a:tc>
                  <a:txBody>
                    <a:bodyPr/>
                    <a:lstStyle/>
                    <a:p>
                      <a:r>
                        <a:rPr lang="en-US" sz="1600" b="1" dirty="0" smtClean="0">
                          <a:solidFill>
                            <a:schemeClr val="tx2"/>
                          </a:solidFill>
                        </a:rPr>
                        <a:t>Secondary Relevance Single Plaza</a:t>
                      </a:r>
                      <a:endParaRPr lang="en-US" sz="1600" b="1" dirty="0">
                        <a:solidFill>
                          <a:schemeClr val="tx2"/>
                        </a:solidFill>
                      </a:endParaRPr>
                    </a:p>
                  </a:txBody>
                  <a:tcPr anchor="ctr"/>
                </a:tc>
                <a:tc>
                  <a:txBody>
                    <a:bodyPr/>
                    <a:lstStyle/>
                    <a:p>
                      <a:r>
                        <a:rPr lang="en-US" sz="1600" dirty="0" smtClean="0">
                          <a:solidFill>
                            <a:schemeClr val="tx2"/>
                          </a:solidFill>
                        </a:rPr>
                        <a:t>Holland Tunnel</a:t>
                      </a:r>
                      <a:endParaRPr lang="en-US" sz="1600" dirty="0">
                        <a:solidFill>
                          <a:schemeClr val="tx2"/>
                        </a:solidFill>
                      </a:endParaRPr>
                    </a:p>
                  </a:txBody>
                  <a:tcPr anchor="ctr"/>
                </a:tc>
              </a:tr>
              <a:tr h="370840">
                <a:tc>
                  <a:txBody>
                    <a:bodyPr/>
                    <a:lstStyle/>
                    <a:p>
                      <a:pPr algn="ctr"/>
                      <a:r>
                        <a:rPr lang="en-US" sz="1600" b="1" dirty="0" smtClean="0">
                          <a:solidFill>
                            <a:schemeClr val="tx1"/>
                          </a:solidFill>
                        </a:rPr>
                        <a:t>0</a:t>
                      </a:r>
                      <a:endParaRPr lang="en-US" sz="1600" b="1" dirty="0">
                        <a:solidFill>
                          <a:schemeClr val="tx1"/>
                        </a:solidFill>
                      </a:endParaRPr>
                    </a:p>
                  </a:txBody>
                  <a:tcPr anchor="ctr">
                    <a:solidFill>
                      <a:schemeClr val="tx2">
                        <a:lumMod val="25000"/>
                        <a:lumOff val="75000"/>
                      </a:schemeClr>
                    </a:solidFill>
                  </a:tcPr>
                </a:tc>
                <a:tc>
                  <a:txBody>
                    <a:bodyPr/>
                    <a:lstStyle/>
                    <a:p>
                      <a:r>
                        <a:rPr lang="en-US" sz="1600" b="1" baseline="0" dirty="0" smtClean="0">
                          <a:solidFill>
                            <a:schemeClr val="tx2"/>
                          </a:solidFill>
                        </a:rPr>
                        <a:t>Not Relevant</a:t>
                      </a:r>
                      <a:endParaRPr lang="en-US" sz="1600" b="1" dirty="0">
                        <a:solidFill>
                          <a:schemeClr val="tx2"/>
                        </a:solidFill>
                      </a:endParaRPr>
                    </a:p>
                  </a:txBody>
                  <a:tcPr anchor="ctr"/>
                </a:tc>
                <a:tc>
                  <a:txBody>
                    <a:bodyPr/>
                    <a:lstStyle/>
                    <a:p>
                      <a:r>
                        <a:rPr lang="en-US" sz="1600" dirty="0" smtClean="0">
                          <a:solidFill>
                            <a:schemeClr val="tx2"/>
                          </a:solidFill>
                        </a:rPr>
                        <a:t>Wrong direction, too short, or not near corridor</a:t>
                      </a:r>
                      <a:endParaRPr lang="en-US" sz="1600" dirty="0">
                        <a:solidFill>
                          <a:schemeClr val="tx2"/>
                        </a:solidFill>
                      </a:endParaRPr>
                    </a:p>
                  </a:txBody>
                  <a:tcPr anchor="ctr"/>
                </a:tc>
              </a:tr>
            </a:tbl>
          </a:graphicData>
        </a:graphic>
      </p:graphicFrame>
      <p:sp>
        <p:nvSpPr>
          <p:cNvPr id="9" name="Text Placeholder 3"/>
          <p:cNvSpPr>
            <a:spLocks noGrp="1"/>
          </p:cNvSpPr>
          <p:nvPr>
            <p:ph type="body" sz="quarter" idx="11"/>
          </p:nvPr>
        </p:nvSpPr>
        <p:spPr>
          <a:xfrm>
            <a:off x="592666" y="1314450"/>
            <a:ext cx="7911253" cy="466725"/>
          </a:xfrm>
        </p:spPr>
        <p:txBody>
          <a:bodyPr/>
          <a:lstStyle/>
          <a:p>
            <a:r>
              <a:rPr lang="en-US" sz="2400" dirty="0" smtClean="0">
                <a:solidFill>
                  <a:srgbClr val="F68B1F"/>
                </a:solidFill>
              </a:rPr>
              <a:t>CREATE </a:t>
            </a:r>
            <a:r>
              <a:rPr lang="en-US" sz="2400" dirty="0" smtClean="0"/>
              <a:t>PRIORITY </a:t>
            </a:r>
            <a:r>
              <a:rPr lang="en-US" sz="2400" dirty="0"/>
              <a:t>SAMPLING SYSTEM</a:t>
            </a:r>
            <a:endParaRPr lang="en-US" sz="1600" dirty="0" smtClean="0">
              <a:solidFill>
                <a:srgbClr val="F68B1F"/>
              </a:solidFill>
            </a:endParaRPr>
          </a:p>
        </p:txBody>
      </p:sp>
      <p:sp>
        <p:nvSpPr>
          <p:cNvPr id="17" name="Text Placeholder 3"/>
          <p:cNvSpPr txBox="1">
            <a:spLocks/>
          </p:cNvSpPr>
          <p:nvPr/>
        </p:nvSpPr>
        <p:spPr>
          <a:xfrm>
            <a:off x="592666" y="5695950"/>
            <a:ext cx="7911253" cy="466725"/>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800" b="1" kern="1200">
                <a:solidFill>
                  <a:srgbClr val="F68B1F"/>
                </a:solidFill>
                <a:latin typeface="+mn-lt"/>
                <a:ea typeface="+mn-ea"/>
                <a:cs typeface="+mn-cs"/>
              </a:defRPr>
            </a:lvl1pPr>
            <a:lvl2pPr marL="344488" indent="-225425" algn="l" defTabSz="457200" rtl="0" eaLnBrk="1" latinLnBrk="0" hangingPunct="1">
              <a:spcBef>
                <a:spcPct val="20000"/>
              </a:spcBef>
              <a:buFont typeface="Arial"/>
              <a:buChar char="•"/>
              <a:defRPr sz="1800" kern="1200">
                <a:solidFill>
                  <a:schemeClr val="tx2"/>
                </a:solidFill>
                <a:latin typeface="+mn-lt"/>
                <a:ea typeface="+mn-ea"/>
                <a:cs typeface="+mn-cs"/>
              </a:defRPr>
            </a:lvl2pPr>
            <a:lvl3pPr marL="688975" indent="-227013" algn="l" defTabSz="457200" rtl="0" eaLnBrk="1" latinLnBrk="0" hangingPunct="1">
              <a:spcBef>
                <a:spcPct val="20000"/>
              </a:spcBef>
              <a:buFont typeface="Lucida Grande"/>
              <a:buChar char="-"/>
              <a:defRPr sz="1800" kern="1200">
                <a:solidFill>
                  <a:schemeClr val="tx2"/>
                </a:solidFill>
                <a:latin typeface="+mn-lt"/>
                <a:ea typeface="+mn-ea"/>
                <a:cs typeface="+mn-cs"/>
              </a:defRPr>
            </a:lvl3pPr>
            <a:lvl4pPr marL="741363" indent="0" algn="l" defTabSz="457200" rtl="0" eaLnBrk="1" latinLnBrk="0" hangingPunct="1">
              <a:spcBef>
                <a:spcPct val="20000"/>
              </a:spcBef>
              <a:buFontTx/>
              <a:buNone/>
              <a:defRPr sz="1800" i="1"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solidFill>
                  <a:schemeClr val="tx1">
                    <a:lumMod val="75000"/>
                    <a:lumOff val="25000"/>
                  </a:schemeClr>
                </a:solidFill>
              </a:rPr>
              <a:t>TOTAL TRIPS SAMPLED: </a:t>
            </a:r>
            <a:r>
              <a:rPr lang="en-US" sz="2800" dirty="0" smtClean="0">
                <a:latin typeface="+mj-lt"/>
              </a:rPr>
              <a:t>185,000</a:t>
            </a:r>
            <a:endParaRPr lang="en-US" dirty="0" smtClean="0">
              <a:latin typeface="+mj-lt"/>
            </a:endParaRPr>
          </a:p>
        </p:txBody>
      </p:sp>
      <p:pic>
        <p:nvPicPr>
          <p:cNvPr id="4" name="Picture 3"/>
          <p:cNvPicPr>
            <a:picLocks noChangeAspect="1"/>
          </p:cNvPicPr>
          <p:nvPr/>
        </p:nvPicPr>
        <p:blipFill>
          <a:blip r:embed="rId4"/>
          <a:stretch>
            <a:fillRect/>
          </a:stretch>
        </p:blipFill>
        <p:spPr>
          <a:xfrm>
            <a:off x="626030" y="1712259"/>
            <a:ext cx="2523963" cy="4015140"/>
          </a:xfrm>
          <a:prstGeom prst="rect">
            <a:avLst/>
          </a:prstGeom>
        </p:spPr>
      </p:pic>
    </p:spTree>
    <p:extLst>
      <p:ext uri="{BB962C8B-B14F-4D97-AF65-F5344CB8AC3E}">
        <p14:creationId xmlns:p14="http://schemas.microsoft.com/office/powerpoint/2010/main" val="648423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75000"/>
                    <a:lumOff val="25000"/>
                  </a:schemeClr>
                </a:solidFill>
              </a:rPr>
              <a:t>License Plate </a:t>
            </a:r>
            <a:r>
              <a:rPr lang="en-US" dirty="0" smtClean="0">
                <a:solidFill>
                  <a:schemeClr val="tx1">
                    <a:lumMod val="75000"/>
                    <a:lumOff val="25000"/>
                  </a:schemeClr>
                </a:solidFill>
              </a:rPr>
              <a:t>Capture (LPC)</a:t>
            </a:r>
            <a:endParaRPr lang="en-US" dirty="0">
              <a:solidFill>
                <a:schemeClr val="tx1">
                  <a:lumMod val="75000"/>
                  <a:lumOff val="25000"/>
                </a:schemeClr>
              </a:solidFill>
            </a:endParaRPr>
          </a:p>
        </p:txBody>
      </p:sp>
      <p:sp>
        <p:nvSpPr>
          <p:cNvPr id="4" name="Text Placeholder 3"/>
          <p:cNvSpPr>
            <a:spLocks noGrp="1"/>
          </p:cNvSpPr>
          <p:nvPr>
            <p:ph type="body" sz="quarter" idx="11"/>
          </p:nvPr>
        </p:nvSpPr>
        <p:spPr>
          <a:xfrm>
            <a:off x="592666" y="2133600"/>
            <a:ext cx="2949578" cy="3862883"/>
          </a:xfrm>
        </p:spPr>
        <p:txBody>
          <a:bodyPr/>
          <a:lstStyle/>
          <a:p>
            <a:r>
              <a:rPr lang="en-US" sz="2000" dirty="0" smtClean="0">
                <a:solidFill>
                  <a:schemeClr val="tx1">
                    <a:lumMod val="75000"/>
                    <a:lumOff val="25000"/>
                  </a:schemeClr>
                </a:solidFill>
              </a:rPr>
              <a:t>Four probe sites</a:t>
            </a:r>
          </a:p>
          <a:p>
            <a:pPr marL="164592" indent="-164592">
              <a:buFont typeface="Arial" panose="020B0604020202020204" pitchFamily="34" charset="0"/>
              <a:buChar char="•"/>
            </a:pPr>
            <a:r>
              <a:rPr lang="en-US" b="0" dirty="0" smtClean="0">
                <a:solidFill>
                  <a:schemeClr val="tx1">
                    <a:lumMod val="75000"/>
                    <a:lumOff val="25000"/>
                  </a:schemeClr>
                </a:solidFill>
              </a:rPr>
              <a:t>Near </a:t>
            </a:r>
            <a:r>
              <a:rPr lang="en-US" b="0" dirty="0">
                <a:solidFill>
                  <a:schemeClr val="tx1">
                    <a:lumMod val="75000"/>
                    <a:lumOff val="25000"/>
                  </a:schemeClr>
                </a:solidFill>
              </a:rPr>
              <a:t>Continuous Traffic </a:t>
            </a:r>
            <a:r>
              <a:rPr lang="en-US" b="0" dirty="0" smtClean="0">
                <a:solidFill>
                  <a:schemeClr val="tx1">
                    <a:lumMod val="75000"/>
                    <a:lumOff val="25000"/>
                  </a:schemeClr>
                </a:solidFill>
              </a:rPr>
              <a:t>Counters (CTCs) in order to pair with traffic volumes</a:t>
            </a:r>
          </a:p>
          <a:p>
            <a:r>
              <a:rPr lang="en-US" sz="2000" dirty="0" smtClean="0">
                <a:solidFill>
                  <a:schemeClr val="tx1">
                    <a:lumMod val="75000"/>
                    <a:lumOff val="25000"/>
                  </a:schemeClr>
                </a:solidFill>
              </a:rPr>
              <a:t>Same 3 day sample</a:t>
            </a:r>
          </a:p>
          <a:p>
            <a:pPr marL="342900" indent="-342900">
              <a:buFont typeface="Arial" panose="020B0604020202020204" pitchFamily="34" charset="0"/>
              <a:buChar char="•"/>
            </a:pPr>
            <a:endParaRPr lang="en-US" sz="2400" dirty="0" smtClean="0">
              <a:solidFill>
                <a:schemeClr val="tx1">
                  <a:lumMod val="75000"/>
                  <a:lumOff val="25000"/>
                </a:schemeClr>
              </a:solidFill>
            </a:endParaRPr>
          </a:p>
          <a:p>
            <a:r>
              <a:rPr lang="en-US" sz="2000" dirty="0" smtClean="0">
                <a:solidFill>
                  <a:schemeClr val="tx1">
                    <a:lumMod val="75000"/>
                    <a:lumOff val="25000"/>
                  </a:schemeClr>
                </a:solidFill>
              </a:rPr>
              <a:t>TOTAL ADDRESSES SAMPLED: </a:t>
            </a:r>
            <a:r>
              <a:rPr lang="en-US" sz="2400" dirty="0" smtClean="0">
                <a:solidFill>
                  <a:schemeClr val="bg2"/>
                </a:solidFill>
              </a:rPr>
              <a:t>17,000</a:t>
            </a:r>
            <a:endParaRPr lang="en-US" sz="2400" dirty="0">
              <a:solidFill>
                <a:schemeClr val="bg2"/>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99567" y="1776248"/>
            <a:ext cx="4863421" cy="4012323"/>
          </a:xfrm>
          <a:prstGeom prst="rect">
            <a:avLst/>
          </a:prstGeom>
        </p:spPr>
      </p:pic>
      <p:sp>
        <p:nvSpPr>
          <p:cNvPr id="5" name="5-Point Star 4"/>
          <p:cNvSpPr/>
          <p:nvPr/>
        </p:nvSpPr>
        <p:spPr>
          <a:xfrm>
            <a:off x="5116055" y="4497147"/>
            <a:ext cx="182880" cy="182880"/>
          </a:xfrm>
          <a:prstGeom prst="star5">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5-Point Star 15"/>
          <p:cNvSpPr/>
          <p:nvPr/>
        </p:nvSpPr>
        <p:spPr>
          <a:xfrm>
            <a:off x="7236769" y="4190195"/>
            <a:ext cx="182880" cy="182880"/>
          </a:xfrm>
          <a:prstGeom prst="star5">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5-Point Star 16"/>
          <p:cNvSpPr/>
          <p:nvPr/>
        </p:nvSpPr>
        <p:spPr>
          <a:xfrm>
            <a:off x="6131929" y="3751283"/>
            <a:ext cx="182880" cy="182880"/>
          </a:xfrm>
          <a:prstGeom prst="star5">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5-Point Star 17"/>
          <p:cNvSpPr/>
          <p:nvPr/>
        </p:nvSpPr>
        <p:spPr>
          <a:xfrm>
            <a:off x="4989779" y="3934163"/>
            <a:ext cx="182880" cy="182880"/>
          </a:xfrm>
          <a:prstGeom prst="star5">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8071866"/>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Presentation">
  <a:themeElements>
    <a:clrScheme name="RSG Colors">
      <a:dk1>
        <a:sysClr val="windowText" lastClr="000000"/>
      </a:dk1>
      <a:lt1>
        <a:sysClr val="window" lastClr="FFFFFF"/>
      </a:lt1>
      <a:dk2>
        <a:srgbClr val="262626"/>
      </a:dk2>
      <a:lt2>
        <a:srgbClr val="F68B1F"/>
      </a:lt2>
      <a:accent1>
        <a:srgbClr val="006494"/>
      </a:accent1>
      <a:accent2>
        <a:srgbClr val="88CADE"/>
      </a:accent2>
      <a:accent3>
        <a:srgbClr val="65B360"/>
      </a:accent3>
      <a:accent4>
        <a:srgbClr val="E9D665"/>
      </a:accent4>
      <a:accent5>
        <a:srgbClr val="514D85"/>
      </a:accent5>
      <a:accent6>
        <a:srgbClr val="9C122B"/>
      </a:accent6>
      <a:hlink>
        <a:srgbClr val="0000FF"/>
      </a:hlink>
      <a:folHlink>
        <a:srgbClr val="B1B3B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a:solidFill>
              <a:schemeClr val="tx1">
                <a:lumMod val="50000"/>
                <a:lumOff val="50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SG Colors">
    <a:dk1>
      <a:sysClr val="windowText" lastClr="000000"/>
    </a:dk1>
    <a:lt1>
      <a:sysClr val="window" lastClr="FFFFFF"/>
    </a:lt1>
    <a:dk2>
      <a:srgbClr val="F6B57A"/>
    </a:dk2>
    <a:lt2>
      <a:srgbClr val="EEECE1"/>
    </a:lt2>
    <a:accent1>
      <a:srgbClr val="5C8093"/>
    </a:accent1>
    <a:accent2>
      <a:srgbClr val="AFC14F"/>
    </a:accent2>
    <a:accent3>
      <a:srgbClr val="275A38"/>
    </a:accent3>
    <a:accent4>
      <a:srgbClr val="BC610D"/>
    </a:accent4>
    <a:accent5>
      <a:srgbClr val="808080"/>
    </a:accent5>
    <a:accent6>
      <a:srgbClr val="269A99"/>
    </a:accent6>
    <a:hlink>
      <a:srgbClr val="3F7B7A"/>
    </a:hlink>
    <a:folHlink>
      <a:srgbClr val="E8E8E8"/>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54322EC559C6C46AD7C246A9C6A9593" ma:contentTypeVersion="2" ma:contentTypeDescription="Create a new document." ma:contentTypeScope="" ma:versionID="6d3f0e5ce32b8d601d35cbff5299fabc">
  <xsd:schema xmlns:xsd="http://www.w3.org/2001/XMLSchema" xmlns:xs="http://www.w3.org/2001/XMLSchema" xmlns:p="http://schemas.microsoft.com/office/2006/metadata/properties" xmlns:ns2="4c265f44-5553-4b88-8776-487c6beffe03" targetNamespace="http://schemas.microsoft.com/office/2006/metadata/properties" ma:root="true" ma:fieldsID="33da4fcf9ac2e8492f2454eba9e3529b" ns2:_="">
    <xsd:import namespace="4c265f44-5553-4b88-8776-487c6beffe03"/>
    <xsd:element name="properties">
      <xsd:complexType>
        <xsd:sequence>
          <xsd:element name="documentManagement">
            <xsd:complexType>
              <xsd:all>
                <xsd:element ref="ns2:Category" minOccurs="0"/>
                <xsd:element ref="ns2:Practi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265f44-5553-4b88-8776-487c6beffe03" elementFormDefault="qualified">
    <xsd:import namespace="http://schemas.microsoft.com/office/2006/documentManagement/types"/>
    <xsd:import namespace="http://schemas.microsoft.com/office/infopath/2007/PartnerControls"/>
    <xsd:element name="Category" ma:index="2" nillable="true" ma:displayName="Category" ma:default="Acoustics Output" ma:format="Dropdown" ma:internalName="Category">
      <xsd:simpleType>
        <xsd:restriction base="dms:Choice">
          <xsd:enumeration value="Acoustics Output"/>
          <xsd:enumeration value="AutoCAD"/>
          <xsd:enumeration value="Other"/>
          <xsd:enumeration value="Power Point"/>
          <xsd:enumeration value="Proposal and Report"/>
          <xsd:enumeration value="Questionnaire"/>
          <xsd:enumeration value="Resume"/>
          <xsd:enumeration value="Stationery"/>
        </xsd:restriction>
      </xsd:simpleType>
    </xsd:element>
    <xsd:element name="Practice" ma:index="3" nillable="true" ma:displayName="Practice" ma:default="CORP" ma:format="Dropdown" ma:internalName="Practice">
      <xsd:simpleType>
        <xsd:restriction base="dms:Choice">
          <xsd:enumeration value="CORP"/>
          <xsd:enumeration value="MIS"/>
          <xsd:enumeration value="TAE"/>
          <xsd:enumeration value="TQM"/>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ategory xmlns="4c265f44-5553-4b88-8776-487c6beffe03">Power Point</Category>
    <Practice xmlns="4c265f44-5553-4b88-8776-487c6beffe03">TAE</Practice>
  </documentManagement>
</p:properties>
</file>

<file path=customXml/itemProps1.xml><?xml version="1.0" encoding="utf-8"?>
<ds:datastoreItem xmlns:ds="http://schemas.openxmlformats.org/officeDocument/2006/customXml" ds:itemID="{E23E702B-A4A8-49D1-8100-74D24C5D8E81}">
  <ds:schemaRefs>
    <ds:schemaRef ds:uri="http://schemas.microsoft.com/sharepoint/v3/contenttype/forms"/>
  </ds:schemaRefs>
</ds:datastoreItem>
</file>

<file path=customXml/itemProps2.xml><?xml version="1.0" encoding="utf-8"?>
<ds:datastoreItem xmlns:ds="http://schemas.openxmlformats.org/officeDocument/2006/customXml" ds:itemID="{879308DE-42DF-4616-8487-742D829B08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265f44-5553-4b88-8776-487c6beffe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B548D2-16E5-4D59-9228-B99A31CAF826}">
  <ds:schemaRefs>
    <ds:schemaRef ds:uri="http://purl.org/dc/elements/1.1/"/>
    <ds:schemaRef ds:uri="http://purl.org/dc/terms/"/>
    <ds:schemaRef ds:uri="http://www.w3.org/XML/1998/namespace"/>
    <ds:schemaRef ds:uri="4c265f44-5553-4b88-8776-487c6beffe03"/>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PowerPoint Presentation</Template>
  <TotalTime>1077</TotalTime>
  <Words>1883</Words>
  <Application>Microsoft Office PowerPoint</Application>
  <PresentationFormat>On-screen Show (4:3)</PresentationFormat>
  <Paragraphs>288</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Aharoni</vt:lpstr>
      <vt:lpstr>Arial</vt:lpstr>
      <vt:lpstr>Calibri</vt:lpstr>
      <vt:lpstr>Franklin Gothic Heavy</vt:lpstr>
      <vt:lpstr>Lucida Grande</vt:lpstr>
      <vt:lpstr>Wingdings 3</vt:lpstr>
      <vt:lpstr>PowerPoint Presentation</vt:lpstr>
      <vt:lpstr>PowerPoint Presentation</vt:lpstr>
      <vt:lpstr>Project Overview</vt:lpstr>
      <vt:lpstr>Methods Used</vt:lpstr>
      <vt:lpstr>E-ZPass Data Pros and Cons</vt:lpstr>
      <vt:lpstr>E-ZPass Data Pros and Cons</vt:lpstr>
      <vt:lpstr>E-ZPass Transaction Data</vt:lpstr>
      <vt:lpstr>Convert Transactions into Trips</vt:lpstr>
      <vt:lpstr>Determine Relevant Trips to Send a Survey</vt:lpstr>
      <vt:lpstr>License Plate Capture (LPC)</vt:lpstr>
      <vt:lpstr>Web Survey</vt:lpstr>
      <vt:lpstr>Weighting: Main E-ZPass Recruits</vt:lpstr>
      <vt:lpstr>Weighting: LPC Recruits</vt:lpstr>
      <vt:lpstr>Weighting: NJ E-ZPass Recruits</vt:lpstr>
      <vt:lpstr>Results</vt:lpstr>
      <vt:lpstr>Results</vt:lpstr>
      <vt:lpstr>Considerations and Limitations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•Utilizing Big Data Methods for a Long-Distance Automobile Origin-Destination Study</dc:title>
  <dc:creator>Polly Ramsey</dc:creator>
  <cp:lastModifiedBy>Polly Ramsey</cp:lastModifiedBy>
  <cp:revision>88</cp:revision>
  <cp:lastPrinted>2015-04-27T14:13:00Z</cp:lastPrinted>
  <dcterms:created xsi:type="dcterms:W3CDTF">2015-04-16T17:49:42Z</dcterms:created>
  <dcterms:modified xsi:type="dcterms:W3CDTF">2015-05-12T15:40:54Z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0x010100654322EC559C6C46AD7C246A9C6A9593</vt:lpwstr>
  </property>
</Properties>
</file>