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notesSlides/notesSlide12.xml" ContentType="application/vnd.openxmlformats-officedocument.presentationml.notesSlide+xml"/>
  <Override PartName="/ppt/embeddings/oleObject2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494" r:id="rId2"/>
    <p:sldId id="416" r:id="rId3"/>
    <p:sldId id="496" r:id="rId4"/>
    <p:sldId id="418" r:id="rId5"/>
    <p:sldId id="490" r:id="rId6"/>
    <p:sldId id="417" r:id="rId7"/>
    <p:sldId id="446" r:id="rId8"/>
    <p:sldId id="423" r:id="rId9"/>
    <p:sldId id="424" r:id="rId10"/>
    <p:sldId id="425" r:id="rId11"/>
    <p:sldId id="426" r:id="rId12"/>
    <p:sldId id="427" r:id="rId13"/>
    <p:sldId id="449" r:id="rId14"/>
    <p:sldId id="429" r:id="rId15"/>
    <p:sldId id="451" r:id="rId16"/>
    <p:sldId id="452" r:id="rId17"/>
    <p:sldId id="486" r:id="rId18"/>
    <p:sldId id="484" r:id="rId19"/>
    <p:sldId id="495" r:id="rId20"/>
    <p:sldId id="497" r:id="rId21"/>
    <p:sldId id="367" r:id="rId22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beckett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0000"/>
    <a:srgbClr val="E68900"/>
    <a:srgbClr val="0000FF"/>
    <a:srgbClr val="DE0000"/>
    <a:srgbClr val="008000"/>
    <a:srgbClr val="FFCC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0" autoAdjust="0"/>
    <p:restoredTop sz="94595" autoAdjust="0"/>
  </p:normalViewPr>
  <p:slideViewPr>
    <p:cSldViewPr snapToGrid="0" snapToObjects="1">
      <p:cViewPr varScale="1">
        <p:scale>
          <a:sx n="188" d="100"/>
          <a:sy n="188" d="100"/>
        </p:scale>
        <p:origin x="-16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28234CA-C057-45E8-B2ED-1A0DFB14B0ED}" type="datetimeFigureOut">
              <a:rPr lang="en-US"/>
              <a:pPr>
                <a:defRPr/>
              </a:pPr>
              <a:t>5/11/15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D5963DA-09F4-436D-BCFC-2E3284F78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47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CC5248-5052-4F03-BB4E-F3D7D80933A7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5907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3E02C1-D7FC-4E5C-A3D9-7DEE88DA3D4A}" type="slidenum">
              <a:rPr lang="en-US" smtClean="0">
                <a:ea typeface="ＭＳ Ｐゴシック" pitchFamily="34" charset="-128"/>
              </a:rPr>
              <a:pPr/>
              <a:t>11</a:t>
            </a:fld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9086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EAF565-5EB2-44B9-8B8B-CF7FE631ED72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860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029023-2B8B-4FC9-AA18-F00CD65B6B0C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5692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029023-2B8B-4FC9-AA18-F00CD65B6B0C}" type="slidenum">
              <a:rPr lang="en-US" smtClean="0">
                <a:ea typeface="ＭＳ Ｐゴシック" pitchFamily="34" charset="-128"/>
              </a:rPr>
              <a:pPr/>
              <a:t>14</a:t>
            </a:fld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6982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029023-2B8B-4FC9-AA18-F00CD65B6B0C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153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B54796-0B74-450B-9613-D61C7DA0463E}" type="slidenum">
              <a:rPr lang="en-US" smtClean="0">
                <a:ea typeface="ＭＳ Ｐゴシック" pitchFamily="34" charset="-128"/>
              </a:rPr>
              <a:pPr/>
              <a:t>16</a:t>
            </a:fld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9712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E81A0E-7944-4076-9264-1B6B56EAB72E}" type="slidenum">
              <a:rPr lang="en-US" smtClean="0">
                <a:ea typeface="ＭＳ Ｐゴシック" pitchFamily="34" charset="-128"/>
              </a:rPr>
              <a:pPr/>
              <a:t>17</a:t>
            </a:fld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3547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D44382-86E2-4C0C-AC15-F50AD3C230AD}" type="slidenum">
              <a:rPr lang="en-US" smtClean="0">
                <a:ea typeface="ＭＳ Ｐゴシック" pitchFamily="34" charset="-128"/>
              </a:rPr>
              <a:pPr/>
              <a:t>18</a:t>
            </a:fld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2291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6C098F-C5B4-4FBD-838C-7B92F44717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02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7E3481-B058-429E-8511-BECE2DB8F44B}" type="slidenum">
              <a:rPr lang="en-US" smtClean="0">
                <a:ea typeface="ＭＳ Ｐゴシック" pitchFamily="34" charset="-128"/>
              </a:rPr>
              <a:pPr/>
              <a:t>21</a:t>
            </a:fld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794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7E3481-B058-429E-8511-BECE2DB8F44B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0019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EA8876-CB7C-42ED-8E3E-2F45DA3DD66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61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1D57B5-B0FC-4933-BE5A-CD7F3BDA939D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0016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1D57B5-B0FC-4933-BE5A-CD7F3BDA939D}" type="slidenum">
              <a:rPr lang="en-US" smtClean="0">
                <a:ea typeface="ＭＳ Ｐゴシック" pitchFamily="34" charset="-128"/>
              </a:rPr>
              <a:pPr/>
              <a:t>6</a:t>
            </a:fld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1395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CC5248-5052-4F03-BB4E-F3D7D80933A7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7000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6AACBF-10E3-40CE-A10F-5BB0A4EA58EA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9790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6AACBF-10E3-40CE-A10F-5BB0A4EA58EA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6312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6AACBF-10E3-40CE-A10F-5BB0A4EA58EA}" type="slidenum">
              <a:rPr lang="en-US" smtClean="0">
                <a:ea typeface="ＭＳ Ｐゴシック" pitchFamily="34" charset="-128"/>
              </a:rPr>
              <a:pPr/>
              <a:t>10</a:t>
            </a:fld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867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675C0-D5B9-4211-8B08-3DC30FAECA9A}" type="datetime1">
              <a:rPr lang="en-US"/>
              <a:pPr>
                <a:defRPr/>
              </a:pPr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03AEB-2395-475F-9FD0-2824E0B7C498}" type="datetime1">
              <a:rPr lang="en-US"/>
              <a:pPr>
                <a:defRPr/>
              </a:pPr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63BC3-494F-45B9-A4BE-4DAB124F8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8CE40-866B-43D5-AB86-C627C8998775}" type="datetime1">
              <a:rPr lang="en-US"/>
              <a:pPr>
                <a:defRPr/>
              </a:pPr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57B1A-F71B-4379-AAEB-565EBF090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93A99-95C0-4F93-BCDC-3D07128DDA9F}" type="datetime1">
              <a:rPr lang="en-US"/>
              <a:pPr>
                <a:defRPr/>
              </a:pPr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BEA55-430A-478D-8DF0-CC1D72FEA178}" type="datetime1">
              <a:rPr lang="en-US"/>
              <a:pPr>
                <a:defRPr/>
              </a:pPr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243AD-266C-4AE3-BD7C-CE7C43BA11BB}" type="datetime1">
              <a:rPr lang="en-US"/>
              <a:pPr>
                <a:defRPr/>
              </a:pPr>
              <a:t>5/11/15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BB951-2AD8-4337-AB42-E3BC7AC43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5F78F-1433-4EB0-ACA9-AC38896C8EAB}" type="datetime1">
              <a:rPr lang="en-US"/>
              <a:pPr>
                <a:defRPr/>
              </a:pPr>
              <a:t>5/11/15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B1A05-E54F-4173-B373-A3564E5C3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9274C-457F-4E8D-916B-09138A666BD1}" type="datetime1">
              <a:rPr lang="en-US"/>
              <a:pPr>
                <a:defRPr/>
              </a:pPr>
              <a:t>5/11/15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52CA2-E592-472A-9474-18676851B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CE95A-49AF-46E3-8340-85BB6FD78D87}" type="datetime1">
              <a:rPr lang="en-US"/>
              <a:pPr>
                <a:defRPr/>
              </a:pPr>
              <a:t>5/11/15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26501-85C2-4FF9-8C5D-F908FE6A7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29A1A-1782-4119-AC16-1565E21E6867}" type="datetime1">
              <a:rPr lang="en-US"/>
              <a:pPr>
                <a:defRPr/>
              </a:pPr>
              <a:t>5/11/15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FCDB7-8C5E-4E24-A733-33DD3793B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8B6E9-7FDA-4474-B4F7-D31BB01C49CE}" type="datetime1">
              <a:rPr lang="en-US"/>
              <a:pPr>
                <a:defRPr/>
              </a:pPr>
              <a:t>5/11/15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5F21-1EF2-4046-917E-6EE52A074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hyperlink" Target="http://www.ntc.umd.edu" TargetMode="External"/><Relationship Id="rId14" Type="http://schemas.openxmlformats.org/officeDocument/2006/relationships/hyperlink" Target="http://www.tep.umd.edu" TargetMode="External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7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4395475-DC2F-4311-86D1-258B2F84386D}" type="datetime1">
              <a:rPr lang="en-US"/>
              <a:pPr>
                <a:defRPr/>
              </a:pPr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97638"/>
            <a:ext cx="9144000" cy="365125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 userDrawn="1"/>
        </p:nvSpPr>
        <p:spPr bwMode="auto">
          <a:xfrm>
            <a:off x="1549400" y="6516688"/>
            <a:ext cx="70612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latin typeface="Calibri" charset="0"/>
              </a:rPr>
              <a:t>National Transportation Center @Maryland  ||  </a:t>
            </a:r>
            <a:r>
              <a:rPr lang="en-US" sz="1400" b="1" dirty="0" smtClean="0">
                <a:latin typeface="Calibri" charset="0"/>
                <a:hlinkClick r:id="rId13"/>
              </a:rPr>
              <a:t>www.ntc.umd.edu</a:t>
            </a:r>
            <a:r>
              <a:rPr lang="en-US" sz="1400" b="1" dirty="0" smtClean="0">
                <a:latin typeface="Calibri" charset="0"/>
              </a:rPr>
              <a:t>  ||  </a:t>
            </a:r>
            <a:r>
              <a:rPr lang="en-US" sz="1400" b="1" dirty="0" smtClean="0">
                <a:latin typeface="Calibri" charset="0"/>
                <a:hlinkClick r:id="rId14"/>
              </a:rPr>
              <a:t>www.tep.umd.edu</a:t>
            </a:r>
            <a:endParaRPr lang="en-US" sz="1400" b="1" dirty="0" smtClean="0">
              <a:latin typeface="Calibri" charset="0"/>
            </a:endParaRPr>
          </a:p>
        </p:txBody>
      </p:sp>
      <p:pic>
        <p:nvPicPr>
          <p:cNvPr id="9" name="Picture 9" descr="NTC 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443663"/>
            <a:ext cx="1428751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494463"/>
            <a:ext cx="52546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DE651C25-81B2-4583-9DB1-0550F6831B5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873125"/>
            <a:ext cx="9144000" cy="46038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236" descr="C:\Documents and Settings\Xiang He\My Documents\Downloads\university-of-maryland-logo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14288"/>
            <a:ext cx="84455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120650"/>
            <a:ext cx="7588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mailto:lei@umd.edu" TargetMode="External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6" Type="http://schemas.openxmlformats.org/officeDocument/2006/relationships/image" Target="../media/image6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3.emf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lei@umd.edu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2.jpeg"/><Relationship Id="rId6" Type="http://schemas.openxmlformats.org/officeDocument/2006/relationships/image" Target="../media/image21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32460" y="946789"/>
            <a:ext cx="7978140" cy="975939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solidFill>
                <a:srgbClr val="CC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135" y="26376"/>
            <a:ext cx="1798315" cy="831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2804" y="2487822"/>
            <a:ext cx="5498392" cy="4248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Lei </a:t>
            </a:r>
            <a:r>
              <a:rPr lang="en-US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Zhang, Ph.D.</a:t>
            </a:r>
            <a:endParaRPr lang="en-US" b="1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Associate Professor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Director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National Transportation Center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Department of Civil and Environmental Engineering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University of </a:t>
            </a: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Maryland</a:t>
            </a:r>
          </a:p>
          <a:p>
            <a:pPr marL="344488" lvl="4" indent="-344488" algn="ctr"/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301-405-2881, </a:t>
            </a: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hlinkClick r:id="rId4"/>
              </a:rPr>
              <a:t>lei@umd.edu</a:t>
            </a:r>
            <a:endParaRPr lang="en-US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4488" lvl="4" indent="-344488" algn="ctr"/>
            <a:endParaRPr lang="en-US" sz="80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Liang Tang, 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Nicholas </a:t>
            </a:r>
            <a:r>
              <a:rPr lang="en-US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Ferrari, 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Mingyang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Ji</a:t>
            </a:r>
            <a:endParaRPr lang="en-US" b="1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Graduate Research Assistant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University of Maryland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Eric Beckett, 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Subrat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Mahapatra</a:t>
            </a:r>
            <a:r>
              <a:rPr lang="en-US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and Greg </a:t>
            </a:r>
            <a:r>
              <a:rPr lang="en-US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Slater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Office of Planning and Preliminary Engineering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Maryland State Highway Administration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73125"/>
            <a:ext cx="9144000" cy="46038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236" descr="C:\Documents and Settings\Xiang He\My Documents\Downloads\university-of-maryland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14288"/>
            <a:ext cx="84455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974" y="952931"/>
            <a:ext cx="90410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00"/>
                </a:solidFill>
              </a:rPr>
              <a:t>MOSAIC – Model Of Sustainability And Integrated Corridors: A Comprehensive Tool for Multimodal Sustainable Corridor Planning 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2973" y="123320"/>
            <a:ext cx="6159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Presentation at the 2015 TRB Planning Applications Conference</a:t>
            </a:r>
          </a:p>
          <a:p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Atlantic City, NJ, May 17~21,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51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8877300" cy="714375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Arial" charset="0"/>
                <a:ea typeface="ＭＳ Ｐゴシック" pitchFamily="34" charset="-128"/>
                <a:cs typeface="Arial" charset="0"/>
              </a:rPr>
              <a:t>SOCIO-ECONOMIC IMPACT</a:t>
            </a: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5986272" y="1433290"/>
            <a:ext cx="2060449" cy="53498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46800" rIns="46800" anchor="ctr"/>
          <a:lstStyle/>
          <a:p>
            <a:pPr lvl="0"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Transit Implementation Scores</a:t>
            </a:r>
          </a:p>
        </p:txBody>
      </p:sp>
      <p:sp>
        <p:nvSpPr>
          <p:cNvPr id="38" name="Rectangle 19"/>
          <p:cNvSpPr>
            <a:spLocks noChangeArrowheads="1"/>
          </p:cNvSpPr>
          <p:nvPr/>
        </p:nvSpPr>
        <p:spPr bwMode="auto">
          <a:xfrm>
            <a:off x="2743201" y="2552700"/>
            <a:ext cx="1371600" cy="609600"/>
          </a:xfrm>
          <a:prstGeom prst="rect">
            <a:avLst/>
          </a:prstGeom>
          <a:noFill/>
          <a:ln w="38100">
            <a:solidFill>
              <a:srgbClr val="4BA227"/>
            </a:solidFill>
            <a:miter lim="800000"/>
            <a:headEnd/>
            <a:tailEnd/>
          </a:ln>
          <a:effectLst/>
        </p:spPr>
        <p:txBody>
          <a:bodyPr lIns="46800" rIns="46800" anchor="ctr"/>
          <a:lstStyle/>
          <a:p>
            <a:pPr algn="ctr" eaLnBrk="0" hangingPunct="0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Facilities’ Compatibility</a:t>
            </a:r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2362201" y="3657600"/>
            <a:ext cx="1828800" cy="6096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6800" rIns="46800" anchor="ctr"/>
          <a:lstStyle/>
          <a:p>
            <a:pPr eaLnBrk="0" hangingPunct="0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304801" y="2552700"/>
            <a:ext cx="1752600" cy="5334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54000" rIns="54000" anchor="ctr"/>
          <a:lstStyle/>
          <a:p>
            <a:r>
              <a:rPr lang="en-GB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Aesthetics</a:t>
            </a:r>
            <a:endParaRPr lang="en-GB" sz="25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304801" y="3810000"/>
            <a:ext cx="1752600" cy="914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54000" rIns="54000" anchor="ctr"/>
          <a:lstStyle/>
          <a:p>
            <a:pPr algn="ctr" eaLnBrk="0" hangingPunct="0">
              <a:defRPr/>
            </a:pP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Economic Benefits</a:t>
            </a:r>
            <a:endParaRPr 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04803" y="1345187"/>
            <a:ext cx="1752600" cy="628885"/>
            <a:chOff x="22" y="84755"/>
            <a:chExt cx="1676401" cy="628885"/>
          </a:xfrm>
          <a:solidFill>
            <a:schemeClr val="accent2"/>
          </a:solidFill>
          <a:effectLst/>
          <a:scene3d>
            <a:camera prst="orthographicFront"/>
            <a:lightRig rig="flat" dir="t"/>
          </a:scene3d>
        </p:grpSpPr>
        <p:sp>
          <p:nvSpPr>
            <p:cNvPr id="44" name="Rectangle 43"/>
            <p:cNvSpPr/>
            <p:nvPr/>
          </p:nvSpPr>
          <p:spPr>
            <a:xfrm>
              <a:off x="23" y="84755"/>
              <a:ext cx="1676400" cy="628885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22" y="84755"/>
              <a:ext cx="1676400" cy="628885"/>
            </a:xfrm>
            <a:prstGeom prst="rect">
              <a:avLst/>
            </a:prstGeom>
            <a:grpFill/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500" b="1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Livability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04801" y="5524500"/>
            <a:ext cx="1752600" cy="628885"/>
            <a:chOff x="22" y="84755"/>
            <a:chExt cx="1752600" cy="628885"/>
          </a:xfrm>
          <a:solidFill>
            <a:schemeClr val="bg2"/>
          </a:solidFill>
          <a:scene3d>
            <a:camera prst="orthographicFront"/>
            <a:lightRig rig="flat" dir="t"/>
          </a:scene3d>
        </p:grpSpPr>
        <p:sp>
          <p:nvSpPr>
            <p:cNvPr id="47" name="Rectangle 46"/>
            <p:cNvSpPr/>
            <p:nvPr/>
          </p:nvSpPr>
          <p:spPr>
            <a:xfrm>
              <a:off x="22" y="84755"/>
              <a:ext cx="1676400" cy="628885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ectangle 47"/>
            <p:cNvSpPr/>
            <p:nvPr/>
          </p:nvSpPr>
          <p:spPr>
            <a:xfrm>
              <a:off x="22" y="84755"/>
              <a:ext cx="1752600" cy="62888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500" b="1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Noise</a:t>
              </a:r>
            </a:p>
          </p:txBody>
        </p:sp>
      </p:grp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4267201" y="2552700"/>
            <a:ext cx="1295400" cy="609600"/>
          </a:xfrm>
          <a:prstGeom prst="rect">
            <a:avLst/>
          </a:prstGeom>
          <a:noFill/>
          <a:ln w="38100">
            <a:solidFill>
              <a:srgbClr val="4BA227"/>
            </a:solidFill>
            <a:miter lim="800000"/>
            <a:headEnd/>
            <a:tailEnd/>
          </a:ln>
          <a:effectLst/>
        </p:spPr>
        <p:txBody>
          <a:bodyPr lIns="46800" rIns="46800" anchor="ctr"/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Land Use Attractive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SimSun"/>
              <a:cs typeface="Times New Roman" pitchFamily="18" charset="0"/>
            </a:endParaRP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7086601" y="2552700"/>
            <a:ext cx="1752600" cy="609600"/>
          </a:xfrm>
          <a:prstGeom prst="rect">
            <a:avLst/>
          </a:prstGeom>
          <a:noFill/>
          <a:ln w="38100">
            <a:solidFill>
              <a:srgbClr val="4BA227"/>
            </a:solidFill>
            <a:miter lim="800000"/>
            <a:headEnd/>
            <a:tailEnd/>
          </a:ln>
          <a:effectLst/>
        </p:spPr>
        <p:txBody>
          <a:bodyPr lIns="46800" rIns="46800" anchor="ctr"/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Historical Road and Sites Protection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SimSun"/>
              <a:cs typeface="Times New Roman" pitchFamily="18" charset="0"/>
            </a:endParaRPr>
          </a:p>
        </p:txBody>
      </p:sp>
      <p:sp>
        <p:nvSpPr>
          <p:cNvPr id="51" name="Rectangle 19"/>
          <p:cNvSpPr>
            <a:spLocks noChangeArrowheads="1"/>
          </p:cNvSpPr>
          <p:nvPr/>
        </p:nvSpPr>
        <p:spPr bwMode="auto">
          <a:xfrm>
            <a:off x="5715001" y="2552700"/>
            <a:ext cx="1219200" cy="609600"/>
          </a:xfrm>
          <a:prstGeom prst="rect">
            <a:avLst/>
          </a:prstGeom>
          <a:noFill/>
          <a:ln w="38100">
            <a:solidFill>
              <a:srgbClr val="4BA227"/>
            </a:solidFill>
            <a:miter lim="800000"/>
            <a:headEnd/>
            <a:tailEnd/>
          </a:ln>
          <a:effectLst/>
        </p:spPr>
        <p:txBody>
          <a:bodyPr lIns="46800" rIns="46800" anchor="ctr"/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Visual Appealing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SimSun"/>
              <a:cs typeface="Times New Roman" pitchFamily="18" charset="0"/>
            </a:endParaRPr>
          </a:p>
        </p:txBody>
      </p:sp>
      <p:sp>
        <p:nvSpPr>
          <p:cNvPr id="52" name="Right Arrow 51"/>
          <p:cNvSpPr/>
          <p:nvPr/>
        </p:nvSpPr>
        <p:spPr>
          <a:xfrm>
            <a:off x="2287646" y="1600200"/>
            <a:ext cx="304800" cy="1524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Right Arrow 52"/>
          <p:cNvSpPr/>
          <p:nvPr/>
        </p:nvSpPr>
        <p:spPr>
          <a:xfrm>
            <a:off x="2286001" y="2781300"/>
            <a:ext cx="304800" cy="152400"/>
          </a:xfrm>
          <a:prstGeom prst="rightArrow">
            <a:avLst/>
          </a:prstGeom>
          <a:solidFill>
            <a:srgbClr val="00B050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62201" y="3657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Transportation Factors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362201" y="4419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Other Factors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20"/>
          <p:cNvSpPr>
            <a:spLocks noChangeArrowheads="1"/>
          </p:cNvSpPr>
          <p:nvPr/>
        </p:nvSpPr>
        <p:spPr bwMode="auto">
          <a:xfrm>
            <a:off x="2362201" y="4419600"/>
            <a:ext cx="1828800" cy="457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6800" rIns="46800" anchor="ctr"/>
          <a:lstStyle/>
          <a:p>
            <a:pPr eaLnBrk="0" hangingPunct="0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72001" y="3657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Effective </a:t>
            </a:r>
          </a:p>
          <a:p>
            <a:pPr lvl="0"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Densities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572001" y="3657600"/>
            <a:ext cx="990600" cy="533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6800" rIns="46800" anchor="ctr"/>
          <a:lstStyle/>
          <a:p>
            <a:pPr eaLnBrk="0" hangingPunct="0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Rectangle 20"/>
          <p:cNvSpPr>
            <a:spLocks noChangeArrowheads="1"/>
          </p:cNvSpPr>
          <p:nvPr/>
        </p:nvSpPr>
        <p:spPr bwMode="auto">
          <a:xfrm>
            <a:off x="5715001" y="3657600"/>
            <a:ext cx="1828800" cy="533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6800" rIns="46800" anchor="ctr"/>
          <a:lstStyle/>
          <a:p>
            <a:pPr eaLnBrk="0" hangingPunct="0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15001" y="3657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Travel Time Between Zone Pairs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20"/>
          <p:cNvSpPr>
            <a:spLocks noChangeArrowheads="1"/>
          </p:cNvSpPr>
          <p:nvPr/>
        </p:nvSpPr>
        <p:spPr bwMode="auto">
          <a:xfrm>
            <a:off x="7696201" y="3657600"/>
            <a:ext cx="1143000" cy="533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6800" rIns="46800" anchor="ctr"/>
          <a:lstStyle/>
          <a:p>
            <a:pPr eaLnBrk="0" hangingPunct="0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620001" y="3657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Costs of Travel/Time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1" y="4495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GDP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20"/>
          <p:cNvSpPr>
            <a:spLocks noChangeArrowheads="1"/>
          </p:cNvSpPr>
          <p:nvPr/>
        </p:nvSpPr>
        <p:spPr bwMode="auto">
          <a:xfrm>
            <a:off x="4572001" y="4343400"/>
            <a:ext cx="609600" cy="533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6800" rIns="46800" anchor="ctr"/>
          <a:lstStyle/>
          <a:p>
            <a:pPr eaLnBrk="0" hangingPunct="0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Rectangle 20"/>
          <p:cNvSpPr>
            <a:spLocks noChangeArrowheads="1"/>
          </p:cNvSpPr>
          <p:nvPr/>
        </p:nvSpPr>
        <p:spPr bwMode="auto">
          <a:xfrm>
            <a:off x="5257801" y="4343400"/>
            <a:ext cx="1066800" cy="533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6800" rIns="46800" anchor="ctr"/>
          <a:lstStyle/>
          <a:p>
            <a:pPr eaLnBrk="0" hangingPunct="0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257801" y="4343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Number of Employees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400801" y="4343400"/>
            <a:ext cx="121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Employment Allocation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20"/>
          <p:cNvSpPr>
            <a:spLocks noChangeArrowheads="1"/>
          </p:cNvSpPr>
          <p:nvPr/>
        </p:nvSpPr>
        <p:spPr bwMode="auto">
          <a:xfrm>
            <a:off x="6400801" y="4343400"/>
            <a:ext cx="1219200" cy="533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6800" rIns="46800" anchor="ctr"/>
          <a:lstStyle/>
          <a:p>
            <a:pPr eaLnBrk="0" hangingPunct="0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Rectangle 20"/>
          <p:cNvSpPr>
            <a:spLocks noChangeArrowheads="1"/>
          </p:cNvSpPr>
          <p:nvPr/>
        </p:nvSpPr>
        <p:spPr bwMode="auto">
          <a:xfrm>
            <a:off x="2819401" y="5372100"/>
            <a:ext cx="2590800" cy="8382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46800" rIns="46800" anchor="ctr"/>
          <a:lstStyle/>
          <a:p>
            <a:pPr eaLnBrk="0" hangingPunct="0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822448" y="5422868"/>
            <a:ext cx="2627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Categorizing Land-use Pattern &amp; Defining Corresponding Noise Metric Criteria 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99277" y="5423916"/>
            <a:ext cx="1447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Estimating Project Noise Exposure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20"/>
          <p:cNvSpPr>
            <a:spLocks noChangeArrowheads="1"/>
          </p:cNvSpPr>
          <p:nvPr/>
        </p:nvSpPr>
        <p:spPr bwMode="auto">
          <a:xfrm>
            <a:off x="6324601" y="5372100"/>
            <a:ext cx="1524000" cy="8382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46800" rIns="46800" anchor="ctr"/>
          <a:lstStyle/>
          <a:p>
            <a:pPr eaLnBrk="0" hangingPunct="0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3" name="Group 8"/>
          <p:cNvGrpSpPr>
            <a:grpSpLocks/>
          </p:cNvGrpSpPr>
          <p:nvPr/>
        </p:nvGrpSpPr>
        <p:grpSpPr bwMode="auto">
          <a:xfrm>
            <a:off x="2133601" y="4114800"/>
            <a:ext cx="228600" cy="533400"/>
            <a:chOff x="1158" y="1042"/>
            <a:chExt cx="278" cy="2177"/>
          </a:xfrm>
        </p:grpSpPr>
        <p:sp>
          <p:nvSpPr>
            <p:cNvPr id="74" name="Line 9"/>
            <p:cNvSpPr>
              <a:spLocks noChangeShapeType="1"/>
            </p:cNvSpPr>
            <p:nvPr/>
          </p:nvSpPr>
          <p:spPr bwMode="auto">
            <a:xfrm flipH="1">
              <a:off x="1158" y="1042"/>
              <a:ext cx="276" cy="76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Line 10"/>
            <p:cNvSpPr>
              <a:spLocks noChangeShapeType="1"/>
            </p:cNvSpPr>
            <p:nvPr/>
          </p:nvSpPr>
          <p:spPr bwMode="auto">
            <a:xfrm flipH="1" flipV="1">
              <a:off x="1160" y="2455"/>
              <a:ext cx="276" cy="76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6" name="Right Arrow 75"/>
          <p:cNvSpPr/>
          <p:nvPr/>
        </p:nvSpPr>
        <p:spPr>
          <a:xfrm>
            <a:off x="4267201" y="3886200"/>
            <a:ext cx="152400" cy="1524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Right Arrow 76"/>
          <p:cNvSpPr/>
          <p:nvPr/>
        </p:nvSpPr>
        <p:spPr>
          <a:xfrm>
            <a:off x="4267201" y="4572000"/>
            <a:ext cx="152400" cy="1524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8" name="Right Arrow 77"/>
          <p:cNvSpPr/>
          <p:nvPr/>
        </p:nvSpPr>
        <p:spPr>
          <a:xfrm>
            <a:off x="2283807" y="5753100"/>
            <a:ext cx="306993" cy="1524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9" name="Right Arrow 78"/>
          <p:cNvSpPr/>
          <p:nvPr/>
        </p:nvSpPr>
        <p:spPr>
          <a:xfrm>
            <a:off x="5715001" y="5753100"/>
            <a:ext cx="304800" cy="1524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Rectangle 14"/>
          <p:cNvSpPr>
            <a:spLocks noChangeArrowheads="1"/>
          </p:cNvSpPr>
          <p:nvPr/>
        </p:nvSpPr>
        <p:spPr bwMode="auto">
          <a:xfrm>
            <a:off x="2743201" y="1437620"/>
            <a:ext cx="1371600" cy="53498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46800" rIns="46800" anchor="ctr"/>
          <a:lstStyle/>
          <a:p>
            <a:pPr lvl="0" algn="ctr"/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Travel Time Scores</a:t>
            </a:r>
          </a:p>
          <a:p>
            <a:pPr lvl="0" algn="ctr"/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14"/>
          <p:cNvSpPr>
            <a:spLocks noChangeArrowheads="1"/>
          </p:cNvSpPr>
          <p:nvPr/>
        </p:nvSpPr>
        <p:spPr bwMode="auto">
          <a:xfrm>
            <a:off x="4358641" y="1443716"/>
            <a:ext cx="1371600" cy="53498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46800" rIns="46800" anchor="ctr"/>
          <a:lstStyle/>
          <a:p>
            <a:pPr lvl="0" algn="ctr"/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Land-use Mix Scores </a:t>
            </a:r>
          </a:p>
          <a:p>
            <a:pPr lvl="0" algn="ctr"/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987914" y="877888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Century" pitchFamily="18" charset="0"/>
              </a:rPr>
              <a:t>MOSAIC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8877300" cy="714375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Arial" charset="0"/>
                <a:ea typeface="ＭＳ Ｐゴシック" pitchFamily="34" charset="-128"/>
                <a:cs typeface="Arial" charset="0"/>
              </a:rPr>
              <a:t>NATURAL RESOURCES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831850"/>
            <a:ext cx="9144000" cy="46038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1337" y="2586447"/>
            <a:ext cx="7432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9599" y="1062953"/>
            <a:ext cx="62958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lvl="4" indent="-344488">
              <a:buClr>
                <a:srgbClr val="0000FF"/>
              </a:buClr>
              <a:buFont typeface="Wingdings" pitchFamily="2" charset="2"/>
              <a:buChar char="§"/>
            </a:pPr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  <a:sym typeface="Wingdings"/>
              </a:rPr>
              <a:t>Cultural</a:t>
            </a:r>
            <a:r>
              <a:rPr lang="en-US" b="1" baseline="0" dirty="0" smtClean="0">
                <a:latin typeface="Arial" pitchFamily="34" charset="0"/>
                <a:ea typeface="Calibri"/>
                <a:cs typeface="Arial" pitchFamily="34" charset="0"/>
                <a:sym typeface="Wingdings"/>
              </a:rPr>
              <a:t>/Historical Sites,</a:t>
            </a:r>
          </a:p>
          <a:p>
            <a:pPr marL="344488" lvl="4" indent="-344488">
              <a:buClr>
                <a:srgbClr val="0000FF"/>
              </a:buClr>
              <a:buFont typeface="Wingdings" pitchFamily="2" charset="2"/>
              <a:buChar char="§"/>
            </a:pPr>
            <a:endParaRPr lang="en-US" b="1" baseline="0" dirty="0" smtClean="0">
              <a:latin typeface="Arial" pitchFamily="34" charset="0"/>
              <a:ea typeface="Calibri"/>
              <a:cs typeface="Arial" pitchFamily="34" charset="0"/>
              <a:sym typeface="Wingdings"/>
            </a:endParaRPr>
          </a:p>
          <a:p>
            <a:pPr marL="344488" lvl="4" indent="-344488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800" b="1" baseline="0" dirty="0" smtClean="0">
                <a:latin typeface="Arial" pitchFamily="34" charset="0"/>
                <a:ea typeface="Calibri"/>
                <a:cs typeface="Arial" pitchFamily="34" charset="0"/>
                <a:sym typeface="Wingdings"/>
              </a:rPr>
              <a:t>St</a:t>
            </a:r>
            <a:r>
              <a:rPr lang="en-US" sz="1800" b="1" dirty="0" smtClean="0">
                <a:latin typeface="Arial" pitchFamily="34" charset="0"/>
                <a:ea typeface="Calibri"/>
                <a:cs typeface="Arial" pitchFamily="34" charset="0"/>
              </a:rPr>
              <a:t>eep Slopes,</a:t>
            </a:r>
            <a:r>
              <a:rPr lang="en-US" sz="1800" b="1" baseline="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</a:p>
          <a:p>
            <a:pPr marL="344488" lvl="4" indent="-344488">
              <a:buClr>
                <a:srgbClr val="0000FF"/>
              </a:buClr>
              <a:buFont typeface="Wingdings" pitchFamily="2" charset="2"/>
              <a:buChar char="§"/>
            </a:pPr>
            <a:endParaRPr lang="en-US" sz="1800" b="1" baseline="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44488" lvl="4" indent="-344488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800" b="1" baseline="0" dirty="0" smtClean="0">
                <a:latin typeface="Arial" pitchFamily="34" charset="0"/>
                <a:ea typeface="Calibri"/>
                <a:cs typeface="Arial" pitchFamily="34" charset="0"/>
              </a:rPr>
              <a:t>H</a:t>
            </a:r>
            <a:r>
              <a:rPr lang="en-US" sz="1800" b="1" dirty="0" smtClean="0">
                <a:latin typeface="Arial" pitchFamily="34" charset="0"/>
                <a:ea typeface="Calibri"/>
                <a:cs typeface="Arial" pitchFamily="34" charset="0"/>
              </a:rPr>
              <a:t>ighly Erodible Soils, </a:t>
            </a:r>
          </a:p>
          <a:p>
            <a:pPr marL="344488" lvl="4" indent="-344488">
              <a:buClr>
                <a:srgbClr val="0000FF"/>
              </a:buClr>
              <a:buFont typeface="Wingdings" pitchFamily="2" charset="2"/>
              <a:buChar char="§"/>
            </a:pPr>
            <a:endParaRPr lang="en-US" sz="1800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44488" lvl="4" indent="-344488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800" b="1" dirty="0" smtClean="0">
                <a:latin typeface="Arial" pitchFamily="34" charset="0"/>
                <a:ea typeface="Calibri"/>
                <a:cs typeface="Arial" pitchFamily="34" charset="0"/>
                <a:sym typeface="Wingdings"/>
              </a:rPr>
              <a:t>Wetland</a:t>
            </a:r>
            <a:r>
              <a:rPr lang="en-US" sz="1800" b="1" baseline="0" dirty="0" smtClean="0">
                <a:latin typeface="Arial" pitchFamily="34" charset="0"/>
                <a:ea typeface="Calibri"/>
                <a:cs typeface="Arial" pitchFamily="34" charset="0"/>
                <a:sym typeface="Wingdings"/>
              </a:rPr>
              <a:t>s, </a:t>
            </a:r>
            <a:r>
              <a:rPr lang="en-US" sz="1800" b="1" dirty="0" smtClean="0">
                <a:latin typeface="Arial" pitchFamily="34" charset="0"/>
                <a:ea typeface="Calibri"/>
                <a:cs typeface="Arial" pitchFamily="34" charset="0"/>
              </a:rPr>
              <a:t>Waterways, Springs/Seeps,</a:t>
            </a:r>
            <a:r>
              <a:rPr lang="en-US" sz="1800" b="1" baseline="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en-US" sz="1800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44488" lvl="4" indent="-344488">
              <a:buClr>
                <a:srgbClr val="0000FF"/>
              </a:buClr>
              <a:buFont typeface="Wingdings" pitchFamily="2" charset="2"/>
              <a:buChar char="§"/>
            </a:pPr>
            <a:endParaRPr lang="en-US" sz="1800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44488" lvl="4" indent="-344488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800" b="1" dirty="0" smtClean="0">
                <a:latin typeface="Arial" pitchFamily="34" charset="0"/>
                <a:ea typeface="Calibri"/>
                <a:cs typeface="Arial" pitchFamily="34" charset="0"/>
              </a:rPr>
              <a:t>Floodplains</a:t>
            </a:r>
          </a:p>
          <a:p>
            <a:pPr marL="344488" lvl="4" indent="-344488">
              <a:buClr>
                <a:srgbClr val="0000FF"/>
              </a:buClr>
              <a:buFont typeface="Wingdings" pitchFamily="2" charset="2"/>
              <a:buChar char="§"/>
            </a:pPr>
            <a:endParaRPr lang="en-US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4488" lvl="4" indent="-344488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800" b="1" dirty="0" smtClean="0">
                <a:latin typeface="Arial" pitchFamily="34" charset="0"/>
                <a:ea typeface="Calibri"/>
                <a:cs typeface="Arial" pitchFamily="34" charset="0"/>
              </a:rPr>
              <a:t>Forests, </a:t>
            </a:r>
          </a:p>
          <a:p>
            <a:pPr marL="344488" lvl="4" indent="-344488">
              <a:buClr>
                <a:srgbClr val="0000FF"/>
              </a:buClr>
              <a:buFont typeface="Wingdings" pitchFamily="2" charset="2"/>
              <a:buChar char="§"/>
            </a:pPr>
            <a:endParaRPr lang="en-US" sz="1800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44488" lvl="4" indent="-344488">
              <a:buClr>
                <a:srgbClr val="0000FF"/>
              </a:buClr>
              <a:buFont typeface="Wingdings" pitchFamily="2" charset="2"/>
              <a:buChar char="§"/>
            </a:pPr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</a:rPr>
              <a:t>Critical </a:t>
            </a:r>
            <a:r>
              <a:rPr lang="en-US" sz="1800" b="1" dirty="0" smtClean="0">
                <a:latin typeface="Arial" pitchFamily="34" charset="0"/>
                <a:ea typeface="Calibri"/>
                <a:cs typeface="Arial" pitchFamily="34" charset="0"/>
              </a:rPr>
              <a:t>Areas,</a:t>
            </a:r>
            <a:r>
              <a:rPr lang="en-US" sz="1800" b="1" baseline="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</a:p>
          <a:p>
            <a:pPr marL="344488" lvl="4" indent="-344488">
              <a:buClr>
                <a:srgbClr val="0000FF"/>
              </a:buClr>
              <a:buFont typeface="Wingdings" pitchFamily="2" charset="2"/>
              <a:buChar char="§"/>
            </a:pPr>
            <a:endParaRPr lang="en-US" sz="1800" b="1" baseline="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44488" lvl="4" indent="-344488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800" b="1" dirty="0" smtClean="0">
                <a:latin typeface="Arial" pitchFamily="34" charset="0"/>
                <a:ea typeface="Calibri"/>
                <a:cs typeface="Arial" pitchFamily="34" charset="0"/>
              </a:rPr>
              <a:t>Bedrock/Geology Areas, </a:t>
            </a:r>
          </a:p>
          <a:p>
            <a:pPr marL="344488" lvl="4" indent="-344488">
              <a:buClr>
                <a:srgbClr val="0000FF"/>
              </a:buClr>
              <a:buFont typeface="Wingdings" pitchFamily="2" charset="2"/>
              <a:buChar char="§"/>
            </a:pPr>
            <a:endParaRPr lang="en-US" sz="1800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44488" lvl="4" indent="-344488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800" b="1" dirty="0" smtClean="0">
                <a:latin typeface="Arial" pitchFamily="34" charset="0"/>
                <a:ea typeface="Calibri"/>
                <a:cs typeface="Arial" pitchFamily="34" charset="0"/>
              </a:rPr>
              <a:t>Natural</a:t>
            </a:r>
            <a:r>
              <a:rPr lang="en-US" sz="1800" b="1" baseline="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1800" b="1" dirty="0" smtClean="0">
                <a:latin typeface="Arial" pitchFamily="34" charset="0"/>
                <a:ea typeface="Calibri"/>
                <a:cs typeface="Arial" pitchFamily="34" charset="0"/>
              </a:rPr>
              <a:t>Species, </a:t>
            </a:r>
          </a:p>
          <a:p>
            <a:pPr marL="344488" lvl="4" indent="-344488">
              <a:buClr>
                <a:srgbClr val="0000FF"/>
              </a:buClr>
              <a:buFont typeface="Wingdings" pitchFamily="2" charset="2"/>
              <a:buChar char="§"/>
            </a:pPr>
            <a:endParaRPr lang="en-US" sz="1800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44488" lvl="4" indent="-344488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800" b="1" dirty="0" smtClean="0">
                <a:latin typeface="Arial" pitchFamily="34" charset="0"/>
                <a:ea typeface="Calibri"/>
                <a:cs typeface="Arial" pitchFamily="34" charset="0"/>
              </a:rPr>
              <a:t>Storm Water Facilities, etc.</a:t>
            </a:r>
          </a:p>
          <a:p>
            <a:pPr marL="344488" lvl="4" indent="-344488">
              <a:buBlip>
                <a:blip r:embed="rId3"/>
              </a:buBlip>
            </a:pPr>
            <a:endParaRPr lang="en-US" altLang="en-US" b="1" dirty="0"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87914" y="877888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  <a:latin typeface="Century" pitchFamily="18" charset="0"/>
              </a:rPr>
              <a:t>MOSAIC</a:t>
            </a:r>
          </a:p>
        </p:txBody>
      </p:sp>
      <p:pic>
        <p:nvPicPr>
          <p:cNvPr id="20" name="Picture 3" descr="D:\SHA GIS layer_05272012\US 29\environment map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8756" y="341377"/>
            <a:ext cx="3535707" cy="6141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8877300" cy="714375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Arial" charset="0"/>
                <a:ea typeface="ＭＳ Ｐゴシック" pitchFamily="34" charset="-128"/>
                <a:cs typeface="Arial" charset="0"/>
              </a:rPr>
              <a:t>ENERGY AND EMISSIONS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57163" y="877888"/>
          <a:ext cx="8032750" cy="1265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1" name="Visio" r:id="rId4" imgW="9283700" imgH="14630400" progId="">
                  <p:embed/>
                </p:oleObj>
              </mc:Choice>
              <mc:Fallback>
                <p:oleObj name="Visio" r:id="rId4" imgW="9283700" imgH="14630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877888"/>
                        <a:ext cx="8032750" cy="12658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7987914" y="877888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blipFill>
                  <a:blip r:embed="rId6"/>
                  <a:stretch>
                    <a:fillRect/>
                  </a:stretch>
                </a:blipFill>
                <a:latin typeface="Century" pitchFamily="18" charset="0"/>
              </a:rPr>
              <a:t>MOSAIC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8877300" cy="714375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Arial" charset="0"/>
                <a:ea typeface="ＭＳ Ｐゴシック" pitchFamily="34" charset="-128"/>
                <a:cs typeface="Arial" charset="0"/>
              </a:rPr>
              <a:t>COST -- Roadway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341375" y="1376446"/>
          <a:ext cx="7329261" cy="8151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7" name="Visio" r:id="rId4" imgW="10071100" imgH="11188700" progId="">
                  <p:embed/>
                </p:oleObj>
              </mc:Choice>
              <mc:Fallback>
                <p:oleObj name="Visio" r:id="rId4" imgW="10071100" imgH="11188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75" y="1376446"/>
                        <a:ext cx="7329261" cy="81512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341375" y="1062953"/>
            <a:ext cx="629583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lvl="4" indent="-344488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2600" b="1" dirty="0" smtClean="0">
                <a:latin typeface="Arial" pitchFamily="34" charset="0"/>
                <a:ea typeface="Calibri"/>
                <a:cs typeface="Arial" pitchFamily="34" charset="0"/>
                <a:sym typeface="Wingdings"/>
              </a:rPr>
              <a:t>General Purpose Lanes</a:t>
            </a:r>
            <a:endParaRPr lang="en-US" sz="2600" b="1" baseline="0" dirty="0" smtClean="0">
              <a:latin typeface="Arial" pitchFamily="34" charset="0"/>
              <a:ea typeface="Calibri"/>
              <a:cs typeface="Arial" pitchFamily="34" charset="0"/>
              <a:sym typeface="Wingdings"/>
            </a:endParaRPr>
          </a:p>
          <a:p>
            <a:pPr marL="344488" lvl="4" indent="-344488">
              <a:buBlip>
                <a:blip r:embed="rId6"/>
              </a:buBlip>
            </a:pPr>
            <a:endParaRPr lang="en-US" baseline="0" dirty="0" smtClean="0">
              <a:latin typeface="Arial" pitchFamily="34" charset="0"/>
              <a:ea typeface="Calibri"/>
              <a:cs typeface="Arial" pitchFamily="34" charset="0"/>
              <a:sym typeface="Wingdings"/>
            </a:endParaRPr>
          </a:p>
          <a:p>
            <a:pPr marL="344488" lvl="4" indent="-344488">
              <a:buBlip>
                <a:blip r:embed="rId6"/>
              </a:buBlip>
            </a:pPr>
            <a:endParaRPr lang="en-US" altLang="en-US" b="1" dirty="0"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87914" y="877888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  <a:latin typeface="Century" pitchFamily="18" charset="0"/>
              </a:rPr>
              <a:t>MOSAIC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7151957" cy="714375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Arial" charset="0"/>
                <a:ea typeface="ＭＳ Ｐゴシック" pitchFamily="34" charset="-128"/>
                <a:cs typeface="Arial" charset="0"/>
              </a:rPr>
              <a:t>Demo: US </a:t>
            </a:r>
            <a:r>
              <a:rPr lang="en-US" sz="3600" b="1" dirty="0" smtClean="0">
                <a:latin typeface="Arial" charset="0"/>
                <a:ea typeface="ＭＳ Ｐゴシック" pitchFamily="34" charset="-128"/>
                <a:cs typeface="Arial" charset="0"/>
              </a:rPr>
              <a:t>29 CASE </a:t>
            </a:r>
            <a:r>
              <a:rPr lang="en-US" sz="3600" b="1" dirty="0" smtClean="0">
                <a:latin typeface="Arial" charset="0"/>
                <a:ea typeface="ＭＳ Ｐゴシック" pitchFamily="34" charset="-128"/>
                <a:cs typeface="Arial" charset="0"/>
              </a:rPr>
              <a:t>STUDY</a:t>
            </a:r>
            <a:endParaRPr lang="en-US" sz="3600" b="1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730750" y="1281470"/>
            <a:ext cx="4303713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cs typeface="Arial" charset="0"/>
              </a:rPr>
              <a:t>Section </a:t>
            </a:r>
            <a:r>
              <a:rPr lang="en-US" sz="2000" b="1" dirty="0" smtClean="0">
                <a:cs typeface="Arial" charset="0"/>
              </a:rPr>
              <a:t>1 </a:t>
            </a:r>
            <a:r>
              <a:rPr lang="en-US" sz="2000" b="1" dirty="0" smtClean="0">
                <a:cs typeface="Arial" charset="0"/>
              </a:rPr>
              <a:t>(A to B)</a:t>
            </a:r>
            <a:endParaRPr lang="en-US" sz="2000" b="1" dirty="0">
              <a:cs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cs typeface="Arial" charset="0"/>
              </a:rPr>
              <a:t>   IS70 to MD175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cs typeface="Arial" charset="0"/>
              </a:rPr>
              <a:t>   Freeway with full access control</a:t>
            </a:r>
          </a:p>
          <a:p>
            <a:pPr>
              <a:buFont typeface="Wingdings" pitchFamily="2" charset="2"/>
              <a:buChar char="§"/>
            </a:pPr>
            <a:endParaRPr lang="en-US" sz="2000" dirty="0">
              <a:cs typeface="Arial" charset="0"/>
            </a:endParaRPr>
          </a:p>
          <a:p>
            <a:r>
              <a:rPr lang="en-US" sz="2000" b="1" dirty="0">
                <a:cs typeface="Arial" charset="0"/>
              </a:rPr>
              <a:t>Section </a:t>
            </a:r>
            <a:r>
              <a:rPr lang="en-US" sz="2000" b="1" dirty="0" smtClean="0">
                <a:cs typeface="Arial" charset="0"/>
              </a:rPr>
              <a:t>2 </a:t>
            </a:r>
            <a:r>
              <a:rPr lang="en-US" sz="2000" b="1" dirty="0" smtClean="0">
                <a:cs typeface="Arial" charset="0"/>
              </a:rPr>
              <a:t>(B to C)</a:t>
            </a:r>
            <a:endParaRPr lang="en-US" sz="2000" b="1" dirty="0">
              <a:cs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cs typeface="Arial" charset="0"/>
              </a:rPr>
              <a:t>   MD175 to Montgomery Line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cs typeface="Arial" charset="0"/>
              </a:rPr>
              <a:t>   Freeway with full access control</a:t>
            </a:r>
          </a:p>
          <a:p>
            <a:pPr>
              <a:buFont typeface="Wingdings" pitchFamily="2" charset="2"/>
              <a:buChar char="§"/>
            </a:pPr>
            <a:endParaRPr lang="en-US" sz="2000" dirty="0">
              <a:cs typeface="Arial" charset="0"/>
            </a:endParaRPr>
          </a:p>
          <a:p>
            <a:r>
              <a:rPr lang="en-US" sz="2000" b="1" dirty="0">
                <a:cs typeface="Arial" charset="0"/>
              </a:rPr>
              <a:t>Section </a:t>
            </a:r>
            <a:r>
              <a:rPr lang="en-US" sz="2000" b="1" dirty="0" smtClean="0">
                <a:cs typeface="Arial" charset="0"/>
              </a:rPr>
              <a:t>3 </a:t>
            </a:r>
            <a:r>
              <a:rPr lang="en-US" sz="2000" b="1" dirty="0" smtClean="0">
                <a:cs typeface="Arial" charset="0"/>
              </a:rPr>
              <a:t>(C to D)</a:t>
            </a:r>
            <a:endParaRPr lang="en-US" sz="2000" b="1" dirty="0">
              <a:cs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cs typeface="Arial" charset="0"/>
              </a:rPr>
              <a:t>   Montgomery Line to Dale DR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cs typeface="Arial" charset="0"/>
              </a:rPr>
              <a:t>   Freeway with traffic signals </a:t>
            </a:r>
          </a:p>
          <a:p>
            <a:endParaRPr lang="en-US" sz="2000" dirty="0">
              <a:cs typeface="Arial" charset="0"/>
            </a:endParaRPr>
          </a:p>
          <a:p>
            <a:r>
              <a:rPr lang="en-US" sz="2000" b="1" dirty="0">
                <a:cs typeface="Arial" charset="0"/>
              </a:rPr>
              <a:t>Section </a:t>
            </a:r>
            <a:r>
              <a:rPr lang="en-US" sz="2000" b="1" dirty="0" smtClean="0">
                <a:cs typeface="Arial" charset="0"/>
              </a:rPr>
              <a:t>4 </a:t>
            </a:r>
            <a:r>
              <a:rPr lang="en-US" sz="2000" b="1" dirty="0" smtClean="0">
                <a:cs typeface="Arial" charset="0"/>
              </a:rPr>
              <a:t>(D to E)</a:t>
            </a:r>
            <a:endParaRPr lang="en-US" sz="2000" b="1" dirty="0">
              <a:cs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cs typeface="Arial" charset="0"/>
              </a:rPr>
              <a:t>   Dale DR to DC Line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cs typeface="Arial" charset="0"/>
              </a:rPr>
              <a:t>   Arterial street with traffic signals</a:t>
            </a:r>
          </a:p>
          <a:p>
            <a:endParaRPr lang="en-US" sz="1400" dirty="0">
              <a:cs typeface="Arial" charset="0"/>
            </a:endParaRPr>
          </a:p>
        </p:txBody>
      </p:sp>
      <p:pic>
        <p:nvPicPr>
          <p:cNvPr id="13" name="Picture 12" descr="C:\Users\jessy\Desktop\MOSAIC Phase 2 Methodology\US 29\roadway map new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878" y="1135166"/>
            <a:ext cx="3516058" cy="492425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7987914" y="877888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  <a:latin typeface="Century" pitchFamily="18" charset="0"/>
              </a:rPr>
              <a:t>MOSAIC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8877300" cy="714375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Arial" charset="0"/>
                <a:ea typeface="ＭＳ Ｐゴシック" pitchFamily="34" charset="-128"/>
                <a:cs typeface="Arial" charset="0"/>
              </a:rPr>
              <a:t>2010 Base Case Traffic Condition</a:t>
            </a: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2229395"/>
            <a:ext cx="8772525" cy="291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7987914" y="877888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  <a:latin typeface="Century" pitchFamily="18" charset="0"/>
              </a:rPr>
              <a:t>MOSAIC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2" name="Rectangle 13"/>
          <p:cNvSpPr>
            <a:spLocks noChangeArrowheads="1"/>
          </p:cNvSpPr>
          <p:nvPr/>
        </p:nvSpPr>
        <p:spPr bwMode="auto">
          <a:xfrm>
            <a:off x="157163" y="1284185"/>
            <a:ext cx="702490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 smtClean="0"/>
              <a:t>Highway and Multimodal </a:t>
            </a:r>
            <a:r>
              <a:rPr lang="en-US" sz="2200" b="1" dirty="0"/>
              <a:t>Improvement Alternatives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57163" y="117475"/>
            <a:ext cx="734032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Improvement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 Alternatives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50" y="1897903"/>
            <a:ext cx="8948813" cy="393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7987914" y="877888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  <a:latin typeface="Century" pitchFamily="18" charset="0"/>
              </a:rPr>
              <a:t>MOSAIC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7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57163" y="117475"/>
            <a:ext cx="714045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Evaluation Scores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87914" y="877888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Century" pitchFamily="18" charset="0"/>
              </a:rPr>
              <a:t>MOSAIC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94" y="1513117"/>
            <a:ext cx="8453437" cy="4937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4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57163" y="117475"/>
            <a:ext cx="734032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3600" b="1" dirty="0" smtClean="0">
                <a:cs typeface="Arial" charset="0"/>
              </a:rPr>
              <a:t>Comparison of Alternatives</a:t>
            </a:r>
          </a:p>
        </p:txBody>
      </p:sp>
      <p:pic>
        <p:nvPicPr>
          <p:cNvPr id="17" name="图片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62" y="939958"/>
            <a:ext cx="8079213" cy="561913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t2.gstatic.com/images?q=tbn:ANd9GcQiBeaZxJSVKryxTZKLhdthfC7rP6jEWi33U8WOmKftE_Bhumc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" y="1165718"/>
            <a:ext cx="13049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3124200" y="3689843"/>
            <a:ext cx="2209800" cy="2895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Bell MT" pitchFamily="18" charset="0"/>
                <a:ea typeface="SimSun" pitchFamily="2" charset="-122"/>
                <a:cs typeface="Times New Roman" pitchFamily="18" charset="0"/>
              </a:rPr>
              <a:t>MOSAIC Output</a:t>
            </a:r>
            <a:endParaRPr lang="en-US" sz="2000">
              <a:latin typeface="Bell MT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6667496" y="1099043"/>
            <a:ext cx="2286000" cy="495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Bell MT" pitchFamily="18" charset="0"/>
                <a:ea typeface="SimSun" pitchFamily="2" charset="-122"/>
                <a:cs typeface="Times New Roman" pitchFamily="18" charset="0"/>
              </a:rPr>
              <a:t>Indicators</a:t>
            </a:r>
            <a:endParaRPr lang="en-US" sz="2000">
              <a:latin typeface="Bell MT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228600" y="2851643"/>
            <a:ext cx="1600200" cy="5969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Bell MT" pitchFamily="18" charset="0"/>
                <a:ea typeface="SimSun" pitchFamily="2" charset="-122"/>
                <a:cs typeface="Times New Roman" pitchFamily="18" charset="0"/>
              </a:rPr>
              <a:t>eGIS</a:t>
            </a:r>
            <a:endParaRPr lang="en-US" sz="2000">
              <a:latin typeface="Bell MT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381000" y="794243"/>
            <a:ext cx="1600200" cy="596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800" b="1">
                <a:latin typeface="Bell MT" pitchFamily="18" charset="0"/>
                <a:ea typeface="SimSun" pitchFamily="2" charset="-122"/>
                <a:cs typeface="Times New Roman" pitchFamily="18" charset="0"/>
              </a:rPr>
              <a:t>Users</a:t>
            </a:r>
            <a:endParaRPr lang="en-US" sz="2800">
              <a:latin typeface="Bell MT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2622550" y="2775443"/>
            <a:ext cx="1492250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Bell MT" pitchFamily="18" charset="0"/>
                <a:ea typeface="SimSun" pitchFamily="2" charset="-122"/>
                <a:cs typeface="Times New Roman" pitchFamily="18" charset="0"/>
              </a:rPr>
              <a:t>MOSAIC Input Data</a:t>
            </a:r>
            <a:endParaRPr lang="en-US" sz="2000">
              <a:latin typeface="Bell MT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4603750" y="2775443"/>
            <a:ext cx="1492250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Bell MT" pitchFamily="18" charset="0"/>
                <a:ea typeface="SimSun" pitchFamily="2" charset="-122"/>
                <a:cs typeface="Times New Roman" pitchFamily="18" charset="0"/>
              </a:rPr>
              <a:t>MOSAIC Models</a:t>
            </a:r>
            <a:endParaRPr lang="en-US" sz="2000">
              <a:latin typeface="Bell MT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 rot="16200000">
            <a:off x="4267200" y="2959593"/>
            <a:ext cx="228600" cy="381000"/>
          </a:xfrm>
          <a:prstGeom prst="downArrow">
            <a:avLst>
              <a:gd name="adj1" fmla="val 44537"/>
              <a:gd name="adj2" fmla="val 59949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Bell MT" pitchFamily="18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6896096" y="1556243"/>
            <a:ext cx="1828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Bell MT" pitchFamily="18" charset="0"/>
                <a:ea typeface="SimSun" pitchFamily="2" charset="-122"/>
                <a:cs typeface="Times New Roman" pitchFamily="18" charset="0"/>
              </a:rPr>
              <a:t>Mobility</a:t>
            </a:r>
            <a:endParaRPr lang="en-US" sz="2000">
              <a:latin typeface="Bell MT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96096" y="2165843"/>
            <a:ext cx="18288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Bell MT" pitchFamily="18" charset="0"/>
                <a:ea typeface="SimSun" pitchFamily="2" charset="-122"/>
                <a:cs typeface="Times New Roman" pitchFamily="18" charset="0"/>
              </a:rPr>
              <a:t>Natural Resources</a:t>
            </a:r>
            <a:endParaRPr lang="en-US" sz="2000">
              <a:latin typeface="Bell MT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6896096" y="3004043"/>
            <a:ext cx="18288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Bell MT" pitchFamily="18" charset="0"/>
                <a:ea typeface="SimSun" pitchFamily="2" charset="-122"/>
                <a:cs typeface="Times New Roman" pitchFamily="18" charset="0"/>
              </a:rPr>
              <a:t>Energy and Environment</a:t>
            </a:r>
            <a:endParaRPr lang="en-US" sz="2000">
              <a:latin typeface="Bell MT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6896096" y="3918443"/>
            <a:ext cx="18288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Bell MT" pitchFamily="18" charset="0"/>
                <a:ea typeface="SimSun" pitchFamily="2" charset="-122"/>
                <a:cs typeface="Times New Roman" pitchFamily="18" charset="0"/>
              </a:rPr>
              <a:t>Socio-Economic</a:t>
            </a:r>
            <a:endParaRPr lang="en-US" sz="2000">
              <a:latin typeface="Bell MT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896096" y="4832843"/>
            <a:ext cx="1828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Bell MT" pitchFamily="18" charset="0"/>
                <a:ea typeface="SimSun" pitchFamily="2" charset="-122"/>
                <a:cs typeface="Times New Roman" pitchFamily="18" charset="0"/>
              </a:rPr>
              <a:t>Safety</a:t>
            </a:r>
            <a:endParaRPr lang="en-US" sz="2000">
              <a:latin typeface="Bell MT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6896096" y="5442443"/>
            <a:ext cx="1828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Bell MT" pitchFamily="18" charset="0"/>
                <a:ea typeface="SimSun" pitchFamily="2" charset="-122"/>
                <a:cs typeface="Times New Roman" pitchFamily="18" charset="0"/>
              </a:rPr>
              <a:t>Cost</a:t>
            </a:r>
            <a:endParaRPr lang="en-US" sz="2000">
              <a:latin typeface="Bell MT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3352800" y="4070843"/>
            <a:ext cx="17526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Bell MT" pitchFamily="18" charset="0"/>
                <a:ea typeface="SimSun" pitchFamily="2" charset="-122"/>
                <a:cs typeface="Times New Roman" pitchFamily="18" charset="0"/>
              </a:rPr>
              <a:t>Numerical Results</a:t>
            </a:r>
            <a:endParaRPr lang="en-US" sz="2000">
              <a:latin typeface="Bell MT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3352800" y="4909043"/>
            <a:ext cx="17526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Bell MT" pitchFamily="18" charset="0"/>
                <a:ea typeface="SimSun" pitchFamily="2" charset="-122"/>
                <a:cs typeface="Times New Roman" pitchFamily="18" charset="0"/>
              </a:rPr>
              <a:t>Graphical Results</a:t>
            </a:r>
            <a:endParaRPr lang="en-US" sz="2000">
              <a:latin typeface="Bell MT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352800" y="5759943"/>
            <a:ext cx="1752600" cy="673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Bell MT" pitchFamily="18" charset="0"/>
                <a:ea typeface="SimSun" pitchFamily="2" charset="-122"/>
                <a:cs typeface="Times New Roman" pitchFamily="18" charset="0"/>
              </a:rPr>
              <a:t>Summery Reports</a:t>
            </a:r>
            <a:endParaRPr lang="en-US" sz="2000">
              <a:latin typeface="Bell MT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 rot="5400000" flipH="1">
            <a:off x="5875338" y="4078780"/>
            <a:ext cx="228600" cy="974725"/>
          </a:xfrm>
          <a:prstGeom prst="downArrow">
            <a:avLst>
              <a:gd name="adj1" fmla="val 44537"/>
              <a:gd name="adj2" fmla="val 59949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Bell MT" pitchFamily="18" charset="0"/>
            </a:endParaRPr>
          </a:p>
        </p:txBody>
      </p:sp>
      <p:sp>
        <p:nvSpPr>
          <p:cNvPr id="28" name="AutoShape 16"/>
          <p:cNvSpPr>
            <a:spLocks noChangeArrowheads="1"/>
          </p:cNvSpPr>
          <p:nvPr/>
        </p:nvSpPr>
        <p:spPr bwMode="auto">
          <a:xfrm rot="16200000">
            <a:off x="6248400" y="2927843"/>
            <a:ext cx="228600" cy="381000"/>
          </a:xfrm>
          <a:prstGeom prst="downArrow">
            <a:avLst>
              <a:gd name="adj1" fmla="val 44537"/>
              <a:gd name="adj2" fmla="val 59949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Bell MT" pitchFamily="18" charset="0"/>
            </a:endParaRPr>
          </a:p>
        </p:txBody>
      </p:sp>
      <p:sp>
        <p:nvSpPr>
          <p:cNvPr id="30" name="Up-Down Arrow 29"/>
          <p:cNvSpPr/>
          <p:nvPr/>
        </p:nvSpPr>
        <p:spPr>
          <a:xfrm>
            <a:off x="914400" y="2089643"/>
            <a:ext cx="457200" cy="685800"/>
          </a:xfrm>
          <a:prstGeom prst="up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Bent-Up Arrow 30"/>
          <p:cNvSpPr/>
          <p:nvPr/>
        </p:nvSpPr>
        <p:spPr>
          <a:xfrm>
            <a:off x="914400" y="3537443"/>
            <a:ext cx="2133600" cy="1219200"/>
          </a:xfrm>
          <a:prstGeom prst="bentUpArrow">
            <a:avLst/>
          </a:prstGeom>
          <a:solidFill>
            <a:srgbClr val="00B050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1981200" y="2927843"/>
            <a:ext cx="609600" cy="5334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57" name="Rectangle 35"/>
          <p:cNvSpPr>
            <a:spLocks noChangeArrowheads="1"/>
          </p:cNvSpPr>
          <p:nvPr/>
        </p:nvSpPr>
        <p:spPr bwMode="auto">
          <a:xfrm>
            <a:off x="1828800" y="838200"/>
            <a:ext cx="5029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arenR"/>
            </a:pPr>
            <a:r>
              <a:rPr lang="en-US" sz="2400" dirty="0">
                <a:latin typeface="Calibri" pitchFamily="34" charset="0"/>
              </a:rPr>
              <a:t>construct an </a:t>
            </a:r>
            <a:r>
              <a:rPr lang="en-US" sz="2400" dirty="0" err="1">
                <a:latin typeface="Calibri" pitchFamily="34" charset="0"/>
              </a:rPr>
              <a:t>eGIS</a:t>
            </a:r>
            <a:r>
              <a:rPr lang="en-US" sz="2400" dirty="0">
                <a:latin typeface="Calibri" pitchFamily="34" charset="0"/>
              </a:rPr>
              <a:t>-based system (widget) to select MOSAIC model parameters (spatial  &amp; non-spatial), </a:t>
            </a:r>
          </a:p>
          <a:p>
            <a:pPr marL="342900" indent="-342900">
              <a:buFont typeface="Calibri" pitchFamily="34" charset="0"/>
              <a:buAutoNum type="arabicParenR"/>
            </a:pPr>
            <a:r>
              <a:rPr lang="en-US" sz="2400" dirty="0">
                <a:latin typeface="Calibri" pitchFamily="34" charset="0"/>
              </a:rPr>
              <a:t>execute the MOSAIC models, and </a:t>
            </a:r>
          </a:p>
          <a:p>
            <a:pPr marL="342900" indent="-342900">
              <a:buFont typeface="Calibri" pitchFamily="34" charset="0"/>
              <a:buAutoNum type="arabicParenR"/>
            </a:pPr>
            <a:r>
              <a:rPr lang="en-US" sz="2400" dirty="0">
                <a:latin typeface="Calibri" pitchFamily="34" charset="0"/>
              </a:rPr>
              <a:t>create graphic &amp; tabular reports. 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157163" y="117475"/>
            <a:ext cx="734032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3600" b="1" dirty="0" smtClean="0">
                <a:cs typeface="Arial" charset="0"/>
              </a:rPr>
              <a:t>Integrating MOSAIC and </a:t>
            </a:r>
            <a:r>
              <a:rPr lang="en-US" sz="3600" b="1" dirty="0" err="1" smtClean="0">
                <a:cs typeface="Arial" charset="0"/>
              </a:rPr>
              <a:t>eGIS</a:t>
            </a:r>
            <a:endParaRPr lang="en-US" sz="3600" b="1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2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8877300" cy="714375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Arial" charset="0"/>
                <a:ea typeface="ＭＳ Ｐゴシック" pitchFamily="34" charset="-128"/>
                <a:cs typeface="Arial" charset="0"/>
              </a:rPr>
              <a:t>Research Objectives</a:t>
            </a: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157162" y="1247220"/>
            <a:ext cx="8986837" cy="5198382"/>
          </a:xfrm>
        </p:spPr>
        <p:txBody>
          <a:bodyPr/>
          <a:lstStyle/>
          <a:p>
            <a:pPr marL="344488" lvl="4" indent="-344488" algn="l">
              <a:spcAft>
                <a:spcPts val="1200"/>
              </a:spcAft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Define sustainability indicators for SHA’s Sustainability Initiative and Comprehensive Highway Corridors (CHC) program;</a:t>
            </a:r>
          </a:p>
          <a:p>
            <a:pPr marL="344488" lvl="4" indent="-344488" algn="l">
              <a:spcAft>
                <a:spcPts val="1200"/>
              </a:spcAft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Provide a user-friendly tool for analyzing the impact of multimodal highway corridor improvements on mobility, safety, socioeconomics, energy and environment, natural resources, and cost;</a:t>
            </a:r>
          </a:p>
          <a:p>
            <a:pPr marL="344488" lvl="4" indent="-344488" algn="l">
              <a:spcAft>
                <a:spcPts val="1200"/>
              </a:spcAft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Improve current SHA processes related to long-range planning, highway needs inventory, project planning/screening, and environmental stewardship;</a:t>
            </a:r>
          </a:p>
          <a:p>
            <a:pPr marL="344488" lvl="4" indent="-344488" algn="l">
              <a:spcAft>
                <a:spcPts val="1200"/>
              </a:spcAft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Help SHA save money and time.</a:t>
            </a:r>
          </a:p>
          <a:p>
            <a:pPr marL="344488" lvl="4" indent="-344488" algn="l">
              <a:buBlip>
                <a:blip r:embed="rId3"/>
              </a:buBlip>
            </a:pPr>
            <a:endParaRPr lang="en-US" altLang="ko-KR" sz="2400" b="1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344488" lvl="4" indent="-344488" algn="l"/>
            <a:endParaRPr lang="en-US" altLang="zh-CN" sz="2400" b="1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344488" lvl="4" indent="-344488" algn="l">
              <a:buFont typeface="Arial" charset="0"/>
              <a:buBlip>
                <a:blip r:embed="rId3"/>
              </a:buBlip>
            </a:pPr>
            <a:endParaRPr lang="en-US" altLang="en-US" sz="2400" b="1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13307" y="877888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  <a:latin typeface="Century" pitchFamily="18" charset="0"/>
              </a:rPr>
              <a:t>MOSAIC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4"/>
          <a:stretch/>
        </p:blipFill>
        <p:spPr>
          <a:xfrm>
            <a:off x="0" y="972718"/>
            <a:ext cx="9144000" cy="54803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633" y="143793"/>
            <a:ext cx="7290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cs typeface="Arial" charset="0"/>
              </a:rPr>
              <a:t>MOSAIC Widget in </a:t>
            </a:r>
            <a:r>
              <a:rPr lang="en-US" sz="3600" b="1" dirty="0" err="1" smtClean="0">
                <a:cs typeface="Arial" charset="0"/>
              </a:rPr>
              <a:t>eGIS</a:t>
            </a:r>
            <a:r>
              <a:rPr lang="en-US" sz="3600" b="1" dirty="0" smtClean="0">
                <a:cs typeface="Arial" charset="0"/>
              </a:rPr>
              <a:t>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9479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8877300" cy="714375"/>
          </a:xfrm>
        </p:spPr>
        <p:txBody>
          <a:bodyPr/>
          <a:lstStyle/>
          <a:p>
            <a:pPr algn="l" eaLnBrk="1" hangingPunct="1"/>
            <a:r>
              <a:rPr lang="en-US" sz="3600" b="1" cap="all" dirty="0" smtClean="0">
                <a:latin typeface="Arial" charset="0"/>
                <a:ea typeface="ＭＳ Ｐゴシック" pitchFamily="34" charset="-128"/>
                <a:cs typeface="Arial" charset="0"/>
              </a:rPr>
              <a:t>Thank you!</a:t>
            </a: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237684" y="1131101"/>
            <a:ext cx="8590326" cy="3282881"/>
          </a:xfrm>
        </p:spPr>
        <p:txBody>
          <a:bodyPr/>
          <a:lstStyle/>
          <a:p>
            <a:pPr marL="344488" lvl="4" indent="-344488"/>
            <a:r>
              <a:rPr lang="en-US" sz="3600" b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Comments and </a:t>
            </a:r>
            <a:r>
              <a:rPr lang="en-US" sz="3600" b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suggestions are welcome.</a:t>
            </a:r>
          </a:p>
          <a:p>
            <a:pPr marL="344488" lvl="4" indent="-344488"/>
            <a:r>
              <a:rPr lang="en-US" sz="3600" b="1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Arial"/>
                <a:ea typeface="SimSun" panose="02010600030101010101" pitchFamily="2" charset="-122"/>
                <a:cs typeface="Arial"/>
              </a:rPr>
              <a:t>Lei Zhang</a:t>
            </a:r>
          </a:p>
          <a:p>
            <a:r>
              <a:rPr lang="en-US" sz="2400" dirty="0">
                <a:solidFill>
                  <a:schemeClr val="tx1"/>
                </a:solidFill>
                <a:latin typeface="Arial"/>
                <a:ea typeface="SimSun" panose="02010600030101010101" pitchFamily="2" charset="-122"/>
                <a:cs typeface="Arial"/>
              </a:rPr>
              <a:t>Associate Professor</a:t>
            </a:r>
          </a:p>
          <a:p>
            <a:r>
              <a:rPr lang="en-US" sz="2400" dirty="0">
                <a:solidFill>
                  <a:schemeClr val="tx1"/>
                </a:solidFill>
                <a:latin typeface="Arial"/>
                <a:ea typeface="SimSun" panose="02010600030101010101" pitchFamily="2" charset="-122"/>
                <a:cs typeface="Arial"/>
              </a:rPr>
              <a:t>Director, National Transportation Center</a:t>
            </a:r>
          </a:p>
          <a:p>
            <a:r>
              <a:rPr lang="en-US" sz="2400" dirty="0">
                <a:solidFill>
                  <a:schemeClr val="tx1"/>
                </a:solidFill>
                <a:latin typeface="Arial"/>
                <a:ea typeface="SimSun" panose="02010600030101010101" pitchFamily="2" charset="-122"/>
                <a:cs typeface="Arial"/>
              </a:rPr>
              <a:t>Department of Civil and Environmental Engineering</a:t>
            </a:r>
          </a:p>
          <a:p>
            <a:r>
              <a:rPr lang="en-US" sz="2400" dirty="0">
                <a:solidFill>
                  <a:schemeClr val="tx1"/>
                </a:solidFill>
                <a:latin typeface="Arial"/>
                <a:ea typeface="SimSun" panose="02010600030101010101" pitchFamily="2" charset="-122"/>
                <a:cs typeface="Arial"/>
              </a:rPr>
              <a:t>University of Maryland</a:t>
            </a:r>
          </a:p>
          <a:p>
            <a:pPr marL="344488" lvl="4" indent="-344488"/>
            <a:r>
              <a:rPr lang="en-US" sz="2400" dirty="0">
                <a:solidFill>
                  <a:schemeClr val="tx1"/>
                </a:solidFill>
                <a:latin typeface="Arial"/>
                <a:ea typeface="SimSun" panose="02010600030101010101" pitchFamily="2" charset="-122"/>
                <a:cs typeface="Arial"/>
              </a:rPr>
              <a:t>301-405-2881, </a:t>
            </a:r>
            <a:r>
              <a:rPr lang="en-US" sz="2400" dirty="0">
                <a:solidFill>
                  <a:schemeClr val="tx1"/>
                </a:solidFill>
                <a:latin typeface="Arial"/>
                <a:ea typeface="SimSun" panose="02010600030101010101" pitchFamily="2" charset="-122"/>
                <a:cs typeface="Arial"/>
                <a:hlinkClick r:id="rId3"/>
              </a:rPr>
              <a:t>lei@umd.edu</a:t>
            </a:r>
            <a:endParaRPr lang="en-US" sz="2400" dirty="0">
              <a:solidFill>
                <a:schemeClr val="tx1"/>
              </a:solidFill>
              <a:latin typeface="Arial"/>
              <a:ea typeface="SimSun" panose="02010600030101010101" pitchFamily="2" charset="-122"/>
              <a:cs typeface="Arial"/>
            </a:endParaRPr>
          </a:p>
          <a:p>
            <a:pPr marL="344488" lvl="4" indent="-344488"/>
            <a:endParaRPr lang="en-US" sz="24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344488" lvl="4" indent="-344488" algn="l"/>
            <a:endParaRPr lang="en-US" sz="2400" b="1" dirty="0" smtClean="0">
              <a:latin typeface="Arial"/>
              <a:cs typeface="Arial"/>
            </a:endParaRPr>
          </a:p>
          <a:p>
            <a:pPr marL="344488" lvl="4" indent="-344488" algn="l">
              <a:buBlip>
                <a:blip r:embed="rId4"/>
              </a:buBlip>
            </a:pPr>
            <a:endParaRPr lang="en-US" sz="24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344488" lvl="4" indent="-344488" algn="l"/>
            <a:endParaRPr lang="en-US" sz="2400" b="1" dirty="0" smtClean="0">
              <a:solidFill>
                <a:schemeClr val="tx1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marL="344488" lvl="4" indent="-344488" algn="l"/>
            <a:endParaRPr lang="en-US" altLang="zh-CN" sz="2400" b="1" dirty="0" smtClean="0">
              <a:solidFill>
                <a:schemeClr val="tx1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marL="344488" lvl="4" indent="-344488" algn="l">
              <a:buFont typeface="Arial" charset="0"/>
              <a:buBlip>
                <a:blip r:embed="rId4"/>
              </a:buBlip>
            </a:pPr>
            <a:endParaRPr lang="en-US" altLang="en-US" sz="2400" b="1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1850"/>
            <a:ext cx="9144000" cy="46038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1" name="Picture 236" descr="C:\Documents and Settings\Xiang He\My Documents\Downloads\university-of-maryland-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06472" y="-58723"/>
            <a:ext cx="898320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7483" y="68059"/>
            <a:ext cx="73152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987914" y="877888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  <a:latin typeface="Century" pitchFamily="18" charset="0"/>
              </a:rPr>
              <a:t>MOSAIC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742950" y="958359"/>
            <a:ext cx="7543800" cy="1848583"/>
          </a:xfrm>
          <a:prstGeom prst="roundRect">
            <a:avLst>
              <a:gd name="adj" fmla="val 10000"/>
            </a:avLst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000750" y="6048628"/>
            <a:ext cx="2133600" cy="365125"/>
          </a:xfrm>
        </p:spPr>
        <p:txBody>
          <a:bodyPr/>
          <a:lstStyle/>
          <a:p>
            <a:pPr>
              <a:defRPr/>
            </a:pPr>
            <a:fld id="{19BC92CB-F781-4E63-80F0-64CC99ADBF68}" type="slidenum">
              <a:rPr lang="en-US"/>
              <a:pPr>
                <a:defRPr/>
              </a:pPr>
              <a:t>3</a:t>
            </a:fld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1047760" y="1034560"/>
            <a:ext cx="3124190" cy="750276"/>
            <a:chOff x="426853" y="1048412"/>
            <a:chExt cx="3124190" cy="8206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Rectangle 15"/>
            <p:cNvSpPr/>
            <p:nvPr/>
          </p:nvSpPr>
          <p:spPr>
            <a:xfrm>
              <a:off x="426853" y="1048412"/>
              <a:ext cx="3124190" cy="8206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426853" y="1048412"/>
              <a:ext cx="3124190" cy="8206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62230" tIns="62230" rIns="62230" bIns="62230" spcCol="1270" anchor="ctr"/>
            <a:lstStyle/>
            <a:p>
              <a:pPr algn="ctr" defTabSz="2178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/>
                <a:t>Select a Corridor</a:t>
              </a: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1047760" y="1881559"/>
            <a:ext cx="3124190" cy="764931"/>
            <a:chOff x="426853" y="1048412"/>
            <a:chExt cx="3124190" cy="8206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Rectangle 20"/>
            <p:cNvSpPr/>
            <p:nvPr/>
          </p:nvSpPr>
          <p:spPr>
            <a:xfrm>
              <a:off x="426853" y="1048412"/>
              <a:ext cx="3124190" cy="82068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426853" y="1116802"/>
              <a:ext cx="3124190" cy="6758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62230" tIns="62230" rIns="62230" bIns="62230" spcCol="1270" anchor="ctr"/>
            <a:lstStyle/>
            <a:p>
              <a:pPr algn="ctr" defTabSz="2178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/>
                <a:t>Alternative Improvements</a:t>
              </a:r>
            </a:p>
          </p:txBody>
        </p:sp>
      </p:grpSp>
      <p:grpSp>
        <p:nvGrpSpPr>
          <p:cNvPr id="4" name="Group 22"/>
          <p:cNvGrpSpPr/>
          <p:nvPr/>
        </p:nvGrpSpPr>
        <p:grpSpPr>
          <a:xfrm>
            <a:off x="4724410" y="1034559"/>
            <a:ext cx="3124190" cy="764931"/>
            <a:chOff x="426853" y="1048412"/>
            <a:chExt cx="3124190" cy="8206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ectangle 23"/>
            <p:cNvSpPr/>
            <p:nvPr/>
          </p:nvSpPr>
          <p:spPr>
            <a:xfrm>
              <a:off x="426853" y="1048412"/>
              <a:ext cx="3124190" cy="82068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426853" y="1048412"/>
              <a:ext cx="3124190" cy="8206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62230" tIns="62230" rIns="62230" bIns="62230" spcCol="1270" anchor="ctr"/>
            <a:lstStyle/>
            <a:p>
              <a:pPr algn="ctr" defTabSz="2178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/>
                <a:t>Corridor Data from </a:t>
              </a:r>
              <a:r>
                <a:rPr lang="en-US" sz="2800" b="1" dirty="0" err="1"/>
                <a:t>eGIS</a:t>
              </a:r>
              <a:endParaRPr lang="en-US" sz="2800" b="1" dirty="0"/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2876550" y="3121278"/>
            <a:ext cx="2956257" cy="904019"/>
            <a:chOff x="655471" y="275"/>
            <a:chExt cx="2956257" cy="904019"/>
          </a:xfrm>
          <a:solidFill>
            <a:srgbClr val="92D05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Rounded Rectangle 26"/>
            <p:cNvSpPr/>
            <p:nvPr/>
          </p:nvSpPr>
          <p:spPr>
            <a:xfrm>
              <a:off x="655471" y="275"/>
              <a:ext cx="2956257" cy="904019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681949" y="26753"/>
              <a:ext cx="2903301" cy="85106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800" b="1" dirty="0">
                  <a:solidFill>
                    <a:schemeClr val="tx1"/>
                  </a:solidFill>
                </a:rPr>
                <a:t>MOSAIC</a:t>
              </a:r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742950" y="4340478"/>
            <a:ext cx="7543800" cy="2057400"/>
            <a:chOff x="822772" y="1356304"/>
            <a:chExt cx="2621655" cy="90401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Rounded Rectangle 29"/>
            <p:cNvSpPr/>
            <p:nvPr/>
          </p:nvSpPr>
          <p:spPr>
            <a:xfrm>
              <a:off x="822772" y="1356304"/>
              <a:ext cx="2621655" cy="904019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849250" y="1382782"/>
              <a:ext cx="2568699" cy="6096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Impact of Each Candidate Improvement Scenario on:</a:t>
              </a:r>
            </a:p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7" name="Group 31"/>
          <p:cNvGrpSpPr/>
          <p:nvPr/>
        </p:nvGrpSpPr>
        <p:grpSpPr>
          <a:xfrm>
            <a:off x="4171950" y="2816478"/>
            <a:ext cx="406808" cy="304800"/>
            <a:chOff x="1917293" y="960795"/>
            <a:chExt cx="406808" cy="33900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Right Arrow 32"/>
            <p:cNvSpPr/>
            <p:nvPr/>
          </p:nvSpPr>
          <p:spPr>
            <a:xfrm rot="5400000">
              <a:off x="1951193" y="926895"/>
              <a:ext cx="339007" cy="40680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92D050"/>
            </a:solidFill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ight Arrow 4"/>
            <p:cNvSpPr/>
            <p:nvPr/>
          </p:nvSpPr>
          <p:spPr>
            <a:xfrm>
              <a:off x="1998655" y="960795"/>
              <a:ext cx="244084" cy="237305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400"/>
            </a:p>
          </p:txBody>
        </p:sp>
      </p:grpSp>
      <p:grpSp>
        <p:nvGrpSpPr>
          <p:cNvPr id="8" name="Group 34"/>
          <p:cNvGrpSpPr/>
          <p:nvPr/>
        </p:nvGrpSpPr>
        <p:grpSpPr>
          <a:xfrm>
            <a:off x="4705350" y="1881559"/>
            <a:ext cx="3124190" cy="764931"/>
            <a:chOff x="426853" y="1048412"/>
            <a:chExt cx="3124190" cy="8206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6" name="Rectangle 35"/>
            <p:cNvSpPr/>
            <p:nvPr/>
          </p:nvSpPr>
          <p:spPr>
            <a:xfrm>
              <a:off x="426853" y="1048412"/>
              <a:ext cx="3124190" cy="82068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7" name="Rectangle 36"/>
            <p:cNvSpPr/>
            <p:nvPr/>
          </p:nvSpPr>
          <p:spPr>
            <a:xfrm>
              <a:off x="426853" y="1048412"/>
              <a:ext cx="3124190" cy="8206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62230" tIns="62230" rIns="62230" bIns="62230" spcCol="1270" anchor="ctr"/>
            <a:lstStyle/>
            <a:p>
              <a:pPr algn="ctr" defTabSz="2178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/>
                <a:t>Sustainability Indicators</a:t>
              </a:r>
            </a:p>
          </p:txBody>
        </p:sp>
      </p:grpSp>
      <p:grpSp>
        <p:nvGrpSpPr>
          <p:cNvPr id="9" name="Group 41"/>
          <p:cNvGrpSpPr/>
          <p:nvPr/>
        </p:nvGrpSpPr>
        <p:grpSpPr>
          <a:xfrm>
            <a:off x="1200150" y="4797678"/>
            <a:ext cx="2209800" cy="457200"/>
            <a:chOff x="426853" y="1048412"/>
            <a:chExt cx="3124190" cy="8206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3" name="Rectangle 42"/>
            <p:cNvSpPr/>
            <p:nvPr/>
          </p:nvSpPr>
          <p:spPr>
            <a:xfrm>
              <a:off x="426853" y="1048412"/>
              <a:ext cx="3124190" cy="82068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426853" y="1048412"/>
              <a:ext cx="3124190" cy="8206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62230" tIns="62230" rIns="62230" bIns="62230" spcCol="1270" anchor="ctr"/>
            <a:lstStyle/>
            <a:p>
              <a:pPr algn="ctr" defTabSz="2178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/>
                <a:t>Mobility</a:t>
              </a:r>
            </a:p>
          </p:txBody>
        </p:sp>
      </p:grpSp>
      <p:grpSp>
        <p:nvGrpSpPr>
          <p:cNvPr id="10" name="Group 44"/>
          <p:cNvGrpSpPr/>
          <p:nvPr/>
        </p:nvGrpSpPr>
        <p:grpSpPr>
          <a:xfrm>
            <a:off x="4095750" y="5331078"/>
            <a:ext cx="3733800" cy="457200"/>
            <a:chOff x="426853" y="1048412"/>
            <a:chExt cx="3124190" cy="8206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6" name="Rectangle 45"/>
            <p:cNvSpPr/>
            <p:nvPr/>
          </p:nvSpPr>
          <p:spPr>
            <a:xfrm>
              <a:off x="426853" y="1048412"/>
              <a:ext cx="3124190" cy="82068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7" name="Rectangle 46"/>
            <p:cNvSpPr/>
            <p:nvPr/>
          </p:nvSpPr>
          <p:spPr>
            <a:xfrm>
              <a:off x="426853" y="1048412"/>
              <a:ext cx="3124190" cy="8206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62230" tIns="62230" rIns="62230" bIns="62230" spcCol="1270" anchor="ctr"/>
            <a:lstStyle/>
            <a:p>
              <a:pPr algn="ctr" defTabSz="2178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 err="1"/>
                <a:t>Energy&amp;Environment</a:t>
              </a:r>
              <a:endParaRPr lang="en-US" sz="2800" b="1" dirty="0"/>
            </a:p>
          </p:txBody>
        </p:sp>
      </p:grpSp>
      <p:grpSp>
        <p:nvGrpSpPr>
          <p:cNvPr id="11" name="Group 47"/>
          <p:cNvGrpSpPr/>
          <p:nvPr/>
        </p:nvGrpSpPr>
        <p:grpSpPr>
          <a:xfrm>
            <a:off x="4095750" y="5864478"/>
            <a:ext cx="3733800" cy="457200"/>
            <a:chOff x="426853" y="1048412"/>
            <a:chExt cx="3124190" cy="8206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9" name="Rectangle 48"/>
            <p:cNvSpPr/>
            <p:nvPr/>
          </p:nvSpPr>
          <p:spPr>
            <a:xfrm>
              <a:off x="426853" y="1048412"/>
              <a:ext cx="3124190" cy="82068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0" name="Rectangle 49"/>
            <p:cNvSpPr/>
            <p:nvPr/>
          </p:nvSpPr>
          <p:spPr>
            <a:xfrm>
              <a:off x="426853" y="1048412"/>
              <a:ext cx="3124190" cy="8206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62230" tIns="62230" rIns="62230" bIns="62230" spcCol="1270" anchor="ctr"/>
            <a:lstStyle/>
            <a:p>
              <a:pPr algn="ctr" defTabSz="2178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/>
                <a:t>Natural Resource</a:t>
              </a:r>
            </a:p>
          </p:txBody>
        </p:sp>
      </p:grpSp>
      <p:grpSp>
        <p:nvGrpSpPr>
          <p:cNvPr id="12" name="Group 50"/>
          <p:cNvGrpSpPr/>
          <p:nvPr/>
        </p:nvGrpSpPr>
        <p:grpSpPr>
          <a:xfrm>
            <a:off x="1200150" y="5864478"/>
            <a:ext cx="2209800" cy="457200"/>
            <a:chOff x="426853" y="1048412"/>
            <a:chExt cx="3124190" cy="8206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2" name="Rectangle 51"/>
            <p:cNvSpPr/>
            <p:nvPr/>
          </p:nvSpPr>
          <p:spPr>
            <a:xfrm>
              <a:off x="426853" y="1048412"/>
              <a:ext cx="3124190" cy="82068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3" name="Rectangle 52"/>
            <p:cNvSpPr/>
            <p:nvPr/>
          </p:nvSpPr>
          <p:spPr>
            <a:xfrm>
              <a:off x="426853" y="1048412"/>
              <a:ext cx="3124190" cy="8206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62230" tIns="62230" rIns="62230" bIns="62230" spcCol="1270" anchor="ctr"/>
            <a:lstStyle/>
            <a:p>
              <a:pPr algn="ctr" defTabSz="2178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/>
                <a:t>Cost</a:t>
              </a:r>
            </a:p>
          </p:txBody>
        </p:sp>
      </p:grpSp>
      <p:grpSp>
        <p:nvGrpSpPr>
          <p:cNvPr id="14" name="Group 53"/>
          <p:cNvGrpSpPr/>
          <p:nvPr/>
        </p:nvGrpSpPr>
        <p:grpSpPr>
          <a:xfrm>
            <a:off x="4095750" y="4797678"/>
            <a:ext cx="3733800" cy="457200"/>
            <a:chOff x="426853" y="1048412"/>
            <a:chExt cx="3124190" cy="8206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5" name="Rectangle 54"/>
            <p:cNvSpPr/>
            <p:nvPr/>
          </p:nvSpPr>
          <p:spPr>
            <a:xfrm>
              <a:off x="426853" y="1048412"/>
              <a:ext cx="3124190" cy="82068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6" name="Rectangle 55"/>
            <p:cNvSpPr/>
            <p:nvPr/>
          </p:nvSpPr>
          <p:spPr>
            <a:xfrm>
              <a:off x="426853" y="1048412"/>
              <a:ext cx="3124190" cy="8206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62230" tIns="62230" rIns="62230" bIns="62230" spcCol="1270" anchor="ctr"/>
            <a:lstStyle/>
            <a:p>
              <a:pPr algn="ctr" defTabSz="2178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/>
                <a:t>Socioeconomics</a:t>
              </a:r>
            </a:p>
          </p:txBody>
        </p:sp>
      </p:grpSp>
      <p:grpSp>
        <p:nvGrpSpPr>
          <p:cNvPr id="15" name="Group 56"/>
          <p:cNvGrpSpPr/>
          <p:nvPr/>
        </p:nvGrpSpPr>
        <p:grpSpPr>
          <a:xfrm>
            <a:off x="1200150" y="5331078"/>
            <a:ext cx="2209800" cy="457200"/>
            <a:chOff x="426853" y="1048412"/>
            <a:chExt cx="3124190" cy="8206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8" name="Rectangle 57"/>
            <p:cNvSpPr/>
            <p:nvPr/>
          </p:nvSpPr>
          <p:spPr>
            <a:xfrm>
              <a:off x="426853" y="1048412"/>
              <a:ext cx="3124190" cy="82068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9" name="Rectangle 58"/>
            <p:cNvSpPr/>
            <p:nvPr/>
          </p:nvSpPr>
          <p:spPr>
            <a:xfrm>
              <a:off x="426853" y="1048412"/>
              <a:ext cx="3124190" cy="8206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62230" tIns="62230" rIns="62230" bIns="62230" spcCol="1270" anchor="ctr"/>
            <a:lstStyle/>
            <a:p>
              <a:pPr algn="ctr" defTabSz="2178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/>
                <a:t>Safety</a:t>
              </a:r>
            </a:p>
          </p:txBody>
        </p:sp>
      </p:grpSp>
      <p:grpSp>
        <p:nvGrpSpPr>
          <p:cNvPr id="18" name="Group 62"/>
          <p:cNvGrpSpPr/>
          <p:nvPr/>
        </p:nvGrpSpPr>
        <p:grpSpPr>
          <a:xfrm>
            <a:off x="4171950" y="4035678"/>
            <a:ext cx="406808" cy="304800"/>
            <a:chOff x="1917293" y="960795"/>
            <a:chExt cx="406808" cy="33900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4" name="Right Arrow 63"/>
            <p:cNvSpPr/>
            <p:nvPr/>
          </p:nvSpPr>
          <p:spPr>
            <a:xfrm rot="5400000">
              <a:off x="1951193" y="926895"/>
              <a:ext cx="339007" cy="40680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92D050"/>
            </a:solidFill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Right Arrow 4"/>
            <p:cNvSpPr/>
            <p:nvPr/>
          </p:nvSpPr>
          <p:spPr>
            <a:xfrm>
              <a:off x="1998655" y="960795"/>
              <a:ext cx="244084" cy="237305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400"/>
            </a:p>
          </p:txBody>
        </p:sp>
      </p:grpSp>
      <p:sp>
        <p:nvSpPr>
          <p:cNvPr id="16404" name="TextBox 61"/>
          <p:cNvSpPr txBox="1">
            <a:spLocks noChangeArrowheads="1"/>
          </p:cNvSpPr>
          <p:nvPr/>
        </p:nvSpPr>
        <p:spPr bwMode="auto">
          <a:xfrm>
            <a:off x="304800" y="85725"/>
            <a:ext cx="60585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cs typeface="Arial" charset="0"/>
              </a:rPr>
              <a:t>MOSAIC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600" b="1" dirty="0" smtClean="0">
                <a:cs typeface="Arial" charset="0"/>
              </a:rPr>
              <a:t>Tool Overview</a:t>
            </a:r>
            <a:endParaRPr lang="en-US" sz="36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5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57164" y="117475"/>
            <a:ext cx="7237168" cy="714375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Arial" charset="0"/>
                <a:ea typeface="ＭＳ Ｐゴシック" pitchFamily="34" charset="-128"/>
                <a:cs typeface="Arial" charset="0"/>
              </a:rPr>
              <a:t>Sustainability Indicators</a:t>
            </a:r>
          </a:p>
        </p:txBody>
      </p:sp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219" y="1171575"/>
            <a:ext cx="7987444" cy="504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987914" y="877888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  <a:latin typeface="Century" pitchFamily="18" charset="0"/>
              </a:rPr>
              <a:t>MOSAIC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013307" y="877888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Century" pitchFamily="18" charset="0"/>
              </a:rPr>
              <a:t>MOSAIC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57163" y="117475"/>
            <a:ext cx="749647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3600" b="1" dirty="0">
                <a:cs typeface="Arial" charset="0"/>
              </a:rPr>
              <a:t>MOSAIC Improvement Options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392007"/>
              </p:ext>
            </p:extLst>
          </p:nvPr>
        </p:nvGraphicFramePr>
        <p:xfrm>
          <a:off x="845814" y="1247221"/>
          <a:ext cx="7167492" cy="34292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83746"/>
                <a:gridCol w="3583746"/>
              </a:tblGrid>
              <a:tr h="6029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GEOMETRIC IMPROVEMENTS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MULTIMODAL IMPROVEMENTS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</a:tr>
              <a:tr h="43746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Add General Purpose Lanes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Add High Occupancy Vehicle (HOV) Lane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43746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Remove Lanes (Road Diet)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Add High Occupancy Toll (HOT) Lane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539023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Convert At-grade Intersection to          Grade Separated Interchange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Add Express Toll Lane (ETL)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5374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Add Bus Only Lane / Bus Rapid Transit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4374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Add Truck Only Lane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4374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Add Light Rail Transit (LRT)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00350" y="4944006"/>
            <a:ext cx="8590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Through the multi-improvement analysis framework, MOSAIC also allows users to apply </a:t>
            </a:r>
            <a:r>
              <a:rPr lang="en-US" sz="2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combinations of geometric </a:t>
            </a:r>
            <a:r>
              <a:rPr lang="en-US" sz="2000" b="1" dirty="0">
                <a:solidFill>
                  <a:srgbClr val="CC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improvement and multimodal improvement </a:t>
            </a:r>
            <a:r>
              <a:rPr lang="en-US" sz="2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options to </a:t>
            </a:r>
            <a:r>
              <a:rPr lang="en-US" sz="2000" b="1" dirty="0">
                <a:solidFill>
                  <a:srgbClr val="CC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a </a:t>
            </a:r>
            <a:r>
              <a:rPr lang="en-US" sz="2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corridor </a:t>
            </a:r>
            <a:r>
              <a:rPr lang="en-US" sz="2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section </a:t>
            </a:r>
            <a:r>
              <a:rPr lang="en-US" sz="2000" b="1" dirty="0">
                <a:solidFill>
                  <a:srgbClr val="CC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at the same time </a:t>
            </a:r>
            <a:endParaRPr lang="en-US" sz="20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7145201" cy="714375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Arial" charset="0"/>
                <a:ea typeface="ＭＳ Ｐゴシック" pitchFamily="34" charset="-128"/>
                <a:cs typeface="Arial" charset="0"/>
              </a:rPr>
              <a:t>Modeling Framework</a:t>
            </a:r>
            <a:endParaRPr lang="en-US" sz="3600" b="1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87914" y="877888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Century" pitchFamily="18" charset="0"/>
              </a:rPr>
              <a:t>MOSAIC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318" y="1026800"/>
            <a:ext cx="5945363" cy="5320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6771175" cy="714375"/>
          </a:xfrm>
        </p:spPr>
        <p:txBody>
          <a:bodyPr/>
          <a:lstStyle/>
          <a:p>
            <a:pPr algn="l" eaLnBrk="1" hangingPunct="1"/>
            <a:r>
              <a:rPr lang="en-US" sz="3600" b="1" cap="all" dirty="0" smtClean="0">
                <a:latin typeface="Arial" charset="0"/>
                <a:ea typeface="ＭＳ Ｐゴシック" pitchFamily="34" charset="-128"/>
                <a:cs typeface="Arial" charset="0"/>
              </a:rPr>
              <a:t>Mode choice models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0" y="1389888"/>
            <a:ext cx="4572000" cy="5141087"/>
          </a:xfrm>
        </p:spPr>
        <p:txBody>
          <a:bodyPr/>
          <a:lstStyle/>
          <a:p>
            <a:pPr marL="0" lvl="4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</a:pPr>
            <a:r>
              <a:rPr lang="en-US" sz="2400" b="1" dirty="0" smtClean="0">
                <a:solidFill>
                  <a:srgbClr val="DE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Changes to Existing Highway/Transit Services</a:t>
            </a:r>
          </a:p>
          <a:p>
            <a:pPr marL="801688" lvl="5" indent="-344488" algn="l">
              <a:spcBef>
                <a:spcPts val="48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Pivot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-point Mode Choice Model</a:t>
            </a:r>
          </a:p>
          <a:p>
            <a:pPr marL="344488" lvl="4" indent="-344488" algn="l">
              <a:spcAft>
                <a:spcPts val="576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    </a:t>
            </a:r>
          </a:p>
          <a:p>
            <a:pPr marL="344488" lvl="4" indent="-344488" algn="l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     Data needs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  </a:t>
            </a:r>
            <a:r>
              <a:rPr lang="en-US" altLang="en-US" sz="20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Current market shares of each mode;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   P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roposed changes of the Level of Service (LOS) variables for each alternative.</a:t>
            </a:r>
          </a:p>
          <a:p>
            <a:pPr marL="344488" lvl="4" indent="-344488" algn="l">
              <a:spcAft>
                <a:spcPts val="2000"/>
              </a:spcAft>
            </a:pPr>
            <a:endParaRPr lang="en-US" sz="2400" b="1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	</a:t>
            </a:r>
          </a:p>
          <a:p>
            <a:pPr marL="344488" lvl="4" indent="-344488" algn="l">
              <a:spcAft>
                <a:spcPts val="200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  <a:p>
            <a:pPr marL="344488" lvl="4" indent="-344488" algn="l">
              <a:spcAft>
                <a:spcPts val="2000"/>
              </a:spcAft>
            </a:pPr>
            <a:endParaRPr lang="en-US" sz="2400" b="1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389888"/>
            <a:ext cx="0" cy="47648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 bwMode="auto">
          <a:xfrm>
            <a:off x="4572000" y="1389888"/>
            <a:ext cx="4572000" cy="514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4" algn="ctr" eaLnBrk="0" hangingPunct="0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</a:pPr>
            <a:r>
              <a:rPr lang="en-US" sz="2400" b="1" dirty="0" smtClean="0">
                <a:solidFill>
                  <a:srgbClr val="DE0000"/>
                </a:solidFill>
                <a:cs typeface="Arial" charset="0"/>
              </a:rPr>
              <a:t>New Transit Service </a:t>
            </a:r>
            <a:endParaRPr lang="en-US" sz="2400" b="1" dirty="0" smtClean="0">
              <a:solidFill>
                <a:srgbClr val="DE0000"/>
              </a:solidFill>
              <a:cs typeface="Arial" charset="0"/>
            </a:endParaRPr>
          </a:p>
          <a:p>
            <a:pPr marL="0" lvl="4" algn="ctr" eaLnBrk="0" hangingPunct="0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</a:pPr>
            <a:endParaRPr lang="en-US" sz="2400" b="1" dirty="0" smtClean="0">
              <a:solidFill>
                <a:srgbClr val="DE0000"/>
              </a:solidFill>
              <a:cs typeface="Arial" charset="0"/>
            </a:endParaRPr>
          </a:p>
          <a:p>
            <a:pPr marL="801688" lvl="5" indent="-344488" eaLnBrk="0" hangingPunct="0">
              <a:spcBef>
                <a:spcPts val="48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2400" b="1" dirty="0" smtClean="0"/>
              <a:t>Extended Incremental </a:t>
            </a:r>
            <a:r>
              <a:rPr lang="en-US" sz="2400" b="1" dirty="0" err="1" smtClean="0"/>
              <a:t>Logit</a:t>
            </a:r>
            <a:r>
              <a:rPr lang="en-US" sz="2400" b="1" dirty="0" smtClean="0"/>
              <a:t> Model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344488" marR="0" lvl="4" indent="-344488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576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    </a:t>
            </a:r>
          </a:p>
          <a:p>
            <a:pPr marL="344488" marR="0" lvl="4" indent="-344488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b="1" dirty="0" smtClean="0">
              <a:cs typeface="Arial" charset="0"/>
            </a:endParaRPr>
          </a:p>
          <a:p>
            <a:pPr marL="344488" marR="0" lvl="4" indent="-344488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   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Data needs</a:t>
            </a:r>
          </a:p>
          <a:p>
            <a:pPr lvl="1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   Current market shares of  each mode;</a:t>
            </a:r>
          </a:p>
          <a:p>
            <a:pPr lvl="1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cs typeface="Arial" charset="0"/>
                <a:sym typeface="Wingdings" pitchFamily="2" charset="2"/>
              </a:rPr>
              <a:t>  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P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roposed changes of the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Level of Service (LOS) variables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between the proposed and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existing transit mode.</a:t>
            </a:r>
          </a:p>
          <a:p>
            <a:pPr marL="344488" marR="0" lvl="4" indent="-344488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20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	</a:t>
            </a:r>
          </a:p>
          <a:p>
            <a:pPr marL="344488" marR="0" lvl="4" indent="-344488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20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  <a:p>
            <a:pPr marL="344488" marR="0" lvl="4" indent="-344488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20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87914" y="877888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Century" pitchFamily="18" charset="0"/>
              </a:rPr>
              <a:t>MOSAIC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7096491" cy="714375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Arial" charset="0"/>
                <a:ea typeface="ＭＳ Ｐゴシック" pitchFamily="34" charset="-128"/>
                <a:cs typeface="Arial" charset="0"/>
              </a:rPr>
              <a:t>MOBILITY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3488"/>
          <a:stretch/>
        </p:blipFill>
        <p:spPr>
          <a:xfrm>
            <a:off x="421815" y="984737"/>
            <a:ext cx="8039100" cy="54596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987914" y="877888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  <a:latin typeface="Century" pitchFamily="18" charset="0"/>
              </a:rPr>
              <a:t>MOSAIC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7434"/>
          <a:stretch/>
        </p:blipFill>
        <p:spPr>
          <a:xfrm>
            <a:off x="1090079" y="936739"/>
            <a:ext cx="7630897" cy="5446476"/>
          </a:xfrm>
          <a:prstGeom prst="rect">
            <a:avLst/>
          </a:prstGeom>
        </p:spPr>
      </p:pic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57163" y="117475"/>
            <a:ext cx="8877300" cy="714375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Arial" charset="0"/>
                <a:ea typeface="ＭＳ Ｐゴシック" pitchFamily="34" charset="-128"/>
                <a:cs typeface="Arial" charset="0"/>
              </a:rPr>
              <a:t>SAFETY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87914" y="877888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  <a:latin typeface="Century" pitchFamily="18" charset="0"/>
              </a:rPr>
              <a:t>MOSAIC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4100</TotalTime>
  <Words>733</Words>
  <Application>Microsoft Macintosh PowerPoint</Application>
  <PresentationFormat>On-screen Show (4:3)</PresentationFormat>
  <Paragraphs>217</Paragraphs>
  <Slides>21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Visio</vt:lpstr>
      <vt:lpstr>PowerPoint Presentation</vt:lpstr>
      <vt:lpstr>Research Objectives</vt:lpstr>
      <vt:lpstr>PowerPoint Presentation</vt:lpstr>
      <vt:lpstr>Sustainability Indicators</vt:lpstr>
      <vt:lpstr>PowerPoint Presentation</vt:lpstr>
      <vt:lpstr>Modeling Framework</vt:lpstr>
      <vt:lpstr>Mode choice models</vt:lpstr>
      <vt:lpstr>MOBILITY</vt:lpstr>
      <vt:lpstr>SAFETY</vt:lpstr>
      <vt:lpstr>SOCIO-ECONOMIC IMPACT</vt:lpstr>
      <vt:lpstr>NATURAL RESOURCES</vt:lpstr>
      <vt:lpstr>ENERGY AND EMISSIONS</vt:lpstr>
      <vt:lpstr>COST -- Roadway</vt:lpstr>
      <vt:lpstr>Demo: US 29 CASE STUDY</vt:lpstr>
      <vt:lpstr>2010 Base Case Traffic Condition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Lord</dc:creator>
  <cp:lastModifiedBy>Lei Zhang</cp:lastModifiedBy>
  <cp:revision>329</cp:revision>
  <cp:lastPrinted>2014-05-28T17:36:29Z</cp:lastPrinted>
  <dcterms:created xsi:type="dcterms:W3CDTF">2012-10-11T20:58:31Z</dcterms:created>
  <dcterms:modified xsi:type="dcterms:W3CDTF">2015-05-12T04:04:46Z</dcterms:modified>
</cp:coreProperties>
</file>