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56" r:id="rId3"/>
    <p:sldId id="257" r:id="rId4"/>
    <p:sldId id="259" r:id="rId5"/>
    <p:sldId id="277" r:id="rId6"/>
    <p:sldId id="261" r:id="rId7"/>
    <p:sldId id="262"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8" r:id="rId21"/>
    <p:sldId id="274" r:id="rId22"/>
    <p:sldId id="275" r:id="rId23"/>
    <p:sldId id="276"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82945" autoAdjust="0"/>
  </p:normalViewPr>
  <p:slideViewPr>
    <p:cSldViewPr snapToGrid="0">
      <p:cViewPr varScale="1">
        <p:scale>
          <a:sx n="97" d="100"/>
          <a:sy n="97" d="100"/>
        </p:scale>
        <p:origin x="198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TH2\AHTD%20High%20Speed%20Rail%20Feasibility%20Study\tables%20for%20TRB%20app%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TH2\AHTD%20High%20Speed%20Rail%20Feasibility%20Study\tables%20for%20TRB%20app%20present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TH2\AHTD%20High%20Speed%20Rail%20Feasibility%20Study\tables%20for%20TRB%20app%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TH2\AHTD%20High%20Speed%20Rail%20Feasibility%20Study\validation\FinalARHSR_model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r>
              <a:rPr lang="en-US" dirty="0">
                <a:solidFill>
                  <a:schemeClr val="tx1"/>
                </a:solidFill>
              </a:rPr>
              <a:t>Average Trip Length </a:t>
            </a:r>
            <a:r>
              <a:rPr lang="en-US" dirty="0" smtClean="0">
                <a:solidFill>
                  <a:schemeClr val="tx1"/>
                </a:solidFill>
              </a:rPr>
              <a:t>(Miles</a:t>
            </a:r>
            <a:r>
              <a:rPr lang="en-US" dirty="0">
                <a:solidFill>
                  <a:schemeClr val="tx1"/>
                </a:solidFill>
              </a:rPr>
              <a:t>)</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Sheet1!$A$55</c:f>
              <c:strCache>
                <c:ptCount val="1"/>
                <c:pt idx="0">
                  <c:v>Travel alone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Sheet1!$B$54:$C$54</c:f>
              <c:strCache>
                <c:ptCount val="2"/>
                <c:pt idx="0">
                  <c:v>Business Trip</c:v>
                </c:pt>
                <c:pt idx="1">
                  <c:v>Non-business Trip</c:v>
                </c:pt>
              </c:strCache>
            </c:strRef>
          </c:cat>
          <c:val>
            <c:numRef>
              <c:f>Sheet1!$B$55:$C$55</c:f>
              <c:numCache>
                <c:formatCode>General</c:formatCode>
                <c:ptCount val="2"/>
                <c:pt idx="0">
                  <c:v>467</c:v>
                </c:pt>
                <c:pt idx="1">
                  <c:v>428</c:v>
                </c:pt>
              </c:numCache>
            </c:numRef>
          </c:val>
        </c:ser>
        <c:ser>
          <c:idx val="1"/>
          <c:order val="1"/>
          <c:tx>
            <c:strRef>
              <c:f>Sheet1!$A$56</c:f>
              <c:strCache>
                <c:ptCount val="1"/>
                <c:pt idx="0">
                  <c:v>Travel in group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Sheet1!$B$54:$C$54</c:f>
              <c:strCache>
                <c:ptCount val="2"/>
                <c:pt idx="0">
                  <c:v>Business Trip</c:v>
                </c:pt>
                <c:pt idx="1">
                  <c:v>Non-business Trip</c:v>
                </c:pt>
              </c:strCache>
            </c:strRef>
          </c:cat>
          <c:val>
            <c:numRef>
              <c:f>Sheet1!$B$56:$C$56</c:f>
              <c:numCache>
                <c:formatCode>General</c:formatCode>
                <c:ptCount val="2"/>
                <c:pt idx="0">
                  <c:v>400</c:v>
                </c:pt>
                <c:pt idx="1">
                  <c:v>350</c:v>
                </c:pt>
              </c:numCache>
            </c:numRef>
          </c:val>
        </c:ser>
        <c:dLbls>
          <c:showLegendKey val="0"/>
          <c:showVal val="1"/>
          <c:showCatName val="0"/>
          <c:showSerName val="0"/>
          <c:showPercent val="0"/>
          <c:showBubbleSize val="0"/>
        </c:dLbls>
        <c:gapWidth val="267"/>
        <c:overlap val="-43"/>
        <c:axId val="370851768"/>
        <c:axId val="370852160"/>
      </c:barChart>
      <c:catAx>
        <c:axId val="3708517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70852160"/>
        <c:crosses val="autoZero"/>
        <c:auto val="1"/>
        <c:lblAlgn val="ctr"/>
        <c:lblOffset val="100"/>
        <c:noMultiLvlLbl val="0"/>
      </c:catAx>
      <c:valAx>
        <c:axId val="37085216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7085176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accent2"/>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r>
              <a:rPr lang="en-US" dirty="0">
                <a:solidFill>
                  <a:schemeClr val="tx1"/>
                </a:solidFill>
              </a:rPr>
              <a:t>2010 Air and AMTRAK System Total</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Sheet1!$B$25</c:f>
              <c:strCache>
                <c:ptCount val="1"/>
                <c:pt idx="0">
                  <c:v>Observed Ridership</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Sheet1!$A$26:$A$27</c:f>
              <c:strCache>
                <c:ptCount val="2"/>
                <c:pt idx="0">
                  <c:v>Air</c:v>
                </c:pt>
                <c:pt idx="1">
                  <c:v>AMTRAK</c:v>
                </c:pt>
              </c:strCache>
            </c:strRef>
          </c:cat>
          <c:val>
            <c:numRef>
              <c:f>Sheet1!$B$26:$B$27</c:f>
              <c:numCache>
                <c:formatCode>#,##0</c:formatCode>
                <c:ptCount val="2"/>
                <c:pt idx="0">
                  <c:v>597380432</c:v>
                </c:pt>
                <c:pt idx="1">
                  <c:v>25201114</c:v>
                </c:pt>
              </c:numCache>
            </c:numRef>
          </c:val>
        </c:ser>
        <c:ser>
          <c:idx val="1"/>
          <c:order val="1"/>
          <c:tx>
            <c:strRef>
              <c:f>Sheet1!$C$25</c:f>
              <c:strCache>
                <c:ptCount val="1"/>
                <c:pt idx="0">
                  <c:v>Modeled Ridership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Sheet1!$A$26:$A$27</c:f>
              <c:strCache>
                <c:ptCount val="2"/>
                <c:pt idx="0">
                  <c:v>Air</c:v>
                </c:pt>
                <c:pt idx="1">
                  <c:v>AMTRAK</c:v>
                </c:pt>
              </c:strCache>
            </c:strRef>
          </c:cat>
          <c:val>
            <c:numRef>
              <c:f>Sheet1!$C$26:$C$27</c:f>
              <c:numCache>
                <c:formatCode>#,##0</c:formatCode>
                <c:ptCount val="2"/>
                <c:pt idx="0">
                  <c:v>593895662</c:v>
                </c:pt>
                <c:pt idx="1">
                  <c:v>25845586</c:v>
                </c:pt>
              </c:numCache>
            </c:numRef>
          </c:val>
        </c:ser>
        <c:dLbls>
          <c:showLegendKey val="0"/>
          <c:showVal val="1"/>
          <c:showCatName val="0"/>
          <c:showSerName val="0"/>
          <c:showPercent val="0"/>
          <c:showBubbleSize val="0"/>
        </c:dLbls>
        <c:gapWidth val="267"/>
        <c:overlap val="-43"/>
        <c:axId val="443239536"/>
        <c:axId val="443243456"/>
      </c:barChart>
      <c:catAx>
        <c:axId val="4432395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43243456"/>
        <c:crosses val="autoZero"/>
        <c:auto val="1"/>
        <c:lblAlgn val="ctr"/>
        <c:lblOffset val="100"/>
        <c:noMultiLvlLbl val="0"/>
      </c:catAx>
      <c:valAx>
        <c:axId val="443243456"/>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43239536"/>
        <c:crosses val="autoZero"/>
        <c:crossBetween val="between"/>
        <c:dispUnits>
          <c:builtInUnit val="millions"/>
          <c:dispUnitsLbl>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dispUnitsLbl>
        </c:dispUnits>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accent2"/>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r>
              <a:rPr lang="en-US" dirty="0">
                <a:solidFill>
                  <a:schemeClr val="tx1"/>
                </a:solidFill>
              </a:rPr>
              <a:t>Percent of Difference for AMTRAK by </a:t>
            </a:r>
            <a:r>
              <a:rPr lang="en-US" dirty="0" smtClean="0">
                <a:solidFill>
                  <a:schemeClr val="tx1"/>
                </a:solidFill>
              </a:rPr>
              <a:t>Key Route </a:t>
            </a:r>
            <a:endParaRPr lang="en-US" dirty="0">
              <a:solidFill>
                <a:schemeClr val="tx1"/>
              </a:solidFill>
            </a:endParaRPr>
          </a:p>
        </c:rich>
      </c:tx>
      <c:overlay val="0"/>
      <c:spPr>
        <a:noFill/>
        <a:ln>
          <a:noFill/>
        </a:ln>
        <a:effectLst/>
      </c:spPr>
    </c:title>
    <c:autoTitleDeleted val="0"/>
    <c:plotArea>
      <c:layout/>
      <c:barChart>
        <c:barDir val="col"/>
        <c:grouping val="clustered"/>
        <c:varyColors val="0"/>
        <c:ser>
          <c:idx val="0"/>
          <c:order val="0"/>
          <c:tx>
            <c:strRef>
              <c:f>Sheet1!$B$71</c:f>
              <c:strCache>
                <c:ptCount val="1"/>
                <c:pt idx="0">
                  <c:v>% of Difference  (Modeled/Observed -1)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c:spPr>
          <c:invertIfNegative val="0"/>
          <c:cat>
            <c:strRef>
              <c:f>Sheet1!$A$72:$A$80</c:f>
              <c:strCache>
                <c:ptCount val="9"/>
                <c:pt idx="0">
                  <c:v>Texas Eagle (CHI-SAS)</c:v>
                </c:pt>
                <c:pt idx="1">
                  <c:v>Missouri River Runner</c:v>
                </c:pt>
                <c:pt idx="2">
                  <c:v>Sunset Limited</c:v>
                </c:pt>
                <c:pt idx="3">
                  <c:v>City Of New Orleans</c:v>
                </c:pt>
                <c:pt idx="4">
                  <c:v>California Zephyr</c:v>
                </c:pt>
                <c:pt idx="5">
                  <c:v>Hoosier State</c:v>
                </c:pt>
                <c:pt idx="6">
                  <c:v>Carolinian</c:v>
                </c:pt>
                <c:pt idx="7">
                  <c:v>Blue Water</c:v>
                </c:pt>
                <c:pt idx="8">
                  <c:v>Keystone Service</c:v>
                </c:pt>
              </c:strCache>
            </c:strRef>
          </c:cat>
          <c:val>
            <c:numRef>
              <c:f>Sheet1!$B$72:$B$80</c:f>
              <c:numCache>
                <c:formatCode>0.00%</c:formatCode>
                <c:ptCount val="9"/>
                <c:pt idx="0">
                  <c:v>-2.3E-2</c:v>
                </c:pt>
                <c:pt idx="1">
                  <c:v>-7.3999999999999996E-2</c:v>
                </c:pt>
                <c:pt idx="2">
                  <c:v>-7.0999999999999994E-2</c:v>
                </c:pt>
                <c:pt idx="3">
                  <c:v>3.5999999999999997E-2</c:v>
                </c:pt>
                <c:pt idx="4" formatCode="0%">
                  <c:v>0.16</c:v>
                </c:pt>
                <c:pt idx="5" formatCode="0%">
                  <c:v>0.14000000000000001</c:v>
                </c:pt>
                <c:pt idx="6" formatCode="0%">
                  <c:v>0.13</c:v>
                </c:pt>
                <c:pt idx="7" formatCode="0%">
                  <c:v>0.1</c:v>
                </c:pt>
                <c:pt idx="8" formatCode="0%">
                  <c:v>-0.12000000000000002</c:v>
                </c:pt>
              </c:numCache>
            </c:numRef>
          </c:val>
        </c:ser>
        <c:dLbls>
          <c:showLegendKey val="0"/>
          <c:showVal val="0"/>
          <c:showCatName val="0"/>
          <c:showSerName val="0"/>
          <c:showPercent val="0"/>
          <c:showBubbleSize val="0"/>
        </c:dLbls>
        <c:gapWidth val="267"/>
        <c:overlap val="-43"/>
        <c:axId val="443237576"/>
        <c:axId val="443239928"/>
      </c:barChart>
      <c:catAx>
        <c:axId val="4432375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43239928"/>
        <c:crosses val="autoZero"/>
        <c:auto val="1"/>
        <c:lblAlgn val="ctr"/>
        <c:lblOffset val="100"/>
        <c:noMultiLvlLbl val="0"/>
      </c:catAx>
      <c:valAx>
        <c:axId val="44323992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4323757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accent2"/>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mj-lt"/>
                <a:ea typeface="+mj-ea"/>
                <a:cs typeface="+mj-cs"/>
              </a:defRPr>
            </a:pPr>
            <a:r>
              <a:rPr lang="en-US" dirty="0">
                <a:solidFill>
                  <a:schemeClr val="tx1"/>
                </a:solidFill>
              </a:rPr>
              <a:t>2010 Passenger Enplanement for Selected Airports</a:t>
            </a:r>
          </a:p>
        </c:rich>
      </c:tx>
      <c:layout>
        <c:manualLayout>
          <c:xMode val="edge"/>
          <c:yMode val="edge"/>
          <c:x val="0.15830401844823372"/>
          <c:y val="1.9772579013768693E-2"/>
        </c:manualLayout>
      </c:layout>
      <c:overlay val="0"/>
      <c:spPr>
        <a:noFill/>
        <a:ln>
          <a:noFill/>
        </a:ln>
        <a:effectLst/>
      </c:spPr>
    </c:title>
    <c:autoTitleDeleted val="0"/>
    <c:plotArea>
      <c:layout/>
      <c:barChart>
        <c:barDir val="col"/>
        <c:grouping val="clustered"/>
        <c:varyColors val="0"/>
        <c:ser>
          <c:idx val="0"/>
          <c:order val="0"/>
          <c:tx>
            <c:strRef>
              <c:f>Sheet1!$C$1</c:f>
              <c:strCache>
                <c:ptCount val="1"/>
                <c:pt idx="0">
                  <c:v>Observed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c:spPr>
          <c:invertIfNegative val="0"/>
          <c:cat>
            <c:strRef>
              <c:f>Sheet1!$B$2:$B$19</c:f>
              <c:strCache>
                <c:ptCount val="18"/>
                <c:pt idx="0">
                  <c:v>Atlanta</c:v>
                </c:pt>
                <c:pt idx="1">
                  <c:v>Denver</c:v>
                </c:pt>
                <c:pt idx="2">
                  <c:v>Las Vegas</c:v>
                </c:pt>
                <c:pt idx="3">
                  <c:v>Los Angeles</c:v>
                </c:pt>
                <c:pt idx="4">
                  <c:v>Phoenix</c:v>
                </c:pt>
                <c:pt idx="5">
                  <c:v>St. Louis</c:v>
                </c:pt>
                <c:pt idx="6">
                  <c:v>Memphis</c:v>
                </c:pt>
                <c:pt idx="7">
                  <c:v>Nashville</c:v>
                </c:pt>
                <c:pt idx="8">
                  <c:v>Jackson</c:v>
                </c:pt>
                <c:pt idx="9">
                  <c:v>Little Rock</c:v>
                </c:pt>
                <c:pt idx="10">
                  <c:v>Metairie</c:v>
                </c:pt>
                <c:pt idx="11">
                  <c:v>Oklahoma City</c:v>
                </c:pt>
                <c:pt idx="12">
                  <c:v>Dallas</c:v>
                </c:pt>
                <c:pt idx="13">
                  <c:v>Houston</c:v>
                </c:pt>
                <c:pt idx="14">
                  <c:v>Chicago</c:v>
                </c:pt>
                <c:pt idx="15">
                  <c:v>New York</c:v>
                </c:pt>
                <c:pt idx="16">
                  <c:v>San Francisco</c:v>
                </c:pt>
                <c:pt idx="17">
                  <c:v>Los Angeles</c:v>
                </c:pt>
              </c:strCache>
            </c:strRef>
          </c:cat>
          <c:val>
            <c:numRef>
              <c:f>Sheet1!$C$2:$C$19</c:f>
              <c:numCache>
                <c:formatCode>_(* #,##0_);_(* \(#,##0\);_(* "-"??_);_(@_)</c:formatCode>
                <c:ptCount val="18"/>
                <c:pt idx="0">
                  <c:v>37832989</c:v>
                </c:pt>
                <c:pt idx="1">
                  <c:v>24575416</c:v>
                </c:pt>
                <c:pt idx="2">
                  <c:v>18104118</c:v>
                </c:pt>
                <c:pt idx="3">
                  <c:v>18779438</c:v>
                </c:pt>
                <c:pt idx="4">
                  <c:v>17923494</c:v>
                </c:pt>
                <c:pt idx="5">
                  <c:v>6312887</c:v>
                </c:pt>
                <c:pt idx="6">
                  <c:v>4874286</c:v>
                </c:pt>
                <c:pt idx="7">
                  <c:v>4731385</c:v>
                </c:pt>
                <c:pt idx="8">
                  <c:v>660557</c:v>
                </c:pt>
                <c:pt idx="9">
                  <c:v>1183900</c:v>
                </c:pt>
                <c:pt idx="10">
                  <c:v>4225310</c:v>
                </c:pt>
                <c:pt idx="11">
                  <c:v>1834153</c:v>
                </c:pt>
                <c:pt idx="12">
                  <c:v>28414924</c:v>
                </c:pt>
                <c:pt idx="13">
                  <c:v>19881757</c:v>
                </c:pt>
                <c:pt idx="14">
                  <c:v>35673041</c:v>
                </c:pt>
                <c:pt idx="15">
                  <c:v>32886532</c:v>
                </c:pt>
                <c:pt idx="16">
                  <c:v>22432630</c:v>
                </c:pt>
                <c:pt idx="17">
                  <c:v>29246011</c:v>
                </c:pt>
              </c:numCache>
            </c:numRef>
          </c:val>
        </c:ser>
        <c:ser>
          <c:idx val="1"/>
          <c:order val="1"/>
          <c:tx>
            <c:strRef>
              <c:f>Sheet1!$D$1</c:f>
              <c:strCache>
                <c:ptCount val="1"/>
                <c:pt idx="0">
                  <c:v>Modeled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c:spPr>
          <c:invertIfNegative val="0"/>
          <c:cat>
            <c:strRef>
              <c:f>Sheet1!$B$2:$B$19</c:f>
              <c:strCache>
                <c:ptCount val="18"/>
                <c:pt idx="0">
                  <c:v>Atlanta</c:v>
                </c:pt>
                <c:pt idx="1">
                  <c:v>Denver</c:v>
                </c:pt>
                <c:pt idx="2">
                  <c:v>Las Vegas</c:v>
                </c:pt>
                <c:pt idx="3">
                  <c:v>Los Angeles</c:v>
                </c:pt>
                <c:pt idx="4">
                  <c:v>Phoenix</c:v>
                </c:pt>
                <c:pt idx="5">
                  <c:v>St. Louis</c:v>
                </c:pt>
                <c:pt idx="6">
                  <c:v>Memphis</c:v>
                </c:pt>
                <c:pt idx="7">
                  <c:v>Nashville</c:v>
                </c:pt>
                <c:pt idx="8">
                  <c:v>Jackson</c:v>
                </c:pt>
                <c:pt idx="9">
                  <c:v>Little Rock</c:v>
                </c:pt>
                <c:pt idx="10">
                  <c:v>Metairie</c:v>
                </c:pt>
                <c:pt idx="11">
                  <c:v>Oklahoma City</c:v>
                </c:pt>
                <c:pt idx="12">
                  <c:v>Dallas</c:v>
                </c:pt>
                <c:pt idx="13">
                  <c:v>Houston</c:v>
                </c:pt>
                <c:pt idx="14">
                  <c:v>Chicago</c:v>
                </c:pt>
                <c:pt idx="15">
                  <c:v>New York</c:v>
                </c:pt>
                <c:pt idx="16">
                  <c:v>San Francisco</c:v>
                </c:pt>
                <c:pt idx="17">
                  <c:v>Los Angeles</c:v>
                </c:pt>
              </c:strCache>
            </c:strRef>
          </c:cat>
          <c:val>
            <c:numRef>
              <c:f>Sheet1!$D$2:$D$19</c:f>
              <c:numCache>
                <c:formatCode>_(* #,##0_);_(* \(#,##0\);_(* "-"??_);_(@_)</c:formatCode>
                <c:ptCount val="18"/>
                <c:pt idx="0">
                  <c:v>29373786.807549</c:v>
                </c:pt>
                <c:pt idx="1">
                  <c:v>23106290.942371476</c:v>
                </c:pt>
                <c:pt idx="2">
                  <c:v>14751367.551302006</c:v>
                </c:pt>
                <c:pt idx="3">
                  <c:v>13461931.605419502</c:v>
                </c:pt>
                <c:pt idx="4">
                  <c:v>11795967.044305494</c:v>
                </c:pt>
                <c:pt idx="5">
                  <c:v>6836744.0028655035</c:v>
                </c:pt>
                <c:pt idx="6">
                  <c:v>2360813.125432</c:v>
                </c:pt>
                <c:pt idx="7">
                  <c:v>4315730.0053765001</c:v>
                </c:pt>
                <c:pt idx="8">
                  <c:v>1150301.709456</c:v>
                </c:pt>
                <c:pt idx="9">
                  <c:v>2233241.4706664984</c:v>
                </c:pt>
                <c:pt idx="10">
                  <c:v>3623775.9132784987</c:v>
                </c:pt>
                <c:pt idx="11">
                  <c:v>1827477.6543274999</c:v>
                </c:pt>
                <c:pt idx="12">
                  <c:v>19686938.356750499</c:v>
                </c:pt>
                <c:pt idx="13">
                  <c:v>15135075.998375494</c:v>
                </c:pt>
                <c:pt idx="14">
                  <c:v>34286316.229922503</c:v>
                </c:pt>
                <c:pt idx="15">
                  <c:v>26278283.514031</c:v>
                </c:pt>
                <c:pt idx="16">
                  <c:v>19911151.461038981</c:v>
                </c:pt>
                <c:pt idx="17">
                  <c:v>29476426.5780885</c:v>
                </c:pt>
              </c:numCache>
            </c:numRef>
          </c:val>
        </c:ser>
        <c:dLbls>
          <c:showLegendKey val="0"/>
          <c:showVal val="0"/>
          <c:showCatName val="0"/>
          <c:showSerName val="0"/>
          <c:showPercent val="0"/>
          <c:showBubbleSize val="0"/>
        </c:dLbls>
        <c:gapWidth val="267"/>
        <c:overlap val="-43"/>
        <c:axId val="443236792"/>
        <c:axId val="443239144"/>
      </c:barChart>
      <c:catAx>
        <c:axId val="4432367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43239144"/>
        <c:crosses val="autoZero"/>
        <c:auto val="1"/>
        <c:lblAlgn val="ctr"/>
        <c:lblOffset val="100"/>
        <c:noMultiLvlLbl val="0"/>
      </c:catAx>
      <c:valAx>
        <c:axId val="443239144"/>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43236792"/>
        <c:crosses val="autoZero"/>
        <c:crossBetween val="between"/>
        <c:dispUnits>
          <c:builtInUnit val="millions"/>
          <c:dispUnitsLbl>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dispUnitsLbl>
        </c:dispUnits>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accent2"/>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2CF43-0D4B-45C4-9635-088EC8830FC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FE7E11D-BC00-4360-9935-2096E255AC23}">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a:t>Trip Generation</a:t>
          </a:r>
        </a:p>
      </dgm:t>
    </dgm:pt>
    <dgm:pt modelId="{6C8238DD-B58F-4638-834F-908C1CFA9F58}" type="parTrans" cxnId="{22E6A7F6-A48F-40C6-8725-E213D073E56A}">
      <dgm:prSet/>
      <dgm:spPr/>
      <dgm:t>
        <a:bodyPr/>
        <a:lstStyle/>
        <a:p>
          <a:endParaRPr lang="en-US"/>
        </a:p>
      </dgm:t>
    </dgm:pt>
    <dgm:pt modelId="{5315C6B4-3997-4458-96D6-AEE0031A1E55}" type="sibTrans" cxnId="{22E6A7F6-A48F-40C6-8725-E213D073E56A}">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654C6623-6FCE-4C8B-A47C-844C15BDBF4E}">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a:t>Trip Distribution</a:t>
          </a:r>
        </a:p>
      </dgm:t>
    </dgm:pt>
    <dgm:pt modelId="{360090DA-E9E3-4F58-A464-F827887E8F2F}" type="parTrans" cxnId="{2138D4CF-BC17-40BE-AA21-299244064822}">
      <dgm:prSet/>
      <dgm:spPr/>
      <dgm:t>
        <a:bodyPr/>
        <a:lstStyle/>
        <a:p>
          <a:endParaRPr lang="en-US"/>
        </a:p>
      </dgm:t>
    </dgm:pt>
    <dgm:pt modelId="{666FAD38-BD0A-40F4-A918-9521FB2995FF}" type="sibTrans" cxnId="{2138D4CF-BC17-40BE-AA21-299244064822}">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5B9694D0-EBF1-4D24-94F0-56CE9CFC2AD8}">
      <dgm:prSet>
        <dgm:style>
          <a:lnRef idx="1">
            <a:schemeClr val="accent3"/>
          </a:lnRef>
          <a:fillRef idx="3">
            <a:schemeClr val="accent3"/>
          </a:fillRef>
          <a:effectRef idx="2">
            <a:schemeClr val="accent3"/>
          </a:effectRef>
          <a:fontRef idx="minor">
            <a:schemeClr val="lt1"/>
          </a:fontRef>
        </dgm:style>
      </dgm:prSet>
      <dgm:spPr/>
      <dgm:t>
        <a:bodyPr/>
        <a:lstStyle/>
        <a:p>
          <a:r>
            <a:rPr lang="en-US"/>
            <a:t>Transit Assignment</a:t>
          </a:r>
        </a:p>
      </dgm:t>
    </dgm:pt>
    <dgm:pt modelId="{2BA56CBF-C6B9-4724-8870-A4B8A7471729}" type="parTrans" cxnId="{5BE6EE24-EF33-4427-8AC7-F074ED732502}">
      <dgm:prSet/>
      <dgm:spPr/>
      <dgm:t>
        <a:bodyPr/>
        <a:lstStyle/>
        <a:p>
          <a:endParaRPr lang="en-US"/>
        </a:p>
      </dgm:t>
    </dgm:pt>
    <dgm:pt modelId="{E8059402-7D24-42B5-8C37-01067CD05DA3}" type="sibTrans" cxnId="{5BE6EE24-EF33-4427-8AC7-F074ED732502}">
      <dgm:prSet/>
      <dgm:spPr/>
      <dgm:t>
        <a:bodyPr/>
        <a:lstStyle/>
        <a:p>
          <a:endParaRPr lang="en-US"/>
        </a:p>
      </dgm:t>
    </dgm:pt>
    <dgm:pt modelId="{FB071009-11AA-4717-AE3B-F68741B7EADC}">
      <dgm:prSet>
        <dgm:style>
          <a:lnRef idx="2">
            <a:schemeClr val="accent3"/>
          </a:lnRef>
          <a:fillRef idx="1">
            <a:schemeClr val="lt1"/>
          </a:fillRef>
          <a:effectRef idx="0">
            <a:schemeClr val="accent3"/>
          </a:effectRef>
          <a:fontRef idx="minor">
            <a:schemeClr val="dk1"/>
          </a:fontRef>
        </dgm:style>
      </dgm:prSet>
      <dgm:spPr/>
      <dgm:t>
        <a:bodyPr/>
        <a:lstStyle/>
        <a:p>
          <a:pPr marL="117475" indent="-117475"/>
          <a:r>
            <a:rPr lang="en-US" dirty="0"/>
            <a:t>Party size </a:t>
          </a:r>
          <a:r>
            <a:rPr lang="en-US" dirty="0" smtClean="0"/>
            <a:t>models</a:t>
          </a:r>
          <a:endParaRPr lang="en-US" dirty="0"/>
        </a:p>
      </dgm:t>
    </dgm:pt>
    <dgm:pt modelId="{CDBE8887-BFCC-4043-A14D-9FC3FED306BA}" type="parTrans" cxnId="{60178FE1-6660-4D71-A3B9-6EA222971399}">
      <dgm:prSet/>
      <dgm:spPr/>
      <dgm:t>
        <a:bodyPr/>
        <a:lstStyle/>
        <a:p>
          <a:endParaRPr lang="en-US"/>
        </a:p>
      </dgm:t>
    </dgm:pt>
    <dgm:pt modelId="{9AF45A96-214F-4778-AA54-A75A0076C9D7}" type="sibTrans" cxnId="{60178FE1-6660-4D71-A3B9-6EA222971399}">
      <dgm:prSet/>
      <dgm:spPr/>
      <dgm:t>
        <a:bodyPr/>
        <a:lstStyle/>
        <a:p>
          <a:endParaRPr lang="en-US"/>
        </a:p>
      </dgm:t>
    </dgm:pt>
    <dgm:pt modelId="{7DD08419-5A7A-4AAE-808B-74D9519FA0D4}">
      <dgm:prSet>
        <dgm:style>
          <a:lnRef idx="2">
            <a:schemeClr val="accent3"/>
          </a:lnRef>
          <a:fillRef idx="1">
            <a:schemeClr val="lt1"/>
          </a:fillRef>
          <a:effectRef idx="0">
            <a:schemeClr val="accent3"/>
          </a:effectRef>
          <a:fontRef idx="minor">
            <a:schemeClr val="dk1"/>
          </a:fontRef>
        </dgm:style>
      </dgm:prSet>
      <dgm:spPr/>
      <dgm:t>
        <a:bodyPr/>
        <a:lstStyle/>
        <a:p>
          <a:r>
            <a:rPr lang="en-US" dirty="0"/>
            <a:t>Trips are distributed </a:t>
          </a:r>
          <a:r>
            <a:rPr lang="en-US" smtClean="0"/>
            <a:t>by:  party size, income and purpose</a:t>
          </a:r>
          <a:endParaRPr lang="en-US" dirty="0"/>
        </a:p>
      </dgm:t>
    </dgm:pt>
    <dgm:pt modelId="{1879476D-19DC-44E2-BF2F-B2F16549B127}" type="parTrans" cxnId="{AFFFFBBD-3827-45C1-B2E4-A905258AC545}">
      <dgm:prSet/>
      <dgm:spPr/>
      <dgm:t>
        <a:bodyPr/>
        <a:lstStyle/>
        <a:p>
          <a:endParaRPr lang="en-US"/>
        </a:p>
      </dgm:t>
    </dgm:pt>
    <dgm:pt modelId="{DB0EF2E1-C285-4C72-87D5-4C289F985FDD}" type="sibTrans" cxnId="{AFFFFBBD-3827-45C1-B2E4-A905258AC545}">
      <dgm:prSet/>
      <dgm:spPr/>
      <dgm:t>
        <a:bodyPr/>
        <a:lstStyle/>
        <a:p>
          <a:endParaRPr lang="en-US"/>
        </a:p>
      </dgm:t>
    </dgm:pt>
    <dgm:pt modelId="{CF44634B-23CA-4672-A661-A8C2EEA8E76B}">
      <dgm:prSet>
        <dgm:style>
          <a:lnRef idx="2">
            <a:schemeClr val="accent3"/>
          </a:lnRef>
          <a:fillRef idx="1">
            <a:schemeClr val="lt1"/>
          </a:fillRef>
          <a:effectRef idx="0">
            <a:schemeClr val="accent3"/>
          </a:effectRef>
          <a:fontRef idx="minor">
            <a:schemeClr val="dk1"/>
          </a:fontRef>
        </dgm:style>
      </dgm:prSet>
      <dgm:spPr/>
      <dgm:t>
        <a:bodyPr/>
        <a:lstStyle/>
        <a:p>
          <a:r>
            <a:rPr lang="en-US" dirty="0"/>
            <a:t>Transit trips are assigned to respective networks</a:t>
          </a:r>
        </a:p>
      </dgm:t>
    </dgm:pt>
    <dgm:pt modelId="{3EE153C1-F536-4256-93C1-42B3481C48A0}" type="parTrans" cxnId="{BA336F23-115C-4D9C-B0B0-663CEFE21386}">
      <dgm:prSet/>
      <dgm:spPr/>
      <dgm:t>
        <a:bodyPr/>
        <a:lstStyle/>
        <a:p>
          <a:endParaRPr lang="en-US"/>
        </a:p>
      </dgm:t>
    </dgm:pt>
    <dgm:pt modelId="{30DA3A64-AE9B-4A5D-8D33-53DBB2981A5A}" type="sibTrans" cxnId="{BA336F23-115C-4D9C-B0B0-663CEFE21386}">
      <dgm:prSet/>
      <dgm:spPr/>
      <dgm:t>
        <a:bodyPr/>
        <a:lstStyle/>
        <a:p>
          <a:endParaRPr lang="en-US"/>
        </a:p>
      </dgm:t>
    </dgm:pt>
    <dgm:pt modelId="{41A870EB-09E9-4D2D-AFE2-7095F8D36FB2}">
      <dgm:prSet>
        <dgm:style>
          <a:lnRef idx="2">
            <a:schemeClr val="accent3"/>
          </a:lnRef>
          <a:fillRef idx="1">
            <a:schemeClr val="lt1"/>
          </a:fillRef>
          <a:effectRef idx="0">
            <a:schemeClr val="accent3"/>
          </a:effectRef>
          <a:fontRef idx="minor">
            <a:schemeClr val="dk1"/>
          </a:fontRef>
        </dgm:style>
      </dgm:prSet>
      <dgm:spPr/>
      <dgm:t>
        <a:bodyPr/>
        <a:lstStyle/>
        <a:p>
          <a:r>
            <a:rPr lang="en-US" dirty="0"/>
            <a:t>Trips are split into </a:t>
          </a:r>
          <a:r>
            <a:rPr lang="en-US" dirty="0" smtClean="0"/>
            <a:t>modes </a:t>
          </a:r>
          <a:r>
            <a:rPr lang="en-US" dirty="0"/>
            <a:t>by party size and income and purpose</a:t>
          </a:r>
        </a:p>
      </dgm:t>
    </dgm:pt>
    <dgm:pt modelId="{DF9FBAEE-4A1A-4D95-89EF-D424AC8303E2}" type="parTrans" cxnId="{D2C6657D-C3DC-4B28-A205-074A2F85195A}">
      <dgm:prSet/>
      <dgm:spPr/>
      <dgm:t>
        <a:bodyPr/>
        <a:lstStyle/>
        <a:p>
          <a:endParaRPr lang="en-US"/>
        </a:p>
      </dgm:t>
    </dgm:pt>
    <dgm:pt modelId="{FBE55BDA-D295-4693-B81B-A048F09CF87A}" type="sibTrans" cxnId="{D2C6657D-C3DC-4B28-A205-074A2F85195A}">
      <dgm:prSet/>
      <dgm:spPr/>
      <dgm:t>
        <a:bodyPr/>
        <a:lstStyle/>
        <a:p>
          <a:endParaRPr lang="en-US"/>
        </a:p>
      </dgm:t>
    </dgm:pt>
    <dgm:pt modelId="{D3957D78-66A7-4445-AF01-49BB68D7FC4F}">
      <dgm:prSet>
        <dgm:style>
          <a:lnRef idx="2">
            <a:schemeClr val="accent3"/>
          </a:lnRef>
          <a:fillRef idx="1">
            <a:schemeClr val="lt1"/>
          </a:fillRef>
          <a:effectRef idx="0">
            <a:schemeClr val="accent3"/>
          </a:effectRef>
          <a:fontRef idx="minor">
            <a:schemeClr val="dk1"/>
          </a:fontRef>
        </dgm:style>
      </dgm:prSet>
      <dgm:spPr/>
      <dgm:t>
        <a:bodyPr/>
        <a:lstStyle/>
        <a:p>
          <a:pPr marL="117475" indent="-117475"/>
          <a:r>
            <a:rPr lang="en-US" dirty="0" smtClean="0"/>
            <a:t>CTPP</a:t>
          </a:r>
          <a:endParaRPr lang="en-US" dirty="0"/>
        </a:p>
      </dgm:t>
    </dgm:pt>
    <dgm:pt modelId="{4F44B43C-FC39-4CDA-9630-F11C940421B0}" type="parTrans" cxnId="{54168974-E77F-4598-9C04-9B3E7F7C7D9F}">
      <dgm:prSet/>
      <dgm:spPr/>
      <dgm:t>
        <a:bodyPr/>
        <a:lstStyle/>
        <a:p>
          <a:endParaRPr lang="en-US"/>
        </a:p>
      </dgm:t>
    </dgm:pt>
    <dgm:pt modelId="{60DFF55C-4F9B-4257-9788-179CAF8C9145}" type="sibTrans" cxnId="{54168974-E77F-4598-9C04-9B3E7F7C7D9F}">
      <dgm:prSet/>
      <dgm:spPr/>
      <dgm:t>
        <a:bodyPr/>
        <a:lstStyle/>
        <a:p>
          <a:endParaRPr lang="en-US"/>
        </a:p>
      </dgm:t>
    </dgm:pt>
    <dgm:pt modelId="{E3B41C62-ED62-47A1-B766-EC21DDAAB8EA}">
      <dgm:prSet>
        <dgm:style>
          <a:lnRef idx="2">
            <a:schemeClr val="accent3"/>
          </a:lnRef>
          <a:fillRef idx="1">
            <a:schemeClr val="lt1"/>
          </a:fillRef>
          <a:effectRef idx="0">
            <a:schemeClr val="accent3"/>
          </a:effectRef>
          <a:fontRef idx="minor">
            <a:schemeClr val="dk1"/>
          </a:fontRef>
        </dgm:style>
      </dgm:prSet>
      <dgm:spPr/>
      <dgm:t>
        <a:bodyPr/>
        <a:lstStyle/>
        <a:p>
          <a:r>
            <a:rPr lang="en-US" dirty="0" smtClean="0"/>
            <a:t>1995 ATS </a:t>
          </a:r>
          <a:endParaRPr lang="en-US" dirty="0"/>
        </a:p>
      </dgm:t>
    </dgm:pt>
    <dgm:pt modelId="{E8A21108-C531-4327-94F1-E2B1CF0CCFD0}" type="parTrans" cxnId="{1892F90D-1B19-44B8-8163-5B42313E72E1}">
      <dgm:prSet/>
      <dgm:spPr/>
      <dgm:t>
        <a:bodyPr/>
        <a:lstStyle/>
        <a:p>
          <a:endParaRPr lang="en-US"/>
        </a:p>
      </dgm:t>
    </dgm:pt>
    <dgm:pt modelId="{6E7B85B6-2536-4B07-8B2B-16B37047C283}" type="sibTrans" cxnId="{1892F90D-1B19-44B8-8163-5B42313E72E1}">
      <dgm:prSet/>
      <dgm:spPr/>
      <dgm:t>
        <a:bodyPr/>
        <a:lstStyle/>
        <a:p>
          <a:endParaRPr lang="en-US"/>
        </a:p>
      </dgm:t>
    </dgm:pt>
    <dgm:pt modelId="{BB534111-293E-4ECC-B116-544271154ADF}">
      <dgm:prSet>
        <dgm:style>
          <a:lnRef idx="2">
            <a:schemeClr val="accent3"/>
          </a:lnRef>
          <a:fillRef idx="1">
            <a:schemeClr val="lt1"/>
          </a:fillRef>
          <a:effectRef idx="0">
            <a:schemeClr val="accent3"/>
          </a:effectRef>
          <a:fontRef idx="minor">
            <a:schemeClr val="dk1"/>
          </a:fontRef>
        </dgm:style>
      </dgm:prSet>
      <dgm:spPr/>
      <dgm:t>
        <a:bodyPr/>
        <a:lstStyle/>
        <a:p>
          <a:pPr marL="117475" indent="-117475"/>
          <a:r>
            <a:rPr lang="en-US" dirty="0" smtClean="0"/>
            <a:t>W&amp;P demographics</a:t>
          </a:r>
          <a:endParaRPr lang="en-US" dirty="0"/>
        </a:p>
      </dgm:t>
    </dgm:pt>
    <dgm:pt modelId="{56C67610-7017-4FEA-AB1C-D32CB2FF9972}" type="parTrans" cxnId="{B4A3E722-5018-4B2A-8010-29C81FE925E6}">
      <dgm:prSet/>
      <dgm:spPr/>
      <dgm:t>
        <a:bodyPr/>
        <a:lstStyle/>
        <a:p>
          <a:endParaRPr lang="en-US"/>
        </a:p>
      </dgm:t>
    </dgm:pt>
    <dgm:pt modelId="{50C1ACF0-7DF5-4992-BF4D-BF03C56277A9}" type="sibTrans" cxnId="{B4A3E722-5018-4B2A-8010-29C81FE925E6}">
      <dgm:prSet/>
      <dgm:spPr/>
      <dgm:t>
        <a:bodyPr/>
        <a:lstStyle/>
        <a:p>
          <a:endParaRPr lang="en-US"/>
        </a:p>
      </dgm:t>
    </dgm:pt>
    <dgm:pt modelId="{C4496D19-B268-4E3C-A4F3-E64C0F7426CB}">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a:t>Mode Choice</a:t>
          </a:r>
        </a:p>
      </dgm:t>
    </dgm:pt>
    <dgm:pt modelId="{B3E9B07D-0D1A-4BFE-8267-1A47860A1D66}" type="sibTrans" cxnId="{B791E367-2F0C-4FFE-AEEF-9910F7B3CB18}">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EB175E9E-4FF2-4F96-AB49-6A300F1C4CB2}" type="parTrans" cxnId="{B791E367-2F0C-4FFE-AEEF-9910F7B3CB18}">
      <dgm:prSet/>
      <dgm:spPr/>
      <dgm:t>
        <a:bodyPr/>
        <a:lstStyle/>
        <a:p>
          <a:endParaRPr lang="en-US"/>
        </a:p>
      </dgm:t>
    </dgm:pt>
    <dgm:pt modelId="{DC736A93-A682-49D8-8BE8-7653E9F783D4}">
      <dgm:prSet>
        <dgm:style>
          <a:lnRef idx="2">
            <a:schemeClr val="accent3"/>
          </a:lnRef>
          <a:fillRef idx="1">
            <a:schemeClr val="lt1"/>
          </a:fillRef>
          <a:effectRef idx="0">
            <a:schemeClr val="accent3"/>
          </a:effectRef>
          <a:fontRef idx="minor">
            <a:schemeClr val="dk1"/>
          </a:fontRef>
        </dgm:style>
      </dgm:prSet>
      <dgm:spPr/>
      <dgm:t>
        <a:bodyPr/>
        <a:lstStyle/>
        <a:p>
          <a:pPr marL="117475" indent="-117475"/>
          <a:r>
            <a:rPr lang="en-US" dirty="0" smtClean="0"/>
            <a:t>1995 ATS</a:t>
          </a:r>
          <a:endParaRPr lang="en-US" dirty="0"/>
        </a:p>
      </dgm:t>
    </dgm:pt>
    <dgm:pt modelId="{09201526-B104-451B-83FC-C2D3913E5E50}" type="parTrans" cxnId="{C8E7EC37-AA95-4E52-AB66-F1FDFE27C86B}">
      <dgm:prSet/>
      <dgm:spPr/>
    </dgm:pt>
    <dgm:pt modelId="{E3D347E8-57A1-4C90-A120-21B9ECF2D819}" type="sibTrans" cxnId="{C8E7EC37-AA95-4E52-AB66-F1FDFE27C86B}">
      <dgm:prSet/>
      <dgm:spPr/>
    </dgm:pt>
    <dgm:pt modelId="{EC9272F5-33A7-4156-97D2-AE5D6FF2397B}" type="pres">
      <dgm:prSet presAssocID="{0272CF43-0D4B-45C4-9635-088EC8830FCE}" presName="linearFlow" presStyleCnt="0">
        <dgm:presLayoutVars>
          <dgm:dir/>
          <dgm:animLvl val="lvl"/>
          <dgm:resizeHandles val="exact"/>
        </dgm:presLayoutVars>
      </dgm:prSet>
      <dgm:spPr/>
      <dgm:t>
        <a:bodyPr/>
        <a:lstStyle/>
        <a:p>
          <a:endParaRPr lang="en-US"/>
        </a:p>
      </dgm:t>
    </dgm:pt>
    <dgm:pt modelId="{805125F4-7257-426D-9CC0-0A6CD7855B41}" type="pres">
      <dgm:prSet presAssocID="{AFE7E11D-BC00-4360-9935-2096E255AC23}" presName="composite" presStyleCnt="0"/>
      <dgm:spPr/>
    </dgm:pt>
    <dgm:pt modelId="{455878CE-B34C-4989-994F-3CEE7DEFE55A}" type="pres">
      <dgm:prSet presAssocID="{AFE7E11D-BC00-4360-9935-2096E255AC23}" presName="parTx" presStyleLbl="node1" presStyleIdx="0" presStyleCnt="4">
        <dgm:presLayoutVars>
          <dgm:chMax val="0"/>
          <dgm:chPref val="0"/>
          <dgm:bulletEnabled val="1"/>
        </dgm:presLayoutVars>
      </dgm:prSet>
      <dgm:spPr/>
      <dgm:t>
        <a:bodyPr/>
        <a:lstStyle/>
        <a:p>
          <a:endParaRPr lang="en-US"/>
        </a:p>
      </dgm:t>
    </dgm:pt>
    <dgm:pt modelId="{ADA98546-E033-4BD9-869D-87DE380F4552}" type="pres">
      <dgm:prSet presAssocID="{AFE7E11D-BC00-4360-9935-2096E255AC23}" presName="parSh" presStyleLbl="node1" presStyleIdx="0" presStyleCnt="4"/>
      <dgm:spPr/>
      <dgm:t>
        <a:bodyPr/>
        <a:lstStyle/>
        <a:p>
          <a:endParaRPr lang="en-US"/>
        </a:p>
      </dgm:t>
    </dgm:pt>
    <dgm:pt modelId="{B9D6DBC5-DA66-44FC-91ED-4199256053AF}" type="pres">
      <dgm:prSet presAssocID="{AFE7E11D-BC00-4360-9935-2096E255AC23}" presName="desTx" presStyleLbl="fgAcc1" presStyleIdx="0" presStyleCnt="4">
        <dgm:presLayoutVars>
          <dgm:bulletEnabled val="1"/>
        </dgm:presLayoutVars>
      </dgm:prSet>
      <dgm:spPr/>
      <dgm:t>
        <a:bodyPr/>
        <a:lstStyle/>
        <a:p>
          <a:endParaRPr lang="en-US"/>
        </a:p>
      </dgm:t>
    </dgm:pt>
    <dgm:pt modelId="{A0BC35EF-7F4B-44CB-A2E6-84C5A6969F5D}" type="pres">
      <dgm:prSet presAssocID="{5315C6B4-3997-4458-96D6-AEE0031A1E55}" presName="sibTrans" presStyleLbl="sibTrans2D1" presStyleIdx="0" presStyleCnt="3"/>
      <dgm:spPr/>
      <dgm:t>
        <a:bodyPr/>
        <a:lstStyle/>
        <a:p>
          <a:endParaRPr lang="en-US"/>
        </a:p>
      </dgm:t>
    </dgm:pt>
    <dgm:pt modelId="{90D75E2F-FBC8-427B-B3A6-881D8DF35CAD}" type="pres">
      <dgm:prSet presAssocID="{5315C6B4-3997-4458-96D6-AEE0031A1E55}" presName="connTx" presStyleLbl="sibTrans2D1" presStyleIdx="0" presStyleCnt="3"/>
      <dgm:spPr/>
      <dgm:t>
        <a:bodyPr/>
        <a:lstStyle/>
        <a:p>
          <a:endParaRPr lang="en-US"/>
        </a:p>
      </dgm:t>
    </dgm:pt>
    <dgm:pt modelId="{DCAD9825-3DBA-4432-BA36-8E2E6465205E}" type="pres">
      <dgm:prSet presAssocID="{654C6623-6FCE-4C8B-A47C-844C15BDBF4E}" presName="composite" presStyleCnt="0"/>
      <dgm:spPr/>
    </dgm:pt>
    <dgm:pt modelId="{0D11C6AB-F669-47AA-8B28-1055B8F18D24}" type="pres">
      <dgm:prSet presAssocID="{654C6623-6FCE-4C8B-A47C-844C15BDBF4E}" presName="parTx" presStyleLbl="node1" presStyleIdx="0" presStyleCnt="4">
        <dgm:presLayoutVars>
          <dgm:chMax val="0"/>
          <dgm:chPref val="0"/>
          <dgm:bulletEnabled val="1"/>
        </dgm:presLayoutVars>
      </dgm:prSet>
      <dgm:spPr/>
      <dgm:t>
        <a:bodyPr/>
        <a:lstStyle/>
        <a:p>
          <a:endParaRPr lang="en-US"/>
        </a:p>
      </dgm:t>
    </dgm:pt>
    <dgm:pt modelId="{667B3604-3D59-4DBA-92A6-E6DCE58F0DDF}" type="pres">
      <dgm:prSet presAssocID="{654C6623-6FCE-4C8B-A47C-844C15BDBF4E}" presName="parSh" presStyleLbl="node1" presStyleIdx="1" presStyleCnt="4"/>
      <dgm:spPr/>
      <dgm:t>
        <a:bodyPr/>
        <a:lstStyle/>
        <a:p>
          <a:endParaRPr lang="en-US"/>
        </a:p>
      </dgm:t>
    </dgm:pt>
    <dgm:pt modelId="{60234190-F893-4725-93A3-1C2B74A760D8}" type="pres">
      <dgm:prSet presAssocID="{654C6623-6FCE-4C8B-A47C-844C15BDBF4E}" presName="desTx" presStyleLbl="fgAcc1" presStyleIdx="1" presStyleCnt="4">
        <dgm:presLayoutVars>
          <dgm:bulletEnabled val="1"/>
        </dgm:presLayoutVars>
      </dgm:prSet>
      <dgm:spPr/>
      <dgm:t>
        <a:bodyPr/>
        <a:lstStyle/>
        <a:p>
          <a:endParaRPr lang="en-US"/>
        </a:p>
      </dgm:t>
    </dgm:pt>
    <dgm:pt modelId="{9EC6F627-846E-4543-96A6-87F7F9D77F45}" type="pres">
      <dgm:prSet presAssocID="{666FAD38-BD0A-40F4-A918-9521FB2995FF}" presName="sibTrans" presStyleLbl="sibTrans2D1" presStyleIdx="1" presStyleCnt="3"/>
      <dgm:spPr/>
      <dgm:t>
        <a:bodyPr/>
        <a:lstStyle/>
        <a:p>
          <a:endParaRPr lang="en-US"/>
        </a:p>
      </dgm:t>
    </dgm:pt>
    <dgm:pt modelId="{2CD79B5D-EACD-45FC-A153-4E5A85B0AD1E}" type="pres">
      <dgm:prSet presAssocID="{666FAD38-BD0A-40F4-A918-9521FB2995FF}" presName="connTx" presStyleLbl="sibTrans2D1" presStyleIdx="1" presStyleCnt="3"/>
      <dgm:spPr/>
      <dgm:t>
        <a:bodyPr/>
        <a:lstStyle/>
        <a:p>
          <a:endParaRPr lang="en-US"/>
        </a:p>
      </dgm:t>
    </dgm:pt>
    <dgm:pt modelId="{758E7E2C-B5C1-4218-A9E1-5771BD00F40F}" type="pres">
      <dgm:prSet presAssocID="{C4496D19-B268-4E3C-A4F3-E64C0F7426CB}" presName="composite" presStyleCnt="0"/>
      <dgm:spPr/>
    </dgm:pt>
    <dgm:pt modelId="{95DBFAE7-7A22-4A0E-B568-EC2F2B9F502E}" type="pres">
      <dgm:prSet presAssocID="{C4496D19-B268-4E3C-A4F3-E64C0F7426CB}" presName="parTx" presStyleLbl="node1" presStyleIdx="1" presStyleCnt="4">
        <dgm:presLayoutVars>
          <dgm:chMax val="0"/>
          <dgm:chPref val="0"/>
          <dgm:bulletEnabled val="1"/>
        </dgm:presLayoutVars>
      </dgm:prSet>
      <dgm:spPr/>
      <dgm:t>
        <a:bodyPr/>
        <a:lstStyle/>
        <a:p>
          <a:endParaRPr lang="en-US"/>
        </a:p>
      </dgm:t>
    </dgm:pt>
    <dgm:pt modelId="{C226A896-2CA2-42A3-8380-86F0264E5338}" type="pres">
      <dgm:prSet presAssocID="{C4496D19-B268-4E3C-A4F3-E64C0F7426CB}" presName="parSh" presStyleLbl="node1" presStyleIdx="2" presStyleCnt="4"/>
      <dgm:spPr/>
      <dgm:t>
        <a:bodyPr/>
        <a:lstStyle/>
        <a:p>
          <a:endParaRPr lang="en-US"/>
        </a:p>
      </dgm:t>
    </dgm:pt>
    <dgm:pt modelId="{067E8DC1-1AFC-4E23-AA8A-7E2EFA462460}" type="pres">
      <dgm:prSet presAssocID="{C4496D19-B268-4E3C-A4F3-E64C0F7426CB}" presName="desTx" presStyleLbl="fgAcc1" presStyleIdx="2" presStyleCnt="4">
        <dgm:presLayoutVars>
          <dgm:bulletEnabled val="1"/>
        </dgm:presLayoutVars>
      </dgm:prSet>
      <dgm:spPr/>
      <dgm:t>
        <a:bodyPr/>
        <a:lstStyle/>
        <a:p>
          <a:endParaRPr lang="en-US"/>
        </a:p>
      </dgm:t>
    </dgm:pt>
    <dgm:pt modelId="{31FA4C95-6AFC-46C5-90B3-C0ED67BAE079}" type="pres">
      <dgm:prSet presAssocID="{B3E9B07D-0D1A-4BFE-8267-1A47860A1D66}" presName="sibTrans" presStyleLbl="sibTrans2D1" presStyleIdx="2" presStyleCnt="3"/>
      <dgm:spPr/>
      <dgm:t>
        <a:bodyPr/>
        <a:lstStyle/>
        <a:p>
          <a:endParaRPr lang="en-US"/>
        </a:p>
      </dgm:t>
    </dgm:pt>
    <dgm:pt modelId="{8B27779C-D0F5-42A3-B597-C0E1E3D66D26}" type="pres">
      <dgm:prSet presAssocID="{B3E9B07D-0D1A-4BFE-8267-1A47860A1D66}" presName="connTx" presStyleLbl="sibTrans2D1" presStyleIdx="2" presStyleCnt="3"/>
      <dgm:spPr/>
      <dgm:t>
        <a:bodyPr/>
        <a:lstStyle/>
        <a:p>
          <a:endParaRPr lang="en-US"/>
        </a:p>
      </dgm:t>
    </dgm:pt>
    <dgm:pt modelId="{E8918AD7-4C49-4160-83B3-E0060414E64C}" type="pres">
      <dgm:prSet presAssocID="{5B9694D0-EBF1-4D24-94F0-56CE9CFC2AD8}" presName="composite" presStyleCnt="0"/>
      <dgm:spPr/>
    </dgm:pt>
    <dgm:pt modelId="{3DC265E5-F163-46EE-B7D6-4662DA52CBBD}" type="pres">
      <dgm:prSet presAssocID="{5B9694D0-EBF1-4D24-94F0-56CE9CFC2AD8}" presName="parTx" presStyleLbl="node1" presStyleIdx="2" presStyleCnt="4">
        <dgm:presLayoutVars>
          <dgm:chMax val="0"/>
          <dgm:chPref val="0"/>
          <dgm:bulletEnabled val="1"/>
        </dgm:presLayoutVars>
      </dgm:prSet>
      <dgm:spPr/>
      <dgm:t>
        <a:bodyPr/>
        <a:lstStyle/>
        <a:p>
          <a:endParaRPr lang="en-US"/>
        </a:p>
      </dgm:t>
    </dgm:pt>
    <dgm:pt modelId="{04338630-8252-4888-AD38-C11096DDECD1}" type="pres">
      <dgm:prSet presAssocID="{5B9694D0-EBF1-4D24-94F0-56CE9CFC2AD8}" presName="parSh" presStyleLbl="node1" presStyleIdx="3" presStyleCnt="4"/>
      <dgm:spPr/>
      <dgm:t>
        <a:bodyPr/>
        <a:lstStyle/>
        <a:p>
          <a:endParaRPr lang="en-US"/>
        </a:p>
      </dgm:t>
    </dgm:pt>
    <dgm:pt modelId="{492C3A96-4390-4C7E-8200-6D08E8CF73C5}" type="pres">
      <dgm:prSet presAssocID="{5B9694D0-EBF1-4D24-94F0-56CE9CFC2AD8}" presName="desTx" presStyleLbl="fgAcc1" presStyleIdx="3" presStyleCnt="4">
        <dgm:presLayoutVars>
          <dgm:bulletEnabled val="1"/>
        </dgm:presLayoutVars>
      </dgm:prSet>
      <dgm:spPr/>
      <dgm:t>
        <a:bodyPr/>
        <a:lstStyle/>
        <a:p>
          <a:endParaRPr lang="en-US"/>
        </a:p>
      </dgm:t>
    </dgm:pt>
  </dgm:ptLst>
  <dgm:cxnLst>
    <dgm:cxn modelId="{8298C16A-01E6-4D31-8B6F-0405051A117D}" type="presOf" srcId="{5315C6B4-3997-4458-96D6-AEE0031A1E55}" destId="{90D75E2F-FBC8-427B-B3A6-881D8DF35CAD}" srcOrd="1" destOrd="0" presId="urn:microsoft.com/office/officeart/2005/8/layout/process3"/>
    <dgm:cxn modelId="{5D21B094-943F-4CE8-A5C7-BFA0F8F473B0}" type="presOf" srcId="{B3E9B07D-0D1A-4BFE-8267-1A47860A1D66}" destId="{31FA4C95-6AFC-46C5-90B3-C0ED67BAE079}" srcOrd="0" destOrd="0" presId="urn:microsoft.com/office/officeart/2005/8/layout/process3"/>
    <dgm:cxn modelId="{8705F1B9-F655-4D60-8AA0-7A3BB201B833}" type="presOf" srcId="{666FAD38-BD0A-40F4-A918-9521FB2995FF}" destId="{9EC6F627-846E-4543-96A6-87F7F9D77F45}" srcOrd="0" destOrd="0" presId="urn:microsoft.com/office/officeart/2005/8/layout/process3"/>
    <dgm:cxn modelId="{22E6A7F6-A48F-40C6-8725-E213D073E56A}" srcId="{0272CF43-0D4B-45C4-9635-088EC8830FCE}" destId="{AFE7E11D-BC00-4360-9935-2096E255AC23}" srcOrd="0" destOrd="0" parTransId="{6C8238DD-B58F-4638-834F-908C1CFA9F58}" sibTransId="{5315C6B4-3997-4458-96D6-AEE0031A1E55}"/>
    <dgm:cxn modelId="{EC11D7F0-2B71-4566-AF8A-F63D11BE967D}" type="presOf" srcId="{666FAD38-BD0A-40F4-A918-9521FB2995FF}" destId="{2CD79B5D-EACD-45FC-A153-4E5A85B0AD1E}" srcOrd="1" destOrd="0" presId="urn:microsoft.com/office/officeart/2005/8/layout/process3"/>
    <dgm:cxn modelId="{54168974-E77F-4598-9C04-9B3E7F7C7D9F}" srcId="{AFE7E11D-BC00-4360-9935-2096E255AC23}" destId="{D3957D78-66A7-4445-AF01-49BB68D7FC4F}" srcOrd="3" destOrd="0" parTransId="{4F44B43C-FC39-4CDA-9630-F11C940421B0}" sibTransId="{60DFF55C-4F9B-4257-9788-179CAF8C9145}"/>
    <dgm:cxn modelId="{60178FE1-6660-4D71-A3B9-6EA222971399}" srcId="{AFE7E11D-BC00-4360-9935-2096E255AC23}" destId="{FB071009-11AA-4717-AE3B-F68741B7EADC}" srcOrd="0" destOrd="0" parTransId="{CDBE8887-BFCC-4043-A14D-9FC3FED306BA}" sibTransId="{9AF45A96-214F-4778-AA54-A75A0076C9D7}"/>
    <dgm:cxn modelId="{380E2D76-F713-483F-B18F-EEC785C7B9C2}" type="presOf" srcId="{41A870EB-09E9-4D2D-AFE2-7095F8D36FB2}" destId="{067E8DC1-1AFC-4E23-AA8A-7E2EFA462460}" srcOrd="0" destOrd="0" presId="urn:microsoft.com/office/officeart/2005/8/layout/process3"/>
    <dgm:cxn modelId="{B4A3E722-5018-4B2A-8010-29C81FE925E6}" srcId="{AFE7E11D-BC00-4360-9935-2096E255AC23}" destId="{BB534111-293E-4ECC-B116-544271154ADF}" srcOrd="2" destOrd="0" parTransId="{56C67610-7017-4FEA-AB1C-D32CB2FF9972}" sibTransId="{50C1ACF0-7DF5-4992-BF4D-BF03C56277A9}"/>
    <dgm:cxn modelId="{2BC080FD-6B0F-49E6-BEB9-C11D6A555EEF}" type="presOf" srcId="{654C6623-6FCE-4C8B-A47C-844C15BDBF4E}" destId="{667B3604-3D59-4DBA-92A6-E6DCE58F0DDF}" srcOrd="1" destOrd="0" presId="urn:microsoft.com/office/officeart/2005/8/layout/process3"/>
    <dgm:cxn modelId="{EED8EC85-1D98-4C6D-B077-A2AAC836BF89}" type="presOf" srcId="{5B9694D0-EBF1-4D24-94F0-56CE9CFC2AD8}" destId="{3DC265E5-F163-46EE-B7D6-4662DA52CBBD}" srcOrd="0" destOrd="0" presId="urn:microsoft.com/office/officeart/2005/8/layout/process3"/>
    <dgm:cxn modelId="{DD7B2D64-9AD3-455E-8043-67331DC2165B}" type="presOf" srcId="{E3B41C62-ED62-47A1-B766-EC21DDAAB8EA}" destId="{60234190-F893-4725-93A3-1C2B74A760D8}" srcOrd="0" destOrd="1" presId="urn:microsoft.com/office/officeart/2005/8/layout/process3"/>
    <dgm:cxn modelId="{AFFFFBBD-3827-45C1-B2E4-A905258AC545}" srcId="{654C6623-6FCE-4C8B-A47C-844C15BDBF4E}" destId="{7DD08419-5A7A-4AAE-808B-74D9519FA0D4}" srcOrd="0" destOrd="0" parTransId="{1879476D-19DC-44E2-BF2F-B2F16549B127}" sibTransId="{DB0EF2E1-C285-4C72-87D5-4C289F985FDD}"/>
    <dgm:cxn modelId="{ADBDEBC6-CC27-4BAC-AEDD-DDC796BC5222}" type="presOf" srcId="{FB071009-11AA-4717-AE3B-F68741B7EADC}" destId="{B9D6DBC5-DA66-44FC-91ED-4199256053AF}" srcOrd="0" destOrd="0" presId="urn:microsoft.com/office/officeart/2005/8/layout/process3"/>
    <dgm:cxn modelId="{222C1F91-16D0-4BEF-83B3-60504002AAAF}" type="presOf" srcId="{C4496D19-B268-4E3C-A4F3-E64C0F7426CB}" destId="{95DBFAE7-7A22-4A0E-B568-EC2F2B9F502E}" srcOrd="0" destOrd="0" presId="urn:microsoft.com/office/officeart/2005/8/layout/process3"/>
    <dgm:cxn modelId="{70F52F52-DB98-4525-ACFE-F76A2A96A289}" type="presOf" srcId="{5315C6B4-3997-4458-96D6-AEE0031A1E55}" destId="{A0BC35EF-7F4B-44CB-A2E6-84C5A6969F5D}" srcOrd="0" destOrd="0" presId="urn:microsoft.com/office/officeart/2005/8/layout/process3"/>
    <dgm:cxn modelId="{881E46C0-ADDB-42AE-9635-49BE2B7E5F51}" type="presOf" srcId="{CF44634B-23CA-4672-A661-A8C2EEA8E76B}" destId="{492C3A96-4390-4C7E-8200-6D08E8CF73C5}" srcOrd="0" destOrd="0" presId="urn:microsoft.com/office/officeart/2005/8/layout/process3"/>
    <dgm:cxn modelId="{46419E87-900D-430E-889F-3A185509FE5E}" type="presOf" srcId="{AFE7E11D-BC00-4360-9935-2096E255AC23}" destId="{ADA98546-E033-4BD9-869D-87DE380F4552}" srcOrd="1" destOrd="0" presId="urn:microsoft.com/office/officeart/2005/8/layout/process3"/>
    <dgm:cxn modelId="{B791E367-2F0C-4FFE-AEEF-9910F7B3CB18}" srcId="{0272CF43-0D4B-45C4-9635-088EC8830FCE}" destId="{C4496D19-B268-4E3C-A4F3-E64C0F7426CB}" srcOrd="2" destOrd="0" parTransId="{EB175E9E-4FF2-4F96-AB49-6A300F1C4CB2}" sibTransId="{B3E9B07D-0D1A-4BFE-8267-1A47860A1D66}"/>
    <dgm:cxn modelId="{4828EAA9-4E94-417F-8C68-C5A8A68A22D1}" type="presOf" srcId="{B3E9B07D-0D1A-4BFE-8267-1A47860A1D66}" destId="{8B27779C-D0F5-42A3-B597-C0E1E3D66D26}" srcOrd="1" destOrd="0" presId="urn:microsoft.com/office/officeart/2005/8/layout/process3"/>
    <dgm:cxn modelId="{8D2FF1B1-E4B8-43E0-97C9-BCEA0AD6D22B}" type="presOf" srcId="{7DD08419-5A7A-4AAE-808B-74D9519FA0D4}" destId="{60234190-F893-4725-93A3-1C2B74A760D8}" srcOrd="0" destOrd="0" presId="urn:microsoft.com/office/officeart/2005/8/layout/process3"/>
    <dgm:cxn modelId="{1C33EA85-C3DE-4BCF-B5A8-E1F68C3A1D77}" type="presOf" srcId="{0272CF43-0D4B-45C4-9635-088EC8830FCE}" destId="{EC9272F5-33A7-4156-97D2-AE5D6FF2397B}" srcOrd="0" destOrd="0" presId="urn:microsoft.com/office/officeart/2005/8/layout/process3"/>
    <dgm:cxn modelId="{2138D4CF-BC17-40BE-AA21-299244064822}" srcId="{0272CF43-0D4B-45C4-9635-088EC8830FCE}" destId="{654C6623-6FCE-4C8B-A47C-844C15BDBF4E}" srcOrd="1" destOrd="0" parTransId="{360090DA-E9E3-4F58-A464-F827887E8F2F}" sibTransId="{666FAD38-BD0A-40F4-A918-9521FB2995FF}"/>
    <dgm:cxn modelId="{D6504F71-6713-4E6A-92FA-FF818FD10B56}" type="presOf" srcId="{5B9694D0-EBF1-4D24-94F0-56CE9CFC2AD8}" destId="{04338630-8252-4888-AD38-C11096DDECD1}" srcOrd="1" destOrd="0" presId="urn:microsoft.com/office/officeart/2005/8/layout/process3"/>
    <dgm:cxn modelId="{9AA439AB-D27A-4D74-8DED-3E562B16BAE2}" type="presOf" srcId="{D3957D78-66A7-4445-AF01-49BB68D7FC4F}" destId="{B9D6DBC5-DA66-44FC-91ED-4199256053AF}" srcOrd="0" destOrd="3" presId="urn:microsoft.com/office/officeart/2005/8/layout/process3"/>
    <dgm:cxn modelId="{5BE6EE24-EF33-4427-8AC7-F074ED732502}" srcId="{0272CF43-0D4B-45C4-9635-088EC8830FCE}" destId="{5B9694D0-EBF1-4D24-94F0-56CE9CFC2AD8}" srcOrd="3" destOrd="0" parTransId="{2BA56CBF-C6B9-4724-8870-A4B8A7471729}" sibTransId="{E8059402-7D24-42B5-8C37-01067CD05DA3}"/>
    <dgm:cxn modelId="{1892F90D-1B19-44B8-8163-5B42313E72E1}" srcId="{654C6623-6FCE-4C8B-A47C-844C15BDBF4E}" destId="{E3B41C62-ED62-47A1-B766-EC21DDAAB8EA}" srcOrd="1" destOrd="0" parTransId="{E8A21108-C531-4327-94F1-E2B1CF0CCFD0}" sibTransId="{6E7B85B6-2536-4B07-8B2B-16B37047C283}"/>
    <dgm:cxn modelId="{BA336F23-115C-4D9C-B0B0-663CEFE21386}" srcId="{5B9694D0-EBF1-4D24-94F0-56CE9CFC2AD8}" destId="{CF44634B-23CA-4672-A661-A8C2EEA8E76B}" srcOrd="0" destOrd="0" parTransId="{3EE153C1-F536-4256-93C1-42B3481C48A0}" sibTransId="{30DA3A64-AE9B-4A5D-8D33-53DBB2981A5A}"/>
    <dgm:cxn modelId="{D2C6657D-C3DC-4B28-A205-074A2F85195A}" srcId="{C4496D19-B268-4E3C-A4F3-E64C0F7426CB}" destId="{41A870EB-09E9-4D2D-AFE2-7095F8D36FB2}" srcOrd="0" destOrd="0" parTransId="{DF9FBAEE-4A1A-4D95-89EF-D424AC8303E2}" sibTransId="{FBE55BDA-D295-4693-B81B-A048F09CF87A}"/>
    <dgm:cxn modelId="{C8E7EC37-AA95-4E52-AB66-F1FDFE27C86B}" srcId="{AFE7E11D-BC00-4360-9935-2096E255AC23}" destId="{DC736A93-A682-49D8-8BE8-7653E9F783D4}" srcOrd="1" destOrd="0" parTransId="{09201526-B104-451B-83FC-C2D3913E5E50}" sibTransId="{E3D347E8-57A1-4C90-A120-21B9ECF2D819}"/>
    <dgm:cxn modelId="{631F045A-6511-4CEF-81B7-9FF7814C9AA8}" type="presOf" srcId="{DC736A93-A682-49D8-8BE8-7653E9F783D4}" destId="{B9D6DBC5-DA66-44FC-91ED-4199256053AF}" srcOrd="0" destOrd="1" presId="urn:microsoft.com/office/officeart/2005/8/layout/process3"/>
    <dgm:cxn modelId="{A5BE81D5-C072-48FF-9816-781ACEA7CA60}" type="presOf" srcId="{654C6623-6FCE-4C8B-A47C-844C15BDBF4E}" destId="{0D11C6AB-F669-47AA-8B28-1055B8F18D24}" srcOrd="0" destOrd="0" presId="urn:microsoft.com/office/officeart/2005/8/layout/process3"/>
    <dgm:cxn modelId="{20E48766-2C03-496B-B05A-964F7DF95C39}" type="presOf" srcId="{C4496D19-B268-4E3C-A4F3-E64C0F7426CB}" destId="{C226A896-2CA2-42A3-8380-86F0264E5338}" srcOrd="1" destOrd="0" presId="urn:microsoft.com/office/officeart/2005/8/layout/process3"/>
    <dgm:cxn modelId="{E4C2495E-CA9E-45F0-BB33-D74742FCE2D4}" type="presOf" srcId="{BB534111-293E-4ECC-B116-544271154ADF}" destId="{B9D6DBC5-DA66-44FC-91ED-4199256053AF}" srcOrd="0" destOrd="2" presId="urn:microsoft.com/office/officeart/2005/8/layout/process3"/>
    <dgm:cxn modelId="{AD608285-9E25-4ACB-BA45-8D9CF4605B1B}" type="presOf" srcId="{AFE7E11D-BC00-4360-9935-2096E255AC23}" destId="{455878CE-B34C-4989-994F-3CEE7DEFE55A}" srcOrd="0" destOrd="0" presId="urn:microsoft.com/office/officeart/2005/8/layout/process3"/>
    <dgm:cxn modelId="{01A8FE2C-7551-43A9-82B0-EA6D2F1C43EC}" type="presParOf" srcId="{EC9272F5-33A7-4156-97D2-AE5D6FF2397B}" destId="{805125F4-7257-426D-9CC0-0A6CD7855B41}" srcOrd="0" destOrd="0" presId="urn:microsoft.com/office/officeart/2005/8/layout/process3"/>
    <dgm:cxn modelId="{971F59EF-6B44-49EB-9C1E-C38D7C2B9FEC}" type="presParOf" srcId="{805125F4-7257-426D-9CC0-0A6CD7855B41}" destId="{455878CE-B34C-4989-994F-3CEE7DEFE55A}" srcOrd="0" destOrd="0" presId="urn:microsoft.com/office/officeart/2005/8/layout/process3"/>
    <dgm:cxn modelId="{1A8389BD-639A-4BC8-ABB8-CB11C3D4AF6F}" type="presParOf" srcId="{805125F4-7257-426D-9CC0-0A6CD7855B41}" destId="{ADA98546-E033-4BD9-869D-87DE380F4552}" srcOrd="1" destOrd="0" presId="urn:microsoft.com/office/officeart/2005/8/layout/process3"/>
    <dgm:cxn modelId="{A8A6015A-D699-4019-8970-3359B2612CC8}" type="presParOf" srcId="{805125F4-7257-426D-9CC0-0A6CD7855B41}" destId="{B9D6DBC5-DA66-44FC-91ED-4199256053AF}" srcOrd="2" destOrd="0" presId="urn:microsoft.com/office/officeart/2005/8/layout/process3"/>
    <dgm:cxn modelId="{BE06D848-45BC-414B-818B-10991BD751EE}" type="presParOf" srcId="{EC9272F5-33A7-4156-97D2-AE5D6FF2397B}" destId="{A0BC35EF-7F4B-44CB-A2E6-84C5A6969F5D}" srcOrd="1" destOrd="0" presId="urn:microsoft.com/office/officeart/2005/8/layout/process3"/>
    <dgm:cxn modelId="{CE9B894A-DF4B-4C88-8EF2-BF2362C18BA4}" type="presParOf" srcId="{A0BC35EF-7F4B-44CB-A2E6-84C5A6969F5D}" destId="{90D75E2F-FBC8-427B-B3A6-881D8DF35CAD}" srcOrd="0" destOrd="0" presId="urn:microsoft.com/office/officeart/2005/8/layout/process3"/>
    <dgm:cxn modelId="{92424C0C-CE33-44AF-B689-8A6C27317C82}" type="presParOf" srcId="{EC9272F5-33A7-4156-97D2-AE5D6FF2397B}" destId="{DCAD9825-3DBA-4432-BA36-8E2E6465205E}" srcOrd="2" destOrd="0" presId="urn:microsoft.com/office/officeart/2005/8/layout/process3"/>
    <dgm:cxn modelId="{080E1868-2813-4A6B-BCF8-9357A632414E}" type="presParOf" srcId="{DCAD9825-3DBA-4432-BA36-8E2E6465205E}" destId="{0D11C6AB-F669-47AA-8B28-1055B8F18D24}" srcOrd="0" destOrd="0" presId="urn:microsoft.com/office/officeart/2005/8/layout/process3"/>
    <dgm:cxn modelId="{4094810D-556C-4D66-BC6A-97D06A048E15}" type="presParOf" srcId="{DCAD9825-3DBA-4432-BA36-8E2E6465205E}" destId="{667B3604-3D59-4DBA-92A6-E6DCE58F0DDF}" srcOrd="1" destOrd="0" presId="urn:microsoft.com/office/officeart/2005/8/layout/process3"/>
    <dgm:cxn modelId="{01AC63D4-D16C-4AF2-9309-FF3876FCC894}" type="presParOf" srcId="{DCAD9825-3DBA-4432-BA36-8E2E6465205E}" destId="{60234190-F893-4725-93A3-1C2B74A760D8}" srcOrd="2" destOrd="0" presId="urn:microsoft.com/office/officeart/2005/8/layout/process3"/>
    <dgm:cxn modelId="{BCC648A3-1F1A-4ECD-A414-9FA3F3676081}" type="presParOf" srcId="{EC9272F5-33A7-4156-97D2-AE5D6FF2397B}" destId="{9EC6F627-846E-4543-96A6-87F7F9D77F45}" srcOrd="3" destOrd="0" presId="urn:microsoft.com/office/officeart/2005/8/layout/process3"/>
    <dgm:cxn modelId="{072CF084-0437-4D65-B82E-2B9FB50E7483}" type="presParOf" srcId="{9EC6F627-846E-4543-96A6-87F7F9D77F45}" destId="{2CD79B5D-EACD-45FC-A153-4E5A85B0AD1E}" srcOrd="0" destOrd="0" presId="urn:microsoft.com/office/officeart/2005/8/layout/process3"/>
    <dgm:cxn modelId="{31F990F8-A79A-4FEB-924E-3870C167DD64}" type="presParOf" srcId="{EC9272F5-33A7-4156-97D2-AE5D6FF2397B}" destId="{758E7E2C-B5C1-4218-A9E1-5771BD00F40F}" srcOrd="4" destOrd="0" presId="urn:microsoft.com/office/officeart/2005/8/layout/process3"/>
    <dgm:cxn modelId="{E0452A6D-2A3C-49D6-A26B-E3247E3425CC}" type="presParOf" srcId="{758E7E2C-B5C1-4218-A9E1-5771BD00F40F}" destId="{95DBFAE7-7A22-4A0E-B568-EC2F2B9F502E}" srcOrd="0" destOrd="0" presId="urn:microsoft.com/office/officeart/2005/8/layout/process3"/>
    <dgm:cxn modelId="{0DE08E26-7ECC-4C2D-9986-CF4AA7056A59}" type="presParOf" srcId="{758E7E2C-B5C1-4218-A9E1-5771BD00F40F}" destId="{C226A896-2CA2-42A3-8380-86F0264E5338}" srcOrd="1" destOrd="0" presId="urn:microsoft.com/office/officeart/2005/8/layout/process3"/>
    <dgm:cxn modelId="{9A6D5DDD-A739-48D6-8C04-C37BFAA86098}" type="presParOf" srcId="{758E7E2C-B5C1-4218-A9E1-5771BD00F40F}" destId="{067E8DC1-1AFC-4E23-AA8A-7E2EFA462460}" srcOrd="2" destOrd="0" presId="urn:microsoft.com/office/officeart/2005/8/layout/process3"/>
    <dgm:cxn modelId="{71E6273D-4230-45F3-98CA-7D6B898B040F}" type="presParOf" srcId="{EC9272F5-33A7-4156-97D2-AE5D6FF2397B}" destId="{31FA4C95-6AFC-46C5-90B3-C0ED67BAE079}" srcOrd="5" destOrd="0" presId="urn:microsoft.com/office/officeart/2005/8/layout/process3"/>
    <dgm:cxn modelId="{13CDDBA8-9029-4659-A8B4-3A3BA061886B}" type="presParOf" srcId="{31FA4C95-6AFC-46C5-90B3-C0ED67BAE079}" destId="{8B27779C-D0F5-42A3-B597-C0E1E3D66D26}" srcOrd="0" destOrd="0" presId="urn:microsoft.com/office/officeart/2005/8/layout/process3"/>
    <dgm:cxn modelId="{DACE57EE-2B84-43BB-B55F-7F8408AC7A05}" type="presParOf" srcId="{EC9272F5-33A7-4156-97D2-AE5D6FF2397B}" destId="{E8918AD7-4C49-4160-83B3-E0060414E64C}" srcOrd="6" destOrd="0" presId="urn:microsoft.com/office/officeart/2005/8/layout/process3"/>
    <dgm:cxn modelId="{A1908D4B-E78B-499F-A03A-43182CEEF49E}" type="presParOf" srcId="{E8918AD7-4C49-4160-83B3-E0060414E64C}" destId="{3DC265E5-F163-46EE-B7D6-4662DA52CBBD}" srcOrd="0" destOrd="0" presId="urn:microsoft.com/office/officeart/2005/8/layout/process3"/>
    <dgm:cxn modelId="{C4D0B683-7BF5-41A1-A869-061159731497}" type="presParOf" srcId="{E8918AD7-4C49-4160-83B3-E0060414E64C}" destId="{04338630-8252-4888-AD38-C11096DDECD1}" srcOrd="1" destOrd="0" presId="urn:microsoft.com/office/officeart/2005/8/layout/process3"/>
    <dgm:cxn modelId="{05D05554-F6EC-4AC6-96E5-93CC9F727B6D}" type="presParOf" srcId="{E8918AD7-4C49-4160-83B3-E0060414E64C}" destId="{492C3A96-4390-4C7E-8200-6D08E8CF73C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8B35E0-D363-47EA-BB8C-CEDF47C26120}" type="datetimeFigureOut">
              <a:rPr lang="en-US" smtClean="0"/>
              <a:pPr/>
              <a:t>5/15/2015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4B545F0-3B88-4FB0-989A-2221773D0C38}" type="slidenum">
              <a:rPr lang="en-US" smtClean="0"/>
              <a:pPr/>
              <a:t>‹#›</a:t>
            </a:fld>
            <a:endParaRPr lang="en-US"/>
          </a:p>
        </p:txBody>
      </p:sp>
    </p:spTree>
    <p:extLst>
      <p:ext uri="{BB962C8B-B14F-4D97-AF65-F5344CB8AC3E}">
        <p14:creationId xmlns:p14="http://schemas.microsoft.com/office/powerpoint/2010/main" val="101243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Correl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Target 15min</a:t>
            </a:r>
          </a:p>
          <a:p>
            <a:r>
              <a:rPr lang="en-US" dirty="0" smtClean="0"/>
              <a:t>Good morning.</a:t>
            </a:r>
            <a:r>
              <a:rPr lang="en-US" baseline="0" dirty="0" smtClean="0"/>
              <a:t> Today I’d like to share with you how we went about forecasting ridership for a proposed passenger rail line in AR. </a:t>
            </a:r>
            <a:endParaRPr lang="en-US" dirty="0" smtClean="0"/>
          </a:p>
          <a:p>
            <a:endParaRPr lang="en-US" dirty="0" smtClean="0"/>
          </a:p>
          <a:p>
            <a:r>
              <a:rPr lang="en-US" dirty="0" smtClean="0"/>
              <a:t>I have to mention that while</a:t>
            </a:r>
            <a:r>
              <a:rPr lang="en-US" baseline="0" dirty="0" smtClean="0"/>
              <a:t> I help design the effort, my colleges, Tian and Binbin did most of the work. And Tian is in the audience today.  If you ask some difficult questions we can make her come up. </a:t>
            </a:r>
          </a:p>
          <a:p>
            <a:endParaRPr lang="en-US" baseline="0" dirty="0" smtClean="0"/>
          </a:p>
          <a:p>
            <a:r>
              <a:rPr lang="en-US" dirty="0" smtClean="0"/>
              <a:t>I provided the twitter tags if anyone wants to post a picture of me.  Hint </a:t>
            </a:r>
            <a:r>
              <a:rPr lang="en-US" dirty="0" err="1" smtClean="0"/>
              <a:t>hint</a:t>
            </a:r>
            <a:r>
              <a:rPr lang="en-US" dirty="0" smtClean="0"/>
              <a:t>. </a:t>
            </a:r>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1</a:t>
            </a:fld>
            <a:endParaRPr lang="en-US"/>
          </a:p>
        </p:txBody>
      </p:sp>
    </p:spTree>
    <p:extLst>
      <p:ext uri="{BB962C8B-B14F-4D97-AF65-F5344CB8AC3E}">
        <p14:creationId xmlns:p14="http://schemas.microsoft.com/office/powerpoint/2010/main" val="208338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Just basics on this slide</a:t>
            </a:r>
          </a:p>
          <a:p>
            <a:pPr defTabSz="931774">
              <a:defRPr/>
            </a:pPr>
            <a:r>
              <a:rPr lang="en-US" dirty="0" smtClean="0"/>
              <a:t>1995 ATS are used to estimate trip generation, party size</a:t>
            </a:r>
            <a:r>
              <a:rPr lang="en-US" baseline="0" dirty="0" smtClean="0"/>
              <a:t> model and the</a:t>
            </a:r>
            <a:r>
              <a:rPr lang="en-US" dirty="0" smtClean="0"/>
              <a:t> average trip lengths for trip distribution</a:t>
            </a:r>
          </a:p>
          <a:p>
            <a:pPr defTabSz="931774">
              <a:defRPr/>
            </a:pPr>
            <a:endParaRPr lang="en-US" dirty="0" smtClean="0"/>
          </a:p>
          <a:p>
            <a:pPr defTabSz="931774">
              <a:defRPr/>
            </a:pPr>
            <a:r>
              <a:rPr lang="en-US" dirty="0"/>
              <a:t>The CTPP is used for obtaining the household distribution because the CEDDS does not have population by </a:t>
            </a:r>
            <a:r>
              <a:rPr lang="en-US" dirty="0" err="1"/>
              <a:t>hhsize</a:t>
            </a:r>
            <a:r>
              <a:rPr lang="en-US" dirty="0"/>
              <a:t> and </a:t>
            </a:r>
            <a:r>
              <a:rPr lang="en-US" dirty="0" err="1"/>
              <a:t>hhincome</a:t>
            </a:r>
            <a:r>
              <a:rPr lang="en-US" dirty="0"/>
              <a:t>.</a:t>
            </a:r>
          </a:p>
          <a:p>
            <a:pPr defTabSz="931774">
              <a:defRPr/>
            </a:pPr>
            <a:endParaRPr lang="en-US" dirty="0"/>
          </a:p>
          <a:p>
            <a:pPr defTabSz="931774">
              <a:defRPr/>
            </a:pPr>
            <a:r>
              <a:rPr lang="en-US" dirty="0"/>
              <a:t>Maintain trips by party size, income and purpose from trip generation to model choice </a:t>
            </a:r>
          </a:p>
          <a:p>
            <a:pPr defTabSz="931774">
              <a:defRPr/>
            </a:pPr>
            <a:endParaRPr lang="en-US" dirty="0"/>
          </a:p>
          <a:p>
            <a:pPr defTabSz="931774">
              <a:defRPr/>
            </a:pPr>
            <a:r>
              <a:rPr lang="en-US" dirty="0"/>
              <a:t>And then assign to network to get routing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10</a:t>
            </a:fld>
            <a:endParaRPr lang="en-US"/>
          </a:p>
        </p:txBody>
      </p:sp>
    </p:spTree>
    <p:extLst>
      <p:ext uri="{BB962C8B-B14F-4D97-AF65-F5344CB8AC3E}">
        <p14:creationId xmlns:p14="http://schemas.microsoft.com/office/powerpoint/2010/main" val="21505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 income group averages</a:t>
            </a:r>
            <a:r>
              <a:rPr lang="en-US" baseline="0" dirty="0" smtClean="0"/>
              <a:t> 23 annual round trips per HH.  17 non-buss and 6 buss</a:t>
            </a:r>
          </a:p>
          <a:p>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11</a:t>
            </a:fld>
            <a:endParaRPr lang="en-US"/>
          </a:p>
        </p:txBody>
      </p:sp>
    </p:spTree>
    <p:extLst>
      <p:ext uri="{BB962C8B-B14F-4D97-AF65-F5344CB8AC3E}">
        <p14:creationId xmlns:p14="http://schemas.microsoft.com/office/powerpoint/2010/main" val="2108098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Party size important</a:t>
            </a:r>
            <a:r>
              <a:rPr lang="en-US" baseline="0" dirty="0" smtClean="0"/>
              <a:t> to mode choice.</a:t>
            </a:r>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12</a:t>
            </a:fld>
            <a:endParaRPr lang="en-US"/>
          </a:p>
        </p:txBody>
      </p:sp>
    </p:spTree>
    <p:extLst>
      <p:ext uri="{BB962C8B-B14F-4D97-AF65-F5344CB8AC3E}">
        <p14:creationId xmlns:p14="http://schemas.microsoft.com/office/powerpoint/2010/main" val="81706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of the long distance trips, urban congestion (auto travel time) is not a major consideration for trip distribution; </a:t>
            </a:r>
          </a:p>
          <a:p>
            <a:r>
              <a:rPr lang="en-US" dirty="0"/>
              <a:t>There is no reported travel time from the 1995 ATS, and different mode will have different time, and for long distance trips, people potentially make multiple stops along the way, and we cannot fully account for the cost and time associated with those stops for trip distribution; so the best information we have is the OD distance from the ATS (even the distance was not fully accurate in the ATS data). Intuitively, for long distance trips, people tend to choose destination based on their budget to decide how far to go. </a:t>
            </a:r>
          </a:p>
          <a:p>
            <a:endParaRPr lang="en-US" dirty="0"/>
          </a:p>
          <a:p>
            <a:pPr defTabSz="931774">
              <a:defRPr/>
            </a:pPr>
            <a:r>
              <a:rPr lang="en-US" dirty="0"/>
              <a:t>In short, we do not have good data to derive average travel time. Distance is a reasonable choice based on available data. </a:t>
            </a:r>
          </a:p>
          <a:p>
            <a:endParaRPr lang="en-US" dirty="0"/>
          </a:p>
          <a:p>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13</a:t>
            </a:fld>
            <a:endParaRPr lang="en-US"/>
          </a:p>
        </p:txBody>
      </p:sp>
    </p:spTree>
    <p:extLst>
      <p:ext uri="{BB962C8B-B14F-4D97-AF65-F5344CB8AC3E}">
        <p14:creationId xmlns:p14="http://schemas.microsoft.com/office/powerpoint/2010/main" val="2310418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target mode shares from ATS by income, party size, and purpose.</a:t>
            </a:r>
          </a:p>
          <a:p>
            <a:r>
              <a:rPr lang="en-US" dirty="0"/>
              <a:t>The major coefficients include </a:t>
            </a:r>
            <a:r>
              <a:rPr lang="en-US" dirty="0" err="1"/>
              <a:t>ivtt</a:t>
            </a:r>
            <a:r>
              <a:rPr lang="en-US" dirty="0"/>
              <a:t>, </a:t>
            </a:r>
            <a:r>
              <a:rPr lang="en-US" dirty="0" err="1"/>
              <a:t>ovtt</a:t>
            </a:r>
            <a:r>
              <a:rPr lang="en-US" dirty="0"/>
              <a:t>, cost, constant (arrival/departure delay, reliability were essentially part of the constants that we separated out). </a:t>
            </a:r>
          </a:p>
          <a:p>
            <a:r>
              <a:rPr lang="en-US" dirty="0"/>
              <a:t>Party size gets reflected by the reduced cost for auto modes and drive access/egress cost.</a:t>
            </a:r>
          </a:p>
          <a:p>
            <a:r>
              <a:rPr lang="en-US" dirty="0"/>
              <a:t>The </a:t>
            </a:r>
            <a:r>
              <a:rPr lang="en-US" dirty="0" err="1"/>
              <a:t>ivtt</a:t>
            </a:r>
            <a:r>
              <a:rPr lang="en-US" dirty="0"/>
              <a:t> coefficients are loosely based on the one study that summarize various long distance mode choice model coefficients.</a:t>
            </a:r>
          </a:p>
          <a:p>
            <a:r>
              <a:rPr lang="en-US" dirty="0" err="1"/>
              <a:t>Ovtt</a:t>
            </a:r>
            <a:r>
              <a:rPr lang="en-US" dirty="0"/>
              <a:t> we used a ratio of 2 on the </a:t>
            </a:r>
            <a:r>
              <a:rPr lang="en-US" dirty="0" err="1"/>
              <a:t>ivtt</a:t>
            </a:r>
            <a:r>
              <a:rPr lang="en-US" dirty="0"/>
              <a:t> coefficients; cost is based on USDOT VOT guideline and to be largely consistent with the income grouping.</a:t>
            </a:r>
          </a:p>
          <a:p>
            <a:r>
              <a:rPr lang="en-US" dirty="0"/>
              <a:t>And we asserted the constants.</a:t>
            </a:r>
          </a:p>
          <a:p>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14</a:t>
            </a:fld>
            <a:endParaRPr lang="en-US"/>
          </a:p>
        </p:txBody>
      </p:sp>
    </p:spTree>
    <p:extLst>
      <p:ext uri="{BB962C8B-B14F-4D97-AF65-F5344CB8AC3E}">
        <p14:creationId xmlns:p14="http://schemas.microsoft.com/office/powerpoint/2010/main" val="167280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to stop ridership</a:t>
            </a:r>
          </a:p>
          <a:p>
            <a:r>
              <a:rPr lang="en-US" dirty="0" smtClean="0"/>
              <a:t>Station</a:t>
            </a:r>
            <a:r>
              <a:rPr lang="en-US" baseline="0" dirty="0" smtClean="0"/>
              <a:t> on/off for </a:t>
            </a:r>
            <a:r>
              <a:rPr lang="en-US" baseline="0" smtClean="0"/>
              <a:t>key routes</a:t>
            </a:r>
            <a:endParaRPr lang="en-US"/>
          </a:p>
        </p:txBody>
      </p:sp>
      <p:sp>
        <p:nvSpPr>
          <p:cNvPr id="4" name="Slide Number Placeholder 3"/>
          <p:cNvSpPr>
            <a:spLocks noGrp="1"/>
          </p:cNvSpPr>
          <p:nvPr>
            <p:ph type="sldNum" sz="quarter" idx="10"/>
          </p:nvPr>
        </p:nvSpPr>
        <p:spPr/>
        <p:txBody>
          <a:bodyPr/>
          <a:lstStyle/>
          <a:p>
            <a:fld id="{B4B545F0-3B88-4FB0-989A-2221773D0C38}" type="slidenum">
              <a:rPr lang="en-US" smtClean="0"/>
              <a:pPr/>
              <a:t>15</a:t>
            </a:fld>
            <a:endParaRPr lang="en-US"/>
          </a:p>
        </p:txBody>
      </p:sp>
    </p:spTree>
    <p:extLst>
      <p:ext uri="{BB962C8B-B14F-4D97-AF65-F5344CB8AC3E}">
        <p14:creationId xmlns:p14="http://schemas.microsoft.com/office/powerpoint/2010/main" val="1312500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545F0-3B88-4FB0-989A-2221773D0C38}" type="slidenum">
              <a:rPr lang="en-US" smtClean="0"/>
              <a:pPr/>
              <a:t>16</a:t>
            </a:fld>
            <a:endParaRPr lang="en-US"/>
          </a:p>
        </p:txBody>
      </p:sp>
    </p:spTree>
    <p:extLst>
      <p:ext uri="{BB962C8B-B14F-4D97-AF65-F5344CB8AC3E}">
        <p14:creationId xmlns:p14="http://schemas.microsoft.com/office/powerpoint/2010/main" val="199225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9 AMTRAK routes that are listed in the presentation, </a:t>
            </a:r>
          </a:p>
          <a:p>
            <a:r>
              <a:rPr lang="en-US" dirty="0"/>
              <a:t>The R-squared is 0.96, correlation is 0.98.</a:t>
            </a:r>
          </a:p>
          <a:p>
            <a:endParaRPr lang="en-US" dirty="0"/>
          </a:p>
          <a:p>
            <a:r>
              <a:rPr lang="en-US" dirty="0"/>
              <a:t>Correlation – is a measure of the linear </a:t>
            </a:r>
            <a:r>
              <a:rPr lang="en-US" u="sng" dirty="0">
                <a:hlinkClick r:id="rId3" tooltip="Correlation"/>
              </a:rPr>
              <a:t>correlation</a:t>
            </a:r>
            <a:r>
              <a:rPr lang="en-US" dirty="0"/>
              <a:t> (dependence) between two variables </a:t>
            </a:r>
            <a:r>
              <a:rPr lang="en-US" i="1" dirty="0"/>
              <a:t>X</a:t>
            </a:r>
            <a:r>
              <a:rPr lang="en-US" dirty="0"/>
              <a:t> and </a:t>
            </a:r>
            <a:r>
              <a:rPr lang="en-US" i="1" dirty="0"/>
              <a:t>Y</a:t>
            </a:r>
            <a:endParaRPr lang="en-US" dirty="0"/>
          </a:p>
          <a:p>
            <a:r>
              <a:rPr lang="en-US" dirty="0"/>
              <a:t>R-squared - is a number that indicates how well data fit a statistical model – sometimes simply a line or curve. It provides a measure of how well observed outcomes are replicated by the model, as the proportion of total variation of outcomes explained by the model</a:t>
            </a:r>
          </a:p>
          <a:p>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17</a:t>
            </a:fld>
            <a:endParaRPr lang="en-US"/>
          </a:p>
        </p:txBody>
      </p:sp>
    </p:spTree>
    <p:extLst>
      <p:ext uri="{BB962C8B-B14F-4D97-AF65-F5344CB8AC3E}">
        <p14:creationId xmlns:p14="http://schemas.microsoft.com/office/powerpoint/2010/main" val="2414942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19 airports/region that are listed in the presentation,</a:t>
            </a:r>
          </a:p>
          <a:p>
            <a:r>
              <a:rPr lang="en-US" dirty="0"/>
              <a:t>The R-squared is 0.95, correlation is 0.97.</a:t>
            </a:r>
          </a:p>
          <a:p>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18</a:t>
            </a:fld>
            <a:endParaRPr lang="en-US"/>
          </a:p>
        </p:txBody>
      </p:sp>
    </p:spTree>
    <p:extLst>
      <p:ext uri="{BB962C8B-B14F-4D97-AF65-F5344CB8AC3E}">
        <p14:creationId xmlns:p14="http://schemas.microsoft.com/office/powerpoint/2010/main" val="2585331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545F0-3B88-4FB0-989A-2221773D0C38}" type="slidenum">
              <a:rPr lang="en-US" smtClean="0"/>
              <a:pPr/>
              <a:t>19</a:t>
            </a:fld>
            <a:endParaRPr lang="en-US"/>
          </a:p>
        </p:txBody>
      </p:sp>
    </p:spTree>
    <p:extLst>
      <p:ext uri="{BB962C8B-B14F-4D97-AF65-F5344CB8AC3E}">
        <p14:creationId xmlns:p14="http://schemas.microsoft.com/office/powerpoint/2010/main" val="422400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a little background</a:t>
            </a:r>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2</a:t>
            </a:fld>
            <a:endParaRPr lang="en-US"/>
          </a:p>
        </p:txBody>
      </p:sp>
    </p:spTree>
    <p:extLst>
      <p:ext uri="{BB962C8B-B14F-4D97-AF65-F5344CB8AC3E}">
        <p14:creationId xmlns:p14="http://schemas.microsoft.com/office/powerpoint/2010/main" val="354804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model commuter trips with AR</a:t>
            </a:r>
            <a:r>
              <a:rPr lang="en-US" baseline="0" dirty="0" smtClean="0"/>
              <a:t> TDM and add intercity trips from long distance model </a:t>
            </a:r>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20</a:t>
            </a:fld>
            <a:endParaRPr lang="en-US"/>
          </a:p>
        </p:txBody>
      </p:sp>
    </p:spTree>
    <p:extLst>
      <p:ext uri="{BB962C8B-B14F-4D97-AF65-F5344CB8AC3E}">
        <p14:creationId xmlns:p14="http://schemas.microsoft.com/office/powerpoint/2010/main" val="403385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Michigan and Ohio have long distance travel surveys or validate to </a:t>
            </a:r>
            <a:r>
              <a:rPr lang="en-US" dirty="0" err="1" smtClean="0"/>
              <a:t>airsage</a:t>
            </a:r>
            <a:r>
              <a:rPr lang="en-US" dirty="0" smtClean="0"/>
              <a:t> data</a:t>
            </a:r>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21</a:t>
            </a:fld>
            <a:endParaRPr lang="en-US"/>
          </a:p>
        </p:txBody>
      </p:sp>
    </p:spTree>
    <p:extLst>
      <p:ext uri="{BB962C8B-B14F-4D97-AF65-F5344CB8AC3E}">
        <p14:creationId xmlns:p14="http://schemas.microsoft.com/office/powerpoint/2010/main" val="1265839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545F0-3B88-4FB0-989A-2221773D0C38}" type="slidenum">
              <a:rPr lang="en-US" smtClean="0"/>
              <a:pPr/>
              <a:t>22</a:t>
            </a:fld>
            <a:endParaRPr lang="en-US"/>
          </a:p>
        </p:txBody>
      </p:sp>
    </p:spTree>
    <p:extLst>
      <p:ext uri="{BB962C8B-B14F-4D97-AF65-F5344CB8AC3E}">
        <p14:creationId xmlns:p14="http://schemas.microsoft.com/office/powerpoint/2010/main" val="380193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545F0-3B88-4FB0-989A-2221773D0C38}" type="slidenum">
              <a:rPr lang="en-US" smtClean="0"/>
              <a:pPr/>
              <a:t>3</a:t>
            </a:fld>
            <a:endParaRPr lang="en-US"/>
          </a:p>
        </p:txBody>
      </p:sp>
    </p:spTree>
    <p:extLst>
      <p:ext uri="{BB962C8B-B14F-4D97-AF65-F5344CB8AC3E}">
        <p14:creationId xmlns:p14="http://schemas.microsoft.com/office/powerpoint/2010/main" val="288712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Created</a:t>
            </a:r>
            <a:r>
              <a:rPr lang="en-US" baseline="0" dirty="0" smtClean="0"/>
              <a:t> for Arkansas state highway and transportation dept. </a:t>
            </a:r>
            <a:endParaRPr lang="en-US" dirty="0" smtClean="0"/>
          </a:p>
          <a:p>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4</a:t>
            </a:fld>
            <a:endParaRPr lang="en-US"/>
          </a:p>
        </p:txBody>
      </p:sp>
    </p:spTree>
    <p:extLst>
      <p:ext uri="{BB962C8B-B14F-4D97-AF65-F5344CB8AC3E}">
        <p14:creationId xmlns:p14="http://schemas.microsoft.com/office/powerpoint/2010/main" val="212469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Unclear is TSAM is maintained </a:t>
            </a:r>
          </a:p>
          <a:p>
            <a:r>
              <a:rPr lang="en-US" dirty="0" smtClean="0"/>
              <a:t>SAM 2.5 is slow</a:t>
            </a:r>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5</a:t>
            </a:fld>
            <a:endParaRPr lang="en-US"/>
          </a:p>
        </p:txBody>
      </p:sp>
    </p:spTree>
    <p:extLst>
      <p:ext uri="{BB962C8B-B14F-4D97-AF65-F5344CB8AC3E}">
        <p14:creationId xmlns:p14="http://schemas.microsoft.com/office/powerpoint/2010/main" val="351259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team are working on the FHWA</a:t>
            </a:r>
          </a:p>
          <a:p>
            <a:r>
              <a:rPr lang="en-US" dirty="0" smtClean="0"/>
              <a:t>produced scope for National model</a:t>
            </a:r>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6</a:t>
            </a:fld>
            <a:endParaRPr lang="en-US"/>
          </a:p>
        </p:txBody>
      </p:sp>
    </p:spTree>
    <p:extLst>
      <p:ext uri="{BB962C8B-B14F-4D97-AF65-F5344CB8AC3E}">
        <p14:creationId xmlns:p14="http://schemas.microsoft.com/office/powerpoint/2010/main" val="427440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AHTD for trusting</a:t>
            </a:r>
            <a:r>
              <a:rPr lang="en-US" baseline="0" dirty="0" smtClean="0"/>
              <a:t> us to build the model</a:t>
            </a:r>
          </a:p>
          <a:p>
            <a:r>
              <a:rPr lang="en-US" baseline="0" dirty="0" smtClean="0"/>
              <a:t>Can be used for HSR or AMTRAK expansion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7</a:t>
            </a:fld>
            <a:endParaRPr lang="en-US"/>
          </a:p>
        </p:txBody>
      </p:sp>
    </p:spTree>
    <p:extLst>
      <p:ext uri="{BB962C8B-B14F-4D97-AF65-F5344CB8AC3E}">
        <p14:creationId xmlns:p14="http://schemas.microsoft.com/office/powerpoint/2010/main" val="302724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1995 last</a:t>
            </a:r>
            <a:r>
              <a:rPr lang="en-US" baseline="0" dirty="0" smtClean="0"/>
              <a:t> comprehensive long distance survey – so be sure to provide feedback on the surveys we have left when they ask</a:t>
            </a:r>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8</a:t>
            </a:fld>
            <a:endParaRPr lang="en-US"/>
          </a:p>
        </p:txBody>
      </p:sp>
    </p:spTree>
    <p:extLst>
      <p:ext uri="{BB962C8B-B14F-4D97-AF65-F5344CB8AC3E}">
        <p14:creationId xmlns:p14="http://schemas.microsoft.com/office/powerpoint/2010/main" val="270709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Runs in 40 minutes - fast</a:t>
            </a:r>
            <a:endParaRPr lang="en-US" dirty="0"/>
          </a:p>
        </p:txBody>
      </p:sp>
      <p:sp>
        <p:nvSpPr>
          <p:cNvPr id="4" name="Slide Number Placeholder 3"/>
          <p:cNvSpPr>
            <a:spLocks noGrp="1"/>
          </p:cNvSpPr>
          <p:nvPr>
            <p:ph type="sldNum" sz="quarter" idx="10"/>
          </p:nvPr>
        </p:nvSpPr>
        <p:spPr/>
        <p:txBody>
          <a:bodyPr/>
          <a:lstStyle/>
          <a:p>
            <a:fld id="{B4B545F0-3B88-4FB0-989A-2221773D0C38}" type="slidenum">
              <a:rPr lang="en-US" smtClean="0"/>
              <a:pPr/>
              <a:t>9</a:t>
            </a:fld>
            <a:endParaRPr lang="en-US"/>
          </a:p>
        </p:txBody>
      </p:sp>
    </p:spTree>
    <p:extLst>
      <p:ext uri="{BB962C8B-B14F-4D97-AF65-F5344CB8AC3E}">
        <p14:creationId xmlns:p14="http://schemas.microsoft.com/office/powerpoint/2010/main" val="102842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97B0B9-16D5-4153-801E-3FE5D843BCEE}"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E8444-FDB1-457F-A66D-D45F383ECFA8}" type="slidenum">
              <a:rPr lang="en-US" smtClean="0"/>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381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8EEC5E7-F8C8-479B-AB8C-50A78C9C46F1}" type="datetimeFigureOut">
              <a:rPr lang="en-US" smtClean="0"/>
              <a:pPr/>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0D4935-92F2-4933-944B-319E04C6A93E}" type="slidenum">
              <a:rPr lang="en-US" smtClean="0"/>
              <a:pPr/>
              <a:t>‹#›</a:t>
            </a:fld>
            <a:endParaRPr lang="en-US"/>
          </a:p>
        </p:txBody>
      </p:sp>
    </p:spTree>
    <p:extLst>
      <p:ext uri="{BB962C8B-B14F-4D97-AF65-F5344CB8AC3E}">
        <p14:creationId xmlns:p14="http://schemas.microsoft.com/office/powerpoint/2010/main" val="101937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EC5E7-F8C8-479B-AB8C-50A78C9C46F1}" type="datetimeFigureOut">
              <a:rPr lang="en-US" smtClean="0"/>
              <a:pPr/>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0D4935-92F2-4933-944B-319E04C6A93E}" type="slidenum">
              <a:rPr lang="en-US" smtClean="0"/>
              <a:pPr/>
              <a:t>‹#›</a:t>
            </a:fld>
            <a:endParaRPr lang="en-US"/>
          </a:p>
        </p:txBody>
      </p:sp>
    </p:spTree>
    <p:extLst>
      <p:ext uri="{BB962C8B-B14F-4D97-AF65-F5344CB8AC3E}">
        <p14:creationId xmlns:p14="http://schemas.microsoft.com/office/powerpoint/2010/main" val="91679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6803"/>
            <a:ext cx="7886700" cy="132556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vl1pPr>
            <a:lvl2pPr marL="685800" indent="-228600">
              <a:defRPr/>
            </a:lvl2pPr>
            <a:lvl3pPr marL="914400" indent="-223838">
              <a:buFont typeface="Calibri" panose="020F0502020204030204" pitchFamily="34" charset="0"/>
              <a:buChar char="–"/>
              <a:defRPr/>
            </a:lvl3pPr>
            <a:lvl4pPr marL="1147763" indent="-233363">
              <a:buFont typeface="Courier New" panose="02070309020205020404" pitchFamily="49" charset="0"/>
              <a:buChar char="o"/>
              <a:defRPr/>
            </a:lvl4pPr>
            <a:lvl5pPr marL="1371600" indent="-22383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97B0B9-16D5-4153-801E-3FE5D843BCEE}"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E8444-FDB1-457F-A66D-D45F383ECFA8}" type="slidenum">
              <a:rPr lang="en-US" smtClean="0"/>
              <a:pPr/>
              <a:t>‹#›</a:t>
            </a:fld>
            <a:endParaRPr lang="en-US"/>
          </a:p>
        </p:txBody>
      </p:sp>
    </p:spTree>
    <p:extLst>
      <p:ext uri="{BB962C8B-B14F-4D97-AF65-F5344CB8AC3E}">
        <p14:creationId xmlns:p14="http://schemas.microsoft.com/office/powerpoint/2010/main" val="77085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7B0B9-16D5-4153-801E-3FE5D843BCEE}"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E8444-FDB1-457F-A66D-D45F383ECFA8}" type="slidenum">
              <a:rPr lang="en-US" smtClean="0"/>
              <a:pPr/>
              <a:t>‹#›</a:t>
            </a:fld>
            <a:endParaRPr lang="en-US"/>
          </a:p>
        </p:txBody>
      </p:sp>
      <p:sp>
        <p:nvSpPr>
          <p:cNvPr id="7" name="Title 1"/>
          <p:cNvSpPr txBox="1">
            <a:spLocks/>
          </p:cNvSpPr>
          <p:nvPr userDrawn="1"/>
        </p:nvSpPr>
        <p:spPr>
          <a:xfrm>
            <a:off x="623888" y="0"/>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9932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8337"/>
            <a:ext cx="7886700"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97B0B9-16D5-4153-801E-3FE5D843BCEE}" type="datetimeFigureOut">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E8444-FDB1-457F-A66D-D45F383ECFA8}" type="slidenum">
              <a:rPr lang="en-US" smtClean="0"/>
              <a:pPr/>
              <a:t>‹#›</a:t>
            </a:fld>
            <a:endParaRPr lang="en-US"/>
          </a:p>
        </p:txBody>
      </p:sp>
    </p:spTree>
    <p:extLst>
      <p:ext uri="{BB962C8B-B14F-4D97-AF65-F5344CB8AC3E}">
        <p14:creationId xmlns:p14="http://schemas.microsoft.com/office/powerpoint/2010/main" val="231054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04775"/>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97B0B9-16D5-4153-801E-3FE5D843BCEE}" type="datetimeFigureOut">
              <a:rPr lang="en-US" smtClean="0"/>
              <a:pPr/>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E8444-FDB1-457F-A66D-D45F383ECFA8}" type="slidenum">
              <a:rPr lang="en-US" smtClean="0"/>
              <a:pPr/>
              <a:t>‹#›</a:t>
            </a:fld>
            <a:endParaRPr lang="en-US"/>
          </a:p>
        </p:txBody>
      </p:sp>
    </p:spTree>
    <p:extLst>
      <p:ext uri="{BB962C8B-B14F-4D97-AF65-F5344CB8AC3E}">
        <p14:creationId xmlns:p14="http://schemas.microsoft.com/office/powerpoint/2010/main" val="427159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97B0B9-16D5-4153-801E-3FE5D843BCEE}" type="datetimeFigureOut">
              <a:rPr lang="en-US" smtClean="0"/>
              <a:pPr/>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E8444-FDB1-457F-A66D-D45F383ECFA8}" type="slidenum">
              <a:rPr lang="en-US" smtClean="0"/>
              <a:pPr/>
              <a:t>‹#›</a:t>
            </a:fld>
            <a:endParaRPr lang="en-US"/>
          </a:p>
        </p:txBody>
      </p:sp>
    </p:spTree>
    <p:extLst>
      <p:ext uri="{BB962C8B-B14F-4D97-AF65-F5344CB8AC3E}">
        <p14:creationId xmlns:p14="http://schemas.microsoft.com/office/powerpoint/2010/main" val="286236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7B0B9-16D5-4153-801E-3FE5D843BCEE}" type="datetimeFigureOut">
              <a:rPr lang="en-US" smtClean="0"/>
              <a:pPr/>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E8444-FDB1-457F-A66D-D45F383ECFA8}" type="slidenum">
              <a:rPr lang="en-US" smtClean="0"/>
              <a:pPr/>
              <a:t>‹#›</a:t>
            </a:fld>
            <a:endParaRPr lang="en-US"/>
          </a:p>
        </p:txBody>
      </p:sp>
      <p:sp>
        <p:nvSpPr>
          <p:cNvPr id="5" name="Title 1"/>
          <p:cNvSpPr>
            <a:spLocks noGrp="1"/>
          </p:cNvSpPr>
          <p:nvPr>
            <p:ph type="title"/>
          </p:nvPr>
        </p:nvSpPr>
        <p:spPr>
          <a:xfrm>
            <a:off x="628650" y="0"/>
            <a:ext cx="7886700" cy="13255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1888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668379"/>
            <a:ext cx="4629150" cy="41926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1668379"/>
            <a:ext cx="2949178" cy="42006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597B0B9-16D5-4153-801E-3FE5D843BCEE}" type="datetimeFigureOut">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E8444-FDB1-457F-A66D-D45F383ECFA8}" type="slidenum">
              <a:rPr lang="en-US" smtClean="0"/>
              <a:pPr/>
              <a:t>‹#›</a:t>
            </a:fld>
            <a:endParaRPr lang="en-US"/>
          </a:p>
        </p:txBody>
      </p:sp>
      <p:sp>
        <p:nvSpPr>
          <p:cNvPr id="8" name="Title 1"/>
          <p:cNvSpPr txBox="1">
            <a:spLocks/>
          </p:cNvSpPr>
          <p:nvPr userDrawn="1"/>
        </p:nvSpPr>
        <p:spPr>
          <a:xfrm>
            <a:off x="628650" y="76995"/>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52995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8EEC5E7-F8C8-479B-AB8C-50A78C9C46F1}"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D4935-92F2-4933-944B-319E04C6A93E}" type="slidenum">
              <a:rPr lang="en-US" smtClean="0"/>
              <a:pPr/>
              <a:t>‹#›</a:t>
            </a:fld>
            <a:endParaRPr lang="en-US"/>
          </a:p>
        </p:txBody>
      </p:sp>
    </p:spTree>
    <p:extLst>
      <p:ext uri="{BB962C8B-B14F-4D97-AF65-F5344CB8AC3E}">
        <p14:creationId xmlns:p14="http://schemas.microsoft.com/office/powerpoint/2010/main" val="429081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80000">
              <a:schemeClr val="tx2"/>
            </a:gs>
            <a:gs pos="100000">
              <a:schemeClr val="tx2">
                <a:lumMod val="75000"/>
                <a:lumOff val="25000"/>
              </a:schemeClr>
            </a:gs>
          </a:gsLst>
          <a:lin ang="16200000" scaled="1"/>
          <a:tileRect/>
        </a:gradFill>
        <a:effectLst/>
      </p:bgPr>
    </p:bg>
    <p:spTree>
      <p:nvGrpSpPr>
        <p:cNvPr id="1" name=""/>
        <p:cNvGrpSpPr/>
        <p:nvPr/>
      </p:nvGrpSpPr>
      <p:grpSpPr>
        <a:xfrm>
          <a:off x="0" y="0"/>
          <a:ext cx="0" cy="0"/>
          <a:chOff x="0" y="0"/>
          <a:chExt cx="0" cy="0"/>
        </a:xfrm>
      </p:grpSpPr>
      <p:grpSp>
        <p:nvGrpSpPr>
          <p:cNvPr id="10" name="Group 9"/>
          <p:cNvGrpSpPr/>
          <p:nvPr userDrawn="1"/>
        </p:nvGrpSpPr>
        <p:grpSpPr>
          <a:xfrm>
            <a:off x="0" y="862536"/>
            <a:ext cx="9144000" cy="5995464"/>
            <a:chOff x="0" y="1302803"/>
            <a:chExt cx="9144000" cy="5555197"/>
          </a:xfrm>
        </p:grpSpPr>
        <p:sp>
          <p:nvSpPr>
            <p:cNvPr id="9" name="Rectangle 7"/>
            <p:cNvSpPr/>
            <p:nvPr userDrawn="1"/>
          </p:nvSpPr>
          <p:spPr>
            <a:xfrm>
              <a:off x="0" y="1302803"/>
              <a:ext cx="9144000" cy="5461008"/>
            </a:xfrm>
            <a:custGeom>
              <a:avLst/>
              <a:gdLst>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105400">
                  <a:moveTo>
                    <a:pt x="0" y="0"/>
                  </a:moveTo>
                  <a:cubicBezTo>
                    <a:pt x="3014133" y="660400"/>
                    <a:pt x="6096000" y="745067"/>
                    <a:pt x="9144000" y="0"/>
                  </a:cubicBezTo>
                  <a:lnTo>
                    <a:pt x="9144000" y="5105400"/>
                  </a:lnTo>
                  <a:lnTo>
                    <a:pt x="0" y="5105400"/>
                  </a:lnTo>
                  <a:lnTo>
                    <a:pt x="0" y="0"/>
                  </a:lnTo>
                  <a:close/>
                </a:path>
              </a:pathLst>
            </a:custGeom>
            <a:gradFill flip="none" rotWithShape="1">
              <a:gsLst>
                <a:gs pos="0">
                  <a:schemeClr val="bg2">
                    <a:lumMod val="75000"/>
                  </a:schemeClr>
                </a:gs>
                <a:gs pos="51000">
                  <a:schemeClr val="accent2"/>
                </a:gs>
                <a:gs pos="100000">
                  <a:schemeClr val="bg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96992"/>
              <a:ext cx="9144000" cy="5461008"/>
            </a:xfrm>
            <a:custGeom>
              <a:avLst/>
              <a:gdLst>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105400">
                  <a:moveTo>
                    <a:pt x="0" y="0"/>
                  </a:moveTo>
                  <a:cubicBezTo>
                    <a:pt x="3014133" y="660400"/>
                    <a:pt x="6096000" y="745067"/>
                    <a:pt x="9144000" y="0"/>
                  </a:cubicBezTo>
                  <a:lnTo>
                    <a:pt x="9144000" y="5105400"/>
                  </a:lnTo>
                  <a:lnTo>
                    <a:pt x="0" y="51054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674813"/>
            <a:ext cx="7886700" cy="43322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7B0B9-16D5-4153-801E-3FE5D843BCEE}" type="datetimeFigureOut">
              <a:rPr lang="en-US" smtClean="0"/>
              <a:pPr/>
              <a:t>5/15/2015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E8444-FDB1-457F-A66D-D45F383ECFA8}" type="slidenum">
              <a:rPr lang="en-US" smtClean="0"/>
              <a:pPr/>
              <a:t>‹#›</a:t>
            </a:fld>
            <a:endParaRPr lang="en-US"/>
          </a:p>
        </p:txBody>
      </p:sp>
    </p:spTree>
    <p:extLst>
      <p:ext uri="{BB962C8B-B14F-4D97-AF65-F5344CB8AC3E}">
        <p14:creationId xmlns:p14="http://schemas.microsoft.com/office/powerpoint/2010/main" val="3858056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383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147763" indent="-233363"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1371600" indent="-2238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80000">
              <a:schemeClr val="tx2"/>
            </a:gs>
            <a:gs pos="100000">
              <a:schemeClr val="tx2">
                <a:lumMod val="75000"/>
                <a:lumOff val="25000"/>
              </a:schemeClr>
            </a:gs>
          </a:gsLst>
          <a:lin ang="16200000" scaled="1"/>
          <a:tileRect/>
        </a:gradFill>
        <a:effectLst/>
      </p:bgPr>
    </p:bg>
    <p:spTree>
      <p:nvGrpSpPr>
        <p:cNvPr id="1" name=""/>
        <p:cNvGrpSpPr/>
        <p:nvPr/>
      </p:nvGrpSpPr>
      <p:grpSpPr>
        <a:xfrm>
          <a:off x="0" y="0"/>
          <a:ext cx="0" cy="0"/>
          <a:chOff x="0" y="0"/>
          <a:chExt cx="0" cy="0"/>
        </a:xfrm>
      </p:grpSpPr>
      <p:grpSp>
        <p:nvGrpSpPr>
          <p:cNvPr id="7" name="Group 6"/>
          <p:cNvGrpSpPr/>
          <p:nvPr userDrawn="1"/>
        </p:nvGrpSpPr>
        <p:grpSpPr>
          <a:xfrm>
            <a:off x="0" y="4200258"/>
            <a:ext cx="9144000" cy="5555197"/>
            <a:chOff x="0" y="1302803"/>
            <a:chExt cx="9144000" cy="5555197"/>
          </a:xfrm>
        </p:grpSpPr>
        <p:sp>
          <p:nvSpPr>
            <p:cNvPr id="8" name="Rectangle 7"/>
            <p:cNvSpPr/>
            <p:nvPr userDrawn="1"/>
          </p:nvSpPr>
          <p:spPr>
            <a:xfrm>
              <a:off x="0" y="1302803"/>
              <a:ext cx="9144000" cy="5461008"/>
            </a:xfrm>
            <a:custGeom>
              <a:avLst/>
              <a:gdLst>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105400">
                  <a:moveTo>
                    <a:pt x="0" y="0"/>
                  </a:moveTo>
                  <a:cubicBezTo>
                    <a:pt x="3014133" y="660400"/>
                    <a:pt x="6096000" y="745067"/>
                    <a:pt x="9144000" y="0"/>
                  </a:cubicBezTo>
                  <a:lnTo>
                    <a:pt x="9144000" y="5105400"/>
                  </a:lnTo>
                  <a:lnTo>
                    <a:pt x="0" y="5105400"/>
                  </a:lnTo>
                  <a:lnTo>
                    <a:pt x="0" y="0"/>
                  </a:lnTo>
                  <a:close/>
                </a:path>
              </a:pathLst>
            </a:custGeom>
            <a:gradFill flip="none" rotWithShape="1">
              <a:gsLst>
                <a:gs pos="0">
                  <a:schemeClr val="bg2">
                    <a:lumMod val="75000"/>
                  </a:schemeClr>
                </a:gs>
                <a:gs pos="50000">
                  <a:schemeClr val="accent2"/>
                </a:gs>
                <a:gs pos="100000">
                  <a:schemeClr val="bg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7"/>
            <p:cNvSpPr/>
            <p:nvPr userDrawn="1"/>
          </p:nvSpPr>
          <p:spPr>
            <a:xfrm>
              <a:off x="0" y="1396992"/>
              <a:ext cx="9144000" cy="5461008"/>
            </a:xfrm>
            <a:custGeom>
              <a:avLst/>
              <a:gdLst>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 name="connsiteX0" fmla="*/ 0 w 9144000"/>
                <a:gd name="connsiteY0" fmla="*/ 0 h 5105400"/>
                <a:gd name="connsiteX1" fmla="*/ 9144000 w 9144000"/>
                <a:gd name="connsiteY1" fmla="*/ 0 h 5105400"/>
                <a:gd name="connsiteX2" fmla="*/ 9144000 w 9144000"/>
                <a:gd name="connsiteY2" fmla="*/ 5105400 h 5105400"/>
                <a:gd name="connsiteX3" fmla="*/ 0 w 9144000"/>
                <a:gd name="connsiteY3" fmla="*/ 5105400 h 5105400"/>
                <a:gd name="connsiteX4" fmla="*/ 0 w 9144000"/>
                <a:gd name="connsiteY4" fmla="*/ 0 h 510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105400">
                  <a:moveTo>
                    <a:pt x="0" y="0"/>
                  </a:moveTo>
                  <a:cubicBezTo>
                    <a:pt x="3014133" y="660400"/>
                    <a:pt x="6096000" y="745067"/>
                    <a:pt x="9144000" y="0"/>
                  </a:cubicBezTo>
                  <a:lnTo>
                    <a:pt x="9144000" y="5105400"/>
                  </a:lnTo>
                  <a:lnTo>
                    <a:pt x="0" y="51054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EC5E7-F8C8-479B-AB8C-50A78C9C46F1}" type="datetimeFigureOut">
              <a:rPr lang="en-US" smtClean="0"/>
              <a:pPr/>
              <a:t>5/15/2015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D4935-92F2-4933-944B-319E04C6A93E}" type="slidenum">
              <a:rPr lang="en-US" smtClean="0"/>
              <a:pPr/>
              <a:t>‹#›</a:t>
            </a:fld>
            <a:endParaRPr lang="en-US"/>
          </a:p>
        </p:txBody>
      </p:sp>
    </p:spTree>
    <p:extLst>
      <p:ext uri="{BB962C8B-B14F-4D97-AF65-F5344CB8AC3E}">
        <p14:creationId xmlns:p14="http://schemas.microsoft.com/office/powerpoint/2010/main" val="3728127867"/>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513" y="891270"/>
            <a:ext cx="8292974" cy="2387600"/>
          </a:xfrm>
        </p:spPr>
        <p:txBody>
          <a:bodyPr anchor="ctr">
            <a:normAutofit fontScale="90000"/>
          </a:bodyPr>
          <a:lstStyle/>
          <a:p>
            <a:r>
              <a:rPr lang="en-US" dirty="0" smtClean="0"/>
              <a:t>A National County-Level Long Distance Travel Model</a:t>
            </a:r>
            <a:endParaRPr lang="en-US" dirty="0"/>
          </a:p>
        </p:txBody>
      </p:sp>
      <p:sp>
        <p:nvSpPr>
          <p:cNvPr id="7" name="Subtitle 6"/>
          <p:cNvSpPr>
            <a:spLocks noGrp="1"/>
          </p:cNvSpPr>
          <p:nvPr>
            <p:ph type="subTitle" idx="1"/>
          </p:nvPr>
        </p:nvSpPr>
        <p:spPr>
          <a:xfrm>
            <a:off x="2773180" y="5013511"/>
            <a:ext cx="3582650" cy="1087656"/>
          </a:xfrm>
        </p:spPr>
        <p:txBody>
          <a:bodyPr>
            <a:noAutofit/>
          </a:bodyPr>
          <a:lstStyle/>
          <a:p>
            <a:pPr>
              <a:lnSpc>
                <a:spcPct val="100000"/>
              </a:lnSpc>
              <a:spcBef>
                <a:spcPts val="0"/>
              </a:spcBef>
              <a:spcAft>
                <a:spcPts val="600"/>
              </a:spcAft>
            </a:pPr>
            <a:r>
              <a:rPr lang="en-US" sz="2000" b="1" dirty="0" smtClean="0">
                <a:solidFill>
                  <a:schemeClr val="tx1"/>
                </a:solidFill>
              </a:rPr>
              <a:t>Mike Chaney, AICP</a:t>
            </a:r>
          </a:p>
          <a:p>
            <a:pPr>
              <a:lnSpc>
                <a:spcPct val="100000"/>
              </a:lnSpc>
              <a:spcBef>
                <a:spcPts val="0"/>
              </a:spcBef>
              <a:spcAft>
                <a:spcPts val="600"/>
              </a:spcAft>
            </a:pPr>
            <a:r>
              <a:rPr lang="en-US" sz="2000" b="1" dirty="0" err="1" smtClean="0">
                <a:solidFill>
                  <a:schemeClr val="tx1"/>
                </a:solidFill>
              </a:rPr>
              <a:t>Tian</a:t>
            </a:r>
            <a:r>
              <a:rPr lang="en-US" sz="2000" b="1" dirty="0" smtClean="0">
                <a:solidFill>
                  <a:schemeClr val="tx1"/>
                </a:solidFill>
              </a:rPr>
              <a:t> Huang, PE, AICP, PTOE</a:t>
            </a:r>
          </a:p>
          <a:p>
            <a:pPr>
              <a:lnSpc>
                <a:spcPct val="100000"/>
              </a:lnSpc>
              <a:spcBef>
                <a:spcPts val="0"/>
              </a:spcBef>
              <a:spcAft>
                <a:spcPts val="600"/>
              </a:spcAft>
            </a:pPr>
            <a:r>
              <a:rPr lang="en-US" sz="2000" b="1" dirty="0" err="1" smtClean="0">
                <a:solidFill>
                  <a:schemeClr val="tx1"/>
                </a:solidFill>
              </a:rPr>
              <a:t>Binbin</a:t>
            </a:r>
            <a:r>
              <a:rPr lang="en-US" sz="2000" b="1" dirty="0" smtClean="0">
                <a:solidFill>
                  <a:schemeClr val="tx1"/>
                </a:solidFill>
              </a:rPr>
              <a:t> Chen, AICP</a:t>
            </a:r>
            <a:endParaRPr lang="en-US" sz="2000" b="1" dirty="0">
              <a:solidFill>
                <a:schemeClr val="tx1"/>
              </a:solidFill>
            </a:endParaRPr>
          </a:p>
        </p:txBody>
      </p:sp>
      <p:pic>
        <p:nvPicPr>
          <p:cNvPr id="4" name="Picture 3"/>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6672341" y="5346192"/>
            <a:ext cx="2046146" cy="5223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513" y="4889702"/>
            <a:ext cx="1421321" cy="1421321"/>
          </a:xfrm>
          <a:prstGeom prst="rect">
            <a:avLst/>
          </a:prstGeom>
        </p:spPr>
      </p:pic>
      <p:sp>
        <p:nvSpPr>
          <p:cNvPr id="8" name="Subtitle 6"/>
          <p:cNvSpPr txBox="1">
            <a:spLocks/>
          </p:cNvSpPr>
          <p:nvPr/>
        </p:nvSpPr>
        <p:spPr>
          <a:xfrm>
            <a:off x="425513" y="6415790"/>
            <a:ext cx="8292974" cy="61419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400" b="1" dirty="0" smtClean="0">
                <a:solidFill>
                  <a:schemeClr val="tx1"/>
                </a:solidFill>
              </a:rPr>
              <a:t>15</a:t>
            </a:r>
            <a:r>
              <a:rPr lang="en-US" sz="1400" b="1" baseline="30000" dirty="0" smtClean="0">
                <a:solidFill>
                  <a:schemeClr val="tx1"/>
                </a:solidFill>
              </a:rPr>
              <a:t>th</a:t>
            </a:r>
            <a:r>
              <a:rPr lang="en-US" sz="1400" b="1" dirty="0" smtClean="0">
                <a:solidFill>
                  <a:schemeClr val="tx1"/>
                </a:solidFill>
              </a:rPr>
              <a:t> TRB National Transportation Planning Applications Conference</a:t>
            </a:r>
          </a:p>
          <a:p>
            <a:pPr>
              <a:lnSpc>
                <a:spcPct val="100000"/>
              </a:lnSpc>
              <a:spcBef>
                <a:spcPts val="0"/>
              </a:spcBef>
            </a:pPr>
            <a:r>
              <a:rPr lang="en-US" sz="1400" b="1" dirty="0" smtClean="0">
                <a:solidFill>
                  <a:schemeClr val="tx1"/>
                </a:solidFill>
              </a:rPr>
              <a:t>May 19, 2015</a:t>
            </a:r>
            <a:endParaRPr lang="en-US" sz="1400" b="1" dirty="0">
              <a:solidFill>
                <a:schemeClr val="tx1"/>
              </a:solidFill>
            </a:endParaRPr>
          </a:p>
        </p:txBody>
      </p:sp>
      <p:sp>
        <p:nvSpPr>
          <p:cNvPr id="2" name="TextBox 1"/>
          <p:cNvSpPr txBox="1"/>
          <p:nvPr/>
        </p:nvSpPr>
        <p:spPr>
          <a:xfrm>
            <a:off x="3586162" y="3409447"/>
            <a:ext cx="1971676" cy="707886"/>
          </a:xfrm>
          <a:prstGeom prst="rect">
            <a:avLst/>
          </a:prstGeom>
          <a:noFill/>
        </p:spPr>
        <p:txBody>
          <a:bodyPr wrap="square" rtlCol="0">
            <a:spAutoFit/>
          </a:bodyPr>
          <a:lstStyle/>
          <a:p>
            <a:pPr algn="ctr"/>
            <a:r>
              <a:rPr lang="en-US" sz="2000" dirty="0" smtClean="0">
                <a:solidFill>
                  <a:schemeClr val="bg1"/>
                </a:solidFill>
              </a:rPr>
              <a:t>#</a:t>
            </a:r>
            <a:r>
              <a:rPr lang="en-US" sz="2000" dirty="0" err="1" smtClean="0">
                <a:solidFill>
                  <a:schemeClr val="bg1"/>
                </a:solidFill>
              </a:rPr>
              <a:t>TRBAppCon</a:t>
            </a:r>
            <a:r>
              <a:rPr lang="en-US" sz="2000" dirty="0" smtClean="0">
                <a:solidFill>
                  <a:schemeClr val="bg1"/>
                </a:solidFill>
              </a:rPr>
              <a:t> </a:t>
            </a:r>
          </a:p>
          <a:p>
            <a:pPr algn="ctr"/>
            <a:r>
              <a:rPr lang="en-US" sz="2000" dirty="0" smtClean="0">
                <a:solidFill>
                  <a:schemeClr val="bg1"/>
                </a:solidFill>
              </a:rPr>
              <a:t>@</a:t>
            </a:r>
            <a:r>
              <a:rPr lang="en-US" sz="2000" dirty="0" err="1" smtClean="0">
                <a:solidFill>
                  <a:schemeClr val="bg1"/>
                </a:solidFill>
              </a:rPr>
              <a:t>Alliance_Trans</a:t>
            </a:r>
            <a:endParaRPr lang="en-US" sz="2000" dirty="0">
              <a:solidFill>
                <a:schemeClr val="bg1"/>
              </a:solidFill>
            </a:endParaRPr>
          </a:p>
        </p:txBody>
      </p:sp>
    </p:spTree>
    <p:extLst>
      <p:ext uri="{BB962C8B-B14F-4D97-AF65-F5344CB8AC3E}">
        <p14:creationId xmlns:p14="http://schemas.microsoft.com/office/powerpoint/2010/main" val="279462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Overview – Flow Chart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1900584"/>
              </p:ext>
            </p:extLst>
          </p:nvPr>
        </p:nvGraphicFramePr>
        <p:xfrm>
          <a:off x="91440" y="1666240"/>
          <a:ext cx="89611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3563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Overview –Trip Generation</a:t>
            </a:r>
            <a:endParaRPr lang="en-US" dirty="0"/>
          </a:p>
        </p:txBody>
      </p:sp>
      <p:sp>
        <p:nvSpPr>
          <p:cNvPr id="3" name="Content Placeholder 2"/>
          <p:cNvSpPr>
            <a:spLocks noGrp="1"/>
          </p:cNvSpPr>
          <p:nvPr>
            <p:ph idx="1"/>
          </p:nvPr>
        </p:nvSpPr>
        <p:spPr/>
        <p:txBody>
          <a:bodyPr>
            <a:normAutofit/>
          </a:bodyPr>
          <a:lstStyle/>
          <a:p>
            <a:r>
              <a:rPr lang="en-US" dirty="0"/>
              <a:t>Trip purpose:</a:t>
            </a:r>
          </a:p>
          <a:p>
            <a:pPr lvl="1"/>
            <a:r>
              <a:rPr lang="en-US" b="1" dirty="0"/>
              <a:t>Business</a:t>
            </a:r>
          </a:p>
          <a:p>
            <a:pPr lvl="1"/>
            <a:r>
              <a:rPr lang="en-US" b="1" dirty="0"/>
              <a:t>Non-business</a:t>
            </a:r>
            <a:r>
              <a:rPr lang="en-US" dirty="0"/>
              <a:t> </a:t>
            </a:r>
          </a:p>
          <a:p>
            <a:r>
              <a:rPr lang="en-US" dirty="0"/>
              <a:t>Trip rates:</a:t>
            </a:r>
          </a:p>
          <a:p>
            <a:pPr lvl="1"/>
            <a:r>
              <a:rPr lang="en-US" dirty="0"/>
              <a:t>Data source: 1995 ATS</a:t>
            </a:r>
          </a:p>
          <a:p>
            <a:pPr lvl="1"/>
            <a:r>
              <a:rPr lang="en-US" dirty="0"/>
              <a:t>By </a:t>
            </a:r>
            <a:r>
              <a:rPr lang="en-US" b="1" dirty="0" smtClean="0"/>
              <a:t>party size</a:t>
            </a:r>
            <a:r>
              <a:rPr lang="en-US" dirty="0" smtClean="0"/>
              <a:t>, household </a:t>
            </a:r>
            <a:r>
              <a:rPr lang="en-US" dirty="0"/>
              <a:t>size, household income, and area type</a:t>
            </a:r>
          </a:p>
          <a:p>
            <a:pPr lvl="1"/>
            <a:r>
              <a:rPr lang="en-US" dirty="0" smtClean="0"/>
              <a:t>10.1 </a:t>
            </a:r>
            <a:r>
              <a:rPr lang="en-US" dirty="0"/>
              <a:t>long distance person </a:t>
            </a:r>
            <a:r>
              <a:rPr lang="en-US" dirty="0" smtClean="0"/>
              <a:t>round trips </a:t>
            </a:r>
            <a:r>
              <a:rPr lang="en-US" dirty="0"/>
              <a:t>per household </a:t>
            </a:r>
            <a:r>
              <a:rPr lang="en-US" dirty="0" smtClean="0"/>
              <a:t>annually</a:t>
            </a:r>
            <a:endParaRPr lang="en-US" dirty="0"/>
          </a:p>
          <a:p>
            <a:pPr lvl="1"/>
            <a:r>
              <a:rPr lang="en-US" dirty="0"/>
              <a:t>22.8% business trips, 77.2% non-business trips</a:t>
            </a:r>
          </a:p>
          <a:p>
            <a:endParaRPr lang="en-US" dirty="0"/>
          </a:p>
        </p:txBody>
      </p:sp>
    </p:spTree>
    <p:extLst>
      <p:ext uri="{BB962C8B-B14F-4D97-AF65-F5344CB8AC3E}">
        <p14:creationId xmlns:p14="http://schemas.microsoft.com/office/powerpoint/2010/main" val="1180546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Overview – Party Size</a:t>
            </a:r>
            <a:endParaRPr lang="en-US" dirty="0"/>
          </a:p>
        </p:txBody>
      </p:sp>
      <p:sp>
        <p:nvSpPr>
          <p:cNvPr id="3" name="Content Placeholder 2"/>
          <p:cNvSpPr>
            <a:spLocks noGrp="1"/>
          </p:cNvSpPr>
          <p:nvPr>
            <p:ph idx="1"/>
          </p:nvPr>
        </p:nvSpPr>
        <p:spPr/>
        <p:txBody>
          <a:bodyPr>
            <a:normAutofit/>
          </a:bodyPr>
          <a:lstStyle/>
          <a:p>
            <a:r>
              <a:rPr lang="en-US" dirty="0" smtClean="0"/>
              <a:t>Party Size Model:</a:t>
            </a:r>
            <a:endParaRPr lang="en-US" dirty="0"/>
          </a:p>
          <a:p>
            <a:pPr lvl="1"/>
            <a:r>
              <a:rPr lang="en-US" dirty="0"/>
              <a:t>Estimated from 1995 ATS for each </a:t>
            </a:r>
            <a:r>
              <a:rPr lang="en-US" b="1" dirty="0"/>
              <a:t>trip purpose</a:t>
            </a:r>
          </a:p>
          <a:p>
            <a:pPr lvl="1"/>
            <a:r>
              <a:rPr lang="en-US" b="1" dirty="0"/>
              <a:t>Binary choice </a:t>
            </a:r>
            <a:r>
              <a:rPr lang="en-US" dirty="0"/>
              <a:t>between travel alone or travel in group</a:t>
            </a:r>
          </a:p>
          <a:p>
            <a:pPr lvl="1"/>
            <a:r>
              <a:rPr lang="en-US" dirty="0" smtClean="0"/>
              <a:t>Applied </a:t>
            </a:r>
            <a:r>
              <a:rPr lang="en-US" dirty="0"/>
              <a:t>during trip </a:t>
            </a:r>
            <a:r>
              <a:rPr lang="en-US" dirty="0" smtClean="0"/>
              <a:t>generation</a:t>
            </a:r>
            <a:endParaRPr lang="en-US" dirty="0"/>
          </a:p>
        </p:txBody>
      </p:sp>
    </p:spTree>
    <p:extLst>
      <p:ext uri="{BB962C8B-B14F-4D97-AF65-F5344CB8AC3E}">
        <p14:creationId xmlns:p14="http://schemas.microsoft.com/office/powerpoint/2010/main" val="2016029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12" y="0"/>
            <a:ext cx="8428776" cy="1325563"/>
          </a:xfrm>
        </p:spPr>
        <p:txBody>
          <a:bodyPr/>
          <a:lstStyle/>
          <a:p>
            <a:r>
              <a:rPr lang="en-US" dirty="0" smtClean="0"/>
              <a:t>Model Overview – Trip Distribution</a:t>
            </a:r>
            <a:endParaRPr lang="en-US" dirty="0"/>
          </a:p>
        </p:txBody>
      </p:sp>
      <p:sp>
        <p:nvSpPr>
          <p:cNvPr id="3" name="Content Placeholder 2"/>
          <p:cNvSpPr>
            <a:spLocks noGrp="1"/>
          </p:cNvSpPr>
          <p:nvPr>
            <p:ph idx="1"/>
          </p:nvPr>
        </p:nvSpPr>
        <p:spPr/>
        <p:txBody>
          <a:bodyPr>
            <a:normAutofit/>
          </a:bodyPr>
          <a:lstStyle/>
          <a:p>
            <a:r>
              <a:rPr lang="en-US" dirty="0" smtClean="0"/>
              <a:t>Gravity model</a:t>
            </a:r>
          </a:p>
          <a:p>
            <a:r>
              <a:rPr lang="en-US" dirty="0" smtClean="0"/>
              <a:t>Impedance = Distance</a:t>
            </a:r>
            <a:endParaRPr lang="en-US" dirty="0"/>
          </a:p>
          <a:p>
            <a:pPr lvl="1"/>
            <a:r>
              <a:rPr lang="en-US" dirty="0"/>
              <a:t>Average trip length (miles)</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84607351"/>
              </p:ext>
            </p:extLst>
          </p:nvPr>
        </p:nvGraphicFramePr>
        <p:xfrm>
          <a:off x="685800" y="3185639"/>
          <a:ext cx="7772400" cy="356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9253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Overview – Mode Choice</a:t>
            </a:r>
            <a:endParaRPr lang="en-US" dirty="0"/>
          </a:p>
        </p:txBody>
      </p:sp>
      <p:sp>
        <p:nvSpPr>
          <p:cNvPr id="3" name="Content Placeholder 2"/>
          <p:cNvSpPr>
            <a:spLocks noGrp="1"/>
          </p:cNvSpPr>
          <p:nvPr>
            <p:ph idx="1"/>
          </p:nvPr>
        </p:nvSpPr>
        <p:spPr/>
        <p:txBody>
          <a:bodyPr>
            <a:normAutofit/>
          </a:bodyPr>
          <a:lstStyle/>
          <a:p>
            <a:r>
              <a:rPr lang="en-US" dirty="0"/>
              <a:t>Alternatives: </a:t>
            </a:r>
          </a:p>
          <a:p>
            <a:pPr lvl="1"/>
            <a:r>
              <a:rPr lang="en-US" dirty="0"/>
              <a:t>Auto</a:t>
            </a:r>
          </a:p>
          <a:p>
            <a:pPr lvl="1"/>
            <a:r>
              <a:rPr lang="en-US" dirty="0"/>
              <a:t>Intercity rail</a:t>
            </a:r>
          </a:p>
          <a:p>
            <a:pPr lvl="1"/>
            <a:r>
              <a:rPr lang="en-US" dirty="0"/>
              <a:t>Intercity bus </a:t>
            </a:r>
          </a:p>
          <a:p>
            <a:pPr lvl="1"/>
            <a:r>
              <a:rPr lang="en-US" dirty="0"/>
              <a:t>High speed rail</a:t>
            </a:r>
          </a:p>
          <a:p>
            <a:pPr lvl="1"/>
            <a:r>
              <a:rPr lang="en-US" dirty="0"/>
              <a:t>Air </a:t>
            </a:r>
          </a:p>
          <a:p>
            <a:r>
              <a:rPr lang="en-US" dirty="0"/>
              <a:t>Level of service variables</a:t>
            </a:r>
          </a:p>
          <a:p>
            <a:pPr lvl="1"/>
            <a:r>
              <a:rPr lang="en-US" dirty="0"/>
              <a:t>In-vehicle time </a:t>
            </a:r>
          </a:p>
          <a:p>
            <a:pPr lvl="1"/>
            <a:r>
              <a:rPr lang="en-US" dirty="0"/>
              <a:t>Out-of-vehicle time </a:t>
            </a:r>
          </a:p>
          <a:p>
            <a:pPr lvl="1"/>
            <a:r>
              <a:rPr lang="en-US" dirty="0"/>
              <a:t>Cost </a:t>
            </a:r>
          </a:p>
          <a:p>
            <a:endParaRPr lang="en-US" dirty="0"/>
          </a:p>
        </p:txBody>
      </p:sp>
    </p:spTree>
    <p:extLst>
      <p:ext uri="{BB962C8B-B14F-4D97-AF65-F5344CB8AC3E}">
        <p14:creationId xmlns:p14="http://schemas.microsoft.com/office/powerpoint/2010/main" val="313730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Data</a:t>
            </a:r>
            <a:endParaRPr lang="en-US" dirty="0"/>
          </a:p>
        </p:txBody>
      </p:sp>
      <p:sp>
        <p:nvSpPr>
          <p:cNvPr id="3" name="Content Placeholder 2"/>
          <p:cNvSpPr>
            <a:spLocks noGrp="1"/>
          </p:cNvSpPr>
          <p:nvPr>
            <p:ph idx="1"/>
          </p:nvPr>
        </p:nvSpPr>
        <p:spPr/>
        <p:txBody>
          <a:bodyPr>
            <a:normAutofit/>
          </a:bodyPr>
          <a:lstStyle/>
          <a:p>
            <a:r>
              <a:rPr lang="en-US" dirty="0"/>
              <a:t>AMTRAK ridership</a:t>
            </a:r>
          </a:p>
          <a:p>
            <a:pPr lvl="1"/>
            <a:r>
              <a:rPr lang="en-US" dirty="0"/>
              <a:t>AMTRAK provided ridership relevant to the study corridor</a:t>
            </a:r>
          </a:p>
          <a:p>
            <a:pPr lvl="1"/>
            <a:r>
              <a:rPr lang="en-US" dirty="0"/>
              <a:t>AMTRAK fiscal year report</a:t>
            </a:r>
          </a:p>
          <a:p>
            <a:r>
              <a:rPr lang="en-US" dirty="0"/>
              <a:t>Air </a:t>
            </a:r>
            <a:r>
              <a:rPr lang="en-US" dirty="0" smtClean="0"/>
              <a:t>ridership</a:t>
            </a:r>
            <a:endParaRPr lang="en-US" dirty="0"/>
          </a:p>
          <a:p>
            <a:pPr lvl="1"/>
            <a:r>
              <a:rPr lang="en-US" dirty="0"/>
              <a:t>FAA domestic T-100 segment data</a:t>
            </a:r>
          </a:p>
          <a:p>
            <a:r>
              <a:rPr lang="en-US" dirty="0"/>
              <a:t>Comparison are made for:</a:t>
            </a:r>
          </a:p>
          <a:p>
            <a:pPr lvl="1"/>
            <a:r>
              <a:rPr lang="en-US" dirty="0"/>
              <a:t>System total</a:t>
            </a:r>
          </a:p>
          <a:p>
            <a:pPr lvl="1"/>
            <a:r>
              <a:rPr lang="en-US" dirty="0"/>
              <a:t>By route</a:t>
            </a:r>
          </a:p>
          <a:p>
            <a:pPr lvl="1"/>
            <a:r>
              <a:rPr lang="en-US" dirty="0"/>
              <a:t>By </a:t>
            </a:r>
            <a:r>
              <a:rPr lang="en-US" dirty="0" smtClean="0"/>
              <a:t>airport</a:t>
            </a:r>
            <a:endParaRPr lang="en-US" dirty="0"/>
          </a:p>
          <a:p>
            <a:endParaRPr lang="en-US" dirty="0"/>
          </a:p>
        </p:txBody>
      </p:sp>
    </p:spTree>
    <p:extLst>
      <p:ext uri="{BB962C8B-B14F-4D97-AF65-F5344CB8AC3E}">
        <p14:creationId xmlns:p14="http://schemas.microsoft.com/office/powerpoint/2010/main" val="3693244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65" y="0"/>
            <a:ext cx="8410669" cy="1325563"/>
          </a:xfrm>
        </p:spPr>
        <p:txBody>
          <a:bodyPr/>
          <a:lstStyle/>
          <a:p>
            <a:r>
              <a:rPr lang="en-US" dirty="0" smtClean="0"/>
              <a:t>Model Validation – Air and AMTRAK</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79509214"/>
              </p:ext>
            </p:extLst>
          </p:nvPr>
        </p:nvGraphicFramePr>
        <p:xfrm>
          <a:off x="91440" y="1890714"/>
          <a:ext cx="8961120"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7076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65" y="0"/>
            <a:ext cx="8410669" cy="1325563"/>
          </a:xfrm>
        </p:spPr>
        <p:txBody>
          <a:bodyPr/>
          <a:lstStyle/>
          <a:p>
            <a:r>
              <a:rPr lang="en-US" dirty="0" smtClean="0"/>
              <a:t>Model Validation – AMTRAK</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267417956"/>
              </p:ext>
            </p:extLst>
          </p:nvPr>
        </p:nvGraphicFramePr>
        <p:xfrm>
          <a:off x="91440" y="1844950"/>
          <a:ext cx="8961120"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9863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65" y="0"/>
            <a:ext cx="8410669" cy="1325563"/>
          </a:xfrm>
        </p:spPr>
        <p:txBody>
          <a:bodyPr/>
          <a:lstStyle/>
          <a:p>
            <a:r>
              <a:rPr lang="en-US" dirty="0" smtClean="0"/>
              <a:t>Model Validation – Key Airports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932021132"/>
              </p:ext>
            </p:extLst>
          </p:nvPr>
        </p:nvGraphicFramePr>
        <p:xfrm>
          <a:off x="91440" y="1914716"/>
          <a:ext cx="8961120"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8455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Status</a:t>
            </a:r>
            <a:endParaRPr lang="en-US" dirty="0"/>
          </a:p>
        </p:txBody>
      </p:sp>
      <p:sp>
        <p:nvSpPr>
          <p:cNvPr id="3" name="Content Placeholder 2"/>
          <p:cNvSpPr>
            <a:spLocks noGrp="1"/>
          </p:cNvSpPr>
          <p:nvPr>
            <p:ph idx="1"/>
          </p:nvPr>
        </p:nvSpPr>
        <p:spPr/>
        <p:txBody>
          <a:bodyPr/>
          <a:lstStyle/>
          <a:p>
            <a:r>
              <a:rPr lang="en-US" dirty="0" smtClean="0"/>
              <a:t>Stayed on Schedule</a:t>
            </a:r>
          </a:p>
          <a:p>
            <a:r>
              <a:rPr lang="en-US" dirty="0" smtClean="0"/>
              <a:t>Submitted Ridership to FRA</a:t>
            </a:r>
          </a:p>
          <a:p>
            <a:r>
              <a:rPr lang="en-US" dirty="0" smtClean="0"/>
              <a:t>Service Development Plan</a:t>
            </a:r>
          </a:p>
          <a:p>
            <a:r>
              <a:rPr lang="en-US" dirty="0" smtClean="0"/>
              <a:t>Alternative Analysis </a:t>
            </a:r>
          </a:p>
          <a:p>
            <a:r>
              <a:rPr lang="en-US" dirty="0" smtClean="0"/>
              <a:t>Highway Impacts </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309928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59"/>
            <a:ext cx="7886700" cy="1325563"/>
          </a:xfrm>
        </p:spPr>
        <p:txBody>
          <a:bodyPr/>
          <a:lstStyle/>
          <a:p>
            <a:r>
              <a:rPr lang="en-US" dirty="0" smtClean="0"/>
              <a:t>Project Background</a:t>
            </a:r>
            <a:endParaRPr lang="en-US" dirty="0"/>
          </a:p>
        </p:txBody>
      </p:sp>
      <p:sp>
        <p:nvSpPr>
          <p:cNvPr id="3" name="Content Placeholder 2"/>
          <p:cNvSpPr>
            <a:spLocks noGrp="1"/>
          </p:cNvSpPr>
          <p:nvPr>
            <p:ph idx="1"/>
          </p:nvPr>
        </p:nvSpPr>
        <p:spPr/>
        <p:txBody>
          <a:bodyPr/>
          <a:lstStyle/>
          <a:p>
            <a:pPr marL="461963" indent="-461963"/>
            <a:r>
              <a:rPr lang="en-US" dirty="0"/>
              <a:t>Feasibility of extending the South Central High Speed Rail Corridor from </a:t>
            </a:r>
            <a:r>
              <a:rPr lang="en-US" b="1" dirty="0"/>
              <a:t>Little Rock </a:t>
            </a:r>
            <a:r>
              <a:rPr lang="en-US" dirty="0"/>
              <a:t>to </a:t>
            </a:r>
            <a:r>
              <a:rPr lang="en-US" b="1" dirty="0"/>
              <a:t>Memphis</a:t>
            </a:r>
            <a:r>
              <a:rPr lang="en-US" dirty="0"/>
              <a:t>, and </a:t>
            </a:r>
            <a:r>
              <a:rPr lang="en-US" dirty="0" smtClean="0"/>
              <a:t>improving the </a:t>
            </a:r>
            <a:r>
              <a:rPr lang="en-US" dirty="0"/>
              <a:t>passenger rail </a:t>
            </a:r>
            <a:r>
              <a:rPr lang="en-US" dirty="0" smtClean="0"/>
              <a:t>corridor between </a:t>
            </a:r>
            <a:r>
              <a:rPr lang="en-US" b="1" dirty="0"/>
              <a:t>Little Rock </a:t>
            </a:r>
            <a:r>
              <a:rPr lang="en-US" dirty="0"/>
              <a:t>and </a:t>
            </a:r>
            <a:r>
              <a:rPr lang="en-US" b="1" dirty="0"/>
              <a:t>Texarkana </a:t>
            </a:r>
          </a:p>
          <a:p>
            <a:pPr marL="461963" indent="-461963"/>
            <a:r>
              <a:rPr lang="en-US" dirty="0" smtClean="0"/>
              <a:t>Alternatives</a:t>
            </a:r>
          </a:p>
          <a:p>
            <a:pPr marL="690563" lvl="1"/>
            <a:r>
              <a:rPr lang="en-US" dirty="0" smtClean="0"/>
              <a:t>Two possible routes</a:t>
            </a:r>
          </a:p>
          <a:p>
            <a:pPr marL="690563" lvl="1"/>
            <a:r>
              <a:rPr lang="en-US" dirty="0" smtClean="0"/>
              <a:t>Two levels of service (operating speed) alternatives</a:t>
            </a:r>
          </a:p>
          <a:p>
            <a:pPr marL="919163" lvl="2"/>
            <a:r>
              <a:rPr lang="en-US" dirty="0" smtClean="0"/>
              <a:t>79 mph </a:t>
            </a:r>
          </a:p>
          <a:p>
            <a:pPr marL="919163" lvl="2"/>
            <a:r>
              <a:rPr lang="en-US" dirty="0" smtClean="0"/>
              <a:t>110 mph</a:t>
            </a:r>
            <a:endParaRPr lang="en-US" dirty="0"/>
          </a:p>
        </p:txBody>
      </p:sp>
    </p:spTree>
    <p:extLst>
      <p:ext uri="{BB962C8B-B14F-4D97-AF65-F5344CB8AC3E}">
        <p14:creationId xmlns:p14="http://schemas.microsoft.com/office/powerpoint/2010/main" val="1801110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with Statewide Model</a:t>
            </a:r>
            <a:endParaRPr lang="en-US" dirty="0"/>
          </a:p>
        </p:txBody>
      </p:sp>
      <p:sp>
        <p:nvSpPr>
          <p:cNvPr id="3" name="Content Placeholder 2"/>
          <p:cNvSpPr>
            <a:spLocks noGrp="1"/>
          </p:cNvSpPr>
          <p:nvPr>
            <p:ph idx="1"/>
          </p:nvPr>
        </p:nvSpPr>
        <p:spPr/>
        <p:txBody>
          <a:bodyPr>
            <a:normAutofit/>
          </a:bodyPr>
          <a:lstStyle/>
          <a:p>
            <a:r>
              <a:rPr lang="en-US" dirty="0"/>
              <a:t>Designed to work Arkansas Statewide Model</a:t>
            </a:r>
          </a:p>
          <a:p>
            <a:pPr lvl="1"/>
            <a:r>
              <a:rPr lang="en-US" dirty="0"/>
              <a:t>Arkansas statewide model passenger trip purposes:</a:t>
            </a:r>
          </a:p>
          <a:p>
            <a:pPr lvl="2"/>
            <a:r>
              <a:rPr lang="en-US" dirty="0"/>
              <a:t>Short trip: less than 100 miles</a:t>
            </a:r>
          </a:p>
          <a:p>
            <a:pPr lvl="2"/>
            <a:r>
              <a:rPr lang="en-US" dirty="0"/>
              <a:t>Long distance trips: 100 miles or above, separated by business/non-business trips</a:t>
            </a:r>
          </a:p>
          <a:p>
            <a:endParaRPr lang="en-US" dirty="0"/>
          </a:p>
        </p:txBody>
      </p:sp>
    </p:spTree>
    <p:extLst>
      <p:ext uri="{BB962C8B-B14F-4D97-AF65-F5344CB8AC3E}">
        <p14:creationId xmlns:p14="http://schemas.microsoft.com/office/powerpoint/2010/main" val="588331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normAutofit/>
          </a:bodyPr>
          <a:lstStyle/>
          <a:p>
            <a:r>
              <a:rPr lang="en-US" dirty="0"/>
              <a:t>Easily </a:t>
            </a:r>
            <a:r>
              <a:rPr lang="en-US" b="1" dirty="0"/>
              <a:t>transferable</a:t>
            </a:r>
          </a:p>
          <a:p>
            <a:r>
              <a:rPr lang="en-US" b="1" dirty="0"/>
              <a:t>Validated</a:t>
            </a:r>
            <a:r>
              <a:rPr lang="en-US" dirty="0"/>
              <a:t> to </a:t>
            </a:r>
            <a:r>
              <a:rPr lang="en-US" dirty="0" smtClean="0"/>
              <a:t>AMTRAK ridership</a:t>
            </a:r>
            <a:endParaRPr lang="en-US" dirty="0"/>
          </a:p>
          <a:p>
            <a:r>
              <a:rPr lang="en-US" dirty="0" smtClean="0"/>
              <a:t>Potential Enhancements:</a:t>
            </a:r>
          </a:p>
          <a:p>
            <a:pPr lvl="1"/>
            <a:r>
              <a:rPr lang="en-US" dirty="0" smtClean="0"/>
              <a:t>Refine model when </a:t>
            </a:r>
            <a:r>
              <a:rPr lang="en-US" b="1" dirty="0" smtClean="0"/>
              <a:t>newer survey data </a:t>
            </a:r>
            <a:r>
              <a:rPr lang="en-US" dirty="0" smtClean="0"/>
              <a:t>is available</a:t>
            </a:r>
          </a:p>
          <a:p>
            <a:pPr lvl="1"/>
            <a:r>
              <a:rPr lang="en-US" dirty="0" smtClean="0"/>
              <a:t>Add </a:t>
            </a:r>
            <a:r>
              <a:rPr lang="en-US" b="1" dirty="0" smtClean="0"/>
              <a:t>special generators </a:t>
            </a:r>
            <a:r>
              <a:rPr lang="en-US" dirty="0" smtClean="0"/>
              <a:t>for tourist oriented areas</a:t>
            </a:r>
          </a:p>
          <a:p>
            <a:pPr lvl="1"/>
            <a:r>
              <a:rPr lang="en-US" dirty="0" smtClean="0"/>
              <a:t>Expand </a:t>
            </a:r>
            <a:r>
              <a:rPr lang="en-US" b="1" dirty="0" smtClean="0"/>
              <a:t>intercity bus network</a:t>
            </a:r>
          </a:p>
          <a:p>
            <a:pPr lvl="1"/>
            <a:r>
              <a:rPr lang="en-US" b="1" dirty="0" err="1" smtClean="0"/>
              <a:t>Backcast</a:t>
            </a:r>
            <a:r>
              <a:rPr lang="en-US" dirty="0" smtClean="0"/>
              <a:t> to 1995</a:t>
            </a:r>
          </a:p>
          <a:p>
            <a:endParaRPr lang="en-US" dirty="0"/>
          </a:p>
        </p:txBody>
      </p:sp>
    </p:spTree>
    <p:extLst>
      <p:ext uri="{BB962C8B-B14F-4D97-AF65-F5344CB8AC3E}">
        <p14:creationId xmlns:p14="http://schemas.microsoft.com/office/powerpoint/2010/main" val="3058042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0819"/>
            <a:ext cx="6858000" cy="2313781"/>
          </a:xfrm>
        </p:spPr>
        <p:txBody>
          <a:bodyPr/>
          <a:lstStyle/>
          <a:p>
            <a:r>
              <a:rPr lang="en-US" dirty="0" smtClean="0"/>
              <a:t>Thank you</a:t>
            </a:r>
            <a:endParaRPr lang="en-US" dirty="0"/>
          </a:p>
        </p:txBody>
      </p:sp>
      <p:sp>
        <p:nvSpPr>
          <p:cNvPr id="3" name="Subtitle 2"/>
          <p:cNvSpPr>
            <a:spLocks noGrp="1"/>
          </p:cNvSpPr>
          <p:nvPr>
            <p:ph type="subTitle" idx="1"/>
          </p:nvPr>
        </p:nvSpPr>
        <p:spPr>
          <a:xfrm>
            <a:off x="2543175" y="5461396"/>
            <a:ext cx="4000500" cy="1014127"/>
          </a:xfrm>
        </p:spPr>
        <p:txBody>
          <a:bodyPr/>
          <a:lstStyle/>
          <a:p>
            <a:r>
              <a:rPr lang="en-US" b="1" dirty="0" smtClean="0">
                <a:solidFill>
                  <a:schemeClr val="tx1"/>
                </a:solidFill>
              </a:rPr>
              <a:t>Mike Chaney</a:t>
            </a:r>
          </a:p>
          <a:p>
            <a:r>
              <a:rPr lang="en-US" b="1" dirty="0" smtClean="0">
                <a:solidFill>
                  <a:schemeClr val="tx1"/>
                </a:solidFill>
              </a:rPr>
              <a:t>MChaney@emailATG.com</a:t>
            </a:r>
            <a:endParaRPr lang="en-US" b="1" dirty="0">
              <a:solidFill>
                <a:schemeClr val="tx1"/>
              </a:solidFill>
            </a:endParaRPr>
          </a:p>
        </p:txBody>
      </p:sp>
      <p:pic>
        <p:nvPicPr>
          <p:cNvPr id="4" name="Picture 3"/>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6805041" y="5707304"/>
            <a:ext cx="2046146" cy="5223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895" y="5257800"/>
            <a:ext cx="1421321" cy="1421321"/>
          </a:xfrm>
          <a:prstGeom prst="rect">
            <a:avLst/>
          </a:prstGeom>
        </p:spPr>
      </p:pic>
      <p:sp>
        <p:nvSpPr>
          <p:cNvPr id="6" name="TextBox 5"/>
          <p:cNvSpPr txBox="1"/>
          <p:nvPr/>
        </p:nvSpPr>
        <p:spPr>
          <a:xfrm>
            <a:off x="3529012" y="3003490"/>
            <a:ext cx="1971676" cy="1015663"/>
          </a:xfrm>
          <a:prstGeom prst="rect">
            <a:avLst/>
          </a:prstGeom>
          <a:noFill/>
        </p:spPr>
        <p:txBody>
          <a:bodyPr wrap="square" rtlCol="0">
            <a:spAutoFit/>
          </a:bodyPr>
          <a:lstStyle/>
          <a:p>
            <a:pPr algn="ctr"/>
            <a:r>
              <a:rPr lang="en-US" sz="2000" dirty="0" smtClean="0">
                <a:solidFill>
                  <a:schemeClr val="bg1"/>
                </a:solidFill>
              </a:rPr>
              <a:t>#</a:t>
            </a:r>
            <a:r>
              <a:rPr lang="en-US" sz="2000" dirty="0" err="1" smtClean="0">
                <a:solidFill>
                  <a:schemeClr val="bg1"/>
                </a:solidFill>
              </a:rPr>
              <a:t>TRBAppCon</a:t>
            </a:r>
            <a:r>
              <a:rPr lang="en-US" sz="2000" dirty="0" smtClean="0">
                <a:solidFill>
                  <a:schemeClr val="bg1"/>
                </a:solidFill>
              </a:rPr>
              <a:t> </a:t>
            </a:r>
          </a:p>
          <a:p>
            <a:pPr algn="ctr"/>
            <a:r>
              <a:rPr lang="en-US" sz="2000" dirty="0" smtClean="0">
                <a:solidFill>
                  <a:schemeClr val="bg1"/>
                </a:solidFill>
              </a:rPr>
              <a:t>@</a:t>
            </a:r>
            <a:r>
              <a:rPr lang="en-US" sz="2000" dirty="0" err="1" smtClean="0">
                <a:solidFill>
                  <a:schemeClr val="bg1"/>
                </a:solidFill>
              </a:rPr>
              <a:t>Chaney_TX</a:t>
            </a:r>
            <a:r>
              <a:rPr lang="en-US" sz="2000" dirty="0" smtClean="0">
                <a:solidFill>
                  <a:schemeClr val="bg1"/>
                </a:solidFill>
              </a:rPr>
              <a:t> </a:t>
            </a:r>
          </a:p>
          <a:p>
            <a:pPr algn="ctr"/>
            <a:r>
              <a:rPr lang="en-US" sz="2000" dirty="0" smtClean="0">
                <a:solidFill>
                  <a:schemeClr val="bg1"/>
                </a:solidFill>
              </a:rPr>
              <a:t>@</a:t>
            </a:r>
            <a:r>
              <a:rPr lang="en-US" sz="2000" dirty="0" err="1" smtClean="0">
                <a:solidFill>
                  <a:schemeClr val="bg1"/>
                </a:solidFill>
              </a:rPr>
              <a:t>Alliance_Trans</a:t>
            </a:r>
            <a:endParaRPr lang="en-US" sz="2000" dirty="0">
              <a:solidFill>
                <a:schemeClr val="bg1"/>
              </a:solidFill>
            </a:endParaRPr>
          </a:p>
        </p:txBody>
      </p:sp>
    </p:spTree>
    <p:extLst>
      <p:ext uri="{BB962C8B-B14F-4D97-AF65-F5344CB8AC3E}">
        <p14:creationId xmlns:p14="http://schemas.microsoft.com/office/powerpoint/2010/main" val="56672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Location</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344" t="10374" r="6452" b="10285"/>
          <a:stretch/>
        </p:blipFill>
        <p:spPr>
          <a:xfrm>
            <a:off x="19901" y="1779637"/>
            <a:ext cx="9104198" cy="5029200"/>
          </a:xfrm>
          <a:prstGeom prst="rect">
            <a:avLst/>
          </a:prstGeom>
        </p:spPr>
      </p:pic>
    </p:spTree>
    <p:extLst>
      <p:ext uri="{BB962C8B-B14F-4D97-AF65-F5344CB8AC3E}">
        <p14:creationId xmlns:p14="http://schemas.microsoft.com/office/powerpoint/2010/main" val="2507372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a:t>
            </a:r>
            <a:endParaRPr lang="en-US" dirty="0"/>
          </a:p>
        </p:txBody>
      </p:sp>
      <p:sp>
        <p:nvSpPr>
          <p:cNvPr id="3" name="Content Placeholder 2"/>
          <p:cNvSpPr>
            <a:spLocks noGrp="1"/>
          </p:cNvSpPr>
          <p:nvPr>
            <p:ph idx="1"/>
          </p:nvPr>
        </p:nvSpPr>
        <p:spPr/>
        <p:txBody>
          <a:bodyPr/>
          <a:lstStyle/>
          <a:p>
            <a:r>
              <a:rPr lang="en-US" dirty="0" smtClean="0"/>
              <a:t>Arkansas State Highway and Transportation Department (AHTD)</a:t>
            </a:r>
          </a:p>
          <a:p>
            <a:pPr lvl="1"/>
            <a:r>
              <a:rPr lang="en-US" dirty="0" smtClean="0"/>
              <a:t>FRA grant</a:t>
            </a:r>
          </a:p>
          <a:p>
            <a:r>
              <a:rPr lang="en-US" dirty="0" smtClean="0"/>
              <a:t>Alliance Transportation Group</a:t>
            </a:r>
          </a:p>
          <a:p>
            <a:endParaRPr lang="en-US" dirty="0"/>
          </a:p>
        </p:txBody>
      </p:sp>
    </p:spTree>
    <p:extLst>
      <p:ext uri="{BB962C8B-B14F-4D97-AF65-F5344CB8AC3E}">
        <p14:creationId xmlns:p14="http://schemas.microsoft.com/office/powerpoint/2010/main" val="4219152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Tools</a:t>
            </a:r>
            <a:endParaRPr lang="en-US" dirty="0"/>
          </a:p>
        </p:txBody>
      </p:sp>
      <p:sp>
        <p:nvSpPr>
          <p:cNvPr id="3" name="Content Placeholder 2"/>
          <p:cNvSpPr>
            <a:spLocks noGrp="1"/>
          </p:cNvSpPr>
          <p:nvPr>
            <p:ph idx="1"/>
          </p:nvPr>
        </p:nvSpPr>
        <p:spPr/>
        <p:txBody>
          <a:bodyPr/>
          <a:lstStyle/>
          <a:p>
            <a:r>
              <a:rPr lang="en-US" dirty="0"/>
              <a:t>FRA CONNECT </a:t>
            </a:r>
            <a:r>
              <a:rPr lang="en-US" dirty="0" smtClean="0"/>
              <a:t>Model</a:t>
            </a:r>
            <a:endParaRPr lang="en-US" dirty="0"/>
          </a:p>
          <a:p>
            <a:pPr lvl="1"/>
            <a:r>
              <a:rPr lang="en-US" dirty="0"/>
              <a:t>MSA </a:t>
            </a:r>
            <a:r>
              <a:rPr lang="en-US" dirty="0" smtClean="0"/>
              <a:t>to MSA </a:t>
            </a:r>
            <a:endParaRPr lang="en-US" dirty="0"/>
          </a:p>
          <a:p>
            <a:r>
              <a:rPr lang="en-US" dirty="0"/>
              <a:t>TSAM by Virginia Tech</a:t>
            </a:r>
          </a:p>
          <a:p>
            <a:pPr lvl="1"/>
            <a:r>
              <a:rPr lang="en-US" dirty="0"/>
              <a:t>Four step model, at county level</a:t>
            </a:r>
          </a:p>
          <a:p>
            <a:pPr lvl="1"/>
            <a:r>
              <a:rPr lang="en-US" dirty="0" smtClean="0"/>
              <a:t>Auto</a:t>
            </a:r>
            <a:r>
              <a:rPr lang="en-US" dirty="0"/>
              <a:t>, commercial air, passenger </a:t>
            </a:r>
            <a:r>
              <a:rPr lang="en-US" dirty="0" smtClean="0"/>
              <a:t>rail</a:t>
            </a:r>
          </a:p>
          <a:p>
            <a:r>
              <a:rPr lang="en-US" dirty="0" smtClean="0"/>
              <a:t>Texas Statewide Model (SAM)</a:t>
            </a:r>
          </a:p>
          <a:p>
            <a:pPr lvl="1"/>
            <a:r>
              <a:rPr lang="en-US" dirty="0" smtClean="0"/>
              <a:t>5 state version</a:t>
            </a:r>
          </a:p>
          <a:p>
            <a:r>
              <a:rPr lang="en-US" dirty="0" smtClean="0"/>
              <a:t>Arkansas </a:t>
            </a:r>
            <a:r>
              <a:rPr lang="en-US" dirty="0"/>
              <a:t>Statewide </a:t>
            </a:r>
            <a:r>
              <a:rPr lang="en-US" dirty="0" smtClean="0"/>
              <a:t>Model </a:t>
            </a:r>
            <a:r>
              <a:rPr lang="en-US" dirty="0"/>
              <a:t>(AR TDM</a:t>
            </a:r>
            <a:r>
              <a:rPr lang="en-US" dirty="0" smtClean="0"/>
              <a:t>)</a:t>
            </a:r>
          </a:p>
          <a:p>
            <a:pPr lvl="1"/>
            <a:r>
              <a:rPr lang="en-US" dirty="0" smtClean="0"/>
              <a:t>Auto, Urban rail &amp; bus, Freight (rail, truck, water, air)</a:t>
            </a:r>
            <a:endParaRPr lang="en-US" dirty="0"/>
          </a:p>
          <a:p>
            <a:endParaRPr lang="en-US" dirty="0"/>
          </a:p>
        </p:txBody>
      </p:sp>
    </p:spTree>
    <p:extLst>
      <p:ext uri="{BB962C8B-B14F-4D97-AF65-F5344CB8AC3E}">
        <p14:creationId xmlns:p14="http://schemas.microsoft.com/office/powerpoint/2010/main" val="3703432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Tools</a:t>
            </a:r>
            <a:endParaRPr lang="en-US" dirty="0"/>
          </a:p>
        </p:txBody>
      </p:sp>
      <p:sp>
        <p:nvSpPr>
          <p:cNvPr id="3" name="Content Placeholder 2"/>
          <p:cNvSpPr>
            <a:spLocks noGrp="1"/>
          </p:cNvSpPr>
          <p:nvPr>
            <p:ph idx="1"/>
          </p:nvPr>
        </p:nvSpPr>
        <p:spPr/>
        <p:txBody>
          <a:bodyPr>
            <a:normAutofit/>
          </a:bodyPr>
          <a:lstStyle/>
          <a:p>
            <a:r>
              <a:rPr lang="en-US" dirty="0"/>
              <a:t>FHWA on-going efforts to model long distance travel</a:t>
            </a:r>
          </a:p>
          <a:p>
            <a:pPr lvl="1"/>
            <a:r>
              <a:rPr lang="en-US" dirty="0"/>
              <a:t>A </a:t>
            </a:r>
            <a:r>
              <a:rPr lang="en-US" dirty="0" smtClean="0"/>
              <a:t>National </a:t>
            </a:r>
            <a:r>
              <a:rPr lang="en-US" dirty="0"/>
              <a:t>Model System to Forecast Long Distance Passenger Travel </a:t>
            </a:r>
          </a:p>
          <a:p>
            <a:pPr lvl="1"/>
            <a:r>
              <a:rPr lang="en-US" dirty="0"/>
              <a:t>Trips over 50 miles made by auto, air, rail or bus</a:t>
            </a:r>
          </a:p>
          <a:p>
            <a:r>
              <a:rPr lang="en-US" dirty="0"/>
              <a:t>AASHTO – National Travel Demand Forecasting Model </a:t>
            </a:r>
          </a:p>
          <a:p>
            <a:pPr lvl="1"/>
            <a:r>
              <a:rPr lang="en-US" dirty="0"/>
              <a:t>Phase I final scope - NCHRP report </a:t>
            </a:r>
            <a:r>
              <a:rPr lang="en-US" dirty="0" smtClean="0"/>
              <a:t>8-36-70</a:t>
            </a:r>
            <a:endParaRPr lang="en-US" dirty="0"/>
          </a:p>
        </p:txBody>
      </p:sp>
    </p:spTree>
    <p:extLst>
      <p:ext uri="{BB962C8B-B14F-4D97-AF65-F5344CB8AC3E}">
        <p14:creationId xmlns:p14="http://schemas.microsoft.com/office/powerpoint/2010/main" val="68161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62"/>
            <a:ext cx="7886700" cy="1325563"/>
          </a:xfrm>
        </p:spPr>
        <p:txBody>
          <a:bodyPr>
            <a:normAutofit/>
          </a:bodyPr>
          <a:lstStyle/>
          <a:p>
            <a:r>
              <a:rPr lang="en-US" sz="4000" dirty="0" smtClean="0"/>
              <a:t>Why Build a National County-Level Long Distance Model</a:t>
            </a:r>
            <a:endParaRPr lang="en-US" sz="4000" dirty="0"/>
          </a:p>
        </p:txBody>
      </p:sp>
      <p:sp>
        <p:nvSpPr>
          <p:cNvPr id="3" name="Content Placeholder 2"/>
          <p:cNvSpPr>
            <a:spLocks noGrp="1"/>
          </p:cNvSpPr>
          <p:nvPr>
            <p:ph idx="1"/>
          </p:nvPr>
        </p:nvSpPr>
        <p:spPr/>
        <p:txBody>
          <a:bodyPr/>
          <a:lstStyle/>
          <a:p>
            <a:r>
              <a:rPr lang="en-US" dirty="0"/>
              <a:t>No readily available tool </a:t>
            </a:r>
          </a:p>
          <a:p>
            <a:r>
              <a:rPr lang="en-US" dirty="0"/>
              <a:t>Data sources typically national </a:t>
            </a:r>
          </a:p>
          <a:p>
            <a:r>
              <a:rPr lang="en-US" dirty="0"/>
              <a:t>A national model allows for the evaluation of alternative corridors </a:t>
            </a:r>
          </a:p>
          <a:p>
            <a:r>
              <a:rPr lang="en-US" dirty="0"/>
              <a:t>It is </a:t>
            </a:r>
            <a:r>
              <a:rPr lang="en-US" b="1" dirty="0"/>
              <a:t>reusable/transferable</a:t>
            </a:r>
            <a:r>
              <a:rPr lang="en-US" dirty="0"/>
              <a:t> with little modification</a:t>
            </a:r>
          </a:p>
          <a:p>
            <a:pPr marL="0" indent="0">
              <a:buNone/>
            </a:pPr>
            <a:endParaRPr lang="en-US" dirty="0"/>
          </a:p>
        </p:txBody>
      </p:sp>
    </p:spTree>
    <p:extLst>
      <p:ext uri="{BB962C8B-B14F-4D97-AF65-F5344CB8AC3E}">
        <p14:creationId xmlns:p14="http://schemas.microsoft.com/office/powerpoint/2010/main" val="372900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Building the Model</a:t>
            </a:r>
            <a:endParaRPr lang="en-US" dirty="0"/>
          </a:p>
        </p:txBody>
      </p:sp>
      <p:sp>
        <p:nvSpPr>
          <p:cNvPr id="3" name="Content Placeholder 2"/>
          <p:cNvSpPr>
            <a:spLocks noGrp="1"/>
          </p:cNvSpPr>
          <p:nvPr>
            <p:ph idx="1"/>
          </p:nvPr>
        </p:nvSpPr>
        <p:spPr/>
        <p:txBody>
          <a:bodyPr>
            <a:normAutofit/>
          </a:bodyPr>
          <a:lstStyle/>
          <a:p>
            <a:r>
              <a:rPr lang="en-US" dirty="0"/>
              <a:t>Long distance travel survey data</a:t>
            </a:r>
          </a:p>
          <a:p>
            <a:pPr lvl="1"/>
            <a:r>
              <a:rPr lang="en-US" dirty="0"/>
              <a:t>National datasets:</a:t>
            </a:r>
          </a:p>
          <a:p>
            <a:pPr lvl="2"/>
            <a:r>
              <a:rPr lang="en-US" dirty="0"/>
              <a:t>1995 ATS</a:t>
            </a:r>
          </a:p>
          <a:p>
            <a:pPr lvl="2"/>
            <a:r>
              <a:rPr lang="en-US" dirty="0"/>
              <a:t>2001 NHTS</a:t>
            </a:r>
          </a:p>
          <a:p>
            <a:pPr lvl="2"/>
            <a:r>
              <a:rPr lang="en-US" dirty="0"/>
              <a:t>2009 NHTS</a:t>
            </a:r>
          </a:p>
          <a:p>
            <a:r>
              <a:rPr lang="en-US" dirty="0"/>
              <a:t>Networks</a:t>
            </a:r>
          </a:p>
          <a:p>
            <a:pPr lvl="1"/>
            <a:r>
              <a:rPr lang="en-US" dirty="0"/>
              <a:t>AMTRAK network </a:t>
            </a:r>
          </a:p>
          <a:p>
            <a:pPr lvl="1"/>
            <a:r>
              <a:rPr lang="en-US" dirty="0"/>
              <a:t>Air network </a:t>
            </a:r>
          </a:p>
          <a:p>
            <a:pPr lvl="1"/>
            <a:r>
              <a:rPr lang="en-US" dirty="0"/>
              <a:t>Intercity bus network</a:t>
            </a:r>
          </a:p>
          <a:p>
            <a:r>
              <a:rPr lang="en-US" dirty="0"/>
              <a:t>Schedule</a:t>
            </a:r>
          </a:p>
          <a:p>
            <a:endParaRPr lang="en-US" dirty="0"/>
          </a:p>
        </p:txBody>
      </p:sp>
    </p:spTree>
    <p:extLst>
      <p:ext uri="{BB962C8B-B14F-4D97-AF65-F5344CB8AC3E}">
        <p14:creationId xmlns:p14="http://schemas.microsoft.com/office/powerpoint/2010/main" val="3377729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0000" r="10207" b="662"/>
          <a:stretch/>
        </p:blipFill>
        <p:spPr>
          <a:xfrm>
            <a:off x="3902047" y="3189340"/>
            <a:ext cx="5169529" cy="3451384"/>
          </a:xfrm>
          <a:prstGeom prst="rect">
            <a:avLst/>
          </a:prstGeom>
        </p:spPr>
      </p:pic>
      <p:sp>
        <p:nvSpPr>
          <p:cNvPr id="2" name="Title 1"/>
          <p:cNvSpPr>
            <a:spLocks noGrp="1"/>
          </p:cNvSpPr>
          <p:nvPr>
            <p:ph type="title"/>
          </p:nvPr>
        </p:nvSpPr>
        <p:spPr/>
        <p:txBody>
          <a:bodyPr/>
          <a:lstStyle/>
          <a:p>
            <a:r>
              <a:rPr lang="en-US" dirty="0" smtClean="0"/>
              <a:t>Model Overview</a:t>
            </a:r>
            <a:endParaRPr lang="en-US" dirty="0"/>
          </a:p>
        </p:txBody>
      </p:sp>
      <p:sp>
        <p:nvSpPr>
          <p:cNvPr id="3" name="Content Placeholder 2"/>
          <p:cNvSpPr>
            <a:spLocks noGrp="1"/>
          </p:cNvSpPr>
          <p:nvPr>
            <p:ph idx="1"/>
          </p:nvPr>
        </p:nvSpPr>
        <p:spPr/>
        <p:txBody>
          <a:bodyPr>
            <a:normAutofit lnSpcReduction="10000"/>
          </a:bodyPr>
          <a:lstStyle/>
          <a:p>
            <a:r>
              <a:rPr lang="en-US" dirty="0"/>
              <a:t>Trip is defined as trips over 100 miles, travels within the lower 48 states</a:t>
            </a:r>
          </a:p>
          <a:p>
            <a:r>
              <a:rPr lang="en-US" dirty="0"/>
              <a:t>Zones: 3,076 counties in the lower 48 continental states of the US</a:t>
            </a:r>
          </a:p>
          <a:p>
            <a:r>
              <a:rPr lang="en-US" dirty="0" smtClean="0"/>
              <a:t>Networks:</a:t>
            </a:r>
            <a:endParaRPr lang="en-US" dirty="0"/>
          </a:p>
          <a:p>
            <a:pPr lvl="1"/>
            <a:r>
              <a:rPr lang="en-US" dirty="0"/>
              <a:t>Highway network</a:t>
            </a:r>
          </a:p>
          <a:p>
            <a:pPr lvl="1"/>
            <a:r>
              <a:rPr lang="en-US" dirty="0"/>
              <a:t>Multimodal </a:t>
            </a:r>
            <a:r>
              <a:rPr lang="en-US" dirty="0" smtClean="0"/>
              <a:t>Transit</a:t>
            </a:r>
            <a:br>
              <a:rPr lang="en-US" dirty="0" smtClean="0"/>
            </a:br>
            <a:r>
              <a:rPr lang="en-US" dirty="0" smtClean="0"/>
              <a:t>networks</a:t>
            </a:r>
            <a:endParaRPr lang="en-US" dirty="0"/>
          </a:p>
          <a:p>
            <a:pPr lvl="2"/>
            <a:r>
              <a:rPr lang="en-US" dirty="0"/>
              <a:t>Air</a:t>
            </a:r>
          </a:p>
          <a:p>
            <a:pPr lvl="2"/>
            <a:r>
              <a:rPr lang="en-US" dirty="0"/>
              <a:t>AMTRAK</a:t>
            </a:r>
          </a:p>
          <a:p>
            <a:pPr lvl="2"/>
            <a:r>
              <a:rPr lang="en-US" dirty="0"/>
              <a:t>Intercity bus</a:t>
            </a:r>
          </a:p>
          <a:p>
            <a:pPr lvl="2"/>
            <a:r>
              <a:rPr lang="en-US" dirty="0"/>
              <a:t>Potential </a:t>
            </a:r>
            <a:r>
              <a:rPr lang="en-US" dirty="0" smtClean="0"/>
              <a:t>rail routes</a:t>
            </a:r>
            <a:endParaRPr lang="en-US" dirty="0"/>
          </a:p>
          <a:p>
            <a:endParaRPr lang="en-US" dirty="0"/>
          </a:p>
        </p:txBody>
      </p:sp>
    </p:spTree>
    <p:extLst>
      <p:ext uri="{BB962C8B-B14F-4D97-AF65-F5344CB8AC3E}">
        <p14:creationId xmlns:p14="http://schemas.microsoft.com/office/powerpoint/2010/main" val="681307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lliance">
      <a:dk1>
        <a:sysClr val="windowText" lastClr="000000"/>
      </a:dk1>
      <a:lt1>
        <a:sysClr val="window" lastClr="FFFFFF"/>
      </a:lt1>
      <a:dk2>
        <a:srgbClr val="002D62"/>
      </a:dk2>
      <a:lt2>
        <a:srgbClr val="679146"/>
      </a:lt2>
      <a:accent1>
        <a:srgbClr val="BCBEC0"/>
      </a:accent1>
      <a:accent2>
        <a:srgbClr val="87B364"/>
      </a:accent2>
      <a:accent3>
        <a:srgbClr val="145699"/>
      </a:accent3>
      <a:accent4>
        <a:srgbClr val="CF7A30"/>
      </a:accent4>
      <a:accent5>
        <a:srgbClr val="EDEADF"/>
      </a:accent5>
      <a:accent6>
        <a:srgbClr val="90381F"/>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lliance">
      <a:dk1>
        <a:sysClr val="windowText" lastClr="000000"/>
      </a:dk1>
      <a:lt1>
        <a:sysClr val="window" lastClr="FFFFFF"/>
      </a:lt1>
      <a:dk2>
        <a:srgbClr val="002D62"/>
      </a:dk2>
      <a:lt2>
        <a:srgbClr val="679146"/>
      </a:lt2>
      <a:accent1>
        <a:srgbClr val="BCBEC0"/>
      </a:accent1>
      <a:accent2>
        <a:srgbClr val="87B364"/>
      </a:accent2>
      <a:accent3>
        <a:srgbClr val="145699"/>
      </a:accent3>
      <a:accent4>
        <a:srgbClr val="CF7A30"/>
      </a:accent4>
      <a:accent5>
        <a:srgbClr val="EDEADF"/>
      </a:accent5>
      <a:accent6>
        <a:srgbClr val="90381F"/>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TotalTime>
  <Words>1344</Words>
  <Application>Microsoft Office PowerPoint</Application>
  <PresentationFormat>On-screen Show (4:3)</PresentationFormat>
  <Paragraphs>216</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Courier New</vt:lpstr>
      <vt:lpstr>Office Theme</vt:lpstr>
      <vt:lpstr>Custom Design</vt:lpstr>
      <vt:lpstr>A National County-Level Long Distance Travel Model</vt:lpstr>
      <vt:lpstr>Project Background</vt:lpstr>
      <vt:lpstr>Project Location</vt:lpstr>
      <vt:lpstr>Team</vt:lpstr>
      <vt:lpstr>Existing Tools</vt:lpstr>
      <vt:lpstr>Future Tools</vt:lpstr>
      <vt:lpstr>Why Build a National County-Level Long Distance Model</vt:lpstr>
      <vt:lpstr>Challenges in Building the Model</vt:lpstr>
      <vt:lpstr>Model Overview</vt:lpstr>
      <vt:lpstr>Model Overview – Flow Chart</vt:lpstr>
      <vt:lpstr>Model Overview –Trip Generation</vt:lpstr>
      <vt:lpstr>Model Overview – Party Size</vt:lpstr>
      <vt:lpstr>Model Overview – Trip Distribution</vt:lpstr>
      <vt:lpstr>Model Overview – Mode Choice</vt:lpstr>
      <vt:lpstr>Validation Data</vt:lpstr>
      <vt:lpstr>Model Validation – Air and AMTRAK</vt:lpstr>
      <vt:lpstr>Model Validation – AMTRAK</vt:lpstr>
      <vt:lpstr>Model Validation – Key Airports</vt:lpstr>
      <vt:lpstr>Project Status</vt:lpstr>
      <vt:lpstr>Works with Statewide Model</vt:lpstr>
      <vt:lpstr>Take Away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 Dougherty</dc:creator>
  <cp:lastModifiedBy>Mike Chaney</cp:lastModifiedBy>
  <cp:revision>67</cp:revision>
  <cp:lastPrinted>2015-05-15T15:27:41Z</cp:lastPrinted>
  <dcterms:created xsi:type="dcterms:W3CDTF">2015-03-27T13:45:43Z</dcterms:created>
  <dcterms:modified xsi:type="dcterms:W3CDTF">2015-05-15T19:16:09Z</dcterms:modified>
</cp:coreProperties>
</file>