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23"/>
  </p:notesMasterIdLst>
  <p:sldIdLst>
    <p:sldId id="256" r:id="rId6"/>
    <p:sldId id="283" r:id="rId7"/>
    <p:sldId id="259" r:id="rId8"/>
    <p:sldId id="281" r:id="rId9"/>
    <p:sldId id="260" r:id="rId10"/>
    <p:sldId id="258" r:id="rId11"/>
    <p:sldId id="265" r:id="rId12"/>
    <p:sldId id="268" r:id="rId13"/>
    <p:sldId id="271" r:id="rId14"/>
    <p:sldId id="278" r:id="rId15"/>
    <p:sldId id="276" r:id="rId16"/>
    <p:sldId id="277" r:id="rId17"/>
    <p:sldId id="270" r:id="rId18"/>
    <p:sldId id="272" r:id="rId19"/>
    <p:sldId id="273" r:id="rId20"/>
    <p:sldId id="282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57"/>
    <a:srgbClr val="003399"/>
    <a:srgbClr val="DCDDDE"/>
    <a:srgbClr val="B2BB1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lmington\Validation\Wilmington%20Validation%20Run%2017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HBW_TLD_Time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'Trip Distribution'!$R$2:$S$2</c:f>
              <c:strCache>
                <c:ptCount val="1"/>
                <c:pt idx="0">
                  <c:v>AirSage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'Trip Distribution'!$BI$4:$BI$63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1.8569830000000001</c:v>
                </c:pt>
                <c:pt idx="4">
                  <c:v>3.764637</c:v>
                </c:pt>
                <c:pt idx="5">
                  <c:v>13.408253999999999</c:v>
                </c:pt>
                <c:pt idx="6">
                  <c:v>4.7367109999999997</c:v>
                </c:pt>
                <c:pt idx="7">
                  <c:v>3.404928</c:v>
                </c:pt>
                <c:pt idx="8">
                  <c:v>3.1397080000000002</c:v>
                </c:pt>
                <c:pt idx="9">
                  <c:v>5.3238009999999996</c:v>
                </c:pt>
                <c:pt idx="10">
                  <c:v>6.2125969999999997</c:v>
                </c:pt>
                <c:pt idx="11">
                  <c:v>5.1592599999999997</c:v>
                </c:pt>
                <c:pt idx="12">
                  <c:v>6.009252</c:v>
                </c:pt>
                <c:pt idx="13">
                  <c:v>5.5628719999999996</c:v>
                </c:pt>
                <c:pt idx="14">
                  <c:v>4.6185049999999999</c:v>
                </c:pt>
                <c:pt idx="15">
                  <c:v>4.1862450000000004</c:v>
                </c:pt>
                <c:pt idx="16">
                  <c:v>3.6273719999999998</c:v>
                </c:pt>
                <c:pt idx="17">
                  <c:v>3.325793</c:v>
                </c:pt>
                <c:pt idx="18">
                  <c:v>3.218423</c:v>
                </c:pt>
                <c:pt idx="19">
                  <c:v>2.9501119999999998</c:v>
                </c:pt>
                <c:pt idx="20">
                  <c:v>2.5270739999999998</c:v>
                </c:pt>
                <c:pt idx="21">
                  <c:v>1.8142560000000001</c:v>
                </c:pt>
                <c:pt idx="22">
                  <c:v>1.532567</c:v>
                </c:pt>
                <c:pt idx="23">
                  <c:v>1.4434279999999999</c:v>
                </c:pt>
                <c:pt idx="24">
                  <c:v>1.5100769999999999</c:v>
                </c:pt>
                <c:pt idx="25">
                  <c:v>1.135127</c:v>
                </c:pt>
                <c:pt idx="26">
                  <c:v>0.966109</c:v>
                </c:pt>
                <c:pt idx="27">
                  <c:v>0.99756599999999995</c:v>
                </c:pt>
                <c:pt idx="28">
                  <c:v>0.85247700000000004</c:v>
                </c:pt>
                <c:pt idx="29">
                  <c:v>0.76958899999999997</c:v>
                </c:pt>
                <c:pt idx="30">
                  <c:v>0.86656599999999995</c:v>
                </c:pt>
                <c:pt idx="31">
                  <c:v>0.66888599999999998</c:v>
                </c:pt>
                <c:pt idx="32">
                  <c:v>0.78191500000000003</c:v>
                </c:pt>
                <c:pt idx="33">
                  <c:v>0.57919600000000004</c:v>
                </c:pt>
                <c:pt idx="34">
                  <c:v>0.43306499999999998</c:v>
                </c:pt>
                <c:pt idx="35">
                  <c:v>0.37620399999999998</c:v>
                </c:pt>
                <c:pt idx="36">
                  <c:v>0.39316600000000002</c:v>
                </c:pt>
                <c:pt idx="37">
                  <c:v>0.30310100000000001</c:v>
                </c:pt>
                <c:pt idx="38">
                  <c:v>0.180591</c:v>
                </c:pt>
                <c:pt idx="39">
                  <c:v>0.206896</c:v>
                </c:pt>
                <c:pt idx="40">
                  <c:v>0.117824</c:v>
                </c:pt>
                <c:pt idx="41">
                  <c:v>0.15226200000000001</c:v>
                </c:pt>
                <c:pt idx="42">
                  <c:v>0.14424699999999999</c:v>
                </c:pt>
                <c:pt idx="43">
                  <c:v>0.179258</c:v>
                </c:pt>
                <c:pt idx="44">
                  <c:v>0.112774</c:v>
                </c:pt>
                <c:pt idx="45">
                  <c:v>0.13796700000000001</c:v>
                </c:pt>
                <c:pt idx="46">
                  <c:v>9.7989000000000007E-2</c:v>
                </c:pt>
                <c:pt idx="47">
                  <c:v>2.7507E-2</c:v>
                </c:pt>
                <c:pt idx="48">
                  <c:v>9.0259999999999993E-3</c:v>
                </c:pt>
                <c:pt idx="49">
                  <c:v>2.1297E-2</c:v>
                </c:pt>
                <c:pt idx="50">
                  <c:v>1.4074E-2</c:v>
                </c:pt>
                <c:pt idx="51">
                  <c:v>8.5626999999999995E-2</c:v>
                </c:pt>
                <c:pt idx="52">
                  <c:v>1.0820000000000001E-3</c:v>
                </c:pt>
                <c:pt idx="53">
                  <c:v>0</c:v>
                </c:pt>
                <c:pt idx="54">
                  <c:v>4.5079999999999999E-3</c:v>
                </c:pt>
                <c:pt idx="55">
                  <c:v>3.1954999999999997E-2</c:v>
                </c:pt>
                <c:pt idx="56">
                  <c:v>1.142E-3</c:v>
                </c:pt>
                <c:pt idx="57">
                  <c:v>0</c:v>
                </c:pt>
                <c:pt idx="58">
                  <c:v>0</c:v>
                </c:pt>
                <c:pt idx="59">
                  <c:v>1.8151E-2</c:v>
                </c:pt>
              </c:numCache>
            </c:numRef>
          </c:val>
          <c:smooth val="1"/>
        </c:ser>
        <c:ser>
          <c:idx val="2"/>
          <c:order val="1"/>
          <c:tx>
            <c:v>NHTS</c:v>
          </c:tx>
          <c:val>
            <c:numRef>
              <c:f>'Trip Distribution'!$AQ$4:$AQ$63</c:f>
            </c:numRef>
          </c:val>
          <c:smooth val="1"/>
        </c:ser>
        <c:ser>
          <c:idx val="0"/>
          <c:order val="2"/>
          <c:tx>
            <c:v>Model</c:v>
          </c:tx>
          <c:marker>
            <c:symbol val="none"/>
          </c:marker>
          <c:val>
            <c:numRef>
              <c:f>'Trip Distribution'!$O$4:$O$63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1.5E-5</c:v>
                </c:pt>
                <c:pt idx="3">
                  <c:v>0.96159700000000004</c:v>
                </c:pt>
                <c:pt idx="4">
                  <c:v>2.854851</c:v>
                </c:pt>
                <c:pt idx="5">
                  <c:v>14.415649</c:v>
                </c:pt>
                <c:pt idx="6">
                  <c:v>3.4341080000000002</c:v>
                </c:pt>
                <c:pt idx="7">
                  <c:v>4.5748350000000002</c:v>
                </c:pt>
                <c:pt idx="8">
                  <c:v>5.6010609999999996</c:v>
                </c:pt>
                <c:pt idx="9">
                  <c:v>6.43818</c:v>
                </c:pt>
                <c:pt idx="10">
                  <c:v>6.3860130000000002</c:v>
                </c:pt>
                <c:pt idx="11">
                  <c:v>6.5812549999999996</c:v>
                </c:pt>
                <c:pt idx="12">
                  <c:v>5.6469199999999997</c:v>
                </c:pt>
                <c:pt idx="13">
                  <c:v>5.4144500000000004</c:v>
                </c:pt>
                <c:pt idx="14">
                  <c:v>5.4424599999999996</c:v>
                </c:pt>
                <c:pt idx="15">
                  <c:v>4.8690860000000002</c:v>
                </c:pt>
                <c:pt idx="16">
                  <c:v>4.1726089999999996</c:v>
                </c:pt>
                <c:pt idx="17">
                  <c:v>3.2917540000000001</c:v>
                </c:pt>
                <c:pt idx="18">
                  <c:v>2.659195</c:v>
                </c:pt>
                <c:pt idx="19">
                  <c:v>2.3246229999999999</c:v>
                </c:pt>
                <c:pt idx="20">
                  <c:v>2.3138709999999998</c:v>
                </c:pt>
                <c:pt idx="21">
                  <c:v>1.6249100000000001</c:v>
                </c:pt>
                <c:pt idx="22">
                  <c:v>1.2592300000000001</c:v>
                </c:pt>
                <c:pt idx="23">
                  <c:v>1.0764290000000001</c:v>
                </c:pt>
                <c:pt idx="24">
                  <c:v>0.94272</c:v>
                </c:pt>
                <c:pt idx="25">
                  <c:v>0.86880500000000005</c:v>
                </c:pt>
                <c:pt idx="26">
                  <c:v>0.65212000000000003</c:v>
                </c:pt>
                <c:pt idx="27">
                  <c:v>0.51061000000000001</c:v>
                </c:pt>
                <c:pt idx="28">
                  <c:v>0.59645999999999999</c:v>
                </c:pt>
                <c:pt idx="29">
                  <c:v>0.53335900000000003</c:v>
                </c:pt>
                <c:pt idx="30">
                  <c:v>0.467555</c:v>
                </c:pt>
                <c:pt idx="31">
                  <c:v>0.39222099999999999</c:v>
                </c:pt>
                <c:pt idx="32">
                  <c:v>0.374774</c:v>
                </c:pt>
                <c:pt idx="33">
                  <c:v>0.30807499999999999</c:v>
                </c:pt>
                <c:pt idx="34">
                  <c:v>0.32411099999999998</c:v>
                </c:pt>
                <c:pt idx="35">
                  <c:v>0.27491100000000002</c:v>
                </c:pt>
                <c:pt idx="36">
                  <c:v>0.30429099999999998</c:v>
                </c:pt>
                <c:pt idx="37">
                  <c:v>0.24379799999999999</c:v>
                </c:pt>
                <c:pt idx="38">
                  <c:v>0.23077300000000001</c:v>
                </c:pt>
                <c:pt idx="39">
                  <c:v>0.18007500000000001</c:v>
                </c:pt>
                <c:pt idx="40">
                  <c:v>0.191745</c:v>
                </c:pt>
                <c:pt idx="41">
                  <c:v>0.204571</c:v>
                </c:pt>
                <c:pt idx="42">
                  <c:v>0.18915499999999999</c:v>
                </c:pt>
                <c:pt idx="43">
                  <c:v>0.14774300000000001</c:v>
                </c:pt>
                <c:pt idx="44">
                  <c:v>0.136852</c:v>
                </c:pt>
                <c:pt idx="45">
                  <c:v>0.124585</c:v>
                </c:pt>
                <c:pt idx="46">
                  <c:v>0.106887</c:v>
                </c:pt>
                <c:pt idx="47">
                  <c:v>7.9935999999999993E-2</c:v>
                </c:pt>
                <c:pt idx="48">
                  <c:v>6.8880999999999998E-2</c:v>
                </c:pt>
                <c:pt idx="49">
                  <c:v>5.8522999999999999E-2</c:v>
                </c:pt>
                <c:pt idx="50">
                  <c:v>3.6892000000000001E-2</c:v>
                </c:pt>
                <c:pt idx="51">
                  <c:v>2.7859999999999999E-2</c:v>
                </c:pt>
                <c:pt idx="52">
                  <c:v>2.4988E-2</c:v>
                </c:pt>
                <c:pt idx="53">
                  <c:v>1.8068000000000001E-2</c:v>
                </c:pt>
                <c:pt idx="54">
                  <c:v>1.2108000000000001E-2</c:v>
                </c:pt>
                <c:pt idx="55">
                  <c:v>8.1849999999999996E-3</c:v>
                </c:pt>
                <c:pt idx="56">
                  <c:v>4.4970000000000001E-3</c:v>
                </c:pt>
                <c:pt idx="57">
                  <c:v>3.8219999999999999E-3</c:v>
                </c:pt>
                <c:pt idx="58">
                  <c:v>2.2659999999999998E-3</c:v>
                </c:pt>
                <c:pt idx="59">
                  <c:v>1.446E-3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365960"/>
        <c:axId val="336366352"/>
      </c:lineChart>
      <c:catAx>
        <c:axId val="336365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Duration of Trips (min)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36366352"/>
        <c:crosses val="autoZero"/>
        <c:auto val="1"/>
        <c:lblAlgn val="ctr"/>
        <c:lblOffset val="100"/>
        <c:noMultiLvlLbl val="0"/>
      </c:catAx>
      <c:valAx>
        <c:axId val="33636635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Trips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365960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HBO</a:t>
            </a:r>
            <a:r>
              <a:rPr lang="en-US" sz="1800" b="1" i="0" u="none" strike="noStrike" baseline="0">
                <a:effectLst/>
              </a:rPr>
              <a:t>_TLD_Time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'Trip Distribution'!$R$2:$S$2</c:f>
              <c:strCache>
                <c:ptCount val="1"/>
                <c:pt idx="0">
                  <c:v>AirSage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'Trip Distribution'!$BJ$4:$BJ$63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2.6973099999999999</c:v>
                </c:pt>
                <c:pt idx="4">
                  <c:v>5.4662959999999998</c:v>
                </c:pt>
                <c:pt idx="5">
                  <c:v>19.464372000000001</c:v>
                </c:pt>
                <c:pt idx="6">
                  <c:v>6.914936</c:v>
                </c:pt>
                <c:pt idx="7">
                  <c:v>4.7569189999999999</c:v>
                </c:pt>
                <c:pt idx="8">
                  <c:v>3.8224459999999998</c:v>
                </c:pt>
                <c:pt idx="9">
                  <c:v>5.4994160000000001</c:v>
                </c:pt>
                <c:pt idx="10">
                  <c:v>5.9851840000000003</c:v>
                </c:pt>
                <c:pt idx="11">
                  <c:v>4.9256739999999999</c:v>
                </c:pt>
                <c:pt idx="12">
                  <c:v>5.0229460000000001</c:v>
                </c:pt>
                <c:pt idx="13">
                  <c:v>4.8048489999999999</c:v>
                </c:pt>
                <c:pt idx="14">
                  <c:v>3.7736000000000001</c:v>
                </c:pt>
                <c:pt idx="15">
                  <c:v>3.0882749999999999</c:v>
                </c:pt>
                <c:pt idx="16">
                  <c:v>2.7414049999999999</c:v>
                </c:pt>
                <c:pt idx="17">
                  <c:v>2.703173</c:v>
                </c:pt>
                <c:pt idx="18">
                  <c:v>2.3599290000000002</c:v>
                </c:pt>
                <c:pt idx="19">
                  <c:v>1.926938</c:v>
                </c:pt>
                <c:pt idx="20">
                  <c:v>1.852938</c:v>
                </c:pt>
                <c:pt idx="21">
                  <c:v>1.2740210000000001</c:v>
                </c:pt>
                <c:pt idx="22">
                  <c:v>1.1093980000000001</c:v>
                </c:pt>
                <c:pt idx="23">
                  <c:v>1.0708409999999999</c:v>
                </c:pt>
                <c:pt idx="24">
                  <c:v>1.0298350000000001</c:v>
                </c:pt>
                <c:pt idx="25">
                  <c:v>0.79569199999999995</c:v>
                </c:pt>
                <c:pt idx="26">
                  <c:v>0.79484500000000002</c:v>
                </c:pt>
                <c:pt idx="27">
                  <c:v>0.72853199999999996</c:v>
                </c:pt>
                <c:pt idx="28">
                  <c:v>0.59646500000000002</c:v>
                </c:pt>
                <c:pt idx="29">
                  <c:v>0.52689200000000003</c:v>
                </c:pt>
                <c:pt idx="30">
                  <c:v>0.48634300000000003</c:v>
                </c:pt>
                <c:pt idx="31">
                  <c:v>0.464588</c:v>
                </c:pt>
                <c:pt idx="32">
                  <c:v>0.47209899999999999</c:v>
                </c:pt>
                <c:pt idx="33">
                  <c:v>0.349995</c:v>
                </c:pt>
                <c:pt idx="34">
                  <c:v>0.35186899999999999</c:v>
                </c:pt>
                <c:pt idx="35">
                  <c:v>0.278831</c:v>
                </c:pt>
                <c:pt idx="36">
                  <c:v>0.28748699999999999</c:v>
                </c:pt>
                <c:pt idx="37">
                  <c:v>0.245944</c:v>
                </c:pt>
                <c:pt idx="38">
                  <c:v>0.14852699999999999</c:v>
                </c:pt>
                <c:pt idx="39">
                  <c:v>0.17786399999999999</c:v>
                </c:pt>
                <c:pt idx="40">
                  <c:v>0.14003499999999999</c:v>
                </c:pt>
                <c:pt idx="41">
                  <c:v>0.177707</c:v>
                </c:pt>
                <c:pt idx="42">
                  <c:v>0.11848400000000001</c:v>
                </c:pt>
                <c:pt idx="43">
                  <c:v>8.7272000000000002E-2</c:v>
                </c:pt>
                <c:pt idx="44">
                  <c:v>7.6222999999999999E-2</c:v>
                </c:pt>
                <c:pt idx="45">
                  <c:v>8.9902999999999997E-2</c:v>
                </c:pt>
                <c:pt idx="46">
                  <c:v>5.0047000000000001E-2</c:v>
                </c:pt>
                <c:pt idx="47">
                  <c:v>6.5690999999999999E-2</c:v>
                </c:pt>
                <c:pt idx="48">
                  <c:v>1.8491E-2</c:v>
                </c:pt>
                <c:pt idx="49">
                  <c:v>2.2235999999999999E-2</c:v>
                </c:pt>
                <c:pt idx="50">
                  <c:v>3.0387000000000001E-2</c:v>
                </c:pt>
                <c:pt idx="51">
                  <c:v>1.3004999999999999E-2</c:v>
                </c:pt>
                <c:pt idx="52">
                  <c:v>2.3400000000000001E-2</c:v>
                </c:pt>
                <c:pt idx="53">
                  <c:v>7.535E-3</c:v>
                </c:pt>
                <c:pt idx="54">
                  <c:v>2.2669000000000002E-2</c:v>
                </c:pt>
                <c:pt idx="55">
                  <c:v>1.7391E-2</c:v>
                </c:pt>
                <c:pt idx="56">
                  <c:v>7.038E-3</c:v>
                </c:pt>
                <c:pt idx="57">
                  <c:v>6.6039999999999996E-3</c:v>
                </c:pt>
                <c:pt idx="58">
                  <c:v>9.4859999999999996E-3</c:v>
                </c:pt>
                <c:pt idx="59">
                  <c:v>1.9722999999999997E-2</c:v>
                </c:pt>
              </c:numCache>
            </c:numRef>
          </c:val>
          <c:smooth val="0"/>
        </c:ser>
        <c:ser>
          <c:idx val="2"/>
          <c:order val="1"/>
          <c:tx>
            <c:v>NHTS</c:v>
          </c:tx>
          <c:marker>
            <c:symbol val="none"/>
          </c:marker>
          <c:val>
            <c:numRef>
              <c:f>'Trip Distribution'!$AT$4:$AT$63</c:f>
            </c:numRef>
          </c:val>
          <c:smooth val="0"/>
        </c:ser>
        <c:ser>
          <c:idx val="0"/>
          <c:order val="2"/>
          <c:tx>
            <c:v>Model</c:v>
          </c:tx>
          <c:marker>
            <c:symbol val="none"/>
          </c:marker>
          <c:val>
            <c:numRef>
              <c:f>'Trip Distribution'!$P$4:$P$63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1.2869999999999999E-3</c:v>
                </c:pt>
                <c:pt idx="3">
                  <c:v>1.2858940000000001</c:v>
                </c:pt>
                <c:pt idx="4">
                  <c:v>2.9860479999999998</c:v>
                </c:pt>
                <c:pt idx="5">
                  <c:v>18.344801</c:v>
                </c:pt>
                <c:pt idx="6">
                  <c:v>3.7903099999999998</c:v>
                </c:pt>
                <c:pt idx="7">
                  <c:v>5.3578700000000001</c:v>
                </c:pt>
                <c:pt idx="8">
                  <c:v>5.6060400000000001</c:v>
                </c:pt>
                <c:pt idx="9">
                  <c:v>6.7535569999999998</c:v>
                </c:pt>
                <c:pt idx="10">
                  <c:v>6.0204870000000001</c:v>
                </c:pt>
                <c:pt idx="11">
                  <c:v>6.0899640000000002</c:v>
                </c:pt>
                <c:pt idx="12">
                  <c:v>5.5440810000000003</c:v>
                </c:pt>
                <c:pt idx="13">
                  <c:v>5.1279789999999998</c:v>
                </c:pt>
                <c:pt idx="14">
                  <c:v>4.9302020000000004</c:v>
                </c:pt>
                <c:pt idx="15">
                  <c:v>4.584746</c:v>
                </c:pt>
                <c:pt idx="16">
                  <c:v>3.5408970000000002</c:v>
                </c:pt>
                <c:pt idx="17">
                  <c:v>2.962402</c:v>
                </c:pt>
                <c:pt idx="18">
                  <c:v>2.3722370000000002</c:v>
                </c:pt>
                <c:pt idx="19">
                  <c:v>2.1537899999999999</c:v>
                </c:pt>
                <c:pt idx="20">
                  <c:v>1.80945</c:v>
                </c:pt>
                <c:pt idx="21">
                  <c:v>1.3502829999999999</c:v>
                </c:pt>
                <c:pt idx="22">
                  <c:v>1.1074999999999999</c:v>
                </c:pt>
                <c:pt idx="23">
                  <c:v>0.89927000000000001</c:v>
                </c:pt>
                <c:pt idx="24">
                  <c:v>0.74409999999999998</c:v>
                </c:pt>
                <c:pt idx="25">
                  <c:v>0.683751</c:v>
                </c:pt>
                <c:pt idx="26">
                  <c:v>0.52525999999999995</c:v>
                </c:pt>
                <c:pt idx="27">
                  <c:v>0.43898300000000001</c:v>
                </c:pt>
                <c:pt idx="28">
                  <c:v>0.50636800000000004</c:v>
                </c:pt>
                <c:pt idx="29">
                  <c:v>0.48804500000000001</c:v>
                </c:pt>
                <c:pt idx="30">
                  <c:v>0.39458900000000002</c:v>
                </c:pt>
                <c:pt idx="31">
                  <c:v>0.35541800000000001</c:v>
                </c:pt>
                <c:pt idx="32">
                  <c:v>0.31357200000000002</c:v>
                </c:pt>
                <c:pt idx="33">
                  <c:v>0.27104800000000001</c:v>
                </c:pt>
                <c:pt idx="34">
                  <c:v>0.267625</c:v>
                </c:pt>
                <c:pt idx="35">
                  <c:v>0.25340499999999999</c:v>
                </c:pt>
                <c:pt idx="36">
                  <c:v>0.25923800000000002</c:v>
                </c:pt>
                <c:pt idx="37">
                  <c:v>0.20813899999999999</c:v>
                </c:pt>
                <c:pt idx="38">
                  <c:v>0.20807300000000001</c:v>
                </c:pt>
                <c:pt idx="39">
                  <c:v>0.18067900000000001</c:v>
                </c:pt>
                <c:pt idx="40">
                  <c:v>0.18218799999999999</c:v>
                </c:pt>
                <c:pt idx="41">
                  <c:v>0.159965</c:v>
                </c:pt>
                <c:pt idx="42">
                  <c:v>0.154804</c:v>
                </c:pt>
                <c:pt idx="43">
                  <c:v>0.12906300000000001</c:v>
                </c:pt>
                <c:pt idx="44">
                  <c:v>0.11750099999999999</c:v>
                </c:pt>
                <c:pt idx="45">
                  <c:v>0.10982599999999999</c:v>
                </c:pt>
                <c:pt idx="46">
                  <c:v>9.3245999999999996E-2</c:v>
                </c:pt>
                <c:pt idx="47">
                  <c:v>7.3165999999999995E-2</c:v>
                </c:pt>
                <c:pt idx="48">
                  <c:v>6.4627000000000004E-2</c:v>
                </c:pt>
                <c:pt idx="49">
                  <c:v>5.0167000000000003E-2</c:v>
                </c:pt>
                <c:pt idx="50">
                  <c:v>3.6562999999999998E-2</c:v>
                </c:pt>
                <c:pt idx="51">
                  <c:v>2.9491E-2</c:v>
                </c:pt>
                <c:pt idx="52">
                  <c:v>2.3356999999999999E-2</c:v>
                </c:pt>
                <c:pt idx="53">
                  <c:v>1.6975000000000001E-2</c:v>
                </c:pt>
                <c:pt idx="54">
                  <c:v>1.2569E-2</c:v>
                </c:pt>
                <c:pt idx="55">
                  <c:v>8.7569999999999992E-3</c:v>
                </c:pt>
                <c:pt idx="56">
                  <c:v>5.2209999999999999E-3</c:v>
                </c:pt>
                <c:pt idx="57">
                  <c:v>4.6589999999999999E-3</c:v>
                </c:pt>
                <c:pt idx="58">
                  <c:v>2.7759999999999998E-3</c:v>
                </c:pt>
                <c:pt idx="59">
                  <c:v>2.1549999999999998E-3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336368312"/>
        <c:axId val="336368704"/>
      </c:lineChart>
      <c:catAx>
        <c:axId val="336368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Duration of Trips (min)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36368704"/>
        <c:crosses val="autoZero"/>
        <c:auto val="1"/>
        <c:lblAlgn val="ctr"/>
        <c:lblOffset val="100"/>
        <c:tickMarkSkip val="5"/>
        <c:noMultiLvlLbl val="0"/>
      </c:catAx>
      <c:valAx>
        <c:axId val="336368704"/>
        <c:scaling>
          <c:orientation val="minMax"/>
          <c:max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Trips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368312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NHB</a:t>
            </a:r>
            <a:r>
              <a:rPr lang="en-US" sz="1800" b="1" i="0" u="none" strike="noStrike" baseline="0">
                <a:effectLst/>
              </a:rPr>
              <a:t>_TLD_Time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'Trip Distribution'!$R$2:$T$2</c:f>
              <c:strCache>
                <c:ptCount val="1"/>
                <c:pt idx="0">
                  <c:v>AirSage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'Trip Distribution'!$BK$4:$BK$63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3.6766730000000001</c:v>
                </c:pt>
                <c:pt idx="4">
                  <c:v>4.4586839999999999</c:v>
                </c:pt>
                <c:pt idx="5">
                  <c:v>14.282487</c:v>
                </c:pt>
                <c:pt idx="6">
                  <c:v>4.5193839999999996</c:v>
                </c:pt>
                <c:pt idx="7">
                  <c:v>2.5932710000000001</c:v>
                </c:pt>
                <c:pt idx="8">
                  <c:v>3.1887219999999998</c:v>
                </c:pt>
                <c:pt idx="9">
                  <c:v>5.1700179999999998</c:v>
                </c:pt>
                <c:pt idx="10">
                  <c:v>6.7965</c:v>
                </c:pt>
                <c:pt idx="11">
                  <c:v>6.4142599999999996</c:v>
                </c:pt>
                <c:pt idx="12">
                  <c:v>6.4823130000000004</c:v>
                </c:pt>
                <c:pt idx="13">
                  <c:v>5.5911730000000004</c:v>
                </c:pt>
                <c:pt idx="14">
                  <c:v>4.785361</c:v>
                </c:pt>
                <c:pt idx="15">
                  <c:v>4.0145299999999997</c:v>
                </c:pt>
                <c:pt idx="16">
                  <c:v>3.3719600000000001</c:v>
                </c:pt>
                <c:pt idx="17">
                  <c:v>3.1876929999999999</c:v>
                </c:pt>
                <c:pt idx="18">
                  <c:v>2.683557</c:v>
                </c:pt>
                <c:pt idx="19">
                  <c:v>2.3269340000000001</c:v>
                </c:pt>
                <c:pt idx="20">
                  <c:v>2.0500880000000001</c:v>
                </c:pt>
                <c:pt idx="21">
                  <c:v>1.5336270000000001</c:v>
                </c:pt>
                <c:pt idx="22">
                  <c:v>1.311625</c:v>
                </c:pt>
                <c:pt idx="23">
                  <c:v>1.2619320000000001</c:v>
                </c:pt>
                <c:pt idx="24">
                  <c:v>1.2622910000000001</c:v>
                </c:pt>
                <c:pt idx="25">
                  <c:v>0.900814</c:v>
                </c:pt>
                <c:pt idx="26">
                  <c:v>0.92910300000000001</c:v>
                </c:pt>
                <c:pt idx="27">
                  <c:v>0.85634699999999997</c:v>
                </c:pt>
                <c:pt idx="28">
                  <c:v>0.85348900000000005</c:v>
                </c:pt>
                <c:pt idx="29">
                  <c:v>0.74107900000000004</c:v>
                </c:pt>
                <c:pt idx="30">
                  <c:v>0.59039699999999995</c:v>
                </c:pt>
                <c:pt idx="31">
                  <c:v>0.57219600000000004</c:v>
                </c:pt>
                <c:pt idx="32">
                  <c:v>0.53329499999999996</c:v>
                </c:pt>
                <c:pt idx="33">
                  <c:v>0.46166499999999999</c:v>
                </c:pt>
                <c:pt idx="34">
                  <c:v>0.40575</c:v>
                </c:pt>
                <c:pt idx="35">
                  <c:v>0.28281800000000001</c:v>
                </c:pt>
                <c:pt idx="36">
                  <c:v>0.27674199999999999</c:v>
                </c:pt>
                <c:pt idx="37">
                  <c:v>0.287659</c:v>
                </c:pt>
                <c:pt idx="38">
                  <c:v>0.22611000000000001</c:v>
                </c:pt>
                <c:pt idx="39">
                  <c:v>0.16213</c:v>
                </c:pt>
                <c:pt idx="40">
                  <c:v>0.19244900000000001</c:v>
                </c:pt>
                <c:pt idx="41">
                  <c:v>0.115675</c:v>
                </c:pt>
                <c:pt idx="42">
                  <c:v>0.12753800000000001</c:v>
                </c:pt>
                <c:pt idx="43">
                  <c:v>7.3812000000000003E-2</c:v>
                </c:pt>
                <c:pt idx="44">
                  <c:v>9.4409000000000007E-2</c:v>
                </c:pt>
                <c:pt idx="45">
                  <c:v>7.2272000000000003E-2</c:v>
                </c:pt>
                <c:pt idx="46">
                  <c:v>6.1169000000000001E-2</c:v>
                </c:pt>
                <c:pt idx="47">
                  <c:v>3.3563999999999997E-2</c:v>
                </c:pt>
                <c:pt idx="48">
                  <c:v>3.4530999999999999E-2</c:v>
                </c:pt>
                <c:pt idx="49">
                  <c:v>2.5713E-2</c:v>
                </c:pt>
                <c:pt idx="50">
                  <c:v>2.8219999999999999E-2</c:v>
                </c:pt>
                <c:pt idx="51">
                  <c:v>1.2781000000000001E-2</c:v>
                </c:pt>
                <c:pt idx="52">
                  <c:v>1.5990999999999998E-2</c:v>
                </c:pt>
                <c:pt idx="53">
                  <c:v>1.4326999999999999E-2</c:v>
                </c:pt>
                <c:pt idx="54">
                  <c:v>1.5487000000000001E-2</c:v>
                </c:pt>
                <c:pt idx="55">
                  <c:v>1.0944000000000001E-2</c:v>
                </c:pt>
                <c:pt idx="56">
                  <c:v>5.3790000000000001E-3</c:v>
                </c:pt>
                <c:pt idx="57">
                  <c:v>1.9889999999999999E-3</c:v>
                </c:pt>
                <c:pt idx="58">
                  <c:v>7.3119999999999999E-3</c:v>
                </c:pt>
                <c:pt idx="59">
                  <c:v>1.3760000000000001E-2</c:v>
                </c:pt>
              </c:numCache>
            </c:numRef>
          </c:val>
          <c:smooth val="0"/>
        </c:ser>
        <c:ser>
          <c:idx val="2"/>
          <c:order val="1"/>
          <c:tx>
            <c:v>NHTS</c:v>
          </c:tx>
          <c:marker>
            <c:symbol val="none"/>
          </c:marker>
          <c:val>
            <c:numRef>
              <c:f>'Trip Distribution'!$AU$4:$AU$63</c:f>
            </c:numRef>
          </c:val>
          <c:smooth val="0"/>
        </c:ser>
        <c:ser>
          <c:idx val="0"/>
          <c:order val="2"/>
          <c:tx>
            <c:v>Model</c:v>
          </c:tx>
          <c:marker>
            <c:symbol val="none"/>
          </c:marker>
          <c:val>
            <c:numRef>
              <c:f>'Trip Distribution'!$Q$4:$Q$63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2.3599999999999999E-4</c:v>
                </c:pt>
                <c:pt idx="3">
                  <c:v>0.466559</c:v>
                </c:pt>
                <c:pt idx="4">
                  <c:v>3.103415</c:v>
                </c:pt>
                <c:pt idx="5">
                  <c:v>7.4858779999999996</c:v>
                </c:pt>
                <c:pt idx="6">
                  <c:v>4.2645309999999998</c:v>
                </c:pt>
                <c:pt idx="7">
                  <c:v>5.8264259999999997</c:v>
                </c:pt>
                <c:pt idx="8">
                  <c:v>6.448893</c:v>
                </c:pt>
                <c:pt idx="9">
                  <c:v>7.6874690000000001</c:v>
                </c:pt>
                <c:pt idx="10">
                  <c:v>7.5912680000000003</c:v>
                </c:pt>
                <c:pt idx="11">
                  <c:v>7.8455110000000001</c:v>
                </c:pt>
                <c:pt idx="12">
                  <c:v>7.3404910000000001</c:v>
                </c:pt>
                <c:pt idx="13">
                  <c:v>6.2184619999999997</c:v>
                </c:pt>
                <c:pt idx="14">
                  <c:v>5.3385540000000002</c:v>
                </c:pt>
                <c:pt idx="15">
                  <c:v>4.651319</c:v>
                </c:pt>
                <c:pt idx="16">
                  <c:v>3.892064</c:v>
                </c:pt>
                <c:pt idx="17">
                  <c:v>3.1148699999999998</c:v>
                </c:pt>
                <c:pt idx="18">
                  <c:v>2.665178</c:v>
                </c:pt>
                <c:pt idx="19">
                  <c:v>2.2898969999999998</c:v>
                </c:pt>
                <c:pt idx="20">
                  <c:v>1.7884580000000001</c:v>
                </c:pt>
                <c:pt idx="21">
                  <c:v>1.4323729999999999</c:v>
                </c:pt>
                <c:pt idx="22">
                  <c:v>1.2159219999999999</c:v>
                </c:pt>
                <c:pt idx="23">
                  <c:v>0.95360900000000004</c:v>
                </c:pt>
                <c:pt idx="24">
                  <c:v>0.93010599999999999</c:v>
                </c:pt>
                <c:pt idx="25">
                  <c:v>0.85247099999999998</c:v>
                </c:pt>
                <c:pt idx="26">
                  <c:v>0.81123699999999999</c:v>
                </c:pt>
                <c:pt idx="27">
                  <c:v>0.666296</c:v>
                </c:pt>
                <c:pt idx="28">
                  <c:v>0.646347</c:v>
                </c:pt>
                <c:pt idx="29">
                  <c:v>0.66214399999999995</c:v>
                </c:pt>
                <c:pt idx="30">
                  <c:v>0.54467399999999999</c:v>
                </c:pt>
                <c:pt idx="31">
                  <c:v>0.48130600000000001</c:v>
                </c:pt>
                <c:pt idx="32">
                  <c:v>0.43542199999999998</c:v>
                </c:pt>
                <c:pt idx="33">
                  <c:v>0.35093600000000003</c:v>
                </c:pt>
                <c:pt idx="34">
                  <c:v>0.308311</c:v>
                </c:pt>
                <c:pt idx="35">
                  <c:v>0.30654599999999999</c:v>
                </c:pt>
                <c:pt idx="36">
                  <c:v>0.249997</c:v>
                </c:pt>
                <c:pt idx="37">
                  <c:v>0.19501099999999999</c:v>
                </c:pt>
                <c:pt idx="38">
                  <c:v>0.18410699999999999</c:v>
                </c:pt>
                <c:pt idx="39">
                  <c:v>0.128659</c:v>
                </c:pt>
                <c:pt idx="40">
                  <c:v>0.11612500000000001</c:v>
                </c:pt>
                <c:pt idx="41">
                  <c:v>9.7144999999999995E-2</c:v>
                </c:pt>
                <c:pt idx="42">
                  <c:v>8.8488999999999998E-2</c:v>
                </c:pt>
                <c:pt idx="43">
                  <c:v>6.3738000000000003E-2</c:v>
                </c:pt>
                <c:pt idx="44">
                  <c:v>5.1309E-2</c:v>
                </c:pt>
                <c:pt idx="45">
                  <c:v>4.4706000000000003E-2</c:v>
                </c:pt>
                <c:pt idx="46">
                  <c:v>3.7897E-2</c:v>
                </c:pt>
                <c:pt idx="47">
                  <c:v>2.9787000000000001E-2</c:v>
                </c:pt>
                <c:pt idx="48">
                  <c:v>2.4459999999999999E-2</c:v>
                </c:pt>
                <c:pt idx="49">
                  <c:v>1.9047000000000001E-2</c:v>
                </c:pt>
                <c:pt idx="50">
                  <c:v>1.3351E-2</c:v>
                </c:pt>
                <c:pt idx="51">
                  <c:v>9.6970000000000008E-3</c:v>
                </c:pt>
                <c:pt idx="52">
                  <c:v>8.6339999999999993E-3</c:v>
                </c:pt>
                <c:pt idx="53">
                  <c:v>6.1500000000000001E-3</c:v>
                </c:pt>
                <c:pt idx="54">
                  <c:v>4.4470000000000004E-3</c:v>
                </c:pt>
                <c:pt idx="55">
                  <c:v>3.0769999999999999E-3</c:v>
                </c:pt>
                <c:pt idx="56">
                  <c:v>2.0430000000000001E-3</c:v>
                </c:pt>
                <c:pt idx="57">
                  <c:v>1.5430000000000001E-3</c:v>
                </c:pt>
                <c:pt idx="58">
                  <c:v>9.7400000000000004E-4</c:v>
                </c:pt>
                <c:pt idx="59">
                  <c:v>7.8600000000000002E-4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336369488"/>
        <c:axId val="336369880"/>
      </c:lineChart>
      <c:catAx>
        <c:axId val="33636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Duration of Trips (min)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36369880"/>
        <c:crosses val="autoZero"/>
        <c:auto val="1"/>
        <c:lblAlgn val="ctr"/>
        <c:lblOffset val="100"/>
        <c:noMultiLvlLbl val="0"/>
      </c:catAx>
      <c:valAx>
        <c:axId val="336369880"/>
        <c:scaling>
          <c:orientation val="minMax"/>
          <c:max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Trips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369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6080F-2A22-4871-86AB-7B97CBBF51EC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750D-F361-4D8D-B45C-8C7F94E5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A750D-F361-4D8D-B45C-8C7F94E540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32951" y="0"/>
            <a:ext cx="9276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0594" y="0"/>
            <a:ext cx="9264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4850" y="0"/>
            <a:ext cx="81915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4375" y="6356350"/>
            <a:ext cx="80962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7E5F9BB-FFBE-4F5F-9291-32DE78309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3" y="342979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763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FF3735-BE30-424A-B8BD-926A3DF2DA53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916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E28E-874B-47CB-9BAF-0EC042514191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248-A979-4803-B1F4-61C773C74C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r>
              <a:rPr lang="en-US" dirty="0" smtClean="0"/>
              <a:t>Destination Choice Modeling using Small Sample Data and Cellular Phone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8324850" y="0"/>
            <a:ext cx="819150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4" y="6356350"/>
            <a:ext cx="828675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1023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BEC-F5F2-42A6-9BF8-13CD14B3D956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67B-36B3-43EA-B1A4-F32F9D335C68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887-3BB5-4847-8D62-8CB27F454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296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3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9075"/>
            <a:ext cx="8229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FFD457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6pPr>
      <a:lvl7pPr marL="9144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7pPr>
      <a:lvl8pPr marL="13716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8pPr>
      <a:lvl9pPr marL="18288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quelro@cdmsmith.com" TargetMode="External"/><Relationship Id="rId2" Type="http://schemas.openxmlformats.org/officeDocument/2006/relationships/hyperlink" Target="mailto:paletisivasaic@cdmsmith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20, 2015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Estimation of Destination Choice Models using Small Sample Sizes and Cellular Phone Data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Roberto O. Miquel</a:t>
            </a:r>
          </a:p>
          <a:p>
            <a:r>
              <a:rPr lang="en-US" dirty="0" smtClean="0"/>
              <a:t>Chaitanya Paleti</a:t>
            </a:r>
          </a:p>
          <a:p>
            <a:r>
              <a:rPr lang="en-US" dirty="0" smtClean="0"/>
              <a:t>Tae-</a:t>
            </a:r>
            <a:r>
              <a:rPr lang="en-US" dirty="0" err="1" smtClean="0"/>
              <a:t>Gyu</a:t>
            </a:r>
            <a:r>
              <a:rPr lang="en-US" dirty="0" smtClean="0"/>
              <a:t> Kim,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Choice Model: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4 different trip purposes:</a:t>
                </a:r>
              </a:p>
              <a:p>
                <a:pPr lvl="1"/>
                <a:r>
                  <a:rPr lang="en-US" dirty="0"/>
                  <a:t>Home Based Work Trips ( HBW)</a:t>
                </a:r>
              </a:p>
              <a:p>
                <a:pPr lvl="1"/>
                <a:r>
                  <a:rPr lang="en-US" dirty="0"/>
                  <a:t>Home Based Shopping Trips (HBS)</a:t>
                </a:r>
              </a:p>
              <a:p>
                <a:pPr lvl="1"/>
                <a:r>
                  <a:rPr lang="en-US" dirty="0"/>
                  <a:t>Home Based Other (HBO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Non </a:t>
                </a:r>
                <a:r>
                  <a:rPr lang="en-US" dirty="0"/>
                  <a:t>Home Based Trips (NHB)</a:t>
                </a:r>
              </a:p>
              <a:p>
                <a:r>
                  <a:rPr lang="en-US" b="1" dirty="0"/>
                  <a:t>Single equation incorporating different trip </a:t>
                </a:r>
                <a:r>
                  <a:rPr lang="en-US" b="1" dirty="0" smtClean="0"/>
                  <a:t>purposes</a:t>
                </a:r>
              </a:p>
              <a:p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18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b="1" i="1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𝑿𝒊</m:t>
                              </m:r>
                            </m:e>
                          </m:d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b="1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𝑯𝑩𝑾</m:t>
                              </m:r>
                              <m:r>
                                <a:rPr lang="en-US" sz="1800" b="1" i="1" baseline="-25000" smtClean="0">
                                  <a:latin typeface="Cambria Math" panose="02040503050406030204" pitchFamily="18" charset="0"/>
                                </a:rPr>
                                <m:t>𝒊𝒏𝒅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𝑿𝒊</m:t>
                              </m:r>
                            </m:e>
                          </m:d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b="1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𝑯𝑩𝑺</m:t>
                              </m:r>
                              <m:r>
                                <a:rPr lang="en-US" sz="1800" b="1" i="1" baseline="-25000" smtClean="0">
                                  <a:latin typeface="Cambria Math" panose="02040503050406030204" pitchFamily="18" charset="0"/>
                                </a:rPr>
                                <m:t>𝒊𝒏𝒅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𝑿𝒊</m:t>
                              </m:r>
                            </m:e>
                          </m:d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m:rPr>
                              <m:sty m:val="p"/>
                            </m:rPr>
                            <a:rPr lang="el-GR" sz="1800" b="1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𝑯𝑩𝑶</m:t>
                          </m:r>
                          <m:r>
                            <a:rPr lang="en-US" sz="1800" b="1" i="1" baseline="-25000" smtClean="0">
                              <a:latin typeface="Cambria Math" panose="02040503050406030204" pitchFamily="18" charset="0"/>
                            </a:rPr>
                            <m:t>𝒊𝒏𝒅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𝑿𝒊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 smtClean="0"/>
                  <a:t>11 </a:t>
                </a:r>
                <a:r>
                  <a:rPr lang="en-US" dirty="0"/>
                  <a:t>destination alternatives (out of 601 TAZs) – </a:t>
                </a:r>
                <a:r>
                  <a:rPr lang="en-US" dirty="0" smtClean="0"/>
                  <a:t>10 randomly selected and actual destination choice – for model estimation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8" t="-887" b="-392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29360" y="1889760"/>
            <a:ext cx="7273290" cy="1209040"/>
            <a:chOff x="1229360" y="1889760"/>
            <a:chExt cx="7273290" cy="1209040"/>
          </a:xfrm>
        </p:grpSpPr>
        <p:sp>
          <p:nvSpPr>
            <p:cNvPr id="5" name="Rounded Rectangle 4"/>
            <p:cNvSpPr/>
            <p:nvPr/>
          </p:nvSpPr>
          <p:spPr>
            <a:xfrm>
              <a:off x="1229360" y="1889760"/>
              <a:ext cx="3901440" cy="120904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5130800" y="2489200"/>
              <a:ext cx="416560" cy="508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47360" y="2011680"/>
              <a:ext cx="29552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Exogenous variables and Interaction variables tying in different trip purposes</a:t>
              </a:r>
              <a:endParaRPr lang="en-US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2801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51760" y="4378960"/>
            <a:ext cx="5720080" cy="579120"/>
            <a:chOff x="2651760" y="4378960"/>
            <a:chExt cx="5720080" cy="579120"/>
          </a:xfrm>
        </p:grpSpPr>
        <p:sp>
          <p:nvSpPr>
            <p:cNvPr id="12" name="Rounded Rectangle 11"/>
            <p:cNvSpPr/>
            <p:nvPr/>
          </p:nvSpPr>
          <p:spPr>
            <a:xfrm>
              <a:off x="2651760" y="4389120"/>
              <a:ext cx="1788160" cy="56896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3120" y="4378960"/>
              <a:ext cx="1788160" cy="56896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583680" y="4378960"/>
              <a:ext cx="1788160" cy="568960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Choice Model: Methodology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cost=Time + Vehicle Operating Cost(VOC) + Toll Price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Destination </a:t>
            </a:r>
            <a:r>
              <a:rPr lang="en-US" dirty="0"/>
              <a:t>choice </a:t>
            </a:r>
            <a:r>
              <a:rPr lang="en-US" dirty="0" smtClean="0"/>
              <a:t>additionally accounts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Employment 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Earnings</a:t>
            </a:r>
          </a:p>
          <a:p>
            <a:pPr lvl="1"/>
            <a:r>
              <a:rPr lang="en-US" dirty="0"/>
              <a:t>Children</a:t>
            </a:r>
          </a:p>
          <a:p>
            <a:r>
              <a:rPr lang="en-US" dirty="0" smtClean="0"/>
              <a:t>Iterative technique - model estimation</a:t>
            </a:r>
          </a:p>
          <a:p>
            <a:r>
              <a:rPr lang="en-US" dirty="0"/>
              <a:t>Results validated using trip tables from cellular phone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0721" y="2291582"/>
            <a:ext cx="8229600" cy="968409"/>
            <a:chOff x="680721" y="5451342"/>
            <a:chExt cx="8229600" cy="9684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721" y="5451342"/>
              <a:ext cx="7437296" cy="8669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7681" y="6111974"/>
              <a:ext cx="2072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Labi</a:t>
              </a:r>
              <a:r>
                <a:rPr lang="en-US" sz="1400" dirty="0" smtClean="0"/>
                <a:t> and Sinha, 2011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Choice Model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497330"/>
            <a:ext cx="6349612" cy="4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99652"/>
              </p:ext>
            </p:extLst>
          </p:nvPr>
        </p:nvGraphicFramePr>
        <p:xfrm>
          <a:off x="831273" y="1235034"/>
          <a:ext cx="7635833" cy="49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4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51256"/>
              </p:ext>
            </p:extLst>
          </p:nvPr>
        </p:nvGraphicFramePr>
        <p:xfrm>
          <a:off x="819397" y="1235033"/>
          <a:ext cx="7623959" cy="495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3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156862"/>
              </p:ext>
            </p:extLst>
          </p:nvPr>
        </p:nvGraphicFramePr>
        <p:xfrm>
          <a:off x="819396" y="1246907"/>
          <a:ext cx="7647709" cy="495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3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cellular phone data set helps to establish confidence in estimating a model using a small sample</a:t>
            </a:r>
          </a:p>
          <a:p>
            <a:endParaRPr lang="en-US" dirty="0"/>
          </a:p>
          <a:p>
            <a:r>
              <a:rPr lang="en-US" dirty="0" smtClean="0"/>
              <a:t>Very short trips revealed in the </a:t>
            </a:r>
            <a:r>
              <a:rPr lang="en-US" dirty="0" smtClean="0"/>
              <a:t>cellular phone data set seem consistent with behavior estimated from the NHTS</a:t>
            </a:r>
          </a:p>
          <a:p>
            <a:endParaRPr lang="en-US" dirty="0"/>
          </a:p>
          <a:p>
            <a:r>
              <a:rPr lang="en-US" dirty="0" smtClean="0"/>
              <a:t>Estimating destination choice models from small samples is not ideal, but is possible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4511040" cy="22485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Chaitanya Paleti</a:t>
            </a:r>
          </a:p>
          <a:p>
            <a:pPr marL="0" indent="0" algn="ctr">
              <a:buNone/>
            </a:pPr>
            <a:r>
              <a:rPr lang="en-US" dirty="0" smtClean="0"/>
              <a:t>CDM Smith</a:t>
            </a:r>
          </a:p>
          <a:p>
            <a:pPr marL="0" indent="0" algn="ctr">
              <a:buNone/>
            </a:pPr>
            <a:r>
              <a:rPr lang="en-US" dirty="0" smtClean="0"/>
              <a:t>Raleigh, NC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paletisivasaic@cdmsmith.com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63440" y="1449705"/>
            <a:ext cx="4511040" cy="224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Roberto Miquel,  AICP</a:t>
            </a:r>
          </a:p>
          <a:p>
            <a:pPr marL="0" indent="0" algn="ctr">
              <a:buNone/>
            </a:pPr>
            <a:r>
              <a:rPr lang="en-US" dirty="0"/>
              <a:t>CDM Smith</a:t>
            </a:r>
          </a:p>
          <a:p>
            <a:pPr marL="0" indent="0" algn="ctr">
              <a:buNone/>
            </a:pPr>
            <a:r>
              <a:rPr lang="en-US" dirty="0"/>
              <a:t>Raleigh, </a:t>
            </a:r>
            <a:r>
              <a:rPr lang="en-US" dirty="0" smtClean="0"/>
              <a:t>NC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miquelro@cdmsmith.com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16480" y="3571995"/>
            <a:ext cx="4511040" cy="224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/>
              <a:t>Tae-</a:t>
            </a:r>
            <a:r>
              <a:rPr lang="en-US" dirty="0" err="1" smtClean="0"/>
              <a:t>Gyu</a:t>
            </a:r>
            <a:r>
              <a:rPr lang="en-US" dirty="0" smtClean="0"/>
              <a:t> Kim, Ph.D.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NCDOT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Raleigh, NC</a:t>
            </a:r>
          </a:p>
          <a:p>
            <a:pPr marL="0" indent="0" algn="ctr">
              <a:buFont typeface="Arial" charset="0"/>
              <a:buNone/>
            </a:pPr>
            <a:r>
              <a:rPr lang="en-US" dirty="0"/>
              <a:t>t</a:t>
            </a:r>
            <a:r>
              <a:rPr lang="en-US" dirty="0" smtClean="0"/>
              <a:t>ae-gyukim@ncdot.gov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Carolina Department of Transportation</a:t>
            </a:r>
          </a:p>
          <a:p>
            <a:r>
              <a:rPr lang="en-US" dirty="0" smtClean="0"/>
              <a:t>Wilmington MPO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025"/>
            <a:ext cx="4114802" cy="2512695"/>
          </a:xfrm>
        </p:spPr>
        <p:txBody>
          <a:bodyPr/>
          <a:lstStyle/>
          <a:p>
            <a:r>
              <a:rPr lang="en-US" dirty="0" smtClean="0"/>
              <a:t>Travel Demand Model for Wilmington, NC</a:t>
            </a:r>
          </a:p>
          <a:p>
            <a:r>
              <a:rPr lang="en-US" dirty="0" smtClean="0"/>
              <a:t>Total Population ~ 260,000</a:t>
            </a:r>
          </a:p>
          <a:p>
            <a:r>
              <a:rPr lang="en-US" dirty="0" smtClean="0"/>
              <a:t>Total Area ~ 405 </a:t>
            </a:r>
            <a:r>
              <a:rPr lang="en-US" dirty="0" err="1" smtClean="0"/>
              <a:t>Sq</a:t>
            </a:r>
            <a:r>
              <a:rPr lang="en-US" dirty="0" smtClean="0"/>
              <a:t> mi</a:t>
            </a:r>
          </a:p>
          <a:p>
            <a:r>
              <a:rPr lang="en-US" dirty="0" smtClean="0"/>
              <a:t>Visitor Attractions: Downtown and Beaches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27760"/>
            <a:ext cx="3037840" cy="24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67adb0ae45c3c86e2ed9-8d955638d6ccc0c65b563c0cc679e8f0.r60.cf1.rackcdn.com/1384726379_wilmington-nc-aer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3" y="4124923"/>
            <a:ext cx="2753577" cy="18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rislangphotography.com/Blog/Around%20Town/Aerial%20Photography/files/Johnny%20Mercer%20Pier%20Wrightsville%20Beach%20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8" y="4126512"/>
            <a:ext cx="2742113" cy="18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ilmingtonandbeaches.com/media/images/Riverboat_Cru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27" y="4126512"/>
            <a:ext cx="2745830" cy="18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470025"/>
            <a:ext cx="4013200" cy="2756535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enhanced model features:</a:t>
            </a:r>
          </a:p>
          <a:p>
            <a:pPr lvl="1"/>
            <a:r>
              <a:rPr lang="en-US" dirty="0" smtClean="0"/>
              <a:t>Extended area</a:t>
            </a:r>
          </a:p>
          <a:p>
            <a:pPr lvl="1"/>
            <a:r>
              <a:rPr lang="en-US" dirty="0" smtClean="0"/>
              <a:t>Refined TAZ system</a:t>
            </a:r>
          </a:p>
          <a:p>
            <a:pPr lvl="1"/>
            <a:r>
              <a:rPr lang="en-US" dirty="0" smtClean="0"/>
              <a:t> Visitor model</a:t>
            </a:r>
            <a:endParaRPr lang="en-US" dirty="0"/>
          </a:p>
          <a:p>
            <a:pPr lvl="1"/>
            <a:r>
              <a:rPr lang="en-US" dirty="0" smtClean="0"/>
              <a:t> Time-of-day components</a:t>
            </a:r>
          </a:p>
          <a:p>
            <a:pPr lvl="1"/>
            <a:r>
              <a:rPr lang="en-US" dirty="0" smtClean="0"/>
              <a:t>Destination </a:t>
            </a:r>
            <a:r>
              <a:rPr lang="en-US" dirty="0"/>
              <a:t>choice model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recent travel survey data</a:t>
            </a:r>
          </a:p>
          <a:p>
            <a:r>
              <a:rPr lang="en-US" dirty="0"/>
              <a:t>North Carolina NHTS Add-on – Small sample size</a:t>
            </a:r>
          </a:p>
          <a:p>
            <a:r>
              <a:rPr lang="en-US" dirty="0"/>
              <a:t>Cellular Phone Data for Origin-Destination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68361"/>
            <a:ext cx="4010025" cy="45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Phone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70025"/>
            <a:ext cx="8081159" cy="47958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study area origin-destination flows by trip purpose</a:t>
            </a:r>
          </a:p>
          <a:p>
            <a:r>
              <a:rPr lang="en-US" dirty="0" smtClean="0"/>
              <a:t>Identify visitor trip movements in study area</a:t>
            </a:r>
          </a:p>
          <a:p>
            <a:r>
              <a:rPr lang="en-US" dirty="0" smtClean="0"/>
              <a:t>Identify internal-external trip movements</a:t>
            </a:r>
          </a:p>
          <a:p>
            <a:r>
              <a:rPr lang="en-US" dirty="0" smtClean="0"/>
              <a:t>Identify external-external trip movements</a:t>
            </a:r>
          </a:p>
          <a:p>
            <a:r>
              <a:rPr lang="en-US" dirty="0" smtClean="0"/>
              <a:t>Calibrate Wilmington’s trip distribution models.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Phone Data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260" y="1470025"/>
            <a:ext cx="3758540" cy="2365705"/>
          </a:xfrm>
        </p:spPr>
        <p:txBody>
          <a:bodyPr/>
          <a:lstStyle/>
          <a:p>
            <a:r>
              <a:rPr lang="en-US" dirty="0" smtClean="0"/>
              <a:t>One month of data (July)</a:t>
            </a:r>
          </a:p>
          <a:p>
            <a:r>
              <a:rPr lang="en-US" dirty="0" smtClean="0"/>
              <a:t>475,506 unique devices</a:t>
            </a:r>
          </a:p>
          <a:p>
            <a:r>
              <a:rPr lang="en-US" dirty="0" smtClean="0"/>
              <a:t>38,761 residents </a:t>
            </a:r>
          </a:p>
          <a:p>
            <a:r>
              <a:rPr lang="en-US" dirty="0" smtClean="0"/>
              <a:t>5.1% sample rate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721431" cy="344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3581400"/>
            <a:ext cx="295464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7645" y="4660715"/>
            <a:ext cx="3758540" cy="17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Visitors and residents</a:t>
            </a:r>
          </a:p>
          <a:p>
            <a:r>
              <a:rPr lang="en-US" dirty="0" smtClean="0"/>
              <a:t>Daily trip tables</a:t>
            </a:r>
          </a:p>
          <a:p>
            <a:r>
              <a:rPr lang="en-US" dirty="0" smtClean="0"/>
              <a:t>Directional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Origin-Destination Flows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7" y="1295400"/>
            <a:ext cx="4495355" cy="33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12" y="3200400"/>
            <a:ext cx="4260467" cy="306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2863334"/>
            <a:ext cx="17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 (Trips &gt; 50)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9203" y="4622015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 (Trips &gt;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Origin-Destination Flows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581775" cy="47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114300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 (Trips &gt;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Choice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Destination choice for trip distribution</a:t>
            </a:r>
          </a:p>
          <a:p>
            <a:r>
              <a:rPr lang="en-US" dirty="0" smtClean="0"/>
              <a:t>Model estimated using </a:t>
            </a:r>
          </a:p>
          <a:p>
            <a:pPr lvl="1"/>
            <a:r>
              <a:rPr lang="en-US" dirty="0" smtClean="0"/>
              <a:t>NHTS data for trip ends </a:t>
            </a:r>
            <a:r>
              <a:rPr lang="en-US" b="1" dirty="0" smtClean="0"/>
              <a:t>– no recent survey data</a:t>
            </a:r>
          </a:p>
          <a:p>
            <a:pPr lvl="1"/>
            <a:r>
              <a:rPr lang="en-US" dirty="0" smtClean="0"/>
              <a:t>LEHD data for household earnings</a:t>
            </a:r>
          </a:p>
          <a:p>
            <a:pPr lvl="1"/>
            <a:r>
              <a:rPr lang="en-US" dirty="0" smtClean="0"/>
              <a:t>Household characteristics and generalized cost skims from the MPO model</a:t>
            </a:r>
          </a:p>
          <a:p>
            <a:r>
              <a:rPr lang="en-US" dirty="0" smtClean="0"/>
              <a:t>NHTS Trips records – few Home Based Trips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92818"/>
              </p:ext>
            </p:extLst>
          </p:nvPr>
        </p:nvGraphicFramePr>
        <p:xfrm>
          <a:off x="1544320" y="4411663"/>
          <a:ext cx="43586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160"/>
                <a:gridCol w="1300480"/>
              </a:tblGrid>
              <a:tr h="351091">
                <a:tc>
                  <a:txBody>
                    <a:bodyPr/>
                    <a:lstStyle/>
                    <a:p>
                      <a:r>
                        <a:rPr lang="en-US" dirty="0" smtClean="0"/>
                        <a:t>Trip 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Records</a:t>
                      </a:r>
                      <a:endParaRPr lang="en-US" dirty="0"/>
                    </a:p>
                  </a:txBody>
                  <a:tcPr/>
                </a:tc>
              </a:tr>
              <a:tr h="351091">
                <a:tc>
                  <a:txBody>
                    <a:bodyPr/>
                    <a:lstStyle/>
                    <a:p>
                      <a:r>
                        <a:rPr lang="en-US" dirty="0" smtClean="0"/>
                        <a:t>Home Based Work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51091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Based Shopping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51091">
                <a:tc>
                  <a:txBody>
                    <a:bodyPr/>
                    <a:lstStyle/>
                    <a:p>
                      <a:r>
                        <a:rPr lang="en-US" dirty="0" smtClean="0"/>
                        <a:t>Home Based Other</a:t>
                      </a:r>
                      <a:r>
                        <a:rPr lang="en-US" baseline="0" dirty="0" smtClean="0"/>
                        <a:t>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</a:tr>
              <a:tr h="351091">
                <a:tc>
                  <a:txBody>
                    <a:bodyPr/>
                    <a:lstStyle/>
                    <a:p>
                      <a:r>
                        <a:rPr lang="en-US" dirty="0" smtClean="0"/>
                        <a:t>Non Home Based</a:t>
                      </a:r>
                      <a:r>
                        <a:rPr lang="en-US" baseline="0" dirty="0" smtClean="0"/>
                        <a:t> 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05680" y="4836160"/>
            <a:ext cx="2946400" cy="104648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                 205 records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LFT_FRM_Presentation-Basic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LFT Presentatio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Framework</Design_x0020_Theme>
    <Document_x0020_Type xmlns="e82d9c9c-0106-4092-b4b0-0a0a115e3169">PowerPoint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76EC0-3D2A-4548-B17F-43AC19105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4E1659-0771-4DBC-97DF-214814676868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e82d9c9c-0106-4092-b4b0-0a0a115e316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553ED3-ACB3-4787-8C1B-B6CAB71B7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LFT_FRM_Presentation-Basic</Template>
  <TotalTime>1178</TotalTime>
  <Words>479</Words>
  <Application>Microsoft Office PowerPoint</Application>
  <PresentationFormat>On-screen Show (4:3)</PresentationFormat>
  <Paragraphs>118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LFT_FRM_Presentation-Basic</vt:lpstr>
      <vt:lpstr>Framework Dark</vt:lpstr>
      <vt:lpstr>Equation</vt:lpstr>
      <vt:lpstr>PowerPoint Presentation</vt:lpstr>
      <vt:lpstr>Acknowledgements</vt:lpstr>
      <vt:lpstr>Introduction</vt:lpstr>
      <vt:lpstr>Introduction …</vt:lpstr>
      <vt:lpstr>Cellular Phone Data</vt:lpstr>
      <vt:lpstr>Cellular Phone Data Sample</vt:lpstr>
      <vt:lpstr>Resident Origin-Destination Flows</vt:lpstr>
      <vt:lpstr>Visitor Origin-Destination Flows</vt:lpstr>
      <vt:lpstr>Destination Choice Model</vt:lpstr>
      <vt:lpstr>Destination Choice Model: Methodology</vt:lpstr>
      <vt:lpstr>Destination Choice Model: Methodology …</vt:lpstr>
      <vt:lpstr>Destination Choice Model Results</vt:lpstr>
      <vt:lpstr>Model Validation</vt:lpstr>
      <vt:lpstr>Model Validation</vt:lpstr>
      <vt:lpstr>Model Validation</vt:lpstr>
      <vt:lpstr>Summary and Conclusions</vt:lpstr>
      <vt:lpstr>Thank You</vt:lpstr>
    </vt:vector>
  </TitlesOfParts>
  <Company>CDM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CDM</dc:creator>
  <cp:lastModifiedBy>Miquel, Roberto O.</cp:lastModifiedBy>
  <cp:revision>15</cp:revision>
  <dcterms:created xsi:type="dcterms:W3CDTF">2014-05-13T18:41:32Z</dcterms:created>
  <dcterms:modified xsi:type="dcterms:W3CDTF">2015-05-20T02:54:00Z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4000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0x010100A04C7DDF731A7245BD9C9D6BB8130A5F</vt:lpwstr>
  </property>
  <property fmtid="{D5CDD505-2E9C-101B-9397-08002B2CF9AE}" pid="6" name="TemplateUrl">
    <vt:lpwstr/>
  </property>
</Properties>
</file>