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1"/>
  </p:sldMasterIdLst>
  <p:notesMasterIdLst>
    <p:notesMasterId r:id="rId32"/>
  </p:notesMasterIdLst>
  <p:sldIdLst>
    <p:sldId id="261" r:id="rId2"/>
    <p:sldId id="363" r:id="rId3"/>
    <p:sldId id="381" r:id="rId4"/>
    <p:sldId id="343" r:id="rId5"/>
    <p:sldId id="345" r:id="rId6"/>
    <p:sldId id="386" r:id="rId7"/>
    <p:sldId id="396" r:id="rId8"/>
    <p:sldId id="400" r:id="rId9"/>
    <p:sldId id="389" r:id="rId10"/>
    <p:sldId id="349" r:id="rId11"/>
    <p:sldId id="401" r:id="rId12"/>
    <p:sldId id="354" r:id="rId13"/>
    <p:sldId id="367" r:id="rId14"/>
    <p:sldId id="350" r:id="rId15"/>
    <p:sldId id="351" r:id="rId16"/>
    <p:sldId id="366" r:id="rId17"/>
    <p:sldId id="353" r:id="rId18"/>
    <p:sldId id="352" r:id="rId19"/>
    <p:sldId id="399" r:id="rId20"/>
    <p:sldId id="364" r:id="rId21"/>
    <p:sldId id="331" r:id="rId22"/>
    <p:sldId id="371" r:id="rId23"/>
    <p:sldId id="373" r:id="rId24"/>
    <p:sldId id="372" r:id="rId25"/>
    <p:sldId id="374" r:id="rId26"/>
    <p:sldId id="376" r:id="rId27"/>
    <p:sldId id="375" r:id="rId28"/>
    <p:sldId id="377" r:id="rId29"/>
    <p:sldId id="379" r:id="rId30"/>
    <p:sldId id="3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419" autoAdjust="0"/>
  </p:normalViewPr>
  <p:slideViewPr>
    <p:cSldViewPr>
      <p:cViewPr varScale="1">
        <p:scale>
          <a:sx n="74" d="100"/>
          <a:sy n="74" d="100"/>
        </p:scale>
        <p:origin x="-102" y="-420"/>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9992A4-37F2-4C3A-94C0-45D6CFEBCCA6}" type="datetimeFigureOut">
              <a:rPr lang="en-US" smtClean="0"/>
              <a:pPr/>
              <a:t>6/1/2015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B85877-C8D1-48A2-90E8-BC7C85593EFA}" type="slidenum">
              <a:rPr lang="en-US" smtClean="0"/>
              <a:pPr/>
              <a:t>‹#›</a:t>
            </a:fld>
            <a:endParaRPr lang="en-US"/>
          </a:p>
        </p:txBody>
      </p:sp>
    </p:spTree>
    <p:extLst>
      <p:ext uri="{BB962C8B-B14F-4D97-AF65-F5344CB8AC3E}">
        <p14:creationId xmlns:p14="http://schemas.microsoft.com/office/powerpoint/2010/main" val="2666239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 Today is the my 20th anniversary of being in this industry. I still remember the first words my first manager, the lovable Jeff </a:t>
            </a:r>
            <a:r>
              <a:rPr lang="en-US" dirty="0" err="1" smtClean="0"/>
              <a:t>Bruggeman</a:t>
            </a:r>
            <a:r>
              <a:rPr lang="en-US" dirty="0" smtClean="0"/>
              <a:t>, told me that morning 20 years ago, "welcome - thanks for coming on board, now you're 3 weeks late just like everyone else around here." </a:t>
            </a:r>
          </a:p>
          <a:p>
            <a:r>
              <a:rPr lang="en-US" dirty="0" smtClean="0"/>
              <a:t>In my presentation I'll be discussing how the use of empirical data can improve the assessment of uncertainty in transit forecasting. Before I begin, I’d like to express my appreciation for Hongbo Chi who has been an invaluable help. He’s sent me emails in some very late hours, and I’d like to express my thanks for his work.</a:t>
            </a:r>
          </a:p>
        </p:txBody>
      </p:sp>
      <p:sp>
        <p:nvSpPr>
          <p:cNvPr id="4" name="Slide Number Placeholder 3"/>
          <p:cNvSpPr>
            <a:spLocks noGrp="1"/>
          </p:cNvSpPr>
          <p:nvPr>
            <p:ph type="sldNum" sz="quarter" idx="10"/>
          </p:nvPr>
        </p:nvSpPr>
        <p:spPr/>
        <p:txBody>
          <a:bodyPr/>
          <a:lstStyle/>
          <a:p>
            <a:fld id="{D6B85877-C8D1-48A2-90E8-BC7C85593EFA}" type="slidenum">
              <a:rPr lang="en-US" smtClean="0"/>
              <a:pPr/>
              <a:t>1</a:t>
            </a:fld>
            <a:endParaRPr lang="en-US"/>
          </a:p>
        </p:txBody>
      </p:sp>
    </p:spTree>
    <p:extLst>
      <p:ext uri="{BB962C8B-B14F-4D97-AF65-F5344CB8AC3E}">
        <p14:creationId xmlns:p14="http://schemas.microsoft.com/office/powerpoint/2010/main" val="3202088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My design focused on 4 potential reference groups. Using statistical tests, I compared different sub-groups to see if they were noticeably different from each other. I’ll run through each of the 4 groups shortly. For each project we compare the most recent forecast to the observed ridership closest to the forecast year. The average ratio for all projects is shown here at 0.63, where the actual ridership is 37% lower than forecasting ridership. So here we go… (next slide)</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10</a:t>
            </a:fld>
            <a:endParaRPr lang="en-US"/>
          </a:p>
        </p:txBody>
      </p:sp>
    </p:spTree>
    <p:extLst>
      <p:ext uri="{BB962C8B-B14F-4D97-AF65-F5344CB8AC3E}">
        <p14:creationId xmlns:p14="http://schemas.microsoft.com/office/powerpoint/2010/main" val="1630280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The four reference class groups I tested were time period, mode, project development phase and the project’s level of impact to the existing transit system. Time constraints prevent a full rundown of the results here's the Cliff notes version. </a:t>
            </a:r>
          </a:p>
          <a:p>
            <a:endParaRPr lang="en-US" dirty="0" smtClean="0"/>
          </a:p>
          <a:p>
            <a:r>
              <a:rPr lang="en-US" dirty="0" smtClean="0"/>
              <a:t>I compared the accuracy of projects that have opened since 2000. I selected 2007 as the breakpoint because that was about the time we vastly improved our ability to see many problems and issues in models and forecasts that were previously hard to see. I found that the more recent projects were statistically significantly more accurate, so “Projects built since 2007” became my first reference class for transit forecasting. </a:t>
            </a:r>
          </a:p>
          <a:p>
            <a:endParaRPr lang="en-US" dirty="0" smtClean="0"/>
          </a:p>
          <a:p>
            <a:r>
              <a:rPr lang="en-US" dirty="0" smtClean="0"/>
              <a:t>Separately, I tested the average accuracy of five modes. The statistical tests showed that light rail projects were significantly more accurate than non-light rail projects, and that downtown people mover projects were significantly less accurate than non-people mover projects. So the results suggested that light rail projects should be reference class that forecasters should use. </a:t>
            </a:r>
          </a:p>
          <a:p>
            <a:endParaRPr lang="en-US" dirty="0" smtClean="0"/>
          </a:p>
          <a:p>
            <a:r>
              <a:rPr lang="en-US" dirty="0" smtClean="0"/>
              <a:t>My third experiment was the project development phase. I track forecasts in three general project phases. Planning/environmental phase is the earliest, then engineering/design, and funding decision/Full Funding Grant Agreement being the last phase.  This experiment includes available forecasts from each phase for every project. The statistical tests proved the hypothesis wrong. None of the three phases showed significantly more accuracy than another. So no reference class here. </a:t>
            </a:r>
          </a:p>
          <a:p>
            <a:endParaRPr lang="en-US" dirty="0" smtClean="0"/>
          </a:p>
          <a:p>
            <a:r>
              <a:rPr lang="en-US" dirty="0" smtClean="0"/>
              <a:t>The final experiment looked at whether the projects’ expected change to the overall transit system could explain accuracy levels. The database keeps track of whether a project is the first rail mode in a region, a new line to an existing system, or extension of an existing system. The expected impact is thought to be important because forecasters have hypothesized that the smaller the impact, the easier it is to forecast and the larger the impact the harder it is to forecast. This hypothesis also turned out to be untrue: there are no differences in accuracy amongst any of the level of changes. </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11</a:t>
            </a:fld>
            <a:endParaRPr lang="en-US"/>
          </a:p>
        </p:txBody>
      </p:sp>
    </p:spTree>
    <p:extLst>
      <p:ext uri="{BB962C8B-B14F-4D97-AF65-F5344CB8AC3E}">
        <p14:creationId xmlns:p14="http://schemas.microsoft.com/office/powerpoint/2010/main" val="1746309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12 summarizes my three reference class recommendations for transit forecasting in this country. I’ve listed the conditions for application for each class. The distributional data for each reference class can be found in the appendix.</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12</a:t>
            </a:fld>
            <a:endParaRPr lang="en-US"/>
          </a:p>
        </p:txBody>
      </p:sp>
    </p:spTree>
    <p:extLst>
      <p:ext uri="{BB962C8B-B14F-4D97-AF65-F5344CB8AC3E}">
        <p14:creationId xmlns:p14="http://schemas.microsoft.com/office/powerpoint/2010/main" val="1686502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have 4 general conclusions in this first glance of the accuracy database, just statements of what I've shown you. </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13</a:t>
            </a:fld>
            <a:endParaRPr lang="en-US"/>
          </a:p>
        </p:txBody>
      </p:sp>
    </p:spTree>
    <p:extLst>
      <p:ext uri="{BB962C8B-B14F-4D97-AF65-F5344CB8AC3E}">
        <p14:creationId xmlns:p14="http://schemas.microsoft.com/office/powerpoint/2010/main" val="7357582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given all of this analysis, what should we be doing about the uncertainty and forecasting inaccuracy in transit forecasts? The first thing is to review project assumptions and exogenous forecasts for reasonableness. This is a no-brainier to me given the biased information we have been historically given. Going further, I recommend that we perform an uncertainty analysis and develop a reference class forecast to better disclose the uncertainty and historical inaccuracy of our transit forecasts. Finally, we need to document our forecasts better.</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14</a:t>
            </a:fld>
            <a:endParaRPr lang="en-US"/>
          </a:p>
        </p:txBody>
      </p:sp>
    </p:spTree>
    <p:extLst>
      <p:ext uri="{BB962C8B-B14F-4D97-AF65-F5344CB8AC3E}">
        <p14:creationId xmlns:p14="http://schemas.microsoft.com/office/powerpoint/2010/main" val="2190780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good news is that I am giving everyone the material, data and resources to conduct what I recommend. For each reference class, in the appendix to this presentation I am providing a Project Assumption Accuracy Report and a Reference Class Report. The first report contains the empirical accuracy for each project assumption. The RCRs include the cumulative distribution function as well as the four basic descriptive metrics. Describing exactly how to execute uncertainty analyses and reference class forecasts is beyond the time constraints here, but there are references to articles that show you how to do it in the appendix. </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15</a:t>
            </a:fld>
            <a:endParaRPr lang="en-US"/>
          </a:p>
        </p:txBody>
      </p:sp>
    </p:spTree>
    <p:extLst>
      <p:ext uri="{BB962C8B-B14F-4D97-AF65-F5344CB8AC3E}">
        <p14:creationId xmlns:p14="http://schemas.microsoft.com/office/powerpoint/2010/main" val="22044420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I plan on making updates to these reference classes publicly available on a regular basis, probably through the TMIP listserv. My wish is for everyone to use these techniques so that we improve our understanding of uncertainty and inaccuracy, and convey effectively that same understanding to decision makers and the public. I did this on my free time, and Hongbo did the same. We hope you use it for your future transit forecasts. </a:t>
            </a:r>
          </a:p>
          <a:p>
            <a:endParaRPr lang="en-US" dirty="0" smtClean="0"/>
          </a:p>
          <a:p>
            <a:r>
              <a:rPr lang="en-US" dirty="0" smtClean="0"/>
              <a:t>If you have any information on projects not in the database or are interested in research opportunities, please email me at my Gmail account. </a:t>
            </a:r>
            <a:r>
              <a:rPr lang="en-US" smtClean="0"/>
              <a:t>As you can tell I'm very much enjoying the outside view now, so thank you very much for listening. </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16</a:t>
            </a:fld>
            <a:endParaRPr lang="en-US"/>
          </a:p>
        </p:txBody>
      </p:sp>
    </p:spTree>
    <p:extLst>
      <p:ext uri="{BB962C8B-B14F-4D97-AF65-F5344CB8AC3E}">
        <p14:creationId xmlns:p14="http://schemas.microsoft.com/office/powerpoint/2010/main" val="2934360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I’ll be discussing. First I’ll describe the Transit Forecasting Accuracy Database I’ve developed. Then I’ll discuss some initial analysis using the information and some recommendations. I’ve included some materials in the appendix that I will not cover but they are the resources and data you'll need to apply the techniques I discuss here. </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2</a:t>
            </a:fld>
            <a:endParaRPr lang="en-US"/>
          </a:p>
        </p:txBody>
      </p:sp>
    </p:spTree>
    <p:extLst>
      <p:ext uri="{BB962C8B-B14F-4D97-AF65-F5344CB8AC3E}">
        <p14:creationId xmlns:p14="http://schemas.microsoft.com/office/powerpoint/2010/main" val="1701779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background is transit forecasting, so I’ve been very aware that over the past 25 years, many people have looked at the accuracy of transit and transportation projects. Almost unanimously they have found large inaccuracies in the demand forecasts, and that accuracy generally isn't getting better. But assessing uncertainty isn't standard practice from what I can see, and documenting risk is almost unheard of. So there's lots of inaccuracy being provided to decision makers but forecasters aren't disclosing the uncertainty and therefore exposing them to risk. That's a big problem and gets to my motivation for this work: (click) saying there is a need to improve and promote a better assessment of uncertainty and risk is an understatement to me.</a:t>
            </a:r>
          </a:p>
        </p:txBody>
      </p:sp>
      <p:sp>
        <p:nvSpPr>
          <p:cNvPr id="4" name="Slide Number Placeholder 3"/>
          <p:cNvSpPr>
            <a:spLocks noGrp="1"/>
          </p:cNvSpPr>
          <p:nvPr>
            <p:ph type="sldNum" sz="quarter" idx="10"/>
          </p:nvPr>
        </p:nvSpPr>
        <p:spPr/>
        <p:txBody>
          <a:bodyPr/>
          <a:lstStyle/>
          <a:p>
            <a:fld id="{D6B85877-C8D1-48A2-90E8-BC7C85593EFA}" type="slidenum">
              <a:rPr lang="en-US" smtClean="0"/>
              <a:pPr/>
              <a:t>3</a:t>
            </a:fld>
            <a:endParaRPr lang="en-US"/>
          </a:p>
        </p:txBody>
      </p:sp>
    </p:spTree>
    <p:extLst>
      <p:ext uri="{BB962C8B-B14F-4D97-AF65-F5344CB8AC3E}">
        <p14:creationId xmlns:p14="http://schemas.microsoft.com/office/powerpoint/2010/main" val="3923788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find the answer, I developed what I call the Transit Forecasting Accuracy Database. It was developed at night in hotels after client visits and during soccer practices, games and tournaments. Consultants know this is the way to do more work without angering their spouse. After combing through all of FTA’s Predicted/Actual and Before/After reports, I gleaned information about 65 large-scale FTA projects. Besides project characteristics, (click) I track the forecasted and actual settings of 10 project assumptions and exogenous forecasts. The database includes forecasted ridership at different stages of the project, and actual ridership beginning in its first year and continuing throughout subsequent years. </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4</a:t>
            </a:fld>
            <a:endParaRPr lang="en-US"/>
          </a:p>
        </p:txBody>
      </p:sp>
    </p:spTree>
    <p:extLst>
      <p:ext uri="{BB962C8B-B14F-4D97-AF65-F5344CB8AC3E}">
        <p14:creationId xmlns:p14="http://schemas.microsoft.com/office/powerpoint/2010/main" val="1392891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summary of the 65 projects, showing the breakdown of the modes by decade of opening. As you can see, virtually every mode is represented covering the last three decades. This covers a just about every large-scale transit improvements sponsored by the federal government since the late 70s. The database has multiple records of forecasted ridership and observed ridership, which I plan to use in later analysis. </a:t>
            </a:r>
          </a:p>
        </p:txBody>
      </p:sp>
      <p:sp>
        <p:nvSpPr>
          <p:cNvPr id="4" name="Slide Number Placeholder 3"/>
          <p:cNvSpPr>
            <a:spLocks noGrp="1"/>
          </p:cNvSpPr>
          <p:nvPr>
            <p:ph type="sldNum" sz="quarter" idx="10"/>
          </p:nvPr>
        </p:nvSpPr>
        <p:spPr/>
        <p:txBody>
          <a:bodyPr/>
          <a:lstStyle/>
          <a:p>
            <a:fld id="{D6B85877-C8D1-48A2-90E8-BC7C85593EFA}" type="slidenum">
              <a:rPr lang="en-US" smtClean="0"/>
              <a:pPr/>
              <a:t>5</a:t>
            </a:fld>
            <a:endParaRPr lang="en-US"/>
          </a:p>
        </p:txBody>
      </p:sp>
    </p:spTree>
    <p:extLst>
      <p:ext uri="{BB962C8B-B14F-4D97-AF65-F5344CB8AC3E}">
        <p14:creationId xmlns:p14="http://schemas.microsoft.com/office/powerpoint/2010/main" val="1585886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first talk about project assumptions and exogenous forecasts, which cover aspects specific to the project and macro-economic conditions – things like the project’s travel time, service frequency, fare, the supporting and competing transit system service levels, demographic forecasts, and macro-level conditions - all these fall under assumptions and forecasts that are made by people and agencies external to the transit forecaster. These assumptions and forecasts are important because (a) the typically drive the ridership forecast, (b) the forecaster usually has to accept them without question, or doesn't have time to review them. Given the historical inaccuracy of ridership forecasts, the question to me was …(click) … Are these assumptions and forecasts accurate? And, if not, how should we address them?</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6</a:t>
            </a:fld>
            <a:endParaRPr lang="en-US"/>
          </a:p>
        </p:txBody>
      </p:sp>
    </p:spTree>
    <p:extLst>
      <p:ext uri="{BB962C8B-B14F-4D97-AF65-F5344CB8AC3E}">
        <p14:creationId xmlns:p14="http://schemas.microsoft.com/office/powerpoint/2010/main" val="3439462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After creating the Database, I summarized the accuracy of the project assumptions for all projects where the accuracy could be reasonably determined. From left to right, the table shows the project characteristic, the number of projects that recorded the actual value of the characteristic, and whether the assumed value was skewed or accurate. Optimistically biased means the assumption will lead to an artificially higher forecast – conservatively biased assumptions would lead to a lower forecast.</a:t>
            </a:r>
          </a:p>
          <a:p>
            <a:endParaRPr lang="en-US" dirty="0" smtClean="0"/>
          </a:p>
          <a:p>
            <a:r>
              <a:rPr lang="en-US" dirty="0" smtClean="0"/>
              <a:t>The first row shows project service levels – or frequency – 55 of the 65 projects recorded an actual value. 58% of the 55 projects had the actual service level below what was assumed for the forecast. So in 58% of the projects, the actual service level was meaningfully below what was assumed. This means that project service levels have historically been optimistically skewed. As you scan down the table, you will notice that most characteristic show an optimistic bias. Project fare, the competing transit network, and auto fuel prices are conservatively skewed. </a:t>
            </a:r>
          </a:p>
          <a:p>
            <a:endParaRPr lang="en-US" dirty="0" smtClean="0"/>
          </a:p>
          <a:p>
            <a:r>
              <a:rPr lang="en-US" dirty="0" smtClean="0"/>
              <a:t>(pause)</a:t>
            </a:r>
          </a:p>
          <a:p>
            <a:endParaRPr lang="en-US" dirty="0" smtClean="0"/>
          </a:p>
          <a:p>
            <a:r>
              <a:rPr lang="en-US" dirty="0" smtClean="0"/>
              <a:t>(click) To me, this table provides powerful evidence that the assumptions that transit forecasters are given should not be trusted. (click 2x) We need to stop accepting the assumptions of other people and staff; they are just too inaccurate to be trusted. (click) More importantly we need to stop absorbing the inaccuracy of these forecasts into our demand forecasts. How do we do that exactly? (click) We perform an Uncertainly Analysis, similar to what FTA has recommended, to demonstrate the impact of their inaccuracies on our ridership forecasts. I have a reference of an example of uncertainty analysis in the appendix.</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7</a:t>
            </a:fld>
            <a:endParaRPr lang="en-US"/>
          </a:p>
        </p:txBody>
      </p:sp>
    </p:spTree>
    <p:extLst>
      <p:ext uri="{BB962C8B-B14F-4D97-AF65-F5344CB8AC3E}">
        <p14:creationId xmlns:p14="http://schemas.microsoft.com/office/powerpoint/2010/main" val="1271848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how have we been doing with these skewed inputs? This slide provides a start to the answer. It shows moving averages of forecasting accuracy using 4 different averages. The x-axis is forecast year, and the y-axis is the ratio of actual ridership to forecasted ridership. A ratio less than 1.0 means the forecast was higher than actual ridership. A ratio equal to 1.0 would mean than the actual ridership is equal to the forecast. And as you can see, none of these data points is in danger of exceeding 1.0. I have the sample sizes for the latest year for each moving average on the right. Overall, the trend is slightly positive –we appear to be getting better – but there isn’t a monotonic increase. For example, while the 5-year average is near its high but the previous two highs saw strong decreases in subsequent years. </a:t>
            </a:r>
          </a:p>
          <a:p>
            <a:endParaRPr lang="en-US" dirty="0" smtClean="0"/>
          </a:p>
          <a:p>
            <a:r>
              <a:rPr lang="en-US" dirty="0" smtClean="0"/>
              <a:t>The longer-interval averages have converged over the past 3-4 years to nearly 0.7. So right now the averages are saying that forecasts are about 40% higher than actual values – You get 40% by taking 1 / 0.7 and subtracting 1.0. The fact that forecasts are nearly 40% higher than ridership indicates that just running models isn’t enough, and an uncertainty analysis, while useful, still isn’t giving decision makers the entire picture. So (click) Reference Class Forecasting becomes an attractive solution.</a:t>
            </a:r>
            <a:endParaRPr lang="en-US" baseline="0" dirty="0" smtClean="0"/>
          </a:p>
        </p:txBody>
      </p:sp>
      <p:sp>
        <p:nvSpPr>
          <p:cNvPr id="4" name="Slide Number Placeholder 3"/>
          <p:cNvSpPr>
            <a:spLocks noGrp="1"/>
          </p:cNvSpPr>
          <p:nvPr>
            <p:ph type="sldNum" sz="quarter" idx="10"/>
          </p:nvPr>
        </p:nvSpPr>
        <p:spPr/>
        <p:txBody>
          <a:bodyPr/>
          <a:lstStyle/>
          <a:p>
            <a:fld id="{D6B85877-C8D1-48A2-90E8-BC7C85593EFA}" type="slidenum">
              <a:rPr lang="en-US" smtClean="0"/>
              <a:pPr/>
              <a:t>8</a:t>
            </a:fld>
            <a:endParaRPr lang="en-US"/>
          </a:p>
        </p:txBody>
      </p:sp>
    </p:spTree>
    <p:extLst>
      <p:ext uri="{BB962C8B-B14F-4D97-AF65-F5344CB8AC3E}">
        <p14:creationId xmlns:p14="http://schemas.microsoft.com/office/powerpoint/2010/main" val="1867075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Reference Class Forecasting is, defined here, using the base-rate and distribution results from similar situations in the past to improve forecast accuracy. Using the results from other similar situations is termed the outside view, and is one of the reasons for the name of my presentation. (Click) The APA actually recommended it’s use 10 years ago, and it’s also mentioned in famous </a:t>
            </a:r>
            <a:r>
              <a:rPr lang="en-US" dirty="0" err="1" smtClean="0"/>
              <a:t>Pickrell</a:t>
            </a:r>
            <a:r>
              <a:rPr lang="en-US" dirty="0" smtClean="0"/>
              <a:t> report by the way, (click) but my own observations of the industry show a distinct absence of this helpful technique. One reason for this is that there are no reference classes available for transit projects in this country. (Click) Flyvbjerg and others have international projects, but none for America specifically. So I took on the challenge of looking for some reference class for transit forecasting. (click)</a:t>
            </a:r>
            <a:endParaRPr lang="en-US" dirty="0"/>
          </a:p>
        </p:txBody>
      </p:sp>
      <p:sp>
        <p:nvSpPr>
          <p:cNvPr id="4" name="Slide Number Placeholder 3"/>
          <p:cNvSpPr>
            <a:spLocks noGrp="1"/>
          </p:cNvSpPr>
          <p:nvPr>
            <p:ph type="sldNum" sz="quarter" idx="10"/>
          </p:nvPr>
        </p:nvSpPr>
        <p:spPr/>
        <p:txBody>
          <a:bodyPr/>
          <a:lstStyle/>
          <a:p>
            <a:fld id="{D6B85877-C8D1-48A2-90E8-BC7C85593EFA}" type="slidenum">
              <a:rPr lang="en-US" smtClean="0"/>
              <a:pPr/>
              <a:t>9</a:t>
            </a:fld>
            <a:endParaRPr lang="en-US"/>
          </a:p>
        </p:txBody>
      </p:sp>
    </p:spTree>
    <p:extLst>
      <p:ext uri="{BB962C8B-B14F-4D97-AF65-F5344CB8AC3E}">
        <p14:creationId xmlns:p14="http://schemas.microsoft.com/office/powerpoint/2010/main" val="4043805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30E2307-1E40-4E12-8716-25BFDA8E7013}" type="datetime1">
              <a:rPr lang="en-US" smtClean="0"/>
              <a:pPr/>
              <a:t>6/1/2015</a:t>
            </a:fld>
            <a:endParaRPr lang="en-US"/>
          </a:p>
        </p:txBody>
      </p:sp>
      <p:sp>
        <p:nvSpPr>
          <p:cNvPr id="8" name="Slide Number Placeholder 7"/>
          <p:cNvSpPr>
            <a:spLocks noGrp="1"/>
          </p:cNvSpPr>
          <p:nvPr>
            <p:ph type="sldNum" sz="quarter" idx="11"/>
          </p:nvPr>
        </p:nvSpPr>
        <p:spPr/>
        <p:txBody>
          <a:bodyPr/>
          <a:lstStyle/>
          <a:p>
            <a:fld id="{687D7A59-36E2-48B9-B146-C1E59501F63F}"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
        <p:nvSpPr>
          <p:cNvPr id="12" name="Rectangle 3"/>
          <p:cNvSpPr>
            <a:spLocks noChangeArrowheads="1"/>
          </p:cNvSpPr>
          <p:nvPr userDrawn="1"/>
        </p:nvSpPr>
        <p:spPr bwMode="auto">
          <a:xfrm>
            <a:off x="0" y="6003925"/>
            <a:ext cx="9144000" cy="854075"/>
          </a:xfrm>
          <a:prstGeom prst="rect">
            <a:avLst/>
          </a:prstGeom>
          <a:solidFill>
            <a:schemeClr val="bg1"/>
          </a:solidFill>
          <a:ln w="9525">
            <a:noFill/>
            <a:miter lim="800000"/>
            <a:headEnd/>
            <a:tailEnd/>
          </a:ln>
          <a:effectLst/>
        </p:spPr>
        <p:txBody>
          <a:bodyPr wrap="none" anchor="ctr"/>
          <a:lstStyle/>
          <a:p>
            <a:pPr algn="ctr" fontAlgn="base">
              <a:lnSpc>
                <a:spcPct val="90000"/>
              </a:lnSpc>
              <a:spcBef>
                <a:spcPct val="0"/>
              </a:spcBef>
              <a:spcAft>
                <a:spcPct val="0"/>
              </a:spcAft>
              <a:defRPr/>
            </a:pPr>
            <a:endParaRPr lang="en-US" sz="200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sz="1100"/>
            </a:lvl1pPr>
          </a:lstStyle>
          <a:p>
            <a:pPr>
              <a:defRPr/>
            </a:pPr>
            <a:r>
              <a:rPr lang="en-US" dirty="0" smtClean="0">
                <a:solidFill>
                  <a:srgbClr val="000000"/>
                </a:solidFill>
              </a:rPr>
              <a:t>Transit Forecasting Accuracy Database: 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a:t>
            </a:fld>
            <a:endParaRPr lang="en-US">
              <a:solidFill>
                <a:srgbClr val="000000"/>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r>
              <a:rPr lang="en-US" dirty="0" smtClean="0">
                <a:solidFill>
                  <a:srgbClr val="000000"/>
                </a:solidFill>
              </a:rPr>
              <a:t>Transit Forecasting Accuracy Database: Enjoying the “Outside View”</a:t>
            </a: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r>
              <a:rPr lang="en-US" smtClean="0">
                <a:solidFill>
                  <a:srgbClr val="000000"/>
                </a:solidFill>
              </a:rPr>
              <a:t>Page </a:t>
            </a:r>
            <a:fld id="{DDCBE5EC-1700-48F6-A17A-D720EF8166DE}" type="slidenum">
              <a:rPr lang="en-US" smtClean="0">
                <a:solidFill>
                  <a:srgbClr val="000000"/>
                </a:solidFill>
              </a:rPr>
              <a:pPr>
                <a:defRPr/>
              </a:pPr>
              <a:t>‹#›</a:t>
            </a:fld>
            <a:endParaRPr lang="en-US">
              <a:solidFill>
                <a:srgbClr val="000000"/>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r>
              <a:rPr lang="en-US" dirty="0" smtClean="0">
                <a:solidFill>
                  <a:srgbClr val="000000"/>
                </a:solidFill>
              </a:rPr>
              <a:t>Transit Forecasting Accuracy Database: Enjoying the “Outside View”</a:t>
            </a: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r>
              <a:rPr lang="en-US" smtClean="0">
                <a:solidFill>
                  <a:srgbClr val="000000"/>
                </a:solidFill>
              </a:rPr>
              <a:t>Page </a:t>
            </a:r>
            <a:fld id="{4D443C82-2DBF-4563-8C7E-AB96F9A2AF94}" type="slidenum">
              <a:rPr lang="en-US" smtClean="0">
                <a:solidFill>
                  <a:srgbClr val="000000"/>
                </a:solidFill>
              </a:rPr>
              <a:pPr>
                <a:defRPr/>
              </a:pPr>
              <a:t>‹#›</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Transit Forecasting Accuracy Database: 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r>
              <a:rPr lang="en-US" smtClean="0">
                <a:solidFill>
                  <a:srgbClr val="000000"/>
                </a:solidFill>
              </a:rPr>
              <a:t>Page </a:t>
            </a:r>
            <a:fld id="{C9A774E1-6397-4BD4-A584-BE19DACA7B69}"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Transit Forecasting Accuracy Database: 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fontAlgn="base">
              <a:spcBef>
                <a:spcPct val="0"/>
              </a:spcBef>
              <a:spcAft>
                <a:spcPct val="0"/>
              </a:spcAft>
              <a:defRPr/>
            </a:pPr>
            <a:r>
              <a:rPr lang="en-US" smtClean="0">
                <a:solidFill>
                  <a:srgbClr val="000000"/>
                </a:solidFill>
              </a:rPr>
              <a:t>Page </a:t>
            </a:r>
            <a:fld id="{C9A774E1-6397-4BD4-A584-BE19DACA7B69}" type="slidenum">
              <a:rPr lang="en-US" smtClean="0">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100">
                <a:solidFill>
                  <a:schemeClr val="tx1">
                    <a:lumMod val="65000"/>
                    <a:lumOff val="35000"/>
                  </a:schemeClr>
                </a:solidFill>
                <a:latin typeface="Century Gothic" pitchFamily="34" charset="0"/>
              </a:defRPr>
            </a:lvl1pPr>
          </a:lstStyle>
          <a:p>
            <a:pPr>
              <a:defRPr/>
            </a:pPr>
            <a:r>
              <a:rPr lang="en-US" dirty="0" smtClean="0">
                <a:solidFill>
                  <a:srgbClr val="000000"/>
                </a:solidFill>
              </a:rPr>
              <a:t>Transit Forecasting Accuracy Database: Enjoying the “Outside View”</a:t>
            </a:r>
            <a:endParaRPr lang="en-US" dirty="0">
              <a:solidFill>
                <a:srgbClr val="000000"/>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base">
              <a:spcBef>
                <a:spcPct val="0"/>
              </a:spcBef>
              <a:spcAft>
                <a:spcPct val="0"/>
              </a:spcAft>
              <a:defRPr/>
            </a:pPr>
            <a:r>
              <a:rPr lang="en-US" smtClean="0">
                <a:solidFill>
                  <a:srgbClr val="000000"/>
                </a:solidFill>
              </a:rPr>
              <a:t>Page </a:t>
            </a:r>
            <a:fld id="{C9A774E1-6397-4BD4-A584-BE19DACA7B69}" type="slidenum">
              <a:rPr lang="en-US" smtClean="0">
                <a:solidFill>
                  <a:srgbClr val="000000"/>
                </a:solidFill>
              </a:rPr>
              <a:pPr fontAlgn="base">
                <a:spcBef>
                  <a:spcPct val="0"/>
                </a:spcBef>
                <a:spcAft>
                  <a:spcPct val="0"/>
                </a:spcAft>
                <a:defRPr/>
              </a:pPr>
              <a:t>‹#›</a:t>
            </a:fld>
            <a:endParaRPr lang="en-US">
              <a:solidFill>
                <a:srgbClr val="000000"/>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4" r:id="rId5"/>
    <p:sldLayoutId id="2147483707" r:id="rId6"/>
    <p:sldLayoutId id="2147483708" r:id="rId7"/>
  </p:sldLayoutIdLst>
  <p:hf hdr="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daves1997@gmai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aves1997@gmail.com"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homereserve.com/images/Classic_room.jpg" TargetMode="External"/><Relationship Id="rId2" Type="http://schemas.openxmlformats.org/officeDocument/2006/relationships/hyperlink" Target="https://www.planning.org/newsreleases/2005/apr07.htm.%20Accessed%20December%202014" TargetMode="External"/><Relationship Id="rId1" Type="http://schemas.openxmlformats.org/officeDocument/2006/relationships/slideLayout" Target="../slideLayouts/slideLayout2.xml"/><Relationship Id="rId5" Type="http://schemas.openxmlformats.org/officeDocument/2006/relationships/hyperlink" Target="http://en.wikipedia.org/wiki/Reference_class_forecasting" TargetMode="External"/><Relationship Id="rId4" Type="http://schemas.openxmlformats.org/officeDocument/2006/relationships/hyperlink" Target="http://static3.businessinsider.com/image/4e020c7cccd1d5c239010000-1200/23-back-bay-in-boston-ma.jp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ctrTitle"/>
          </p:nvPr>
        </p:nvSpPr>
        <p:spPr>
          <a:xfrm>
            <a:off x="228600" y="609600"/>
            <a:ext cx="8763000" cy="4267200"/>
          </a:xfrm>
        </p:spPr>
        <p:txBody>
          <a:bodyPr>
            <a:noAutofit/>
          </a:bodyPr>
          <a:lstStyle/>
          <a:p>
            <a:r>
              <a:rPr lang="en-US" sz="5400" b="1" dirty="0" smtClean="0">
                <a:effectLst/>
              </a:rPr>
              <a:t>Beginning </a:t>
            </a:r>
            <a:r>
              <a:rPr lang="en-US" sz="5400" b="1" dirty="0">
                <a:effectLst/>
              </a:rPr>
              <a:t>to Enjoy the “Outside View</a:t>
            </a:r>
            <a:r>
              <a:rPr lang="en-US" sz="5400" b="1" dirty="0" smtClean="0">
                <a:effectLst/>
              </a:rPr>
              <a:t>”</a:t>
            </a:r>
            <a:br>
              <a:rPr lang="en-US" sz="5400" b="1" dirty="0" smtClean="0">
                <a:effectLst/>
              </a:rPr>
            </a:br>
            <a:r>
              <a:rPr lang="en-US" sz="3600" b="1" dirty="0">
                <a:effectLst/>
              </a:rPr>
              <a:t/>
            </a:r>
            <a:br>
              <a:rPr lang="en-US" sz="3600" b="1" dirty="0">
                <a:effectLst/>
              </a:rPr>
            </a:br>
            <a:r>
              <a:rPr lang="en-US" sz="3200" b="1" dirty="0" smtClean="0">
                <a:effectLst/>
              </a:rPr>
              <a:t>A First Glance at Transit </a:t>
            </a:r>
            <a:r>
              <a:rPr lang="en-US" sz="3200" b="1" dirty="0">
                <a:effectLst/>
              </a:rPr>
              <a:t>Forecasting </a:t>
            </a:r>
            <a:r>
              <a:rPr lang="en-US" sz="3200" b="1" dirty="0" smtClean="0">
                <a:effectLst/>
              </a:rPr>
              <a:t>Uncertainty &amp; Accuracy Using the Transit Forecasting Accuracy Database </a:t>
            </a:r>
            <a:endParaRPr lang="en-US" sz="4800" i="1" dirty="0" smtClean="0"/>
          </a:p>
        </p:txBody>
      </p:sp>
      <p:sp>
        <p:nvSpPr>
          <p:cNvPr id="7171" name="Rectangle 8"/>
          <p:cNvSpPr>
            <a:spLocks noGrp="1" noChangeArrowheads="1"/>
          </p:cNvSpPr>
          <p:nvPr>
            <p:ph type="subTitle" idx="1"/>
          </p:nvPr>
        </p:nvSpPr>
        <p:spPr/>
        <p:txBody>
          <a:bodyPr>
            <a:normAutofit fontScale="92500" lnSpcReduction="10000"/>
          </a:bodyPr>
          <a:lstStyle/>
          <a:p>
            <a:pPr eaLnBrk="1" hangingPunct="1"/>
            <a:endParaRPr lang="en-US" dirty="0" smtClean="0"/>
          </a:p>
          <a:p>
            <a:pPr eaLnBrk="1" hangingPunct="1"/>
            <a:r>
              <a:rPr lang="en-US" dirty="0" smtClean="0"/>
              <a:t>David Schmitt, AICP</a:t>
            </a:r>
          </a:p>
          <a:p>
            <a:pPr eaLnBrk="1" hangingPunct="1"/>
            <a:r>
              <a:rPr lang="en-US" dirty="0" smtClean="0"/>
              <a:t>With very special thanks to Hongbo Chi</a:t>
            </a:r>
          </a:p>
        </p:txBody>
      </p:sp>
      <p:sp>
        <p:nvSpPr>
          <p:cNvPr id="7172" name="Text Box 5"/>
          <p:cNvSpPr txBox="1">
            <a:spLocks noChangeArrowheads="1"/>
          </p:cNvSpPr>
          <p:nvPr/>
        </p:nvSpPr>
        <p:spPr bwMode="auto">
          <a:xfrm>
            <a:off x="473075" y="6346825"/>
            <a:ext cx="1106072" cy="230832"/>
          </a:xfrm>
          <a:prstGeom prst="rect">
            <a:avLst/>
          </a:prstGeom>
          <a:noFill/>
          <a:ln w="9525">
            <a:noFill/>
            <a:miter lim="800000"/>
            <a:headEnd/>
            <a:tailEnd/>
          </a:ln>
        </p:spPr>
        <p:txBody>
          <a:bodyPr wrap="none" lIns="0" tIns="0" rIns="0" bIns="0">
            <a:spAutoFit/>
          </a:bodyPr>
          <a:lstStyle/>
          <a:p>
            <a:pPr algn="l">
              <a:lnSpc>
                <a:spcPct val="100000"/>
              </a:lnSpc>
            </a:pPr>
            <a:r>
              <a:rPr lang="en-US" sz="1500" dirty="0" smtClean="0">
                <a:solidFill>
                  <a:schemeClr val="tx1"/>
                </a:solidFill>
              </a:rPr>
              <a:t>May 19, 2015</a:t>
            </a:r>
            <a:endParaRPr lang="en-US" sz="1500" dirty="0">
              <a:solidFill>
                <a:schemeClr val="tx1"/>
              </a:solidFill>
            </a:endParaRPr>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3200" dirty="0" smtClean="0"/>
              <a:t>Determining Appropriate Reference Classes: </a:t>
            </a:r>
            <a:br>
              <a:rPr lang="en-US" sz="3200" dirty="0" smtClean="0"/>
            </a:br>
            <a:r>
              <a:rPr lang="en-US" sz="3200" dirty="0" smtClean="0"/>
              <a:t>Experiment Design</a:t>
            </a:r>
            <a:endParaRPr lang="en-US" sz="3200" dirty="0"/>
          </a:p>
        </p:txBody>
      </p:sp>
      <p:sp>
        <p:nvSpPr>
          <p:cNvPr id="3" name="Content Placeholder 2"/>
          <p:cNvSpPr>
            <a:spLocks noGrp="1"/>
          </p:cNvSpPr>
          <p:nvPr>
            <p:ph idx="1"/>
          </p:nvPr>
        </p:nvSpPr>
        <p:spPr>
          <a:xfrm>
            <a:off x="457200" y="1646237"/>
            <a:ext cx="8229600" cy="4525963"/>
          </a:xfrm>
        </p:spPr>
        <p:txBody>
          <a:bodyPr>
            <a:normAutofit/>
          </a:bodyPr>
          <a:lstStyle/>
          <a:p>
            <a:r>
              <a:rPr lang="en-US" b="1" dirty="0"/>
              <a:t>Ascertain statistically significant differences in </a:t>
            </a:r>
            <a:r>
              <a:rPr lang="en-US" b="1" dirty="0" smtClean="0"/>
              <a:t>average accuracy </a:t>
            </a:r>
            <a:r>
              <a:rPr lang="en-US" b="1" dirty="0"/>
              <a:t>for 4 potential reference groups</a:t>
            </a:r>
          </a:p>
          <a:p>
            <a:r>
              <a:rPr lang="en-US" b="1" dirty="0" smtClean="0"/>
              <a:t>For each project:</a:t>
            </a:r>
          </a:p>
          <a:p>
            <a:pPr lvl="1"/>
            <a:r>
              <a:rPr lang="en-US" b="1" dirty="0" smtClean="0"/>
              <a:t>Forecast Ridership: use most recent forecast made prior to construction</a:t>
            </a:r>
          </a:p>
          <a:p>
            <a:pPr lvl="1"/>
            <a:r>
              <a:rPr lang="en-US" b="1" dirty="0" smtClean="0"/>
              <a:t>Observed Ridership: use observation closest to forecast year</a:t>
            </a:r>
          </a:p>
          <a:p>
            <a:pPr lvl="1"/>
            <a:r>
              <a:rPr lang="en-US" b="1" dirty="0" smtClean="0"/>
              <a:t>Example: A 2009 forecast is compared to 2010 observed ridership, the earliest recorded observation after project opening</a:t>
            </a:r>
          </a:p>
          <a:p>
            <a:r>
              <a:rPr lang="en-US" b="1" dirty="0" smtClean="0"/>
              <a:t>Accuracy: actual / forecasted </a:t>
            </a:r>
            <a:r>
              <a:rPr lang="en-US" b="1" dirty="0"/>
              <a:t>ridership</a:t>
            </a:r>
          </a:p>
          <a:p>
            <a:pPr lvl="1"/>
            <a:r>
              <a:rPr lang="en-US" b="1" dirty="0" smtClean="0"/>
              <a:t>0.00-0.99, </a:t>
            </a:r>
            <a:r>
              <a:rPr lang="en-US" b="1" dirty="0"/>
              <a:t>forecasted &gt; actual ridership (over-forecast)</a:t>
            </a:r>
          </a:p>
          <a:p>
            <a:pPr lvl="1"/>
            <a:r>
              <a:rPr lang="en-US" b="1" dirty="0"/>
              <a:t>= 1.00, forecasted </a:t>
            </a:r>
            <a:r>
              <a:rPr lang="en-US" b="1" dirty="0" smtClean="0"/>
              <a:t>matches </a:t>
            </a:r>
            <a:r>
              <a:rPr lang="en-US" b="1" dirty="0"/>
              <a:t>actual ridership</a:t>
            </a:r>
          </a:p>
          <a:p>
            <a:pPr lvl="1"/>
            <a:r>
              <a:rPr lang="en-US" b="1" dirty="0" smtClean="0"/>
              <a:t>1.01+, </a:t>
            </a:r>
            <a:r>
              <a:rPr lang="en-US" b="1" dirty="0"/>
              <a:t>forecasted &lt; actual ridership (under-forecast)</a:t>
            </a:r>
          </a:p>
          <a:p>
            <a:r>
              <a:rPr lang="en-US" b="1" dirty="0" smtClean="0"/>
              <a:t>For all projects in database:</a:t>
            </a:r>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10</a:t>
            </a:fld>
            <a:endParaRPr lang="en-US">
              <a:solidFill>
                <a:srgbClr val="000000"/>
              </a:solidFill>
            </a:endParaRP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99" y="5791200"/>
            <a:ext cx="7735389" cy="580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54108331"/>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4000" dirty="0"/>
          </a:p>
        </p:txBody>
      </p:sp>
      <p:sp>
        <p:nvSpPr>
          <p:cNvPr id="3" name="Content Placeholder 2"/>
          <p:cNvSpPr>
            <a:spLocks noGrp="1"/>
          </p:cNvSpPr>
          <p:nvPr>
            <p:ph idx="1"/>
          </p:nvPr>
        </p:nvSpPr>
        <p:spPr/>
        <p:txBody>
          <a:bodyPr/>
          <a:lstStyle/>
          <a:p>
            <a:pPr marL="0" indent="0">
              <a:buNone/>
            </a:pP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Transit Forecasting Accuracy Database: 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11</a:t>
            </a:fld>
            <a:endParaRPr lang="en-US">
              <a:solidFill>
                <a:srgbClr val="00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730522569"/>
              </p:ext>
            </p:extLst>
          </p:nvPr>
        </p:nvGraphicFramePr>
        <p:xfrm>
          <a:off x="76200" y="124687"/>
          <a:ext cx="8991600" cy="6657113"/>
        </p:xfrm>
        <a:graphic>
          <a:graphicData uri="http://schemas.openxmlformats.org/drawingml/2006/table">
            <a:tbl>
              <a:tblPr firstRow="1" bandRow="1">
                <a:tableStyleId>{5C22544A-7EE6-4342-B048-85BDC9FD1C3A}</a:tableStyleId>
              </a:tblPr>
              <a:tblGrid>
                <a:gridCol w="2043546"/>
                <a:gridCol w="3351414"/>
                <a:gridCol w="3596640"/>
              </a:tblGrid>
              <a:tr h="152401">
                <a:tc>
                  <a:txBody>
                    <a:bodyPr/>
                    <a:lstStyle/>
                    <a:p>
                      <a:pPr algn="ctr"/>
                      <a:r>
                        <a:rPr lang="en-US" sz="1600" dirty="0" smtClean="0"/>
                        <a:t>Reference Class Groups</a:t>
                      </a:r>
                      <a:endParaRPr lang="en-US" sz="1600" dirty="0"/>
                    </a:p>
                  </a:txBody>
                  <a:tcPr anchor="ctr"/>
                </a:tc>
                <a:tc>
                  <a:txBody>
                    <a:bodyPr/>
                    <a:lstStyle/>
                    <a:p>
                      <a:pPr algn="ctr"/>
                      <a:r>
                        <a:rPr lang="en-US" sz="1600" dirty="0" smtClean="0"/>
                        <a:t>Hypothesis</a:t>
                      </a:r>
                      <a:endParaRPr lang="en-US" sz="1600" dirty="0"/>
                    </a:p>
                  </a:txBody>
                  <a:tcPr anchor="ctr"/>
                </a:tc>
                <a:tc>
                  <a:txBody>
                    <a:bodyPr/>
                    <a:lstStyle/>
                    <a:p>
                      <a:pPr algn="ctr"/>
                      <a:r>
                        <a:rPr lang="en-US" sz="1600" dirty="0" smtClean="0"/>
                        <a:t>Result</a:t>
                      </a:r>
                      <a:endParaRPr lang="en-US" sz="1600" dirty="0"/>
                    </a:p>
                  </a:txBody>
                  <a:tcPr anchor="ctr"/>
                </a:tc>
              </a:tr>
              <a:tr h="1038571">
                <a:tc>
                  <a:txBody>
                    <a:bodyPr/>
                    <a:lstStyle/>
                    <a:p>
                      <a:r>
                        <a:rPr lang="en-US" dirty="0" smtClean="0"/>
                        <a:t>1 – Time Period</a:t>
                      </a:r>
                      <a:endParaRPr lang="en-US" dirty="0"/>
                    </a:p>
                  </a:txBody>
                  <a:tcPr anchor="ctr"/>
                </a:tc>
                <a:tc>
                  <a:txBody>
                    <a:bodyPr/>
                    <a:lstStyle/>
                    <a:p>
                      <a:r>
                        <a:rPr lang="en-US" dirty="0" smtClean="0"/>
                        <a:t>More recent projects are more accurate and more appropriate reference class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recent projects (2007-present) are, on average, more accurate than less recent projects (2000-2006)</a:t>
                      </a:r>
                    </a:p>
                  </a:txBody>
                  <a:tcPr anchor="ctr"/>
                </a:tc>
              </a:tr>
              <a:tr h="1246285">
                <a:tc>
                  <a:txBody>
                    <a:bodyPr/>
                    <a:lstStyle/>
                    <a:p>
                      <a:r>
                        <a:rPr lang="en-US" dirty="0" smtClean="0"/>
                        <a:t>2 – Mode </a:t>
                      </a:r>
                      <a:endParaRPr lang="en-US" dirty="0"/>
                    </a:p>
                  </a:txBody>
                  <a:tcPr anchor="ctr"/>
                </a:tc>
                <a:tc>
                  <a:txBody>
                    <a:bodyPr/>
                    <a:lstStyle/>
                    <a:p>
                      <a:r>
                        <a:rPr lang="en-US" dirty="0" smtClean="0"/>
                        <a:t>Tested Downtown People Movers (DPM), Bus/BRT, Light Rail, Heavy</a:t>
                      </a:r>
                      <a:r>
                        <a:rPr lang="en-US" baseline="0" dirty="0" smtClean="0"/>
                        <a:t> Rail, &amp;</a:t>
                      </a:r>
                    </a:p>
                    <a:p>
                      <a:r>
                        <a:rPr lang="en-US" baseline="0" dirty="0" smtClean="0"/>
                        <a:t>Commuter Rail</a:t>
                      </a:r>
                      <a:endParaRPr lang="en-US" dirty="0"/>
                    </a:p>
                  </a:txBody>
                  <a:tcPr anchor="ctr"/>
                </a:tc>
                <a:tc>
                  <a:txBody>
                    <a:bodyPr/>
                    <a:lstStyle/>
                    <a:p>
                      <a:r>
                        <a:rPr lang="en-US" dirty="0" smtClean="0"/>
                        <a:t>Light rail (better) and DPMs</a:t>
                      </a:r>
                      <a:r>
                        <a:rPr lang="en-US" baseline="0" dirty="0" smtClean="0"/>
                        <a:t> </a:t>
                      </a:r>
                      <a:r>
                        <a:rPr lang="en-US" dirty="0" smtClean="0"/>
                        <a:t>(worse) projects have statistically significant differences in average accuracy</a:t>
                      </a:r>
                    </a:p>
                  </a:txBody>
                  <a:tcPr anchor="ctr"/>
                </a:tc>
              </a:tr>
              <a:tr h="1821494">
                <a:tc>
                  <a:txBody>
                    <a:bodyPr/>
                    <a:lstStyle/>
                    <a:p>
                      <a:r>
                        <a:rPr lang="en-US" dirty="0" smtClean="0"/>
                        <a:t>3 – Project Development Phase</a:t>
                      </a:r>
                      <a:endParaRPr lang="en-US" dirty="0"/>
                    </a:p>
                  </a:txBody>
                  <a:tcPr anchor="ctr"/>
                </a:tc>
                <a:tc>
                  <a:txBody>
                    <a:bodyPr/>
                    <a:lstStyle/>
                    <a:p>
                      <a:r>
                        <a:rPr lang="en-US" dirty="0" smtClean="0"/>
                        <a:t>Forecasts are more accurate in later stages of project development:</a:t>
                      </a:r>
                    </a:p>
                    <a:p>
                      <a:r>
                        <a:rPr lang="en-US" dirty="0" smtClean="0"/>
                        <a:t>Planning </a:t>
                      </a:r>
                      <a:r>
                        <a:rPr lang="en-US" dirty="0" smtClean="0">
                          <a:sym typeface="Wingdings" panose="05000000000000000000" pitchFamily="2" charset="2"/>
                        </a:rPr>
                        <a:t> Engineering  Full Funding Grant Agreement</a:t>
                      </a:r>
                      <a:endParaRPr lang="en-US"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 statistically significant difference in forecast accuracy between any two project phases</a:t>
                      </a:r>
                    </a:p>
                  </a:txBody>
                  <a:tcPr anchor="ctr"/>
                </a:tc>
              </a:tr>
              <a:tr h="1821494">
                <a:tc>
                  <a:txBody>
                    <a:bodyPr/>
                    <a:lstStyle/>
                    <a:p>
                      <a:r>
                        <a:rPr lang="en-US" dirty="0" smtClean="0"/>
                        <a:t>4 – Impact to Transit System</a:t>
                      </a:r>
                      <a:endParaRPr lang="en-US" dirty="0"/>
                    </a:p>
                  </a:txBody>
                  <a:tcPr anchor="ctr"/>
                </a:tc>
                <a:tc>
                  <a:txBody>
                    <a:bodyPr/>
                    <a:lstStyle/>
                    <a:p>
                      <a:r>
                        <a:rPr lang="en-US" sz="1800" dirty="0" smtClean="0"/>
                        <a:t>Smaller changes to transit system are easier to predict (more accurate) than larger changes:</a:t>
                      </a:r>
                    </a:p>
                    <a:p>
                      <a:r>
                        <a:rPr lang="en-US" sz="1800" dirty="0" smtClean="0"/>
                        <a:t>1</a:t>
                      </a:r>
                      <a:r>
                        <a:rPr lang="en-US" sz="1800" baseline="30000" dirty="0" smtClean="0"/>
                        <a:t>st</a:t>
                      </a:r>
                      <a:r>
                        <a:rPr lang="en-US" sz="1800" dirty="0" smtClean="0"/>
                        <a:t> rail mode (largest) </a:t>
                      </a:r>
                      <a:r>
                        <a:rPr lang="en-US" sz="1800" dirty="0" smtClean="0">
                          <a:sym typeface="Wingdings" panose="05000000000000000000" pitchFamily="2" charset="2"/>
                        </a:rPr>
                        <a:t> new line  extension (smallest)</a:t>
                      </a:r>
                      <a:endParaRPr lang="en-US" sz="1800" dirty="0" smtClean="0"/>
                    </a:p>
                  </a:txBody>
                  <a:tcPr anchor="ctr"/>
                </a:tc>
                <a:tc>
                  <a:txBody>
                    <a:bodyPr/>
                    <a:lstStyle/>
                    <a:p>
                      <a:r>
                        <a:rPr lang="en-US" sz="1800" dirty="0" smtClean="0"/>
                        <a:t>No statistically significant difference between projects with small or large changes</a:t>
                      </a:r>
                    </a:p>
                  </a:txBody>
                  <a:tcPr anchor="ctr"/>
                </a:tc>
              </a:tr>
            </a:tbl>
          </a:graphicData>
        </a:graphic>
      </p:graphicFrame>
    </p:spTree>
    <p:extLst>
      <p:ext uri="{BB962C8B-B14F-4D97-AF65-F5344CB8AC3E}">
        <p14:creationId xmlns:p14="http://schemas.microsoft.com/office/powerpoint/2010/main" val="234582472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4400" dirty="0" smtClean="0"/>
              <a:t>Reference Class Recommendations </a:t>
            </a:r>
            <a:endParaRPr lang="en-US" sz="4400" dirty="0"/>
          </a:p>
        </p:txBody>
      </p:sp>
      <p:sp>
        <p:nvSpPr>
          <p:cNvPr id="3" name="Content Placeholder 2"/>
          <p:cNvSpPr>
            <a:spLocks noGrp="1"/>
          </p:cNvSpPr>
          <p:nvPr>
            <p:ph idx="1"/>
          </p:nvPr>
        </p:nvSpPr>
        <p:spPr/>
        <p:txBody>
          <a:bodyPr>
            <a:normAutofit/>
          </a:bodyPr>
          <a:lstStyle/>
          <a:p>
            <a:pPr marL="457200" lvl="1" indent="0">
              <a:buNone/>
            </a:pPr>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12</a:t>
            </a:fld>
            <a:endParaRPr lang="en-US">
              <a:solidFill>
                <a:srgbClr val="00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437836220"/>
              </p:ext>
            </p:extLst>
          </p:nvPr>
        </p:nvGraphicFramePr>
        <p:xfrm>
          <a:off x="609600" y="1676400"/>
          <a:ext cx="8077200" cy="3936544"/>
        </p:xfrm>
        <a:graphic>
          <a:graphicData uri="http://schemas.openxmlformats.org/drawingml/2006/table">
            <a:tbl>
              <a:tblPr firstRow="1" bandRow="1">
                <a:tableStyleId>{5C22544A-7EE6-4342-B048-85BDC9FD1C3A}</a:tableStyleId>
              </a:tblPr>
              <a:tblGrid>
                <a:gridCol w="4038600"/>
                <a:gridCol w="4038600"/>
              </a:tblGrid>
              <a:tr h="666703">
                <a:tc>
                  <a:txBody>
                    <a:bodyPr/>
                    <a:lstStyle/>
                    <a:p>
                      <a:pPr algn="ctr"/>
                      <a:r>
                        <a:rPr lang="en-US" dirty="0" smtClean="0"/>
                        <a:t>Reference Class</a:t>
                      </a:r>
                      <a:endParaRPr lang="en-US" dirty="0"/>
                    </a:p>
                  </a:txBody>
                  <a:tcPr anchor="ctr"/>
                </a:tc>
                <a:tc>
                  <a:txBody>
                    <a:bodyPr/>
                    <a:lstStyle/>
                    <a:p>
                      <a:pPr algn="ctr"/>
                      <a:r>
                        <a:rPr lang="en-US" dirty="0" smtClean="0"/>
                        <a:t>Conditions for Application</a:t>
                      </a:r>
                      <a:endParaRPr lang="en-US" dirty="0"/>
                    </a:p>
                  </a:txBody>
                  <a:tcPr anchor="ctr"/>
                </a:tc>
              </a:tr>
              <a:tr h="1238297">
                <a:tc>
                  <a:txBody>
                    <a:bodyPr/>
                    <a:lstStyle/>
                    <a:p>
                      <a:r>
                        <a:rPr lang="en-US" sz="2000" dirty="0" smtClean="0"/>
                        <a:t>Projects constructed since 2007</a:t>
                      </a:r>
                    </a:p>
                  </a:txBody>
                  <a:tcPr anchor="ctr"/>
                </a:tc>
                <a:tc>
                  <a:txBody>
                    <a:bodyPr/>
                    <a:lstStyle/>
                    <a:p>
                      <a:r>
                        <a:rPr lang="en-US" sz="2000" dirty="0" smtClean="0"/>
                        <a:t>Travel model properties have been thoroughly reviewed</a:t>
                      </a:r>
                      <a:endParaRPr lang="en-US" sz="2000" dirty="0"/>
                    </a:p>
                  </a:txBody>
                  <a:tcPr anchor="ctr"/>
                </a:tc>
              </a:tr>
              <a:tr h="990600">
                <a:tc>
                  <a:txBody>
                    <a:bodyPr/>
                    <a:lstStyle/>
                    <a:p>
                      <a:pPr marL="0" lvl="0" indent="0">
                        <a:buFont typeface="+mj-lt"/>
                        <a:buNone/>
                      </a:pPr>
                      <a:r>
                        <a:rPr lang="en-US" sz="2000" dirty="0" smtClean="0"/>
                        <a:t>LRT projects only</a:t>
                      </a:r>
                    </a:p>
                  </a:txBody>
                  <a:tcPr anchor="ctr"/>
                </a:tc>
                <a:tc>
                  <a:txBody>
                    <a:bodyPr/>
                    <a:lstStyle/>
                    <a:p>
                      <a:r>
                        <a:rPr lang="en-US" sz="2000" dirty="0" smtClean="0"/>
                        <a:t>Project</a:t>
                      </a:r>
                      <a:r>
                        <a:rPr lang="en-US" sz="2000" baseline="0" dirty="0" smtClean="0"/>
                        <a:t> mode is LRT</a:t>
                      </a:r>
                      <a:endParaRPr lang="en-US" sz="2000" dirty="0"/>
                    </a:p>
                  </a:txBody>
                  <a:tcPr anchor="ctr"/>
                </a:tc>
              </a:tr>
              <a:tr h="1040944">
                <a:tc>
                  <a:txBody>
                    <a:bodyPr/>
                    <a:lstStyle/>
                    <a:p>
                      <a:r>
                        <a:rPr lang="en-US" sz="2000" dirty="0" smtClean="0"/>
                        <a:t>All projects</a:t>
                      </a:r>
                    </a:p>
                  </a:txBody>
                  <a:tcPr anchor="ctr"/>
                </a:tc>
                <a:tc>
                  <a:txBody>
                    <a:bodyPr/>
                    <a:lstStyle/>
                    <a:p>
                      <a:r>
                        <a:rPr lang="en-US" sz="2000" dirty="0" smtClean="0"/>
                        <a:t>If the conditions for other two</a:t>
                      </a:r>
                      <a:r>
                        <a:rPr lang="en-US" sz="2000" baseline="0" dirty="0" smtClean="0"/>
                        <a:t> classes cannot be met</a:t>
                      </a:r>
                      <a:endParaRPr lang="en-US" sz="2000" dirty="0"/>
                    </a:p>
                  </a:txBody>
                  <a:tcPr anchor="ctr"/>
                </a:tc>
              </a:tr>
            </a:tbl>
          </a:graphicData>
        </a:graphic>
      </p:graphicFrame>
      <p:sp>
        <p:nvSpPr>
          <p:cNvPr id="8" name="TextBox 7"/>
          <p:cNvSpPr txBox="1"/>
          <p:nvPr/>
        </p:nvSpPr>
        <p:spPr>
          <a:xfrm>
            <a:off x="2057400" y="5715000"/>
            <a:ext cx="5181600" cy="523220"/>
          </a:xfrm>
          <a:prstGeom prst="rect">
            <a:avLst/>
          </a:prstGeom>
          <a:noFill/>
        </p:spPr>
        <p:txBody>
          <a:bodyPr wrap="square" rtlCol="0">
            <a:spAutoFit/>
          </a:bodyPr>
          <a:lstStyle/>
          <a:p>
            <a:pPr algn="ctr">
              <a:spcBef>
                <a:spcPts val="600"/>
              </a:spcBef>
            </a:pPr>
            <a:r>
              <a:rPr lang="en-US" sz="1400" i="1" dirty="0" smtClean="0"/>
              <a:t>Reference Class Reports and corresponding Project Assumption Accuracy Reports can be found in the Appendix to this presentation</a:t>
            </a:r>
            <a:endParaRPr lang="en-US" sz="1400" i="1" dirty="0"/>
          </a:p>
        </p:txBody>
      </p:sp>
    </p:spTree>
    <p:extLst>
      <p:ext uri="{BB962C8B-B14F-4D97-AF65-F5344CB8AC3E}">
        <p14:creationId xmlns:p14="http://schemas.microsoft.com/office/powerpoint/2010/main" val="2001559393"/>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r>
              <a:rPr lang="en-US" b="1" dirty="0" smtClean="0"/>
              <a:t>Project assumptions have historical bias towards over-forecasting ridership</a:t>
            </a:r>
          </a:p>
          <a:p>
            <a:endParaRPr lang="en-US" b="1" dirty="0" smtClean="0"/>
          </a:p>
          <a:p>
            <a:r>
              <a:rPr lang="en-US" b="1" dirty="0" smtClean="0"/>
              <a:t>Project assumptions are forecasts also and should be treated as such by transit forecasters</a:t>
            </a:r>
          </a:p>
          <a:p>
            <a:endParaRPr lang="en-US" b="1" dirty="0" smtClean="0"/>
          </a:p>
          <a:p>
            <a:r>
              <a:rPr lang="en-US" b="1" dirty="0" smtClean="0"/>
              <a:t>Transit forecasts, on average, are biased but have been (slowly and non-monotonically) getting more accurate</a:t>
            </a:r>
          </a:p>
          <a:p>
            <a:endParaRPr lang="en-US" b="1" dirty="0" smtClean="0"/>
          </a:p>
          <a:p>
            <a:r>
              <a:rPr lang="en-US" b="1" dirty="0" smtClean="0"/>
              <a:t>Three reference classes are appropriate for         USA transit ridership forecasting</a:t>
            </a:r>
          </a:p>
          <a:p>
            <a:endParaRPr lang="en-US" dirty="0" smtClean="0"/>
          </a:p>
          <a:p>
            <a:pPr marL="0" indent="0">
              <a:buNone/>
            </a:pPr>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3776811063"/>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So What Should We Be Doing?</a:t>
            </a:r>
          </a:p>
        </p:txBody>
      </p:sp>
      <p:sp>
        <p:nvSpPr>
          <p:cNvPr id="3" name="Content Placeholder 2"/>
          <p:cNvSpPr>
            <a:spLocks noGrp="1"/>
          </p:cNvSpPr>
          <p:nvPr>
            <p:ph idx="1"/>
          </p:nvPr>
        </p:nvSpPr>
        <p:spPr/>
        <p:txBody>
          <a:bodyPr>
            <a:normAutofit/>
          </a:bodyPr>
          <a:lstStyle/>
          <a:p>
            <a:r>
              <a:rPr lang="en-US" b="1" dirty="0" smtClean="0"/>
              <a:t>Review </a:t>
            </a:r>
            <a:r>
              <a:rPr lang="en-US" b="1" dirty="0"/>
              <a:t>all </a:t>
            </a:r>
            <a:r>
              <a:rPr lang="en-US" b="1" dirty="0" smtClean="0"/>
              <a:t>project assumptions </a:t>
            </a:r>
            <a:r>
              <a:rPr lang="en-US" b="1" dirty="0"/>
              <a:t>for reasonableness before accepting </a:t>
            </a:r>
            <a:r>
              <a:rPr lang="en-US" b="1" dirty="0" smtClean="0"/>
              <a:t>them into ridership forecasts</a:t>
            </a:r>
            <a:endParaRPr lang="en-US" b="1" dirty="0"/>
          </a:p>
          <a:p>
            <a:endParaRPr lang="en-US" b="1" dirty="0" smtClean="0"/>
          </a:p>
          <a:p>
            <a:r>
              <a:rPr lang="en-US" b="1" dirty="0" smtClean="0"/>
              <a:t>Improve the description of uncertainty &amp; risk in ridership forecasts:</a:t>
            </a:r>
          </a:p>
          <a:p>
            <a:pPr lvl="1"/>
            <a:r>
              <a:rPr lang="en-US" sz="2000" b="1" dirty="0" smtClean="0"/>
              <a:t>Perform Uncertainty Analyses </a:t>
            </a:r>
            <a:r>
              <a:rPr lang="en-US" sz="2000" b="1" dirty="0"/>
              <a:t>of </a:t>
            </a:r>
            <a:r>
              <a:rPr lang="en-US" sz="2000" b="1" dirty="0" smtClean="0"/>
              <a:t>project assumptions using </a:t>
            </a:r>
            <a:r>
              <a:rPr lang="en-US" sz="2000" b="1" dirty="0"/>
              <a:t>historical ranges of </a:t>
            </a:r>
            <a:r>
              <a:rPr lang="en-US" sz="2000" b="1" dirty="0" smtClean="0"/>
              <a:t>variability</a:t>
            </a:r>
          </a:p>
          <a:p>
            <a:pPr lvl="1"/>
            <a:r>
              <a:rPr lang="en-US" sz="2000" b="1" dirty="0" smtClean="0"/>
              <a:t>Utilize Reference </a:t>
            </a:r>
            <a:r>
              <a:rPr lang="en-US" sz="2000" b="1" dirty="0"/>
              <a:t>C</a:t>
            </a:r>
            <a:r>
              <a:rPr lang="en-US" sz="2000" b="1" dirty="0" smtClean="0"/>
              <a:t>lass </a:t>
            </a:r>
            <a:r>
              <a:rPr lang="en-US" sz="2000" b="1" dirty="0"/>
              <a:t>F</a:t>
            </a:r>
            <a:r>
              <a:rPr lang="en-US" sz="2000" b="1" dirty="0" smtClean="0"/>
              <a:t>orecasting techniques using most appropriate reference class</a:t>
            </a:r>
          </a:p>
          <a:p>
            <a:pPr lvl="1"/>
            <a:r>
              <a:rPr lang="en-US" sz="2000" b="1" dirty="0" smtClean="0"/>
              <a:t>Document forecasts fully, including all project assumptions </a:t>
            </a:r>
            <a:r>
              <a:rPr lang="en-US" sz="2000" b="1" dirty="0"/>
              <a:t>&amp; </a:t>
            </a:r>
            <a:r>
              <a:rPr lang="en-US" sz="2000" b="1" dirty="0" smtClean="0"/>
              <a:t>exogenous forecasts</a:t>
            </a:r>
            <a:endParaRPr lang="en-US" sz="2000" b="1"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2172846245"/>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3200" dirty="0" smtClean="0"/>
              <a:t>Freely-Available Materials for Application </a:t>
            </a:r>
            <a:br>
              <a:rPr lang="en-US" sz="3200" dirty="0" smtClean="0"/>
            </a:br>
            <a:r>
              <a:rPr lang="en-US" sz="2000" dirty="0" smtClean="0"/>
              <a:t>(See Appendix to this Presentation)</a:t>
            </a:r>
            <a:endParaRPr lang="en-US" sz="3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279292056"/>
              </p:ext>
            </p:extLst>
          </p:nvPr>
        </p:nvGraphicFramePr>
        <p:xfrm>
          <a:off x="457200" y="1752600"/>
          <a:ext cx="8229600" cy="4191000"/>
        </p:xfrm>
        <a:graphic>
          <a:graphicData uri="http://schemas.openxmlformats.org/drawingml/2006/table">
            <a:tbl>
              <a:tblPr firstRow="1" bandRow="1">
                <a:tableStyleId>{5C22544A-7EE6-4342-B048-85BDC9FD1C3A}</a:tableStyleId>
              </a:tblPr>
              <a:tblGrid>
                <a:gridCol w="2667000"/>
                <a:gridCol w="5562600"/>
              </a:tblGrid>
              <a:tr h="728436">
                <a:tc>
                  <a:txBody>
                    <a:bodyPr/>
                    <a:lstStyle/>
                    <a:p>
                      <a:pPr algn="ctr"/>
                      <a:r>
                        <a:rPr lang="en-US" dirty="0" smtClean="0"/>
                        <a:t>Item</a:t>
                      </a:r>
                      <a:endParaRPr lang="en-US" dirty="0"/>
                    </a:p>
                  </a:txBody>
                  <a:tcPr anchor="ctr"/>
                </a:tc>
                <a:tc>
                  <a:txBody>
                    <a:bodyPr/>
                    <a:lstStyle/>
                    <a:p>
                      <a:pPr algn="ctr"/>
                      <a:r>
                        <a:rPr lang="en-US" dirty="0" smtClean="0"/>
                        <a:t>Available Materials</a:t>
                      </a:r>
                      <a:endParaRPr lang="en-US" dirty="0"/>
                    </a:p>
                  </a:txBody>
                  <a:tcPr anchor="ctr"/>
                </a:tc>
              </a:tr>
              <a:tr h="1666421">
                <a:tc>
                  <a:txBody>
                    <a:bodyPr/>
                    <a:lstStyle/>
                    <a:p>
                      <a:pPr>
                        <a:spcBef>
                          <a:spcPts val="600"/>
                        </a:spcBef>
                      </a:pPr>
                      <a:r>
                        <a:rPr lang="en-US" sz="2400" dirty="0" smtClean="0"/>
                        <a:t>Uncertainty Analyses </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Project Assumption Accuracy Report</a:t>
                      </a:r>
                      <a:r>
                        <a:rPr lang="en-US" dirty="0" smtClean="0"/>
                        <a:t> for each reference class:</a:t>
                      </a:r>
                      <a:r>
                        <a:rPr lang="en-US" baseline="0" dirty="0" smtClean="0"/>
                        <a:t>                                                   E</a:t>
                      </a:r>
                      <a:r>
                        <a:rPr lang="en-US" dirty="0" smtClean="0"/>
                        <a:t>mpirical accuracy for each project assumption</a:t>
                      </a:r>
                    </a:p>
                  </a:txBody>
                  <a:tcPr anchor="ctr"/>
                </a:tc>
              </a:tr>
              <a:tr h="1796143">
                <a:tc>
                  <a:txBody>
                    <a:bodyPr/>
                    <a:lstStyle/>
                    <a:p>
                      <a:pPr>
                        <a:spcBef>
                          <a:spcPts val="600"/>
                        </a:spcBef>
                      </a:pPr>
                      <a:r>
                        <a:rPr lang="en-US" sz="2400" dirty="0" smtClean="0"/>
                        <a:t>Reference    Classes</a:t>
                      </a:r>
                      <a:endParaRPr lang="en-US" sz="2400" dirty="0"/>
                    </a:p>
                  </a:txBody>
                  <a:tcPr anchor="ctr"/>
                </a:tc>
                <a:tc>
                  <a:txBody>
                    <a:bodyPr/>
                    <a:lstStyle/>
                    <a:p>
                      <a:pPr lvl="0">
                        <a:spcBef>
                          <a:spcPts val="600"/>
                        </a:spcBef>
                      </a:pPr>
                      <a:r>
                        <a:rPr lang="en-US" u="sng" dirty="0" smtClean="0"/>
                        <a:t>Reference Class Reports</a:t>
                      </a:r>
                      <a:r>
                        <a:rPr lang="en-US" dirty="0" smtClean="0"/>
                        <a:t> for each </a:t>
                      </a:r>
                      <a:r>
                        <a:rPr lang="en-US" baseline="0" dirty="0" smtClean="0"/>
                        <a:t>reference class:     (a) </a:t>
                      </a:r>
                      <a:r>
                        <a:rPr lang="en-US" dirty="0" smtClean="0"/>
                        <a:t>Cumulative distribution function</a:t>
                      </a:r>
                    </a:p>
                    <a:p>
                      <a:pPr lvl="0">
                        <a:spcBef>
                          <a:spcPts val="600"/>
                        </a:spcBef>
                      </a:pPr>
                      <a:r>
                        <a:rPr lang="en-US" dirty="0" smtClean="0"/>
                        <a:t>(b) Accuracy mean, median, </a:t>
                      </a:r>
                      <a:r>
                        <a:rPr lang="en-US" dirty="0" err="1" smtClean="0"/>
                        <a:t>std</a:t>
                      </a:r>
                      <a:r>
                        <a:rPr lang="en-US" dirty="0" smtClean="0"/>
                        <a:t> </a:t>
                      </a:r>
                      <a:r>
                        <a:rPr lang="en-US" dirty="0" err="1" smtClean="0"/>
                        <a:t>dev</a:t>
                      </a:r>
                      <a:r>
                        <a:rPr lang="en-US" dirty="0" smtClean="0"/>
                        <a:t> and variance </a:t>
                      </a:r>
                    </a:p>
                  </a:txBody>
                  <a:tcPr anchor="ctr"/>
                </a:tc>
              </a:tr>
            </a:tbl>
          </a:graphicData>
        </a:graphic>
      </p:graphicFrame>
      <p:sp>
        <p:nvSpPr>
          <p:cNvPr id="4" name="Date Placeholder 3"/>
          <p:cNvSpPr>
            <a:spLocks noGrp="1"/>
          </p:cNvSpPr>
          <p:nvPr>
            <p:ph type="dt" sz="half" idx="10"/>
          </p:nvPr>
        </p:nvSpPr>
        <p:spPr/>
        <p:txBody>
          <a:body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215348208"/>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normAutofit/>
          </a:bodyPr>
          <a:lstStyle/>
          <a:p>
            <a:endParaRPr lang="en-US" dirty="0" smtClean="0"/>
          </a:p>
          <a:p>
            <a:r>
              <a:rPr lang="en-US" b="1" dirty="0"/>
              <a:t>U</a:t>
            </a:r>
            <a:r>
              <a:rPr lang="en-US" b="1" dirty="0" smtClean="0"/>
              <a:t>pdated Uncertainty Analysis and Reference Class Reports will be made publicly-available on a regular basis </a:t>
            </a:r>
            <a:r>
              <a:rPr lang="en-US" b="1" dirty="0" smtClean="0">
                <a:sym typeface="Wingdings" panose="05000000000000000000" pitchFamily="2" charset="2"/>
              </a:rPr>
              <a:t>(through TMIP listserv or similar service)</a:t>
            </a:r>
            <a:endParaRPr lang="en-US" b="1" dirty="0"/>
          </a:p>
          <a:p>
            <a:endParaRPr lang="en-US" b="1" dirty="0" smtClean="0"/>
          </a:p>
          <a:p>
            <a:r>
              <a:rPr lang="en-US" b="1" dirty="0" smtClean="0"/>
              <a:t>To contribute/assist with projects not currently in the database, please contact David Schmitt (</a:t>
            </a:r>
            <a:r>
              <a:rPr lang="en-US" b="1" dirty="0" smtClean="0">
                <a:hlinkClick r:id="rId3"/>
              </a:rPr>
              <a:t>daves1997@gmail.com</a:t>
            </a:r>
            <a:r>
              <a:rPr lang="en-US" b="1" dirty="0" smtClean="0"/>
              <a:t>)</a:t>
            </a:r>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3523099059"/>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Thank you!</a:t>
            </a:r>
            <a:br>
              <a:rPr lang="en-US" dirty="0" smtClean="0"/>
            </a:br>
            <a:endParaRPr lang="en-US" dirty="0"/>
          </a:p>
        </p:txBody>
      </p:sp>
      <p:sp>
        <p:nvSpPr>
          <p:cNvPr id="8" name="Text Placeholder 7"/>
          <p:cNvSpPr>
            <a:spLocks noGrp="1"/>
          </p:cNvSpPr>
          <p:nvPr>
            <p:ph type="body" idx="1"/>
          </p:nvPr>
        </p:nvSpPr>
        <p:spPr/>
        <p:txBody>
          <a:bodyPr/>
          <a:lstStyle/>
          <a:p>
            <a:r>
              <a:rPr lang="en-US" dirty="0" smtClean="0"/>
              <a:t>David Schmitt, AICP</a:t>
            </a:r>
          </a:p>
          <a:p>
            <a:r>
              <a:rPr lang="en-US" dirty="0" smtClean="0">
                <a:hlinkClick r:id="rId2"/>
              </a:rPr>
              <a:t>daves1997@gmail.com</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dirty="0" smtClean="0">
                <a:solidFill>
                  <a:srgbClr val="000000"/>
                </a:solidFill>
              </a:rPr>
              <a:t>David Schmitt</a:t>
            </a:r>
          </a:p>
          <a:p>
            <a:pPr>
              <a:defRPr/>
            </a:pPr>
            <a:r>
              <a:rPr lang="en-US" dirty="0"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3065084320"/>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32500" lnSpcReduction="20000"/>
          </a:bodyPr>
          <a:lstStyle/>
          <a:p>
            <a:pPr>
              <a:buFont typeface="+mj-lt"/>
              <a:buAutoNum type="arabicPeriod"/>
            </a:pPr>
            <a:r>
              <a:rPr lang="en-US" dirty="0" smtClean="0"/>
              <a:t>Flyvbjerg</a:t>
            </a:r>
            <a:r>
              <a:rPr lang="en-US" dirty="0"/>
              <a:t>, Bent. </a:t>
            </a:r>
            <a:r>
              <a:rPr lang="en-US" i="1" dirty="0"/>
              <a:t>From Nobel Prize to Project Management: Getting Risks Right</a:t>
            </a:r>
            <a:r>
              <a:rPr lang="en-US" dirty="0"/>
              <a:t>. </a:t>
            </a:r>
            <a:r>
              <a:rPr lang="en-US" u="sng" dirty="0"/>
              <a:t>Project Management Journal</a:t>
            </a:r>
            <a:r>
              <a:rPr lang="en-US" dirty="0"/>
              <a:t>. August 2006. </a:t>
            </a:r>
          </a:p>
          <a:p>
            <a:pPr>
              <a:buFont typeface="+mj-lt"/>
              <a:buAutoNum type="arabicPeriod"/>
            </a:pPr>
            <a:r>
              <a:rPr lang="en-US" dirty="0"/>
              <a:t>Flyvbjerg, Bent. </a:t>
            </a:r>
            <a:r>
              <a:rPr lang="en-US" i="1" dirty="0"/>
              <a:t>How (In)accurate Are Demand Forecasts in Public Works Projects?: The Case of Transportation</a:t>
            </a:r>
            <a:r>
              <a:rPr lang="en-US" dirty="0"/>
              <a:t>. </a:t>
            </a:r>
            <a:r>
              <a:rPr lang="en-US" u="sng" dirty="0"/>
              <a:t>Journal of American Planning Association</a:t>
            </a:r>
            <a:r>
              <a:rPr lang="en-US" dirty="0"/>
              <a:t>. Vol. 71, No. 2. Spring 2005. </a:t>
            </a:r>
          </a:p>
          <a:p>
            <a:pPr>
              <a:buFont typeface="+mj-lt"/>
              <a:buAutoNum type="arabicPeriod"/>
            </a:pPr>
            <a:r>
              <a:rPr lang="en-US" dirty="0"/>
              <a:t>Flyvbjerg, Bent. </a:t>
            </a:r>
            <a:r>
              <a:rPr lang="en-US" i="1" dirty="0"/>
              <a:t>Quality Control and Due Diligence in Project Management: Getting Decisions Right By Taking the Outside View</a:t>
            </a:r>
            <a:r>
              <a:rPr lang="en-US" dirty="0"/>
              <a:t>. </a:t>
            </a:r>
            <a:r>
              <a:rPr lang="en-US" u="sng" dirty="0"/>
              <a:t>International Journal of Project Management</a:t>
            </a:r>
            <a:r>
              <a:rPr lang="en-US" dirty="0"/>
              <a:t>. 2012. </a:t>
            </a:r>
          </a:p>
          <a:p>
            <a:pPr>
              <a:buFont typeface="+mj-lt"/>
              <a:buAutoNum type="arabicPeriod"/>
            </a:pPr>
            <a:r>
              <a:rPr lang="en-US" dirty="0" err="1"/>
              <a:t>Kahneman</a:t>
            </a:r>
            <a:r>
              <a:rPr lang="en-US" dirty="0"/>
              <a:t>, Daniel and Amos </a:t>
            </a:r>
            <a:r>
              <a:rPr lang="en-US" dirty="0" err="1"/>
              <a:t>Tversky</a:t>
            </a:r>
            <a:r>
              <a:rPr lang="en-US" dirty="0"/>
              <a:t>. </a:t>
            </a:r>
            <a:r>
              <a:rPr lang="en-US" i="1" dirty="0"/>
              <a:t>Intuitive Prediction: Biases and Corrective Procedures</a:t>
            </a:r>
            <a:r>
              <a:rPr lang="en-US" dirty="0"/>
              <a:t>. Decision Research. June 1977.</a:t>
            </a:r>
          </a:p>
          <a:p>
            <a:pPr>
              <a:buFont typeface="+mj-lt"/>
              <a:buAutoNum type="arabicPeriod"/>
            </a:pPr>
            <a:r>
              <a:rPr lang="en-US" dirty="0" err="1"/>
              <a:t>Nicolaisen</a:t>
            </a:r>
            <a:r>
              <a:rPr lang="en-US" dirty="0"/>
              <a:t>, Morten </a:t>
            </a:r>
            <a:r>
              <a:rPr lang="en-US" dirty="0" err="1"/>
              <a:t>Skou</a:t>
            </a:r>
            <a:r>
              <a:rPr lang="en-US" dirty="0"/>
              <a:t> and Patrick Arthur Driscoll. </a:t>
            </a:r>
            <a:r>
              <a:rPr lang="en-US" i="1" dirty="0"/>
              <a:t>Ex-Post Evaluations of Demand Forecast Accuracy: A Literature Review</a:t>
            </a:r>
            <a:r>
              <a:rPr lang="en-US" dirty="0"/>
              <a:t>. </a:t>
            </a:r>
            <a:r>
              <a:rPr lang="en-US" u="sng" dirty="0"/>
              <a:t>Transport Reviews</a:t>
            </a:r>
            <a:r>
              <a:rPr lang="en-US" dirty="0"/>
              <a:t>. Vol. 34, No. 4, pp. 540-557. 2014.</a:t>
            </a:r>
          </a:p>
          <a:p>
            <a:pPr>
              <a:buFont typeface="+mj-lt"/>
              <a:buAutoNum type="arabicPeriod"/>
            </a:pPr>
            <a:r>
              <a:rPr lang="en-US" dirty="0" err="1"/>
              <a:t>Taleb</a:t>
            </a:r>
            <a:r>
              <a:rPr lang="en-US" dirty="0"/>
              <a:t>, </a:t>
            </a:r>
            <a:r>
              <a:rPr lang="en-US" dirty="0" err="1"/>
              <a:t>Nassim</a:t>
            </a:r>
            <a:r>
              <a:rPr lang="en-US" dirty="0"/>
              <a:t> Nicholas. </a:t>
            </a:r>
            <a:r>
              <a:rPr lang="en-US" u="sng" dirty="0" err="1"/>
              <a:t>Antifragile</a:t>
            </a:r>
            <a:r>
              <a:rPr lang="en-US" u="sng" dirty="0"/>
              <a:t>: Things That Gain from Disorder</a:t>
            </a:r>
            <a:r>
              <a:rPr lang="en-US" dirty="0"/>
              <a:t>. Random House, 2012-11-27. </a:t>
            </a:r>
            <a:r>
              <a:rPr lang="en-US" dirty="0" err="1"/>
              <a:t>iBooks</a:t>
            </a:r>
            <a:r>
              <a:rPr lang="en-US" dirty="0"/>
              <a:t>. </a:t>
            </a:r>
          </a:p>
          <a:p>
            <a:pPr>
              <a:buFont typeface="+mj-lt"/>
              <a:buAutoNum type="arabicPeriod"/>
            </a:pPr>
            <a:r>
              <a:rPr lang="en-US" dirty="0" err="1" smtClean="0"/>
              <a:t>Taleb</a:t>
            </a:r>
            <a:r>
              <a:rPr lang="en-US" dirty="0" smtClean="0"/>
              <a:t>, </a:t>
            </a:r>
            <a:r>
              <a:rPr lang="en-US" dirty="0" err="1"/>
              <a:t>Nassim</a:t>
            </a:r>
            <a:r>
              <a:rPr lang="en-US" dirty="0"/>
              <a:t> </a:t>
            </a:r>
            <a:r>
              <a:rPr lang="en-US" dirty="0" smtClean="0"/>
              <a:t>Nicholas. </a:t>
            </a:r>
            <a:r>
              <a:rPr lang="en-US" u="sng" dirty="0" smtClean="0"/>
              <a:t>The </a:t>
            </a:r>
            <a:r>
              <a:rPr lang="en-US" u="sng" dirty="0"/>
              <a:t>Black Swan: Second Edition</a:t>
            </a:r>
            <a:r>
              <a:rPr lang="en-US" dirty="0" smtClean="0"/>
              <a:t>. </a:t>
            </a:r>
            <a:r>
              <a:rPr lang="en-US" dirty="0"/>
              <a:t>Random House Trade Paperbacks, 2010-05-11. </a:t>
            </a:r>
            <a:r>
              <a:rPr lang="en-US" dirty="0" err="1"/>
              <a:t>iBooks</a:t>
            </a:r>
            <a:r>
              <a:rPr lang="en-US" dirty="0"/>
              <a:t>. </a:t>
            </a:r>
          </a:p>
          <a:p>
            <a:pPr>
              <a:buFont typeface="+mj-lt"/>
              <a:buAutoNum type="arabicPeriod"/>
            </a:pPr>
            <a:r>
              <a:rPr lang="en-US" dirty="0" smtClean="0"/>
              <a:t>Transportation </a:t>
            </a:r>
            <a:r>
              <a:rPr lang="en-US" dirty="0"/>
              <a:t>Research Board. </a:t>
            </a:r>
            <a:r>
              <a:rPr lang="en-US" i="1" dirty="0"/>
              <a:t>National Cooperative Highway Research Program Synthesis 364: Estimating Toll Road Demand and Revenue – A Synthesis of Highway Practice</a:t>
            </a:r>
            <a:r>
              <a:rPr lang="en-US" dirty="0"/>
              <a:t>. 2006. </a:t>
            </a:r>
          </a:p>
          <a:p>
            <a:pPr>
              <a:buFont typeface="+mj-lt"/>
              <a:buAutoNum type="arabicPeriod"/>
            </a:pPr>
            <a:r>
              <a:rPr lang="en-US" dirty="0"/>
              <a:t>U.K. Department of Transport. </a:t>
            </a:r>
            <a:r>
              <a:rPr lang="en-US" i="1" dirty="0"/>
              <a:t>Procedures for Dealing with Optimism Bias in Transport Planning: Guidance Document</a:t>
            </a:r>
            <a:r>
              <a:rPr lang="en-US" dirty="0"/>
              <a:t>. June 2004.</a:t>
            </a:r>
          </a:p>
          <a:p>
            <a:pPr>
              <a:buFont typeface="+mj-lt"/>
              <a:buAutoNum type="arabicPeriod"/>
            </a:pPr>
            <a:r>
              <a:rPr lang="en-US" dirty="0"/>
              <a:t>U.S. Department of Transportation: Federal Transit Administration. </a:t>
            </a:r>
            <a:r>
              <a:rPr lang="en-US" i="1" dirty="0"/>
              <a:t>Before-and-After Studies of New Starts Projects [annual reports to Congress]</a:t>
            </a:r>
            <a:r>
              <a:rPr lang="en-US" dirty="0"/>
              <a:t>. 2007-2013.</a:t>
            </a:r>
          </a:p>
          <a:p>
            <a:pPr>
              <a:buFont typeface="+mj-lt"/>
              <a:buAutoNum type="arabicPeriod"/>
            </a:pPr>
            <a:r>
              <a:rPr lang="en-US" dirty="0"/>
              <a:t>U.S. Department of Transportation: Federal Transit Administration. </a:t>
            </a:r>
            <a:r>
              <a:rPr lang="en-US" i="1" dirty="0"/>
              <a:t>Predicted and Actual Impacts of New Starts Projects: Capital Cost, Operating Cost and Ridership Data</a:t>
            </a:r>
            <a:r>
              <a:rPr lang="en-US" dirty="0"/>
              <a:t>. September 2003.</a:t>
            </a:r>
          </a:p>
          <a:p>
            <a:pPr>
              <a:buFont typeface="+mj-lt"/>
              <a:buAutoNum type="arabicPeriod"/>
            </a:pPr>
            <a:r>
              <a:rPr lang="en-US" dirty="0"/>
              <a:t>U.S. Department of Transportation: Federal Transit Administration. </a:t>
            </a:r>
            <a:r>
              <a:rPr lang="en-US" i="1" dirty="0"/>
              <a:t>The Predicted and Actual Impacts of New Starts Projects - 2007: Capital Cost and Ridership</a:t>
            </a:r>
            <a:r>
              <a:rPr lang="en-US" dirty="0"/>
              <a:t>. April 2008.</a:t>
            </a:r>
          </a:p>
          <a:p>
            <a:pPr>
              <a:buFont typeface="+mj-lt"/>
              <a:buAutoNum type="arabicPeriod"/>
            </a:pPr>
            <a:r>
              <a:rPr lang="en-US" dirty="0"/>
              <a:t>U.S. Department of Transportation: Transportation Systems Center. </a:t>
            </a:r>
            <a:r>
              <a:rPr lang="en-US" i="1" dirty="0"/>
              <a:t>Urban Rail Transit Projects: Forecast Versus Actual Ridership and Costs</a:t>
            </a:r>
            <a:r>
              <a:rPr lang="en-US" dirty="0"/>
              <a:t>. October 1989.</a:t>
            </a:r>
          </a:p>
          <a:p>
            <a:pPr>
              <a:buFont typeface="+mj-lt"/>
              <a:buAutoNum type="arabicPeriod"/>
            </a:pPr>
            <a:r>
              <a:rPr lang="en-US" dirty="0"/>
              <a:t>U.S. Department of Transportation: Federal Transit Administration. </a:t>
            </a:r>
            <a:r>
              <a:rPr lang="en-US" i="1" dirty="0"/>
              <a:t>Travel Forecasting for New Starts: A Workshop Sponsored by the Federal Transit Administration</a:t>
            </a:r>
            <a:r>
              <a:rPr lang="en-US" dirty="0"/>
              <a:t>. Phoenix and Tampa, 2009.</a:t>
            </a:r>
          </a:p>
          <a:p>
            <a:pPr>
              <a:buFont typeface="+mj-lt"/>
              <a:buAutoNum type="arabicPeriod"/>
            </a:pPr>
            <a:r>
              <a:rPr lang="en-US" dirty="0"/>
              <a:t>U.S. Department of Transportation: </a:t>
            </a:r>
            <a:r>
              <a:rPr lang="en-US" dirty="0" smtClean="0"/>
              <a:t>Travel Model Improvement Program Webinar: </a:t>
            </a:r>
            <a:r>
              <a:rPr lang="en-US" i="1" dirty="0" smtClean="0"/>
              <a:t>Shining a Light Inside the Black Box (Webinar I)</a:t>
            </a:r>
            <a:r>
              <a:rPr lang="en-US" dirty="0" smtClean="0"/>
              <a:t>. February 14, 2008.</a:t>
            </a:r>
            <a:endParaRPr lang="en-US" dirty="0"/>
          </a:p>
          <a:p>
            <a:pPr>
              <a:buFont typeface="+mj-lt"/>
              <a:buAutoNum type="arabicPeriod"/>
            </a:pPr>
            <a:r>
              <a:rPr lang="en-US" dirty="0" err="1" smtClean="0"/>
              <a:t>Wachs</a:t>
            </a:r>
            <a:r>
              <a:rPr lang="en-US" dirty="0" smtClean="0"/>
              <a:t>, Martin. “Ethics and Advocacy in Forecasting for Public Policy”. </a:t>
            </a:r>
            <a:r>
              <a:rPr lang="en-US" u="sng" dirty="0" smtClean="0"/>
              <a:t>Business &amp; Professional Ethics Journal</a:t>
            </a:r>
            <a:r>
              <a:rPr lang="en-US" dirty="0" smtClean="0"/>
              <a:t>, Vol. 9, Nos. 1 &amp; 2. </a:t>
            </a:r>
          </a:p>
          <a:p>
            <a:pPr>
              <a:buFont typeface="+mj-lt"/>
              <a:buAutoNum type="arabicPeriod"/>
            </a:pPr>
            <a:r>
              <a:rPr lang="en-US" dirty="0" smtClean="0"/>
              <a:t>Web </a:t>
            </a:r>
            <a:r>
              <a:rPr lang="en-US" dirty="0"/>
              <a:t>site: </a:t>
            </a:r>
            <a:r>
              <a:rPr lang="en-US" dirty="0">
                <a:hlinkClick r:id="rId2"/>
              </a:rPr>
              <a:t>https://www.planning.org/newsreleases/2005/apr07.htm.</a:t>
            </a:r>
            <a:r>
              <a:rPr lang="en-US" u="sng" dirty="0">
                <a:hlinkClick r:id="rId2"/>
              </a:rPr>
              <a:t> </a:t>
            </a:r>
            <a:r>
              <a:rPr lang="en-US" dirty="0"/>
              <a:t> </a:t>
            </a:r>
            <a:r>
              <a:rPr lang="en-US" dirty="0" smtClean="0"/>
              <a:t>Accessed December 2014.</a:t>
            </a:r>
          </a:p>
          <a:p>
            <a:pPr>
              <a:buFont typeface="+mj-lt"/>
              <a:buAutoNum type="arabicPeriod"/>
            </a:pPr>
            <a:r>
              <a:rPr lang="en-US" dirty="0" smtClean="0"/>
              <a:t>Web site:</a:t>
            </a:r>
            <a:r>
              <a:rPr lang="en-US" u="sng" dirty="0" smtClean="0"/>
              <a:t> </a:t>
            </a:r>
            <a:r>
              <a:rPr lang="en-US" i="1" dirty="0">
                <a:hlinkClick r:id="rId3"/>
              </a:rPr>
              <a:t>http://</a:t>
            </a:r>
            <a:r>
              <a:rPr lang="en-US" i="1" dirty="0" smtClean="0">
                <a:hlinkClick r:id="rId3"/>
              </a:rPr>
              <a:t>www.homereserve.com/images/Classic_room.jpg</a:t>
            </a:r>
            <a:r>
              <a:rPr lang="en-US" i="1" dirty="0" smtClean="0"/>
              <a:t>. </a:t>
            </a:r>
            <a:r>
              <a:rPr lang="en-US" dirty="0" smtClean="0"/>
              <a:t>Accessed January 2015.</a:t>
            </a:r>
          </a:p>
          <a:p>
            <a:pPr>
              <a:buFont typeface="+mj-lt"/>
              <a:buAutoNum type="arabicPeriod"/>
            </a:pPr>
            <a:r>
              <a:rPr lang="en-US" i="1" dirty="0" smtClean="0"/>
              <a:t>Web site: </a:t>
            </a:r>
            <a:r>
              <a:rPr lang="en-US" i="1" dirty="0">
                <a:hlinkClick r:id="rId4"/>
              </a:rPr>
              <a:t>http://</a:t>
            </a:r>
            <a:r>
              <a:rPr lang="en-US" i="1" dirty="0" smtClean="0">
                <a:hlinkClick r:id="rId4"/>
              </a:rPr>
              <a:t>static3.businessinsider.com/image/4e020c7cccd1d5c239010000-1200/23-back-bay-in-boston-ma.jpg</a:t>
            </a:r>
            <a:r>
              <a:rPr lang="en-US" i="1" dirty="0" smtClean="0"/>
              <a:t>.. </a:t>
            </a:r>
            <a:r>
              <a:rPr lang="en-US" dirty="0" smtClean="0"/>
              <a:t>Accessed January 2015.</a:t>
            </a:r>
            <a:endParaRPr lang="en-US" dirty="0"/>
          </a:p>
          <a:p>
            <a:pPr>
              <a:buFont typeface="+mj-lt"/>
              <a:buAutoNum type="arabicPeriod"/>
            </a:pPr>
            <a:r>
              <a:rPr lang="en-US" dirty="0" smtClean="0"/>
              <a:t>Wikipedia</a:t>
            </a:r>
            <a:r>
              <a:rPr lang="en-US" dirty="0"/>
              <a:t>. </a:t>
            </a:r>
            <a:r>
              <a:rPr lang="en-US" dirty="0">
                <a:hlinkClick r:id="rId5"/>
              </a:rPr>
              <a:t>http://</a:t>
            </a:r>
            <a:r>
              <a:rPr lang="en-US" dirty="0" smtClean="0">
                <a:hlinkClick r:id="rId5"/>
              </a:rPr>
              <a:t>en.wikipedia.org/wiki/Reference_class_forecasting</a:t>
            </a:r>
            <a:r>
              <a:rPr lang="en-US" dirty="0" smtClean="0"/>
              <a:t>. Accessed February 2015.</a:t>
            </a:r>
            <a:endParaRPr lang="en-US" dirty="0"/>
          </a:p>
          <a:p>
            <a:pPr>
              <a:buFont typeface="+mj-lt"/>
              <a:buAutoNum type="arabicPeriod"/>
            </a:pPr>
            <a:endParaRPr lang="en-US" dirty="0"/>
          </a:p>
          <a:p>
            <a:pPr>
              <a:buFont typeface="+mj-lt"/>
              <a:buAutoNum type="arabicPeriod"/>
            </a:pP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18</a:t>
            </a:fld>
            <a:endParaRPr lang="en-US">
              <a:solidFill>
                <a:srgbClr val="000000"/>
              </a:solidFill>
            </a:endParaRPr>
          </a:p>
        </p:txBody>
      </p:sp>
    </p:spTree>
    <p:extLst>
      <p:ext uri="{BB962C8B-B14F-4D97-AF65-F5344CB8AC3E}">
        <p14:creationId xmlns:p14="http://schemas.microsoft.com/office/powerpoint/2010/main" val="921534829"/>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Appendix: </a:t>
            </a:r>
            <a:br>
              <a:rPr lang="en-US" sz="4400" dirty="0" smtClean="0"/>
            </a:br>
            <a:r>
              <a:rPr lang="en-US" sz="4400" dirty="0" smtClean="0"/>
              <a:t>Uncertainty Analysis &amp; Reference Class Resources</a:t>
            </a:r>
            <a:endParaRPr lang="en-US" sz="4400" dirty="0"/>
          </a:p>
        </p:txBody>
      </p:sp>
      <p:sp>
        <p:nvSpPr>
          <p:cNvPr id="3" name="Text Placeholder 2"/>
          <p:cNvSpPr>
            <a:spLocks noGrp="1"/>
          </p:cNvSpPr>
          <p:nvPr>
            <p:ph type="body" idx="1"/>
          </p:nvPr>
        </p:nvSpPr>
        <p:spPr/>
        <p:txBody>
          <a:bodyPr/>
          <a:lstStyle/>
          <a:p>
            <a:r>
              <a:rPr lang="en-US" dirty="0" smtClean="0"/>
              <a:t>Application Resources</a:t>
            </a:r>
            <a:endParaRPr lang="en-US" dirty="0"/>
          </a:p>
        </p:txBody>
      </p:sp>
      <p:sp>
        <p:nvSpPr>
          <p:cNvPr id="4" name="Date Placeholder 3"/>
          <p:cNvSpPr>
            <a:spLocks noGrp="1"/>
          </p:cNvSpPr>
          <p:nvPr>
            <p:ph type="dt" sz="half" idx="10"/>
          </p:nvPr>
        </p:nvSpPr>
        <p:spPr/>
        <p:txBody>
          <a:bodyPr/>
          <a:lstStyle/>
          <a:p>
            <a:pPr>
              <a:defRPr/>
            </a:pPr>
            <a:r>
              <a:rPr lang="en-US" dirty="0">
                <a:solidFill>
                  <a:srgbClr val="000000"/>
                </a:solidFill>
              </a:rPr>
              <a:t>David Schmitt</a:t>
            </a:r>
          </a:p>
          <a:p>
            <a:pPr>
              <a:defRPr/>
            </a:pPr>
            <a:r>
              <a:rPr lang="en-US" dirty="0">
                <a:solidFill>
                  <a:srgbClr val="000000"/>
                </a:solidFill>
              </a:rPr>
              <a:t>May 19, 2015</a:t>
            </a: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a:t>
            </a:r>
            <a:r>
              <a:rPr lang="en-US" dirty="0">
                <a:solidFill>
                  <a:srgbClr val="000000"/>
                </a:solidFill>
              </a:rPr>
              <a:t>the “Outside View”</a:t>
            </a: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19</a:t>
            </a:fld>
            <a:endParaRPr lang="en-US">
              <a:solidFill>
                <a:srgbClr val="000000"/>
              </a:solidFill>
            </a:endParaRPr>
          </a:p>
        </p:txBody>
      </p:sp>
    </p:spTree>
    <p:extLst>
      <p:ext uri="{BB962C8B-B14F-4D97-AF65-F5344CB8AC3E}">
        <p14:creationId xmlns:p14="http://schemas.microsoft.com/office/powerpoint/2010/main" val="1818062788"/>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normAutofit/>
          </a:bodyPr>
          <a:lstStyle/>
          <a:p>
            <a:r>
              <a:rPr lang="en-US" b="1" dirty="0" smtClean="0"/>
              <a:t>The Transit Forecasting Accuracy Database</a:t>
            </a:r>
            <a:endParaRPr lang="en-US" b="1" dirty="0"/>
          </a:p>
          <a:p>
            <a:endParaRPr lang="en-US" b="1" dirty="0" smtClean="0"/>
          </a:p>
          <a:p>
            <a:r>
              <a:rPr lang="en-US" b="1" dirty="0" smtClean="0"/>
              <a:t>Initial analysis in 3 areas</a:t>
            </a:r>
          </a:p>
          <a:p>
            <a:pPr lvl="1"/>
            <a:r>
              <a:rPr lang="en-US" sz="2400" b="1" dirty="0" smtClean="0"/>
              <a:t>Project assumptions &amp; exogenous forecasts</a:t>
            </a:r>
          </a:p>
          <a:p>
            <a:pPr lvl="1"/>
            <a:r>
              <a:rPr lang="en-US" sz="2400" b="1" dirty="0" smtClean="0"/>
              <a:t>Forecast accuracy over time</a:t>
            </a:r>
          </a:p>
          <a:p>
            <a:pPr lvl="1"/>
            <a:r>
              <a:rPr lang="en-US" sz="2400" b="1" dirty="0" smtClean="0"/>
              <a:t>Determining useful reference classes</a:t>
            </a:r>
          </a:p>
          <a:p>
            <a:endParaRPr lang="en-US" b="1" dirty="0" smtClean="0"/>
          </a:p>
          <a:p>
            <a:r>
              <a:rPr lang="en-US" b="1" dirty="0" smtClean="0"/>
              <a:t>So what should we be doing differently?</a:t>
            </a:r>
            <a:endParaRPr lang="en-US" b="1" dirty="0"/>
          </a:p>
          <a:p>
            <a:endParaRPr lang="en-US" b="1" dirty="0" smtClean="0"/>
          </a:p>
          <a:p>
            <a:r>
              <a:rPr lang="en-US" b="1" dirty="0" smtClean="0"/>
              <a:t>Appendix: Materials for application</a:t>
            </a:r>
            <a:endParaRPr lang="en-US" b="1" dirty="0"/>
          </a:p>
          <a:p>
            <a:endParaRPr lang="en-US" b="1"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2428653706"/>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nSpc>
                <a:spcPct val="100000"/>
              </a:lnSpc>
            </a:pPr>
            <a:r>
              <a:rPr lang="en-US" sz="2400" dirty="0" smtClean="0"/>
              <a:t>Uncertainty Analysis &amp; Reference Class Forecasting:</a:t>
            </a:r>
            <a:br>
              <a:rPr lang="en-US" sz="2400" dirty="0" smtClean="0"/>
            </a:br>
            <a:r>
              <a:rPr lang="en-US" sz="2400" dirty="0" smtClean="0"/>
              <a:t>Application Resources</a:t>
            </a:r>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20</a:t>
            </a:fld>
            <a:endParaRPr lang="en-US">
              <a:solidFill>
                <a:srgbClr val="00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3915121"/>
              </p:ext>
            </p:extLst>
          </p:nvPr>
        </p:nvGraphicFramePr>
        <p:xfrm>
          <a:off x="457200" y="990600"/>
          <a:ext cx="8229600" cy="5613400"/>
        </p:xfrm>
        <a:graphic>
          <a:graphicData uri="http://schemas.openxmlformats.org/drawingml/2006/table">
            <a:tbl>
              <a:tblPr firstRow="1" bandRow="1">
                <a:tableStyleId>{5C22544A-7EE6-4342-B048-85BDC9FD1C3A}</a:tableStyleId>
              </a:tblPr>
              <a:tblGrid>
                <a:gridCol w="3200400"/>
                <a:gridCol w="5029200"/>
              </a:tblGrid>
              <a:tr h="370840">
                <a:tc>
                  <a:txBody>
                    <a:bodyPr/>
                    <a:lstStyle/>
                    <a:p>
                      <a:pPr algn="ctr"/>
                      <a:r>
                        <a:rPr lang="en-US" dirty="0" smtClean="0"/>
                        <a:t>Topic</a:t>
                      </a:r>
                      <a:endParaRPr lang="en-US" dirty="0"/>
                    </a:p>
                  </a:txBody>
                  <a:tcPr anchor="ctr"/>
                </a:tc>
                <a:tc>
                  <a:txBody>
                    <a:bodyPr/>
                    <a:lstStyle/>
                    <a:p>
                      <a:pPr algn="ctr"/>
                      <a:r>
                        <a:rPr lang="en-US" dirty="0" smtClean="0"/>
                        <a:t>Resource</a:t>
                      </a:r>
                      <a:endParaRPr lang="en-US" dirty="0"/>
                    </a:p>
                  </a:txBody>
                  <a:tcPr anchor="ctr"/>
                </a:tc>
              </a:tr>
              <a:tr h="370840">
                <a:tc>
                  <a:txBody>
                    <a:bodyPr/>
                    <a:lstStyle/>
                    <a:p>
                      <a:pPr lvl="0"/>
                      <a:r>
                        <a:rPr lang="en-US" sz="1600" dirty="0" smtClean="0"/>
                        <a:t>Uncertainty Analysis </a:t>
                      </a:r>
                    </a:p>
                    <a:p>
                      <a:pPr lvl="0"/>
                      <a:r>
                        <a:rPr lang="en-US" sz="1600" dirty="0" smtClean="0"/>
                        <a:t>(discussion and example)</a:t>
                      </a:r>
                    </a:p>
                  </a:txBody>
                  <a:tcPr anchor="ctr"/>
                </a:tc>
                <a:tc>
                  <a:txBody>
                    <a:bodyPr/>
                    <a:lstStyle/>
                    <a:p>
                      <a:r>
                        <a:rPr lang="en-US" sz="1400" dirty="0" smtClean="0"/>
                        <a:t>U.S. Department of Transportation: Federal Transit Administration. </a:t>
                      </a:r>
                      <a:r>
                        <a:rPr lang="en-US" sz="1400" i="1" dirty="0" smtClean="0"/>
                        <a:t>Travel Forecasting for New Starts: A Workshop Sponsored by the Federal Transit Administration</a:t>
                      </a:r>
                      <a:r>
                        <a:rPr lang="en-US" sz="1400" dirty="0" smtClean="0"/>
                        <a:t>. Phoenix and Tampa, 2009.</a:t>
                      </a:r>
                    </a:p>
                  </a:txBody>
                  <a:tcPr anchor="ctr"/>
                </a:tc>
              </a:tr>
              <a:tr h="370840">
                <a:tc>
                  <a:txBody>
                    <a:bodyPr/>
                    <a:lstStyle/>
                    <a:p>
                      <a:r>
                        <a:rPr lang="en-US" sz="1600" dirty="0" smtClean="0"/>
                        <a:t>Describes reference class process &amp; provides information to mitigate optimism bias for rail capital cost overruns</a:t>
                      </a:r>
                    </a:p>
                  </a:txBody>
                  <a:tcPr anchor="ctr"/>
                </a:tc>
                <a:tc>
                  <a:txBody>
                    <a:bodyPr/>
                    <a:lstStyle/>
                    <a:p>
                      <a:r>
                        <a:rPr lang="en-US" sz="1400" dirty="0" smtClean="0"/>
                        <a:t>Flyvbjerg, Bent. From Nobel Prize to Project Management: Getting Risks Right. </a:t>
                      </a:r>
                      <a:r>
                        <a:rPr lang="en-US" sz="1400" u="sng" dirty="0" smtClean="0"/>
                        <a:t>Project Management Journal</a:t>
                      </a:r>
                      <a:r>
                        <a:rPr lang="en-US" sz="1400" dirty="0" smtClean="0"/>
                        <a:t>. August 2006. </a:t>
                      </a:r>
                    </a:p>
                    <a:p>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Kahneman</a:t>
                      </a:r>
                      <a:r>
                        <a:rPr lang="en-US" sz="1400" dirty="0" smtClean="0"/>
                        <a:t>, Daniel and Amos </a:t>
                      </a:r>
                      <a:r>
                        <a:rPr lang="en-US" sz="1400" dirty="0" err="1" smtClean="0"/>
                        <a:t>Tversky</a:t>
                      </a:r>
                      <a:r>
                        <a:rPr lang="en-US" sz="1400" dirty="0" smtClean="0"/>
                        <a:t>. </a:t>
                      </a:r>
                      <a:r>
                        <a:rPr lang="en-US" sz="1400" i="1" dirty="0" smtClean="0"/>
                        <a:t>Intuitive Prediction: Biases and Corrective Procedures</a:t>
                      </a:r>
                      <a:r>
                        <a:rPr lang="en-US" sz="1400" dirty="0" smtClean="0"/>
                        <a:t>. Decision Research. June 1977.</a:t>
                      </a:r>
                    </a:p>
                  </a:txBody>
                  <a:tcPr anchor="ct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Details a ‘due diligence’    forecast review</a:t>
                      </a:r>
                    </a:p>
                  </a:txBody>
                  <a:tcPr anchor="ctr"/>
                </a:tc>
                <a:tc>
                  <a:txBody>
                    <a:bodyPr/>
                    <a:lstStyle/>
                    <a:p>
                      <a:r>
                        <a:rPr lang="en-US" sz="1400" dirty="0" smtClean="0"/>
                        <a:t>Flyvbjerg, Bent. </a:t>
                      </a:r>
                      <a:r>
                        <a:rPr lang="en-US" sz="1400" i="1" dirty="0" smtClean="0"/>
                        <a:t>Quality Control and Due Diligence in Project Management: Getting Decisions Right By Taking the Outside View</a:t>
                      </a:r>
                      <a:r>
                        <a:rPr lang="en-US" sz="1400" dirty="0" smtClean="0"/>
                        <a:t>. </a:t>
                      </a:r>
                      <a:r>
                        <a:rPr lang="en-US" sz="1400" u="sng" dirty="0" smtClean="0"/>
                        <a:t>International Journal of Project Management</a:t>
                      </a:r>
                      <a:r>
                        <a:rPr lang="en-US" sz="1400" dirty="0" smtClean="0"/>
                        <a:t>. 2012. </a:t>
                      </a:r>
                    </a:p>
                  </a:txBody>
                  <a:tcPr anchor="ct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Specific procedures on reference classing, benchmarking, and managing bias</a:t>
                      </a:r>
                    </a:p>
                  </a:txBody>
                  <a:tcPr anchor="ctr"/>
                </a:tc>
                <a:tc>
                  <a:txBody>
                    <a:bodyPr/>
                    <a:lstStyle/>
                    <a:p>
                      <a:r>
                        <a:rPr lang="en-US" sz="1400" dirty="0" smtClean="0"/>
                        <a:t>U.K. Department of Transport. </a:t>
                      </a:r>
                      <a:r>
                        <a:rPr lang="en-US" sz="1400" i="1" dirty="0" smtClean="0"/>
                        <a:t>Procedures for Dealing with Optimism Bias in Transport Planning: Guidance Document</a:t>
                      </a:r>
                      <a:r>
                        <a:rPr lang="en-US" sz="1400" dirty="0" smtClean="0"/>
                        <a:t>. June 2004.</a:t>
                      </a:r>
                    </a:p>
                  </a:txBody>
                  <a:tcPr anchor="ct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Procedures for mitigating risks of toll roadway project forecasts</a:t>
                      </a:r>
                    </a:p>
                  </a:txBody>
                  <a:tcPr anchor="ctr"/>
                </a:tc>
                <a:tc>
                  <a:txBody>
                    <a:bodyPr/>
                    <a:lstStyle/>
                    <a:p>
                      <a:r>
                        <a:rPr lang="en-US" sz="1400" dirty="0" smtClean="0"/>
                        <a:t>Bain, Robert. </a:t>
                      </a:r>
                      <a:r>
                        <a:rPr lang="en-US" sz="1400" i="1" dirty="0" smtClean="0"/>
                        <a:t>Error and Optimism Bias in Toll Road Traffic Forecasts</a:t>
                      </a:r>
                      <a:r>
                        <a:rPr lang="en-US" sz="1400" dirty="0" smtClean="0"/>
                        <a:t>. Springer </a:t>
                      </a:r>
                      <a:r>
                        <a:rPr lang="en-US" sz="1400" dirty="0" err="1" smtClean="0"/>
                        <a:t>Science+Business</a:t>
                      </a:r>
                      <a:r>
                        <a:rPr lang="en-US" sz="1400" dirty="0" smtClean="0"/>
                        <a:t> Media, LLC. 2009.</a:t>
                      </a:r>
                    </a:p>
                    <a:p>
                      <a:endParaRPr lang="en-US" sz="1400" dirty="0" smtClean="0"/>
                    </a:p>
                    <a:p>
                      <a:r>
                        <a:rPr lang="en-US" sz="1400" dirty="0" smtClean="0"/>
                        <a:t>Department of Infrastructure and Transport. </a:t>
                      </a:r>
                      <a:r>
                        <a:rPr lang="en-US" sz="1400" i="1" dirty="0" smtClean="0"/>
                        <a:t>An Investigation of the Causes of Over-Optimistic Patronage Forecasts for Selected Recent Toll Road Projects (Revised Final Report)</a:t>
                      </a:r>
                      <a:r>
                        <a:rPr lang="en-US" sz="1400" dirty="0" smtClean="0"/>
                        <a:t>. 2011.</a:t>
                      </a:r>
                    </a:p>
                  </a:txBody>
                  <a:tcPr anchor="ctr"/>
                </a:tc>
              </a:tr>
            </a:tbl>
          </a:graphicData>
        </a:graphic>
      </p:graphicFrame>
    </p:spTree>
    <p:extLst>
      <p:ext uri="{BB962C8B-B14F-4D97-AF65-F5344CB8AC3E}">
        <p14:creationId xmlns:p14="http://schemas.microsoft.com/office/powerpoint/2010/main" val="1406390639"/>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Appendix: </a:t>
            </a:r>
            <a:br>
              <a:rPr lang="en-US" sz="4400" dirty="0" smtClean="0"/>
            </a:br>
            <a:r>
              <a:rPr lang="en-US" sz="4400" dirty="0"/>
              <a:t>Project Assumption Accuracy </a:t>
            </a:r>
            <a:r>
              <a:rPr lang="en-US" sz="4400" dirty="0" smtClean="0"/>
              <a:t>&amp; Reference Class Reports</a:t>
            </a:r>
            <a:endParaRPr lang="en-US" sz="4400" dirty="0"/>
          </a:p>
        </p:txBody>
      </p:sp>
      <p:sp>
        <p:nvSpPr>
          <p:cNvPr id="3" name="Text Placeholder 2"/>
          <p:cNvSpPr>
            <a:spLocks noGrp="1"/>
          </p:cNvSpPr>
          <p:nvPr>
            <p:ph type="body" idx="1"/>
          </p:nvPr>
        </p:nvSpPr>
        <p:spPr/>
        <p:txBody>
          <a:bodyPr/>
          <a:lstStyle/>
          <a:p>
            <a:r>
              <a:rPr lang="en-US" dirty="0" smtClean="0"/>
              <a:t>Application Resources</a:t>
            </a:r>
            <a:endParaRPr lang="en-US" dirty="0"/>
          </a:p>
        </p:txBody>
      </p:sp>
      <p:sp>
        <p:nvSpPr>
          <p:cNvPr id="4" name="Date Placeholder 3"/>
          <p:cNvSpPr>
            <a:spLocks noGrp="1"/>
          </p:cNvSpPr>
          <p:nvPr>
            <p:ph type="dt" sz="half" idx="10"/>
          </p:nvPr>
        </p:nvSpPr>
        <p:spPr/>
        <p:txBody>
          <a:bodyPr/>
          <a:lstStyle/>
          <a:p>
            <a:pPr>
              <a:defRPr/>
            </a:pPr>
            <a:r>
              <a:rPr lang="en-US" dirty="0">
                <a:solidFill>
                  <a:srgbClr val="000000"/>
                </a:solidFill>
              </a:rPr>
              <a:t>David Schmitt</a:t>
            </a:r>
          </a:p>
          <a:p>
            <a:pPr>
              <a:defRPr/>
            </a:pPr>
            <a:r>
              <a:rPr lang="en-US" dirty="0">
                <a:solidFill>
                  <a:srgbClr val="000000"/>
                </a:solidFill>
              </a:rPr>
              <a:t>May 19, 2015</a:t>
            </a: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a:t>
            </a:r>
            <a:r>
              <a:rPr lang="en-US" dirty="0">
                <a:solidFill>
                  <a:srgbClr val="000000"/>
                </a:solidFill>
              </a:rPr>
              <a:t>the “Outside View”</a:t>
            </a: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21</a:t>
            </a:fld>
            <a:endParaRPr lang="en-US">
              <a:solidFill>
                <a:srgbClr val="000000"/>
              </a:solidFill>
            </a:endParaRPr>
          </a:p>
        </p:txBody>
      </p:sp>
    </p:spTree>
    <p:extLst>
      <p:ext uri="{BB962C8B-B14F-4D97-AF65-F5344CB8AC3E}">
        <p14:creationId xmlns:p14="http://schemas.microsoft.com/office/powerpoint/2010/main" val="895610196"/>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400" dirty="0" smtClean="0"/>
              <a:t>Reference Class </a:t>
            </a:r>
            <a:r>
              <a:rPr lang="en-US" sz="4400" dirty="0"/>
              <a:t>#1</a:t>
            </a:r>
            <a:br>
              <a:rPr lang="en-US" sz="4400" dirty="0"/>
            </a:br>
            <a:r>
              <a:rPr lang="en-US" sz="4000" dirty="0"/>
              <a:t>Projects constructed since </a:t>
            </a:r>
            <a:r>
              <a:rPr lang="en-US" sz="4000" dirty="0" smtClean="0"/>
              <a:t>2007</a:t>
            </a:r>
            <a:endParaRPr lang="en-US" sz="4000" dirty="0"/>
          </a:p>
        </p:txBody>
      </p:sp>
      <p:sp>
        <p:nvSpPr>
          <p:cNvPr id="8" name="Text Placeholder 7"/>
          <p:cNvSpPr>
            <a:spLocks noGrp="1"/>
          </p:cNvSpPr>
          <p:nvPr>
            <p:ph type="body" idx="1"/>
          </p:nvPr>
        </p:nvSpPr>
        <p:spPr/>
        <p:txBody>
          <a:bodyPr/>
          <a:lstStyle/>
          <a:p>
            <a:r>
              <a:rPr lang="en-US" dirty="0" smtClean="0"/>
              <a:t>Conditions for Application:</a:t>
            </a:r>
          </a:p>
          <a:p>
            <a:r>
              <a:rPr lang="en-US" dirty="0"/>
              <a:t>Travel model properties </a:t>
            </a:r>
            <a:r>
              <a:rPr lang="en-US" dirty="0" smtClean="0"/>
              <a:t>thoroughly </a:t>
            </a:r>
            <a:r>
              <a:rPr lang="en-US" dirty="0"/>
              <a:t>reviewed</a:t>
            </a:r>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22</a:t>
            </a:fld>
            <a:endParaRPr lang="en-US">
              <a:solidFill>
                <a:srgbClr val="000000"/>
              </a:solidFill>
            </a:endParaRPr>
          </a:p>
        </p:txBody>
      </p:sp>
    </p:spTree>
    <p:extLst>
      <p:ext uri="{BB962C8B-B14F-4D97-AF65-F5344CB8AC3E}">
        <p14:creationId xmlns:p14="http://schemas.microsoft.com/office/powerpoint/2010/main" val="1268901284"/>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r>
              <a:rPr lang="en-US" smtClean="0">
                <a:solidFill>
                  <a:srgbClr val="000000"/>
                </a:solidFill>
              </a:rPr>
              <a:t>Page </a:t>
            </a:r>
            <a:fld id="{4D443C82-2DBF-4563-8C7E-AB96F9A2AF94}" type="slidenum">
              <a:rPr lang="en-US" smtClean="0">
                <a:solidFill>
                  <a:srgbClr val="000000"/>
                </a:solidFill>
              </a:rPr>
              <a:pPr>
                <a:defRPr/>
              </a:pPr>
              <a:t>23</a:t>
            </a:fld>
            <a:endParaRPr lang="en-US">
              <a:solidFill>
                <a:srgbClr val="000000"/>
              </a:solidFill>
            </a:endParaRPr>
          </a:p>
        </p:txBody>
      </p:sp>
      <p:sp>
        <p:nvSpPr>
          <p:cNvPr id="8" name="Title 6"/>
          <p:cNvSpPr txBox="1">
            <a:spLocks/>
          </p:cNvSpPr>
          <p:nvPr/>
        </p:nvSpPr>
        <p:spPr>
          <a:xfrm>
            <a:off x="457200" y="457200"/>
            <a:ext cx="8229600" cy="1295400"/>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nSpc>
                <a:spcPct val="100000"/>
              </a:lnSpc>
            </a:pPr>
            <a:r>
              <a:rPr lang="en-US" sz="3200" dirty="0" smtClean="0"/>
              <a:t>Project Assumption Accuracy Report</a:t>
            </a:r>
            <a:br>
              <a:rPr lang="en-US" sz="3200" dirty="0" smtClean="0"/>
            </a:br>
            <a:r>
              <a:rPr lang="en-US" sz="3200" dirty="0" smtClean="0"/>
              <a:t>for Uncertainty Analyses (n=12)</a:t>
            </a:r>
            <a:endParaRPr lang="en-US" sz="32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52600"/>
            <a:ext cx="7798296"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1145580"/>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24</a:t>
            </a:fld>
            <a:endParaRPr lang="en-US">
              <a:solidFill>
                <a:srgbClr val="000000"/>
              </a:solidFill>
            </a:endParaRPr>
          </a:p>
        </p:txBody>
      </p:sp>
      <p:sp>
        <p:nvSpPr>
          <p:cNvPr id="9" name="TextBox 8"/>
          <p:cNvSpPr txBox="1"/>
          <p:nvPr/>
        </p:nvSpPr>
        <p:spPr>
          <a:xfrm>
            <a:off x="1905000" y="4495800"/>
            <a:ext cx="3429000" cy="1200329"/>
          </a:xfrm>
          <a:prstGeom prst="rect">
            <a:avLst/>
          </a:prstGeom>
          <a:noFill/>
        </p:spPr>
        <p:txBody>
          <a:bodyPr wrap="square" rtlCol="0">
            <a:spAutoFit/>
          </a:bodyPr>
          <a:lstStyle/>
          <a:p>
            <a:pPr algn="r"/>
            <a:r>
              <a:rPr lang="en-US" dirty="0" smtClean="0"/>
              <a:t>Mean = 0.85</a:t>
            </a:r>
          </a:p>
          <a:p>
            <a:pPr algn="r"/>
            <a:r>
              <a:rPr lang="en-US" dirty="0" smtClean="0"/>
              <a:t>Median = 0.83</a:t>
            </a:r>
          </a:p>
          <a:p>
            <a:pPr algn="r"/>
            <a:r>
              <a:rPr lang="en-US" dirty="0" smtClean="0"/>
              <a:t>Std. Dev = 0.22</a:t>
            </a:r>
          </a:p>
          <a:p>
            <a:pPr algn="r"/>
            <a:r>
              <a:rPr lang="en-US" dirty="0" smtClean="0"/>
              <a:t>Variance = 0.05</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85800"/>
            <a:ext cx="8242300" cy="367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0002304"/>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400" dirty="0" smtClean="0"/>
              <a:t>Reference Class #2</a:t>
            </a:r>
            <a:r>
              <a:rPr lang="en-US" sz="4400" dirty="0"/>
              <a:t/>
            </a:r>
            <a:br>
              <a:rPr lang="en-US" sz="4400" dirty="0"/>
            </a:br>
            <a:r>
              <a:rPr lang="en-US" sz="4000" dirty="0" smtClean="0"/>
              <a:t>Light Rail Transit (LRT) Projects</a:t>
            </a:r>
            <a:endParaRPr lang="en-US" sz="4000" dirty="0"/>
          </a:p>
        </p:txBody>
      </p:sp>
      <p:sp>
        <p:nvSpPr>
          <p:cNvPr id="8" name="Text Placeholder 7"/>
          <p:cNvSpPr>
            <a:spLocks noGrp="1"/>
          </p:cNvSpPr>
          <p:nvPr>
            <p:ph type="body" idx="1"/>
          </p:nvPr>
        </p:nvSpPr>
        <p:spPr/>
        <p:txBody>
          <a:bodyPr/>
          <a:lstStyle/>
          <a:p>
            <a:r>
              <a:rPr lang="en-US" dirty="0" smtClean="0"/>
              <a:t>Conditions for Application:</a:t>
            </a:r>
          </a:p>
          <a:p>
            <a:r>
              <a:rPr lang="en-US" dirty="0"/>
              <a:t>Project mode is </a:t>
            </a:r>
            <a:r>
              <a:rPr lang="en-US" dirty="0" smtClean="0"/>
              <a:t>LRT</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25</a:t>
            </a:fld>
            <a:endParaRPr lang="en-US">
              <a:solidFill>
                <a:srgbClr val="000000"/>
              </a:solidFill>
            </a:endParaRPr>
          </a:p>
        </p:txBody>
      </p:sp>
    </p:spTree>
    <p:extLst>
      <p:ext uri="{BB962C8B-B14F-4D97-AF65-F5344CB8AC3E}">
        <p14:creationId xmlns:p14="http://schemas.microsoft.com/office/powerpoint/2010/main" val="3894471094"/>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26</a:t>
            </a:fld>
            <a:endParaRPr lang="en-US">
              <a:solidFill>
                <a:srgbClr val="000000"/>
              </a:solidFill>
            </a:endParaRPr>
          </a:p>
        </p:txBody>
      </p:sp>
      <p:sp>
        <p:nvSpPr>
          <p:cNvPr id="7" name="Title 6"/>
          <p:cNvSpPr txBox="1">
            <a:spLocks/>
          </p:cNvSpPr>
          <p:nvPr/>
        </p:nvSpPr>
        <p:spPr>
          <a:xfrm>
            <a:off x="457200" y="457200"/>
            <a:ext cx="8229600" cy="1295400"/>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nSpc>
                <a:spcPct val="100000"/>
              </a:lnSpc>
            </a:pPr>
            <a:r>
              <a:rPr lang="en-US" sz="3200" dirty="0" smtClean="0"/>
              <a:t>Project Assumption Accuracy Report</a:t>
            </a:r>
            <a:br>
              <a:rPr lang="en-US" sz="3200" dirty="0" smtClean="0"/>
            </a:br>
            <a:r>
              <a:rPr lang="en-US" sz="3200" dirty="0" smtClean="0"/>
              <a:t>for Uncertainty Analyses (n=33)</a:t>
            </a:r>
            <a:endParaRPr lang="en-US" sz="32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65668"/>
            <a:ext cx="7830772" cy="31349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3702660"/>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27</a:t>
            </a:fld>
            <a:endParaRPr lang="en-US">
              <a:solidFill>
                <a:srgbClr val="000000"/>
              </a:solidFill>
            </a:endParaRPr>
          </a:p>
        </p:txBody>
      </p:sp>
      <p:sp>
        <p:nvSpPr>
          <p:cNvPr id="7" name="TextBox 6"/>
          <p:cNvSpPr txBox="1"/>
          <p:nvPr/>
        </p:nvSpPr>
        <p:spPr>
          <a:xfrm>
            <a:off x="1905000" y="4495800"/>
            <a:ext cx="3429000" cy="1200329"/>
          </a:xfrm>
          <a:prstGeom prst="rect">
            <a:avLst/>
          </a:prstGeom>
          <a:noFill/>
        </p:spPr>
        <p:txBody>
          <a:bodyPr wrap="square" rtlCol="0">
            <a:spAutoFit/>
          </a:bodyPr>
          <a:lstStyle/>
          <a:p>
            <a:pPr algn="r"/>
            <a:r>
              <a:rPr lang="en-US" dirty="0" smtClean="0"/>
              <a:t>Mean = 0.76</a:t>
            </a:r>
          </a:p>
          <a:p>
            <a:pPr algn="r"/>
            <a:r>
              <a:rPr lang="en-US" dirty="0" smtClean="0"/>
              <a:t>Median = 0.72</a:t>
            </a:r>
          </a:p>
          <a:p>
            <a:pPr algn="r"/>
            <a:r>
              <a:rPr lang="en-US" dirty="0" smtClean="0"/>
              <a:t>Std. Dev = 0.32</a:t>
            </a:r>
          </a:p>
          <a:p>
            <a:pPr algn="r"/>
            <a:r>
              <a:rPr lang="en-US" dirty="0" smtClean="0"/>
              <a:t>Variance = 0.10</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850" y="673100"/>
            <a:ext cx="8242300" cy="367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1768419"/>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400" dirty="0" smtClean="0"/>
              <a:t>Reference Class #3</a:t>
            </a:r>
            <a:r>
              <a:rPr lang="en-US" sz="4400" dirty="0"/>
              <a:t/>
            </a:r>
            <a:br>
              <a:rPr lang="en-US" sz="4400" dirty="0"/>
            </a:br>
            <a:r>
              <a:rPr lang="en-US" sz="4000" dirty="0" smtClean="0"/>
              <a:t>All Projects</a:t>
            </a:r>
            <a:endParaRPr lang="en-US" sz="4000" dirty="0"/>
          </a:p>
        </p:txBody>
      </p:sp>
      <p:sp>
        <p:nvSpPr>
          <p:cNvPr id="8" name="Text Placeholder 7"/>
          <p:cNvSpPr>
            <a:spLocks noGrp="1"/>
          </p:cNvSpPr>
          <p:nvPr>
            <p:ph type="body" idx="1"/>
          </p:nvPr>
        </p:nvSpPr>
        <p:spPr/>
        <p:txBody>
          <a:bodyPr/>
          <a:lstStyle/>
          <a:p>
            <a:r>
              <a:rPr lang="en-US" dirty="0" smtClean="0"/>
              <a:t>Conditions for Application:</a:t>
            </a:r>
          </a:p>
          <a:p>
            <a:r>
              <a:rPr lang="en-US" dirty="0"/>
              <a:t>If the conditions for other two classes cannot be </a:t>
            </a:r>
            <a:r>
              <a:rPr lang="en-US" dirty="0" smtClean="0"/>
              <a:t>met</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28</a:t>
            </a:fld>
            <a:endParaRPr lang="en-US">
              <a:solidFill>
                <a:srgbClr val="000000"/>
              </a:solidFill>
            </a:endParaRPr>
          </a:p>
        </p:txBody>
      </p:sp>
    </p:spTree>
    <p:extLst>
      <p:ext uri="{BB962C8B-B14F-4D97-AF65-F5344CB8AC3E}">
        <p14:creationId xmlns:p14="http://schemas.microsoft.com/office/powerpoint/2010/main" val="3182866941"/>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29</a:t>
            </a:fld>
            <a:endParaRPr lang="en-US">
              <a:solidFill>
                <a:srgbClr val="000000"/>
              </a:solidFill>
            </a:endParaRPr>
          </a:p>
        </p:txBody>
      </p:sp>
      <p:sp>
        <p:nvSpPr>
          <p:cNvPr id="7" name="Title 6"/>
          <p:cNvSpPr txBox="1">
            <a:spLocks/>
          </p:cNvSpPr>
          <p:nvPr/>
        </p:nvSpPr>
        <p:spPr>
          <a:xfrm>
            <a:off x="457200" y="457200"/>
            <a:ext cx="8229600" cy="1295400"/>
          </a:xfrm>
          <a:prstGeom prst="rect">
            <a:avLst/>
          </a:prstGeom>
        </p:spPr>
        <p:txBody>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nSpc>
                <a:spcPct val="100000"/>
              </a:lnSpc>
            </a:pPr>
            <a:r>
              <a:rPr lang="en-US" sz="3200" dirty="0" smtClean="0"/>
              <a:t>Project Assumption Accuracy Report</a:t>
            </a:r>
            <a:br>
              <a:rPr lang="en-US" sz="3200" dirty="0" smtClean="0"/>
            </a:br>
            <a:r>
              <a:rPr lang="en-US" sz="3200" dirty="0" smtClean="0"/>
              <a:t>for Uncertainty Analyses (n=61)</a:t>
            </a:r>
            <a:endParaRPr lang="en-US" sz="32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236" y="1828800"/>
            <a:ext cx="8441564" cy="26476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8457143"/>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a:bodyPr>
          <a:lstStyle/>
          <a:p>
            <a:r>
              <a:rPr lang="en-US" sz="2000" b="1" dirty="0" smtClean="0"/>
              <a:t>Empirical observations (by others):</a:t>
            </a:r>
          </a:p>
          <a:p>
            <a:pPr lvl="1"/>
            <a:r>
              <a:rPr lang="en-US" sz="1800" b="1" dirty="0" smtClean="0"/>
              <a:t>Large </a:t>
            </a:r>
            <a:r>
              <a:rPr lang="en-US" sz="1800" b="1" dirty="0"/>
              <a:t>inaccuracies in </a:t>
            </a:r>
            <a:r>
              <a:rPr lang="en-US" sz="1800" b="1" dirty="0" smtClean="0"/>
              <a:t>demand from </a:t>
            </a:r>
            <a:r>
              <a:rPr lang="en-US" sz="1800" b="1" dirty="0"/>
              <a:t>large </a:t>
            </a:r>
            <a:r>
              <a:rPr lang="en-US" sz="1800" b="1" dirty="0" smtClean="0"/>
              <a:t>transit </a:t>
            </a:r>
            <a:r>
              <a:rPr lang="en-US" sz="1800" b="1" dirty="0"/>
              <a:t>projects (Flyvbjerg, FTA, and </a:t>
            </a:r>
            <a:r>
              <a:rPr lang="en-US" sz="1800" b="1" dirty="0" smtClean="0"/>
              <a:t>others)</a:t>
            </a:r>
          </a:p>
          <a:p>
            <a:pPr lvl="1"/>
            <a:r>
              <a:rPr lang="en-US" sz="1800" b="1" dirty="0" smtClean="0"/>
              <a:t>Forecasting accuracy for large-scale </a:t>
            </a:r>
            <a:r>
              <a:rPr lang="en-US" sz="1800" b="1" u="sng" dirty="0" smtClean="0"/>
              <a:t>transportation</a:t>
            </a:r>
            <a:r>
              <a:rPr lang="en-US" sz="1800" b="1" dirty="0" smtClean="0"/>
              <a:t> projects is not improving over </a:t>
            </a:r>
            <a:r>
              <a:rPr lang="en-US" sz="1800" b="1" dirty="0"/>
              <a:t>time </a:t>
            </a:r>
            <a:r>
              <a:rPr lang="en-US" sz="1800" b="1" dirty="0" smtClean="0"/>
              <a:t>(Flyvbjerg [worldwide] and TRB [USA toll roads])</a:t>
            </a:r>
          </a:p>
          <a:p>
            <a:r>
              <a:rPr lang="en-US" sz="2000" b="1" dirty="0"/>
              <a:t>Empirical observations (by </a:t>
            </a:r>
            <a:r>
              <a:rPr lang="en-US" sz="2000" b="1" dirty="0" smtClean="0"/>
              <a:t>the author):</a:t>
            </a:r>
          </a:p>
          <a:p>
            <a:pPr lvl="1"/>
            <a:r>
              <a:rPr lang="en-US" sz="1800" b="1" dirty="0" smtClean="0"/>
              <a:t>Assessing uncertainty is not standard practice</a:t>
            </a:r>
          </a:p>
          <a:p>
            <a:pPr lvl="1"/>
            <a:r>
              <a:rPr lang="en-US" sz="1800" b="1" dirty="0" smtClean="0"/>
              <a:t>Absence of documenting uncertainty &amp; risk in practice</a:t>
            </a:r>
          </a:p>
          <a:p>
            <a:pPr lvl="1"/>
            <a:r>
              <a:rPr lang="en-US" sz="1800" b="1" dirty="0" smtClean="0"/>
              <a:t>Lack of knowledge about forecast accuracy</a:t>
            </a:r>
            <a:endParaRPr lang="en-US" sz="1800" b="1"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3</a:t>
            </a:fld>
            <a:endParaRPr lang="en-US">
              <a:solidFill>
                <a:srgbClr val="000000"/>
              </a:solidFill>
            </a:endParaRPr>
          </a:p>
        </p:txBody>
      </p:sp>
      <p:sp>
        <p:nvSpPr>
          <p:cNvPr id="7" name="Rectangle 3"/>
          <p:cNvSpPr txBox="1">
            <a:spLocks noChangeArrowheads="1"/>
          </p:cNvSpPr>
          <p:nvPr/>
        </p:nvSpPr>
        <p:spPr>
          <a:xfrm>
            <a:off x="685799" y="5181600"/>
            <a:ext cx="7845425" cy="685800"/>
          </a:xfrm>
          <a:prstGeom prst="rect">
            <a:avLst/>
          </a:prstGeom>
          <a:solidFill>
            <a:schemeClr val="bg2"/>
          </a:solidFill>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lgn="r">
              <a:buFont typeface="Wingdings" pitchFamily="2" charset="2"/>
              <a:buNone/>
            </a:pPr>
            <a:r>
              <a:rPr lang="en-US" altLang="en-US" b="1" i="1" u="sng" dirty="0" smtClean="0">
                <a:latin typeface="Arial" panose="020B0604020202020204" pitchFamily="34" charset="0"/>
                <a:cs typeface="Arial" panose="020B0604020202020204" pitchFamily="34" charset="0"/>
              </a:rPr>
              <a:t>Given historical inaccuracy, need exists to improve &amp; </a:t>
            </a:r>
            <a:r>
              <a:rPr lang="en-US" altLang="en-US" b="1" i="1" u="sng" dirty="0">
                <a:latin typeface="Arial" panose="020B0604020202020204" pitchFamily="34" charset="0"/>
                <a:cs typeface="Arial" panose="020B0604020202020204" pitchFamily="34" charset="0"/>
              </a:rPr>
              <a:t>p</a:t>
            </a:r>
            <a:r>
              <a:rPr lang="en-US" altLang="en-US" b="1" i="1" u="sng" dirty="0" smtClean="0">
                <a:latin typeface="Arial" panose="020B0604020202020204" pitchFamily="34" charset="0"/>
                <a:cs typeface="Arial" panose="020B0604020202020204" pitchFamily="34" charset="0"/>
              </a:rPr>
              <a:t>romote better assessment of forecast uncertainty and risk</a:t>
            </a:r>
            <a:endParaRPr lang="en-US" altLang="en-US" b="1" i="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948711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4C7E3EB5-E7F4-4A66-8A03-05DCBB005AA1}" type="slidenum">
              <a:rPr lang="en-US" smtClean="0">
                <a:solidFill>
                  <a:srgbClr val="000000"/>
                </a:solidFill>
              </a:rPr>
              <a:pPr>
                <a:defRPr/>
              </a:pPr>
              <a:t>30</a:t>
            </a:fld>
            <a:endParaRPr lang="en-US">
              <a:solidFill>
                <a:srgbClr val="000000"/>
              </a:solidFill>
            </a:endParaRPr>
          </a:p>
        </p:txBody>
      </p:sp>
      <p:sp>
        <p:nvSpPr>
          <p:cNvPr id="7" name="TextBox 6"/>
          <p:cNvSpPr txBox="1"/>
          <p:nvPr/>
        </p:nvSpPr>
        <p:spPr>
          <a:xfrm>
            <a:off x="1905000" y="4522631"/>
            <a:ext cx="3429000" cy="1200329"/>
          </a:xfrm>
          <a:prstGeom prst="rect">
            <a:avLst/>
          </a:prstGeom>
          <a:noFill/>
        </p:spPr>
        <p:txBody>
          <a:bodyPr wrap="square" rtlCol="0">
            <a:spAutoFit/>
          </a:bodyPr>
          <a:lstStyle/>
          <a:p>
            <a:pPr algn="r"/>
            <a:r>
              <a:rPr lang="en-US" dirty="0" smtClean="0"/>
              <a:t>Mean = 0.63</a:t>
            </a:r>
          </a:p>
          <a:p>
            <a:pPr algn="r"/>
            <a:r>
              <a:rPr lang="en-US" dirty="0" smtClean="0"/>
              <a:t>Median = 0.64</a:t>
            </a:r>
          </a:p>
          <a:p>
            <a:pPr algn="r"/>
            <a:r>
              <a:rPr lang="en-US" dirty="0" smtClean="0"/>
              <a:t>Std. Dev = 0.32</a:t>
            </a:r>
          </a:p>
          <a:p>
            <a:pPr algn="r"/>
            <a:r>
              <a:rPr lang="en-US" dirty="0" smtClean="0"/>
              <a:t>Variance = 0.10</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7" y="685800"/>
            <a:ext cx="8239125" cy="366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736288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3600" dirty="0" smtClean="0"/>
              <a:t>Transit Forecasting Accuracy Database</a:t>
            </a:r>
            <a:endParaRPr lang="en-US" sz="3600" dirty="0"/>
          </a:p>
        </p:txBody>
      </p:sp>
      <p:sp>
        <p:nvSpPr>
          <p:cNvPr id="3" name="Content Placeholder 2"/>
          <p:cNvSpPr>
            <a:spLocks noGrp="1"/>
          </p:cNvSpPr>
          <p:nvPr>
            <p:ph idx="1"/>
          </p:nvPr>
        </p:nvSpPr>
        <p:spPr/>
        <p:txBody>
          <a:bodyPr>
            <a:normAutofit fontScale="92500" lnSpcReduction="10000"/>
          </a:bodyPr>
          <a:lstStyle/>
          <a:p>
            <a:r>
              <a:rPr lang="en-US" b="1" dirty="0" smtClean="0"/>
              <a:t>Developed to report empirical results of project assumptions, exogenous forecasts and ridership forecasts</a:t>
            </a:r>
          </a:p>
          <a:p>
            <a:r>
              <a:rPr lang="en-US" b="1" dirty="0" smtClean="0"/>
              <a:t>Includes all projects </a:t>
            </a:r>
            <a:r>
              <a:rPr lang="en-US" b="1" dirty="0"/>
              <a:t>mentioned in </a:t>
            </a:r>
            <a:r>
              <a:rPr lang="en-US" b="1" dirty="0" smtClean="0"/>
              <a:t>Federal Transit Administration's (FTA’s) Predicted/Actual and Before/After reports</a:t>
            </a:r>
            <a:endParaRPr lang="en-US" b="1" dirty="0"/>
          </a:p>
          <a:p>
            <a:r>
              <a:rPr lang="en-US" b="1" dirty="0" smtClean="0"/>
              <a:t>65 large-scale transit projects</a:t>
            </a:r>
          </a:p>
          <a:p>
            <a:pPr lvl="1"/>
            <a:r>
              <a:rPr lang="en-US" sz="1800" b="1" dirty="0" smtClean="0"/>
              <a:t>Project description and characteristics (city, length, # stations, CBD/non-CBD, mode)</a:t>
            </a:r>
          </a:p>
          <a:p>
            <a:pPr lvl="1"/>
            <a:r>
              <a:rPr lang="en-US" sz="1800" b="1" dirty="0" smtClean="0"/>
              <a:t>Tracks differences in forecasted/actual values of 10 project assumptions and exogenous forecasts</a:t>
            </a:r>
          </a:p>
          <a:p>
            <a:pPr lvl="1"/>
            <a:r>
              <a:rPr lang="en-US" sz="1800" b="1" dirty="0" smtClean="0"/>
              <a:t>Forecasted ridership (year of forecast, forecast year, value)</a:t>
            </a:r>
          </a:p>
          <a:p>
            <a:pPr lvl="1"/>
            <a:r>
              <a:rPr lang="en-US" sz="1800" b="1" dirty="0" smtClean="0"/>
              <a:t>Observed ridership (year of observation, value)</a:t>
            </a:r>
          </a:p>
          <a:p>
            <a:pPr lvl="1"/>
            <a:r>
              <a:rPr lang="en-US" sz="1800" b="1" dirty="0" smtClean="0"/>
              <a:t>Allows for multiple records of forecasted and observed ridership</a:t>
            </a:r>
          </a:p>
          <a:p>
            <a:endParaRPr lang="en-US" b="1" dirty="0" smtClean="0"/>
          </a:p>
          <a:p>
            <a:pPr lvl="1"/>
            <a:endParaRPr lang="en-US" b="1" dirty="0"/>
          </a:p>
          <a:p>
            <a:endParaRPr lang="en-US" b="1"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4</a:t>
            </a:fld>
            <a:endParaRPr lang="en-US">
              <a:solidFill>
                <a:srgbClr val="000000"/>
              </a:solidFill>
            </a:endParaRPr>
          </a:p>
        </p:txBody>
      </p:sp>
      <p:sp>
        <p:nvSpPr>
          <p:cNvPr id="7" name="Right Arrow 6"/>
          <p:cNvSpPr/>
          <p:nvPr/>
        </p:nvSpPr>
        <p:spPr>
          <a:xfrm>
            <a:off x="228600" y="4572000"/>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477646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3600" dirty="0" smtClean="0"/>
              <a:t>Transit Forecasting Accuracy Database:</a:t>
            </a:r>
            <a:br>
              <a:rPr lang="en-US" sz="3600" dirty="0" smtClean="0"/>
            </a:br>
            <a:r>
              <a:rPr lang="en-US" sz="3200" dirty="0" smtClean="0"/>
              <a:t>Projects by </a:t>
            </a:r>
            <a:r>
              <a:rPr lang="en-US" sz="3200" dirty="0"/>
              <a:t>Mode &amp; Decade of Opening</a:t>
            </a:r>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5</a:t>
            </a:fld>
            <a:endParaRPr lang="en-US">
              <a:solidFill>
                <a:srgbClr val="000000"/>
              </a:solidFill>
            </a:endParaRPr>
          </a:p>
        </p:txBody>
      </p:sp>
      <p:sp>
        <p:nvSpPr>
          <p:cNvPr id="3" name="TextBox 2"/>
          <p:cNvSpPr txBox="1"/>
          <p:nvPr/>
        </p:nvSpPr>
        <p:spPr>
          <a:xfrm>
            <a:off x="609600" y="4495800"/>
            <a:ext cx="7924800"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120 total records of forecasted ridership (mean= 1.8 per project)</a:t>
            </a:r>
          </a:p>
          <a:p>
            <a:pPr marL="285750" indent="-285750">
              <a:buFont typeface="Arial" panose="020B0604020202020204" pitchFamily="34" charset="0"/>
              <a:buChar char="•"/>
            </a:pPr>
            <a:r>
              <a:rPr lang="en-US" sz="2000" dirty="0" smtClean="0"/>
              <a:t>218 total records of observed ridership   (mean= 3.4 per project)</a:t>
            </a:r>
          </a:p>
          <a:p>
            <a:pPr marL="285750" indent="-285750">
              <a:buFont typeface="Arial" panose="020B0604020202020204" pitchFamily="34" charset="0"/>
              <a:buChar char="•"/>
            </a:pPr>
            <a:endParaRPr lang="en-US" sz="2000" dirty="0"/>
          </a:p>
        </p:txBody>
      </p:sp>
      <p:pic>
        <p:nvPicPr>
          <p:cNvPr id="10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88622" y="1752600"/>
            <a:ext cx="8221978"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06620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Project Assumptions &amp; Exogenous Forecasts</a:t>
            </a:r>
            <a:endParaRPr lang="en-US" sz="4800" dirty="0"/>
          </a:p>
        </p:txBody>
      </p:sp>
      <p:sp>
        <p:nvSpPr>
          <p:cNvPr id="3" name="Content Placeholder 2"/>
          <p:cNvSpPr>
            <a:spLocks noGrp="1"/>
          </p:cNvSpPr>
          <p:nvPr>
            <p:ph idx="1"/>
          </p:nvPr>
        </p:nvSpPr>
        <p:spPr/>
        <p:txBody>
          <a:bodyPr>
            <a:normAutofit/>
          </a:bodyPr>
          <a:lstStyle/>
          <a:p>
            <a:r>
              <a:rPr lang="en-US" b="1" dirty="0" smtClean="0"/>
              <a:t>Examples:</a:t>
            </a:r>
          </a:p>
          <a:p>
            <a:pPr lvl="1"/>
            <a:r>
              <a:rPr lang="en-US" b="1" dirty="0" smtClean="0"/>
              <a:t>Project </a:t>
            </a:r>
            <a:r>
              <a:rPr lang="en-US" b="1" dirty="0"/>
              <a:t>characteristics (level of service, travel time, fare)</a:t>
            </a:r>
          </a:p>
          <a:p>
            <a:pPr lvl="1"/>
            <a:r>
              <a:rPr lang="en-US" b="1" dirty="0"/>
              <a:t>Transit system (supporting and competing networks)</a:t>
            </a:r>
          </a:p>
          <a:p>
            <a:pPr lvl="1"/>
            <a:r>
              <a:rPr lang="en-US" b="1" dirty="0"/>
              <a:t>Roadway system </a:t>
            </a:r>
            <a:r>
              <a:rPr lang="en-US" b="1" dirty="0" smtClean="0"/>
              <a:t>(level of congestion</a:t>
            </a:r>
            <a:r>
              <a:rPr lang="en-US" b="1" dirty="0"/>
              <a:t>)</a:t>
            </a:r>
          </a:p>
          <a:p>
            <a:pPr lvl="1"/>
            <a:r>
              <a:rPr lang="en-US" b="1" dirty="0"/>
              <a:t>Demographics (population, employment estimates)</a:t>
            </a:r>
          </a:p>
          <a:p>
            <a:pPr lvl="1"/>
            <a:r>
              <a:rPr lang="en-US" b="1" dirty="0"/>
              <a:t>External conditions (economic, auto fuel prices)</a:t>
            </a:r>
          </a:p>
          <a:p>
            <a:r>
              <a:rPr lang="en-US" b="1" dirty="0" smtClean="0"/>
              <a:t>Provided to transit forecasters, and typically accepted without review</a:t>
            </a:r>
          </a:p>
          <a:p>
            <a:pPr marL="400050" lvl="1" indent="0">
              <a:buNone/>
            </a:pPr>
            <a:endParaRPr lang="en-US" sz="2000" b="1" dirty="0" smtClean="0">
              <a:solidFill>
                <a:schemeClr val="tx1"/>
              </a:solidFill>
            </a:endParaRPr>
          </a:p>
          <a:p>
            <a:pPr marL="400050" lvl="1" indent="0">
              <a:buNone/>
            </a:pPr>
            <a:r>
              <a:rPr lang="en-US" sz="2000" b="1" dirty="0" smtClean="0">
                <a:solidFill>
                  <a:schemeClr val="tx1"/>
                </a:solidFill>
              </a:rPr>
              <a:t>Are these assumptions and forecasts biased?</a:t>
            </a:r>
          </a:p>
          <a:p>
            <a:pPr marL="400050" lvl="1" indent="0">
              <a:buNone/>
            </a:pPr>
            <a:r>
              <a:rPr lang="en-US" sz="2000" b="1" dirty="0" smtClean="0">
                <a:solidFill>
                  <a:schemeClr val="tx1"/>
                </a:solidFill>
                <a:sym typeface="Wingdings" panose="05000000000000000000" pitchFamily="2" charset="2"/>
              </a:rPr>
              <a:t>If they are biased, how should transit forecasters 	</a:t>
            </a:r>
          </a:p>
          <a:p>
            <a:pPr marL="400050" lvl="1" indent="0">
              <a:buNone/>
            </a:pPr>
            <a:r>
              <a:rPr lang="en-US" sz="2000" b="1" dirty="0">
                <a:solidFill>
                  <a:schemeClr val="tx1"/>
                </a:solidFill>
                <a:sym typeface="Wingdings" panose="05000000000000000000" pitchFamily="2" charset="2"/>
              </a:rPr>
              <a:t>	</a:t>
            </a:r>
            <a:r>
              <a:rPr lang="en-US" sz="2000" b="1" dirty="0" smtClean="0">
                <a:solidFill>
                  <a:schemeClr val="tx1"/>
                </a:solidFill>
                <a:sym typeface="Wingdings" panose="05000000000000000000" pitchFamily="2" charset="2"/>
              </a:rPr>
              <a:t>present the impact of these assumptions/forecasts?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218433631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anim calcmode="lin" valueType="num">
                                      <p:cBhvr additive="base">
                                        <p:cTn id="1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anim calcmode="lin" valueType="num">
                                      <p:cBhvr additive="base">
                                        <p:cTn id="1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lstStyle/>
          <a:p>
            <a:pPr>
              <a:lnSpc>
                <a:spcPct val="100000"/>
              </a:lnSpc>
            </a:pPr>
            <a:r>
              <a:rPr lang="en-US" sz="3200" dirty="0"/>
              <a:t>Historical (In)Accuracy of </a:t>
            </a:r>
            <a:r>
              <a:rPr lang="en-US" sz="3200" dirty="0" smtClean="0"/>
              <a:t/>
            </a:r>
            <a:br>
              <a:rPr lang="en-US" sz="3200" dirty="0" smtClean="0"/>
            </a:br>
            <a:r>
              <a:rPr lang="en-US" sz="3200" dirty="0" smtClean="0"/>
              <a:t>Project Assumptions &amp; Exogenous Forecasts</a:t>
            </a:r>
            <a:endParaRPr lang="en-US" sz="3200" dirty="0"/>
          </a:p>
        </p:txBody>
      </p:sp>
      <p:sp>
        <p:nvSpPr>
          <p:cNvPr id="3" name="Content Placeholder 2"/>
          <p:cNvSpPr>
            <a:spLocks noGrp="1"/>
          </p:cNvSpPr>
          <p:nvPr>
            <p:ph sz="half" idx="2"/>
          </p:nvPr>
        </p:nvSpPr>
        <p:spPr>
          <a:xfrm>
            <a:off x="152400" y="4038600"/>
            <a:ext cx="8839200" cy="2362200"/>
          </a:xfrm>
        </p:spPr>
        <p:txBody>
          <a:bodyPr>
            <a:normAutofit fontScale="85000" lnSpcReduction="10000"/>
          </a:bodyPr>
          <a:lstStyle/>
          <a:p>
            <a:r>
              <a:rPr lang="en-US" b="1" dirty="0" smtClean="0"/>
              <a:t>Significant optimism bias in assumptions &amp; forecasts, which </a:t>
            </a:r>
            <a:r>
              <a:rPr lang="en-US" b="1" dirty="0" smtClean="0">
                <a:sym typeface="Wingdings" panose="05000000000000000000" pitchFamily="2" charset="2"/>
              </a:rPr>
              <a:t>increases risk of ridership forecasting inaccuracy</a:t>
            </a:r>
            <a:endParaRPr lang="en-US" b="1" dirty="0" smtClean="0"/>
          </a:p>
          <a:p>
            <a:r>
              <a:rPr lang="en-US" b="1" dirty="0" smtClean="0">
                <a:sym typeface="Wingdings" panose="05000000000000000000" pitchFamily="2" charset="2"/>
              </a:rPr>
              <a:t>Recommendations:</a:t>
            </a:r>
          </a:p>
          <a:p>
            <a:pPr marL="0" indent="0">
              <a:buNone/>
            </a:pPr>
            <a:r>
              <a:rPr lang="en-US" b="1" dirty="0">
                <a:sym typeface="Wingdings" panose="05000000000000000000" pitchFamily="2" charset="2"/>
              </a:rPr>
              <a:t>-Forecasters </a:t>
            </a:r>
            <a:r>
              <a:rPr lang="en-US" b="1" u="sng" dirty="0" smtClean="0">
                <a:sym typeface="Wingdings" panose="05000000000000000000" pitchFamily="2" charset="2"/>
              </a:rPr>
              <a:t>should not </a:t>
            </a:r>
            <a:r>
              <a:rPr lang="en-US" b="1" u="sng" dirty="0">
                <a:sym typeface="Wingdings" panose="05000000000000000000" pitchFamily="2" charset="2"/>
              </a:rPr>
              <a:t>assume accuracy</a:t>
            </a:r>
            <a:r>
              <a:rPr lang="en-US" b="1" dirty="0">
                <a:sym typeface="Wingdings" panose="05000000000000000000" pitchFamily="2" charset="2"/>
              </a:rPr>
              <a:t> of project </a:t>
            </a:r>
            <a:r>
              <a:rPr lang="en-US" b="1" dirty="0" smtClean="0">
                <a:sym typeface="Wingdings" panose="05000000000000000000" pitchFamily="2" charset="2"/>
              </a:rPr>
              <a:t>assumptions</a:t>
            </a:r>
          </a:p>
          <a:p>
            <a:pPr marL="0" indent="0">
              <a:buNone/>
            </a:pPr>
            <a:r>
              <a:rPr lang="en-US" b="1" dirty="0">
                <a:sym typeface="Wingdings" panose="05000000000000000000" pitchFamily="2" charset="2"/>
              </a:rPr>
              <a:t>-Forecasters </a:t>
            </a:r>
            <a:r>
              <a:rPr lang="en-US" b="1" u="sng" dirty="0" smtClean="0">
                <a:sym typeface="Wingdings" panose="05000000000000000000" pitchFamily="2" charset="2"/>
              </a:rPr>
              <a:t>should not absorb inaccuracy</a:t>
            </a:r>
            <a:r>
              <a:rPr lang="en-US" b="1" dirty="0" smtClean="0">
                <a:sym typeface="Wingdings" panose="05000000000000000000" pitchFamily="2" charset="2"/>
              </a:rPr>
              <a:t> of </a:t>
            </a:r>
            <a:r>
              <a:rPr lang="en-US" b="1" dirty="0">
                <a:sym typeface="Wingdings" panose="05000000000000000000" pitchFamily="2" charset="2"/>
              </a:rPr>
              <a:t>project assumptions</a:t>
            </a:r>
          </a:p>
          <a:p>
            <a:pPr marL="0" indent="0">
              <a:buNone/>
            </a:pPr>
            <a:r>
              <a:rPr lang="en-US" b="1" dirty="0" smtClean="0">
                <a:sym typeface="Wingdings" panose="05000000000000000000" pitchFamily="2" charset="2"/>
              </a:rPr>
              <a:t>-</a:t>
            </a:r>
            <a:r>
              <a:rPr lang="en-US" b="1" dirty="0">
                <a:sym typeface="Wingdings" panose="05000000000000000000" pitchFamily="2" charset="2"/>
              </a:rPr>
              <a:t>Forecasters </a:t>
            </a:r>
            <a:r>
              <a:rPr lang="en-US" b="1" u="sng" dirty="0">
                <a:sym typeface="Wingdings" panose="05000000000000000000" pitchFamily="2" charset="2"/>
              </a:rPr>
              <a:t>need to perform an </a:t>
            </a:r>
            <a:r>
              <a:rPr lang="en-US" b="1" u="sng" dirty="0" smtClean="0">
                <a:sym typeface="Wingdings" panose="05000000000000000000" pitchFamily="2" charset="2"/>
              </a:rPr>
              <a:t>analysis of the uncertainties</a:t>
            </a:r>
            <a:r>
              <a:rPr lang="en-US" b="1" dirty="0" smtClean="0">
                <a:sym typeface="Wingdings" panose="05000000000000000000" pitchFamily="2" charset="2"/>
              </a:rPr>
              <a:t>, </a:t>
            </a:r>
            <a:r>
              <a:rPr lang="en-US" b="1" dirty="0">
                <a:sym typeface="Wingdings" panose="05000000000000000000" pitchFamily="2" charset="2"/>
              </a:rPr>
              <a:t>demonstrating </a:t>
            </a:r>
            <a:r>
              <a:rPr lang="en-US" b="1" dirty="0" smtClean="0">
                <a:sym typeface="Wingdings" panose="05000000000000000000" pitchFamily="2" charset="2"/>
              </a:rPr>
              <a:t>the impact </a:t>
            </a:r>
            <a:r>
              <a:rPr lang="en-US" b="1" dirty="0">
                <a:sym typeface="Wingdings" panose="05000000000000000000" pitchFamily="2" charset="2"/>
              </a:rPr>
              <a:t>of </a:t>
            </a:r>
            <a:r>
              <a:rPr lang="en-US" b="1" dirty="0" smtClean="0">
                <a:sym typeface="Wingdings" panose="05000000000000000000" pitchFamily="2" charset="2"/>
              </a:rPr>
              <a:t>ridership forecast variability</a:t>
            </a:r>
            <a:endParaRPr lang="en-US" b="1" dirty="0"/>
          </a:p>
          <a:p>
            <a:pPr lvl="1"/>
            <a:endParaRPr lang="en-US" b="1" dirty="0">
              <a:sym typeface="Wingdings" panose="05000000000000000000" pitchFamily="2" charset="2"/>
            </a:endParaRP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DDCBE5EC-1700-48F6-A17A-D720EF8166DE}" type="slidenum">
              <a:rPr lang="en-US" smtClean="0">
                <a:solidFill>
                  <a:srgbClr val="000000"/>
                </a:solidFill>
              </a:rPr>
              <a:pPr>
                <a:defRPr/>
              </a:pPr>
              <a:t>7</a:t>
            </a:fld>
            <a:endParaRPr lang="en-US">
              <a:solidFill>
                <a:srgbClr val="000000"/>
              </a:solidFill>
            </a:endParaRPr>
          </a:p>
        </p:txBody>
      </p:sp>
      <p:sp>
        <p:nvSpPr>
          <p:cNvPr id="9" name="TextBox 8"/>
          <p:cNvSpPr txBox="1"/>
          <p:nvPr/>
        </p:nvSpPr>
        <p:spPr>
          <a:xfrm>
            <a:off x="76200" y="3657600"/>
            <a:ext cx="8991600" cy="307777"/>
          </a:xfrm>
          <a:prstGeom prst="rect">
            <a:avLst/>
          </a:prstGeom>
          <a:noFill/>
        </p:spPr>
        <p:txBody>
          <a:bodyPr wrap="square" rtlCol="0">
            <a:spAutoFit/>
          </a:bodyPr>
          <a:lstStyle/>
          <a:p>
            <a:pPr algn="ctr"/>
            <a:r>
              <a:rPr lang="en-US" sz="1400" i="1" dirty="0" smtClean="0"/>
              <a:t>Filled cells represent highest proportion of each row</a:t>
            </a:r>
            <a:endParaRPr lang="en-US" sz="1400" i="1"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371600"/>
            <a:ext cx="5977054"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064535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8</a:t>
            </a:fld>
            <a:endParaRPr lang="en-US">
              <a:solidFill>
                <a:srgbClr val="000000"/>
              </a:solidFill>
            </a:endParaRPr>
          </a:p>
        </p:txBody>
      </p:sp>
      <p:sp>
        <p:nvSpPr>
          <p:cNvPr id="7" name="Content Placeholder 6"/>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8" y="76200"/>
            <a:ext cx="8682037" cy="630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976065"/>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328" r="1693"/>
          <a:stretch/>
        </p:blipFill>
        <p:spPr bwMode="auto">
          <a:xfrm>
            <a:off x="6035040" y="2362200"/>
            <a:ext cx="2926080" cy="22869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sz="4800" dirty="0"/>
              <a:t>Reference Class Forecasting</a:t>
            </a:r>
          </a:p>
        </p:txBody>
      </p:sp>
      <p:sp>
        <p:nvSpPr>
          <p:cNvPr id="3" name="Content Placeholder 2"/>
          <p:cNvSpPr>
            <a:spLocks noGrp="1"/>
          </p:cNvSpPr>
          <p:nvPr>
            <p:ph idx="1"/>
          </p:nvPr>
        </p:nvSpPr>
        <p:spPr>
          <a:xfrm>
            <a:off x="457200" y="1600200"/>
            <a:ext cx="5562600" cy="4800600"/>
          </a:xfrm>
        </p:spPr>
        <p:txBody>
          <a:bodyPr>
            <a:normAutofit fontScale="92500" lnSpcReduction="10000"/>
          </a:bodyPr>
          <a:lstStyle/>
          <a:p>
            <a:r>
              <a:rPr lang="en-US" sz="2000" dirty="0"/>
              <a:t>The use of base-rate and distributional results derived from similar past situations and their outcomes (‘outside view’) to de-bias forecasts made using traditional methods</a:t>
            </a:r>
          </a:p>
          <a:p>
            <a:r>
              <a:rPr lang="en-US" sz="2000" dirty="0" smtClean="0"/>
              <a:t>The American </a:t>
            </a:r>
            <a:r>
              <a:rPr lang="en-US" sz="2000" dirty="0"/>
              <a:t>Planning Association recommended </a:t>
            </a:r>
            <a:r>
              <a:rPr lang="en-US" sz="2000" dirty="0" smtClean="0"/>
              <a:t> it’s use – </a:t>
            </a:r>
            <a:r>
              <a:rPr lang="en-US" sz="2000" i="1" u="sng" dirty="0" smtClean="0"/>
              <a:t>in 2005</a:t>
            </a:r>
            <a:endParaRPr lang="en-US" sz="2000" dirty="0" smtClean="0"/>
          </a:p>
          <a:p>
            <a:r>
              <a:rPr lang="en-US" sz="2000" dirty="0" smtClean="0"/>
              <a:t>Empirical observations:</a:t>
            </a:r>
          </a:p>
          <a:p>
            <a:pPr lvl="1"/>
            <a:r>
              <a:rPr lang="en-US" sz="2000" dirty="0" smtClean="0"/>
              <a:t>Absence of reference class forecasting in USA practice</a:t>
            </a:r>
          </a:p>
          <a:p>
            <a:pPr lvl="1"/>
            <a:r>
              <a:rPr lang="en-US" sz="2000" dirty="0" smtClean="0"/>
              <a:t>Absence </a:t>
            </a:r>
            <a:r>
              <a:rPr lang="en-US" sz="2000" dirty="0"/>
              <a:t>of </a:t>
            </a:r>
            <a:r>
              <a:rPr lang="en-US" sz="2000" dirty="0" smtClean="0"/>
              <a:t>reference </a:t>
            </a:r>
            <a:r>
              <a:rPr lang="en-US" sz="2000" dirty="0"/>
              <a:t>classes </a:t>
            </a:r>
            <a:r>
              <a:rPr lang="en-US" sz="2000" dirty="0" smtClean="0"/>
              <a:t>focused on USA transit</a:t>
            </a:r>
          </a:p>
          <a:p>
            <a:pPr lvl="1"/>
            <a:endParaRPr lang="en-US" sz="2000" dirty="0"/>
          </a:p>
          <a:p>
            <a:pPr marL="400050" lvl="1" indent="0">
              <a:buNone/>
            </a:pPr>
            <a:r>
              <a:rPr lang="en-US" sz="2000" b="1" dirty="0" smtClean="0">
                <a:solidFill>
                  <a:schemeClr val="tx1"/>
                </a:solidFill>
              </a:rPr>
              <a:t>Objective: Determine appropriate reference classes for USA transit ridership forecasting</a:t>
            </a:r>
          </a:p>
        </p:txBody>
      </p:sp>
      <p:sp>
        <p:nvSpPr>
          <p:cNvPr id="4" name="Date Placeholder 3"/>
          <p:cNvSpPr>
            <a:spLocks noGrp="1"/>
          </p:cNvSpPr>
          <p:nvPr>
            <p:ph type="dt" sz="half" idx="10"/>
          </p:nvPr>
        </p:nvSpPr>
        <p:spPr/>
        <p:txBody>
          <a:bodyPr/>
          <a:lstStyle/>
          <a:p>
            <a:pPr>
              <a:defRPr/>
            </a:pPr>
            <a:r>
              <a:rPr lang="en-US" smtClean="0">
                <a:solidFill>
                  <a:srgbClr val="000000"/>
                </a:solidFill>
              </a:rPr>
              <a:t>David Schmitt</a:t>
            </a:r>
          </a:p>
          <a:p>
            <a:pPr>
              <a:defRPr/>
            </a:pPr>
            <a:r>
              <a:rPr lang="en-US" smtClean="0">
                <a:solidFill>
                  <a:srgbClr val="000000"/>
                </a:solidFill>
              </a:rPr>
              <a:t>May 19, 2015</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dirty="0" smtClean="0">
                <a:solidFill>
                  <a:srgbClr val="000000"/>
                </a:solidFill>
              </a:rPr>
              <a:t>Enjoying the “Outside View”</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Page </a:t>
            </a:r>
            <a:fld id="{66A50AD0-6A10-4AF3-B742-D7A06D193B39}" type="slidenum">
              <a:rPr lang="en-US" smtClean="0">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243349988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146"/>
                                        </p:tgtEl>
                                        <p:attrNameLst>
                                          <p:attrName>style.visibility</p:attrName>
                                        </p:attrNameLst>
                                      </p:cBhvr>
                                      <p:to>
                                        <p:strVal val="visible"/>
                                      </p:to>
                                    </p:set>
                                    <p:animEffect transition="in" filter="fade">
                                      <p:cBhvr>
                                        <p:cTn id="11" dur="1000"/>
                                        <p:tgtEl>
                                          <p:spTgt spid="6146"/>
                                        </p:tgtEl>
                                      </p:cBhvr>
                                    </p:animEffect>
                                    <p:anim calcmode="lin" valueType="num">
                                      <p:cBhvr>
                                        <p:cTn id="12" dur="1000" fill="hold"/>
                                        <p:tgtEl>
                                          <p:spTgt spid="6146"/>
                                        </p:tgtEl>
                                        <p:attrNameLst>
                                          <p:attrName>ppt_x</p:attrName>
                                        </p:attrNameLst>
                                      </p:cBhvr>
                                      <p:tavLst>
                                        <p:tav tm="0">
                                          <p:val>
                                            <p:strVal val="#ppt_x"/>
                                          </p:val>
                                        </p:tav>
                                        <p:tav tm="100000">
                                          <p:val>
                                            <p:strVal val="#ppt_x"/>
                                          </p:val>
                                        </p:tav>
                                      </p:tavLst>
                                    </p:anim>
                                    <p:anim calcmode="lin" valueType="num">
                                      <p:cBhvr>
                                        <p:cTn id="13"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88259</TotalTime>
  <Words>4477</Words>
  <Application>Microsoft Office PowerPoint</Application>
  <PresentationFormat>On-screen Show (4:3)</PresentationFormat>
  <Paragraphs>373</Paragraphs>
  <Slides>30</Slides>
  <Notes>16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Executive</vt:lpstr>
      <vt:lpstr>Beginning to Enjoy the “Outside View”  A First Glance at Transit Forecasting Uncertainty &amp; Accuracy Using the Transit Forecasting Accuracy Database </vt:lpstr>
      <vt:lpstr>Topics</vt:lpstr>
      <vt:lpstr>Motivation</vt:lpstr>
      <vt:lpstr>Transit Forecasting Accuracy Database</vt:lpstr>
      <vt:lpstr>Transit Forecasting Accuracy Database: Projects by Mode &amp; Decade of Opening</vt:lpstr>
      <vt:lpstr>Project Assumptions &amp; Exogenous Forecasts</vt:lpstr>
      <vt:lpstr>Historical (In)Accuracy of  Project Assumptions &amp; Exogenous Forecasts</vt:lpstr>
      <vt:lpstr>PowerPoint Presentation</vt:lpstr>
      <vt:lpstr>Reference Class Forecasting</vt:lpstr>
      <vt:lpstr>Determining Appropriate Reference Classes:  Experiment Design</vt:lpstr>
      <vt:lpstr>PowerPoint Presentation</vt:lpstr>
      <vt:lpstr>Reference Class Recommendations </vt:lpstr>
      <vt:lpstr>Conclusions</vt:lpstr>
      <vt:lpstr>So What Should We Be Doing?</vt:lpstr>
      <vt:lpstr>Freely-Available Materials for Application  (See Appendix to this Presentation)</vt:lpstr>
      <vt:lpstr>Final Comments</vt:lpstr>
      <vt:lpstr>Thank you! </vt:lpstr>
      <vt:lpstr>References</vt:lpstr>
      <vt:lpstr>Appendix:  Uncertainty Analysis &amp; Reference Class Resources</vt:lpstr>
      <vt:lpstr>Uncertainty Analysis &amp; Reference Class Forecasting: Application Resources</vt:lpstr>
      <vt:lpstr>Appendix:  Project Assumption Accuracy &amp; Reference Class Reports</vt:lpstr>
      <vt:lpstr>Reference Class #1 Projects constructed since 2007</vt:lpstr>
      <vt:lpstr>PowerPoint Presentation</vt:lpstr>
      <vt:lpstr>PowerPoint Presentation</vt:lpstr>
      <vt:lpstr>Reference Class #2 Light Rail Transit (LRT) Projects</vt:lpstr>
      <vt:lpstr>PowerPoint Presentation</vt:lpstr>
      <vt:lpstr>PowerPoint Presentation</vt:lpstr>
      <vt:lpstr>Reference Class #3 All Projects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Managed Lanes Data</dc:title>
  <dc:creator>jainm</dc:creator>
  <cp:lastModifiedBy>Schmitt, David</cp:lastModifiedBy>
  <cp:revision>907</cp:revision>
  <dcterms:created xsi:type="dcterms:W3CDTF">2013-10-25T02:13:57Z</dcterms:created>
  <dcterms:modified xsi:type="dcterms:W3CDTF">2015-06-01T21:42:26Z</dcterms:modified>
</cp:coreProperties>
</file>